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95" r:id="rId4"/>
    <p:sldId id="296" r:id="rId5"/>
    <p:sldId id="265" r:id="rId6"/>
    <p:sldId id="297" r:id="rId7"/>
    <p:sldId id="298" r:id="rId8"/>
    <p:sldId id="291" r:id="rId9"/>
    <p:sldId id="299" r:id="rId10"/>
    <p:sldId id="300" r:id="rId11"/>
    <p:sldId id="301" r:id="rId12"/>
    <p:sldId id="302" r:id="rId13"/>
    <p:sldId id="303" r:id="rId14"/>
    <p:sldId id="304" r:id="rId15"/>
    <p:sldId id="274" r:id="rId16"/>
    <p:sldId id="269" r:id="rId17"/>
    <p:sldId id="282" r:id="rId18"/>
    <p:sldId id="305" r:id="rId19"/>
    <p:sldId id="306" r:id="rId20"/>
    <p:sldId id="307" r:id="rId21"/>
    <p:sldId id="308" r:id="rId22"/>
    <p:sldId id="309" r:id="rId23"/>
    <p:sldId id="310" r:id="rId24"/>
    <p:sldId id="31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096000"/>
            <a:ext cx="9180513" cy="762000"/>
          </a:xfrm>
          <a:prstGeom prst="rect">
            <a:avLst/>
          </a:prstGeom>
          <a:solidFill>
            <a:srgbClr val="FFAB0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AU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4" name="Picture 10" descr="MIAESRlandscape registered 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013176"/>
            <a:ext cx="35909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FacultyBusinessEconomics_Pos3D_H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2901950" cy="14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6407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SciSIP Profesorship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The new Professorship focuses on “SciSIP”: the science of science and innovation policy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6096000"/>
            <a:ext cx="9180513" cy="762000"/>
          </a:xfrm>
          <a:prstGeom prst="rect">
            <a:avLst/>
          </a:prstGeom>
          <a:solidFill>
            <a:srgbClr val="FFAB0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AU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981075"/>
            <a:ext cx="6156325" cy="215900"/>
          </a:xfrm>
          <a:prstGeom prst="rect">
            <a:avLst/>
          </a:prstGeom>
          <a:solidFill>
            <a:srgbClr val="FFAB0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AU" sz="140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64163" y="623728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/>
              <a:t>www.melbourneinstitute.com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hjense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pjensen@unimelb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92696"/>
            <a:ext cx="8496944" cy="4104456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/>
              <a:t>International Patent Examination Outcomes </a:t>
            </a:r>
            <a:br>
              <a:rPr lang="en-US" sz="3200" b="1" dirty="0" smtClean="0"/>
            </a:b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dirty="0" smtClean="0"/>
              <a:t>ESNIE Summer School,</a:t>
            </a:r>
            <a:br>
              <a:rPr lang="en-AU" sz="2400" dirty="0" smtClean="0"/>
            </a:br>
            <a:r>
              <a:rPr lang="en-AU" sz="2400" dirty="0" err="1" smtClean="0"/>
              <a:t>Cargese</a:t>
            </a:r>
            <a:r>
              <a:rPr lang="en-AU" sz="2400" dirty="0" smtClean="0"/>
              <a:t>, Corsica </a:t>
            </a:r>
            <a:br>
              <a:rPr lang="en-AU" sz="2400" dirty="0" smtClean="0"/>
            </a:br>
            <a:r>
              <a:rPr lang="en-AU" sz="2400" dirty="0" smtClean="0"/>
              <a:t>May 2015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/>
              <a:t>Professor </a:t>
            </a:r>
            <a:r>
              <a:rPr lang="en-AU" sz="2000" dirty="0" smtClean="0"/>
              <a:t>Paul H. Jensen </a:t>
            </a:r>
            <a:br>
              <a:rPr lang="en-AU" sz="2000" dirty="0" smtClean="0"/>
            </a:br>
            <a:r>
              <a:rPr lang="en-AU" sz="2000" dirty="0" smtClean="0"/>
              <a:t>University of Melbourne</a:t>
            </a:r>
            <a:br>
              <a:rPr lang="en-AU" sz="2000" dirty="0" smtClean="0"/>
            </a:br>
            <a:r>
              <a:rPr lang="en-AU" sz="2000" dirty="0" smtClean="0"/>
              <a:t>(</a:t>
            </a:r>
            <a:r>
              <a:rPr lang="en-AU" sz="2000" dirty="0" smtClean="0">
                <a:hlinkClick r:id="rId2"/>
              </a:rPr>
              <a:t>www.paulhjensen.com</a:t>
            </a:r>
            <a:r>
              <a:rPr lang="en-AU" sz="2000" dirty="0" smtClean="0"/>
              <a:t>) </a:t>
            </a:r>
            <a:endParaRPr lang="en-A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Methods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608512"/>
          </a:xfrm>
        </p:spPr>
        <p:txBody>
          <a:bodyPr/>
          <a:lstStyle/>
          <a:p>
            <a:r>
              <a:rPr lang="en-US" sz="2800" dirty="0"/>
              <a:t>Misclassification: measurement error in dep. </a:t>
            </a:r>
            <a:r>
              <a:rPr lang="en-US" sz="2800" dirty="0" err="1" smtClean="0"/>
              <a:t>var</a:t>
            </a:r>
            <a:endParaRPr lang="en-US" sz="2800" dirty="0"/>
          </a:p>
          <a:p>
            <a:pPr lvl="1"/>
            <a:r>
              <a:rPr lang="en-AU" sz="2600" dirty="0"/>
              <a:t>Other applications: </a:t>
            </a:r>
            <a:r>
              <a:rPr lang="en-AU" sz="2600" dirty="0" smtClean="0"/>
              <a:t>insurance</a:t>
            </a:r>
            <a:r>
              <a:rPr lang="en-AU" sz="2600" dirty="0"/>
              <a:t>, smoking </a:t>
            </a:r>
          </a:p>
          <a:p>
            <a:r>
              <a:rPr lang="en-US" sz="2800" dirty="0"/>
              <a:t>Patent examination subject to misclassification:</a:t>
            </a:r>
          </a:p>
          <a:p>
            <a:pPr lvl="1"/>
            <a:r>
              <a:rPr lang="en-US" sz="2400" dirty="0"/>
              <a:t>Examiners fail to properly search universe of prior art;</a:t>
            </a:r>
          </a:p>
          <a:p>
            <a:pPr lvl="1"/>
            <a:r>
              <a:rPr lang="en-US" sz="2400" dirty="0"/>
              <a:t>Examiners incorrectly estimate inventive step.</a:t>
            </a:r>
          </a:p>
          <a:p>
            <a:r>
              <a:rPr lang="en-AU" sz="2800" dirty="0"/>
              <a:t>Matched sample: 24,690 applications at EPO/JPO and granted at the USPTO</a:t>
            </a:r>
          </a:p>
          <a:p>
            <a:pPr>
              <a:spcBef>
                <a:spcPct val="0"/>
              </a:spcBef>
            </a:pPr>
            <a:r>
              <a:rPr lang="en-AU" sz="2800" dirty="0"/>
              <a:t>USPTO citation data used to estimate grant probability with misclassification</a:t>
            </a:r>
            <a:r>
              <a:rPr lang="en-US" sz="2800" dirty="0"/>
              <a:t> </a:t>
            </a:r>
          </a:p>
          <a:p>
            <a:pPr>
              <a:spcBef>
                <a:spcPct val="0"/>
              </a:spcBef>
            </a:pPr>
            <a:r>
              <a:rPr lang="en-AU" sz="2800" dirty="0"/>
              <a:t>Forward citations measure </a:t>
            </a:r>
            <a:r>
              <a:rPr lang="en-AU" sz="2800" dirty="0" smtClean="0"/>
              <a:t>inventive step</a:t>
            </a:r>
            <a:endParaRPr lang="en-US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10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Observations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1944216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en-US" sz="2800" dirty="0"/>
              <a:t>Sample: 24,690 applications with complete set of variables (decision, citations, claims, renewals)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800" dirty="0" smtClean="0"/>
              <a:t>22.4% </a:t>
            </a:r>
            <a:r>
              <a:rPr lang="en-US" sz="2800" dirty="0"/>
              <a:t>applications rejected in at least 1 office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800" dirty="0"/>
              <a:t>Table: citation ratio by application outcome</a:t>
            </a:r>
          </a:p>
          <a:p>
            <a:endParaRPr lang="en-AU" dirty="0"/>
          </a:p>
        </p:txBody>
      </p:sp>
      <p:graphicFrame>
        <p:nvGraphicFramePr>
          <p:cNvPr id="4" name="Group 3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327224"/>
              </p:ext>
            </p:extLst>
          </p:nvPr>
        </p:nvGraphicFramePr>
        <p:xfrm>
          <a:off x="1043608" y="3212976"/>
          <a:ext cx="6984776" cy="2777851"/>
        </p:xfrm>
        <a:graphic>
          <a:graphicData uri="http://schemas.openxmlformats.org/drawingml/2006/table">
            <a:tbl>
              <a:tblPr/>
              <a:tblGrid>
                <a:gridCol w="1482810"/>
                <a:gridCol w="1280398"/>
                <a:gridCol w="1053216"/>
                <a:gridCol w="982698"/>
                <a:gridCol w="1105923"/>
                <a:gridCol w="1079731"/>
              </a:tblGrid>
              <a:tr h="333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EPO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29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JPO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Withdrawn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Pending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Rejected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Granted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0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Withdrawn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0.804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0.845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0.857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0.836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0.827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0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Pending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0.937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0.899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0.955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0.946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0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Rejected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1.227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1.173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1.079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0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Granted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1.028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1.043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1.263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1.114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0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0.891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0.925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1.084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1.026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03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Results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6699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Joint probability of Type I (6.1%) and II (9.8%) error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Type I </a:t>
            </a:r>
            <a:r>
              <a:rPr lang="en-US" sz="2400" dirty="0" smtClean="0"/>
              <a:t>error: </a:t>
            </a:r>
            <a:r>
              <a:rPr lang="en-US" sz="2400" dirty="0"/>
              <a:t>false negative (reject when should grant)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Type II </a:t>
            </a:r>
            <a:r>
              <a:rPr lang="en-US" sz="2400" dirty="0" smtClean="0"/>
              <a:t>error: </a:t>
            </a:r>
            <a:r>
              <a:rPr lang="en-US" sz="2400" dirty="0"/>
              <a:t>false positive (grant when should reject)</a:t>
            </a:r>
          </a:p>
          <a:p>
            <a:r>
              <a:rPr lang="en-US" sz="2800" dirty="0"/>
              <a:t>Determinants of errors</a:t>
            </a:r>
            <a:r>
              <a:rPr lang="en-US" sz="2800" dirty="0" smtClean="0"/>
              <a:t>: </a:t>
            </a:r>
            <a:endParaRPr lang="en-US" sz="2800" dirty="0"/>
          </a:p>
          <a:p>
            <a:pPr lvl="1"/>
            <a:r>
              <a:rPr lang="en-AU" sz="2400" dirty="0"/>
              <a:t>Examination duration associated with reduction in Type </a:t>
            </a:r>
            <a:r>
              <a:rPr lang="en-AU" sz="2400" dirty="0" smtClean="0"/>
              <a:t>I/II </a:t>
            </a:r>
            <a:r>
              <a:rPr lang="en-AU" sz="2400" dirty="0"/>
              <a:t>errors. Longer duration (i.e. more resources) means fewer errors (trade-off quality vs speed)</a:t>
            </a:r>
          </a:p>
          <a:p>
            <a:r>
              <a:rPr lang="en-AU" sz="2800" dirty="0"/>
              <a:t>Presence of </a:t>
            </a:r>
            <a:r>
              <a:rPr lang="en-AU" sz="2800" dirty="0" smtClean="0"/>
              <a:t>local </a:t>
            </a:r>
            <a:r>
              <a:rPr lang="en-AU" sz="2800" dirty="0"/>
              <a:t>inventor</a:t>
            </a:r>
            <a:r>
              <a:rPr lang="en-AU" sz="2800" dirty="0" smtClean="0"/>
              <a:t>: </a:t>
            </a:r>
            <a:r>
              <a:rPr lang="en-AU" sz="2400" dirty="0" smtClean="0"/>
              <a:t>↓ </a:t>
            </a:r>
            <a:r>
              <a:rPr lang="en-AU" sz="2400" dirty="0"/>
              <a:t>Type I </a:t>
            </a:r>
            <a:r>
              <a:rPr lang="en-AU" sz="2400" dirty="0" smtClean="0"/>
              <a:t>and ↑ </a:t>
            </a:r>
            <a:r>
              <a:rPr lang="en-AU" sz="2400" dirty="0"/>
              <a:t>Type II </a:t>
            </a:r>
            <a:r>
              <a:rPr lang="en-AU" sz="2400" dirty="0" smtClean="0"/>
              <a:t>error</a:t>
            </a:r>
          </a:p>
          <a:p>
            <a:r>
              <a:rPr lang="en-AU" sz="2800" dirty="0"/>
              <a:t>Decision year:</a:t>
            </a:r>
          </a:p>
          <a:p>
            <a:pPr lvl="1">
              <a:spcBef>
                <a:spcPct val="0"/>
              </a:spcBef>
            </a:pPr>
            <a:r>
              <a:rPr lang="en-AU" sz="2400" dirty="0"/>
              <a:t>suggests an increasing trend in Type I errors</a:t>
            </a:r>
          </a:p>
          <a:p>
            <a:pPr lvl="1">
              <a:spcBef>
                <a:spcPct val="0"/>
              </a:spcBef>
            </a:pPr>
            <a:r>
              <a:rPr lang="en-AU" sz="2400" dirty="0"/>
              <a:t>suggests a decreasing trend in Type II </a:t>
            </a:r>
            <a:r>
              <a:rPr lang="en-AU" sz="2400" dirty="0" smtClean="0"/>
              <a:t>errors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47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Are inventors equal? (Part III)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525963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2400" dirty="0"/>
              <a:t>“To affect profit flows favorably, each country wants the strongest possible protections in foreign countries, and the weakest possible protections for foreigners in its own domestic market”</a:t>
            </a:r>
            <a:r>
              <a:rPr lang="en-AU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Scotchmer</a:t>
            </a:r>
            <a:r>
              <a:rPr lang="en-US" sz="2400" dirty="0"/>
              <a:t> 2004)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International agreements ban </a:t>
            </a:r>
            <a:r>
              <a:rPr lang="en-US" sz="2800" dirty="0" smtClean="0"/>
              <a:t>beggar-thy-neighbor </a:t>
            </a:r>
            <a:r>
              <a:rPr lang="en-US" sz="2800" dirty="0"/>
              <a:t>patent policies (e.g. 1873 Paris Convention)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AU" sz="2800" dirty="0"/>
              <a:t>‘National treatment principle’: foreign and domestic applicants treated alike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AU" sz="2800" dirty="0"/>
              <a:t>Yet, no systematic analysis of this issue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AU" sz="2800" dirty="0"/>
              <a:t>Addressed here using international patent </a:t>
            </a:r>
            <a:r>
              <a:rPr lang="en-AU" sz="2800" dirty="0" smtClean="0"/>
              <a:t>data</a:t>
            </a: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27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Background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597971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AU" sz="2800" dirty="0" smtClean="0"/>
              <a:t>Since same criteria </a:t>
            </a:r>
            <a:r>
              <a:rPr lang="en-AU" sz="2800" dirty="0"/>
              <a:t>used for </a:t>
            </a:r>
            <a:r>
              <a:rPr lang="en-AU" sz="2800" dirty="0" smtClean="0"/>
              <a:t>examination, </a:t>
            </a:r>
            <a:r>
              <a:rPr lang="en-AU" sz="2800" dirty="0"/>
              <a:t>outcomes across offices </a:t>
            </a:r>
            <a:r>
              <a:rPr lang="en-AU" sz="2800" i="1" dirty="0"/>
              <a:t>should not </a:t>
            </a:r>
            <a:r>
              <a:rPr lang="en-AU" sz="2800" dirty="0"/>
              <a:t>be systematically related to inventor </a:t>
            </a:r>
            <a:r>
              <a:rPr lang="en-AU" sz="2800" dirty="0" smtClean="0"/>
              <a:t>nationality</a:t>
            </a:r>
          </a:p>
          <a:p>
            <a:pPr>
              <a:spcBef>
                <a:spcPts val="100"/>
              </a:spcBef>
            </a:pPr>
            <a:r>
              <a:rPr lang="en-AU" sz="2800" dirty="0" smtClean="0"/>
              <a:t>Same matched sample approach as before:</a:t>
            </a:r>
          </a:p>
          <a:p>
            <a:pPr lvl="1">
              <a:spcBef>
                <a:spcPts val="100"/>
              </a:spcBef>
            </a:pPr>
            <a:r>
              <a:rPr lang="en-AU" sz="2400" dirty="0" smtClean="0"/>
              <a:t>Patents granted in the US with applications made in Europe and Japan</a:t>
            </a:r>
          </a:p>
          <a:p>
            <a:pPr lvl="1">
              <a:spcBef>
                <a:spcPts val="100"/>
              </a:spcBef>
            </a:pPr>
            <a:r>
              <a:rPr lang="en-US" sz="2400" dirty="0" smtClean="0"/>
              <a:t>Inventors </a:t>
            </a:r>
            <a:r>
              <a:rPr lang="en-US" sz="2400" dirty="0"/>
              <a:t>from all over the world in the sample </a:t>
            </a:r>
            <a:endParaRPr lang="en-US" sz="2400" dirty="0" smtClean="0"/>
          </a:p>
          <a:p>
            <a:pPr lvl="1">
              <a:spcBef>
                <a:spcPts val="100"/>
              </a:spcBef>
            </a:pPr>
            <a:r>
              <a:rPr lang="en-US" sz="2400" dirty="0" smtClean="0"/>
              <a:t>Japanese inventor: </a:t>
            </a:r>
            <a:r>
              <a:rPr lang="en-US" sz="2400" dirty="0"/>
              <a:t>at JPO is </a:t>
            </a:r>
            <a:r>
              <a:rPr lang="en-US" sz="2400" dirty="0" smtClean="0"/>
              <a:t>domestic, at EPO </a:t>
            </a:r>
            <a:r>
              <a:rPr lang="en-US" sz="2400" dirty="0"/>
              <a:t>is </a:t>
            </a:r>
            <a:r>
              <a:rPr lang="en-US" sz="2400" dirty="0" smtClean="0"/>
              <a:t>foreign</a:t>
            </a:r>
          </a:p>
          <a:p>
            <a:pPr lvl="1">
              <a:spcBef>
                <a:spcPts val="100"/>
              </a:spcBef>
            </a:pPr>
            <a:r>
              <a:rPr lang="en-US" sz="2400" dirty="0"/>
              <a:t>Estimate </a:t>
            </a:r>
            <a:r>
              <a:rPr lang="en-US" sz="2400" dirty="0" smtClean="0"/>
              <a:t>grant probability</a:t>
            </a:r>
            <a:endParaRPr lang="en-AU" sz="2600" dirty="0" smtClean="0"/>
          </a:p>
          <a:p>
            <a:pPr>
              <a:spcBef>
                <a:spcPts val="100"/>
              </a:spcBef>
            </a:pPr>
            <a:r>
              <a:rPr lang="en-AU" sz="2800" dirty="0"/>
              <a:t>I</a:t>
            </a:r>
            <a:r>
              <a:rPr lang="en-AU" sz="2800" dirty="0" smtClean="0"/>
              <a:t>nferences are about the EPO/JPO, not USPTO</a:t>
            </a:r>
            <a:endParaRPr lang="en-AU" sz="26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794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Data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6085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2800" dirty="0" smtClean="0"/>
              <a:t>48,000 single priority applications 1990-95 </a:t>
            </a:r>
          </a:p>
          <a:p>
            <a:pPr>
              <a:spcBef>
                <a:spcPts val="0"/>
              </a:spcBef>
            </a:pPr>
            <a:r>
              <a:rPr lang="en-AU" sz="2800" dirty="0" smtClean="0"/>
              <a:t>‘Domestic inventor’ if there is </a:t>
            </a:r>
            <a:r>
              <a:rPr lang="en-AU" sz="2800" i="1" dirty="0" smtClean="0"/>
              <a:t>at least one </a:t>
            </a:r>
            <a:r>
              <a:rPr lang="en-AU" sz="2800" dirty="0" smtClean="0"/>
              <a:t>inventor with a local address (NB: results robust to other measures of ‘local’)</a:t>
            </a:r>
          </a:p>
          <a:p>
            <a:pPr>
              <a:spcBef>
                <a:spcPts val="0"/>
              </a:spcBef>
            </a:pPr>
            <a:r>
              <a:rPr lang="en-AU" sz="2800" dirty="0"/>
              <a:t>Final examination outcome (i.e. ‘grant’ or ‘refusal’) in 33,880 instances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14,067 applications are ‘quasi-refusals’: i.e. withdrawn in response to negative EPO </a:t>
            </a:r>
            <a:r>
              <a:rPr lang="en-US" sz="2800" dirty="0" smtClean="0"/>
              <a:t>feedback</a:t>
            </a:r>
          </a:p>
          <a:p>
            <a:pPr>
              <a:spcBef>
                <a:spcPts val="0"/>
              </a:spcBef>
            </a:pPr>
            <a:r>
              <a:rPr lang="en-AU" sz="2800" dirty="0" smtClean="0"/>
              <a:t>[In the extension, we expand the approach to use PATSTAT data]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Model</a:t>
            </a:r>
            <a:endParaRPr lang="en-AU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752528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dirty="0" smtClean="0"/>
              <a:t>Probability of granting application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by office </a:t>
            </a:r>
            <a:r>
              <a:rPr lang="en-US" i="1" dirty="0" smtClean="0"/>
              <a:t>j:</a:t>
            </a:r>
          </a:p>
          <a:p>
            <a:pPr marL="742950" lvl="2" indent="-342900">
              <a:buNone/>
            </a:pPr>
            <a:endParaRPr lang="en-US" i="1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/>
              <a:t>where </a:t>
            </a:r>
            <a:r>
              <a:rPr lang="en-US" sz="2400" i="1" dirty="0" smtClean="0"/>
              <a:t>n</a:t>
            </a:r>
            <a:r>
              <a:rPr lang="en-US" sz="2400" dirty="0" smtClean="0"/>
              <a:t> is whether inventor </a:t>
            </a:r>
            <a:r>
              <a:rPr lang="en-US" sz="2400" i="1" dirty="0" smtClean="0"/>
              <a:t>resides in the same jurisdiction</a:t>
            </a:r>
            <a:r>
              <a:rPr lang="en-US" sz="2400" dirty="0" smtClean="0"/>
              <a:t> as patent office; </a:t>
            </a:r>
            <a:r>
              <a:rPr lang="el-GR" sz="2400" i="1" dirty="0" smtClean="0"/>
              <a:t>α</a:t>
            </a:r>
            <a:r>
              <a:rPr lang="en-AU" sz="2400" dirty="0" smtClean="0"/>
              <a:t> </a:t>
            </a:r>
            <a:r>
              <a:rPr lang="en-US" sz="2400" dirty="0" smtClean="0"/>
              <a:t>invention fixed-effects; </a:t>
            </a:r>
            <a:r>
              <a:rPr lang="en-US" sz="2400" i="1" dirty="0" smtClean="0"/>
              <a:t>q</a:t>
            </a:r>
            <a:r>
              <a:rPr lang="en-US" sz="2400" dirty="0" smtClean="0"/>
              <a:t> are control variables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Estimated as: FE </a:t>
            </a:r>
            <a:r>
              <a:rPr lang="en-US" sz="2800" dirty="0" err="1" smtClean="0"/>
              <a:t>logit</a:t>
            </a:r>
            <a:r>
              <a:rPr lang="en-US" sz="2800" dirty="0" smtClean="0"/>
              <a:t> using full conditional ML</a:t>
            </a:r>
            <a:endParaRPr lang="en-US" sz="2800" i="1" dirty="0" smtClean="0"/>
          </a:p>
          <a:p>
            <a:pPr>
              <a:spcBef>
                <a:spcPts val="300"/>
              </a:spcBef>
            </a:pPr>
            <a:r>
              <a:rPr lang="en-US" sz="2800" i="1" dirty="0"/>
              <a:t>Domestic inventor</a:t>
            </a:r>
            <a:r>
              <a:rPr lang="en-US" sz="2800" dirty="0"/>
              <a:t>: at least 1 local inventor</a:t>
            </a:r>
          </a:p>
          <a:p>
            <a:pPr>
              <a:spcBef>
                <a:spcPts val="300"/>
              </a:spcBef>
            </a:pPr>
            <a:r>
              <a:rPr lang="en-US" sz="2800" i="1" dirty="0"/>
              <a:t>Inventor experience</a:t>
            </a:r>
            <a:r>
              <a:rPr lang="en-US" sz="2800" dirty="0"/>
              <a:t>: # granted triadic </a:t>
            </a:r>
            <a:r>
              <a:rPr lang="en-US" sz="2800" dirty="0" smtClean="0"/>
              <a:t>applications</a:t>
            </a:r>
            <a:endParaRPr lang="en-US" sz="2800" dirty="0"/>
          </a:p>
          <a:p>
            <a:pPr>
              <a:spcBef>
                <a:spcPts val="300"/>
              </a:spcBef>
            </a:pPr>
            <a:r>
              <a:rPr lang="en-US" sz="2800" i="1" dirty="0"/>
              <a:t>Claims</a:t>
            </a:r>
            <a:r>
              <a:rPr lang="en-US" sz="2800" dirty="0"/>
              <a:t>: number of ex ante claims</a:t>
            </a:r>
          </a:p>
          <a:p>
            <a:pPr>
              <a:spcBef>
                <a:spcPts val="300"/>
              </a:spcBef>
            </a:pPr>
            <a:r>
              <a:rPr lang="en-US" sz="2800" i="1" dirty="0"/>
              <a:t>Office dummy</a:t>
            </a:r>
            <a:r>
              <a:rPr lang="en-US" sz="2800" dirty="0"/>
              <a:t>: differences in </a:t>
            </a:r>
            <a:r>
              <a:rPr lang="en-US" sz="2800" dirty="0" smtClean="0"/>
              <a:t>exam thresholds</a:t>
            </a:r>
            <a:endParaRPr lang="en-US" sz="2800" dirty="0"/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69622"/>
              </p:ext>
            </p:extLst>
          </p:nvPr>
        </p:nvGraphicFramePr>
        <p:xfrm>
          <a:off x="899592" y="1772816"/>
          <a:ext cx="691276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Document" r:id="rId3" imgW="5603362" imgH="214549" progId="Word.Document.12">
                  <p:embed/>
                </p:oleObj>
              </mc:Choice>
              <mc:Fallback>
                <p:oleObj name="Document" r:id="rId3" imgW="5603362" imgH="214549" progId="Word.Document.12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72816"/>
                        <a:ext cx="691276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Results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680520"/>
          </a:xfrm>
        </p:spPr>
        <p:txBody>
          <a:bodyPr/>
          <a:lstStyle/>
          <a:p>
            <a:r>
              <a:rPr lang="en-AU" sz="2800" dirty="0" smtClean="0"/>
              <a:t>Our results:</a:t>
            </a:r>
          </a:p>
          <a:p>
            <a:pPr lvl="1"/>
            <a:r>
              <a:rPr lang="en-AU" sz="2400" dirty="0" smtClean="0"/>
              <a:t>Marginal effect of local inventor is huge: </a:t>
            </a:r>
            <a:r>
              <a:rPr lang="en-US" sz="2400" dirty="0" smtClean="0"/>
              <a:t>10 </a:t>
            </a:r>
            <a:r>
              <a:rPr lang="en-US" sz="2400" dirty="0"/>
              <a:t>to 16 percentage points </a:t>
            </a:r>
            <a:r>
              <a:rPr lang="en-US" sz="2400" i="1" dirty="0"/>
              <a:t>more likely </a:t>
            </a:r>
            <a:r>
              <a:rPr lang="en-US" sz="2400" dirty="0"/>
              <a:t>to be </a:t>
            </a:r>
            <a:r>
              <a:rPr lang="en-US" sz="2400" dirty="0" smtClean="0"/>
              <a:t>granted a patent </a:t>
            </a:r>
          </a:p>
          <a:p>
            <a:pPr lvl="1"/>
            <a:r>
              <a:rPr lang="en-AU" sz="2400" dirty="0" smtClean="0"/>
              <a:t>Adding control variables doesn’t change main result</a:t>
            </a:r>
            <a:endParaRPr lang="en-AU" sz="2400" dirty="0"/>
          </a:p>
          <a:p>
            <a:r>
              <a:rPr lang="en-AU" sz="2800" dirty="0" smtClean="0">
                <a:ea typeface="+mn-ea"/>
                <a:cs typeface="+mn-cs"/>
              </a:rPr>
              <a:t>Alternative explanations explored</a:t>
            </a:r>
          </a:p>
          <a:p>
            <a:pPr lvl="1"/>
            <a:r>
              <a:rPr lang="en-AU" sz="2400" dirty="0" smtClean="0"/>
              <a:t>e.g. do locals accept ‘lower quality’ patents? </a:t>
            </a:r>
          </a:p>
          <a:p>
            <a:pPr lvl="1"/>
            <a:r>
              <a:rPr lang="en-AU" sz="2400" dirty="0" smtClean="0"/>
              <a:t>We </a:t>
            </a:r>
            <a:r>
              <a:rPr lang="en-AU" sz="2400" dirty="0"/>
              <a:t>examined </a:t>
            </a:r>
            <a:r>
              <a:rPr lang="en-AU" sz="2400" dirty="0" smtClean="0"/>
              <a:t>this as follows:</a:t>
            </a:r>
            <a:endParaRPr lang="en-AU" sz="2400" dirty="0"/>
          </a:p>
          <a:p>
            <a:pPr lvl="2">
              <a:spcBef>
                <a:spcPts val="0"/>
              </a:spcBef>
            </a:pPr>
            <a:r>
              <a:rPr lang="en-AU" sz="2000" dirty="0"/>
              <a:t>using EPO data on ‘X’ and ‘Y’ </a:t>
            </a:r>
            <a:r>
              <a:rPr lang="en-AU" sz="2000" dirty="0" smtClean="0"/>
              <a:t>citations </a:t>
            </a:r>
            <a:endParaRPr lang="en-AU" sz="2000" dirty="0"/>
          </a:p>
          <a:p>
            <a:pPr lvl="2">
              <a:spcBef>
                <a:spcPts val="0"/>
              </a:spcBef>
            </a:pPr>
            <a:r>
              <a:rPr lang="en-AU" sz="2000" dirty="0"/>
              <a:t>Interacted </a:t>
            </a:r>
            <a:r>
              <a:rPr lang="en-AU" sz="2000" i="1" dirty="0"/>
              <a:t>Domestic</a:t>
            </a:r>
            <a:r>
              <a:rPr lang="en-AU" sz="2000" dirty="0"/>
              <a:t> variable with XY citation</a:t>
            </a:r>
          </a:p>
          <a:p>
            <a:pPr>
              <a:spcBef>
                <a:spcPts val="600"/>
              </a:spcBef>
            </a:pPr>
            <a:r>
              <a:rPr lang="en-AU" sz="2800" dirty="0"/>
              <a:t>No evidence </a:t>
            </a:r>
            <a:r>
              <a:rPr lang="en-AU" sz="2800" dirty="0" smtClean="0"/>
              <a:t>that this matters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96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Extension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AU" sz="2800" dirty="0" smtClean="0"/>
              <a:t>Recently expanded to included PATSTAT: does our result still hold?</a:t>
            </a:r>
          </a:p>
          <a:p>
            <a:r>
              <a:rPr lang="en-AU" sz="2800" dirty="0" smtClean="0"/>
              <a:t>New data covers 5 jurisdictions: Korea, China, Europe, Japan, US</a:t>
            </a:r>
          </a:p>
          <a:p>
            <a:pPr lvl="1"/>
            <a:r>
              <a:rPr lang="en-AU" sz="2400" dirty="0" smtClean="0"/>
              <a:t>Covers 75% of world’s patents</a:t>
            </a:r>
          </a:p>
          <a:p>
            <a:pPr lvl="1"/>
            <a:r>
              <a:rPr lang="en-AU" sz="2400" dirty="0" smtClean="0"/>
              <a:t>More recent period (2000-06)</a:t>
            </a:r>
          </a:p>
          <a:p>
            <a:pPr lvl="1"/>
            <a:r>
              <a:rPr lang="en-AU" sz="2400" dirty="0" smtClean="0"/>
              <a:t>Includes ~750,000 patent families</a:t>
            </a:r>
          </a:p>
          <a:p>
            <a:pPr lvl="1"/>
            <a:r>
              <a:rPr lang="en-AU" sz="2400" dirty="0" smtClean="0"/>
              <a:t>Application per family varies</a:t>
            </a:r>
          </a:p>
          <a:p>
            <a:pPr lvl="2"/>
            <a:r>
              <a:rPr lang="en-AU" sz="2000" dirty="0" smtClean="0"/>
              <a:t>577,000 families are ‘twins’ (i.e. applications in 2 countries)</a:t>
            </a:r>
            <a:endParaRPr lang="en-AU" sz="2000" dirty="0"/>
          </a:p>
          <a:p>
            <a:pPr lvl="2"/>
            <a:r>
              <a:rPr lang="en-AU" sz="2000" dirty="0" smtClean="0"/>
              <a:t>234,000 families have applications in all 5 countries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47541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Patent families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96" y="1606148"/>
            <a:ext cx="46184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75656" y="3249152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162k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8" y="1263134"/>
            <a:ext cx="63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202k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1112" y="321559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288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k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52" y="550996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107k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550996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232k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1" y="333375"/>
            <a:ext cx="6624414" cy="863600"/>
          </a:xfrm>
        </p:spPr>
        <p:txBody>
          <a:bodyPr/>
          <a:lstStyle/>
          <a:p>
            <a:pPr eaLnBrk="1" hangingPunct="1"/>
            <a:r>
              <a:rPr lang="en-AU" b="1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784976" cy="4680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AU" sz="2800" dirty="0" smtClean="0"/>
              <a:t>Patents: important part of global innovation system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AU" sz="2800" dirty="0" smtClean="0"/>
              <a:t>They are supposed to solve under-investment in innovation (i.e. a market failure)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AU" sz="2800" dirty="0" smtClean="0"/>
              <a:t>But: very expensive system beset with problems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AU" sz="2800" dirty="0" smtClean="0"/>
              <a:t>This workshop provides an overview of research on: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AU" sz="2600" dirty="0" smtClean="0"/>
              <a:t>Do outcomes differ across offices?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AU" sz="2600" dirty="0" smtClean="0"/>
              <a:t>‘Bad’ patents: Type I/II errors in examination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AU" sz="2600" dirty="0" smtClean="0"/>
              <a:t>National treatment: are all inventors equal?</a:t>
            </a:r>
          </a:p>
          <a:p>
            <a:pPr marL="1028700" lvl="1" indent="-57150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AU" sz="2600" dirty="0" smtClean="0"/>
              <a:t>Implications for trade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New results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r>
              <a:rPr lang="en-AU" sz="2800" dirty="0" smtClean="0"/>
              <a:t>Our </a:t>
            </a:r>
            <a:r>
              <a:rPr lang="en-AU" sz="2800" dirty="0" smtClean="0"/>
              <a:t>results hold in </a:t>
            </a:r>
            <a:r>
              <a:rPr lang="en-AU" sz="2800" dirty="0" smtClean="0"/>
              <a:t>the </a:t>
            </a:r>
            <a:r>
              <a:rPr lang="en-AU" sz="2800" dirty="0" smtClean="0"/>
              <a:t>larger, more comprehensive dataset</a:t>
            </a:r>
          </a:p>
          <a:p>
            <a:pPr lvl="1"/>
            <a:r>
              <a:rPr lang="en-AU" sz="2400" dirty="0" smtClean="0"/>
              <a:t>The effect varies from 10-30 percentage points across countries</a:t>
            </a:r>
          </a:p>
          <a:p>
            <a:pPr lvl="1"/>
            <a:r>
              <a:rPr lang="en-AU" sz="2400" dirty="0" smtClean="0"/>
              <a:t>It is largest in Korea and smallest in China</a:t>
            </a:r>
          </a:p>
          <a:p>
            <a:r>
              <a:rPr lang="en-AU" sz="2800" dirty="0" smtClean="0"/>
              <a:t>However, there are differences according to the application route</a:t>
            </a:r>
          </a:p>
          <a:p>
            <a:pPr lvl="1"/>
            <a:r>
              <a:rPr lang="en-AU" sz="2400" dirty="0" smtClean="0"/>
              <a:t>PCT vs non-PCT applications</a:t>
            </a:r>
          </a:p>
          <a:p>
            <a:r>
              <a:rPr lang="en-AU" sz="2800" dirty="0" smtClean="0"/>
              <a:t>More research required to uncover why…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6190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Trade implications (Part IV)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r>
              <a:rPr lang="en-AU" sz="2800" dirty="0"/>
              <a:t>Does this ‘local advantage’ affect trade flows? </a:t>
            </a:r>
          </a:p>
          <a:p>
            <a:pPr lvl="1">
              <a:spcBef>
                <a:spcPts val="0"/>
              </a:spcBef>
            </a:pPr>
            <a:r>
              <a:rPr lang="en-AU" sz="2400" dirty="0"/>
              <a:t>Do firms export to countries if local advantage exists?</a:t>
            </a:r>
          </a:p>
          <a:p>
            <a:pPr lvl="1">
              <a:spcBef>
                <a:spcPts val="0"/>
              </a:spcBef>
            </a:pPr>
            <a:r>
              <a:rPr lang="en-AU" sz="2400" dirty="0"/>
              <a:t>Are patents really trade-related?</a:t>
            </a:r>
          </a:p>
          <a:p>
            <a:r>
              <a:rPr lang="en-AU" sz="2800" dirty="0"/>
              <a:t>Why would patents affect trade flows?</a:t>
            </a:r>
          </a:p>
          <a:p>
            <a:pPr lvl="1">
              <a:spcBef>
                <a:spcPts val="0"/>
              </a:spcBef>
            </a:pPr>
            <a:r>
              <a:rPr lang="en-AU" sz="2600" dirty="0"/>
              <a:t>Fear of imitation or fear of infringement</a:t>
            </a:r>
          </a:p>
          <a:p>
            <a:r>
              <a:rPr lang="en-AU" sz="2800" dirty="0"/>
              <a:t>Others use </a:t>
            </a:r>
            <a:r>
              <a:rPr lang="en-AU" sz="2800" dirty="0" err="1"/>
              <a:t>Ginarte</a:t>
            </a:r>
            <a:r>
              <a:rPr lang="en-AU" sz="2800" dirty="0"/>
              <a:t>-Park to proxy patent strength</a:t>
            </a:r>
          </a:p>
          <a:p>
            <a:r>
              <a:rPr lang="en-AU" sz="2800" dirty="0"/>
              <a:t>Our approach: use a </a:t>
            </a:r>
            <a:r>
              <a:rPr lang="en-AU" sz="2800" dirty="0" smtClean="0"/>
              <a:t>new</a:t>
            </a:r>
            <a:r>
              <a:rPr lang="en-AU" sz="2800" i="1" dirty="0" smtClean="0"/>
              <a:t> </a:t>
            </a:r>
            <a:r>
              <a:rPr lang="en-AU" sz="2800" dirty="0" smtClean="0"/>
              <a:t>measure </a:t>
            </a:r>
            <a:r>
              <a:rPr lang="en-AU" sz="2800" dirty="0"/>
              <a:t>of local bias in a gravity-type model</a:t>
            </a:r>
          </a:p>
          <a:p>
            <a:r>
              <a:rPr lang="en-AU" sz="2800" dirty="0"/>
              <a:t>Ideally, time-varying and export </a:t>
            </a:r>
            <a:r>
              <a:rPr lang="en-AU" sz="2800" dirty="0" smtClean="0"/>
              <a:t>country-specific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3150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Model </a:t>
            </a:r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568952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𝑃𝑜𝑝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𝑇𝑎𝑟𝑖𝑓𝑓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𝐿𝑜𝑐𝑎𝑙𝐴𝑑𝑣𝑎𝑛𝑡𝑎𝑔𝑒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  <a:p>
                <a:pPr marL="446088" lvl="2" indent="0">
                  <a:buNone/>
                </a:pPr>
                <a:r>
                  <a:rPr lang="en-AU" sz="1800" dirty="0" err="1"/>
                  <a:t>i</a:t>
                </a:r>
                <a:r>
                  <a:rPr lang="en-AU" sz="1800" dirty="0"/>
                  <a:t>=importing country, j=exporting country, k=commodity, M=value of commodity imported, Q=value of production, D=distance, Tariff=import tariff</a:t>
                </a:r>
              </a:p>
              <a:p>
                <a:pPr lvl="0"/>
                <a:r>
                  <a:rPr lang="en-AU" sz="2800" i="1" dirty="0" err="1" smtClean="0"/>
                  <a:t>LocalAdvantage</a:t>
                </a:r>
                <a:r>
                  <a:rPr lang="en-AU" sz="2800" dirty="0" smtClean="0"/>
                  <a:t> </a:t>
                </a:r>
                <a:r>
                  <a:rPr lang="en-AU" sz="2800" dirty="0"/>
                  <a:t>is the key variable of interest</a:t>
                </a:r>
              </a:p>
              <a:p>
                <a:pPr lvl="0"/>
                <a:r>
                  <a:rPr lang="en-AU" sz="2800" dirty="0" smtClean="0"/>
                  <a:t>Two </a:t>
                </a:r>
                <a:r>
                  <a:rPr lang="en-AU" sz="2800" dirty="0"/>
                  <a:t>different </a:t>
                </a:r>
                <a:r>
                  <a:rPr lang="en-AU" sz="2800" dirty="0" smtClean="0"/>
                  <a:t>measures of this variable:</a:t>
                </a:r>
                <a:endParaRPr lang="en-AU" sz="2800" dirty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AU" sz="2400" dirty="0"/>
                  <a:t>Unconditional differential (average local grant rate minus average foreign grant rate, by tech area)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AU" sz="2400" dirty="0"/>
                  <a:t>Conditional differential (average </a:t>
                </a:r>
                <a:r>
                  <a:rPr lang="en-AU" sz="2400" i="1" dirty="0"/>
                  <a:t>predicted</a:t>
                </a:r>
                <a:r>
                  <a:rPr lang="en-AU" sz="2400" dirty="0"/>
                  <a:t> local grant rate minus average </a:t>
                </a:r>
                <a:r>
                  <a:rPr lang="en-AU" sz="2400" i="1" dirty="0"/>
                  <a:t>predicted</a:t>
                </a:r>
                <a:r>
                  <a:rPr lang="en-AU" sz="2400" dirty="0"/>
                  <a:t> foreign grant rate, by tech area)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568952" cy="4525963"/>
              </a:xfrm>
              <a:blipFill rotWithShape="1">
                <a:blip r:embed="rId2"/>
                <a:stretch>
                  <a:fillRect l="-1209" r="-1991" b="-36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23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Results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536504"/>
          </a:xfrm>
        </p:spPr>
        <p:txBody>
          <a:bodyPr/>
          <a:lstStyle/>
          <a:p>
            <a:r>
              <a:rPr lang="en-AU" sz="2800" dirty="0"/>
              <a:t>Patent refusal </a:t>
            </a:r>
            <a:r>
              <a:rPr lang="en-AU" sz="2800" dirty="0" smtClean="0"/>
              <a:t>inhibits export:</a:t>
            </a:r>
            <a:endParaRPr lang="en-AU" sz="2800" dirty="0"/>
          </a:p>
          <a:p>
            <a:pPr lvl="1"/>
            <a:r>
              <a:rPr lang="en-AU" sz="2400"/>
              <a:t>When </a:t>
            </a:r>
            <a:r>
              <a:rPr lang="en-AU" sz="2400" smtClean="0"/>
              <a:t>local inventors </a:t>
            </a:r>
            <a:r>
              <a:rPr lang="en-AU" sz="2400" dirty="0" smtClean="0"/>
              <a:t>have an advantage in terms of </a:t>
            </a:r>
            <a:r>
              <a:rPr lang="en-AU" sz="2400" dirty="0"/>
              <a:t>g</a:t>
            </a:r>
            <a:r>
              <a:rPr lang="en-AU" sz="2400" dirty="0" smtClean="0"/>
              <a:t>etting a patent</a:t>
            </a:r>
            <a:endParaRPr lang="en-AU" sz="2400" dirty="0"/>
          </a:p>
          <a:p>
            <a:pPr lvl="1"/>
            <a:r>
              <a:rPr lang="en-AU" sz="2400" dirty="0"/>
              <a:t>In </a:t>
            </a:r>
            <a:r>
              <a:rPr lang="en-AU" sz="2400" dirty="0" smtClean="0"/>
              <a:t>high-tech </a:t>
            </a:r>
            <a:r>
              <a:rPr lang="en-AU" sz="2400" dirty="0"/>
              <a:t>industries</a:t>
            </a:r>
          </a:p>
          <a:p>
            <a:pPr lvl="1"/>
            <a:r>
              <a:rPr lang="en-AU" sz="2400" dirty="0"/>
              <a:t>In industries with more dense technology landscape</a:t>
            </a:r>
          </a:p>
          <a:p>
            <a:r>
              <a:rPr lang="en-AU" sz="2800" dirty="0"/>
              <a:t>Possible reasons </a:t>
            </a:r>
            <a:r>
              <a:rPr lang="en-AU" sz="2800" dirty="0" smtClean="0"/>
              <a:t>why:</a:t>
            </a:r>
            <a:endParaRPr lang="en-AU" sz="2800" dirty="0"/>
          </a:p>
          <a:p>
            <a:pPr lvl="1"/>
            <a:r>
              <a:rPr lang="en-AU" sz="2400" dirty="0"/>
              <a:t>Threat of imitation (less likely</a:t>
            </a:r>
            <a:r>
              <a:rPr lang="en-AU" sz="2400" dirty="0" smtClean="0"/>
              <a:t>)</a:t>
            </a:r>
          </a:p>
          <a:p>
            <a:pPr lvl="1"/>
            <a:r>
              <a:rPr lang="en-AU" sz="2400" dirty="0" smtClean="0"/>
              <a:t>Local competition (less likely)</a:t>
            </a:r>
            <a:endParaRPr lang="en-AU" sz="2400" dirty="0"/>
          </a:p>
          <a:p>
            <a:pPr lvl="1"/>
            <a:r>
              <a:rPr lang="en-AU" sz="2400" dirty="0"/>
              <a:t>Entry barriers (more likely): </a:t>
            </a:r>
            <a:r>
              <a:rPr lang="en-AU" sz="2400" dirty="0" smtClean="0"/>
              <a:t>fixed costs of exporting; threat </a:t>
            </a:r>
            <a:r>
              <a:rPr lang="en-AU" sz="2400" dirty="0"/>
              <a:t>of </a:t>
            </a:r>
            <a:r>
              <a:rPr lang="en-AU" sz="2400" dirty="0" smtClean="0"/>
              <a:t>infringement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97899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Summary and conclusions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1947"/>
          </a:xfrm>
        </p:spPr>
        <p:txBody>
          <a:bodyPr/>
          <a:lstStyle/>
          <a:p>
            <a:r>
              <a:rPr lang="en-AU" sz="2800" dirty="0" smtClean="0"/>
              <a:t>Hopefully, you have learnt a bit more about the global innovation system</a:t>
            </a:r>
          </a:p>
          <a:p>
            <a:r>
              <a:rPr lang="en-AU" sz="2800" dirty="0" smtClean="0"/>
              <a:t>And have a deeper understanding of the role that patents play</a:t>
            </a:r>
          </a:p>
          <a:p>
            <a:r>
              <a:rPr lang="en-AU" sz="2800" dirty="0" smtClean="0"/>
              <a:t>This is part of an ongoing research program with colleagues around the world</a:t>
            </a:r>
          </a:p>
          <a:p>
            <a:pPr lvl="1"/>
            <a:r>
              <a:rPr lang="en-AU" sz="2400" dirty="0" smtClean="0"/>
              <a:t>We are still working on the trade paper</a:t>
            </a:r>
          </a:p>
          <a:p>
            <a:r>
              <a:rPr lang="en-AU" sz="2800" dirty="0" smtClean="0"/>
              <a:t>Please keep in touch! My email address is </a:t>
            </a:r>
            <a:r>
              <a:rPr lang="en-AU" sz="2800" dirty="0" smtClean="0">
                <a:hlinkClick r:id="rId2"/>
              </a:rPr>
              <a:t>pjensen@unimelb.edu.au</a:t>
            </a:r>
            <a:r>
              <a:rPr lang="en-AU" sz="2800" dirty="0" smtClean="0"/>
              <a:t>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27530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Background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752528"/>
          </a:xfrm>
        </p:spPr>
        <p:txBody>
          <a:bodyPr/>
          <a:lstStyle/>
          <a:p>
            <a:r>
              <a:rPr lang="en-AU" sz="2800" dirty="0" smtClean="0"/>
              <a:t>Patents are not global: country-specific rights</a:t>
            </a:r>
          </a:p>
          <a:p>
            <a:pPr lvl="1">
              <a:spcBef>
                <a:spcPts val="300"/>
              </a:spcBef>
            </a:pPr>
            <a:r>
              <a:rPr lang="en-AU" sz="2600" dirty="0" smtClean="0"/>
              <a:t>However, note the EPO is different</a:t>
            </a:r>
          </a:p>
          <a:p>
            <a:r>
              <a:rPr lang="en-AU" sz="2800" dirty="0" smtClean="0"/>
              <a:t>International agreements to promote consistency and fairness e.g. TRIPs</a:t>
            </a:r>
          </a:p>
          <a:p>
            <a:r>
              <a:rPr lang="en-AU" sz="2800" dirty="0" smtClean="0"/>
              <a:t>Universal agreement on patent criteria: novelty, non-obviousness and utility</a:t>
            </a:r>
          </a:p>
          <a:p>
            <a:pPr lvl="1">
              <a:spcBef>
                <a:spcPts val="300"/>
              </a:spcBef>
            </a:pPr>
            <a:r>
              <a:rPr lang="en-AU" sz="2600" dirty="0" smtClean="0"/>
              <a:t>However, legal differences and subjectivity</a:t>
            </a:r>
          </a:p>
          <a:p>
            <a:pPr lvl="1">
              <a:spcBef>
                <a:spcPts val="300"/>
              </a:spcBef>
            </a:pPr>
            <a:r>
              <a:rPr lang="en-AU" sz="2600" dirty="0" smtClean="0"/>
              <a:t>Having a patent does NOT guarantee validity</a:t>
            </a:r>
          </a:p>
          <a:p>
            <a:r>
              <a:rPr lang="en-AU" sz="2800" dirty="0" smtClean="0"/>
              <a:t>Costs of enforcement are high, privately borne and country-specific: no world patent court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9985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Significance of results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/>
          <a:lstStyle/>
          <a:p>
            <a:r>
              <a:rPr lang="en-AU" dirty="0" smtClean="0"/>
              <a:t>Important to understand why this matters: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AU" dirty="0" smtClean="0"/>
              <a:t>Patent examination is costly and currently quite inefficient (duplication of investment)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AU" dirty="0" smtClean="0"/>
              <a:t>Disharmony in examination outcomes</a:t>
            </a:r>
          </a:p>
          <a:p>
            <a:pPr marL="1428750" lvl="2" indent="-571500">
              <a:buFont typeface="+mj-lt"/>
              <a:buAutoNum type="alphaLcPeriod"/>
            </a:pPr>
            <a:r>
              <a:rPr lang="en-AU" dirty="0"/>
              <a:t>I</a:t>
            </a:r>
            <a:r>
              <a:rPr lang="en-AU" dirty="0" smtClean="0"/>
              <a:t>ncreases costs of enforcement (patchwork of IP)</a:t>
            </a:r>
          </a:p>
          <a:p>
            <a:pPr marL="1428750" lvl="2" indent="-571500">
              <a:buFont typeface="+mj-lt"/>
              <a:buAutoNum type="alphaLcPeriod"/>
            </a:pPr>
            <a:r>
              <a:rPr lang="en-AU" dirty="0" smtClean="0"/>
              <a:t>Distorts innovation investment decisions</a:t>
            </a:r>
          </a:p>
          <a:p>
            <a:pPr marL="1428750" lvl="2" indent="-571500">
              <a:buFont typeface="+mj-lt"/>
              <a:buAutoNum type="alphaLcPeriod"/>
            </a:pPr>
            <a:r>
              <a:rPr lang="en-AU" dirty="0" smtClean="0"/>
              <a:t>Causes social costs (e.g. unnecessary litigation)</a:t>
            </a:r>
          </a:p>
          <a:p>
            <a:pPr marL="1428750" lvl="2" indent="-571500">
              <a:buFont typeface="+mj-lt"/>
              <a:buAutoNum type="alphaLcPeriod"/>
            </a:pPr>
            <a:r>
              <a:rPr lang="en-AU" dirty="0" smtClean="0"/>
              <a:t>Might induce discrimination against foreigners</a:t>
            </a:r>
          </a:p>
          <a:p>
            <a:pPr marL="1428750" lvl="2" indent="-571500">
              <a:buFont typeface="+mj-lt"/>
              <a:buAutoNum type="alphaLcPeriod"/>
            </a:pPr>
            <a:r>
              <a:rPr lang="en-AU" dirty="0" smtClean="0"/>
              <a:t>Affects trade flows (i.e. gains from trade) </a:t>
            </a:r>
          </a:p>
        </p:txBody>
      </p:sp>
    </p:spTree>
    <p:extLst>
      <p:ext uri="{BB962C8B-B14F-4D97-AF65-F5344CB8AC3E}">
        <p14:creationId xmlns:p14="http://schemas.microsoft.com/office/powerpoint/2010/main" val="74006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outcomes differ? (Part I)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712968" cy="482453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Evidence </a:t>
            </a:r>
            <a:r>
              <a:rPr lang="en-US" sz="2800" dirty="0" smtClean="0"/>
              <a:t>there </a:t>
            </a:r>
            <a:r>
              <a:rPr lang="en-US" sz="2800" i="1" dirty="0"/>
              <a:t>are</a:t>
            </a:r>
            <a:r>
              <a:rPr lang="en-US" sz="2800" dirty="0"/>
              <a:t> differences in </a:t>
            </a:r>
            <a:r>
              <a:rPr lang="en-US" sz="2800" dirty="0" smtClean="0"/>
              <a:t>grant rates:</a:t>
            </a:r>
            <a:endParaRPr lang="en-US" sz="2800" dirty="0"/>
          </a:p>
          <a:p>
            <a:pPr lvl="1">
              <a:spcBef>
                <a:spcPct val="0"/>
              </a:spcBef>
            </a:pPr>
            <a:r>
              <a:rPr lang="en-US" sz="2400" dirty="0"/>
              <a:t>Quillen </a:t>
            </a:r>
            <a:r>
              <a:rPr lang="en-US" sz="2400" i="1" dirty="0"/>
              <a:t>et al.</a:t>
            </a:r>
            <a:r>
              <a:rPr lang="en-US" sz="2400" dirty="0"/>
              <a:t> (2001): USPTO </a:t>
            </a:r>
            <a:r>
              <a:rPr lang="en-US" sz="2400" dirty="0" smtClean="0"/>
              <a:t>95-97%, </a:t>
            </a:r>
            <a:r>
              <a:rPr lang="en-US" sz="2400" dirty="0"/>
              <a:t>EPO 50%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However, they don’t control for invention </a:t>
            </a:r>
            <a:r>
              <a:rPr lang="en-US" sz="2800" dirty="0" smtClean="0"/>
              <a:t>quality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How can we control for invention quality?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Using </a:t>
            </a:r>
            <a:r>
              <a:rPr lang="en-US" sz="2400" dirty="0"/>
              <a:t>a </a:t>
            </a:r>
            <a:r>
              <a:rPr lang="en-US" sz="2400" dirty="0" smtClean="0"/>
              <a:t>‘matched sample’ </a:t>
            </a:r>
            <a:r>
              <a:rPr lang="en-US" sz="2400" dirty="0"/>
              <a:t>of </a:t>
            </a:r>
            <a:r>
              <a:rPr lang="en-US" sz="2400" dirty="0" smtClean="0"/>
              <a:t>patents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Outcomes: </a:t>
            </a:r>
            <a:r>
              <a:rPr lang="en-US" sz="2800" dirty="0"/>
              <a:t>granted, rejected, pending, withdrawn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Four factors affect patent outcomes: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/>
              <a:t>Legislation: </a:t>
            </a:r>
            <a:r>
              <a:rPr lang="en-US" sz="2400" dirty="0"/>
              <a:t>first-to-invent </a:t>
            </a:r>
            <a:r>
              <a:rPr lang="en-US" sz="2400" i="1" dirty="0"/>
              <a:t>vs</a:t>
            </a:r>
            <a:r>
              <a:rPr lang="en-US" sz="2400" dirty="0"/>
              <a:t> first-to-file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/>
              <a:t>Institutions</a:t>
            </a:r>
            <a:r>
              <a:rPr lang="en-US" sz="2400" dirty="0"/>
              <a:t>: resource allocation and incentives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/>
              <a:t>Applicants: </a:t>
            </a:r>
            <a:r>
              <a:rPr lang="en-US" sz="2400" dirty="0"/>
              <a:t>how persistent is the applicant?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/>
              <a:t>C</a:t>
            </a:r>
            <a:r>
              <a:rPr lang="en-US" sz="2400" dirty="0" smtClean="0"/>
              <a:t>haracteristics </a:t>
            </a:r>
            <a:r>
              <a:rPr lang="en-US" sz="2400" dirty="0"/>
              <a:t>e.g. technology area, priority </a:t>
            </a:r>
            <a:r>
              <a:rPr lang="en-US" sz="2400" dirty="0" smtClean="0"/>
              <a:t>country</a:t>
            </a:r>
            <a:endParaRPr lang="en-US" sz="2400" dirty="0"/>
          </a:p>
          <a:p>
            <a:pPr lvl="1">
              <a:spcBef>
                <a:spcPts val="3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Dataset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en-US" sz="2800" dirty="0" smtClean="0"/>
              <a:t>We built our own dataset from scratch using online sources provided by major patent offices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Europe, Japan and US are the trilateral </a:t>
            </a:r>
            <a:r>
              <a:rPr lang="en-US" sz="2400" dirty="0" smtClean="0"/>
              <a:t>offices, which account for majority of world’s patents</a:t>
            </a:r>
            <a:endParaRPr lang="en-US" sz="2400" dirty="0"/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800" dirty="0" smtClean="0"/>
              <a:t>Our </a:t>
            </a:r>
            <a:r>
              <a:rPr lang="en-US" sz="2800" dirty="0"/>
              <a:t>dataset consists of: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70,477 single priority </a:t>
            </a:r>
            <a:r>
              <a:rPr lang="en-US" sz="2400" dirty="0" smtClean="0"/>
              <a:t>patents </a:t>
            </a:r>
            <a:r>
              <a:rPr lang="en-US" sz="2400" dirty="0"/>
              <a:t>granted by the USPTO with applications in the EPO, </a:t>
            </a:r>
            <a:r>
              <a:rPr lang="en-US" sz="2400" dirty="0" smtClean="0"/>
              <a:t>JPO; priority </a:t>
            </a:r>
            <a:r>
              <a:rPr lang="en-US" sz="2400" dirty="0"/>
              <a:t>years </a:t>
            </a:r>
            <a:r>
              <a:rPr lang="en-US" sz="2400" dirty="0" smtClean="0"/>
              <a:t>1990-95</a:t>
            </a:r>
            <a:endParaRPr lang="en-US" sz="2400" dirty="0"/>
          </a:p>
          <a:p>
            <a:pPr eaLnBrk="1" hangingPunct="1">
              <a:buClr>
                <a:schemeClr val="tx1"/>
              </a:buClr>
              <a:buSzPct val="75000"/>
            </a:pPr>
            <a:r>
              <a:rPr lang="en-US" sz="2800" dirty="0" smtClean="0"/>
              <a:t>Potential </a:t>
            </a:r>
            <a:r>
              <a:rPr lang="en-US" sz="2800" dirty="0"/>
              <a:t>problems with the dataset: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Selection </a:t>
            </a:r>
            <a:r>
              <a:rPr lang="en-US" sz="2400" dirty="0" smtClean="0"/>
              <a:t>bias: USPTO </a:t>
            </a:r>
            <a:r>
              <a:rPr lang="en-US" sz="2400" dirty="0"/>
              <a:t>grant bias? Single priority bias?</a:t>
            </a:r>
          </a:p>
          <a:p>
            <a:pPr lvl="1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/>
              <a:t>Truncation: increase in patents pending?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65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Observations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861049"/>
            <a:ext cx="8568952" cy="216024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Interesting </a:t>
            </a:r>
            <a:r>
              <a:rPr lang="en-US" sz="2800" dirty="0" smtClean="0"/>
              <a:t>observations:</a:t>
            </a:r>
            <a:endParaRPr lang="en-US" sz="2800" dirty="0"/>
          </a:p>
          <a:p>
            <a:pPr lvl="1" indent="-287338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400" dirty="0"/>
              <a:t>High withdrawal rates at EPO, JPO: applicant behavior?</a:t>
            </a:r>
          </a:p>
          <a:p>
            <a:pPr lvl="1" indent="-287338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400" dirty="0"/>
              <a:t>37.7% of US patents granted by </a:t>
            </a:r>
            <a:r>
              <a:rPr lang="en-US" sz="2400" i="1" dirty="0"/>
              <a:t>both</a:t>
            </a:r>
            <a:r>
              <a:rPr lang="en-US" sz="2400" dirty="0"/>
              <a:t> the JPO and EPO</a:t>
            </a:r>
          </a:p>
          <a:p>
            <a:pPr lvl="1" indent="-287338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400" dirty="0"/>
              <a:t>0.6% were rejected by </a:t>
            </a:r>
            <a:r>
              <a:rPr lang="en-US" sz="2400" i="1" dirty="0"/>
              <a:t>both</a:t>
            </a:r>
            <a:r>
              <a:rPr lang="en-US" sz="2400" dirty="0"/>
              <a:t> the JPO and EPO</a:t>
            </a:r>
          </a:p>
          <a:p>
            <a:pPr lvl="1" indent="-287338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400" dirty="0"/>
              <a:t>JPO rejected 10% of USPTO </a:t>
            </a:r>
            <a:r>
              <a:rPr lang="en-US" sz="2400" i="1" dirty="0"/>
              <a:t>and</a:t>
            </a:r>
            <a:r>
              <a:rPr lang="en-US" sz="2400" dirty="0"/>
              <a:t> EPO </a:t>
            </a:r>
            <a:r>
              <a:rPr lang="en-US" sz="2400" dirty="0" smtClean="0"/>
              <a:t>patents</a:t>
            </a:r>
            <a:endParaRPr lang="en-US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239000" cy="2438400"/>
          </a:xfrm>
          <a:prstGeom prst="rect">
            <a:avLst/>
          </a:pr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7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Bad patents (Part II)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Recent crisis: preponderance of “bad” patents</a:t>
            </a:r>
          </a:p>
          <a:p>
            <a:pPr lvl="1">
              <a:spcBef>
                <a:spcPts val="300"/>
              </a:spcBef>
            </a:pPr>
            <a:r>
              <a:rPr lang="en-AU" sz="2400" dirty="0" smtClean="0"/>
              <a:t>Some seem harmless (i.e. never enforced) </a:t>
            </a:r>
          </a:p>
          <a:p>
            <a:pPr lvl="1">
              <a:spcBef>
                <a:spcPts val="300"/>
              </a:spcBef>
            </a:pPr>
            <a:r>
              <a:rPr lang="en-AU" sz="2400" dirty="0" smtClean="0"/>
              <a:t>Others might hinder </a:t>
            </a:r>
            <a:r>
              <a:rPr lang="en-AU" sz="2400" dirty="0"/>
              <a:t>innovation (e.g. </a:t>
            </a:r>
            <a:r>
              <a:rPr lang="en-AU" sz="2400" dirty="0" smtClean="0"/>
              <a:t>trolls</a:t>
            </a:r>
            <a:r>
              <a:rPr lang="en-AU" sz="2400" dirty="0"/>
              <a:t>, thickets, submarines)</a:t>
            </a:r>
            <a:endParaRPr lang="en-US" sz="2400" dirty="0"/>
          </a:p>
          <a:p>
            <a:pPr>
              <a:spcBef>
                <a:spcPct val="0"/>
              </a:spcBef>
            </a:pPr>
            <a:r>
              <a:rPr lang="en-US" sz="2800" dirty="0"/>
              <a:t>However, little systematic evidence. We ask: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Do patent offices make systematic errors?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What factors may explain observed errors?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New evidence using our matched sample</a:t>
            </a:r>
          </a:p>
          <a:p>
            <a:r>
              <a:rPr lang="en-AU" sz="2800" dirty="0" smtClean="0"/>
              <a:t>Remedies</a:t>
            </a:r>
            <a:r>
              <a:rPr lang="en-AU" sz="2800" dirty="0"/>
              <a:t>: raise inventive </a:t>
            </a:r>
            <a:r>
              <a:rPr lang="en-AU" sz="2800" dirty="0" smtClean="0"/>
              <a:t>step and/or </a:t>
            </a:r>
            <a:r>
              <a:rPr lang="en-AU" sz="2800" dirty="0"/>
              <a:t>increase examination </a:t>
            </a:r>
            <a:r>
              <a:rPr lang="en-AU" sz="2800" dirty="0" smtClean="0"/>
              <a:t>rigour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348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Definitions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/>
          <a:lstStyle/>
          <a:p>
            <a:r>
              <a:rPr lang="en-US" sz="2800" dirty="0"/>
              <a:t>What is a “low quality” or “bad” patent?</a:t>
            </a:r>
          </a:p>
          <a:p>
            <a:pPr lvl="1"/>
            <a:r>
              <a:rPr lang="en-US" sz="2400" i="1" dirty="0"/>
              <a:t>Economic definition</a:t>
            </a:r>
            <a:r>
              <a:rPr lang="en-US" sz="2400" dirty="0"/>
              <a:t>: the patent not required to stimulate the R&amp;D </a:t>
            </a:r>
            <a:r>
              <a:rPr lang="en-US" sz="2400" dirty="0" smtClean="0"/>
              <a:t>expenditure</a:t>
            </a:r>
            <a:endParaRPr lang="en-US" sz="2400" dirty="0"/>
          </a:p>
          <a:p>
            <a:pPr lvl="1"/>
            <a:r>
              <a:rPr lang="en-US" sz="2400" i="1" dirty="0"/>
              <a:t>Legal definition</a:t>
            </a:r>
            <a:r>
              <a:rPr lang="en-US" sz="2400" dirty="0"/>
              <a:t>: patent would not have been granted if </a:t>
            </a:r>
            <a:r>
              <a:rPr lang="en-US" sz="2400" dirty="0" smtClean="0"/>
              <a:t>novelty/non-obviousness </a:t>
            </a:r>
            <a:r>
              <a:rPr lang="en-US" sz="2400" b="1" dirty="0" smtClean="0"/>
              <a:t>properly</a:t>
            </a:r>
            <a:r>
              <a:rPr lang="en-US" sz="2400" dirty="0" smtClean="0"/>
              <a:t> evaluated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AU" sz="2800" dirty="0" smtClean="0"/>
              <a:t>We consider the legal definition here</a:t>
            </a:r>
          </a:p>
          <a:p>
            <a:pPr>
              <a:spcBef>
                <a:spcPts val="600"/>
              </a:spcBef>
            </a:pPr>
            <a:r>
              <a:rPr lang="en-AU" sz="2800" dirty="0" smtClean="0"/>
              <a:t>Novelty means ‘new to the world’, which is objective (but search is hard)</a:t>
            </a:r>
          </a:p>
          <a:p>
            <a:pPr>
              <a:spcBef>
                <a:spcPts val="600"/>
              </a:spcBef>
            </a:pPr>
            <a:r>
              <a:rPr lang="en-AU" sz="2800" dirty="0" smtClean="0"/>
              <a:t>Non-obviousness means that it passes over an inventive step, which is subjective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000590366"/>
      </p:ext>
    </p:extLst>
  </p:cSld>
  <p:clrMapOvr>
    <a:masterClrMapping/>
  </p:clrMapOvr>
</p:sld>
</file>

<file path=ppt/theme/theme1.xml><?xml version="1.0" encoding="utf-8"?>
<a:theme xmlns:a="http://schemas.openxmlformats.org/drawingml/2006/main" name="MIPowerPoint">
  <a:themeElements>
    <a:clrScheme name="MI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MIPowerPoint</Template>
  <TotalTime>4226</TotalTime>
  <Words>1639</Words>
  <Application>Microsoft Office PowerPoint</Application>
  <PresentationFormat>On-screen Show (4:3)</PresentationFormat>
  <Paragraphs>221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MIPowerPoint</vt:lpstr>
      <vt:lpstr>Document</vt:lpstr>
      <vt:lpstr>International Patent Examination Outcomes   ESNIE Summer School, Cargese, Corsica  May 2015  Professor Paul H. Jensen  University of Melbourne (www.paulhjensen.com) </vt:lpstr>
      <vt:lpstr>Introduction</vt:lpstr>
      <vt:lpstr>Background</vt:lpstr>
      <vt:lpstr>Significance of results</vt:lpstr>
      <vt:lpstr>Do outcomes differ? (Part I)</vt:lpstr>
      <vt:lpstr>Dataset</vt:lpstr>
      <vt:lpstr>Observations</vt:lpstr>
      <vt:lpstr>Bad patents (Part II)</vt:lpstr>
      <vt:lpstr>Definitions</vt:lpstr>
      <vt:lpstr>Methods</vt:lpstr>
      <vt:lpstr>Observations</vt:lpstr>
      <vt:lpstr>Results</vt:lpstr>
      <vt:lpstr>Are inventors equal? (Part III)</vt:lpstr>
      <vt:lpstr>Background</vt:lpstr>
      <vt:lpstr>Data</vt:lpstr>
      <vt:lpstr>Model</vt:lpstr>
      <vt:lpstr>Results</vt:lpstr>
      <vt:lpstr>Extension</vt:lpstr>
      <vt:lpstr>Patent families</vt:lpstr>
      <vt:lpstr>New results</vt:lpstr>
      <vt:lpstr>Trade implications (Part IV)</vt:lpstr>
      <vt:lpstr>Model </vt:lpstr>
      <vt:lpstr>Results</vt:lpstr>
      <vt:lpstr>Summary and conclusions</vt:lpstr>
    </vt:vector>
  </TitlesOfParts>
  <Company>MIAESR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pjensen</dc:creator>
  <cp:lastModifiedBy>Paul Jensen</cp:lastModifiedBy>
  <cp:revision>277</cp:revision>
  <dcterms:created xsi:type="dcterms:W3CDTF">2010-05-16T23:06:44Z</dcterms:created>
  <dcterms:modified xsi:type="dcterms:W3CDTF">2015-05-15T05:30:42Z</dcterms:modified>
</cp:coreProperties>
</file>