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77"/>
  </p:notesMasterIdLst>
  <p:sldIdLst>
    <p:sldId id="256" r:id="rId2"/>
    <p:sldId id="396" r:id="rId3"/>
    <p:sldId id="397" r:id="rId4"/>
    <p:sldId id="398" r:id="rId5"/>
    <p:sldId id="399" r:id="rId6"/>
    <p:sldId id="400" r:id="rId7"/>
    <p:sldId id="401" r:id="rId8"/>
    <p:sldId id="402" r:id="rId9"/>
    <p:sldId id="403" r:id="rId10"/>
    <p:sldId id="404" r:id="rId11"/>
    <p:sldId id="405" r:id="rId12"/>
    <p:sldId id="406" r:id="rId13"/>
    <p:sldId id="407" r:id="rId14"/>
    <p:sldId id="408" r:id="rId15"/>
    <p:sldId id="410" r:id="rId16"/>
    <p:sldId id="409" r:id="rId17"/>
    <p:sldId id="411" r:id="rId18"/>
    <p:sldId id="440" r:id="rId19"/>
    <p:sldId id="359" r:id="rId20"/>
    <p:sldId id="414" r:id="rId21"/>
    <p:sldId id="415" r:id="rId22"/>
    <p:sldId id="416" r:id="rId23"/>
    <p:sldId id="417" r:id="rId24"/>
    <p:sldId id="418" r:id="rId25"/>
    <p:sldId id="419" r:id="rId26"/>
    <p:sldId id="420" r:id="rId27"/>
    <p:sldId id="421" r:id="rId28"/>
    <p:sldId id="422" r:id="rId29"/>
    <p:sldId id="423" r:id="rId30"/>
    <p:sldId id="424" r:id="rId31"/>
    <p:sldId id="364" r:id="rId32"/>
    <p:sldId id="368" r:id="rId33"/>
    <p:sldId id="425" r:id="rId34"/>
    <p:sldId id="379" r:id="rId35"/>
    <p:sldId id="314" r:id="rId36"/>
    <p:sldId id="315" r:id="rId37"/>
    <p:sldId id="316" r:id="rId38"/>
    <p:sldId id="317" r:id="rId39"/>
    <p:sldId id="318" r:id="rId40"/>
    <p:sldId id="319" r:id="rId41"/>
    <p:sldId id="441" r:id="rId42"/>
    <p:sldId id="444" r:id="rId43"/>
    <p:sldId id="445" r:id="rId44"/>
    <p:sldId id="442" r:id="rId45"/>
    <p:sldId id="446" r:id="rId46"/>
    <p:sldId id="426" r:id="rId47"/>
    <p:sldId id="275" r:id="rId48"/>
    <p:sldId id="380" r:id="rId49"/>
    <p:sldId id="451" r:id="rId50"/>
    <p:sldId id="448" r:id="rId51"/>
    <p:sldId id="447" r:id="rId52"/>
    <p:sldId id="449" r:id="rId53"/>
    <p:sldId id="450" r:id="rId54"/>
    <p:sldId id="412" r:id="rId55"/>
    <p:sldId id="413" r:id="rId56"/>
    <p:sldId id="428" r:id="rId57"/>
    <p:sldId id="429" r:id="rId58"/>
    <p:sldId id="427" r:id="rId59"/>
    <p:sldId id="381" r:id="rId60"/>
    <p:sldId id="430" r:id="rId61"/>
    <p:sldId id="431" r:id="rId62"/>
    <p:sldId id="432" r:id="rId63"/>
    <p:sldId id="433" r:id="rId64"/>
    <p:sldId id="434" r:id="rId65"/>
    <p:sldId id="435" r:id="rId66"/>
    <p:sldId id="436" r:id="rId67"/>
    <p:sldId id="437" r:id="rId68"/>
    <p:sldId id="438" r:id="rId69"/>
    <p:sldId id="439" r:id="rId70"/>
    <p:sldId id="383" r:id="rId71"/>
    <p:sldId id="386" r:id="rId72"/>
    <p:sldId id="389" r:id="rId73"/>
    <p:sldId id="392" r:id="rId74"/>
    <p:sldId id="393" r:id="rId75"/>
    <p:sldId id="394"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30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Papers\1_SNGL\SNGL_Tables_MainYearData.10.07.11_final.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Papers\1_SNGL\SNGL_Tables_MainYearData.10.07.11_fina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First Year of Corporation Provision by First Year of Municipal Provision</a:t>
            </a:r>
          </a:p>
        </c:rich>
      </c:tx>
      <c:layout/>
      <c:overlay val="0"/>
    </c:title>
    <c:autoTitleDeleted val="0"/>
    <c:plotArea>
      <c:layout/>
      <c:scatterChart>
        <c:scatterStyle val="lineMarker"/>
        <c:varyColors val="0"/>
        <c:ser>
          <c:idx val="0"/>
          <c:order val="0"/>
          <c:tx>
            <c:strRef>
              <c:f>Data!$A$2</c:f>
              <c:strCache>
                <c:ptCount val="1"/>
                <c:pt idx="0">
                  <c:v>Original Colonies and Cessions</c:v>
                </c:pt>
              </c:strCache>
            </c:strRef>
          </c:tx>
          <c:spPr>
            <a:ln w="28575">
              <a:noFill/>
            </a:ln>
          </c:spPr>
          <c:xVal>
            <c:numRef>
              <c:f>Data!$F$2:$F$16</c:f>
              <c:numCache>
                <c:formatCode>General</c:formatCode>
                <c:ptCount val="15"/>
                <c:pt idx="0">
                  <c:v>1897</c:v>
                </c:pt>
                <c:pt idx="1">
                  <c:v>1875</c:v>
                </c:pt>
                <c:pt idx="2">
                  <c:v>1874</c:v>
                </c:pt>
                <c:pt idx="4">
                  <c:v>1865</c:v>
                </c:pt>
                <c:pt idx="5">
                  <c:v>1851</c:v>
                </c:pt>
                <c:pt idx="8">
                  <c:v>1846</c:v>
                </c:pt>
                <c:pt idx="9">
                  <c:v>1868</c:v>
                </c:pt>
                <c:pt idx="10">
                  <c:v>1868</c:v>
                </c:pt>
                <c:pt idx="11">
                  <c:v>1892</c:v>
                </c:pt>
                <c:pt idx="12">
                  <c:v>1891</c:v>
                </c:pt>
                <c:pt idx="13">
                  <c:v>1870</c:v>
                </c:pt>
                <c:pt idx="14">
                  <c:v>1863</c:v>
                </c:pt>
              </c:numCache>
            </c:numRef>
          </c:xVal>
          <c:yVal>
            <c:numRef>
              <c:f>Data!$G$2:$G$16</c:f>
              <c:numCache>
                <c:formatCode>General</c:formatCode>
                <c:ptCount val="15"/>
                <c:pt idx="1">
                  <c:v>1875</c:v>
                </c:pt>
                <c:pt idx="2">
                  <c:v>1874</c:v>
                </c:pt>
                <c:pt idx="5">
                  <c:v>1864</c:v>
                </c:pt>
                <c:pt idx="8">
                  <c:v>1874</c:v>
                </c:pt>
                <c:pt idx="9">
                  <c:v>1896</c:v>
                </c:pt>
                <c:pt idx="10">
                  <c:v>1916</c:v>
                </c:pt>
                <c:pt idx="12">
                  <c:v>1891</c:v>
                </c:pt>
                <c:pt idx="14">
                  <c:v>1872</c:v>
                </c:pt>
              </c:numCache>
            </c:numRef>
          </c:yVal>
          <c:smooth val="0"/>
        </c:ser>
        <c:ser>
          <c:idx val="1"/>
          <c:order val="1"/>
          <c:tx>
            <c:strRef>
              <c:f>Data!$A$17</c:f>
              <c:strCache>
                <c:ptCount val="1"/>
                <c:pt idx="0">
                  <c:v>Old Southwest</c:v>
                </c:pt>
              </c:strCache>
            </c:strRef>
          </c:tx>
          <c:spPr>
            <a:ln w="28575">
              <a:noFill/>
            </a:ln>
          </c:spPr>
          <c:xVal>
            <c:numRef>
              <c:f>Data!$F$17:$F$23</c:f>
              <c:numCache>
                <c:formatCode>General</c:formatCode>
                <c:ptCount val="7"/>
                <c:pt idx="0">
                  <c:v>1845</c:v>
                </c:pt>
                <c:pt idx="1">
                  <c:v>1890</c:v>
                </c:pt>
                <c:pt idx="2">
                  <c:v>1867</c:v>
                </c:pt>
                <c:pt idx="3">
                  <c:v>1865</c:v>
                </c:pt>
                <c:pt idx="4">
                  <c:v>1868</c:v>
                </c:pt>
                <c:pt idx="6">
                  <c:v>1876</c:v>
                </c:pt>
              </c:numCache>
            </c:numRef>
          </c:xVal>
          <c:yVal>
            <c:numRef>
              <c:f>Data!$G$17:$G$23</c:f>
              <c:numCache>
                <c:formatCode>General</c:formatCode>
                <c:ptCount val="7"/>
                <c:pt idx="1">
                  <c:v>1890</c:v>
                </c:pt>
                <c:pt idx="2">
                  <c:v>1901</c:v>
                </c:pt>
                <c:pt idx="3">
                  <c:v>1865</c:v>
                </c:pt>
                <c:pt idx="4">
                  <c:v>1868</c:v>
                </c:pt>
                <c:pt idx="5">
                  <c:v>1861</c:v>
                </c:pt>
                <c:pt idx="6">
                  <c:v>1869</c:v>
                </c:pt>
              </c:numCache>
            </c:numRef>
          </c:yVal>
          <c:smooth val="0"/>
        </c:ser>
        <c:ser>
          <c:idx val="2"/>
          <c:order val="2"/>
          <c:tx>
            <c:strRef>
              <c:f>Data!$A$24</c:f>
              <c:strCache>
                <c:ptCount val="1"/>
                <c:pt idx="0">
                  <c:v>Old Northwest</c:v>
                </c:pt>
              </c:strCache>
            </c:strRef>
          </c:tx>
          <c:spPr>
            <a:ln w="28575">
              <a:noFill/>
            </a:ln>
          </c:spPr>
          <c:xVal>
            <c:numRef>
              <c:f>Data!$F$24:$F$30</c:f>
              <c:numCache>
                <c:formatCode>General</c:formatCode>
                <c:ptCount val="7"/>
                <c:pt idx="0">
                  <c:v>1851</c:v>
                </c:pt>
                <c:pt idx="1">
                  <c:v>1851</c:v>
                </c:pt>
                <c:pt idx="2">
                  <c:v>1848</c:v>
                </c:pt>
                <c:pt idx="3">
                  <c:v>1850</c:v>
                </c:pt>
                <c:pt idx="4">
                  <c:v>1846</c:v>
                </c:pt>
                <c:pt idx="5">
                  <c:v>1848</c:v>
                </c:pt>
                <c:pt idx="6">
                  <c:v>1857</c:v>
                </c:pt>
              </c:numCache>
            </c:numRef>
          </c:xVal>
          <c:yVal>
            <c:numRef>
              <c:f>Data!$G$24:$G$30</c:f>
              <c:numCache>
                <c:formatCode>General</c:formatCode>
                <c:ptCount val="7"/>
                <c:pt idx="0">
                  <c:v>1851</c:v>
                </c:pt>
                <c:pt idx="1">
                  <c:v>1851</c:v>
                </c:pt>
                <c:pt idx="2">
                  <c:v>1870</c:v>
                </c:pt>
                <c:pt idx="3">
                  <c:v>1909</c:v>
                </c:pt>
                <c:pt idx="4">
                  <c:v>1857</c:v>
                </c:pt>
                <c:pt idx="5">
                  <c:v>1848</c:v>
                </c:pt>
                <c:pt idx="6">
                  <c:v>1881</c:v>
                </c:pt>
              </c:numCache>
            </c:numRef>
          </c:yVal>
          <c:smooth val="0"/>
        </c:ser>
        <c:ser>
          <c:idx val="3"/>
          <c:order val="3"/>
          <c:tx>
            <c:strRef>
              <c:f>Data!$A$31</c:f>
              <c:strCache>
                <c:ptCount val="1"/>
                <c:pt idx="0">
                  <c:v>West</c:v>
                </c:pt>
              </c:strCache>
            </c:strRef>
          </c:tx>
          <c:spPr>
            <a:ln w="28575">
              <a:noFill/>
            </a:ln>
          </c:spPr>
          <c:marker>
            <c:spPr>
              <a:ln>
                <a:solidFill>
                  <a:schemeClr val="tx1"/>
                </a:solidFill>
              </a:ln>
            </c:spPr>
          </c:marker>
          <c:xVal>
            <c:numRef>
              <c:f>Data!$F$31:$F$33</c:f>
              <c:numCache>
                <c:formatCode>General</c:formatCode>
                <c:ptCount val="3"/>
                <c:pt idx="0">
                  <c:v>1849</c:v>
                </c:pt>
                <c:pt idx="1">
                  <c:v>1857</c:v>
                </c:pt>
                <c:pt idx="2">
                  <c:v>1864</c:v>
                </c:pt>
              </c:numCache>
            </c:numRef>
          </c:xVal>
          <c:yVal>
            <c:numRef>
              <c:f>Data!$G$31:$G$33</c:f>
              <c:numCache>
                <c:formatCode>General</c:formatCode>
                <c:ptCount val="3"/>
                <c:pt idx="0">
                  <c:v>1879</c:v>
                </c:pt>
                <c:pt idx="2">
                  <c:v>1864</c:v>
                </c:pt>
              </c:numCache>
            </c:numRef>
          </c:yVal>
          <c:smooth val="0"/>
        </c:ser>
        <c:ser>
          <c:idx val="4"/>
          <c:order val="4"/>
          <c:tx>
            <c:strRef>
              <c:f>Data!$A$34</c:f>
              <c:strCache>
                <c:ptCount val="1"/>
                <c:pt idx="0">
                  <c:v>Central</c:v>
                </c:pt>
              </c:strCache>
            </c:strRef>
          </c:tx>
          <c:spPr>
            <a:ln w="28575">
              <a:noFill/>
            </a:ln>
          </c:spPr>
          <c:marker>
            <c:spPr>
              <a:ln>
                <a:solidFill>
                  <a:schemeClr val="accent4"/>
                </a:solidFill>
              </a:ln>
            </c:spPr>
          </c:marker>
          <c:xVal>
            <c:numRef>
              <c:f>Data!$F$34:$F$36</c:f>
              <c:numCache>
                <c:formatCode>General</c:formatCode>
                <c:ptCount val="3"/>
                <c:pt idx="0">
                  <c:v>1859</c:v>
                </c:pt>
                <c:pt idx="1">
                  <c:v>1866</c:v>
                </c:pt>
                <c:pt idx="2">
                  <c:v>1876</c:v>
                </c:pt>
              </c:numCache>
            </c:numRef>
          </c:xVal>
          <c:yVal>
            <c:numRef>
              <c:f>Data!$G$34:$G$36</c:f>
              <c:numCache>
                <c:formatCode>General</c:formatCode>
                <c:ptCount val="3"/>
                <c:pt idx="0">
                  <c:v>1859</c:v>
                </c:pt>
                <c:pt idx="1">
                  <c:v>1866</c:v>
                </c:pt>
                <c:pt idx="2">
                  <c:v>1876</c:v>
                </c:pt>
              </c:numCache>
            </c:numRef>
          </c:yVal>
          <c:smooth val="0"/>
        </c:ser>
        <c:ser>
          <c:idx val="5"/>
          <c:order val="5"/>
          <c:tx>
            <c:strRef>
              <c:f>Data!$A$37</c:f>
              <c:strCache>
                <c:ptCount val="1"/>
                <c:pt idx="0">
                  <c:v>Northern Territory</c:v>
                </c:pt>
              </c:strCache>
            </c:strRef>
          </c:tx>
          <c:spPr>
            <a:ln w="28575">
              <a:noFill/>
            </a:ln>
          </c:spPr>
          <c:marker>
            <c:spPr>
              <a:ln>
                <a:solidFill>
                  <a:schemeClr val="accent6"/>
                </a:solidFill>
              </a:ln>
            </c:spPr>
          </c:marker>
          <c:xVal>
            <c:numRef>
              <c:f>Data!$F$37:$F$43</c:f>
              <c:numCache>
                <c:formatCode>General</c:formatCode>
                <c:ptCount val="7"/>
                <c:pt idx="0">
                  <c:v>1889</c:v>
                </c:pt>
                <c:pt idx="1">
                  <c:v>1889</c:v>
                </c:pt>
                <c:pt idx="2">
                  <c:v>1889</c:v>
                </c:pt>
                <c:pt idx="3">
                  <c:v>1889</c:v>
                </c:pt>
                <c:pt idx="4">
                  <c:v>1889</c:v>
                </c:pt>
                <c:pt idx="5">
                  <c:v>1889</c:v>
                </c:pt>
                <c:pt idx="6">
                  <c:v>1896</c:v>
                </c:pt>
              </c:numCache>
            </c:numRef>
          </c:xVal>
          <c:yVal>
            <c:numRef>
              <c:f>Data!$G$37:$G$43</c:f>
              <c:numCache>
                <c:formatCode>General</c:formatCode>
                <c:ptCount val="7"/>
                <c:pt idx="0">
                  <c:v>1889</c:v>
                </c:pt>
                <c:pt idx="1">
                  <c:v>1889</c:v>
                </c:pt>
                <c:pt idx="2">
                  <c:v>1889</c:v>
                </c:pt>
                <c:pt idx="3">
                  <c:v>1889</c:v>
                </c:pt>
                <c:pt idx="4">
                  <c:v>1889</c:v>
                </c:pt>
                <c:pt idx="5">
                  <c:v>1889</c:v>
                </c:pt>
                <c:pt idx="6">
                  <c:v>1896</c:v>
                </c:pt>
              </c:numCache>
            </c:numRef>
          </c:yVal>
          <c:smooth val="0"/>
        </c:ser>
        <c:ser>
          <c:idx val="6"/>
          <c:order val="6"/>
          <c:tx>
            <c:strRef>
              <c:f>Data!$A$44</c:f>
              <c:strCache>
                <c:ptCount val="1"/>
                <c:pt idx="0">
                  <c:v>Southwest</c:v>
                </c:pt>
              </c:strCache>
            </c:strRef>
          </c:tx>
          <c:spPr>
            <a:ln w="28575">
              <a:noFill/>
            </a:ln>
          </c:spPr>
          <c:marker>
            <c:spPr>
              <a:ln>
                <a:solidFill>
                  <a:srgbClr val="FF0000"/>
                </a:solidFill>
              </a:ln>
            </c:spPr>
          </c:marker>
          <c:xVal>
            <c:numRef>
              <c:f>Data!$F$44:$F$46</c:f>
              <c:numCache>
                <c:formatCode>General</c:formatCode>
                <c:ptCount val="3"/>
                <c:pt idx="1">
                  <c:v>1912</c:v>
                </c:pt>
                <c:pt idx="2">
                  <c:v>1911</c:v>
                </c:pt>
              </c:numCache>
            </c:numRef>
          </c:xVal>
          <c:yVal>
            <c:numRef>
              <c:f>Data!$G$44:$G$46</c:f>
              <c:numCache>
                <c:formatCode>General</c:formatCode>
                <c:ptCount val="3"/>
                <c:pt idx="0">
                  <c:v>1907</c:v>
                </c:pt>
                <c:pt idx="1">
                  <c:v>1912</c:v>
                </c:pt>
                <c:pt idx="2">
                  <c:v>1911</c:v>
                </c:pt>
              </c:numCache>
            </c:numRef>
          </c:yVal>
          <c:smooth val="0"/>
        </c:ser>
        <c:dLbls>
          <c:showLegendKey val="0"/>
          <c:showVal val="0"/>
          <c:showCatName val="0"/>
          <c:showSerName val="0"/>
          <c:showPercent val="0"/>
          <c:showBubbleSize val="0"/>
        </c:dLbls>
        <c:axId val="84826752"/>
        <c:axId val="84857984"/>
      </c:scatterChart>
      <c:valAx>
        <c:axId val="84826752"/>
        <c:scaling>
          <c:orientation val="minMax"/>
        </c:scaling>
        <c:delete val="0"/>
        <c:axPos val="b"/>
        <c:title>
          <c:tx>
            <c:rich>
              <a:bodyPr/>
              <a:lstStyle/>
              <a:p>
                <a:pPr>
                  <a:defRPr/>
                </a:pPr>
                <a:r>
                  <a:rPr lang="en-US"/>
                  <a:t>First Yea</a:t>
                </a:r>
                <a:r>
                  <a:rPr lang="en-US" baseline="0"/>
                  <a:t>r of Corporation Provision</a:t>
                </a:r>
                <a:endParaRPr lang="en-US"/>
              </a:p>
            </c:rich>
          </c:tx>
          <c:layout/>
          <c:overlay val="0"/>
        </c:title>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84857984"/>
        <c:crosses val="autoZero"/>
        <c:crossBetween val="midCat"/>
      </c:valAx>
      <c:valAx>
        <c:axId val="84857984"/>
        <c:scaling>
          <c:orientation val="minMax"/>
        </c:scaling>
        <c:delete val="0"/>
        <c:axPos val="l"/>
        <c:majorGridlines/>
        <c:title>
          <c:tx>
            <c:rich>
              <a:bodyPr/>
              <a:lstStyle/>
              <a:p>
                <a:pPr>
                  <a:defRPr/>
                </a:pPr>
                <a:r>
                  <a:rPr lang="en-US"/>
                  <a:t>First Year of Municipal Provision</a:t>
                </a:r>
              </a:p>
            </c:rich>
          </c:tx>
          <c:layout/>
          <c:overlay val="0"/>
        </c:title>
        <c:numFmt formatCode="General" sourceLinked="1"/>
        <c:majorTickMark val="none"/>
        <c:minorTickMark val="none"/>
        <c:tickLblPos val="nextTo"/>
        <c:crossAx val="84826752"/>
        <c:crosses val="autoZero"/>
        <c:crossBetween val="midCat"/>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First Year of Municipal Provision by First Year of General Provision</a:t>
            </a:r>
          </a:p>
        </c:rich>
      </c:tx>
      <c:layout/>
      <c:overlay val="0"/>
    </c:title>
    <c:autoTitleDeleted val="0"/>
    <c:plotArea>
      <c:layout/>
      <c:scatterChart>
        <c:scatterStyle val="lineMarker"/>
        <c:varyColors val="0"/>
        <c:ser>
          <c:idx val="0"/>
          <c:order val="0"/>
          <c:tx>
            <c:strRef>
              <c:f>Data!$A$2</c:f>
              <c:strCache>
                <c:ptCount val="1"/>
                <c:pt idx="0">
                  <c:v>Original Colonies and Cessions</c:v>
                </c:pt>
              </c:strCache>
            </c:strRef>
          </c:tx>
          <c:spPr>
            <a:ln w="28575">
              <a:noFill/>
            </a:ln>
          </c:spPr>
          <c:xVal>
            <c:numRef>
              <c:f>Data!$G$2:$G$16</c:f>
              <c:numCache>
                <c:formatCode>General</c:formatCode>
                <c:ptCount val="15"/>
                <c:pt idx="1">
                  <c:v>1875</c:v>
                </c:pt>
                <c:pt idx="2">
                  <c:v>1874</c:v>
                </c:pt>
                <c:pt idx="5">
                  <c:v>1864</c:v>
                </c:pt>
                <c:pt idx="8">
                  <c:v>1874</c:v>
                </c:pt>
                <c:pt idx="9">
                  <c:v>1896</c:v>
                </c:pt>
                <c:pt idx="10">
                  <c:v>1916</c:v>
                </c:pt>
                <c:pt idx="12">
                  <c:v>1891</c:v>
                </c:pt>
                <c:pt idx="14">
                  <c:v>1872</c:v>
                </c:pt>
              </c:numCache>
            </c:numRef>
          </c:xVal>
          <c:yVal>
            <c:numRef>
              <c:f>Data!$H$2:$H$16</c:f>
              <c:numCache>
                <c:formatCode>General</c:formatCode>
                <c:ptCount val="15"/>
                <c:pt idx="1">
                  <c:v>1875</c:v>
                </c:pt>
                <c:pt idx="2">
                  <c:v>1874</c:v>
                </c:pt>
                <c:pt idx="4">
                  <c:v>1865</c:v>
                </c:pt>
                <c:pt idx="5">
                  <c:v>1864</c:v>
                </c:pt>
                <c:pt idx="8">
                  <c:v>1874</c:v>
                </c:pt>
                <c:pt idx="9">
                  <c:v>1896</c:v>
                </c:pt>
                <c:pt idx="10">
                  <c:v>1916</c:v>
                </c:pt>
                <c:pt idx="12">
                  <c:v>1891</c:v>
                </c:pt>
                <c:pt idx="13">
                  <c:v>1870</c:v>
                </c:pt>
                <c:pt idx="14">
                  <c:v>1872</c:v>
                </c:pt>
              </c:numCache>
            </c:numRef>
          </c:yVal>
          <c:smooth val="0"/>
        </c:ser>
        <c:ser>
          <c:idx val="1"/>
          <c:order val="1"/>
          <c:tx>
            <c:strRef>
              <c:f>Data!$A$17</c:f>
              <c:strCache>
                <c:ptCount val="1"/>
                <c:pt idx="0">
                  <c:v>Old Southwest</c:v>
                </c:pt>
              </c:strCache>
            </c:strRef>
          </c:tx>
          <c:spPr>
            <a:ln w="28575">
              <a:noFill/>
            </a:ln>
          </c:spPr>
          <c:xVal>
            <c:numRef>
              <c:f>Data!$G$17:$G$23</c:f>
              <c:numCache>
                <c:formatCode>General</c:formatCode>
                <c:ptCount val="7"/>
                <c:pt idx="1">
                  <c:v>1890</c:v>
                </c:pt>
                <c:pt idx="2">
                  <c:v>1901</c:v>
                </c:pt>
                <c:pt idx="3">
                  <c:v>1865</c:v>
                </c:pt>
                <c:pt idx="4">
                  <c:v>1868</c:v>
                </c:pt>
                <c:pt idx="5">
                  <c:v>1861</c:v>
                </c:pt>
                <c:pt idx="6">
                  <c:v>1869</c:v>
                </c:pt>
              </c:numCache>
            </c:numRef>
          </c:xVal>
          <c:yVal>
            <c:numRef>
              <c:f>Data!$H$17:$H$23</c:f>
              <c:numCache>
                <c:formatCode>General</c:formatCode>
                <c:ptCount val="7"/>
                <c:pt idx="0">
                  <c:v>1879</c:v>
                </c:pt>
                <c:pt idx="1">
                  <c:v>1890</c:v>
                </c:pt>
                <c:pt idx="2">
                  <c:v>1861</c:v>
                </c:pt>
                <c:pt idx="3">
                  <c:v>1865</c:v>
                </c:pt>
                <c:pt idx="4">
                  <c:v>1874</c:v>
                </c:pt>
                <c:pt idx="5">
                  <c:v>1868</c:v>
                </c:pt>
                <c:pt idx="6">
                  <c:v>1869</c:v>
                </c:pt>
              </c:numCache>
            </c:numRef>
          </c:yVal>
          <c:smooth val="0"/>
        </c:ser>
        <c:ser>
          <c:idx val="2"/>
          <c:order val="2"/>
          <c:tx>
            <c:strRef>
              <c:f>Data!$A$24</c:f>
              <c:strCache>
                <c:ptCount val="1"/>
                <c:pt idx="0">
                  <c:v>Old Northwest</c:v>
                </c:pt>
              </c:strCache>
            </c:strRef>
          </c:tx>
          <c:spPr>
            <a:ln w="28575">
              <a:noFill/>
            </a:ln>
          </c:spPr>
          <c:xVal>
            <c:numRef>
              <c:f>Data!$G$24:$G$30</c:f>
              <c:numCache>
                <c:formatCode>General</c:formatCode>
                <c:ptCount val="7"/>
                <c:pt idx="0">
                  <c:v>1851</c:v>
                </c:pt>
                <c:pt idx="1">
                  <c:v>1851</c:v>
                </c:pt>
                <c:pt idx="2">
                  <c:v>1870</c:v>
                </c:pt>
                <c:pt idx="3">
                  <c:v>1909</c:v>
                </c:pt>
                <c:pt idx="4">
                  <c:v>1857</c:v>
                </c:pt>
                <c:pt idx="5">
                  <c:v>1848</c:v>
                </c:pt>
                <c:pt idx="6">
                  <c:v>1881</c:v>
                </c:pt>
              </c:numCache>
            </c:numRef>
          </c:xVal>
          <c:yVal>
            <c:numRef>
              <c:f>Data!$H$24:$H$30</c:f>
              <c:numCache>
                <c:formatCode>General</c:formatCode>
                <c:ptCount val="7"/>
                <c:pt idx="1">
                  <c:v>1851</c:v>
                </c:pt>
                <c:pt idx="2">
                  <c:v>1870</c:v>
                </c:pt>
                <c:pt idx="3">
                  <c:v>1850</c:v>
                </c:pt>
                <c:pt idx="4">
                  <c:v>1857</c:v>
                </c:pt>
                <c:pt idx="5">
                  <c:v>1871</c:v>
                </c:pt>
                <c:pt idx="6">
                  <c:v>1881</c:v>
                </c:pt>
              </c:numCache>
            </c:numRef>
          </c:yVal>
          <c:smooth val="0"/>
        </c:ser>
        <c:ser>
          <c:idx val="3"/>
          <c:order val="3"/>
          <c:tx>
            <c:strRef>
              <c:f>Data!$A$31</c:f>
              <c:strCache>
                <c:ptCount val="1"/>
                <c:pt idx="0">
                  <c:v>West</c:v>
                </c:pt>
              </c:strCache>
            </c:strRef>
          </c:tx>
          <c:spPr>
            <a:ln w="28575">
              <a:noFill/>
            </a:ln>
          </c:spPr>
          <c:marker>
            <c:spPr>
              <a:ln>
                <a:solidFill>
                  <a:schemeClr val="tx1"/>
                </a:solidFill>
              </a:ln>
            </c:spPr>
          </c:marker>
          <c:xVal>
            <c:numRef>
              <c:f>Data!$G$31:$G$33</c:f>
              <c:numCache>
                <c:formatCode>General</c:formatCode>
                <c:ptCount val="3"/>
                <c:pt idx="0">
                  <c:v>1879</c:v>
                </c:pt>
                <c:pt idx="2">
                  <c:v>1864</c:v>
                </c:pt>
              </c:numCache>
            </c:numRef>
          </c:xVal>
          <c:yVal>
            <c:numRef>
              <c:f>Data!$H$31:$H$33</c:f>
              <c:numCache>
                <c:formatCode>General</c:formatCode>
                <c:ptCount val="3"/>
                <c:pt idx="0">
                  <c:v>1879</c:v>
                </c:pt>
                <c:pt idx="1">
                  <c:v>1857</c:v>
                </c:pt>
                <c:pt idx="2">
                  <c:v>1864</c:v>
                </c:pt>
              </c:numCache>
            </c:numRef>
          </c:yVal>
          <c:smooth val="0"/>
        </c:ser>
        <c:ser>
          <c:idx val="4"/>
          <c:order val="4"/>
          <c:tx>
            <c:strRef>
              <c:f>Data!$A$34</c:f>
              <c:strCache>
                <c:ptCount val="1"/>
                <c:pt idx="0">
                  <c:v>Central</c:v>
                </c:pt>
              </c:strCache>
            </c:strRef>
          </c:tx>
          <c:spPr>
            <a:ln w="28575">
              <a:noFill/>
            </a:ln>
          </c:spPr>
          <c:marker>
            <c:spPr>
              <a:ln>
                <a:solidFill>
                  <a:schemeClr val="accent4"/>
                </a:solidFill>
              </a:ln>
            </c:spPr>
          </c:marker>
          <c:xVal>
            <c:numRef>
              <c:f>Data!$G$34:$G$36</c:f>
              <c:numCache>
                <c:formatCode>General</c:formatCode>
                <c:ptCount val="3"/>
                <c:pt idx="0">
                  <c:v>1859</c:v>
                </c:pt>
                <c:pt idx="1">
                  <c:v>1866</c:v>
                </c:pt>
                <c:pt idx="2">
                  <c:v>1876</c:v>
                </c:pt>
              </c:numCache>
            </c:numRef>
          </c:xVal>
          <c:yVal>
            <c:numRef>
              <c:f>Data!$H$34:$H$36</c:f>
              <c:numCache>
                <c:formatCode>General</c:formatCode>
                <c:ptCount val="3"/>
                <c:pt idx="0">
                  <c:v>1859</c:v>
                </c:pt>
                <c:pt idx="1">
                  <c:v>1875</c:v>
                </c:pt>
                <c:pt idx="2">
                  <c:v>1876</c:v>
                </c:pt>
              </c:numCache>
            </c:numRef>
          </c:yVal>
          <c:smooth val="0"/>
        </c:ser>
        <c:ser>
          <c:idx val="5"/>
          <c:order val="5"/>
          <c:tx>
            <c:strRef>
              <c:f>Data!$A$37</c:f>
              <c:strCache>
                <c:ptCount val="1"/>
                <c:pt idx="0">
                  <c:v>Northern Territory</c:v>
                </c:pt>
              </c:strCache>
            </c:strRef>
          </c:tx>
          <c:spPr>
            <a:ln w="28575">
              <a:noFill/>
            </a:ln>
          </c:spPr>
          <c:marker>
            <c:spPr>
              <a:ln>
                <a:solidFill>
                  <a:schemeClr val="accent6"/>
                </a:solidFill>
              </a:ln>
            </c:spPr>
          </c:marker>
          <c:xVal>
            <c:numRef>
              <c:f>Data!$G$37:$G$43</c:f>
              <c:numCache>
                <c:formatCode>General</c:formatCode>
                <c:ptCount val="7"/>
                <c:pt idx="0">
                  <c:v>1889</c:v>
                </c:pt>
                <c:pt idx="1">
                  <c:v>1889</c:v>
                </c:pt>
                <c:pt idx="2">
                  <c:v>1889</c:v>
                </c:pt>
                <c:pt idx="3">
                  <c:v>1889</c:v>
                </c:pt>
                <c:pt idx="4">
                  <c:v>1889</c:v>
                </c:pt>
                <c:pt idx="5">
                  <c:v>1889</c:v>
                </c:pt>
                <c:pt idx="6">
                  <c:v>1896</c:v>
                </c:pt>
              </c:numCache>
            </c:numRef>
          </c:xVal>
          <c:yVal>
            <c:numRef>
              <c:f>Data!$H$37:$H$43</c:f>
              <c:numCache>
                <c:formatCode>General</c:formatCode>
                <c:ptCount val="7"/>
                <c:pt idx="0">
                  <c:v>1889</c:v>
                </c:pt>
                <c:pt idx="1">
                  <c:v>1889</c:v>
                </c:pt>
                <c:pt idx="2">
                  <c:v>1889</c:v>
                </c:pt>
                <c:pt idx="3">
                  <c:v>1889</c:v>
                </c:pt>
                <c:pt idx="4">
                  <c:v>1889</c:v>
                </c:pt>
                <c:pt idx="5">
                  <c:v>1889</c:v>
                </c:pt>
                <c:pt idx="6">
                  <c:v>1896</c:v>
                </c:pt>
              </c:numCache>
            </c:numRef>
          </c:yVal>
          <c:smooth val="0"/>
        </c:ser>
        <c:ser>
          <c:idx val="6"/>
          <c:order val="6"/>
          <c:tx>
            <c:strRef>
              <c:f>Data!$A$44</c:f>
              <c:strCache>
                <c:ptCount val="1"/>
                <c:pt idx="0">
                  <c:v>Southwest</c:v>
                </c:pt>
              </c:strCache>
            </c:strRef>
          </c:tx>
          <c:spPr>
            <a:ln w="28575">
              <a:noFill/>
            </a:ln>
          </c:spPr>
          <c:marker>
            <c:spPr>
              <a:ln>
                <a:solidFill>
                  <a:srgbClr val="FF0000"/>
                </a:solidFill>
              </a:ln>
            </c:spPr>
          </c:marker>
          <c:xVal>
            <c:numRef>
              <c:f>Data!$G$44:$G$46</c:f>
              <c:numCache>
                <c:formatCode>General</c:formatCode>
                <c:ptCount val="3"/>
                <c:pt idx="0">
                  <c:v>1907</c:v>
                </c:pt>
                <c:pt idx="1">
                  <c:v>1912</c:v>
                </c:pt>
                <c:pt idx="2">
                  <c:v>1911</c:v>
                </c:pt>
              </c:numCache>
            </c:numRef>
          </c:xVal>
          <c:yVal>
            <c:numRef>
              <c:f>Data!$H$44:$H$46</c:f>
              <c:numCache>
                <c:formatCode>General</c:formatCode>
                <c:ptCount val="3"/>
                <c:pt idx="0">
                  <c:v>1907</c:v>
                </c:pt>
                <c:pt idx="1">
                  <c:v>1912</c:v>
                </c:pt>
                <c:pt idx="2">
                  <c:v>1911</c:v>
                </c:pt>
              </c:numCache>
            </c:numRef>
          </c:yVal>
          <c:smooth val="0"/>
        </c:ser>
        <c:dLbls>
          <c:showLegendKey val="0"/>
          <c:showVal val="0"/>
          <c:showCatName val="0"/>
          <c:showSerName val="0"/>
          <c:showPercent val="0"/>
          <c:showBubbleSize val="0"/>
        </c:dLbls>
        <c:axId val="85405056"/>
        <c:axId val="85419904"/>
      </c:scatterChart>
      <c:valAx>
        <c:axId val="85405056"/>
        <c:scaling>
          <c:orientation val="minMax"/>
        </c:scaling>
        <c:delete val="0"/>
        <c:axPos val="b"/>
        <c:title>
          <c:tx>
            <c:rich>
              <a:bodyPr/>
              <a:lstStyle/>
              <a:p>
                <a:pPr>
                  <a:defRPr/>
                </a:pPr>
                <a:r>
                  <a:rPr lang="en-US"/>
                  <a:t>First Yea</a:t>
                </a:r>
                <a:r>
                  <a:rPr lang="en-US" baseline="0"/>
                  <a:t>r of Municipal Provision</a:t>
                </a:r>
                <a:endParaRPr lang="en-US"/>
              </a:p>
            </c:rich>
          </c:tx>
          <c:layout>
            <c:manualLayout>
              <c:xMode val="edge"/>
              <c:yMode val="edge"/>
              <c:x val="0.36930648092065416"/>
              <c:y val="0.75522331338953452"/>
            </c:manualLayout>
          </c:layout>
          <c:overlay val="0"/>
        </c:title>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85419904"/>
        <c:crosses val="autoZero"/>
        <c:crossBetween val="midCat"/>
      </c:valAx>
      <c:valAx>
        <c:axId val="85419904"/>
        <c:scaling>
          <c:orientation val="minMax"/>
        </c:scaling>
        <c:delete val="0"/>
        <c:axPos val="l"/>
        <c:majorGridlines/>
        <c:title>
          <c:tx>
            <c:rich>
              <a:bodyPr/>
              <a:lstStyle/>
              <a:p>
                <a:pPr>
                  <a:defRPr/>
                </a:pPr>
                <a:r>
                  <a:rPr lang="en-US"/>
                  <a:t>First Year of General</a:t>
                </a:r>
                <a:r>
                  <a:rPr lang="en-US" baseline="0"/>
                  <a:t> </a:t>
                </a:r>
                <a:r>
                  <a:rPr lang="en-US"/>
                  <a:t>Provision</a:t>
                </a:r>
              </a:p>
            </c:rich>
          </c:tx>
          <c:layout>
            <c:manualLayout>
              <c:xMode val="edge"/>
              <c:yMode val="edge"/>
              <c:x val="1.6106832799746184E-2"/>
              <c:y val="0.31650255518362774"/>
            </c:manualLayout>
          </c:layout>
          <c:overlay val="0"/>
        </c:title>
        <c:numFmt formatCode="General" sourceLinked="1"/>
        <c:majorTickMark val="none"/>
        <c:minorTickMark val="none"/>
        <c:tickLblPos val="nextTo"/>
        <c:crossAx val="85405056"/>
        <c:crosses val="autoZero"/>
        <c:crossBetween val="midCat"/>
      </c:valAx>
    </c:plotArea>
    <c:legend>
      <c:legendPos val="b"/>
      <c:layout>
        <c:manualLayout>
          <c:xMode val="edge"/>
          <c:yMode val="edge"/>
          <c:x val="6.3220438791304928E-2"/>
          <c:y val="0.82087309348250248"/>
          <c:w val="0.90561023622047243"/>
          <c:h val="0.15523466791489204"/>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A0D06-BBDD-4578-88E5-0DE2487528EB}" type="datetimeFigureOut">
              <a:rPr lang="en-US" smtClean="0"/>
              <a:t>5/20/2015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3C4AE8-FF40-45D8-AF3C-8F13667D7EBA}" type="slidenum">
              <a:rPr lang="en-US" smtClean="0"/>
              <a:t>‹#›</a:t>
            </a:fld>
            <a:endParaRPr lang="en-US"/>
          </a:p>
        </p:txBody>
      </p:sp>
    </p:spTree>
    <p:extLst>
      <p:ext uri="{BB962C8B-B14F-4D97-AF65-F5344CB8AC3E}">
        <p14:creationId xmlns:p14="http://schemas.microsoft.com/office/powerpoint/2010/main" val="548653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defRPr>
                <a:solidFill>
                  <a:schemeClr val="tx1"/>
                </a:solidFill>
                <a:latin typeface="Arial" charset="0"/>
              </a:defRPr>
            </a:lvl1pPr>
            <a:lvl2pPr marL="734852" indent="-282635" defTabSz="913854" eaLnBrk="0" hangingPunct="0">
              <a:defRPr>
                <a:solidFill>
                  <a:schemeClr val="tx1"/>
                </a:solidFill>
                <a:latin typeface="Arial" charset="0"/>
              </a:defRPr>
            </a:lvl2pPr>
            <a:lvl3pPr marL="1130541" indent="-226108" defTabSz="913854" eaLnBrk="0" hangingPunct="0">
              <a:defRPr>
                <a:solidFill>
                  <a:schemeClr val="tx1"/>
                </a:solidFill>
                <a:latin typeface="Arial" charset="0"/>
              </a:defRPr>
            </a:lvl3pPr>
            <a:lvl4pPr marL="1582758" indent="-226108" defTabSz="913854" eaLnBrk="0" hangingPunct="0">
              <a:defRPr>
                <a:solidFill>
                  <a:schemeClr val="tx1"/>
                </a:solidFill>
                <a:latin typeface="Arial" charset="0"/>
              </a:defRPr>
            </a:lvl4pPr>
            <a:lvl5pPr marL="2034974" indent="-226108" defTabSz="913854" eaLnBrk="0" hangingPunct="0">
              <a:defRPr>
                <a:solidFill>
                  <a:schemeClr val="tx1"/>
                </a:solidFill>
                <a:latin typeface="Arial" charset="0"/>
              </a:defRPr>
            </a:lvl5pPr>
            <a:lvl6pPr marL="2487191" indent="-226108" defTabSz="913854" eaLnBrk="0" fontAlgn="base" hangingPunct="0">
              <a:spcBef>
                <a:spcPct val="0"/>
              </a:spcBef>
              <a:spcAft>
                <a:spcPct val="0"/>
              </a:spcAft>
              <a:defRPr>
                <a:solidFill>
                  <a:schemeClr val="tx1"/>
                </a:solidFill>
                <a:latin typeface="Arial" charset="0"/>
              </a:defRPr>
            </a:lvl6pPr>
            <a:lvl7pPr marL="2939407" indent="-226108" defTabSz="913854" eaLnBrk="0" fontAlgn="base" hangingPunct="0">
              <a:spcBef>
                <a:spcPct val="0"/>
              </a:spcBef>
              <a:spcAft>
                <a:spcPct val="0"/>
              </a:spcAft>
              <a:defRPr>
                <a:solidFill>
                  <a:schemeClr val="tx1"/>
                </a:solidFill>
                <a:latin typeface="Arial" charset="0"/>
              </a:defRPr>
            </a:lvl7pPr>
            <a:lvl8pPr marL="3391624" indent="-226108" defTabSz="913854" eaLnBrk="0" fontAlgn="base" hangingPunct="0">
              <a:spcBef>
                <a:spcPct val="0"/>
              </a:spcBef>
              <a:spcAft>
                <a:spcPct val="0"/>
              </a:spcAft>
              <a:defRPr>
                <a:solidFill>
                  <a:schemeClr val="tx1"/>
                </a:solidFill>
                <a:latin typeface="Arial" charset="0"/>
              </a:defRPr>
            </a:lvl8pPr>
            <a:lvl9pPr marL="3843840" indent="-226108" defTabSz="913854" eaLnBrk="0" fontAlgn="base" hangingPunct="0">
              <a:spcBef>
                <a:spcPct val="0"/>
              </a:spcBef>
              <a:spcAft>
                <a:spcPct val="0"/>
              </a:spcAft>
              <a:defRPr>
                <a:solidFill>
                  <a:schemeClr val="tx1"/>
                </a:solidFill>
                <a:latin typeface="Arial" charset="0"/>
              </a:defRPr>
            </a:lvl9pPr>
          </a:lstStyle>
          <a:p>
            <a:pPr eaLnBrk="1" hangingPunct="1"/>
            <a:fld id="{2BA6BE4A-63E9-405D-9EAF-9B2AD6FA819C}" type="slidenum">
              <a:rPr lang="en-US" altLang="en-US" smtClean="0"/>
              <a:pPr eaLnBrk="1" hangingPunct="1"/>
              <a:t>36</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defRPr>
                <a:solidFill>
                  <a:schemeClr val="tx1"/>
                </a:solidFill>
                <a:latin typeface="Arial" charset="0"/>
              </a:defRPr>
            </a:lvl1pPr>
            <a:lvl2pPr marL="734852" indent="-282635" defTabSz="913854" eaLnBrk="0" hangingPunct="0">
              <a:defRPr>
                <a:solidFill>
                  <a:schemeClr val="tx1"/>
                </a:solidFill>
                <a:latin typeface="Arial" charset="0"/>
              </a:defRPr>
            </a:lvl2pPr>
            <a:lvl3pPr marL="1130541" indent="-226108" defTabSz="913854" eaLnBrk="0" hangingPunct="0">
              <a:defRPr>
                <a:solidFill>
                  <a:schemeClr val="tx1"/>
                </a:solidFill>
                <a:latin typeface="Arial" charset="0"/>
              </a:defRPr>
            </a:lvl3pPr>
            <a:lvl4pPr marL="1582758" indent="-226108" defTabSz="913854" eaLnBrk="0" hangingPunct="0">
              <a:defRPr>
                <a:solidFill>
                  <a:schemeClr val="tx1"/>
                </a:solidFill>
                <a:latin typeface="Arial" charset="0"/>
              </a:defRPr>
            </a:lvl4pPr>
            <a:lvl5pPr marL="2034974" indent="-226108" defTabSz="913854" eaLnBrk="0" hangingPunct="0">
              <a:defRPr>
                <a:solidFill>
                  <a:schemeClr val="tx1"/>
                </a:solidFill>
                <a:latin typeface="Arial" charset="0"/>
              </a:defRPr>
            </a:lvl5pPr>
            <a:lvl6pPr marL="2487191" indent="-226108" defTabSz="913854" eaLnBrk="0" fontAlgn="base" hangingPunct="0">
              <a:spcBef>
                <a:spcPct val="0"/>
              </a:spcBef>
              <a:spcAft>
                <a:spcPct val="0"/>
              </a:spcAft>
              <a:defRPr>
                <a:solidFill>
                  <a:schemeClr val="tx1"/>
                </a:solidFill>
                <a:latin typeface="Arial" charset="0"/>
              </a:defRPr>
            </a:lvl6pPr>
            <a:lvl7pPr marL="2939407" indent="-226108" defTabSz="913854" eaLnBrk="0" fontAlgn="base" hangingPunct="0">
              <a:spcBef>
                <a:spcPct val="0"/>
              </a:spcBef>
              <a:spcAft>
                <a:spcPct val="0"/>
              </a:spcAft>
              <a:defRPr>
                <a:solidFill>
                  <a:schemeClr val="tx1"/>
                </a:solidFill>
                <a:latin typeface="Arial" charset="0"/>
              </a:defRPr>
            </a:lvl7pPr>
            <a:lvl8pPr marL="3391624" indent="-226108" defTabSz="913854" eaLnBrk="0" fontAlgn="base" hangingPunct="0">
              <a:spcBef>
                <a:spcPct val="0"/>
              </a:spcBef>
              <a:spcAft>
                <a:spcPct val="0"/>
              </a:spcAft>
              <a:defRPr>
                <a:solidFill>
                  <a:schemeClr val="tx1"/>
                </a:solidFill>
                <a:latin typeface="Arial" charset="0"/>
              </a:defRPr>
            </a:lvl8pPr>
            <a:lvl9pPr marL="3843840" indent="-226108" defTabSz="913854" eaLnBrk="0" fontAlgn="base" hangingPunct="0">
              <a:spcBef>
                <a:spcPct val="0"/>
              </a:spcBef>
              <a:spcAft>
                <a:spcPct val="0"/>
              </a:spcAft>
              <a:defRPr>
                <a:solidFill>
                  <a:schemeClr val="tx1"/>
                </a:solidFill>
                <a:latin typeface="Arial" charset="0"/>
              </a:defRPr>
            </a:lvl9pPr>
          </a:lstStyle>
          <a:p>
            <a:pPr eaLnBrk="1" hangingPunct="1"/>
            <a:fld id="{073F7B2A-6B06-49E4-A89D-94ED72FEDC86}" type="slidenum">
              <a:rPr lang="en-US" altLang="en-US" smtClean="0"/>
              <a:pPr eaLnBrk="1" hangingPunct="1"/>
              <a:t>37</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defRPr>
                <a:solidFill>
                  <a:schemeClr val="tx1"/>
                </a:solidFill>
                <a:latin typeface="Arial" charset="0"/>
              </a:defRPr>
            </a:lvl1pPr>
            <a:lvl2pPr marL="734852" indent="-282635" defTabSz="913854" eaLnBrk="0" hangingPunct="0">
              <a:defRPr>
                <a:solidFill>
                  <a:schemeClr val="tx1"/>
                </a:solidFill>
                <a:latin typeface="Arial" charset="0"/>
              </a:defRPr>
            </a:lvl2pPr>
            <a:lvl3pPr marL="1130541" indent="-226108" defTabSz="913854" eaLnBrk="0" hangingPunct="0">
              <a:defRPr>
                <a:solidFill>
                  <a:schemeClr val="tx1"/>
                </a:solidFill>
                <a:latin typeface="Arial" charset="0"/>
              </a:defRPr>
            </a:lvl3pPr>
            <a:lvl4pPr marL="1582758" indent="-226108" defTabSz="913854" eaLnBrk="0" hangingPunct="0">
              <a:defRPr>
                <a:solidFill>
                  <a:schemeClr val="tx1"/>
                </a:solidFill>
                <a:latin typeface="Arial" charset="0"/>
              </a:defRPr>
            </a:lvl4pPr>
            <a:lvl5pPr marL="2034974" indent="-226108" defTabSz="913854" eaLnBrk="0" hangingPunct="0">
              <a:defRPr>
                <a:solidFill>
                  <a:schemeClr val="tx1"/>
                </a:solidFill>
                <a:latin typeface="Arial" charset="0"/>
              </a:defRPr>
            </a:lvl5pPr>
            <a:lvl6pPr marL="2487191" indent="-226108" defTabSz="913854" eaLnBrk="0" fontAlgn="base" hangingPunct="0">
              <a:spcBef>
                <a:spcPct val="0"/>
              </a:spcBef>
              <a:spcAft>
                <a:spcPct val="0"/>
              </a:spcAft>
              <a:defRPr>
                <a:solidFill>
                  <a:schemeClr val="tx1"/>
                </a:solidFill>
                <a:latin typeface="Arial" charset="0"/>
              </a:defRPr>
            </a:lvl6pPr>
            <a:lvl7pPr marL="2939407" indent="-226108" defTabSz="913854" eaLnBrk="0" fontAlgn="base" hangingPunct="0">
              <a:spcBef>
                <a:spcPct val="0"/>
              </a:spcBef>
              <a:spcAft>
                <a:spcPct val="0"/>
              </a:spcAft>
              <a:defRPr>
                <a:solidFill>
                  <a:schemeClr val="tx1"/>
                </a:solidFill>
                <a:latin typeface="Arial" charset="0"/>
              </a:defRPr>
            </a:lvl7pPr>
            <a:lvl8pPr marL="3391624" indent="-226108" defTabSz="913854" eaLnBrk="0" fontAlgn="base" hangingPunct="0">
              <a:spcBef>
                <a:spcPct val="0"/>
              </a:spcBef>
              <a:spcAft>
                <a:spcPct val="0"/>
              </a:spcAft>
              <a:defRPr>
                <a:solidFill>
                  <a:schemeClr val="tx1"/>
                </a:solidFill>
                <a:latin typeface="Arial" charset="0"/>
              </a:defRPr>
            </a:lvl8pPr>
            <a:lvl9pPr marL="3843840" indent="-226108" defTabSz="913854" eaLnBrk="0" fontAlgn="base" hangingPunct="0">
              <a:spcBef>
                <a:spcPct val="0"/>
              </a:spcBef>
              <a:spcAft>
                <a:spcPct val="0"/>
              </a:spcAft>
              <a:defRPr>
                <a:solidFill>
                  <a:schemeClr val="tx1"/>
                </a:solidFill>
                <a:latin typeface="Arial" charset="0"/>
              </a:defRPr>
            </a:lvl9pPr>
          </a:lstStyle>
          <a:p>
            <a:pPr eaLnBrk="1" hangingPunct="1"/>
            <a:fld id="{F18CB64E-E3B0-40DC-BD23-7CC68E7C5F32}" type="slidenum">
              <a:rPr lang="en-US" altLang="en-US" smtClean="0"/>
              <a:pPr eaLnBrk="1" hangingPunct="1"/>
              <a:t>38</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defRPr>
                <a:solidFill>
                  <a:schemeClr val="tx1"/>
                </a:solidFill>
                <a:latin typeface="Arial" charset="0"/>
              </a:defRPr>
            </a:lvl1pPr>
            <a:lvl2pPr marL="734852" indent="-282635" defTabSz="913854" eaLnBrk="0" hangingPunct="0">
              <a:defRPr>
                <a:solidFill>
                  <a:schemeClr val="tx1"/>
                </a:solidFill>
                <a:latin typeface="Arial" charset="0"/>
              </a:defRPr>
            </a:lvl2pPr>
            <a:lvl3pPr marL="1130541" indent="-226108" defTabSz="913854" eaLnBrk="0" hangingPunct="0">
              <a:defRPr>
                <a:solidFill>
                  <a:schemeClr val="tx1"/>
                </a:solidFill>
                <a:latin typeface="Arial" charset="0"/>
              </a:defRPr>
            </a:lvl3pPr>
            <a:lvl4pPr marL="1582758" indent="-226108" defTabSz="913854" eaLnBrk="0" hangingPunct="0">
              <a:defRPr>
                <a:solidFill>
                  <a:schemeClr val="tx1"/>
                </a:solidFill>
                <a:latin typeface="Arial" charset="0"/>
              </a:defRPr>
            </a:lvl4pPr>
            <a:lvl5pPr marL="2034974" indent="-226108" defTabSz="913854" eaLnBrk="0" hangingPunct="0">
              <a:defRPr>
                <a:solidFill>
                  <a:schemeClr val="tx1"/>
                </a:solidFill>
                <a:latin typeface="Arial" charset="0"/>
              </a:defRPr>
            </a:lvl5pPr>
            <a:lvl6pPr marL="2487191" indent="-226108" defTabSz="913854" eaLnBrk="0" fontAlgn="base" hangingPunct="0">
              <a:spcBef>
                <a:spcPct val="0"/>
              </a:spcBef>
              <a:spcAft>
                <a:spcPct val="0"/>
              </a:spcAft>
              <a:defRPr>
                <a:solidFill>
                  <a:schemeClr val="tx1"/>
                </a:solidFill>
                <a:latin typeface="Arial" charset="0"/>
              </a:defRPr>
            </a:lvl6pPr>
            <a:lvl7pPr marL="2939407" indent="-226108" defTabSz="913854" eaLnBrk="0" fontAlgn="base" hangingPunct="0">
              <a:spcBef>
                <a:spcPct val="0"/>
              </a:spcBef>
              <a:spcAft>
                <a:spcPct val="0"/>
              </a:spcAft>
              <a:defRPr>
                <a:solidFill>
                  <a:schemeClr val="tx1"/>
                </a:solidFill>
                <a:latin typeface="Arial" charset="0"/>
              </a:defRPr>
            </a:lvl7pPr>
            <a:lvl8pPr marL="3391624" indent="-226108" defTabSz="913854" eaLnBrk="0" fontAlgn="base" hangingPunct="0">
              <a:spcBef>
                <a:spcPct val="0"/>
              </a:spcBef>
              <a:spcAft>
                <a:spcPct val="0"/>
              </a:spcAft>
              <a:defRPr>
                <a:solidFill>
                  <a:schemeClr val="tx1"/>
                </a:solidFill>
                <a:latin typeface="Arial" charset="0"/>
              </a:defRPr>
            </a:lvl8pPr>
            <a:lvl9pPr marL="3843840" indent="-226108" defTabSz="913854" eaLnBrk="0" fontAlgn="base" hangingPunct="0">
              <a:spcBef>
                <a:spcPct val="0"/>
              </a:spcBef>
              <a:spcAft>
                <a:spcPct val="0"/>
              </a:spcAft>
              <a:defRPr>
                <a:solidFill>
                  <a:schemeClr val="tx1"/>
                </a:solidFill>
                <a:latin typeface="Arial" charset="0"/>
              </a:defRPr>
            </a:lvl9pPr>
          </a:lstStyle>
          <a:p>
            <a:pPr eaLnBrk="1" hangingPunct="1"/>
            <a:fld id="{9A54F6B5-3D99-4E6F-BD85-91FAC68E1FE7}" type="slidenum">
              <a:rPr lang="en-US" altLang="en-US" smtClean="0"/>
              <a:pPr eaLnBrk="1" hangingPunct="1"/>
              <a:t>39</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defRPr>
                <a:solidFill>
                  <a:schemeClr val="tx1"/>
                </a:solidFill>
                <a:latin typeface="Arial" charset="0"/>
              </a:defRPr>
            </a:lvl1pPr>
            <a:lvl2pPr marL="734852" indent="-282635" defTabSz="913854" eaLnBrk="0" hangingPunct="0">
              <a:defRPr>
                <a:solidFill>
                  <a:schemeClr val="tx1"/>
                </a:solidFill>
                <a:latin typeface="Arial" charset="0"/>
              </a:defRPr>
            </a:lvl2pPr>
            <a:lvl3pPr marL="1130541" indent="-226108" defTabSz="913854" eaLnBrk="0" hangingPunct="0">
              <a:defRPr>
                <a:solidFill>
                  <a:schemeClr val="tx1"/>
                </a:solidFill>
                <a:latin typeface="Arial" charset="0"/>
              </a:defRPr>
            </a:lvl3pPr>
            <a:lvl4pPr marL="1582758" indent="-226108" defTabSz="913854" eaLnBrk="0" hangingPunct="0">
              <a:defRPr>
                <a:solidFill>
                  <a:schemeClr val="tx1"/>
                </a:solidFill>
                <a:latin typeface="Arial" charset="0"/>
              </a:defRPr>
            </a:lvl4pPr>
            <a:lvl5pPr marL="2034974" indent="-226108" defTabSz="913854" eaLnBrk="0" hangingPunct="0">
              <a:defRPr>
                <a:solidFill>
                  <a:schemeClr val="tx1"/>
                </a:solidFill>
                <a:latin typeface="Arial" charset="0"/>
              </a:defRPr>
            </a:lvl5pPr>
            <a:lvl6pPr marL="2487191" indent="-226108" defTabSz="913854" eaLnBrk="0" fontAlgn="base" hangingPunct="0">
              <a:spcBef>
                <a:spcPct val="0"/>
              </a:spcBef>
              <a:spcAft>
                <a:spcPct val="0"/>
              </a:spcAft>
              <a:defRPr>
                <a:solidFill>
                  <a:schemeClr val="tx1"/>
                </a:solidFill>
                <a:latin typeface="Arial" charset="0"/>
              </a:defRPr>
            </a:lvl6pPr>
            <a:lvl7pPr marL="2939407" indent="-226108" defTabSz="913854" eaLnBrk="0" fontAlgn="base" hangingPunct="0">
              <a:spcBef>
                <a:spcPct val="0"/>
              </a:spcBef>
              <a:spcAft>
                <a:spcPct val="0"/>
              </a:spcAft>
              <a:defRPr>
                <a:solidFill>
                  <a:schemeClr val="tx1"/>
                </a:solidFill>
                <a:latin typeface="Arial" charset="0"/>
              </a:defRPr>
            </a:lvl7pPr>
            <a:lvl8pPr marL="3391624" indent="-226108" defTabSz="913854" eaLnBrk="0" fontAlgn="base" hangingPunct="0">
              <a:spcBef>
                <a:spcPct val="0"/>
              </a:spcBef>
              <a:spcAft>
                <a:spcPct val="0"/>
              </a:spcAft>
              <a:defRPr>
                <a:solidFill>
                  <a:schemeClr val="tx1"/>
                </a:solidFill>
                <a:latin typeface="Arial" charset="0"/>
              </a:defRPr>
            </a:lvl8pPr>
            <a:lvl9pPr marL="3843840" indent="-226108" defTabSz="913854" eaLnBrk="0" fontAlgn="base" hangingPunct="0">
              <a:spcBef>
                <a:spcPct val="0"/>
              </a:spcBef>
              <a:spcAft>
                <a:spcPct val="0"/>
              </a:spcAft>
              <a:defRPr>
                <a:solidFill>
                  <a:schemeClr val="tx1"/>
                </a:solidFill>
                <a:latin typeface="Arial" charset="0"/>
              </a:defRPr>
            </a:lvl9pPr>
          </a:lstStyle>
          <a:p>
            <a:pPr eaLnBrk="1" hangingPunct="1"/>
            <a:fld id="{073F7B2A-6B06-49E4-A89D-94ED72FEDC86}" type="slidenum">
              <a:rPr lang="en-US" altLang="en-US" smtClean="0"/>
              <a:pPr eaLnBrk="1" hangingPunct="1"/>
              <a:t>44</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13FD5D-8384-4AD1-AAED-D3B7509836B0}" type="datetime1">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16BC6-5324-452A-8D69-4BDBEC85F334}" type="slidenum">
              <a:rPr lang="en-US" smtClean="0"/>
              <a:t>‹#›</a:t>
            </a:fld>
            <a:endParaRPr lang="en-US"/>
          </a:p>
        </p:txBody>
      </p:sp>
    </p:spTree>
    <p:extLst>
      <p:ext uri="{BB962C8B-B14F-4D97-AF65-F5344CB8AC3E}">
        <p14:creationId xmlns:p14="http://schemas.microsoft.com/office/powerpoint/2010/main" val="116337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7670F-E73F-4FCE-BB08-DCF128A185F4}" type="datetime1">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16BC6-5324-452A-8D69-4BDBEC85F334}" type="slidenum">
              <a:rPr lang="en-US" smtClean="0"/>
              <a:t>‹#›</a:t>
            </a:fld>
            <a:endParaRPr lang="en-US"/>
          </a:p>
        </p:txBody>
      </p:sp>
    </p:spTree>
    <p:extLst>
      <p:ext uri="{BB962C8B-B14F-4D97-AF65-F5344CB8AC3E}">
        <p14:creationId xmlns:p14="http://schemas.microsoft.com/office/powerpoint/2010/main" val="78926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8E26AB-7849-4D3D-842E-C6AB7589EC4D}" type="datetime1">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16BC6-5324-452A-8D69-4BDBEC85F334}" type="slidenum">
              <a:rPr lang="en-US" smtClean="0"/>
              <a:t>‹#›</a:t>
            </a:fld>
            <a:endParaRPr lang="en-US"/>
          </a:p>
        </p:txBody>
      </p:sp>
    </p:spTree>
    <p:extLst>
      <p:ext uri="{BB962C8B-B14F-4D97-AF65-F5344CB8AC3E}">
        <p14:creationId xmlns:p14="http://schemas.microsoft.com/office/powerpoint/2010/main" val="91774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A1A9F-7AE2-4CB3-B1B7-4228484E2CD3}" type="datetime1">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16BC6-5324-452A-8D69-4BDBEC85F334}" type="slidenum">
              <a:rPr lang="en-US" smtClean="0"/>
              <a:t>‹#›</a:t>
            </a:fld>
            <a:endParaRPr lang="en-US"/>
          </a:p>
        </p:txBody>
      </p:sp>
    </p:spTree>
    <p:extLst>
      <p:ext uri="{BB962C8B-B14F-4D97-AF65-F5344CB8AC3E}">
        <p14:creationId xmlns:p14="http://schemas.microsoft.com/office/powerpoint/2010/main" val="253901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CF472E-0F6A-471C-855A-2630982DB1F2}" type="datetime1">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16BC6-5324-452A-8D69-4BDBEC85F334}" type="slidenum">
              <a:rPr lang="en-US" smtClean="0"/>
              <a:t>‹#›</a:t>
            </a:fld>
            <a:endParaRPr lang="en-US"/>
          </a:p>
        </p:txBody>
      </p:sp>
    </p:spTree>
    <p:extLst>
      <p:ext uri="{BB962C8B-B14F-4D97-AF65-F5344CB8AC3E}">
        <p14:creationId xmlns:p14="http://schemas.microsoft.com/office/powerpoint/2010/main" val="362339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7D230B-6841-450B-961A-309D1F38C2BF}" type="datetime1">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16BC6-5324-452A-8D69-4BDBEC85F334}" type="slidenum">
              <a:rPr lang="en-US" smtClean="0"/>
              <a:t>‹#›</a:t>
            </a:fld>
            <a:endParaRPr lang="en-US"/>
          </a:p>
        </p:txBody>
      </p:sp>
    </p:spTree>
    <p:extLst>
      <p:ext uri="{BB962C8B-B14F-4D97-AF65-F5344CB8AC3E}">
        <p14:creationId xmlns:p14="http://schemas.microsoft.com/office/powerpoint/2010/main" val="64303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0DD53D-5A99-4DD7-8A1E-36E5BAA94D21}" type="datetime1">
              <a:rPr lang="en-US" smtClean="0"/>
              <a:t>5/20/2015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116BC6-5324-452A-8D69-4BDBEC85F334}" type="slidenum">
              <a:rPr lang="en-US" smtClean="0"/>
              <a:t>‹#›</a:t>
            </a:fld>
            <a:endParaRPr lang="en-US"/>
          </a:p>
        </p:txBody>
      </p:sp>
    </p:spTree>
    <p:extLst>
      <p:ext uri="{BB962C8B-B14F-4D97-AF65-F5344CB8AC3E}">
        <p14:creationId xmlns:p14="http://schemas.microsoft.com/office/powerpoint/2010/main" val="2935159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0198F0-9984-44BF-85B0-81988EE4DF9C}" type="datetime1">
              <a:rPr lang="en-US" smtClean="0"/>
              <a:t>5/20/2015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116BC6-5324-452A-8D69-4BDBEC85F334}" type="slidenum">
              <a:rPr lang="en-US" smtClean="0"/>
              <a:t>‹#›</a:t>
            </a:fld>
            <a:endParaRPr lang="en-US"/>
          </a:p>
        </p:txBody>
      </p:sp>
    </p:spTree>
    <p:extLst>
      <p:ext uri="{BB962C8B-B14F-4D97-AF65-F5344CB8AC3E}">
        <p14:creationId xmlns:p14="http://schemas.microsoft.com/office/powerpoint/2010/main" val="4071214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06C34-BA36-46AA-9E09-A667E88AEFB8}" type="datetime1">
              <a:rPr lang="en-US" smtClean="0"/>
              <a:t>5/20/2015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116BC6-5324-452A-8D69-4BDBEC85F334}" type="slidenum">
              <a:rPr lang="en-US" smtClean="0"/>
              <a:t>‹#›</a:t>
            </a:fld>
            <a:endParaRPr lang="en-US"/>
          </a:p>
        </p:txBody>
      </p:sp>
    </p:spTree>
    <p:extLst>
      <p:ext uri="{BB962C8B-B14F-4D97-AF65-F5344CB8AC3E}">
        <p14:creationId xmlns:p14="http://schemas.microsoft.com/office/powerpoint/2010/main" val="281328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70288-4529-44DE-A99C-A7CB91F120AF}" type="datetime1">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16BC6-5324-452A-8D69-4BDBEC85F334}" type="slidenum">
              <a:rPr lang="en-US" smtClean="0"/>
              <a:t>‹#›</a:t>
            </a:fld>
            <a:endParaRPr lang="en-US"/>
          </a:p>
        </p:txBody>
      </p:sp>
    </p:spTree>
    <p:extLst>
      <p:ext uri="{BB962C8B-B14F-4D97-AF65-F5344CB8AC3E}">
        <p14:creationId xmlns:p14="http://schemas.microsoft.com/office/powerpoint/2010/main" val="89628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EBEA2-0678-4B69-8326-C3FA2CC5ADDD}" type="datetime1">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16BC6-5324-452A-8D69-4BDBEC85F334}" type="slidenum">
              <a:rPr lang="en-US" smtClean="0"/>
              <a:t>‹#›</a:t>
            </a:fld>
            <a:endParaRPr lang="en-US"/>
          </a:p>
        </p:txBody>
      </p:sp>
    </p:spTree>
    <p:extLst>
      <p:ext uri="{BB962C8B-B14F-4D97-AF65-F5344CB8AC3E}">
        <p14:creationId xmlns:p14="http://schemas.microsoft.com/office/powerpoint/2010/main" val="2045926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79A1F-1C82-4067-BF86-D243A162D482}" type="datetime1">
              <a:rPr lang="en-US" smtClean="0"/>
              <a:t>5/20/2015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16BC6-5324-452A-8D69-4BDBEC85F334}" type="slidenum">
              <a:rPr lang="en-US" smtClean="0"/>
              <a:t>‹#›</a:t>
            </a:fld>
            <a:endParaRPr lang="en-US"/>
          </a:p>
        </p:txBody>
      </p:sp>
    </p:spTree>
    <p:extLst>
      <p:ext uri="{BB962C8B-B14F-4D97-AF65-F5344CB8AC3E}">
        <p14:creationId xmlns:p14="http://schemas.microsoft.com/office/powerpoint/2010/main" val="3672078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1"/>
            <a:ext cx="7772400" cy="2076450"/>
          </a:xfrm>
        </p:spPr>
        <p:txBody>
          <a:bodyPr>
            <a:normAutofit fontScale="90000"/>
          </a:bodyPr>
          <a:lstStyle/>
          <a:p>
            <a:r>
              <a:rPr lang="en-US" dirty="0" smtClean="0"/>
              <a:t>Rules, Governments, Organizations and Social Dynamics</a:t>
            </a:r>
            <a:endParaRPr lang="en-US" dirty="0"/>
          </a:p>
        </p:txBody>
      </p:sp>
      <p:sp>
        <p:nvSpPr>
          <p:cNvPr id="3" name="Subtitle 2"/>
          <p:cNvSpPr>
            <a:spLocks noGrp="1"/>
          </p:cNvSpPr>
          <p:nvPr>
            <p:ph type="subTitle" idx="1"/>
          </p:nvPr>
        </p:nvSpPr>
        <p:spPr/>
        <p:txBody>
          <a:bodyPr>
            <a:normAutofit/>
          </a:bodyPr>
          <a:lstStyle/>
          <a:p>
            <a:r>
              <a:rPr lang="en-US" dirty="0" smtClean="0"/>
              <a:t>John Wallis</a:t>
            </a:r>
          </a:p>
          <a:p>
            <a:r>
              <a:rPr lang="en-US" dirty="0" smtClean="0"/>
              <a:t>University of Maryland and NBER</a:t>
            </a:r>
          </a:p>
          <a:p>
            <a:r>
              <a:rPr lang="en-US" dirty="0" smtClean="0"/>
              <a:t>Wallis@econ.umd.edu</a:t>
            </a:r>
            <a:endParaRPr lang="en-US" dirty="0"/>
          </a:p>
          <a:p>
            <a:endParaRPr lang="en-US" dirty="0"/>
          </a:p>
        </p:txBody>
      </p:sp>
    </p:spTree>
    <p:extLst>
      <p:ext uri="{BB962C8B-B14F-4D97-AF65-F5344CB8AC3E}">
        <p14:creationId xmlns:p14="http://schemas.microsoft.com/office/powerpoint/2010/main" val="1884162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81000"/>
            <a:ext cx="8839200" cy="685800"/>
          </a:xfrm>
        </p:spPr>
        <p:txBody>
          <a:bodyPr>
            <a:normAutofit fontScale="90000"/>
          </a:bodyPr>
          <a:lstStyle/>
          <a:p>
            <a:r>
              <a:rPr lang="en-US" dirty="0" smtClean="0"/>
              <a:t>Identity Rules and the Organization of Violence</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If we follow the logic of the natural state (NWW) and identity rules, in which it is the rents from organizations that makes rule enforcement credible, then before violence can be organized their must be a coordinated agreement on the rents (the economic, political, and social privileges) that make the agreement credible.</a:t>
            </a:r>
          </a:p>
          <a:p>
            <a:r>
              <a:rPr lang="en-US" dirty="0" smtClean="0"/>
              <a:t>Agreement &gt; Rules </a:t>
            </a:r>
            <a:r>
              <a:rPr lang="en-US" dirty="0" smtClean="0">
                <a:solidFill>
                  <a:srgbClr val="FF0000"/>
                </a:solidFill>
              </a:rPr>
              <a:t>&gt; Coercion</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10</a:t>
            </a:fld>
            <a:endParaRPr lang="en-US"/>
          </a:p>
        </p:txBody>
      </p:sp>
    </p:spTree>
    <p:extLst>
      <p:ext uri="{BB962C8B-B14F-4D97-AF65-F5344CB8AC3E}">
        <p14:creationId xmlns:p14="http://schemas.microsoft.com/office/powerpoint/2010/main" val="3537330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Defining Governments</a:t>
            </a:r>
            <a:endParaRPr lang="en-US" dirty="0"/>
          </a:p>
        </p:txBody>
      </p:sp>
      <p:sp>
        <p:nvSpPr>
          <p:cNvPr id="3" name="Content Placeholder 2"/>
          <p:cNvSpPr>
            <a:spLocks noGrp="1"/>
          </p:cNvSpPr>
          <p:nvPr>
            <p:ph idx="1"/>
          </p:nvPr>
        </p:nvSpPr>
        <p:spPr>
          <a:xfrm>
            <a:off x="457200" y="1066800"/>
            <a:ext cx="8229600" cy="5059363"/>
          </a:xfrm>
        </p:spPr>
        <p:txBody>
          <a:bodyPr>
            <a:normAutofit fontScale="92500"/>
          </a:bodyPr>
          <a:lstStyle/>
          <a:p>
            <a:r>
              <a:rPr lang="en-US" dirty="0" smtClean="0"/>
              <a:t>Once we acknowledge that violence cannot be organized by violence, and that there must be an agreement about non-coercive aspects of relationships, i.e. rules about arrangements within the economy and society, before violence can be credibly organized </a:t>
            </a:r>
            <a:r>
              <a:rPr lang="en-US" dirty="0" smtClean="0">
                <a:solidFill>
                  <a:srgbClr val="FF0000"/>
                </a:solidFill>
              </a:rPr>
              <a:t>and</a:t>
            </a:r>
            <a:r>
              <a:rPr lang="en-US" dirty="0" smtClean="0"/>
              <a:t> limited,</a:t>
            </a:r>
          </a:p>
          <a:p>
            <a:r>
              <a:rPr lang="en-US" dirty="0" smtClean="0"/>
              <a:t>Then it seems natural to define governments as “organizations that publicly signify agreements.”</a:t>
            </a:r>
          </a:p>
          <a:p>
            <a:r>
              <a:rPr lang="en-US" dirty="0" smtClean="0"/>
              <a:t>Agreement </a:t>
            </a:r>
            <a:r>
              <a:rPr lang="en-US" dirty="0"/>
              <a:t>&gt; Rules &gt; Coercion</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11</a:t>
            </a:fld>
            <a:endParaRPr lang="en-US"/>
          </a:p>
        </p:txBody>
      </p:sp>
    </p:spTree>
    <p:extLst>
      <p:ext uri="{BB962C8B-B14F-4D97-AF65-F5344CB8AC3E}">
        <p14:creationId xmlns:p14="http://schemas.microsoft.com/office/powerpoint/2010/main" val="9472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The Organization of Coercion</a:t>
            </a:r>
            <a:endParaRPr lang="en-US" dirty="0"/>
          </a:p>
        </p:txBody>
      </p:sp>
      <p:sp>
        <p:nvSpPr>
          <p:cNvPr id="3" name="Content Placeholder 2"/>
          <p:cNvSpPr>
            <a:spLocks noGrp="1"/>
          </p:cNvSpPr>
          <p:nvPr>
            <p:ph idx="1"/>
          </p:nvPr>
        </p:nvSpPr>
        <p:spPr>
          <a:xfrm>
            <a:off x="457200" y="1143000"/>
            <a:ext cx="8229600" cy="5486400"/>
          </a:xfrm>
        </p:spPr>
        <p:txBody>
          <a:bodyPr>
            <a:normAutofit fontScale="92500" lnSpcReduction="20000"/>
          </a:bodyPr>
          <a:lstStyle/>
          <a:p>
            <a:r>
              <a:rPr lang="en-US" dirty="0" smtClean="0"/>
              <a:t>Which organizations are able, under the terms of the agreement, to use violence is endogenous, not only to the agreement but the ongoing relationships between powerful individuals and organizations (elites).</a:t>
            </a:r>
          </a:p>
          <a:p>
            <a:r>
              <a:rPr lang="en-US" dirty="0" smtClean="0"/>
              <a:t>The privileges that some individuals and organizations enjoy under the agreement, including the central privilege of forming organizations that the network recognizes, will sustain the identities that make coordination through identity rules possible.</a:t>
            </a:r>
          </a:p>
          <a:p>
            <a:r>
              <a:rPr lang="en-US" dirty="0" smtClean="0"/>
              <a:t>Government organizations will not necessarily have a monopoly on coercion under these arrangements.   (Weber)</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12</a:t>
            </a:fld>
            <a:endParaRPr lang="en-US"/>
          </a:p>
        </p:txBody>
      </p:sp>
    </p:spTree>
    <p:extLst>
      <p:ext uri="{BB962C8B-B14F-4D97-AF65-F5344CB8AC3E}">
        <p14:creationId xmlns:p14="http://schemas.microsoft.com/office/powerpoint/2010/main" val="1881946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Impersonal Rules</a:t>
            </a:r>
            <a:endParaRPr lang="en-US" dirty="0"/>
          </a:p>
        </p:txBody>
      </p:sp>
      <p:sp>
        <p:nvSpPr>
          <p:cNvPr id="3" name="Content Placeholder 2"/>
          <p:cNvSpPr>
            <a:spLocks noGrp="1"/>
          </p:cNvSpPr>
          <p:nvPr>
            <p:ph idx="1"/>
          </p:nvPr>
        </p:nvSpPr>
        <p:spPr>
          <a:xfrm>
            <a:off x="457200" y="1066800"/>
            <a:ext cx="8229600" cy="5059363"/>
          </a:xfrm>
        </p:spPr>
        <p:txBody>
          <a:bodyPr>
            <a:normAutofit lnSpcReduction="10000"/>
          </a:bodyPr>
          <a:lstStyle/>
          <a:p>
            <a:r>
              <a:rPr lang="en-US" dirty="0" smtClean="0"/>
              <a:t>Most societies in the world today, and almost all societies in history are what NWW call “natural states.”  Societies where networks of powerful organizations limit the ability to form organizations, and the resulting rents are used to coordinate the use of violence and the political relationships within the network.</a:t>
            </a:r>
          </a:p>
          <a:p>
            <a:r>
              <a:rPr lang="en-US" dirty="0" smtClean="0"/>
              <a:t>These societies are fundamentally incapable of credibly creating and enforcing “impersonal rules:” rules that treat everyone the same and are enforced impersonally.</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13</a:t>
            </a:fld>
            <a:endParaRPr lang="en-US"/>
          </a:p>
        </p:txBody>
      </p:sp>
    </p:spTree>
    <p:extLst>
      <p:ext uri="{BB962C8B-B14F-4D97-AF65-F5344CB8AC3E}">
        <p14:creationId xmlns:p14="http://schemas.microsoft.com/office/powerpoint/2010/main" val="4259065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lstStyle/>
          <a:p>
            <a:r>
              <a:rPr lang="en-US" dirty="0" smtClean="0"/>
              <a:t>One “test” of whether thinking of governments as organizations that signify public agreements provides a useful alternative to governments as organizations with a comparative advantage in violence, is how each approach explains the emergence of societies capable of creating and enforcing impersonal rules.  What NWW call open access societies.  </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14</a:t>
            </a:fld>
            <a:endParaRPr lang="en-US"/>
          </a:p>
        </p:txBody>
      </p:sp>
    </p:spTree>
    <p:extLst>
      <p:ext uri="{BB962C8B-B14F-4D97-AF65-F5344CB8AC3E}">
        <p14:creationId xmlns:p14="http://schemas.microsoft.com/office/powerpoint/2010/main" val="1940375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Emergence of Impersonal Rules</a:t>
            </a:r>
            <a:endParaRPr lang="en-US" dirty="0"/>
          </a:p>
        </p:txBody>
      </p:sp>
      <p:sp>
        <p:nvSpPr>
          <p:cNvPr id="3" name="Content Placeholder 2"/>
          <p:cNvSpPr>
            <a:spLocks noGrp="1"/>
          </p:cNvSpPr>
          <p:nvPr>
            <p:ph idx="1"/>
          </p:nvPr>
        </p:nvSpPr>
        <p:spPr/>
        <p:txBody>
          <a:bodyPr/>
          <a:lstStyle/>
          <a:p>
            <a:r>
              <a:rPr lang="en-US" dirty="0" smtClean="0"/>
              <a:t>The birth of “modern” developed societies occurs with the appearance of the ability of those societies to create a limited set of rules (not all rules) that treat citizens (not all people) impersonally.</a:t>
            </a:r>
          </a:p>
          <a:p>
            <a:r>
              <a:rPr lang="en-US" dirty="0" smtClean="0"/>
              <a:t>A central question for economic history and for development economics, therefore, is why do privileged individuals decide to give up their privileges and accept impersonal rules?</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15</a:t>
            </a:fld>
            <a:endParaRPr lang="en-US"/>
          </a:p>
        </p:txBody>
      </p:sp>
    </p:spTree>
    <p:extLst>
      <p:ext uri="{BB962C8B-B14F-4D97-AF65-F5344CB8AC3E}">
        <p14:creationId xmlns:p14="http://schemas.microsoft.com/office/powerpoint/2010/main" val="861937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6096000"/>
          </a:xfrm>
        </p:spPr>
        <p:txBody>
          <a:bodyPr/>
          <a:lstStyle/>
          <a:p>
            <a:r>
              <a:rPr lang="en-US" dirty="0" smtClean="0"/>
              <a:t>Many existing explanations revolve around the appearance of Leviathans (e.g. Britain and France) capable of disciplining every one in society (Tilly and many others).</a:t>
            </a:r>
          </a:p>
          <a:p>
            <a:r>
              <a:rPr lang="en-US" dirty="0" smtClean="0"/>
              <a:t>The problem is, powerful governments usually result in tyranny, not open access.</a:t>
            </a:r>
          </a:p>
          <a:p>
            <a:r>
              <a:rPr lang="en-US" dirty="0" smtClean="0"/>
              <a:t>I will argue that the inability of elites to commit themselves to follow rules in an identity rule regime, lies at the heart of the incentives that lead elites to move toward impersonal rules.</a:t>
            </a:r>
          </a:p>
        </p:txBody>
      </p:sp>
      <p:sp>
        <p:nvSpPr>
          <p:cNvPr id="4" name="Slide Number Placeholder 3"/>
          <p:cNvSpPr>
            <a:spLocks noGrp="1"/>
          </p:cNvSpPr>
          <p:nvPr>
            <p:ph type="sldNum" sz="quarter" idx="12"/>
          </p:nvPr>
        </p:nvSpPr>
        <p:spPr/>
        <p:txBody>
          <a:bodyPr/>
          <a:lstStyle/>
          <a:p>
            <a:fld id="{F1116BC6-5324-452A-8D69-4BDBEC85F334}" type="slidenum">
              <a:rPr lang="en-US" smtClean="0"/>
              <a:t>16</a:t>
            </a:fld>
            <a:endParaRPr lang="en-US"/>
          </a:p>
        </p:txBody>
      </p:sp>
    </p:spTree>
    <p:extLst>
      <p:ext uri="{BB962C8B-B14F-4D97-AF65-F5344CB8AC3E}">
        <p14:creationId xmlns:p14="http://schemas.microsoft.com/office/powerpoint/2010/main" val="570630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OK, 10 minutes is up. (I hope).</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17</a:t>
            </a:fld>
            <a:endParaRPr lang="en-US"/>
          </a:p>
        </p:txBody>
      </p:sp>
    </p:spTree>
    <p:extLst>
      <p:ext uri="{BB962C8B-B14F-4D97-AF65-F5344CB8AC3E}">
        <p14:creationId xmlns:p14="http://schemas.microsoft.com/office/powerpoint/2010/main" val="985140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logical pieces</a:t>
            </a:r>
            <a:endParaRPr lang="en-US" dirty="0"/>
          </a:p>
        </p:txBody>
      </p:sp>
      <p:sp>
        <p:nvSpPr>
          <p:cNvPr id="3" name="Content Placeholder 2"/>
          <p:cNvSpPr>
            <a:spLocks noGrp="1"/>
          </p:cNvSpPr>
          <p:nvPr>
            <p:ph idx="1"/>
          </p:nvPr>
        </p:nvSpPr>
        <p:spPr/>
        <p:txBody>
          <a:bodyPr/>
          <a:lstStyle/>
          <a:p>
            <a:r>
              <a:rPr lang="en-US" dirty="0" smtClean="0"/>
              <a:t>1) How a “theory” of society can be built using the idea of identity rules and the primacy of organizations.</a:t>
            </a:r>
          </a:p>
          <a:p>
            <a:r>
              <a:rPr lang="en-US" dirty="0" smtClean="0"/>
              <a:t>2) Why the logic of Hobbes has a basic problem with the organization of violence.</a:t>
            </a:r>
          </a:p>
          <a:p>
            <a:r>
              <a:rPr lang="en-US" dirty="0" smtClean="0"/>
              <a:t>3) Why elites would be willing to give up privileges in exchange for impersonal rules.</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18</a:t>
            </a:fld>
            <a:endParaRPr lang="en-US"/>
          </a:p>
        </p:txBody>
      </p:sp>
    </p:spTree>
    <p:extLst>
      <p:ext uri="{BB962C8B-B14F-4D97-AF65-F5344CB8AC3E}">
        <p14:creationId xmlns:p14="http://schemas.microsoft.com/office/powerpoint/2010/main" val="1640221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model of society	</a:t>
            </a:r>
            <a:endParaRPr lang="en-US" dirty="0"/>
          </a:p>
        </p:txBody>
      </p:sp>
      <p:sp>
        <p:nvSpPr>
          <p:cNvPr id="3" name="Content Placeholder 2"/>
          <p:cNvSpPr>
            <a:spLocks noGrp="1"/>
          </p:cNvSpPr>
          <p:nvPr>
            <p:ph idx="1"/>
          </p:nvPr>
        </p:nvSpPr>
        <p:spPr/>
        <p:txBody>
          <a:bodyPr/>
          <a:lstStyle/>
          <a:p>
            <a:r>
              <a:rPr lang="en-US" dirty="0" smtClean="0"/>
              <a:t>At the first level of society are individuals and their relationships as individuals.</a:t>
            </a:r>
          </a:p>
          <a:p>
            <a:r>
              <a:rPr lang="en-US" dirty="0" smtClean="0"/>
              <a:t>At the second level are organizations, like the family, which are bundles of individual relationships.</a:t>
            </a:r>
          </a:p>
          <a:p>
            <a:r>
              <a:rPr lang="en-US" dirty="0" smtClean="0"/>
              <a:t>At the third level are societies, which are bundles of organizational relationships, and, by inclusion, individual relationships.</a:t>
            </a:r>
          </a:p>
          <a:p>
            <a:pPr marL="0" indent="0">
              <a:buNone/>
            </a:pPr>
            <a:endParaRPr lang="en-US" dirty="0" smtClean="0"/>
          </a:p>
        </p:txBody>
      </p:sp>
      <p:sp>
        <p:nvSpPr>
          <p:cNvPr id="4" name="Slide Number Placeholder 3"/>
          <p:cNvSpPr>
            <a:spLocks noGrp="1"/>
          </p:cNvSpPr>
          <p:nvPr>
            <p:ph type="sldNum" sz="quarter" idx="12"/>
          </p:nvPr>
        </p:nvSpPr>
        <p:spPr/>
        <p:txBody>
          <a:bodyPr/>
          <a:lstStyle/>
          <a:p>
            <a:fld id="{F1116BC6-5324-452A-8D69-4BDBEC85F334}" type="slidenum">
              <a:rPr lang="en-US" smtClean="0"/>
              <a:t>19</a:t>
            </a:fld>
            <a:endParaRPr lang="en-US"/>
          </a:p>
        </p:txBody>
      </p:sp>
    </p:spTree>
    <p:extLst>
      <p:ext uri="{BB962C8B-B14F-4D97-AF65-F5344CB8AC3E}">
        <p14:creationId xmlns:p14="http://schemas.microsoft.com/office/powerpoint/2010/main" val="777367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Governments and Rules</a:t>
            </a:r>
            <a:endParaRPr lang="en-US" dirty="0"/>
          </a:p>
        </p:txBody>
      </p:sp>
      <p:sp>
        <p:nvSpPr>
          <p:cNvPr id="3" name="Content Placeholder 2"/>
          <p:cNvSpPr>
            <a:spLocks noGrp="1"/>
          </p:cNvSpPr>
          <p:nvPr>
            <p:ph idx="1"/>
          </p:nvPr>
        </p:nvSpPr>
        <p:spPr>
          <a:xfrm>
            <a:off x="457200" y="1066800"/>
            <a:ext cx="8229600" cy="5059363"/>
          </a:xfrm>
        </p:spPr>
        <p:txBody>
          <a:bodyPr>
            <a:normAutofit fontScale="92500"/>
          </a:bodyPr>
          <a:lstStyle/>
          <a:p>
            <a:r>
              <a:rPr lang="en-US" dirty="0" smtClean="0"/>
              <a:t>Institutions are the rules of the game, the means of enforcement, and the organizations that play the game.</a:t>
            </a:r>
          </a:p>
          <a:p>
            <a:r>
              <a:rPr lang="en-US" dirty="0" smtClean="0"/>
              <a:t>Governments have a central role in institutions.</a:t>
            </a:r>
          </a:p>
          <a:p>
            <a:r>
              <a:rPr lang="en-US" dirty="0" smtClean="0"/>
              <a:t>“The state is the organization with a comparative advantage in violence.” North, 1981.</a:t>
            </a:r>
          </a:p>
          <a:p>
            <a:r>
              <a:rPr lang="en-US" dirty="0" smtClean="0"/>
              <a:t>Governments enable greater political, economic, and social coordination through the provisions and enforcement of rules backed by coercive power (the threat of violence).</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2</a:t>
            </a:fld>
            <a:endParaRPr lang="en-US"/>
          </a:p>
        </p:txBody>
      </p:sp>
    </p:spTree>
    <p:extLst>
      <p:ext uri="{BB962C8B-B14F-4D97-AF65-F5344CB8AC3E}">
        <p14:creationId xmlns:p14="http://schemas.microsoft.com/office/powerpoint/2010/main" val="2726170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lstStyle/>
          <a:p>
            <a:r>
              <a:rPr lang="en-US" dirty="0" smtClean="0"/>
              <a:t>Relationships, Rules, and Enforcement</a:t>
            </a:r>
            <a:endParaRPr lang="en-US" dirty="0"/>
          </a:p>
        </p:txBody>
      </p:sp>
      <p:sp>
        <p:nvSpPr>
          <p:cNvPr id="3" name="Content Placeholder 2"/>
          <p:cNvSpPr>
            <a:spLocks noGrp="1"/>
          </p:cNvSpPr>
          <p:nvPr>
            <p:ph idx="1"/>
          </p:nvPr>
        </p:nvSpPr>
        <p:spPr/>
        <p:txBody>
          <a:bodyPr/>
          <a:lstStyle/>
          <a:p>
            <a:r>
              <a:rPr lang="en-US" dirty="0" smtClean="0"/>
              <a:t>Rules exist within relationships, and they exist at all levels of relationships.</a:t>
            </a:r>
          </a:p>
          <a:p>
            <a:r>
              <a:rPr lang="en-US" dirty="0" smtClean="0"/>
              <a:t>My </a:t>
            </a:r>
            <a:r>
              <a:rPr lang="en-US" dirty="0"/>
              <a:t>wife and I have a “garbage rule”: I take out the garbage.</a:t>
            </a:r>
          </a:p>
          <a:p>
            <a:r>
              <a:rPr lang="en-US" dirty="0"/>
              <a:t>But my wife usually takes out the garbage on a day to day basis.  The rule gives her the “option” of asking me to take it out</a:t>
            </a:r>
            <a:r>
              <a:rPr lang="en-US" dirty="0" smtClean="0"/>
              <a:t>.</a:t>
            </a:r>
          </a:p>
          <a:p>
            <a:r>
              <a:rPr lang="en-US" dirty="0" smtClean="0"/>
              <a:t>What “enforces” the rule is the value of our relationship.</a:t>
            </a:r>
            <a:endParaRPr lang="en-US" dirty="0"/>
          </a:p>
          <a:p>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20</a:t>
            </a:fld>
            <a:endParaRPr lang="en-US"/>
          </a:p>
        </p:txBody>
      </p:sp>
    </p:spTree>
    <p:extLst>
      <p:ext uri="{BB962C8B-B14F-4D97-AF65-F5344CB8AC3E}">
        <p14:creationId xmlns:p14="http://schemas.microsoft.com/office/powerpoint/2010/main" val="3434171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model of society	</a:t>
            </a:r>
            <a:endParaRPr lang="en-US" dirty="0"/>
          </a:p>
        </p:txBody>
      </p:sp>
      <p:sp>
        <p:nvSpPr>
          <p:cNvPr id="3" name="Content Placeholder 2"/>
          <p:cNvSpPr>
            <a:spLocks noGrp="1"/>
          </p:cNvSpPr>
          <p:nvPr>
            <p:ph idx="1"/>
          </p:nvPr>
        </p:nvSpPr>
        <p:spPr/>
        <p:txBody>
          <a:bodyPr/>
          <a:lstStyle/>
          <a:p>
            <a:r>
              <a:rPr lang="en-US" dirty="0" smtClean="0"/>
              <a:t>At the first level of society are individuals and their relationships as individuals</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21</a:t>
            </a:fld>
            <a:endParaRPr lang="en-US"/>
          </a:p>
        </p:txBody>
      </p:sp>
    </p:spTree>
    <p:extLst>
      <p:ext uri="{BB962C8B-B14F-4D97-AF65-F5344CB8AC3E}">
        <p14:creationId xmlns:p14="http://schemas.microsoft.com/office/powerpoint/2010/main" val="1714943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90"/>
          </a:xfrm>
          <a:prstGeom prst="rect">
            <a:avLst/>
          </a:prstGeom>
        </p:spPr>
      </p:pic>
    </p:spTree>
    <p:extLst>
      <p:ext uri="{BB962C8B-B14F-4D97-AF65-F5344CB8AC3E}">
        <p14:creationId xmlns:p14="http://schemas.microsoft.com/office/powerpoint/2010/main" val="4269221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model of society	</a:t>
            </a:r>
            <a:endParaRPr lang="en-US" dirty="0"/>
          </a:p>
        </p:txBody>
      </p:sp>
      <p:sp>
        <p:nvSpPr>
          <p:cNvPr id="3" name="Content Placeholder 2"/>
          <p:cNvSpPr>
            <a:spLocks noGrp="1"/>
          </p:cNvSpPr>
          <p:nvPr>
            <p:ph idx="1"/>
          </p:nvPr>
        </p:nvSpPr>
        <p:spPr/>
        <p:txBody>
          <a:bodyPr/>
          <a:lstStyle/>
          <a:p>
            <a:r>
              <a:rPr lang="en-US" dirty="0" smtClean="0"/>
              <a:t>At the first level of society are individuals and their relationships as individuals.</a:t>
            </a:r>
          </a:p>
          <a:p>
            <a:r>
              <a:rPr lang="en-US" dirty="0" smtClean="0"/>
              <a:t>At the second level are organizations, like the family, which are bundles of individual relationships.</a:t>
            </a:r>
          </a:p>
          <a:p>
            <a:r>
              <a:rPr lang="en-US" dirty="0" smtClean="0"/>
              <a:t>Organizations span families, groups, tribes, neighborhoods, churches, schools, corporations, towns, and multinational business entities.</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23</a:t>
            </a:fld>
            <a:endParaRPr lang="en-US"/>
          </a:p>
        </p:txBody>
      </p:sp>
    </p:spTree>
    <p:extLst>
      <p:ext uri="{BB962C8B-B14F-4D97-AF65-F5344CB8AC3E}">
        <p14:creationId xmlns:p14="http://schemas.microsoft.com/office/powerpoint/2010/main" val="1654946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90"/>
          </a:xfrm>
          <a:prstGeom prst="rect">
            <a:avLst/>
          </a:prstGeom>
        </p:spPr>
      </p:pic>
    </p:spTree>
    <p:extLst>
      <p:ext uri="{BB962C8B-B14F-4D97-AF65-F5344CB8AC3E}">
        <p14:creationId xmlns:p14="http://schemas.microsoft.com/office/powerpoint/2010/main" val="1008851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model of society	</a:t>
            </a:r>
            <a:endParaRPr lang="en-US" dirty="0"/>
          </a:p>
        </p:txBody>
      </p:sp>
      <p:sp>
        <p:nvSpPr>
          <p:cNvPr id="3" name="Content Placeholder 2"/>
          <p:cNvSpPr>
            <a:spLocks noGrp="1"/>
          </p:cNvSpPr>
          <p:nvPr>
            <p:ph idx="1"/>
          </p:nvPr>
        </p:nvSpPr>
        <p:spPr/>
        <p:txBody>
          <a:bodyPr/>
          <a:lstStyle/>
          <a:p>
            <a:r>
              <a:rPr lang="en-US" dirty="0" smtClean="0"/>
              <a:t>At the first level of society are individuals and their relationships as individuals.</a:t>
            </a:r>
          </a:p>
          <a:p>
            <a:r>
              <a:rPr lang="en-US" dirty="0" smtClean="0"/>
              <a:t>At the second level are organizations, like the family, which are bundles of individual relationships.</a:t>
            </a:r>
          </a:p>
          <a:p>
            <a:r>
              <a:rPr lang="en-US" dirty="0" smtClean="0"/>
              <a:t>At the third level are societies, which are bundles of organizational relationships, and, by inclusion, individual relationships.</a:t>
            </a:r>
          </a:p>
        </p:txBody>
      </p:sp>
      <p:sp>
        <p:nvSpPr>
          <p:cNvPr id="4" name="Slide Number Placeholder 3"/>
          <p:cNvSpPr>
            <a:spLocks noGrp="1"/>
          </p:cNvSpPr>
          <p:nvPr>
            <p:ph type="sldNum" sz="quarter" idx="12"/>
          </p:nvPr>
        </p:nvSpPr>
        <p:spPr/>
        <p:txBody>
          <a:bodyPr/>
          <a:lstStyle/>
          <a:p>
            <a:fld id="{F1116BC6-5324-452A-8D69-4BDBEC85F334}" type="slidenum">
              <a:rPr lang="en-US" smtClean="0"/>
              <a:t>25</a:t>
            </a:fld>
            <a:endParaRPr lang="en-US"/>
          </a:p>
        </p:txBody>
      </p:sp>
    </p:spTree>
    <p:extLst>
      <p:ext uri="{BB962C8B-B14F-4D97-AF65-F5344CB8AC3E}">
        <p14:creationId xmlns:p14="http://schemas.microsoft.com/office/powerpoint/2010/main" val="1868827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010"/>
            <a:ext cx="9144000" cy="5140990"/>
          </a:xfrm>
          <a:prstGeom prst="rect">
            <a:avLst/>
          </a:prstGeom>
        </p:spPr>
      </p:pic>
    </p:spTree>
    <p:extLst>
      <p:ext uri="{BB962C8B-B14F-4D97-AF65-F5344CB8AC3E}">
        <p14:creationId xmlns:p14="http://schemas.microsoft.com/office/powerpoint/2010/main" val="634913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simple model of society</a:t>
            </a:r>
            <a:endParaRPr lang="en-US" dirty="0"/>
          </a:p>
        </p:txBody>
      </p:sp>
      <p:sp>
        <p:nvSpPr>
          <p:cNvPr id="4" name="Content Placeholder 3"/>
          <p:cNvSpPr>
            <a:spLocks noGrp="1"/>
          </p:cNvSpPr>
          <p:nvPr>
            <p:ph idx="1"/>
          </p:nvPr>
        </p:nvSpPr>
        <p:spPr/>
        <p:txBody>
          <a:bodyPr/>
          <a:lstStyle/>
          <a:p>
            <a:r>
              <a:rPr lang="en-US" dirty="0" smtClean="0"/>
              <a:t>Institutions are, following North, the rules of the game, the methods of enforcement, and the organizations that play the game.</a:t>
            </a:r>
          </a:p>
          <a:p>
            <a:endParaRPr lang="en-US" dirty="0"/>
          </a:p>
          <a:p>
            <a:r>
              <a:rPr lang="en-US" dirty="0" smtClean="0"/>
              <a:t>What drives the formation of institutions is the value of relationships, at all three levels of society.</a:t>
            </a:r>
            <a:endParaRPr lang="en-US" dirty="0"/>
          </a:p>
        </p:txBody>
      </p:sp>
      <p:sp>
        <p:nvSpPr>
          <p:cNvPr id="2" name="Slide Number Placeholder 1"/>
          <p:cNvSpPr>
            <a:spLocks noGrp="1"/>
          </p:cNvSpPr>
          <p:nvPr>
            <p:ph type="sldNum" sz="quarter" idx="12"/>
          </p:nvPr>
        </p:nvSpPr>
        <p:spPr/>
        <p:txBody>
          <a:bodyPr/>
          <a:lstStyle/>
          <a:p>
            <a:fld id="{F1116BC6-5324-452A-8D69-4BDBEC85F334}" type="slidenum">
              <a:rPr lang="en-US" smtClean="0"/>
              <a:t>27</a:t>
            </a:fld>
            <a:endParaRPr lang="en-US"/>
          </a:p>
        </p:txBody>
      </p:sp>
    </p:spTree>
    <p:extLst>
      <p:ext uri="{BB962C8B-B14F-4D97-AF65-F5344CB8AC3E}">
        <p14:creationId xmlns:p14="http://schemas.microsoft.com/office/powerpoint/2010/main" val="460950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a:t>
            </a:r>
            <a:endParaRPr lang="en-US" dirty="0"/>
          </a:p>
        </p:txBody>
      </p:sp>
      <p:sp>
        <p:nvSpPr>
          <p:cNvPr id="3" name="Content Placeholder 2"/>
          <p:cNvSpPr>
            <a:spLocks noGrp="1"/>
          </p:cNvSpPr>
          <p:nvPr>
            <p:ph idx="1"/>
          </p:nvPr>
        </p:nvSpPr>
        <p:spPr/>
        <p:txBody>
          <a:bodyPr>
            <a:normAutofit lnSpcReduction="10000"/>
          </a:bodyPr>
          <a:lstStyle/>
          <a:p>
            <a:r>
              <a:rPr lang="en-US" dirty="0" smtClean="0"/>
              <a:t>Rules (institutions) are enforced by a variety of ways: </a:t>
            </a:r>
          </a:p>
          <a:p>
            <a:r>
              <a:rPr lang="en-US" dirty="0" smtClean="0"/>
              <a:t>The ongoing value of the relationships.</a:t>
            </a:r>
          </a:p>
          <a:p>
            <a:r>
              <a:rPr lang="en-US" dirty="0" smtClean="0"/>
              <a:t>Reputation.</a:t>
            </a:r>
          </a:p>
          <a:p>
            <a:r>
              <a:rPr lang="en-US" dirty="0" smtClean="0"/>
              <a:t>Institutional arrangements like bonding and hostages, or Greif’s Community responsibility system.</a:t>
            </a:r>
          </a:p>
          <a:p>
            <a:r>
              <a:rPr lang="en-US" dirty="0" smtClean="0"/>
              <a:t>Third party enforcers who may use coercion (the threat of violence).</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28</a:t>
            </a:fld>
            <a:endParaRPr lang="en-US"/>
          </a:p>
        </p:txBody>
      </p:sp>
    </p:spTree>
    <p:extLst>
      <p:ext uri="{BB962C8B-B14F-4D97-AF65-F5344CB8AC3E}">
        <p14:creationId xmlns:p14="http://schemas.microsoft.com/office/powerpoint/2010/main" val="888696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State?</a:t>
            </a:r>
            <a:endParaRPr lang="en-US" dirty="0"/>
          </a:p>
        </p:txBody>
      </p:sp>
      <p:sp>
        <p:nvSpPr>
          <p:cNvPr id="3" name="Content Placeholder 2"/>
          <p:cNvSpPr>
            <a:spLocks noGrp="1"/>
          </p:cNvSpPr>
          <p:nvPr>
            <p:ph idx="1"/>
          </p:nvPr>
        </p:nvSpPr>
        <p:spPr/>
        <p:txBody>
          <a:bodyPr/>
          <a:lstStyle/>
          <a:p>
            <a:r>
              <a:rPr lang="en-US" dirty="0" smtClean="0"/>
              <a:t>Hobbes argues that without a state, a Leviathan, capable of overawing everyone, that the inevitable outcome of social interaction is civil war:</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29</a:t>
            </a:fld>
            <a:endParaRPr lang="en-US"/>
          </a:p>
        </p:txBody>
      </p:sp>
    </p:spTree>
    <p:extLst>
      <p:ext uri="{BB962C8B-B14F-4D97-AF65-F5344CB8AC3E}">
        <p14:creationId xmlns:p14="http://schemas.microsoft.com/office/powerpoint/2010/main" val="2196674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6096000"/>
          </a:xfrm>
        </p:spPr>
        <p:txBody>
          <a:bodyPr>
            <a:normAutofit fontScale="92500" lnSpcReduction="20000"/>
          </a:bodyPr>
          <a:lstStyle/>
          <a:p>
            <a:r>
              <a:rPr lang="en-US" dirty="0" smtClean="0"/>
              <a:t>I want to talk today about the dynamic relationship between rules, enforcement, and organizations.  Please give me 10 minutes to lay out where I am going.</a:t>
            </a:r>
          </a:p>
          <a:p>
            <a:r>
              <a:rPr lang="en-US" dirty="0" smtClean="0"/>
              <a:t>I begin with a simple schematic description of society.</a:t>
            </a:r>
          </a:p>
          <a:p>
            <a:r>
              <a:rPr lang="en-US" dirty="0" smtClean="0"/>
              <a:t>Then consider the kind of rules that can be enforced within and between organizations, in a world where everyone is potentially violent.</a:t>
            </a:r>
          </a:p>
          <a:p>
            <a:r>
              <a:rPr lang="en-US" dirty="0" smtClean="0"/>
              <a:t>The kind of rules that can be enforced and sustained are “identity” rules, rules that depend on the identity of the organizations that individuals belong to, ala Greif’s community responsibility system.</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3</a:t>
            </a:fld>
            <a:endParaRPr lang="en-US"/>
          </a:p>
        </p:txBody>
      </p:sp>
    </p:spTree>
    <p:extLst>
      <p:ext uri="{BB962C8B-B14F-4D97-AF65-F5344CB8AC3E}">
        <p14:creationId xmlns:p14="http://schemas.microsoft.com/office/powerpoint/2010/main" val="3985708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116BC6-5324-452A-8D69-4BDBEC85F334}" type="slidenum">
              <a:rPr lang="en-US" smtClean="0"/>
              <a:t>30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90"/>
          </a:xfrm>
          <a:prstGeom prst="rect">
            <a:avLst/>
          </a:prstGeom>
        </p:spPr>
      </p:pic>
    </p:spTree>
    <p:extLst>
      <p:ext uri="{BB962C8B-B14F-4D97-AF65-F5344CB8AC3E}">
        <p14:creationId xmlns:p14="http://schemas.microsoft.com/office/powerpoint/2010/main" val="14884211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334962"/>
          </a:xfrm>
        </p:spPr>
        <p:txBody>
          <a:bodyPr>
            <a:normAutofit fontScale="90000"/>
          </a:bodyPr>
          <a:lstStyle/>
          <a:p>
            <a:endParaRPr lang="en-US" dirty="0"/>
          </a:p>
        </p:txBody>
      </p:sp>
      <p:sp>
        <p:nvSpPr>
          <p:cNvPr id="4" name="Content Placeholder 3"/>
          <p:cNvSpPr>
            <a:spLocks noGrp="1"/>
          </p:cNvSpPr>
          <p:nvPr>
            <p:ph idx="1"/>
          </p:nvPr>
        </p:nvSpPr>
        <p:spPr>
          <a:xfrm>
            <a:off x="457200" y="961292"/>
            <a:ext cx="8229600" cy="5164871"/>
          </a:xfrm>
        </p:spPr>
        <p:txBody>
          <a:bodyPr/>
          <a:lstStyle/>
          <a:p>
            <a:r>
              <a:rPr lang="en-US" dirty="0" smtClean="0"/>
              <a:t>For Hobbes, this is very much “the King above the law.”  Indeed, it is the Sovereign above society.</a:t>
            </a:r>
          </a:p>
          <a:p>
            <a:r>
              <a:rPr lang="en-US" dirty="0" smtClean="0"/>
              <a:t>Centuries of medieval political thinkers debated the nature of sovereignty, which is precisely this question, “can the king be bound by the law if he is truly sovereign?”</a:t>
            </a:r>
          </a:p>
          <a:p>
            <a:r>
              <a:rPr lang="en-US" dirty="0" smtClean="0"/>
              <a:t>Despite the modern concern with “limited government” we still use the leviathan model as a way to think about the state.</a:t>
            </a:r>
          </a:p>
          <a:p>
            <a:endParaRPr lang="en-US" dirty="0"/>
          </a:p>
        </p:txBody>
      </p:sp>
      <p:sp>
        <p:nvSpPr>
          <p:cNvPr id="2" name="Slide Number Placeholder 1"/>
          <p:cNvSpPr>
            <a:spLocks noGrp="1"/>
          </p:cNvSpPr>
          <p:nvPr>
            <p:ph type="sldNum" sz="quarter" idx="12"/>
          </p:nvPr>
        </p:nvSpPr>
        <p:spPr/>
        <p:txBody>
          <a:bodyPr/>
          <a:lstStyle/>
          <a:p>
            <a:fld id="{F1116BC6-5324-452A-8D69-4BDBEC85F334}" type="slidenum">
              <a:rPr lang="en-US" smtClean="0"/>
              <a:t>31</a:t>
            </a:fld>
            <a:endParaRPr lang="en-US"/>
          </a:p>
        </p:txBody>
      </p:sp>
    </p:spTree>
    <p:extLst>
      <p:ext uri="{BB962C8B-B14F-4D97-AF65-F5344CB8AC3E}">
        <p14:creationId xmlns:p14="http://schemas.microsoft.com/office/powerpoint/2010/main" val="4004806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oodewalkers.files.wordpress.com/2012/03/leviathan-7406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33400"/>
            <a:ext cx="6949440" cy="533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864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US" dirty="0" smtClean="0"/>
              <a:t>The alternative is to think of governments as organizations within the larger network of organizations.</a:t>
            </a:r>
          </a:p>
          <a:p>
            <a:r>
              <a:rPr lang="en-US" dirty="0" smtClean="0"/>
              <a:t>We will return to their function, and their relationship to coercion in a few slides.</a:t>
            </a:r>
          </a:p>
          <a:p>
            <a:r>
              <a:rPr lang="en-US" dirty="0" smtClean="0"/>
              <a:t>Before that we need to have an idea of how credible third party enforcement takes place, without assuming that one party has a comparative advantage in coercion.</a:t>
            </a:r>
          </a:p>
          <a:p>
            <a:endParaRPr lang="en-US" dirty="0"/>
          </a:p>
        </p:txBody>
      </p:sp>
      <p:sp>
        <p:nvSpPr>
          <p:cNvPr id="2" name="Slide Number Placeholder 1"/>
          <p:cNvSpPr>
            <a:spLocks noGrp="1"/>
          </p:cNvSpPr>
          <p:nvPr>
            <p:ph type="sldNum" sz="quarter" idx="12"/>
          </p:nvPr>
        </p:nvSpPr>
        <p:spPr/>
        <p:txBody>
          <a:bodyPr/>
          <a:lstStyle/>
          <a:p>
            <a:fld id="{F1116BC6-5324-452A-8D69-4BDBEC85F334}" type="slidenum">
              <a:rPr lang="en-US" smtClean="0"/>
              <a:t>33</a:t>
            </a:fld>
            <a:endParaRPr lang="en-US"/>
          </a:p>
        </p:txBody>
      </p:sp>
    </p:spTree>
    <p:extLst>
      <p:ext uri="{BB962C8B-B14F-4D97-AF65-F5344CB8AC3E}">
        <p14:creationId xmlns:p14="http://schemas.microsoft.com/office/powerpoint/2010/main" val="32277340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116BC6-5324-452A-8D69-4BDBEC85F334}" type="slidenum">
              <a:rPr lang="en-US" smtClean="0"/>
              <a:t>34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90"/>
          </a:xfrm>
          <a:prstGeom prst="rect">
            <a:avLst/>
          </a:prstGeom>
        </p:spPr>
      </p:pic>
    </p:spTree>
    <p:extLst>
      <p:ext uri="{BB962C8B-B14F-4D97-AF65-F5344CB8AC3E}">
        <p14:creationId xmlns:p14="http://schemas.microsoft.com/office/powerpoint/2010/main" val="33413053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dirty="0" smtClean="0"/>
              <a:t>Third </a:t>
            </a:r>
            <a:r>
              <a:rPr lang="en-US" sz="4000" dirty="0"/>
              <a:t>parties</a:t>
            </a:r>
          </a:p>
        </p:txBody>
      </p:sp>
      <p:sp>
        <p:nvSpPr>
          <p:cNvPr id="3" name="Content Placeholder 2"/>
          <p:cNvSpPr>
            <a:spLocks noGrp="1"/>
          </p:cNvSpPr>
          <p:nvPr>
            <p:ph idx="1"/>
          </p:nvPr>
        </p:nvSpPr>
        <p:spPr>
          <a:xfrm>
            <a:off x="457200" y="1295400"/>
            <a:ext cx="8229600" cy="4830763"/>
          </a:xfrm>
        </p:spPr>
        <p:txBody>
          <a:bodyPr/>
          <a:lstStyle/>
          <a:p>
            <a:r>
              <a:rPr lang="en-US" dirty="0" smtClean="0"/>
              <a:t>How are third parties and enforcement organized?</a:t>
            </a:r>
          </a:p>
          <a:p>
            <a:r>
              <a:rPr lang="en-US" dirty="0" smtClean="0"/>
              <a:t>North, Wallis, and Weingast offer a theory in </a:t>
            </a:r>
            <a:r>
              <a:rPr lang="en-US" i="1" dirty="0" smtClean="0"/>
              <a:t>Violence and Social Orders.</a:t>
            </a:r>
          </a:p>
          <a:p>
            <a:r>
              <a:rPr lang="en-US" dirty="0" smtClean="0"/>
              <a:t>They call it the Logic </a:t>
            </a:r>
            <a:r>
              <a:rPr lang="en-US" dirty="0"/>
              <a:t>of the Natural </a:t>
            </a:r>
            <a:r>
              <a:rPr lang="en-US" dirty="0" smtClean="0"/>
              <a:t>State.</a:t>
            </a:r>
          </a:p>
          <a:p>
            <a:r>
              <a:rPr lang="en-US" dirty="0" smtClean="0"/>
              <a:t>Third parties and rule enforcement do not require a government.</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35</a:t>
            </a:fld>
            <a:endParaRPr lang="en-US"/>
          </a:p>
        </p:txBody>
      </p:sp>
    </p:spTree>
    <p:extLst>
      <p:ext uri="{BB962C8B-B14F-4D97-AF65-F5344CB8AC3E}">
        <p14:creationId xmlns:p14="http://schemas.microsoft.com/office/powerpoint/2010/main" val="18997124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81000" y="609600"/>
            <a:ext cx="8229600" cy="715963"/>
          </a:xfrm>
        </p:spPr>
        <p:txBody>
          <a:bodyPr>
            <a:normAutofit fontScale="90000"/>
          </a:bodyPr>
          <a:lstStyle/>
          <a:p>
            <a:pPr eaLnBrk="1" hangingPunct="1"/>
            <a:r>
              <a:rPr lang="en-US" altLang="en-US" sz="3200" smtClean="0"/>
              <a:t>Two Fundamental Types of Organizations</a:t>
            </a:r>
            <a:br>
              <a:rPr lang="en-US" altLang="en-US" sz="3200" smtClean="0"/>
            </a:br>
            <a:endParaRPr lang="en-US" altLang="en-US" sz="3200" smtClean="0"/>
          </a:p>
        </p:txBody>
      </p:sp>
      <p:sp>
        <p:nvSpPr>
          <p:cNvPr id="7172" name="Rectangle 3"/>
          <p:cNvSpPr>
            <a:spLocks noGrp="1" noChangeArrowheads="1"/>
          </p:cNvSpPr>
          <p:nvPr>
            <p:ph idx="1"/>
          </p:nvPr>
        </p:nvSpPr>
        <p:spPr/>
        <p:txBody>
          <a:bodyPr/>
          <a:lstStyle/>
          <a:p>
            <a:pPr eaLnBrk="1" hangingPunct="1">
              <a:lnSpc>
                <a:spcPct val="90000"/>
              </a:lnSpc>
            </a:pPr>
            <a:r>
              <a:rPr lang="en-US" altLang="en-US" smtClean="0">
                <a:solidFill>
                  <a:srgbClr val="0066FF"/>
                </a:solidFill>
              </a:rPr>
              <a:t>Adherent Organizations</a:t>
            </a:r>
            <a:r>
              <a:rPr lang="en-US" altLang="en-US" smtClean="0"/>
              <a:t>:</a:t>
            </a:r>
          </a:p>
          <a:p>
            <a:pPr eaLnBrk="1" hangingPunct="1">
              <a:lnSpc>
                <a:spcPct val="90000"/>
              </a:lnSpc>
              <a:buFontTx/>
              <a:buNone/>
            </a:pPr>
            <a:r>
              <a:rPr lang="en-US" altLang="en-US" smtClean="0"/>
              <a:t>	--  Organizations whose internal arrangements depend only on incentive-compatible, self-enforcing agreements.</a:t>
            </a:r>
          </a:p>
          <a:p>
            <a:pPr eaLnBrk="1" hangingPunct="1">
              <a:lnSpc>
                <a:spcPct val="90000"/>
              </a:lnSpc>
            </a:pPr>
            <a:endParaRPr lang="en-US" altLang="en-US" smtClean="0"/>
          </a:p>
          <a:p>
            <a:pPr eaLnBrk="1" hangingPunct="1">
              <a:lnSpc>
                <a:spcPct val="90000"/>
              </a:lnSpc>
            </a:pPr>
            <a:r>
              <a:rPr lang="en-US" altLang="en-US" smtClean="0">
                <a:solidFill>
                  <a:srgbClr val="0066FF"/>
                </a:solidFill>
              </a:rPr>
              <a:t>Contractual Organizations</a:t>
            </a:r>
            <a:r>
              <a:rPr lang="en-US" altLang="en-US" smtClean="0"/>
              <a:t>:</a:t>
            </a:r>
          </a:p>
          <a:p>
            <a:pPr eaLnBrk="1" hangingPunct="1">
              <a:lnSpc>
                <a:spcPct val="90000"/>
              </a:lnSpc>
              <a:buFontTx/>
              <a:buNone/>
            </a:pPr>
            <a:r>
              <a:rPr lang="en-US" altLang="en-US" smtClean="0"/>
              <a:t>  --  Organizations that utilize third parties to enforce some or all of their internal arrangements.</a:t>
            </a:r>
          </a:p>
        </p:txBody>
      </p:sp>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AD31A5-E713-4D00-ABD1-2A054EDD02E9}" type="slidenum">
              <a:rPr lang="en-US" altLang="en-US" smtClean="0"/>
              <a:pPr eaLnBrk="1" hangingPunct="1"/>
              <a:t>36</a:t>
            </a:fld>
            <a:endParaRPr lang="en-US" altLang="en-US" smtClean="0"/>
          </a:p>
        </p:txBody>
      </p:sp>
    </p:spTree>
    <p:extLst>
      <p:ext uri="{BB962C8B-B14F-4D97-AF65-F5344CB8AC3E}">
        <p14:creationId xmlns:p14="http://schemas.microsoft.com/office/powerpoint/2010/main" val="18811079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1828800" y="2133600"/>
            <a:ext cx="452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a:t>A</a:t>
            </a:r>
          </a:p>
        </p:txBody>
      </p:sp>
      <p:sp>
        <p:nvSpPr>
          <p:cNvPr id="8195" name="TextBox 3"/>
          <p:cNvSpPr txBox="1">
            <a:spLocks noChangeArrowheads="1"/>
          </p:cNvSpPr>
          <p:nvPr/>
        </p:nvSpPr>
        <p:spPr bwMode="auto">
          <a:xfrm>
            <a:off x="5943600" y="2133600"/>
            <a:ext cx="38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a:t>B</a:t>
            </a:r>
          </a:p>
        </p:txBody>
      </p:sp>
      <p:sp>
        <p:nvSpPr>
          <p:cNvPr id="6" name="Oval 5"/>
          <p:cNvSpPr/>
          <p:nvPr/>
        </p:nvSpPr>
        <p:spPr>
          <a:xfrm>
            <a:off x="990600" y="1981200"/>
            <a:ext cx="64770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a:spLocks noChangeArrowheads="1"/>
          </p:cNvSpPr>
          <p:nvPr/>
        </p:nvSpPr>
        <p:spPr bwMode="auto">
          <a:xfrm>
            <a:off x="1981200" y="33528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a:t>
            </a:r>
          </a:p>
        </p:txBody>
      </p:sp>
      <p:sp>
        <p:nvSpPr>
          <p:cNvPr id="8" name="TextBox 7"/>
          <p:cNvSpPr txBox="1">
            <a:spLocks noChangeArrowheads="1"/>
          </p:cNvSpPr>
          <p:nvPr/>
        </p:nvSpPr>
        <p:spPr bwMode="auto">
          <a:xfrm>
            <a:off x="2057400" y="42672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a:t>
            </a:r>
          </a:p>
        </p:txBody>
      </p:sp>
      <p:sp>
        <p:nvSpPr>
          <p:cNvPr id="9" name="TextBox 8"/>
          <p:cNvSpPr txBox="1">
            <a:spLocks noChangeArrowheads="1"/>
          </p:cNvSpPr>
          <p:nvPr/>
        </p:nvSpPr>
        <p:spPr bwMode="auto">
          <a:xfrm>
            <a:off x="2057400" y="3810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a:t>
            </a:r>
          </a:p>
        </p:txBody>
      </p:sp>
      <p:sp>
        <p:nvSpPr>
          <p:cNvPr id="10" name="TextBox 9"/>
          <p:cNvSpPr txBox="1">
            <a:spLocks noChangeArrowheads="1"/>
          </p:cNvSpPr>
          <p:nvPr/>
        </p:nvSpPr>
        <p:spPr bwMode="auto">
          <a:xfrm>
            <a:off x="6019800" y="3429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b</a:t>
            </a:r>
          </a:p>
        </p:txBody>
      </p:sp>
      <p:sp>
        <p:nvSpPr>
          <p:cNvPr id="11" name="TextBox 10"/>
          <p:cNvSpPr txBox="1">
            <a:spLocks noChangeArrowheads="1"/>
          </p:cNvSpPr>
          <p:nvPr/>
        </p:nvSpPr>
        <p:spPr bwMode="auto">
          <a:xfrm>
            <a:off x="6019800" y="41148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b</a:t>
            </a:r>
          </a:p>
        </p:txBody>
      </p:sp>
      <p:sp>
        <p:nvSpPr>
          <p:cNvPr id="12" name="TextBox 11"/>
          <p:cNvSpPr txBox="1">
            <a:spLocks noChangeArrowheads="1"/>
          </p:cNvSpPr>
          <p:nvPr/>
        </p:nvSpPr>
        <p:spPr bwMode="auto">
          <a:xfrm>
            <a:off x="6019800" y="50292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b</a:t>
            </a:r>
          </a:p>
        </p:txBody>
      </p:sp>
      <p:sp>
        <p:nvSpPr>
          <p:cNvPr id="13" name="Oval 12"/>
          <p:cNvSpPr/>
          <p:nvPr/>
        </p:nvSpPr>
        <p:spPr>
          <a:xfrm>
            <a:off x="1524000" y="1600200"/>
            <a:ext cx="1219200" cy="434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5181600" y="1447800"/>
            <a:ext cx="1752600" cy="457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p:cNvSpPr txBox="1">
            <a:spLocks noChangeArrowheads="1"/>
          </p:cNvSpPr>
          <p:nvPr/>
        </p:nvSpPr>
        <p:spPr bwMode="auto">
          <a:xfrm>
            <a:off x="2971800" y="1524000"/>
            <a:ext cx="2397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Adherent Organization</a:t>
            </a:r>
          </a:p>
        </p:txBody>
      </p:sp>
      <p:sp>
        <p:nvSpPr>
          <p:cNvPr id="18" name="TextBox 17"/>
          <p:cNvSpPr txBox="1">
            <a:spLocks noChangeArrowheads="1"/>
          </p:cNvSpPr>
          <p:nvPr/>
        </p:nvSpPr>
        <p:spPr bwMode="auto">
          <a:xfrm>
            <a:off x="1371600" y="6096000"/>
            <a:ext cx="1273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Contractual</a:t>
            </a:r>
          </a:p>
        </p:txBody>
      </p:sp>
      <p:sp>
        <p:nvSpPr>
          <p:cNvPr id="19" name="TextBox 18"/>
          <p:cNvSpPr txBox="1">
            <a:spLocks noChangeArrowheads="1"/>
          </p:cNvSpPr>
          <p:nvPr/>
        </p:nvSpPr>
        <p:spPr bwMode="auto">
          <a:xfrm>
            <a:off x="5334000" y="6019800"/>
            <a:ext cx="1273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Contractual</a:t>
            </a:r>
          </a:p>
        </p:txBody>
      </p:sp>
      <p:sp>
        <p:nvSpPr>
          <p:cNvPr id="2" name="Slide Number Placeholder 1"/>
          <p:cNvSpPr>
            <a:spLocks noGrp="1"/>
          </p:cNvSpPr>
          <p:nvPr>
            <p:ph type="sldNum" sz="quarter" idx="12"/>
          </p:nvPr>
        </p:nvSpPr>
        <p:spPr/>
        <p:txBody>
          <a:bodyPr/>
          <a:lstStyle/>
          <a:p>
            <a:fld id="{F1116BC6-5324-452A-8D69-4BDBEC85F334}" type="slidenum">
              <a:rPr lang="en-US" smtClean="0"/>
              <a:t>37</a:t>
            </a:fld>
            <a:endParaRPr lang="en-US"/>
          </a:p>
        </p:txBody>
      </p:sp>
    </p:spTree>
    <p:extLst>
      <p:ext uri="{BB962C8B-B14F-4D97-AF65-F5344CB8AC3E}">
        <p14:creationId xmlns:p14="http://schemas.microsoft.com/office/powerpoint/2010/main" val="3487193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3"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P spid="13" grpId="0" animBg="1"/>
      <p:bldP spid="14" grpId="0" animBg="1"/>
      <p:bldP spid="16" grpId="0"/>
      <p:bldP spid="18"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457200" y="274638"/>
            <a:ext cx="8229600" cy="715962"/>
          </a:xfrm>
        </p:spPr>
        <p:txBody>
          <a:bodyPr/>
          <a:lstStyle/>
          <a:p>
            <a:r>
              <a:rPr lang="en-US" altLang="en-US" sz="3600" smtClean="0"/>
              <a:t>The Nature of Rents</a:t>
            </a:r>
          </a:p>
        </p:txBody>
      </p:sp>
      <p:sp>
        <p:nvSpPr>
          <p:cNvPr id="9219" name="Content Placeholder 4"/>
          <p:cNvSpPr>
            <a:spLocks noGrp="1"/>
          </p:cNvSpPr>
          <p:nvPr>
            <p:ph idx="1"/>
          </p:nvPr>
        </p:nvSpPr>
        <p:spPr>
          <a:xfrm>
            <a:off x="457200" y="1219200"/>
            <a:ext cx="8229600" cy="4906963"/>
          </a:xfrm>
        </p:spPr>
        <p:txBody>
          <a:bodyPr/>
          <a:lstStyle/>
          <a:p>
            <a:r>
              <a:rPr lang="en-US" altLang="en-US" smtClean="0"/>
              <a:t>By enabling the formation of larger and better coordinated groups and organizations, the natural state creates rents from increased output and productivity through greater coordination and scale.</a:t>
            </a:r>
          </a:p>
          <a:p>
            <a:endParaRPr lang="en-US" altLang="en-US" smtClean="0"/>
          </a:p>
        </p:txBody>
      </p:sp>
      <p:sp>
        <p:nvSpPr>
          <p:cNvPr id="922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E1BB63-E84F-4DBB-9E8E-911296D191BF}" type="slidenum">
              <a:rPr lang="en-US" altLang="en-US" smtClean="0"/>
              <a:pPr eaLnBrk="1" hangingPunct="1"/>
              <a:t>38</a:t>
            </a:fld>
            <a:endParaRPr lang="en-US" altLang="en-US" smtClean="0"/>
          </a:p>
        </p:txBody>
      </p:sp>
    </p:spTree>
    <p:extLst>
      <p:ext uri="{BB962C8B-B14F-4D97-AF65-F5344CB8AC3E}">
        <p14:creationId xmlns:p14="http://schemas.microsoft.com/office/powerpoint/2010/main" val="8480844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1828800" y="2133600"/>
            <a:ext cx="452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a:t>A</a:t>
            </a:r>
          </a:p>
        </p:txBody>
      </p:sp>
      <p:sp>
        <p:nvSpPr>
          <p:cNvPr id="11267" name="TextBox 3"/>
          <p:cNvSpPr txBox="1">
            <a:spLocks noChangeArrowheads="1"/>
          </p:cNvSpPr>
          <p:nvPr/>
        </p:nvSpPr>
        <p:spPr bwMode="auto">
          <a:xfrm>
            <a:off x="5943600" y="2133600"/>
            <a:ext cx="38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a:t>B</a:t>
            </a:r>
          </a:p>
        </p:txBody>
      </p:sp>
      <p:sp>
        <p:nvSpPr>
          <p:cNvPr id="6" name="Oval 5"/>
          <p:cNvSpPr/>
          <p:nvPr/>
        </p:nvSpPr>
        <p:spPr>
          <a:xfrm>
            <a:off x="990600" y="1981200"/>
            <a:ext cx="64770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a:spLocks noChangeArrowheads="1"/>
          </p:cNvSpPr>
          <p:nvPr/>
        </p:nvSpPr>
        <p:spPr bwMode="auto">
          <a:xfrm>
            <a:off x="1981200" y="33528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a:t>
            </a:r>
          </a:p>
        </p:txBody>
      </p:sp>
      <p:sp>
        <p:nvSpPr>
          <p:cNvPr id="8" name="TextBox 7"/>
          <p:cNvSpPr txBox="1">
            <a:spLocks noChangeArrowheads="1"/>
          </p:cNvSpPr>
          <p:nvPr/>
        </p:nvSpPr>
        <p:spPr bwMode="auto">
          <a:xfrm>
            <a:off x="2057400" y="42672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a:t>
            </a:r>
          </a:p>
        </p:txBody>
      </p:sp>
      <p:sp>
        <p:nvSpPr>
          <p:cNvPr id="9" name="TextBox 8"/>
          <p:cNvSpPr txBox="1">
            <a:spLocks noChangeArrowheads="1"/>
          </p:cNvSpPr>
          <p:nvPr/>
        </p:nvSpPr>
        <p:spPr bwMode="auto">
          <a:xfrm>
            <a:off x="2057400" y="3810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a:t>
            </a:r>
          </a:p>
        </p:txBody>
      </p:sp>
      <p:sp>
        <p:nvSpPr>
          <p:cNvPr id="13" name="Oval 12"/>
          <p:cNvSpPr/>
          <p:nvPr/>
        </p:nvSpPr>
        <p:spPr>
          <a:xfrm>
            <a:off x="1524000" y="1600200"/>
            <a:ext cx="1219200" cy="434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 name="Straight Arrow Connector 19"/>
          <p:cNvCxnSpPr/>
          <p:nvPr/>
        </p:nvCxnSpPr>
        <p:spPr>
          <a:xfrm rot="5400000" flipH="1" flipV="1">
            <a:off x="2628900" y="3238500"/>
            <a:ext cx="2057400" cy="1524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3810000" y="3962400"/>
            <a:ext cx="78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Rents</a:t>
            </a:r>
          </a:p>
        </p:txBody>
      </p:sp>
      <p:sp>
        <p:nvSpPr>
          <p:cNvPr id="24" name="Oval 23"/>
          <p:cNvSpPr/>
          <p:nvPr/>
        </p:nvSpPr>
        <p:spPr>
          <a:xfrm>
            <a:off x="990600" y="990600"/>
            <a:ext cx="2362200" cy="541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Slide Number Placeholder 1"/>
          <p:cNvSpPr>
            <a:spLocks noGrp="1"/>
          </p:cNvSpPr>
          <p:nvPr>
            <p:ph type="sldNum" sz="quarter" idx="12"/>
          </p:nvPr>
        </p:nvSpPr>
        <p:spPr/>
        <p:txBody>
          <a:bodyPr/>
          <a:lstStyle/>
          <a:p>
            <a:fld id="{F1116BC6-5324-452A-8D69-4BDBEC85F334}" type="slidenum">
              <a:rPr lang="en-US" smtClean="0"/>
              <a:t>39</a:t>
            </a:fld>
            <a:endParaRPr lang="en-US"/>
          </a:p>
        </p:txBody>
      </p:sp>
    </p:spTree>
    <p:extLst>
      <p:ext uri="{BB962C8B-B14F-4D97-AF65-F5344CB8AC3E}">
        <p14:creationId xmlns:p14="http://schemas.microsoft.com/office/powerpoint/2010/main" val="4242748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26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6" grpId="0" animBg="1"/>
      <p:bldP spid="7" grpId="0"/>
      <p:bldP spid="8" grpId="0"/>
      <p:bldP spid="9"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
          </a:xfrm>
        </p:spPr>
        <p:txBody>
          <a:bodyPr>
            <a:normAutofit fontScale="90000"/>
          </a:bodyPr>
          <a:lstStyle/>
          <a:p>
            <a:endParaRPr lang="en-US" dirty="0"/>
          </a:p>
        </p:txBody>
      </p:sp>
      <p:sp>
        <p:nvSpPr>
          <p:cNvPr id="3" name="Content Placeholder 2"/>
          <p:cNvSpPr>
            <a:spLocks noGrp="1"/>
          </p:cNvSpPr>
          <p:nvPr>
            <p:ph idx="1"/>
          </p:nvPr>
        </p:nvSpPr>
        <p:spPr>
          <a:xfrm>
            <a:off x="457200" y="304800"/>
            <a:ext cx="8229600" cy="6172200"/>
          </a:xfrm>
        </p:spPr>
        <p:txBody>
          <a:bodyPr>
            <a:normAutofit lnSpcReduction="10000"/>
          </a:bodyPr>
          <a:lstStyle/>
          <a:p>
            <a:r>
              <a:rPr lang="en-US" dirty="0" smtClean="0"/>
              <a:t>Understanding organizations and identity rules transform the schematic description of society into a theory of society, a theory of how individuals, rules, organizations, rule enforcement, and social hierarchies interact.</a:t>
            </a:r>
          </a:p>
          <a:p>
            <a:r>
              <a:rPr lang="en-US" dirty="0" smtClean="0"/>
              <a:t>While it is a simple theory, I hope it isn’t simple minded.</a:t>
            </a:r>
          </a:p>
          <a:p>
            <a:r>
              <a:rPr lang="en-US" dirty="0" smtClean="0"/>
              <a:t>Government organizations can then be considered in such a society.</a:t>
            </a:r>
          </a:p>
          <a:p>
            <a:r>
              <a:rPr lang="en-US" dirty="0" smtClean="0"/>
              <a:t>Even if the governments are to serve a Hobbesian function, they have to “organize” violence.</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4</a:t>
            </a:fld>
            <a:endParaRPr lang="en-US"/>
          </a:p>
        </p:txBody>
      </p:sp>
    </p:spTree>
    <p:extLst>
      <p:ext uri="{BB962C8B-B14F-4D97-AF65-F5344CB8AC3E}">
        <p14:creationId xmlns:p14="http://schemas.microsoft.com/office/powerpoint/2010/main" val="24643005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smtClean="0"/>
              <a:t>Identity Rules</a:t>
            </a:r>
            <a:endParaRPr lang="en-US" sz="3600" dirty="0"/>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r>
              <a:rPr lang="en-US" dirty="0" smtClean="0"/>
              <a:t>1) The logic of the natural state that underlies the A &amp; B world is capable of explaining the organization of violence within a society.</a:t>
            </a:r>
          </a:p>
          <a:p>
            <a:r>
              <a:rPr lang="en-US" dirty="0" smtClean="0"/>
              <a:t>2) There is no government, neither A or B has a monopoly on violence.  Both use coercion, that is, they threaten violence.</a:t>
            </a:r>
          </a:p>
          <a:p>
            <a:r>
              <a:rPr lang="en-US" dirty="0" smtClean="0"/>
              <a:t>3) There is credible third-party enforcement of rules, but the rules are, by necessity, identity rules.</a:t>
            </a:r>
          </a:p>
          <a:p>
            <a:r>
              <a:rPr lang="en-US" dirty="0" smtClean="0"/>
              <a:t>A enforces rules for B, and B for A, and as well for the a’s and b’s.  How the rules apply depend on whether you are A or B, or an “a” or a “b.”</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40</a:t>
            </a:fld>
            <a:endParaRPr lang="en-US"/>
          </a:p>
        </p:txBody>
      </p:sp>
    </p:spTree>
    <p:extLst>
      <p:ext uri="{BB962C8B-B14F-4D97-AF65-F5344CB8AC3E}">
        <p14:creationId xmlns:p14="http://schemas.microsoft.com/office/powerpoint/2010/main" val="16961092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description to theory</a:t>
            </a:r>
            <a:endParaRPr lang="en-US" dirty="0"/>
          </a:p>
        </p:txBody>
      </p:sp>
      <p:sp>
        <p:nvSpPr>
          <p:cNvPr id="3" name="Content Placeholder 2"/>
          <p:cNvSpPr>
            <a:spLocks noGrp="1"/>
          </p:cNvSpPr>
          <p:nvPr>
            <p:ph idx="1"/>
          </p:nvPr>
        </p:nvSpPr>
        <p:spPr/>
        <p:txBody>
          <a:bodyPr/>
          <a:lstStyle/>
          <a:p>
            <a:r>
              <a:rPr lang="en-US" dirty="0" smtClean="0"/>
              <a:t>Note that the following figure which is a description of society, viewed from above (or below)</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41</a:t>
            </a:fld>
            <a:endParaRPr lang="en-US"/>
          </a:p>
        </p:txBody>
      </p:sp>
    </p:spTree>
    <p:extLst>
      <p:ext uri="{BB962C8B-B14F-4D97-AF65-F5344CB8AC3E}">
        <p14:creationId xmlns:p14="http://schemas.microsoft.com/office/powerpoint/2010/main" val="29328130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116BC6-5324-452A-8D69-4BDBEC85F334}" type="slidenum">
              <a:rPr lang="en-US" smtClean="0"/>
              <a:t>42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90"/>
          </a:xfrm>
          <a:prstGeom prst="rect">
            <a:avLst/>
          </a:prstGeom>
        </p:spPr>
      </p:pic>
    </p:spTree>
    <p:extLst>
      <p:ext uri="{BB962C8B-B14F-4D97-AF65-F5344CB8AC3E}">
        <p14:creationId xmlns:p14="http://schemas.microsoft.com/office/powerpoint/2010/main" val="17958016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description to theory</a:t>
            </a:r>
            <a:endParaRPr lang="en-US" dirty="0"/>
          </a:p>
        </p:txBody>
      </p:sp>
      <p:sp>
        <p:nvSpPr>
          <p:cNvPr id="3" name="Content Placeholder 2"/>
          <p:cNvSpPr>
            <a:spLocks noGrp="1"/>
          </p:cNvSpPr>
          <p:nvPr>
            <p:ph idx="1"/>
          </p:nvPr>
        </p:nvSpPr>
        <p:spPr/>
        <p:txBody>
          <a:bodyPr/>
          <a:lstStyle/>
          <a:p>
            <a:r>
              <a:rPr lang="en-US" dirty="0" smtClean="0"/>
              <a:t>Note that the description of society, viewed from above (or below)</a:t>
            </a:r>
          </a:p>
          <a:p>
            <a:r>
              <a:rPr lang="en-US" dirty="0" smtClean="0"/>
              <a:t>Is the same as the following figure of society viewed from the side</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43</a:t>
            </a:fld>
            <a:endParaRPr lang="en-US"/>
          </a:p>
        </p:txBody>
      </p:sp>
    </p:spTree>
    <p:extLst>
      <p:ext uri="{BB962C8B-B14F-4D97-AF65-F5344CB8AC3E}">
        <p14:creationId xmlns:p14="http://schemas.microsoft.com/office/powerpoint/2010/main" val="12400398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1828800" y="2133600"/>
            <a:ext cx="452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a:t>A</a:t>
            </a:r>
          </a:p>
        </p:txBody>
      </p:sp>
      <p:sp>
        <p:nvSpPr>
          <p:cNvPr id="8195" name="TextBox 3"/>
          <p:cNvSpPr txBox="1">
            <a:spLocks noChangeArrowheads="1"/>
          </p:cNvSpPr>
          <p:nvPr/>
        </p:nvSpPr>
        <p:spPr bwMode="auto">
          <a:xfrm>
            <a:off x="5943600" y="2133600"/>
            <a:ext cx="38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a:t>B</a:t>
            </a:r>
          </a:p>
        </p:txBody>
      </p:sp>
      <p:sp>
        <p:nvSpPr>
          <p:cNvPr id="6" name="Oval 5"/>
          <p:cNvSpPr/>
          <p:nvPr/>
        </p:nvSpPr>
        <p:spPr>
          <a:xfrm>
            <a:off x="990600" y="1981200"/>
            <a:ext cx="64770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a:spLocks noChangeArrowheads="1"/>
          </p:cNvSpPr>
          <p:nvPr/>
        </p:nvSpPr>
        <p:spPr bwMode="auto">
          <a:xfrm>
            <a:off x="1981200" y="33528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a:t>
            </a:r>
          </a:p>
        </p:txBody>
      </p:sp>
      <p:sp>
        <p:nvSpPr>
          <p:cNvPr id="8" name="TextBox 7"/>
          <p:cNvSpPr txBox="1">
            <a:spLocks noChangeArrowheads="1"/>
          </p:cNvSpPr>
          <p:nvPr/>
        </p:nvSpPr>
        <p:spPr bwMode="auto">
          <a:xfrm>
            <a:off x="2057400" y="42672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a:t>
            </a:r>
          </a:p>
        </p:txBody>
      </p:sp>
      <p:sp>
        <p:nvSpPr>
          <p:cNvPr id="9" name="TextBox 8"/>
          <p:cNvSpPr txBox="1">
            <a:spLocks noChangeArrowheads="1"/>
          </p:cNvSpPr>
          <p:nvPr/>
        </p:nvSpPr>
        <p:spPr bwMode="auto">
          <a:xfrm>
            <a:off x="2057400" y="3810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a:t>
            </a:r>
          </a:p>
        </p:txBody>
      </p:sp>
      <p:sp>
        <p:nvSpPr>
          <p:cNvPr id="10" name="TextBox 9"/>
          <p:cNvSpPr txBox="1">
            <a:spLocks noChangeArrowheads="1"/>
          </p:cNvSpPr>
          <p:nvPr/>
        </p:nvSpPr>
        <p:spPr bwMode="auto">
          <a:xfrm>
            <a:off x="6019800" y="3429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b</a:t>
            </a:r>
          </a:p>
        </p:txBody>
      </p:sp>
      <p:sp>
        <p:nvSpPr>
          <p:cNvPr id="11" name="TextBox 10"/>
          <p:cNvSpPr txBox="1">
            <a:spLocks noChangeArrowheads="1"/>
          </p:cNvSpPr>
          <p:nvPr/>
        </p:nvSpPr>
        <p:spPr bwMode="auto">
          <a:xfrm>
            <a:off x="6019800" y="41148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b</a:t>
            </a:r>
          </a:p>
        </p:txBody>
      </p:sp>
      <p:sp>
        <p:nvSpPr>
          <p:cNvPr id="12" name="TextBox 11"/>
          <p:cNvSpPr txBox="1">
            <a:spLocks noChangeArrowheads="1"/>
          </p:cNvSpPr>
          <p:nvPr/>
        </p:nvSpPr>
        <p:spPr bwMode="auto">
          <a:xfrm>
            <a:off x="6019800" y="50292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b</a:t>
            </a:r>
          </a:p>
        </p:txBody>
      </p:sp>
      <p:sp>
        <p:nvSpPr>
          <p:cNvPr id="13" name="Oval 12"/>
          <p:cNvSpPr/>
          <p:nvPr/>
        </p:nvSpPr>
        <p:spPr>
          <a:xfrm>
            <a:off x="1524000" y="1600200"/>
            <a:ext cx="1219200" cy="434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5181600" y="1447800"/>
            <a:ext cx="1752600" cy="457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p:cNvSpPr txBox="1">
            <a:spLocks noChangeArrowheads="1"/>
          </p:cNvSpPr>
          <p:nvPr/>
        </p:nvSpPr>
        <p:spPr bwMode="auto">
          <a:xfrm>
            <a:off x="2971800" y="1524000"/>
            <a:ext cx="2397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Adherent Organization</a:t>
            </a:r>
          </a:p>
        </p:txBody>
      </p:sp>
      <p:sp>
        <p:nvSpPr>
          <p:cNvPr id="18" name="TextBox 17"/>
          <p:cNvSpPr txBox="1">
            <a:spLocks noChangeArrowheads="1"/>
          </p:cNvSpPr>
          <p:nvPr/>
        </p:nvSpPr>
        <p:spPr bwMode="auto">
          <a:xfrm>
            <a:off x="1371600" y="6096000"/>
            <a:ext cx="1273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Contractual</a:t>
            </a:r>
          </a:p>
        </p:txBody>
      </p:sp>
      <p:sp>
        <p:nvSpPr>
          <p:cNvPr id="19" name="TextBox 18"/>
          <p:cNvSpPr txBox="1">
            <a:spLocks noChangeArrowheads="1"/>
          </p:cNvSpPr>
          <p:nvPr/>
        </p:nvSpPr>
        <p:spPr bwMode="auto">
          <a:xfrm>
            <a:off x="5334000" y="6019800"/>
            <a:ext cx="1273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Contractual</a:t>
            </a:r>
          </a:p>
        </p:txBody>
      </p:sp>
      <p:sp>
        <p:nvSpPr>
          <p:cNvPr id="2" name="Slide Number Placeholder 1"/>
          <p:cNvSpPr>
            <a:spLocks noGrp="1"/>
          </p:cNvSpPr>
          <p:nvPr>
            <p:ph type="sldNum" sz="quarter" idx="12"/>
          </p:nvPr>
        </p:nvSpPr>
        <p:spPr/>
        <p:txBody>
          <a:bodyPr/>
          <a:lstStyle/>
          <a:p>
            <a:fld id="{F1116BC6-5324-452A-8D69-4BDBEC85F334}" type="slidenum">
              <a:rPr lang="en-US" smtClean="0"/>
              <a:t>44</a:t>
            </a:fld>
            <a:endParaRPr lang="en-US"/>
          </a:p>
        </p:txBody>
      </p:sp>
    </p:spTree>
    <p:extLst>
      <p:ext uri="{BB962C8B-B14F-4D97-AF65-F5344CB8AC3E}">
        <p14:creationId xmlns:p14="http://schemas.microsoft.com/office/powerpoint/2010/main" val="17645430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description to theory</a:t>
            </a:r>
            <a:endParaRPr lang="en-US" dirty="0"/>
          </a:p>
        </p:txBody>
      </p:sp>
      <p:sp>
        <p:nvSpPr>
          <p:cNvPr id="3" name="Content Placeholder 2"/>
          <p:cNvSpPr>
            <a:spLocks noGrp="1"/>
          </p:cNvSpPr>
          <p:nvPr>
            <p:ph idx="1"/>
          </p:nvPr>
        </p:nvSpPr>
        <p:spPr/>
        <p:txBody>
          <a:bodyPr/>
          <a:lstStyle/>
          <a:p>
            <a:r>
              <a:rPr lang="en-US" dirty="0" smtClean="0"/>
              <a:t>Note that the description of society, viewed from above (or below)</a:t>
            </a:r>
          </a:p>
          <a:p>
            <a:r>
              <a:rPr lang="en-US" dirty="0" smtClean="0"/>
              <a:t>Is the same as the figure of society viewed from the side</a:t>
            </a:r>
          </a:p>
          <a:p>
            <a:r>
              <a:rPr lang="en-US" dirty="0" smtClean="0"/>
              <a:t>Which is a theory of society, with rules, enforcement and organizations.</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45</a:t>
            </a:fld>
            <a:endParaRPr lang="en-US"/>
          </a:p>
        </p:txBody>
      </p:sp>
    </p:spTree>
    <p:extLst>
      <p:ext uri="{BB962C8B-B14F-4D97-AF65-F5344CB8AC3E}">
        <p14:creationId xmlns:p14="http://schemas.microsoft.com/office/powerpoint/2010/main" val="14732918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SIOE</a:t>
            </a:r>
            <a:endParaRPr lang="en-US" sz="4400" dirty="0"/>
          </a:p>
        </p:txBody>
      </p:sp>
      <p:sp>
        <p:nvSpPr>
          <p:cNvPr id="3" name="Content Placeholder 2"/>
          <p:cNvSpPr>
            <a:spLocks noGrp="1"/>
          </p:cNvSpPr>
          <p:nvPr>
            <p:ph idx="1"/>
          </p:nvPr>
        </p:nvSpPr>
        <p:spPr/>
        <p:txBody>
          <a:bodyPr/>
          <a:lstStyle/>
          <a:p>
            <a:r>
              <a:rPr lang="en-US" dirty="0" smtClean="0"/>
              <a:t>The role of organizations is central to the creation of rules and their credible enforcement. </a:t>
            </a:r>
          </a:p>
          <a:p>
            <a:r>
              <a:rPr lang="en-US" dirty="0" smtClean="0"/>
              <a:t>It is the rents from organizations that make commitments to honor and enforce rules credible.  Most enforcement comes from within relationships (at many levels),</a:t>
            </a:r>
          </a:p>
          <a:p>
            <a:r>
              <a:rPr lang="en-US" dirty="0" smtClean="0"/>
              <a:t>Institutional and Organizational Economics</a:t>
            </a:r>
          </a:p>
          <a:p>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46</a:t>
            </a:fld>
            <a:endParaRPr lang="en-US"/>
          </a:p>
        </p:txBody>
      </p:sp>
    </p:spTree>
    <p:extLst>
      <p:ext uri="{BB962C8B-B14F-4D97-AF65-F5344CB8AC3E}">
        <p14:creationId xmlns:p14="http://schemas.microsoft.com/office/powerpoint/2010/main" val="7992641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t>Governments as Coordinators</a:t>
            </a:r>
            <a:endParaRPr lang="en-US" sz="4000" dirty="0"/>
          </a:p>
        </p:txBody>
      </p:sp>
      <p:sp>
        <p:nvSpPr>
          <p:cNvPr id="3" name="Content Placeholder 2"/>
          <p:cNvSpPr>
            <a:spLocks noGrp="1"/>
          </p:cNvSpPr>
          <p:nvPr>
            <p:ph idx="1"/>
          </p:nvPr>
        </p:nvSpPr>
        <p:spPr>
          <a:xfrm>
            <a:off x="457200" y="1210962"/>
            <a:ext cx="8229600" cy="4915201"/>
          </a:xfrm>
        </p:spPr>
        <p:txBody>
          <a:bodyPr>
            <a:normAutofit/>
          </a:bodyPr>
          <a:lstStyle/>
          <a:p>
            <a:r>
              <a:rPr lang="en-US" dirty="0" smtClean="0"/>
              <a:t>The A &amp; B world way of thinking about elite organizations and coalitions of elite organizations, government organizations are coordinators, not (necessarily) coercers.</a:t>
            </a:r>
          </a:p>
          <a:p>
            <a:r>
              <a:rPr lang="en-US" dirty="0" smtClean="0"/>
              <a:t>When it is important for elites to coordinate on an outcome, a government organization is created.</a:t>
            </a:r>
          </a:p>
          <a:p>
            <a:r>
              <a:rPr lang="en-US" dirty="0" smtClean="0">
                <a:solidFill>
                  <a:srgbClr val="FF0000"/>
                </a:solidFill>
              </a:rPr>
              <a:t>Governments are organizations “that signify public agreements.”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1116BC6-5324-452A-8D69-4BDBEC85F334}" type="slidenum">
              <a:rPr lang="en-US" smtClean="0"/>
              <a:t>47</a:t>
            </a:fld>
            <a:endParaRPr lang="en-US"/>
          </a:p>
        </p:txBody>
      </p:sp>
    </p:spTree>
    <p:extLst>
      <p:ext uri="{BB962C8B-B14F-4D97-AF65-F5344CB8AC3E}">
        <p14:creationId xmlns:p14="http://schemas.microsoft.com/office/powerpoint/2010/main" val="1224740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Hobbes’s Logic	</a:t>
            </a:r>
            <a:endParaRPr lang="en-US" dirty="0"/>
          </a:p>
        </p:txBody>
      </p:sp>
      <p:sp>
        <p:nvSpPr>
          <p:cNvPr id="3" name="Content Placeholder 2"/>
          <p:cNvSpPr>
            <a:spLocks noGrp="1"/>
          </p:cNvSpPr>
          <p:nvPr>
            <p:ph idx="1"/>
          </p:nvPr>
        </p:nvSpPr>
        <p:spPr/>
        <p:txBody>
          <a:bodyPr>
            <a:normAutofit lnSpcReduction="10000"/>
          </a:bodyPr>
          <a:lstStyle/>
          <a:p>
            <a:r>
              <a:rPr lang="en-US" dirty="0" smtClean="0"/>
              <a:t>Hobbes argues that there is</a:t>
            </a:r>
          </a:p>
          <a:p>
            <a:pPr lvl="1"/>
            <a:r>
              <a:rPr lang="en-US" dirty="0" smtClean="0"/>
              <a:t>1) an agreement	</a:t>
            </a:r>
          </a:p>
          <a:p>
            <a:pPr lvl="1"/>
            <a:r>
              <a:rPr lang="en-US" dirty="0" smtClean="0"/>
              <a:t>2) coercive sovereign power is created</a:t>
            </a:r>
          </a:p>
          <a:p>
            <a:pPr lvl="1"/>
            <a:r>
              <a:rPr lang="en-US" dirty="0" smtClean="0"/>
              <a:t>3) rules are created</a:t>
            </a:r>
          </a:p>
          <a:p>
            <a:r>
              <a:rPr lang="en-US" dirty="0" smtClean="0"/>
              <a:t>Instead</a:t>
            </a:r>
            <a:endParaRPr lang="en-US" dirty="0"/>
          </a:p>
          <a:p>
            <a:pPr lvl="1"/>
            <a:r>
              <a:rPr lang="en-US" dirty="0" smtClean="0"/>
              <a:t>1) an agreement about rules</a:t>
            </a:r>
          </a:p>
          <a:p>
            <a:pPr lvl="1"/>
            <a:r>
              <a:rPr lang="en-US" dirty="0" smtClean="0"/>
              <a:t>2) rules are created</a:t>
            </a:r>
          </a:p>
          <a:p>
            <a:pPr lvl="1"/>
            <a:r>
              <a:rPr lang="en-US" dirty="0" smtClean="0"/>
              <a:t>3) coercion and other arrangements emerge/adjust in the context of relationships and third parties</a:t>
            </a:r>
          </a:p>
          <a:p>
            <a:endParaRPr lang="en-US" dirty="0" smtClean="0"/>
          </a:p>
        </p:txBody>
      </p:sp>
      <p:sp>
        <p:nvSpPr>
          <p:cNvPr id="4" name="Slide Number Placeholder 3"/>
          <p:cNvSpPr>
            <a:spLocks noGrp="1"/>
          </p:cNvSpPr>
          <p:nvPr>
            <p:ph type="sldNum" sz="quarter" idx="12"/>
          </p:nvPr>
        </p:nvSpPr>
        <p:spPr/>
        <p:txBody>
          <a:bodyPr/>
          <a:lstStyle/>
          <a:p>
            <a:fld id="{F1116BC6-5324-452A-8D69-4BDBEC85F334}" type="slidenum">
              <a:rPr lang="en-US" smtClean="0"/>
              <a:t>48</a:t>
            </a:fld>
            <a:endParaRPr lang="en-US"/>
          </a:p>
        </p:txBody>
      </p:sp>
    </p:spTree>
    <p:extLst>
      <p:ext uri="{BB962C8B-B14F-4D97-AF65-F5344CB8AC3E}">
        <p14:creationId xmlns:p14="http://schemas.microsoft.com/office/powerpoint/2010/main" val="26728464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Agreement</a:t>
            </a:r>
            <a:endParaRPr lang="en-US" dirty="0"/>
          </a:p>
        </p:txBody>
      </p:sp>
      <p:sp>
        <p:nvSpPr>
          <p:cNvPr id="3" name="Content Placeholder 2"/>
          <p:cNvSpPr>
            <a:spLocks noGrp="1"/>
          </p:cNvSpPr>
          <p:nvPr>
            <p:ph idx="1"/>
          </p:nvPr>
        </p:nvSpPr>
        <p:spPr/>
        <p:txBody>
          <a:bodyPr>
            <a:normAutofit lnSpcReduction="10000"/>
          </a:bodyPr>
          <a:lstStyle/>
          <a:p>
            <a:r>
              <a:rPr lang="en-US" dirty="0" smtClean="0"/>
              <a:t>The agreement can be about a lot of things.</a:t>
            </a:r>
          </a:p>
          <a:p>
            <a:r>
              <a:rPr lang="en-US" dirty="0" smtClean="0"/>
              <a:t>What functions are undertaken by public and private organizations.</a:t>
            </a:r>
          </a:p>
          <a:p>
            <a:r>
              <a:rPr lang="en-US" dirty="0" smtClean="0"/>
              <a:t>How governments are organized.</a:t>
            </a:r>
          </a:p>
          <a:p>
            <a:r>
              <a:rPr lang="en-US" dirty="0" smtClean="0"/>
              <a:t>What are the rules and the means of enforcement the government uses? Courts.</a:t>
            </a:r>
          </a:p>
          <a:p>
            <a:r>
              <a:rPr lang="en-US" dirty="0" smtClean="0"/>
              <a:t>Who gets to form organizations?</a:t>
            </a:r>
          </a:p>
          <a:p>
            <a:r>
              <a:rPr lang="en-US" dirty="0" smtClean="0"/>
              <a:t>What can those organizations do?</a:t>
            </a:r>
          </a:p>
          <a:p>
            <a:pPr marL="0" indent="0">
              <a:buNone/>
            </a:pPr>
            <a:r>
              <a:rPr lang="en-US" dirty="0"/>
              <a:t>	</a:t>
            </a:r>
          </a:p>
        </p:txBody>
      </p:sp>
      <p:sp>
        <p:nvSpPr>
          <p:cNvPr id="4" name="Slide Number Placeholder 3"/>
          <p:cNvSpPr>
            <a:spLocks noGrp="1"/>
          </p:cNvSpPr>
          <p:nvPr>
            <p:ph type="sldNum" sz="quarter" idx="12"/>
          </p:nvPr>
        </p:nvSpPr>
        <p:spPr/>
        <p:txBody>
          <a:bodyPr/>
          <a:lstStyle/>
          <a:p>
            <a:fld id="{F1116BC6-5324-452A-8D69-4BDBEC85F334}" type="slidenum">
              <a:rPr lang="en-US" smtClean="0"/>
              <a:t>49</a:t>
            </a:fld>
            <a:endParaRPr lang="en-US"/>
          </a:p>
        </p:txBody>
      </p:sp>
    </p:spTree>
    <p:extLst>
      <p:ext uri="{BB962C8B-B14F-4D97-AF65-F5344CB8AC3E}">
        <p14:creationId xmlns:p14="http://schemas.microsoft.com/office/powerpoint/2010/main" val="4285048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81000"/>
            <a:ext cx="8839200" cy="685800"/>
          </a:xfrm>
        </p:spPr>
        <p:txBody>
          <a:bodyPr>
            <a:normAutofit fontScale="90000"/>
          </a:bodyPr>
          <a:lstStyle/>
          <a:p>
            <a:r>
              <a:rPr lang="en-US" dirty="0" smtClean="0"/>
              <a:t>Identity Rules and the Organization of Violence</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Hobbes assumes that all individuals have roughly the same capacity for violence, so the only way to escape the “state of nature” is for them to agree to concede control of violence to the Leviathan, who then makes the rules.</a:t>
            </a:r>
          </a:p>
          <a:p>
            <a:r>
              <a:rPr lang="en-US" dirty="0" smtClean="0">
                <a:solidFill>
                  <a:srgbClr val="FF0000"/>
                </a:solidFill>
              </a:rPr>
              <a:t>Agreement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1116BC6-5324-452A-8D69-4BDBEC85F334}" type="slidenum">
              <a:rPr lang="en-US" smtClean="0"/>
              <a:t>5</a:t>
            </a:fld>
            <a:endParaRPr lang="en-US"/>
          </a:p>
        </p:txBody>
      </p:sp>
    </p:spTree>
    <p:extLst>
      <p:ext uri="{BB962C8B-B14F-4D97-AF65-F5344CB8AC3E}">
        <p14:creationId xmlns:p14="http://schemas.microsoft.com/office/powerpoint/2010/main" val="99719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Who uses the Hobbesian Logic?</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50</a:t>
            </a:fld>
            <a:endParaRPr lang="en-US"/>
          </a:p>
        </p:txBody>
      </p:sp>
    </p:spTree>
    <p:extLst>
      <p:ext uri="{BB962C8B-B14F-4D97-AF65-F5344CB8AC3E}">
        <p14:creationId xmlns:p14="http://schemas.microsoft.com/office/powerpoint/2010/main" val="23787446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304800"/>
            <a:ext cx="8229600" cy="6553200"/>
          </a:xfrm>
        </p:spPr>
        <p:txBody>
          <a:bodyPr>
            <a:normAutofit fontScale="77500" lnSpcReduction="20000"/>
          </a:bodyPr>
          <a:lstStyle/>
          <a:p>
            <a:r>
              <a:rPr lang="en-US" dirty="0" smtClean="0"/>
              <a:t>New Institutional social science</a:t>
            </a:r>
          </a:p>
          <a:p>
            <a:r>
              <a:rPr lang="en-US" dirty="0" smtClean="0"/>
              <a:t>North</a:t>
            </a:r>
          </a:p>
          <a:p>
            <a:r>
              <a:rPr lang="en-US" dirty="0" smtClean="0"/>
              <a:t>Olson</a:t>
            </a:r>
          </a:p>
          <a:p>
            <a:r>
              <a:rPr lang="en-US" dirty="0" smtClean="0"/>
              <a:t>North </a:t>
            </a:r>
            <a:r>
              <a:rPr lang="en-US" dirty="0"/>
              <a:t>and </a:t>
            </a:r>
            <a:r>
              <a:rPr lang="en-US" dirty="0" smtClean="0"/>
              <a:t>Weingast</a:t>
            </a:r>
          </a:p>
          <a:p>
            <a:r>
              <a:rPr lang="en-US" dirty="0" smtClean="0"/>
              <a:t>Weingast</a:t>
            </a:r>
          </a:p>
          <a:p>
            <a:r>
              <a:rPr lang="en-US" dirty="0" smtClean="0"/>
              <a:t>Bates</a:t>
            </a:r>
          </a:p>
          <a:p>
            <a:r>
              <a:rPr lang="en-US" dirty="0" smtClean="0"/>
              <a:t>Levi</a:t>
            </a:r>
          </a:p>
          <a:p>
            <a:r>
              <a:rPr lang="en-US" dirty="0" smtClean="0"/>
              <a:t>Greif</a:t>
            </a:r>
          </a:p>
          <a:p>
            <a:r>
              <a:rPr lang="en-US" dirty="0" err="1" smtClean="0"/>
              <a:t>Boix</a:t>
            </a:r>
            <a:endParaRPr lang="en-US" dirty="0" smtClean="0"/>
          </a:p>
          <a:p>
            <a:r>
              <a:rPr lang="en-US" dirty="0" err="1" smtClean="0"/>
              <a:t>Acemoglu</a:t>
            </a:r>
            <a:r>
              <a:rPr lang="en-US" dirty="0" smtClean="0"/>
              <a:t> </a:t>
            </a:r>
            <a:r>
              <a:rPr lang="en-US" dirty="0"/>
              <a:t>and </a:t>
            </a:r>
            <a:r>
              <a:rPr lang="en-US" dirty="0" smtClean="0"/>
              <a:t>Robinson</a:t>
            </a:r>
          </a:p>
          <a:p>
            <a:r>
              <a:rPr lang="en-US" dirty="0" smtClean="0"/>
              <a:t>North</a:t>
            </a:r>
            <a:r>
              <a:rPr lang="en-US" dirty="0"/>
              <a:t>, Wallis, and </a:t>
            </a:r>
            <a:r>
              <a:rPr lang="en-US" dirty="0" smtClean="0"/>
              <a:t>Weingast</a:t>
            </a:r>
          </a:p>
          <a:p>
            <a:r>
              <a:rPr lang="en-US" dirty="0" smtClean="0"/>
              <a:t>Economists like  Wicksell, Schumpeter, Lindstrom</a:t>
            </a:r>
          </a:p>
          <a:p>
            <a:r>
              <a:rPr lang="en-US" dirty="0" smtClean="0"/>
              <a:t>Sociologists like Marx, Weber, Tilly, </a:t>
            </a:r>
            <a:r>
              <a:rPr lang="en-US" dirty="0" err="1" smtClean="0"/>
              <a:t>Skocpol</a:t>
            </a:r>
            <a:r>
              <a:rPr lang="en-US" dirty="0"/>
              <a:t>, Evans, and </a:t>
            </a:r>
            <a:r>
              <a:rPr lang="en-US" dirty="0" err="1" smtClean="0"/>
              <a:t>Ruschmeyer</a:t>
            </a:r>
            <a:endParaRPr lang="en-US" dirty="0" smtClean="0"/>
          </a:p>
          <a:p>
            <a:r>
              <a:rPr lang="en-US" dirty="0" smtClean="0"/>
              <a:t>Political </a:t>
            </a:r>
            <a:r>
              <a:rPr lang="en-US" dirty="0"/>
              <a:t>scientists </a:t>
            </a:r>
            <a:r>
              <a:rPr lang="en-US" dirty="0" smtClean="0"/>
              <a:t> like Huntingdon, Finer </a:t>
            </a:r>
            <a:r>
              <a:rPr lang="en-US" dirty="0"/>
              <a:t>Poggi, ... </a:t>
            </a:r>
            <a:r>
              <a:rPr lang="en-US" dirty="0" smtClean="0"/>
              <a:t>Fukuyama</a:t>
            </a:r>
          </a:p>
          <a:p>
            <a:r>
              <a:rPr lang="en-US" dirty="0" smtClean="0"/>
              <a:t>Anthropologists </a:t>
            </a:r>
            <a:r>
              <a:rPr lang="en-US" dirty="0"/>
              <a:t>like Morris and </a:t>
            </a:r>
            <a:r>
              <a:rPr lang="en-US" dirty="0" err="1"/>
              <a:t>Carneiro</a:t>
            </a:r>
            <a:r>
              <a:rPr lang="en-US" dirty="0"/>
              <a:t>.</a:t>
            </a:r>
          </a:p>
        </p:txBody>
      </p:sp>
      <p:sp>
        <p:nvSpPr>
          <p:cNvPr id="4" name="Slide Number Placeholder 3"/>
          <p:cNvSpPr>
            <a:spLocks noGrp="1"/>
          </p:cNvSpPr>
          <p:nvPr>
            <p:ph type="sldNum" sz="quarter" idx="12"/>
          </p:nvPr>
        </p:nvSpPr>
        <p:spPr/>
        <p:txBody>
          <a:bodyPr/>
          <a:lstStyle/>
          <a:p>
            <a:fld id="{F1116BC6-5324-452A-8D69-4BDBEC85F334}" type="slidenum">
              <a:rPr lang="en-US" smtClean="0"/>
              <a:t>51</a:t>
            </a:fld>
            <a:endParaRPr lang="en-US"/>
          </a:p>
        </p:txBody>
      </p:sp>
    </p:spTree>
    <p:extLst>
      <p:ext uri="{BB962C8B-B14F-4D97-AF65-F5344CB8AC3E}">
        <p14:creationId xmlns:p14="http://schemas.microsoft.com/office/powerpoint/2010/main" val="179060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Barry Weingast neatly summarized existing theories about government and development when he asked “how can a government strong enough to secure property rights be prevented from expropriating them” (paraphrase, Weingast, 1995, p. 1</a:t>
            </a:r>
            <a:r>
              <a:rPr lang="en-US" dirty="0" smtClean="0"/>
              <a:t>)</a:t>
            </a:r>
          </a:p>
          <a:p>
            <a:r>
              <a:rPr lang="en-US" dirty="0" smtClean="0"/>
              <a:t>Coercion first, rules second</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52</a:t>
            </a:fld>
            <a:endParaRPr lang="en-US"/>
          </a:p>
        </p:txBody>
      </p:sp>
    </p:spTree>
    <p:extLst>
      <p:ext uri="{BB962C8B-B14F-4D97-AF65-F5344CB8AC3E}">
        <p14:creationId xmlns:p14="http://schemas.microsoft.com/office/powerpoint/2010/main" val="35579490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6096000"/>
          </a:xfrm>
        </p:spPr>
        <p:txBody>
          <a:bodyPr>
            <a:normAutofit fontScale="92500" lnSpcReduction="10000"/>
          </a:bodyPr>
          <a:lstStyle/>
          <a:p>
            <a:r>
              <a:rPr lang="en-US" dirty="0"/>
              <a:t>“But what is government itself, but the greatest of all reflections on human nature? If men were angels, no government would be necessary. If angels were to govern men, neither external nor internal controls on government would be necessary. In framing a government which is to be administered by men over men, the great difficulty lies in this: you must first enable the government to control the governed; and in the next place oblige it to control itself.” James Madison, writing as </a:t>
            </a:r>
            <a:r>
              <a:rPr lang="en-US" dirty="0" err="1"/>
              <a:t>Publius</a:t>
            </a:r>
            <a:r>
              <a:rPr lang="en-US" dirty="0"/>
              <a:t> in </a:t>
            </a:r>
            <a:r>
              <a:rPr lang="en-US" i="1" dirty="0"/>
              <a:t>The Independent Journal, </a:t>
            </a:r>
            <a:r>
              <a:rPr lang="en-US" dirty="0"/>
              <a:t>Wednesday February 6, 1788;   Federalist #51. </a:t>
            </a:r>
            <a:endParaRPr lang="en-US" dirty="0" smtClean="0"/>
          </a:p>
          <a:p>
            <a:r>
              <a:rPr lang="en-US" dirty="0" smtClean="0"/>
              <a:t>Coercion first, rules second</a:t>
            </a:r>
            <a:endParaRPr lang="en-US" dirty="0"/>
          </a:p>
          <a:p>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53</a:t>
            </a:fld>
            <a:endParaRPr lang="en-US"/>
          </a:p>
        </p:txBody>
      </p:sp>
    </p:spTree>
    <p:extLst>
      <p:ext uri="{BB962C8B-B14F-4D97-AF65-F5344CB8AC3E}">
        <p14:creationId xmlns:p14="http://schemas.microsoft.com/office/powerpoint/2010/main" val="33279970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Agreements and organized violence</a:t>
            </a:r>
            <a:endParaRPr lang="en-US" dirty="0"/>
          </a:p>
        </p:txBody>
      </p:sp>
      <p:sp>
        <p:nvSpPr>
          <p:cNvPr id="3" name="Content Placeholder 2"/>
          <p:cNvSpPr>
            <a:spLocks noGrp="1"/>
          </p:cNvSpPr>
          <p:nvPr>
            <p:ph idx="1"/>
          </p:nvPr>
        </p:nvSpPr>
        <p:spPr/>
        <p:txBody>
          <a:bodyPr/>
          <a:lstStyle/>
          <a:p>
            <a:r>
              <a:rPr lang="en-US" dirty="0" smtClean="0"/>
              <a:t>Before violence can be organized, there must be an agreement between the organizations in the dominant network about the rules governing the economic, religious, and other privileges that credibly limit violence within the network.</a:t>
            </a:r>
          </a:p>
          <a:p>
            <a:r>
              <a:rPr lang="en-US" dirty="0" smtClean="0"/>
              <a:t>The government(s) are the organizations that signify those agreements</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54</a:t>
            </a:fld>
            <a:endParaRPr lang="en-US"/>
          </a:p>
        </p:txBody>
      </p:sp>
    </p:spTree>
    <p:extLst>
      <p:ext uri="{BB962C8B-B14F-4D97-AF65-F5344CB8AC3E}">
        <p14:creationId xmlns:p14="http://schemas.microsoft.com/office/powerpoint/2010/main" val="9746408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229600" cy="6096000"/>
          </a:xfrm>
        </p:spPr>
        <p:txBody>
          <a:bodyPr>
            <a:normAutofit fontScale="92500" lnSpcReduction="10000"/>
          </a:bodyPr>
          <a:lstStyle/>
          <a:p>
            <a:r>
              <a:rPr lang="en-US" dirty="0"/>
              <a:t>Today, however, we have to say that a state is a human community that (successfully) claims the </a:t>
            </a:r>
            <a:r>
              <a:rPr lang="en-US" i="1" dirty="0"/>
              <a:t>monopoly of the legitimate use of physical force</a:t>
            </a:r>
            <a:r>
              <a:rPr lang="en-US" dirty="0"/>
              <a:t> within a given territory.  Note that ‘territory’ is one of the characteristics of the state.  Specifically, at the present time, the right to use physical force is ascribed to other institutions or to individuals only to the extent that the state permits it.  The state is considered the sole source of the ‘right’ to use violence.  Hence, politics for us means striving to share power or striving to influence the distribution of power, either among states or among groups within a state. (Max Weber, from “Politics as a Vocation</a:t>
            </a:r>
            <a:r>
              <a:rPr lang="en-US" dirty="0" smtClean="0"/>
              <a:t>”)</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55</a:t>
            </a:fld>
            <a:endParaRPr lang="en-US"/>
          </a:p>
        </p:txBody>
      </p:sp>
    </p:spTree>
    <p:extLst>
      <p:ext uri="{BB962C8B-B14F-4D97-AF65-F5344CB8AC3E}">
        <p14:creationId xmlns:p14="http://schemas.microsoft.com/office/powerpoint/2010/main" val="21949752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lstStyle/>
          <a:p>
            <a:r>
              <a:rPr lang="en-US" dirty="0" smtClean="0"/>
              <a:t>Note that Weber’s definition does not require the state to have a monopoly on the use of violence, but on the licensing of violence.  A modern state appears when all of the “legitimate” uses of violence are specified in the agreement that the state signifies.</a:t>
            </a:r>
          </a:p>
          <a:p>
            <a:r>
              <a:rPr lang="en-US" dirty="0" smtClean="0"/>
              <a:t>Weber’s definition is a special case of the larger definition of governments as organizations that publicly signify agreements.</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56</a:t>
            </a:fld>
            <a:endParaRPr lang="en-US"/>
          </a:p>
        </p:txBody>
      </p:sp>
    </p:spTree>
    <p:extLst>
      <p:ext uri="{BB962C8B-B14F-4D97-AF65-F5344CB8AC3E}">
        <p14:creationId xmlns:p14="http://schemas.microsoft.com/office/powerpoint/2010/main" val="31026866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Agreements?</a:t>
            </a:r>
            <a:endParaRPr lang="en-US" dirty="0"/>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r>
              <a:rPr lang="en-US" dirty="0" smtClean="0"/>
              <a:t>Can governments simply announce agreements and have them followed?</a:t>
            </a:r>
          </a:p>
          <a:p>
            <a:r>
              <a:rPr lang="en-US" dirty="0" smtClean="0"/>
              <a:t>NO.</a:t>
            </a:r>
          </a:p>
          <a:p>
            <a:r>
              <a:rPr lang="en-US" dirty="0" smtClean="0"/>
              <a:t>I am going to skip the fascinating question of how societies structure the rules for forming rules, what H.L.A. Hart calls secondary rules.</a:t>
            </a:r>
          </a:p>
          <a:p>
            <a:r>
              <a:rPr lang="en-US" dirty="0" smtClean="0"/>
              <a:t>As societies become better organized, even as they remain natural states, the agreement about how to form rules become clearer and more stable.</a:t>
            </a:r>
          </a:p>
          <a:p>
            <a:r>
              <a:rPr lang="en-US" dirty="0" smtClean="0"/>
              <a:t>Now on to impersonal rules.</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57</a:t>
            </a:fld>
            <a:endParaRPr lang="en-US"/>
          </a:p>
        </p:txBody>
      </p:sp>
    </p:spTree>
    <p:extLst>
      <p:ext uri="{BB962C8B-B14F-4D97-AF65-F5344CB8AC3E}">
        <p14:creationId xmlns:p14="http://schemas.microsoft.com/office/powerpoint/2010/main" val="25959119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identity to impersonal rules</a:t>
            </a:r>
            <a:endParaRPr lang="en-US" dirty="0"/>
          </a:p>
        </p:txBody>
      </p:sp>
      <p:sp>
        <p:nvSpPr>
          <p:cNvPr id="3" name="Content Placeholder 2"/>
          <p:cNvSpPr>
            <a:spLocks noGrp="1"/>
          </p:cNvSpPr>
          <p:nvPr>
            <p:ph idx="1"/>
          </p:nvPr>
        </p:nvSpPr>
        <p:spPr/>
        <p:txBody>
          <a:bodyPr>
            <a:normAutofit/>
          </a:bodyPr>
          <a:lstStyle/>
          <a:p>
            <a:r>
              <a:rPr lang="en-US" dirty="0" smtClean="0"/>
              <a:t>If most societies have identity rule regimes, in which either the rules, their enforcement, or likely both vary depending on the organizational identity of individuals, </a:t>
            </a:r>
            <a:r>
              <a:rPr lang="en-US" dirty="0" smtClean="0"/>
              <a:t>how can </a:t>
            </a:r>
            <a:r>
              <a:rPr lang="en-US" dirty="0" smtClean="0"/>
              <a:t>elites be induced to give up their privileged position?</a:t>
            </a:r>
          </a:p>
          <a:p>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58</a:t>
            </a:fld>
            <a:endParaRPr lang="en-US"/>
          </a:p>
        </p:txBody>
      </p:sp>
    </p:spTree>
    <p:extLst>
      <p:ext uri="{BB962C8B-B14F-4D97-AF65-F5344CB8AC3E}">
        <p14:creationId xmlns:p14="http://schemas.microsoft.com/office/powerpoint/2010/main" val="38700633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Moving to Impersonal Rules</a:t>
            </a:r>
            <a:endParaRPr lang="en-US" sz="3200" dirty="0"/>
          </a:p>
        </p:txBody>
      </p:sp>
      <p:sp>
        <p:nvSpPr>
          <p:cNvPr id="3" name="Content Placeholder 2"/>
          <p:cNvSpPr>
            <a:spLocks noGrp="1"/>
          </p:cNvSpPr>
          <p:nvPr>
            <p:ph idx="1"/>
          </p:nvPr>
        </p:nvSpPr>
        <p:spPr/>
        <p:txBody>
          <a:bodyPr/>
          <a:lstStyle/>
          <a:p>
            <a:r>
              <a:rPr lang="en-US" dirty="0" smtClean="0"/>
              <a:t>If elites want to move to impersonal rules and reach an agreement to that effect, will it work?</a:t>
            </a:r>
          </a:p>
          <a:p>
            <a:r>
              <a:rPr lang="en-US" dirty="0" smtClean="0"/>
              <a:t>In Hobbes’s world, yes.</a:t>
            </a:r>
          </a:p>
          <a:p>
            <a:r>
              <a:rPr lang="en-US" dirty="0" smtClean="0"/>
              <a:t>In a world where governments are the organizations that publicly signify agreements, probably not, at least at first.</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59</a:t>
            </a:fld>
            <a:endParaRPr lang="en-US"/>
          </a:p>
        </p:txBody>
      </p:sp>
    </p:spTree>
    <p:extLst>
      <p:ext uri="{BB962C8B-B14F-4D97-AF65-F5344CB8AC3E}">
        <p14:creationId xmlns:p14="http://schemas.microsoft.com/office/powerpoint/2010/main" val="3493656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81000"/>
            <a:ext cx="8839200" cy="685800"/>
          </a:xfrm>
        </p:spPr>
        <p:txBody>
          <a:bodyPr>
            <a:normAutofit fontScale="90000"/>
          </a:bodyPr>
          <a:lstStyle/>
          <a:p>
            <a:r>
              <a:rPr lang="en-US" dirty="0" smtClean="0"/>
              <a:t>Identity Rules and the Organization of Violence</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Hobbes assumes that all individuals have roughly the same capacity for violence, so the only way to escape the “state of nature” is for them to agree to concede control of violence to the Leviathan, who then makes the rules.</a:t>
            </a:r>
          </a:p>
          <a:p>
            <a:r>
              <a:rPr lang="en-US" dirty="0" smtClean="0"/>
              <a:t>Agreement </a:t>
            </a:r>
            <a:r>
              <a:rPr lang="en-US" dirty="0" smtClean="0">
                <a:solidFill>
                  <a:srgbClr val="FF0000"/>
                </a:solidFill>
              </a:rPr>
              <a:t>&gt; Coercion</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1116BC6-5324-452A-8D69-4BDBEC85F334}" type="slidenum">
              <a:rPr lang="en-US" smtClean="0"/>
              <a:t>6</a:t>
            </a:fld>
            <a:endParaRPr lang="en-US"/>
          </a:p>
        </p:txBody>
      </p:sp>
    </p:spTree>
    <p:extLst>
      <p:ext uri="{BB962C8B-B14F-4D97-AF65-F5344CB8AC3E}">
        <p14:creationId xmlns:p14="http://schemas.microsoft.com/office/powerpoint/2010/main" val="17682930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Paradox of Privilege</a:t>
            </a:r>
            <a:endParaRPr lang="en-US" dirty="0"/>
          </a:p>
        </p:txBody>
      </p:sp>
      <p:sp>
        <p:nvSpPr>
          <p:cNvPr id="3" name="Content Placeholder 2"/>
          <p:cNvSpPr>
            <a:spLocks noGrp="1"/>
          </p:cNvSpPr>
          <p:nvPr>
            <p:ph idx="1"/>
          </p:nvPr>
        </p:nvSpPr>
        <p:spPr/>
        <p:txBody>
          <a:bodyPr>
            <a:normAutofit/>
          </a:bodyPr>
          <a:lstStyle/>
          <a:p>
            <a:r>
              <a:rPr lang="en-US" dirty="0" smtClean="0"/>
              <a:t>Although identity rules privilege elites and elite organizations, they create a paradox.</a:t>
            </a:r>
          </a:p>
          <a:p>
            <a:r>
              <a:rPr lang="en-US" dirty="0" smtClean="0"/>
              <a:t>Because courts are less likely to rule against a more powerful elite, the more powerful an elite is, the less able he is to bind himself by a rule.</a:t>
            </a:r>
          </a:p>
          <a:p>
            <a:r>
              <a:rPr lang="en-US" dirty="0" smtClean="0"/>
              <a:t>In an identity rule regime, all elites are different, some are more powerful than others, based on their identities.</a:t>
            </a:r>
          </a:p>
          <a:p>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60</a:t>
            </a:fld>
            <a:endParaRPr lang="en-US"/>
          </a:p>
        </p:txBody>
      </p:sp>
    </p:spTree>
    <p:extLst>
      <p:ext uri="{BB962C8B-B14F-4D97-AF65-F5344CB8AC3E}">
        <p14:creationId xmlns:p14="http://schemas.microsoft.com/office/powerpoint/2010/main" val="18970221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04800"/>
            <a:ext cx="8229600" cy="6553200"/>
          </a:xfrm>
        </p:spPr>
        <p:txBody>
          <a:bodyPr>
            <a:normAutofit lnSpcReduction="10000"/>
          </a:bodyPr>
          <a:lstStyle/>
          <a:p>
            <a:r>
              <a:rPr lang="en-US" dirty="0" smtClean="0"/>
              <a:t>Suppose the two elites form a business.  Both partners put in resources, time, and money, but one partner does more that is difficult for the other partner to observe; a typical theory of the firm problem.</a:t>
            </a:r>
          </a:p>
          <a:p>
            <a:r>
              <a:rPr lang="en-US" dirty="0" smtClean="0"/>
              <a:t>How can the “active” partner ensure the “passive” partner that he will expend the agreed upon effort?</a:t>
            </a:r>
          </a:p>
          <a:p>
            <a:r>
              <a:rPr lang="en-US" dirty="0" smtClean="0"/>
              <a:t>One solution would be for the active partner to give the passive partner a promissory note, for an amount larger than the costs of effort to the active partner and smaller than the benefits of the ongoing relationship to the passive partner.</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61</a:t>
            </a:fld>
            <a:endParaRPr lang="en-US"/>
          </a:p>
        </p:txBody>
      </p:sp>
    </p:spTree>
    <p:extLst>
      <p:ext uri="{BB962C8B-B14F-4D97-AF65-F5344CB8AC3E}">
        <p14:creationId xmlns:p14="http://schemas.microsoft.com/office/powerpoint/2010/main" val="27292882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lstStyle/>
          <a:p>
            <a:r>
              <a:rPr lang="en-US" dirty="0" smtClean="0"/>
              <a:t>The arrangement is incentive compatible, and expectations are that the promissory note will never be enforced.</a:t>
            </a:r>
          </a:p>
          <a:p>
            <a:r>
              <a:rPr lang="en-US" dirty="0" smtClean="0"/>
              <a:t>What, however, if the two elites are not equal?  Elites often have fine gradations of status.  What if the more powerful elite is able to prevent the promissory note from being enforced against him?</a:t>
            </a:r>
          </a:p>
          <a:p>
            <a:r>
              <a:rPr lang="en-US" dirty="0" smtClean="0"/>
              <a:t>This is where identity rules work against elites: the more powerful the elite is, the less able the elite is to bind himself with a rule.</a:t>
            </a:r>
          </a:p>
          <a:p>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62</a:t>
            </a:fld>
            <a:endParaRPr lang="en-US"/>
          </a:p>
        </p:txBody>
      </p:sp>
    </p:spTree>
    <p:extLst>
      <p:ext uri="{BB962C8B-B14F-4D97-AF65-F5344CB8AC3E}">
        <p14:creationId xmlns:p14="http://schemas.microsoft.com/office/powerpoint/2010/main" val="4015852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Asymmetry</a:t>
            </a:r>
            <a:endParaRPr lang="en-US" dirty="0"/>
          </a:p>
        </p:txBody>
      </p:sp>
      <p:sp>
        <p:nvSpPr>
          <p:cNvPr id="3" name="Content Placeholder 2"/>
          <p:cNvSpPr>
            <a:spLocks noGrp="1"/>
          </p:cNvSpPr>
          <p:nvPr>
            <p:ph idx="1"/>
          </p:nvPr>
        </p:nvSpPr>
        <p:spPr>
          <a:xfrm>
            <a:off x="457200" y="1101970"/>
            <a:ext cx="8229600" cy="5024194"/>
          </a:xfrm>
        </p:spPr>
        <p:txBody>
          <a:bodyPr/>
          <a:lstStyle/>
          <a:p>
            <a:r>
              <a:rPr lang="en-US" dirty="0" smtClean="0"/>
              <a:t>Suppose there are six elites, ranked in status from 1 to 6.  </a:t>
            </a:r>
          </a:p>
          <a:p>
            <a:r>
              <a:rPr lang="en-US" dirty="0" smtClean="0"/>
              <a:t>In the following table the column player writes the promissory note, the row player holds it.</a:t>
            </a:r>
          </a:p>
          <a:p>
            <a:r>
              <a:rPr lang="en-US" dirty="0" smtClean="0"/>
              <a:t>Credible commitments are marked with an X. </a:t>
            </a:r>
          </a:p>
          <a:p>
            <a:r>
              <a:rPr lang="en-US" dirty="0" smtClean="0"/>
              <a:t>The more powerful elite can hold a note, but cannot write one.</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63</a:t>
            </a:fld>
            <a:endParaRPr lang="en-US"/>
          </a:p>
        </p:txBody>
      </p:sp>
    </p:spTree>
    <p:extLst>
      <p:ext uri="{BB962C8B-B14F-4D97-AF65-F5344CB8AC3E}">
        <p14:creationId xmlns:p14="http://schemas.microsoft.com/office/powerpoint/2010/main" val="12453153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90"/>
          </a:xfrm>
          <a:prstGeom prst="rect">
            <a:avLst/>
          </a:prstGeom>
        </p:spPr>
      </p:pic>
      <p:sp>
        <p:nvSpPr>
          <p:cNvPr id="2" name="Slide Number Placeholder 1"/>
          <p:cNvSpPr>
            <a:spLocks noGrp="1"/>
          </p:cNvSpPr>
          <p:nvPr>
            <p:ph type="sldNum" sz="quarter" idx="12"/>
          </p:nvPr>
        </p:nvSpPr>
        <p:spPr/>
        <p:txBody>
          <a:bodyPr/>
          <a:lstStyle/>
          <a:p>
            <a:fld id="{F1116BC6-5324-452A-8D69-4BDBEC85F334}" type="slidenum">
              <a:rPr lang="en-US" smtClean="0"/>
              <a:t>64</a:t>
            </a:fld>
            <a:endParaRPr lang="en-US"/>
          </a:p>
        </p:txBody>
      </p:sp>
    </p:spTree>
    <p:extLst>
      <p:ext uri="{BB962C8B-B14F-4D97-AF65-F5344CB8AC3E}">
        <p14:creationId xmlns:p14="http://schemas.microsoft.com/office/powerpoint/2010/main" val="16117070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Impersonal rules</a:t>
            </a:r>
            <a:endParaRPr lang="en-US" dirty="0"/>
          </a:p>
        </p:txBody>
      </p:sp>
      <p:sp>
        <p:nvSpPr>
          <p:cNvPr id="3" name="Content Placeholder 2"/>
          <p:cNvSpPr>
            <a:spLocks noGrp="1"/>
          </p:cNvSpPr>
          <p:nvPr>
            <p:ph idx="1"/>
          </p:nvPr>
        </p:nvSpPr>
        <p:spPr/>
        <p:txBody>
          <a:bodyPr/>
          <a:lstStyle/>
          <a:p>
            <a:r>
              <a:rPr lang="en-US" dirty="0" smtClean="0"/>
              <a:t>Now what happens if elites all agree to “treat each other the same.” To have courts enforce promissory notes no matter who the parties are.</a:t>
            </a:r>
          </a:p>
          <a:p>
            <a:r>
              <a:rPr lang="en-US" dirty="0" smtClean="0"/>
              <a:t>The matrix of credible contracts now doubles.</a:t>
            </a:r>
          </a:p>
          <a:p>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65</a:t>
            </a:fld>
            <a:endParaRPr lang="en-US"/>
          </a:p>
        </p:txBody>
      </p:sp>
    </p:spTree>
    <p:extLst>
      <p:ext uri="{BB962C8B-B14F-4D97-AF65-F5344CB8AC3E}">
        <p14:creationId xmlns:p14="http://schemas.microsoft.com/office/powerpoint/2010/main" val="9509747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90"/>
          </a:xfrm>
          <a:prstGeom prst="rect">
            <a:avLst/>
          </a:prstGeom>
        </p:spPr>
      </p:pic>
      <p:sp>
        <p:nvSpPr>
          <p:cNvPr id="3" name="Slide Number Placeholder 2"/>
          <p:cNvSpPr>
            <a:spLocks noGrp="1"/>
          </p:cNvSpPr>
          <p:nvPr>
            <p:ph type="sldNum" sz="quarter" idx="12"/>
          </p:nvPr>
        </p:nvSpPr>
        <p:spPr/>
        <p:txBody>
          <a:bodyPr/>
          <a:lstStyle/>
          <a:p>
            <a:fld id="{F1116BC6-5324-452A-8D69-4BDBEC85F334}" type="slidenum">
              <a:rPr lang="en-US" smtClean="0"/>
              <a:t>66</a:t>
            </a:fld>
            <a:endParaRPr lang="en-US"/>
          </a:p>
        </p:txBody>
      </p:sp>
    </p:spTree>
    <p:extLst>
      <p:ext uri="{BB962C8B-B14F-4D97-AF65-F5344CB8AC3E}">
        <p14:creationId xmlns:p14="http://schemas.microsoft.com/office/powerpoint/2010/main" val="20036716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791200"/>
          </a:xfrm>
        </p:spPr>
        <p:txBody>
          <a:bodyPr>
            <a:normAutofit/>
          </a:bodyPr>
          <a:lstStyle/>
          <a:p>
            <a:r>
              <a:rPr lang="en-US" dirty="0" smtClean="0"/>
              <a:t>More importantly, it is the most powerful elite who gains the most from adopting the impersonal rule (the ‘1”s).</a:t>
            </a:r>
          </a:p>
          <a:p>
            <a:r>
              <a:rPr lang="en-US" dirty="0" smtClean="0"/>
              <a:t>Under an impersonal rule the more powerful elite can be active or passive partner.</a:t>
            </a:r>
          </a:p>
          <a:p>
            <a:r>
              <a:rPr lang="en-US" dirty="0" smtClean="0"/>
              <a:t>If the gains from moving to impersonal rules are asymmetric, and benefit more powerful individuals and organizations more than less, then the powerful elites will be willing to coordinate impersonal rules through the government.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67</a:t>
            </a:fld>
            <a:endParaRPr lang="en-US"/>
          </a:p>
        </p:txBody>
      </p:sp>
    </p:spTree>
    <p:extLst>
      <p:ext uri="{BB962C8B-B14F-4D97-AF65-F5344CB8AC3E}">
        <p14:creationId xmlns:p14="http://schemas.microsoft.com/office/powerpoint/2010/main" val="20566536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Conclusions</a:t>
            </a:r>
            <a:endParaRPr lang="en-US" dirty="0"/>
          </a:p>
        </p:txBody>
      </p:sp>
      <p:sp>
        <p:nvSpPr>
          <p:cNvPr id="3" name="Content Placeholder 2"/>
          <p:cNvSpPr>
            <a:spLocks noGrp="1"/>
          </p:cNvSpPr>
          <p:nvPr>
            <p:ph idx="1"/>
          </p:nvPr>
        </p:nvSpPr>
        <p:spPr>
          <a:xfrm>
            <a:off x="457200" y="1078524"/>
            <a:ext cx="8229600" cy="5779476"/>
          </a:xfrm>
        </p:spPr>
        <p:txBody>
          <a:bodyPr>
            <a:normAutofit lnSpcReduction="10000"/>
          </a:bodyPr>
          <a:lstStyle/>
          <a:p>
            <a:r>
              <a:rPr lang="en-US" dirty="0" smtClean="0"/>
              <a:t>The ability to create and enforce impersonal rules is a central element in the emergence of modern developed societies.</a:t>
            </a:r>
          </a:p>
          <a:p>
            <a:r>
              <a:rPr lang="en-US" dirty="0" smtClean="0"/>
              <a:t>I have presented a different way to think about rules, governments, and social dynamics.</a:t>
            </a:r>
          </a:p>
          <a:p>
            <a:r>
              <a:rPr lang="en-US" dirty="0" smtClean="0"/>
              <a:t>1) Rules can be identity or impersonal rules.</a:t>
            </a:r>
          </a:p>
          <a:p>
            <a:r>
              <a:rPr lang="en-US" dirty="0" smtClean="0"/>
              <a:t>2) Governments are coordinating organizations.</a:t>
            </a:r>
          </a:p>
          <a:p>
            <a:r>
              <a:rPr lang="en-US" dirty="0" smtClean="0"/>
              <a:t>3) Social dynamics regulate the use of violence and the relationship between powerful organizations</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68</a:t>
            </a:fld>
            <a:endParaRPr lang="en-US"/>
          </a:p>
        </p:txBody>
      </p:sp>
    </p:spTree>
    <p:extLst>
      <p:ext uri="{BB962C8B-B14F-4D97-AF65-F5344CB8AC3E}">
        <p14:creationId xmlns:p14="http://schemas.microsoft.com/office/powerpoint/2010/main" val="37736427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lnSpcReduction="10000"/>
          </a:bodyPr>
          <a:lstStyle/>
          <a:p>
            <a:r>
              <a:rPr lang="en-US" dirty="0" smtClean="0"/>
              <a:t>In most societies, identity rules are the best institution available, because the rents created by identity rules enable a network of coalitions to maintain some stability.</a:t>
            </a:r>
          </a:p>
          <a:p>
            <a:r>
              <a:rPr lang="en-US" dirty="0" smtClean="0"/>
              <a:t>Impersonal rules are not sustainable, and therefore not adopted.</a:t>
            </a:r>
          </a:p>
          <a:p>
            <a:r>
              <a:rPr lang="en-US" dirty="0" smtClean="0"/>
              <a:t>It is when the coordinating benefits of government enforced impersonal rules becomes large enough for powerful individuals and organizations, that societies move toward “modernity.”</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69</a:t>
            </a:fld>
            <a:endParaRPr lang="en-US"/>
          </a:p>
        </p:txBody>
      </p:sp>
    </p:spTree>
    <p:extLst>
      <p:ext uri="{BB962C8B-B14F-4D97-AF65-F5344CB8AC3E}">
        <p14:creationId xmlns:p14="http://schemas.microsoft.com/office/powerpoint/2010/main" val="3091192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81000"/>
            <a:ext cx="8839200" cy="685800"/>
          </a:xfrm>
        </p:spPr>
        <p:txBody>
          <a:bodyPr>
            <a:normAutofit fontScale="90000"/>
          </a:bodyPr>
          <a:lstStyle/>
          <a:p>
            <a:r>
              <a:rPr lang="en-US" dirty="0" smtClean="0"/>
              <a:t>Identity Rules and the Organization of Violence</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Hobbes assumes that all individuals have roughly the same capacity for violence, so the only way to escape the “state of nature” is for them to agree to concede control of violence to the Leviathan, who then makes the rules.</a:t>
            </a:r>
          </a:p>
          <a:p>
            <a:r>
              <a:rPr lang="en-US" dirty="0" smtClean="0"/>
              <a:t>Agreement &gt; Coercion </a:t>
            </a:r>
            <a:r>
              <a:rPr lang="en-US" dirty="0" smtClean="0">
                <a:solidFill>
                  <a:srgbClr val="FF0000"/>
                </a:solidFill>
              </a:rPr>
              <a:t>&gt; Rules</a:t>
            </a:r>
            <a:endParaRPr lang="en-US" dirty="0" smtClean="0"/>
          </a:p>
          <a:p>
            <a:endParaRPr lang="en-US" dirty="0">
              <a:solidFill>
                <a:srgbClr val="FF0000"/>
              </a:solidFill>
            </a:endParaRPr>
          </a:p>
          <a:p>
            <a:r>
              <a:rPr lang="en-US" dirty="0" smtClean="0"/>
              <a:t>But violence cannot be organized by violence</a:t>
            </a:r>
          </a:p>
          <a:p>
            <a:pPr marL="0" indent="0">
              <a:buNone/>
            </a:pPr>
            <a:r>
              <a:rPr lang="en-US" dirty="0">
                <a:solidFill>
                  <a:srgbClr val="FF0000"/>
                </a:solidFill>
              </a:rPr>
              <a:t>	</a:t>
            </a:r>
            <a:endParaRPr lang="en-US" dirty="0" smtClean="0">
              <a:solidFill>
                <a:srgbClr val="FF00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7</a:t>
            </a:fld>
            <a:endParaRPr lang="en-US"/>
          </a:p>
        </p:txBody>
      </p:sp>
    </p:spTree>
    <p:extLst>
      <p:ext uri="{BB962C8B-B14F-4D97-AF65-F5344CB8AC3E}">
        <p14:creationId xmlns:p14="http://schemas.microsoft.com/office/powerpoint/2010/main" val="176829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smtClean="0"/>
              <a:t>New Social Dynamics</a:t>
            </a:r>
            <a:endParaRPr lang="en-US" sz="3200" dirty="0"/>
          </a:p>
        </p:txBody>
      </p:sp>
      <p:sp>
        <p:nvSpPr>
          <p:cNvPr id="3" name="Content Placeholder 2"/>
          <p:cNvSpPr>
            <a:spLocks noGrp="1"/>
          </p:cNvSpPr>
          <p:nvPr>
            <p:ph idx="1"/>
          </p:nvPr>
        </p:nvSpPr>
        <p:spPr>
          <a:xfrm>
            <a:off x="457200" y="914400"/>
            <a:ext cx="8229600" cy="5791200"/>
          </a:xfrm>
        </p:spPr>
        <p:txBody>
          <a:bodyPr>
            <a:normAutofit fontScale="92500" lnSpcReduction="20000"/>
          </a:bodyPr>
          <a:lstStyle/>
          <a:p>
            <a:r>
              <a:rPr lang="en-US" dirty="0" smtClean="0"/>
              <a:t>How can elite organizations in the dominant network create a government that will credibly enforce some impersonal rules?</a:t>
            </a:r>
            <a:endParaRPr lang="en-US" dirty="0"/>
          </a:p>
          <a:p>
            <a:r>
              <a:rPr lang="en-US" dirty="0" smtClean="0"/>
              <a:t>It must change the social dynamics the government faces.</a:t>
            </a:r>
          </a:p>
          <a:p>
            <a:r>
              <a:rPr lang="en-US" dirty="0" smtClean="0"/>
              <a:t>It can do so by changing the rules for forming organizations, but that is dangerous if the government can use the tool to side with one coalition or another.</a:t>
            </a:r>
          </a:p>
          <a:p>
            <a:r>
              <a:rPr lang="en-US" dirty="0" smtClean="0"/>
              <a:t>The key is to take away the tool, let everyone form an organization.</a:t>
            </a:r>
          </a:p>
          <a:p>
            <a:r>
              <a:rPr lang="en-US" dirty="0" smtClean="0"/>
              <a:t>That is the most important impersonal rule: let everyone form an organization.</a:t>
            </a:r>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70</a:t>
            </a:fld>
            <a:endParaRPr lang="en-US"/>
          </a:p>
        </p:txBody>
      </p:sp>
    </p:spTree>
    <p:extLst>
      <p:ext uri="{BB962C8B-B14F-4D97-AF65-F5344CB8AC3E}">
        <p14:creationId xmlns:p14="http://schemas.microsoft.com/office/powerpoint/2010/main" val="38058590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Rules and Freedom of Contract</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1116BC6-5324-452A-8D69-4BDBEC85F334}" type="slidenum">
              <a:rPr lang="en-US" smtClean="0"/>
              <a:t>71</a:t>
            </a:fld>
            <a:endParaRPr lang="en-US"/>
          </a:p>
        </p:txBody>
      </p:sp>
    </p:spTree>
    <p:extLst>
      <p:ext uri="{BB962C8B-B14F-4D97-AF65-F5344CB8AC3E}">
        <p14:creationId xmlns:p14="http://schemas.microsoft.com/office/powerpoint/2010/main" val="10303156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116BC6-5324-452A-8D69-4BDBEC85F334}" type="slidenum">
              <a:rPr lang="en-US" smtClean="0"/>
              <a:t>72</a:t>
            </a:fld>
            <a:endParaRPr lang="en-US"/>
          </a:p>
        </p:txBody>
      </p:sp>
      <p:sp>
        <p:nvSpPr>
          <p:cNvPr id="5" name="Rectangle 4"/>
          <p:cNvSpPr/>
          <p:nvPr/>
        </p:nvSpPr>
        <p:spPr>
          <a:xfrm>
            <a:off x="2286000" y="-6866126"/>
            <a:ext cx="4572000" cy="20590252"/>
          </a:xfrm>
          <a:prstGeom prst="rect">
            <a:avLst/>
          </a:prstGeom>
        </p:spPr>
        <p:txBody>
          <a:bodyPr>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descr="Pritchett&amp;HD.Business.2011.WB.pdf - Adobe Acrobat Pr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803"/>
            <a:ext cx="9144000" cy="5592394"/>
          </a:xfrm>
          <a:prstGeom prst="rect">
            <a:avLst/>
          </a:prstGeom>
        </p:spPr>
      </p:pic>
    </p:spTree>
    <p:extLst>
      <p:ext uri="{BB962C8B-B14F-4D97-AF65-F5344CB8AC3E}">
        <p14:creationId xmlns:p14="http://schemas.microsoft.com/office/powerpoint/2010/main" val="3844536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116BC6-5324-452A-8D69-4BDBEC85F334}" type="slidenum">
              <a:rPr lang="en-US" smtClean="0"/>
              <a:t>73</a:t>
            </a:fld>
            <a:endParaRPr lang="en-US"/>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Figure 14</a:t>
            </a:r>
            <a:endParaRPr kumimoji="0" lang="en-US"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Chart 3"/>
          <p:cNvGraphicFramePr/>
          <p:nvPr>
            <p:extLst>
              <p:ext uri="{D42A27DB-BD31-4B8C-83A1-F6EECF244321}">
                <p14:modId xmlns:p14="http://schemas.microsoft.com/office/powerpoint/2010/main" val="4085513432"/>
              </p:ext>
            </p:extLst>
          </p:nvPr>
        </p:nvGraphicFramePr>
        <p:xfrm>
          <a:off x="0" y="0"/>
          <a:ext cx="8839200" cy="6629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3"/>
          <p:cNvSpPr>
            <a:spLocks noChangeArrowheads="1"/>
          </p:cNvSpPr>
          <p:nvPr/>
        </p:nvSpPr>
        <p:spPr bwMode="auto">
          <a:xfrm>
            <a:off x="0" y="4781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262984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116BC6-5324-452A-8D69-4BDBEC85F334}" type="slidenum">
              <a:rPr lang="en-US" smtClean="0"/>
              <a:t>74</a:t>
            </a:fld>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alt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Figure 15</a:t>
            </a:r>
            <a:endParaRPr kumimoji="0" lang="en-US"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Chart 3"/>
          <p:cNvGraphicFramePr/>
          <p:nvPr>
            <p:extLst>
              <p:ext uri="{D42A27DB-BD31-4B8C-83A1-F6EECF244321}">
                <p14:modId xmlns:p14="http://schemas.microsoft.com/office/powerpoint/2010/main" val="3923926088"/>
              </p:ext>
            </p:extLst>
          </p:nvPr>
        </p:nvGraphicFramePr>
        <p:xfrm>
          <a:off x="190500" y="237490"/>
          <a:ext cx="8763000" cy="593471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3"/>
          <p:cNvSpPr>
            <a:spLocks noChangeArrowheads="1"/>
          </p:cNvSpPr>
          <p:nvPr/>
        </p:nvSpPr>
        <p:spPr bwMode="auto">
          <a:xfrm>
            <a:off x="0" y="4324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140827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82562"/>
          </a:xfrm>
        </p:spPr>
        <p:txBody>
          <a:bodyPr>
            <a:normAutofit fontScale="90000"/>
          </a:bodyPr>
          <a:lstStyle/>
          <a:p>
            <a:endParaRPr lang="en-US" dirty="0"/>
          </a:p>
        </p:txBody>
      </p:sp>
      <p:sp>
        <p:nvSpPr>
          <p:cNvPr id="5" name="Content Placeholder 4"/>
          <p:cNvSpPr>
            <a:spLocks noGrp="1"/>
          </p:cNvSpPr>
          <p:nvPr>
            <p:ph idx="1"/>
          </p:nvPr>
        </p:nvSpPr>
        <p:spPr>
          <a:xfrm>
            <a:off x="457200" y="152400"/>
            <a:ext cx="8229600" cy="7086600"/>
          </a:xfrm>
        </p:spPr>
        <p:txBody>
          <a:bodyPr>
            <a:normAutofit fontScale="70000" lnSpcReduction="20000"/>
          </a:bodyPr>
          <a:lstStyle/>
          <a:p>
            <a:r>
              <a:rPr lang="en-US" dirty="0"/>
              <a:t>This system is not an experiment.  We tried it, to a slight extent, in the Constitution of 1849.  We there declared that certain things were never to be provided for by a special or local act.  In 1865 Missouri followed our example, and took the lead we gave her, largely increasing the number of classes entirely excluded, and forbidding the passage of other local or special acts which general acts could provide for. In 1870 Illinois tried the same plan and enlarged the list.  In 1871 Wisconsin followed suit. In 1872 West Virginia tried the Missouri Constitution of 1965.  In 1873 Pennsylvania still further increased the number of classes excluded, and required that a notice should be published before any other private bills should be passed, and forbade the enactment of any private act if a general law could be made applicable.  In 1874 New York followed Pennsylvania and Missouri.  In 1875 Missouri, after and experience of ten years, of the plan I have described, enlarged it.  In fact, she adopted restrictions that are, in effect, as severe as any as those we recommend.  This shows that Missouri found she was moving in the right direction.  In 1875 New Jersey imitated Pennsylvania and Missouri, and in 1876 Texas completely copied the provisions of the Pennsylvania Constitution.  We compared all of these provisions, and we embodied in this section the best of them, and we examined a great many of the local and private acts of our State.” (Remarks of Mr. McDermott, </a:t>
            </a:r>
            <a:r>
              <a:rPr lang="en-US" i="1" dirty="0"/>
              <a:t>Official Report of the Proceedings and Debates in the Convention Assembled at Frankfort</a:t>
            </a:r>
            <a:r>
              <a:rPr lang="en-US" dirty="0"/>
              <a:t>,1890, III: 3992.)	</a:t>
            </a:r>
          </a:p>
        </p:txBody>
      </p:sp>
      <p:sp>
        <p:nvSpPr>
          <p:cNvPr id="2" name="Slide Number Placeholder 1"/>
          <p:cNvSpPr>
            <a:spLocks noGrp="1"/>
          </p:cNvSpPr>
          <p:nvPr>
            <p:ph type="sldNum" sz="quarter" idx="12"/>
          </p:nvPr>
        </p:nvSpPr>
        <p:spPr/>
        <p:txBody>
          <a:bodyPr/>
          <a:lstStyle/>
          <a:p>
            <a:fld id="{F1116BC6-5324-452A-8D69-4BDBEC85F334}" type="slidenum">
              <a:rPr lang="en-US" smtClean="0"/>
              <a:t>75</a:t>
            </a:fld>
            <a:endParaRPr lang="en-US"/>
          </a:p>
        </p:txBody>
      </p:sp>
    </p:spTree>
    <p:extLst>
      <p:ext uri="{BB962C8B-B14F-4D97-AF65-F5344CB8AC3E}">
        <p14:creationId xmlns:p14="http://schemas.microsoft.com/office/powerpoint/2010/main" val="1187669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81000"/>
            <a:ext cx="8839200" cy="685800"/>
          </a:xfrm>
        </p:spPr>
        <p:txBody>
          <a:bodyPr>
            <a:normAutofit fontScale="90000"/>
          </a:bodyPr>
          <a:lstStyle/>
          <a:p>
            <a:r>
              <a:rPr lang="en-US" dirty="0" smtClean="0"/>
              <a:t>Identity Rules and the Organization of Violence</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If we follow the logic of the natural state (NWW) and identity rules, in which it is the rents from organizations that makes rule enforcement credible, then before violence can be organized their must be a coordinated agreement on the rents (the economic, political, and social privileges) that make the agreement credible.</a:t>
            </a:r>
          </a:p>
          <a:p>
            <a:r>
              <a:rPr lang="en-US" dirty="0" smtClean="0">
                <a:solidFill>
                  <a:srgbClr val="FF0000"/>
                </a:solidFill>
              </a:rPr>
              <a:t>Agreement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1116BC6-5324-452A-8D69-4BDBEC85F334}" type="slidenum">
              <a:rPr lang="en-US" smtClean="0"/>
              <a:t>8</a:t>
            </a:fld>
            <a:endParaRPr lang="en-US"/>
          </a:p>
        </p:txBody>
      </p:sp>
    </p:spTree>
    <p:extLst>
      <p:ext uri="{BB962C8B-B14F-4D97-AF65-F5344CB8AC3E}">
        <p14:creationId xmlns:p14="http://schemas.microsoft.com/office/powerpoint/2010/main" val="176829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81000"/>
            <a:ext cx="8839200" cy="685800"/>
          </a:xfrm>
        </p:spPr>
        <p:txBody>
          <a:bodyPr>
            <a:normAutofit fontScale="90000"/>
          </a:bodyPr>
          <a:lstStyle/>
          <a:p>
            <a:r>
              <a:rPr lang="en-US" dirty="0" smtClean="0"/>
              <a:t>Identity Rules and the Organization of Violence</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If we follow the logic of the natural state (NWW) and identity rules, in which it is the rents from organizations that makes rule enforcement credible, then before violence can be organized their must be a coordinated agreement on the rents (the economic, political, and social privileges) that make the agreement credible.</a:t>
            </a:r>
          </a:p>
          <a:p>
            <a:r>
              <a:rPr lang="en-US" dirty="0" smtClean="0"/>
              <a:t>Agreement</a:t>
            </a:r>
            <a:r>
              <a:rPr lang="en-US" dirty="0" smtClean="0">
                <a:solidFill>
                  <a:srgbClr val="FF0000"/>
                </a:solidFill>
              </a:rPr>
              <a:t> &gt; Rules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1116BC6-5324-452A-8D69-4BDBEC85F334}" type="slidenum">
              <a:rPr lang="en-US" smtClean="0"/>
              <a:t>9</a:t>
            </a:fld>
            <a:endParaRPr lang="en-US"/>
          </a:p>
        </p:txBody>
      </p:sp>
    </p:spTree>
    <p:extLst>
      <p:ext uri="{BB962C8B-B14F-4D97-AF65-F5344CB8AC3E}">
        <p14:creationId xmlns:p14="http://schemas.microsoft.com/office/powerpoint/2010/main" val="3537330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2490</TotalTime>
  <Words>3966</Words>
  <Application>Microsoft Office PowerPoint</Application>
  <PresentationFormat>On-screen Show (4:3)</PresentationFormat>
  <Paragraphs>410</Paragraphs>
  <Slides>75</Slides>
  <Notes>5</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Rules, Governments, Organizations and Social Dynamics</vt:lpstr>
      <vt:lpstr>Governments and Rules</vt:lpstr>
      <vt:lpstr>PowerPoint Presentation</vt:lpstr>
      <vt:lpstr>PowerPoint Presentation</vt:lpstr>
      <vt:lpstr>Identity Rules and the Organization of Violence</vt:lpstr>
      <vt:lpstr>Identity Rules and the Organization of Violence</vt:lpstr>
      <vt:lpstr>Identity Rules and the Organization of Violence</vt:lpstr>
      <vt:lpstr>Identity Rules and the Organization of Violence</vt:lpstr>
      <vt:lpstr>Identity Rules and the Organization of Violence</vt:lpstr>
      <vt:lpstr>Identity Rules and the Organization of Violence</vt:lpstr>
      <vt:lpstr>Defining Governments</vt:lpstr>
      <vt:lpstr>The Organization of Coercion</vt:lpstr>
      <vt:lpstr>Impersonal Rules</vt:lpstr>
      <vt:lpstr>PowerPoint Presentation</vt:lpstr>
      <vt:lpstr>The Emergence of Impersonal Rules</vt:lpstr>
      <vt:lpstr>PowerPoint Presentation</vt:lpstr>
      <vt:lpstr>PowerPoint Presentation</vt:lpstr>
      <vt:lpstr>Three logical pieces</vt:lpstr>
      <vt:lpstr>A model of society </vt:lpstr>
      <vt:lpstr>Relationships, Rules, and Enforcement</vt:lpstr>
      <vt:lpstr>A model of society </vt:lpstr>
      <vt:lpstr>PowerPoint Presentation</vt:lpstr>
      <vt:lpstr>A model of society </vt:lpstr>
      <vt:lpstr>PowerPoint Presentation</vt:lpstr>
      <vt:lpstr>A model of society </vt:lpstr>
      <vt:lpstr>PowerPoint Presentation</vt:lpstr>
      <vt:lpstr>A simple model of society</vt:lpstr>
      <vt:lpstr>Enforcement</vt:lpstr>
      <vt:lpstr>What about the State?</vt:lpstr>
      <vt:lpstr>PowerPoint Presentation</vt:lpstr>
      <vt:lpstr>PowerPoint Presentation</vt:lpstr>
      <vt:lpstr>PowerPoint Presentation</vt:lpstr>
      <vt:lpstr>PowerPoint Presentation</vt:lpstr>
      <vt:lpstr>PowerPoint Presentation</vt:lpstr>
      <vt:lpstr>Third parties</vt:lpstr>
      <vt:lpstr>Two Fundamental Types of Organizations </vt:lpstr>
      <vt:lpstr>PowerPoint Presentation</vt:lpstr>
      <vt:lpstr>The Nature of Rents</vt:lpstr>
      <vt:lpstr>PowerPoint Presentation</vt:lpstr>
      <vt:lpstr>Identity Rules</vt:lpstr>
      <vt:lpstr>From description to theory</vt:lpstr>
      <vt:lpstr>PowerPoint Presentation</vt:lpstr>
      <vt:lpstr>From description to theory</vt:lpstr>
      <vt:lpstr>PowerPoint Presentation</vt:lpstr>
      <vt:lpstr>From description to theory</vt:lpstr>
      <vt:lpstr>SIOE</vt:lpstr>
      <vt:lpstr>Governments as Coordinators</vt:lpstr>
      <vt:lpstr>Hobbes’s Logic </vt:lpstr>
      <vt:lpstr>The Agreement</vt:lpstr>
      <vt:lpstr>PowerPoint Presentation</vt:lpstr>
      <vt:lpstr>PowerPoint Presentation</vt:lpstr>
      <vt:lpstr>PowerPoint Presentation</vt:lpstr>
      <vt:lpstr>PowerPoint Presentation</vt:lpstr>
      <vt:lpstr>Agreements and organized violence</vt:lpstr>
      <vt:lpstr>PowerPoint Presentation</vt:lpstr>
      <vt:lpstr>PowerPoint Presentation</vt:lpstr>
      <vt:lpstr>Agreements?</vt:lpstr>
      <vt:lpstr>From identity to impersonal rules</vt:lpstr>
      <vt:lpstr>Moving to Impersonal Rules</vt:lpstr>
      <vt:lpstr>The Paradox of Privilege</vt:lpstr>
      <vt:lpstr>PowerPoint Presentation</vt:lpstr>
      <vt:lpstr>PowerPoint Presentation</vt:lpstr>
      <vt:lpstr>Asymmetry</vt:lpstr>
      <vt:lpstr>PowerPoint Presentation</vt:lpstr>
      <vt:lpstr>Impersonal rules</vt:lpstr>
      <vt:lpstr>PowerPoint Presentation</vt:lpstr>
      <vt:lpstr>PowerPoint Presentation</vt:lpstr>
      <vt:lpstr>Conclusions</vt:lpstr>
      <vt:lpstr>PowerPoint Presentation</vt:lpstr>
      <vt:lpstr>New Social Dynamics</vt:lpstr>
      <vt:lpstr>Default Rules and Freedom of Contract</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Wallis</dc:creator>
  <cp:lastModifiedBy>John Wallis</cp:lastModifiedBy>
  <cp:revision>115</cp:revision>
  <dcterms:created xsi:type="dcterms:W3CDTF">2014-02-23T21:59:36Z</dcterms:created>
  <dcterms:modified xsi:type="dcterms:W3CDTF">2015-05-20T07:25:25Z</dcterms:modified>
</cp:coreProperties>
</file>