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8.xml" ContentType="application/vnd.openxmlformats-officedocument.presentationml.notesSlide+xml"/>
  <Override PartName="/ppt/embeddings/oleObject4.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5.bin" ContentType="application/vnd.openxmlformats-officedocument.oleObject"/>
  <Override PartName="/ppt/notesSlides/notesSlide13.xml" ContentType="application/vnd.openxmlformats-officedocument.presentationml.notesSlide+xml"/>
  <Override PartName="/ppt/embeddings/oleObject6.bin" ContentType="application/vnd.openxmlformats-officedocument.oleObject"/>
  <Override PartName="/ppt/notesSlides/notesSlide14.xml" ContentType="application/vnd.openxmlformats-officedocument.presentationml.notesSlide+xml"/>
  <Override PartName="/ppt/embeddings/oleObject7.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8.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handoutMasterIdLst>
    <p:handoutMasterId r:id="rId91"/>
  </p:handoutMasterIdLst>
  <p:sldIdLst>
    <p:sldId id="390" r:id="rId2"/>
    <p:sldId id="561" r:id="rId3"/>
    <p:sldId id="562" r:id="rId4"/>
    <p:sldId id="564" r:id="rId5"/>
    <p:sldId id="565" r:id="rId6"/>
    <p:sldId id="570" r:id="rId7"/>
    <p:sldId id="621" r:id="rId8"/>
    <p:sldId id="616" r:id="rId9"/>
    <p:sldId id="617" r:id="rId10"/>
    <p:sldId id="618" r:id="rId11"/>
    <p:sldId id="619" r:id="rId12"/>
    <p:sldId id="620" r:id="rId13"/>
    <p:sldId id="573" r:id="rId14"/>
    <p:sldId id="622" r:id="rId15"/>
    <p:sldId id="623" r:id="rId16"/>
    <p:sldId id="575" r:id="rId17"/>
    <p:sldId id="576" r:id="rId18"/>
    <p:sldId id="577" r:id="rId19"/>
    <p:sldId id="578" r:id="rId20"/>
    <p:sldId id="579" r:id="rId21"/>
    <p:sldId id="580" r:id="rId22"/>
    <p:sldId id="581" r:id="rId23"/>
    <p:sldId id="582" r:id="rId24"/>
    <p:sldId id="583" r:id="rId25"/>
    <p:sldId id="584" r:id="rId26"/>
    <p:sldId id="585" r:id="rId27"/>
    <p:sldId id="586" r:id="rId28"/>
    <p:sldId id="587" r:id="rId29"/>
    <p:sldId id="624" r:id="rId30"/>
    <p:sldId id="625" r:id="rId31"/>
    <p:sldId id="626" r:id="rId32"/>
    <p:sldId id="627" r:id="rId33"/>
    <p:sldId id="628" r:id="rId34"/>
    <p:sldId id="629" r:id="rId35"/>
    <p:sldId id="630" r:id="rId36"/>
    <p:sldId id="631" r:id="rId37"/>
    <p:sldId id="571" r:id="rId38"/>
    <p:sldId id="589" r:id="rId39"/>
    <p:sldId id="590" r:id="rId40"/>
    <p:sldId id="591" r:id="rId41"/>
    <p:sldId id="592" r:id="rId42"/>
    <p:sldId id="593" r:id="rId43"/>
    <p:sldId id="594" r:id="rId44"/>
    <p:sldId id="595" r:id="rId45"/>
    <p:sldId id="597" r:id="rId46"/>
    <p:sldId id="598" r:id="rId47"/>
    <p:sldId id="599" r:id="rId48"/>
    <p:sldId id="600" r:id="rId49"/>
    <p:sldId id="601" r:id="rId50"/>
    <p:sldId id="602" r:id="rId51"/>
    <p:sldId id="603" r:id="rId52"/>
    <p:sldId id="604" r:id="rId53"/>
    <p:sldId id="605" r:id="rId54"/>
    <p:sldId id="606" r:id="rId55"/>
    <p:sldId id="607" r:id="rId56"/>
    <p:sldId id="608" r:id="rId57"/>
    <p:sldId id="609" r:id="rId58"/>
    <p:sldId id="610" r:id="rId59"/>
    <p:sldId id="611" r:id="rId60"/>
    <p:sldId id="612" r:id="rId61"/>
    <p:sldId id="635" r:id="rId62"/>
    <p:sldId id="632" r:id="rId63"/>
    <p:sldId id="519" r:id="rId64"/>
    <p:sldId id="521" r:id="rId65"/>
    <p:sldId id="522" r:id="rId66"/>
    <p:sldId id="528" r:id="rId67"/>
    <p:sldId id="529" r:id="rId68"/>
    <p:sldId id="530" r:id="rId69"/>
    <p:sldId id="531" r:id="rId70"/>
    <p:sldId id="532" r:id="rId71"/>
    <p:sldId id="533" r:id="rId72"/>
    <p:sldId id="534" r:id="rId73"/>
    <p:sldId id="535" r:id="rId74"/>
    <p:sldId id="536" r:id="rId75"/>
    <p:sldId id="537" r:id="rId76"/>
    <p:sldId id="538" r:id="rId77"/>
    <p:sldId id="539" r:id="rId78"/>
    <p:sldId id="540" r:id="rId79"/>
    <p:sldId id="457" r:id="rId80"/>
    <p:sldId id="509" r:id="rId81"/>
    <p:sldId id="512" r:id="rId82"/>
    <p:sldId id="513" r:id="rId83"/>
    <p:sldId id="514" r:id="rId84"/>
    <p:sldId id="517" r:id="rId85"/>
    <p:sldId id="518" r:id="rId86"/>
    <p:sldId id="515" r:id="rId87"/>
    <p:sldId id="516" r:id="rId88"/>
    <p:sldId id="555"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99" autoAdjust="0"/>
  </p:normalViewPr>
  <p:slideViewPr>
    <p:cSldViewPr snapToGrid="0" snapToObjects="1">
      <p:cViewPr>
        <p:scale>
          <a:sx n="81" d="100"/>
          <a:sy n="81" d="100"/>
        </p:scale>
        <p:origin x="-112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notesMaster" Target="notesMasters/notesMaster1.xml"/><Relationship Id="rId91" Type="http://schemas.openxmlformats.org/officeDocument/2006/relationships/handoutMaster" Target="handoutMasters/handoutMaster1.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 Id="rId3"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2685ED-E7E0-7B4D-AD40-500B9F1464AF}" type="datetimeFigureOut">
              <a:rPr lang="en-US" smtClean="0"/>
              <a:t>5/19/14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311400-B413-E448-9C1B-4D908A59EC66}" type="slidenum">
              <a:rPr lang="en-US" smtClean="0"/>
              <a:t>‹#›</a:t>
            </a:fld>
            <a:endParaRPr lang="en-US"/>
          </a:p>
        </p:txBody>
      </p:sp>
    </p:spTree>
    <p:extLst>
      <p:ext uri="{BB962C8B-B14F-4D97-AF65-F5344CB8AC3E}">
        <p14:creationId xmlns:p14="http://schemas.microsoft.com/office/powerpoint/2010/main" val="3851882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E13529-3D21-8543-935E-3BB43C5E3830}" type="datetimeFigureOut">
              <a:rPr lang="en-US" smtClean="0"/>
              <a:t>5/19/14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4ABF73-6969-D843-8FC6-980FB892795A}" type="slidenum">
              <a:rPr lang="en-US" smtClean="0"/>
              <a:t>‹#›</a:t>
            </a:fld>
            <a:endParaRPr lang="en-US"/>
          </a:p>
        </p:txBody>
      </p:sp>
    </p:spTree>
    <p:extLst>
      <p:ext uri="{BB962C8B-B14F-4D97-AF65-F5344CB8AC3E}">
        <p14:creationId xmlns:p14="http://schemas.microsoft.com/office/powerpoint/2010/main" val="12711841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4ABF73-6969-D843-8FC6-980FB892795A}" type="slidenum">
              <a:rPr lang="en-US" smtClean="0"/>
              <a:t>1</a:t>
            </a:fld>
            <a:endParaRPr lang="en-US"/>
          </a:p>
        </p:txBody>
      </p:sp>
    </p:spTree>
    <p:extLst>
      <p:ext uri="{BB962C8B-B14F-4D97-AF65-F5344CB8AC3E}">
        <p14:creationId xmlns:p14="http://schemas.microsoft.com/office/powerpoint/2010/main" val="2030709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4ABF73-6969-D843-8FC6-980FB892795A}" type="slidenum">
              <a:rPr lang="en-US" smtClean="0"/>
              <a:t>22</a:t>
            </a:fld>
            <a:endParaRPr lang="en-US"/>
          </a:p>
        </p:txBody>
      </p:sp>
    </p:spTree>
    <p:extLst>
      <p:ext uri="{BB962C8B-B14F-4D97-AF65-F5344CB8AC3E}">
        <p14:creationId xmlns:p14="http://schemas.microsoft.com/office/powerpoint/2010/main" val="640634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68B28D-AEE0-A74D-ACEE-1FAB1B317271}" type="slidenum">
              <a:rPr lang="en-US"/>
              <a:pPr/>
              <a:t>23</a:t>
            </a:fld>
            <a:endParaRPr lang="en-US"/>
          </a:p>
        </p:txBody>
      </p:sp>
      <p:sp>
        <p:nvSpPr>
          <p:cNvPr id="589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98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872900-5B9B-1A43-B8C8-14234996D688}" type="slidenum">
              <a:rPr lang="en-US"/>
              <a:pPr/>
              <a:t>24</a:t>
            </a:fld>
            <a:endParaRPr lang="en-US"/>
          </a:p>
        </p:txBody>
      </p:sp>
      <p:sp>
        <p:nvSpPr>
          <p:cNvPr id="591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18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63AE78-701A-3346-BDBE-E7922BF256EC}" type="slidenum">
              <a:rPr lang="en-US"/>
              <a:pPr/>
              <a:t>26</a:t>
            </a:fld>
            <a:endParaRPr lang="en-US"/>
          </a:p>
        </p:txBody>
      </p:sp>
      <p:sp>
        <p:nvSpPr>
          <p:cNvPr id="595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59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5CAAE-5254-A54C-97C5-1D42921D1D2F}" type="slidenum">
              <a:rPr lang="en-US"/>
              <a:pPr/>
              <a:t>27</a:t>
            </a:fld>
            <a:endParaRPr lang="en-US"/>
          </a:p>
        </p:txBody>
      </p:sp>
      <p:sp>
        <p:nvSpPr>
          <p:cNvPr id="598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80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Our measures to characterize the hierarchy:  Define Span and Depth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Firms are flattening:  broader spans of control and fewer levels in the hierarchy.</a:t>
            </a:r>
          </a:p>
          <a:p>
            <a:r>
              <a:rPr lang="en-US"/>
              <a:t>Shown in a previous paper…span 4.5 to almost 7; depth 1.5 to about 1.2</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ea typeface="ＭＳ Ｐゴシック" charset="0"/>
              </a:defRPr>
            </a:lvl1pPr>
            <a:lvl2pPr marL="742950" indent="-285750" defTabSz="923925">
              <a:defRPr>
                <a:solidFill>
                  <a:schemeClr val="tx1"/>
                </a:solidFill>
                <a:latin typeface="Arial" charset="0"/>
                <a:ea typeface="ＭＳ Ｐゴシック" charset="0"/>
              </a:defRPr>
            </a:lvl2pPr>
            <a:lvl3pPr marL="1143000" indent="-228600" defTabSz="923925">
              <a:defRPr>
                <a:solidFill>
                  <a:schemeClr val="tx1"/>
                </a:solidFill>
                <a:latin typeface="Arial" charset="0"/>
                <a:ea typeface="ＭＳ Ｐゴシック" charset="0"/>
              </a:defRPr>
            </a:lvl3pPr>
            <a:lvl4pPr marL="1600200" indent="-228600" defTabSz="923925">
              <a:defRPr>
                <a:solidFill>
                  <a:schemeClr val="tx1"/>
                </a:solidFill>
                <a:latin typeface="Arial" charset="0"/>
                <a:ea typeface="ＭＳ Ｐゴシック" charset="0"/>
              </a:defRPr>
            </a:lvl4pPr>
            <a:lvl5pPr marL="2057400" indent="-228600" defTabSz="923925">
              <a:defRPr>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a:solidFill>
                  <a:schemeClr val="tx1"/>
                </a:solidFill>
                <a:latin typeface="Arial" charset="0"/>
                <a:ea typeface="ＭＳ Ｐゴシック" charset="0"/>
              </a:defRPr>
            </a:lvl9pPr>
          </a:lstStyle>
          <a:p>
            <a:fld id="{7FF55371-69B8-3442-83D4-DC34E90B0286}" type="slidenum">
              <a:rPr lang="en-US"/>
              <a:pPr/>
              <a:t>39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ea typeface="ＭＳ Ｐゴシック" charset="0"/>
              </a:defRPr>
            </a:lvl1pPr>
            <a:lvl2pPr marL="742950" indent="-285750" defTabSz="923925">
              <a:defRPr>
                <a:solidFill>
                  <a:schemeClr val="tx1"/>
                </a:solidFill>
                <a:latin typeface="Arial" charset="0"/>
                <a:ea typeface="ＭＳ Ｐゴシック" charset="0"/>
              </a:defRPr>
            </a:lvl2pPr>
            <a:lvl3pPr marL="1143000" indent="-228600" defTabSz="923925">
              <a:defRPr>
                <a:solidFill>
                  <a:schemeClr val="tx1"/>
                </a:solidFill>
                <a:latin typeface="Arial" charset="0"/>
                <a:ea typeface="ＭＳ Ｐゴシック" charset="0"/>
              </a:defRPr>
            </a:lvl3pPr>
            <a:lvl4pPr marL="1600200" indent="-228600" defTabSz="923925">
              <a:defRPr>
                <a:solidFill>
                  <a:schemeClr val="tx1"/>
                </a:solidFill>
                <a:latin typeface="Arial" charset="0"/>
                <a:ea typeface="ＭＳ Ｐゴシック" charset="0"/>
              </a:defRPr>
            </a:lvl4pPr>
            <a:lvl5pPr marL="2057400" indent="-228600" defTabSz="923925">
              <a:defRPr>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a:solidFill>
                  <a:schemeClr val="tx1"/>
                </a:solidFill>
                <a:latin typeface="Arial" charset="0"/>
                <a:ea typeface="ＭＳ Ｐゴシック" charset="0"/>
              </a:defRPr>
            </a:lvl9pPr>
          </a:lstStyle>
          <a:p>
            <a:fld id="{9C2214D9-C0E8-C54A-8B94-9C91B749E78F}" type="slidenum">
              <a:rPr lang="en-US"/>
              <a:pPr/>
              <a:t>40</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charset="0"/>
              <a:buChar char="•"/>
            </a:pPr>
            <a:r>
              <a:rPr lang="en-US" b="1"/>
              <a:t>Is it IT?  </a:t>
            </a:r>
            <a:r>
              <a:rPr lang="en-US"/>
              <a:t>Certainly part of it.  Number of papers have explored the relationship between IT and organizational characteristics. Luis</a:t>
            </a:r>
            <a:r>
              <a:rPr lang="ja-JP" altLang="en-US"/>
              <a:t>’</a:t>
            </a:r>
            <a:r>
              <a:rPr lang="en-US"/>
              <a:t>s talk last week is one example of this. </a:t>
            </a:r>
          </a:p>
          <a:p>
            <a:pPr eaLnBrk="1" hangingPunct="1">
              <a:buFont typeface="Wingdings" charset="0"/>
              <a:buChar char="•"/>
            </a:pPr>
            <a:r>
              <a:rPr lang="en-US" b="1"/>
              <a:t>Is it changes in firm scope?  </a:t>
            </a:r>
            <a:r>
              <a:rPr lang="en-US"/>
              <a:t>Again, certainly part of it.  Firms were re-focusing and becoming less diversified during this time period. </a:t>
            </a:r>
          </a:p>
          <a:p>
            <a:pPr eaLnBrk="1" hangingPunct="1">
              <a:buFont typeface="Wingdings" charset="0"/>
              <a:buChar char="•"/>
            </a:pPr>
            <a:r>
              <a:rPr lang="en-US" b="1"/>
              <a:t>The focus in our paper:</a:t>
            </a:r>
            <a:r>
              <a:rPr lang="en-US"/>
              <a:t>  changes in product markets… specifically increases in domestic and foreign competition that come from reductions in the costs of trade, communications and transportation costs. While we recognize the importance of IT and changes in firm scope (and we control for both), our focus is on the effect of increasing competition.</a:t>
            </a:r>
            <a:endParaRPr lang="en-US" b="1"/>
          </a:p>
          <a:p>
            <a:pPr eaLnBrk="1" hangingPunct="1">
              <a:buFontTx/>
              <a:buChar char="•"/>
            </a:pPr>
            <a:r>
              <a:rPr lang="en-US" b="1"/>
              <a:t>Challenges</a:t>
            </a:r>
          </a:p>
          <a:p>
            <a:pPr eaLnBrk="1" hangingPunct="1">
              <a:buFontTx/>
              <a:buChar char="•"/>
            </a:pPr>
            <a:r>
              <a:rPr lang="en-US"/>
              <a:t>Opening the </a:t>
            </a:r>
            <a:r>
              <a:rPr lang="ja-JP" altLang="en-US"/>
              <a:t>“</a:t>
            </a:r>
            <a:r>
              <a:rPr lang="en-US"/>
              <a:t>black box</a:t>
            </a:r>
            <a:r>
              <a:rPr lang="ja-JP" altLang="en-US"/>
              <a:t>”</a:t>
            </a:r>
            <a:r>
              <a:rPr lang="en-US"/>
              <a:t> of the firm…inside the firm data</a:t>
            </a:r>
          </a:p>
          <a:p>
            <a:pPr lvl="1" eaLnBrk="1" hangingPunct="1"/>
            <a:r>
              <a:rPr lang="en-US"/>
              <a:t>Measure hierarchies systematically across firms; other aspects of organizational change</a:t>
            </a:r>
          </a:p>
          <a:p>
            <a:pPr eaLnBrk="1" hangingPunct="1">
              <a:buFontTx/>
              <a:buChar char="•"/>
            </a:pPr>
            <a:r>
              <a:rPr lang="en-US"/>
              <a:t>Establish causality</a:t>
            </a:r>
          </a:p>
          <a:p>
            <a:pPr lvl="1" eaLnBrk="1" hangingPunct="1"/>
            <a:r>
              <a:rPr lang="en-US"/>
              <a:t>Much of the literature consists of correlations</a:t>
            </a:r>
          </a:p>
          <a:p>
            <a:pPr lvl="1" eaLnBrk="1" hangingPunct="1"/>
            <a:r>
              <a:rPr lang="en-US"/>
              <a:t>Generalize across industries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6488"/>
            <a:ext cx="2971800"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2" tIns="46151" rIns="92302" bIns="46151" anchor="b"/>
          <a:lstStyle>
            <a:lvl1pPr defTabSz="923925">
              <a:defRPr>
                <a:solidFill>
                  <a:schemeClr val="tx1"/>
                </a:solidFill>
                <a:latin typeface="Arial" charset="0"/>
                <a:ea typeface="ＭＳ Ｐゴシック" charset="0"/>
              </a:defRPr>
            </a:lvl1pPr>
            <a:lvl2pPr marL="742950" indent="-285750" defTabSz="923925">
              <a:defRPr>
                <a:solidFill>
                  <a:schemeClr val="tx1"/>
                </a:solidFill>
                <a:latin typeface="Arial" charset="0"/>
                <a:ea typeface="ＭＳ Ｐゴシック" charset="0"/>
              </a:defRPr>
            </a:lvl2pPr>
            <a:lvl3pPr marL="1143000" indent="-228600" defTabSz="923925">
              <a:defRPr>
                <a:solidFill>
                  <a:schemeClr val="tx1"/>
                </a:solidFill>
                <a:latin typeface="Arial" charset="0"/>
                <a:ea typeface="ＭＳ Ｐゴシック" charset="0"/>
              </a:defRPr>
            </a:lvl3pPr>
            <a:lvl4pPr marL="1600200" indent="-228600" defTabSz="923925">
              <a:defRPr>
                <a:solidFill>
                  <a:schemeClr val="tx1"/>
                </a:solidFill>
                <a:latin typeface="Arial" charset="0"/>
                <a:ea typeface="ＭＳ Ｐゴシック" charset="0"/>
              </a:defRPr>
            </a:lvl4pPr>
            <a:lvl5pPr marL="2057400" indent="-228600" defTabSz="923925">
              <a:defRPr>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DEE675F9-68D4-A84F-B192-E78FFFA2ACFC}" type="slidenum">
              <a:rPr lang="en-US" sz="1200"/>
              <a:pPr algn="r" eaLnBrk="1" hangingPunct="1"/>
              <a:t>41</a:t>
            </a:fld>
            <a:endParaRPr 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FontTx/>
              <a:buChar char="•"/>
            </a:pPr>
            <a:r>
              <a:rPr lang="en-US"/>
              <a:t>Use of unique panel dataset</a:t>
            </a:r>
          </a:p>
          <a:p>
            <a:pPr eaLnBrk="1" hangingPunct="1">
              <a:lnSpc>
                <a:spcPct val="90000"/>
              </a:lnSpc>
              <a:buFontTx/>
              <a:buChar char="•"/>
            </a:pPr>
            <a:r>
              <a:rPr lang="en-US"/>
              <a:t>Source of variation to establish causality</a:t>
            </a:r>
          </a:p>
          <a:p>
            <a:pPr eaLnBrk="1" hangingPunct="1">
              <a:lnSpc>
                <a:spcPct val="90000"/>
              </a:lnSpc>
            </a:pPr>
            <a:endParaRPr lang="en-US"/>
          </a:p>
          <a:p>
            <a:pPr eaLnBrk="1" hangingPunct="1">
              <a:lnSpc>
                <a:spcPct val="90000"/>
              </a:lnSpc>
            </a:pPr>
            <a:r>
              <a:rPr lang="en-US"/>
              <a:t>So, our approach:</a:t>
            </a:r>
          </a:p>
          <a:p>
            <a:pPr eaLnBrk="1" hangingPunct="1">
              <a:lnSpc>
                <a:spcPct val="90000"/>
              </a:lnSpc>
            </a:pPr>
            <a:r>
              <a:rPr lang="en-US"/>
              <a:t>Very applied micro approach: panel + arguably exogeous measures</a:t>
            </a:r>
          </a:p>
          <a:p>
            <a:pPr eaLnBrk="1" hangingPunct="1">
              <a:lnSpc>
                <a:spcPct val="90000"/>
              </a:lnSpc>
            </a:pPr>
            <a:r>
              <a:rPr lang="en-US"/>
              <a:t>Very little theory: we</a:t>
            </a:r>
            <a:r>
              <a:rPr lang="ja-JP" altLang="en-US"/>
              <a:t>’</a:t>
            </a:r>
            <a:r>
              <a:rPr lang="en-US"/>
              <a:t>ll look at a series of relationships to provide an interpretation of what is going on</a:t>
            </a:r>
          </a:p>
          <a:p>
            <a:pPr eaLnBrk="1" hangingPunct="1">
              <a:lnSpc>
                <a:spcPct val="90000"/>
              </a:lnSpc>
              <a:buFontTx/>
              <a:buChar char="•"/>
            </a:pPr>
            <a:r>
              <a:rPr lang="en-US" sz="900"/>
              <a:t>Evidence on firm structure, pay and incentives, as well as other outcomes</a:t>
            </a:r>
          </a:p>
          <a:p>
            <a:pPr eaLnBrk="1" hangingPunct="1">
              <a:lnSpc>
                <a:spcPct val="90000"/>
              </a:lnSpc>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sz="1000"/>
              <a:t>downsizing/ cost-cutting:  X-inefficiency:  firms are not optimizing &amp; greater competition forces firms to eliminate organizational slack</a:t>
            </a:r>
          </a:p>
          <a:p>
            <a:pPr marL="228600" indent="-228600">
              <a:buFontTx/>
              <a:buAutoNum type="arabicPeriod"/>
            </a:pPr>
            <a:r>
              <a:rPr lang="en-US" sz="1000"/>
              <a:t>Optimal response to changes in environment: </a:t>
            </a:r>
          </a:p>
          <a:p>
            <a:pPr marL="742950" lvl="1" indent="-285750">
              <a:buFontTx/>
              <a:buChar char="•"/>
            </a:pPr>
            <a:r>
              <a:rPr lang="en-US" sz="1000">
                <a:sym typeface="Wingdings" charset="0"/>
              </a:rPr>
              <a:t>Value of speed + adaptation to local information in response to competition (e.g., Whittington, Pettigrew, Peck, Fenton, and Conyon, 1999)</a:t>
            </a:r>
          </a:p>
          <a:p>
            <a:pPr marL="1143000" lvl="2" indent="-228600">
              <a:buFontTx/>
              <a:buChar char="•"/>
            </a:pPr>
            <a:r>
              <a:rPr lang="en-US" sz="1000"/>
              <a:t>Management scholars have long argued that increased competition leads firms to search for new org practices to replace traditional hierarchies Burns and Stalker (1961) and Lawrence and Lorsch (1967)</a:t>
            </a:r>
          </a:p>
          <a:p>
            <a:pPr marL="1600200" lvl="3" indent="-228600">
              <a:buFontTx/>
              <a:buChar char="•"/>
            </a:pPr>
            <a:r>
              <a:rPr lang="en-US" sz="1000"/>
              <a:t>Additional layers impede information flows &amp; competition increases the value of speed…so firms eliminate layers to improve response times (delayering)</a:t>
            </a:r>
          </a:p>
          <a:p>
            <a:pPr marL="1600200" lvl="3" indent="-228600">
              <a:buFontTx/>
              <a:buChar char="•"/>
            </a:pPr>
            <a:r>
              <a:rPr lang="en-US" sz="1000"/>
              <a:t>Decentralize decision-making to exploit knowledge of lower level managers (customers, suppliers, competitors) to be more responsive/adaptive to local information</a:t>
            </a:r>
          </a:p>
          <a:p>
            <a:pPr marL="742950" lvl="1" indent="-285750">
              <a:buFontTx/>
              <a:buChar char="•"/>
            </a:pPr>
            <a:r>
              <a:rPr lang="en-US" sz="1000" b="1"/>
              <a:t>More formally,</a:t>
            </a:r>
            <a:r>
              <a:rPr lang="en-US" sz="1000"/>
              <a:t> econ theories focus on assymetric information between CEO and DMs</a:t>
            </a:r>
          </a:p>
          <a:p>
            <a:pPr marL="742950" lvl="1" indent="-285750">
              <a:buFontTx/>
              <a:buChar char="•"/>
            </a:pPr>
            <a:r>
              <a:rPr lang="en-US" sz="1000">
                <a:sym typeface="Wingdings" charset="0"/>
              </a:rPr>
              <a:t>Tradeoff between information vs. control (e.g., Aghion &amp; Tirole, 1997)</a:t>
            </a:r>
          </a:p>
          <a:p>
            <a:pPr marL="1143000" lvl="2" indent="-228600">
              <a:buFontTx/>
              <a:buChar char="•"/>
            </a:pPr>
            <a:r>
              <a:rPr lang="en-US" sz="1000">
                <a:sym typeface="Wingdings" charset="0"/>
              </a:rPr>
              <a:t>Headquarters may delegate authority to DMs to improve incentives to collect information, but at a cost of loss of control over decisions  </a:t>
            </a:r>
          </a:p>
          <a:p>
            <a:pPr marL="742950" lvl="1" indent="-285750">
              <a:buFontTx/>
              <a:buChar char="•"/>
            </a:pPr>
            <a:r>
              <a:rPr lang="en-US" sz="1000"/>
              <a:t>Tradeoff between adaptation vs. coordination (e.g., Dessein and Santos, 2006)</a:t>
            </a:r>
          </a:p>
          <a:p>
            <a:pPr marL="1143000" lvl="2" indent="-228600">
              <a:buFontTx/>
              <a:buChar char="•"/>
            </a:pPr>
            <a:r>
              <a:rPr lang="en-US" sz="1000"/>
              <a:t>Headquarters may delegate authority to DMs to be more responsive to local market conditions, but this increases costs to coordinate when multiple business units &amp; presence of externalities</a:t>
            </a:r>
          </a:p>
          <a:p>
            <a:pPr marL="228600" indent="-228600">
              <a:buFontTx/>
              <a:buChar char="•"/>
            </a:pPr>
            <a:r>
              <a:rPr lang="en-US" sz="1000"/>
              <a:t>Econ theories less about hierarchy and more about delegation…later will discuss how to think about relationship b/n hierarchy &amp; delegation</a:t>
            </a:r>
          </a:p>
          <a:p>
            <a:pPr marL="1143000" lvl="2" indent="-228600"/>
            <a:r>
              <a:rPr lang="en-US" sz="1000" b="1"/>
              <a:t>Firms need to acquire information about local conditions, transmit information to decision-maker &amp; make decisions that are optimal for the firm</a:t>
            </a:r>
          </a:p>
          <a:p>
            <a:pPr marL="228600" indent="-228600"/>
            <a:endParaRPr lang="en-US" sz="1000" b="1">
              <a:sym typeface="Wingdings"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ea typeface="ＭＳ Ｐゴシック" charset="0"/>
              </a:defRPr>
            </a:lvl1pPr>
            <a:lvl2pPr marL="742950" indent="-285750" defTabSz="923925">
              <a:defRPr>
                <a:solidFill>
                  <a:schemeClr val="tx1"/>
                </a:solidFill>
                <a:latin typeface="Arial" charset="0"/>
                <a:ea typeface="ＭＳ Ｐゴシック" charset="0"/>
              </a:defRPr>
            </a:lvl2pPr>
            <a:lvl3pPr marL="1143000" indent="-228600" defTabSz="923925">
              <a:defRPr>
                <a:solidFill>
                  <a:schemeClr val="tx1"/>
                </a:solidFill>
                <a:latin typeface="Arial" charset="0"/>
                <a:ea typeface="ＭＳ Ｐゴシック" charset="0"/>
              </a:defRPr>
            </a:lvl3pPr>
            <a:lvl4pPr marL="1600200" indent="-228600" defTabSz="923925">
              <a:defRPr>
                <a:solidFill>
                  <a:schemeClr val="tx1"/>
                </a:solidFill>
                <a:latin typeface="Arial" charset="0"/>
                <a:ea typeface="ＭＳ Ｐゴシック" charset="0"/>
              </a:defRPr>
            </a:lvl4pPr>
            <a:lvl5pPr marL="2057400" indent="-228600" defTabSz="923925">
              <a:defRPr>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a:solidFill>
                  <a:schemeClr val="tx1"/>
                </a:solidFill>
                <a:latin typeface="Arial" charset="0"/>
                <a:ea typeface="ＭＳ Ｐゴシック" charset="0"/>
              </a:defRPr>
            </a:lvl9pPr>
          </a:lstStyle>
          <a:p>
            <a:fld id="{063AD1EA-A06E-C349-91F4-B22955B0C186}" type="slidenum">
              <a:rPr lang="en-US"/>
              <a:pPr/>
              <a:t>42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DBCF0A-CDBD-2845-9CC7-DE469A149DB1}" type="slidenum">
              <a:rPr lang="en-US"/>
              <a:pPr/>
              <a:t>8</a:t>
            </a:fld>
            <a:endParaRPr lang="en-US"/>
          </a:p>
        </p:txBody>
      </p:sp>
      <p:sp>
        <p:nvSpPr>
          <p:cNvPr id="479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92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Char char="•"/>
            </a:pPr>
            <a:r>
              <a:rPr lang="en-US" sz="800"/>
              <a:t>We observe firms making multiple changes in org design</a:t>
            </a:r>
          </a:p>
          <a:p>
            <a:pPr>
              <a:lnSpc>
                <a:spcPct val="80000"/>
              </a:lnSpc>
              <a:buFontTx/>
              <a:buChar char="•"/>
            </a:pPr>
            <a:r>
              <a:rPr lang="en-US" sz="800"/>
              <a:t>Beyond series of trade-offs, theory highlights complementarities among subsets of org. choices</a:t>
            </a:r>
          </a:p>
          <a:p>
            <a:pPr>
              <a:lnSpc>
                <a:spcPct val="80000"/>
              </a:lnSpc>
              <a:buFontTx/>
              <a:buChar char="•"/>
            </a:pPr>
            <a:r>
              <a:rPr lang="en-US" sz="800"/>
              <a:t>More recent papers examine simultaneous determination of incentives &amp; decision-making authority of DMs (solidly in the set-up of Headquarters as principal and DMs as agents)</a:t>
            </a:r>
          </a:p>
          <a:p>
            <a:pPr marL="742950" lvl="1" indent="-285750">
              <a:lnSpc>
                <a:spcPct val="80000"/>
              </a:lnSpc>
              <a:buFontTx/>
              <a:buChar char="•"/>
            </a:pPr>
            <a:r>
              <a:rPr lang="en-US" sz="800"/>
              <a:t>Athey &amp; Roberts (2001): </a:t>
            </a:r>
            <a:r>
              <a:rPr lang="en-US" sz="1000"/>
              <a:t>strong incentives for effort &amp; aligned (balanced) incentives for good project decisions</a:t>
            </a:r>
            <a:endParaRPr lang="en-US" sz="800"/>
          </a:p>
          <a:p>
            <a:pPr marL="742950" lvl="1" indent="-285750">
              <a:lnSpc>
                <a:spcPct val="80000"/>
              </a:lnSpc>
              <a:buFontTx/>
              <a:buChar char="•"/>
            </a:pPr>
            <a:r>
              <a:rPr lang="en-US" sz="800"/>
              <a:t>Prendergast (2002): delegate decisions to better informed DMs, but keep them in check with high-powered incentives</a:t>
            </a:r>
          </a:p>
          <a:p>
            <a:pPr marL="742950" lvl="1" indent="-285750">
              <a:lnSpc>
                <a:spcPct val="80000"/>
              </a:lnSpc>
              <a:buFontTx/>
              <a:buChar char="•"/>
            </a:pPr>
            <a:r>
              <a:rPr lang="en-US" sz="800"/>
              <a:t>Freibel &amp; Raith (2007): motivate DMs to generate high-quality projects &amp; communicate information to headquarters </a:t>
            </a:r>
          </a:p>
          <a:p>
            <a:pPr marL="742950" lvl="1" indent="-285750">
              <a:lnSpc>
                <a:spcPct val="80000"/>
              </a:lnSpc>
              <a:buFontTx/>
              <a:buChar char="•"/>
            </a:pPr>
            <a:r>
              <a:rPr lang="en-US" sz="800"/>
              <a:t>Alonso, Dessein &amp; Matouschek (2008)</a:t>
            </a:r>
          </a:p>
          <a:p>
            <a:pPr marL="742950" lvl="1" indent="-285750">
              <a:lnSpc>
                <a:spcPct val="80000"/>
              </a:lnSpc>
              <a:buFontTx/>
              <a:buChar char="•"/>
            </a:pPr>
            <a:r>
              <a:rPr lang="en-US" sz="800"/>
              <a:t>Rantakari (2008)--Makes predictions about location of decision rights (i.e, CEO or DMs) and strength and balance of incentive provision for DMs…all as a function of volatility of the environment.</a:t>
            </a:r>
            <a:endParaRPr lang="en-US" sz="1000" b="1"/>
          </a:p>
          <a:p>
            <a:pPr>
              <a:lnSpc>
                <a:spcPct val="80000"/>
              </a:lnSpc>
            </a:pPr>
            <a:r>
              <a:rPr lang="en-US" sz="1000" b="1"/>
              <a:t>Ultimately, the effect of competition on various organizational choices is an empirical issue.</a:t>
            </a:r>
          </a:p>
          <a:p>
            <a:pPr>
              <a:lnSpc>
                <a:spcPct val="80000"/>
              </a:lnSpc>
              <a:buFontTx/>
              <a:buChar char="•"/>
            </a:pPr>
            <a:endParaRPr lang="en-US" sz="800"/>
          </a:p>
          <a:p>
            <a:pPr>
              <a:lnSpc>
                <a:spcPct val="80000"/>
              </a:lnSpc>
            </a:pPr>
            <a:r>
              <a:rPr lang="en-US" sz="900"/>
              <a:t>Basic tension: strong incentives to motivate information acquisition &amp; balanced incentives to motivate accurate transmission &amp; use of information</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ea typeface="ＭＳ Ｐゴシック" charset="0"/>
              </a:defRPr>
            </a:lvl1pPr>
            <a:lvl2pPr marL="742950" indent="-285750" defTabSz="923925">
              <a:defRPr>
                <a:solidFill>
                  <a:schemeClr val="tx1"/>
                </a:solidFill>
                <a:latin typeface="Arial" charset="0"/>
                <a:ea typeface="ＭＳ Ｐゴシック" charset="0"/>
              </a:defRPr>
            </a:lvl2pPr>
            <a:lvl3pPr marL="1143000" indent="-228600" defTabSz="923925">
              <a:defRPr>
                <a:solidFill>
                  <a:schemeClr val="tx1"/>
                </a:solidFill>
                <a:latin typeface="Arial" charset="0"/>
                <a:ea typeface="ＭＳ Ｐゴシック" charset="0"/>
              </a:defRPr>
            </a:lvl3pPr>
            <a:lvl4pPr marL="1600200" indent="-228600" defTabSz="923925">
              <a:defRPr>
                <a:solidFill>
                  <a:schemeClr val="tx1"/>
                </a:solidFill>
                <a:latin typeface="Arial" charset="0"/>
                <a:ea typeface="ＭＳ Ｐゴシック" charset="0"/>
              </a:defRPr>
            </a:lvl4pPr>
            <a:lvl5pPr marL="2057400" indent="-228600" defTabSz="923925">
              <a:defRPr>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a:solidFill>
                  <a:schemeClr val="tx1"/>
                </a:solidFill>
                <a:latin typeface="Arial" charset="0"/>
                <a:ea typeface="ＭＳ Ｐゴシック" charset="0"/>
              </a:defRPr>
            </a:lvl9pPr>
          </a:lstStyle>
          <a:p>
            <a:fld id="{97D78407-73A7-0D4D-8817-23FAF97EEE17}" type="slidenum">
              <a:rPr lang="en-US"/>
              <a:pPr/>
              <a:t>43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ea typeface="ＭＳ Ｐゴシック" charset="0"/>
              </a:defRPr>
            </a:lvl1pPr>
            <a:lvl2pPr marL="742950" indent="-285750" defTabSz="923925">
              <a:defRPr>
                <a:solidFill>
                  <a:schemeClr val="tx1"/>
                </a:solidFill>
                <a:latin typeface="Arial" charset="0"/>
                <a:ea typeface="ＭＳ Ｐゴシック" charset="0"/>
              </a:defRPr>
            </a:lvl2pPr>
            <a:lvl3pPr marL="1143000" indent="-228600" defTabSz="923925">
              <a:defRPr>
                <a:solidFill>
                  <a:schemeClr val="tx1"/>
                </a:solidFill>
                <a:latin typeface="Arial" charset="0"/>
                <a:ea typeface="ＭＳ Ｐゴシック" charset="0"/>
              </a:defRPr>
            </a:lvl3pPr>
            <a:lvl4pPr marL="1600200" indent="-228600" defTabSz="923925">
              <a:defRPr>
                <a:solidFill>
                  <a:schemeClr val="tx1"/>
                </a:solidFill>
                <a:latin typeface="Arial" charset="0"/>
                <a:ea typeface="ＭＳ Ｐゴシック" charset="0"/>
              </a:defRPr>
            </a:lvl4pPr>
            <a:lvl5pPr marL="2057400" indent="-228600" defTabSz="923925">
              <a:defRPr>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a:solidFill>
                  <a:schemeClr val="tx1"/>
                </a:solidFill>
                <a:latin typeface="Arial" charset="0"/>
                <a:ea typeface="ＭＳ Ｐゴシック" charset="0"/>
              </a:defRPr>
            </a:lvl9pPr>
          </a:lstStyle>
          <a:p>
            <a:fld id="{796FB4C4-CC8B-6F4A-85C0-9511268959AC}" type="slidenum">
              <a:rPr lang="en-US"/>
              <a:pPr/>
              <a:t>45</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4400" y="4344025"/>
            <a:ext cx="50292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Pay components include salary, bonus, restricted stock, stock options, other LT incentives</a:t>
            </a:r>
          </a:p>
          <a:p>
            <a:pPr eaLnBrk="1" hangingPunct="1"/>
            <a:endParaRPr lang="en-US"/>
          </a:p>
          <a:p>
            <a:pPr eaLnBrk="1" hangingPunct="1"/>
            <a:r>
              <a:rPr lang="en-US"/>
              <a:t>Unique aspect of this data set that we exploit is the information about reporting relationships:  </a:t>
            </a:r>
          </a:p>
          <a:p>
            <a:pPr lvl="1" eaLnBrk="1" hangingPunct="1"/>
            <a:r>
              <a:rPr lang="en-US"/>
              <a:t>1.which titles positions report to </a:t>
            </a:r>
          </a:p>
          <a:p>
            <a:pPr lvl="1" eaLnBrk="1" hangingPunct="1"/>
            <a:r>
              <a:rPr lang="en-US"/>
              <a:t>2.the number of reporting levels between the position and the CEO</a:t>
            </a:r>
          </a:p>
          <a:p>
            <a:pPr lvl="1" eaLnBrk="1" hangingPunct="1"/>
            <a:endParaRPr lang="en-US"/>
          </a:p>
          <a:p>
            <a:pPr eaLnBrk="1" hangingPunct="1"/>
            <a:r>
              <a:rPr lang="en-US"/>
              <a:t>The typical firm in the sample is a large, mature stable firm, not one whose organizational structure is likely to be in flux.  Think of sample firms as a subset of Fortune 500 companies</a:t>
            </a:r>
          </a:p>
          <a:p>
            <a:pPr eaLnBrk="1" hangingPunct="1"/>
            <a:endParaRPr lang="en-US"/>
          </a:p>
          <a:p>
            <a:pPr eaLnBrk="1" hangingPunct="1"/>
            <a:r>
              <a:rPr lang="en-US"/>
              <a:t>There are certainly limitations in using these data to infer something about organizational form. However, due to the limited research in the area, we think we can learn something from doing so.</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ea typeface="ＭＳ Ｐゴシック" charset="0"/>
              </a:defRPr>
            </a:lvl1pPr>
            <a:lvl2pPr marL="742950" indent="-285750" defTabSz="923925">
              <a:defRPr>
                <a:solidFill>
                  <a:schemeClr val="tx1"/>
                </a:solidFill>
                <a:latin typeface="Arial" charset="0"/>
                <a:ea typeface="ＭＳ Ｐゴシック" charset="0"/>
              </a:defRPr>
            </a:lvl2pPr>
            <a:lvl3pPr marL="1143000" indent="-228600" defTabSz="923925">
              <a:defRPr>
                <a:solidFill>
                  <a:schemeClr val="tx1"/>
                </a:solidFill>
                <a:latin typeface="Arial" charset="0"/>
                <a:ea typeface="ＭＳ Ｐゴシック" charset="0"/>
              </a:defRPr>
            </a:lvl3pPr>
            <a:lvl4pPr marL="1600200" indent="-228600" defTabSz="923925">
              <a:defRPr>
                <a:solidFill>
                  <a:schemeClr val="tx1"/>
                </a:solidFill>
                <a:latin typeface="Arial" charset="0"/>
                <a:ea typeface="ＭＳ Ｐゴシック" charset="0"/>
              </a:defRPr>
            </a:lvl4pPr>
            <a:lvl5pPr marL="2057400" indent="-228600" defTabSz="923925">
              <a:defRPr>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a:solidFill>
                  <a:schemeClr val="tx1"/>
                </a:solidFill>
                <a:latin typeface="Arial" charset="0"/>
                <a:ea typeface="ＭＳ Ｐゴシック" charset="0"/>
              </a:defRPr>
            </a:lvl9pPr>
          </a:lstStyle>
          <a:p>
            <a:fld id="{A6A0FEDB-8D56-534E-98E9-567FAA6D20F0}" type="slidenum">
              <a:rPr lang="en-US"/>
              <a:pPr/>
              <a:t>46</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900" b="1"/>
              <a:t>Empirical Strategy</a:t>
            </a:r>
            <a:r>
              <a:rPr lang="en-US" sz="900"/>
              <a:t>: Exploit  Canada-US FTA that eliminated all trade barriers between the US and Canada.  </a:t>
            </a:r>
          </a:p>
          <a:p>
            <a:pPr eaLnBrk="1" hangingPunct="1">
              <a:lnSpc>
                <a:spcPct val="90000"/>
              </a:lnSpc>
              <a:buFontTx/>
              <a:buChar char="•"/>
            </a:pPr>
            <a:r>
              <a:rPr lang="en-US" sz="900"/>
              <a:t>US firms in industries with high US tariffs on Canadian imports prior to the agreement experienced a greater reduction in entry barriers into their industry compared to those with low tariffs….larger competitive shock </a:t>
            </a:r>
          </a:p>
          <a:p>
            <a:pPr eaLnBrk="1" hangingPunct="1">
              <a:lnSpc>
                <a:spcPct val="90000"/>
              </a:lnSpc>
              <a:buFontTx/>
              <a:buChar char="•"/>
            </a:pPr>
            <a:r>
              <a:rPr lang="en-US" sz="900"/>
              <a:t>But, since Canadian tariffs on US exports also fell, US firms may face market expansion opportunities for exports.</a:t>
            </a:r>
          </a:p>
          <a:p>
            <a:pPr eaLnBrk="1" hangingPunct="1">
              <a:lnSpc>
                <a:spcPct val="90000"/>
              </a:lnSpc>
            </a:pPr>
            <a:r>
              <a:rPr lang="en-US" sz="900" b="1"/>
              <a:t>Exogeneity of shock?</a:t>
            </a:r>
          </a:p>
          <a:p>
            <a:pPr eaLnBrk="1" hangingPunct="1">
              <a:lnSpc>
                <a:spcPct val="90000"/>
              </a:lnSpc>
              <a:buFontTx/>
              <a:buChar char="•"/>
            </a:pPr>
            <a:r>
              <a:rPr lang="en-US" sz="900"/>
              <a:t>Initially, details of agreement met substantial opposition.  Liberal party strongly opposed the agreement and had a 20 point lead in a highly contested election in oct 1988. Conservative party won the election and agreement went into effect 3 months later.</a:t>
            </a:r>
          </a:p>
          <a:p>
            <a:pPr eaLnBrk="1" hangingPunct="1">
              <a:lnSpc>
                <a:spcPct val="90000"/>
              </a:lnSpc>
              <a:buFontTx/>
              <a:buChar char="•"/>
            </a:pPr>
            <a:r>
              <a:rPr lang="en-US" sz="900" b="1"/>
              <a:t>Clear experiment (trefler)</a:t>
            </a:r>
          </a:p>
          <a:p>
            <a:pPr eaLnBrk="1" hangingPunct="1">
              <a:lnSpc>
                <a:spcPct val="90000"/>
              </a:lnSpc>
              <a:buFontTx/>
              <a:buChar char="•"/>
            </a:pPr>
            <a:r>
              <a:rPr lang="en-US" sz="900" b="1"/>
              <a:t>3 advantages for our empirical strategy</a:t>
            </a:r>
          </a:p>
          <a:p>
            <a:pPr marL="742950" lvl="1" indent="-285750" eaLnBrk="1" hangingPunct="1">
              <a:lnSpc>
                <a:spcPct val="90000"/>
              </a:lnSpc>
              <a:buFontTx/>
              <a:buChar char="•"/>
            </a:pPr>
            <a:r>
              <a:rPr lang="en-US" sz="900"/>
              <a:t>Passage of agreement was highly unexpected</a:t>
            </a:r>
          </a:p>
          <a:p>
            <a:pPr marL="742950" lvl="1" indent="-285750" eaLnBrk="1" hangingPunct="1">
              <a:lnSpc>
                <a:spcPct val="90000"/>
              </a:lnSpc>
              <a:buFontTx/>
              <a:buChar char="•"/>
            </a:pPr>
            <a:r>
              <a:rPr lang="en-US" sz="900"/>
              <a:t>Not a response to a macroeconomic shock, therefore unaccompanied by other economic policies that affect industries</a:t>
            </a:r>
          </a:p>
          <a:p>
            <a:pPr marL="742950" lvl="1" indent="-285750" eaLnBrk="1" hangingPunct="1">
              <a:lnSpc>
                <a:spcPct val="90000"/>
              </a:lnSpc>
              <a:buFontTx/>
              <a:buChar char="•"/>
            </a:pPr>
            <a:r>
              <a:rPr lang="en-US" sz="900"/>
              <a:t>No other important trade agreements at that time..so unlikely to be confounded with other factors.</a:t>
            </a:r>
          </a:p>
          <a:p>
            <a:pPr eaLnBrk="1" hangingPunct="1">
              <a:lnSpc>
                <a:spcPct val="90000"/>
              </a:lnSpc>
              <a:buFont typeface="Calibri" charset="0"/>
              <a:buNone/>
            </a:pPr>
            <a:r>
              <a:rPr lang="en-US" sz="700" b="1"/>
              <a:t>Exogeneity of initial tariff levels?</a:t>
            </a:r>
          </a:p>
          <a:p>
            <a:pPr marL="742950" lvl="1" indent="-285750" eaLnBrk="1" hangingPunct="1">
              <a:lnSpc>
                <a:spcPct val="90000"/>
              </a:lnSpc>
              <a:buFont typeface="Calibri" charset="0"/>
              <a:buChar char="•"/>
            </a:pPr>
            <a:r>
              <a:rPr lang="en-US" sz="700"/>
              <a:t>We may worry that pre-89 level of tariffs is not random (declining industries may have higher tariffs).  We do 2 things:  </a:t>
            </a:r>
          </a:p>
          <a:p>
            <a:pPr marL="1143000" lvl="2" indent="-228600" eaLnBrk="1" hangingPunct="1">
              <a:lnSpc>
                <a:spcPct val="90000"/>
              </a:lnSpc>
              <a:buFont typeface="Calibri" charset="0"/>
              <a:buChar char="•"/>
            </a:pPr>
            <a:r>
              <a:rPr lang="en-US" sz="700"/>
              <a:t>Control for pre-existing trends in organizational variables (include division-specific time trends)</a:t>
            </a:r>
          </a:p>
          <a:p>
            <a:pPr marL="1143000" lvl="2" indent="-228600" eaLnBrk="1" hangingPunct="1">
              <a:lnSpc>
                <a:spcPct val="90000"/>
              </a:lnSpc>
              <a:buFont typeface="Calibri" charset="0"/>
              <a:buChar char="•"/>
            </a:pPr>
            <a:r>
              <a:rPr lang="en-US" sz="700"/>
              <a:t>Control for pre-existing industry characteristics related to tariff protection: skill intensity, capital intensity, &amp; TFP growth of US industries.</a:t>
            </a:r>
          </a:p>
          <a:p>
            <a:pPr eaLnBrk="1" hangingPunct="1">
              <a:lnSpc>
                <a:spcPct val="90000"/>
              </a:lnSpc>
              <a:buFont typeface="Calibri" charset="0"/>
              <a:buNone/>
            </a:pPr>
            <a:r>
              <a:rPr lang="en-US" sz="700" b="1"/>
              <a:t>Finally, what is the economic significance of FTA?</a:t>
            </a:r>
            <a:endParaRPr lang="en-US" sz="700"/>
          </a:p>
          <a:p>
            <a:pPr eaLnBrk="1" hangingPunct="1">
              <a:lnSpc>
                <a:spcPct val="90000"/>
              </a:lnSpc>
            </a:pPr>
            <a:endParaRPr lang="en-US" sz="900"/>
          </a:p>
          <a:p>
            <a:pPr marL="742950" lvl="1" indent="-285750" eaLnBrk="1" hangingPunct="1">
              <a:lnSpc>
                <a:spcPct val="90000"/>
              </a:lnSpc>
            </a:pPr>
            <a:endParaRPr lang="en-US" sz="700"/>
          </a:p>
          <a:p>
            <a:pPr marL="742950" lvl="1" indent="-285750" eaLnBrk="1" hangingPunct="1">
              <a:lnSpc>
                <a:spcPct val="90000"/>
              </a:lnSpc>
              <a:buFontTx/>
              <a:buChar char="•"/>
            </a:pPr>
            <a:endParaRPr lang="en-US" sz="9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ea typeface="ＭＳ Ｐゴシック" charset="0"/>
              </a:defRPr>
            </a:lvl1pPr>
            <a:lvl2pPr marL="742950" indent="-285750" defTabSz="923925">
              <a:defRPr>
                <a:solidFill>
                  <a:schemeClr val="tx1"/>
                </a:solidFill>
                <a:latin typeface="Arial" charset="0"/>
                <a:ea typeface="ＭＳ Ｐゴシック" charset="0"/>
              </a:defRPr>
            </a:lvl2pPr>
            <a:lvl3pPr marL="1143000" indent="-228600" defTabSz="923925">
              <a:defRPr>
                <a:solidFill>
                  <a:schemeClr val="tx1"/>
                </a:solidFill>
                <a:latin typeface="Arial" charset="0"/>
                <a:ea typeface="ＭＳ Ｐゴシック" charset="0"/>
              </a:defRPr>
            </a:lvl3pPr>
            <a:lvl4pPr marL="1600200" indent="-228600" defTabSz="923925">
              <a:defRPr>
                <a:solidFill>
                  <a:schemeClr val="tx1"/>
                </a:solidFill>
                <a:latin typeface="Arial" charset="0"/>
                <a:ea typeface="ＭＳ Ｐゴシック" charset="0"/>
              </a:defRPr>
            </a:lvl4pPr>
            <a:lvl5pPr marL="2057400" indent="-228600" defTabSz="923925">
              <a:defRPr>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a:solidFill>
                  <a:schemeClr val="tx1"/>
                </a:solidFill>
                <a:latin typeface="Arial" charset="0"/>
                <a:ea typeface="ＭＳ Ｐゴシック" charset="0"/>
              </a:defRPr>
            </a:lvl9pPr>
          </a:lstStyle>
          <a:p>
            <a:fld id="{005896F7-AF14-004A-8FE9-10D34CB6452B}" type="slidenum">
              <a:rPr lang="en-US"/>
              <a:pPr/>
              <a:t>47</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t>Trade with Canada pre-89</a:t>
            </a:r>
          </a:p>
          <a:p>
            <a:pPr eaLnBrk="1" hangingPunct="1">
              <a:buFontTx/>
              <a:buChar char="•"/>
            </a:pPr>
            <a:r>
              <a:rPr lang="en-US" sz="1000"/>
              <a:t>Significant variation in US tariffs at 3 and 4 digit SIC, but even greater variation within less aggregated product categories…plus only represents tariffs, not non-tariff barriers.</a:t>
            </a:r>
          </a:p>
          <a:p>
            <a:pPr eaLnBrk="1" hangingPunct="1"/>
            <a:r>
              <a:rPr lang="en-US" sz="1000" b="1"/>
              <a:t>Products are highly substitutable</a:t>
            </a:r>
          </a:p>
          <a:p>
            <a:pPr eaLnBrk="1" hangingPunct="1">
              <a:buFontTx/>
              <a:buChar char="•"/>
            </a:pPr>
            <a:r>
              <a:rPr lang="en-US" sz="1000"/>
              <a:t>Import price elasticity of substitution</a:t>
            </a:r>
          </a:p>
          <a:p>
            <a:pPr marL="742950" lvl="1" indent="-285750" eaLnBrk="1" hangingPunct="1">
              <a:buFontTx/>
              <a:buChar char="•"/>
            </a:pPr>
            <a:r>
              <a:rPr lang="en-US" sz="1000"/>
              <a:t>Head &amp; Ries (2001, AER) &amp; Romalis (2007, Restat):  estimate import price elasticity of substitution.—a 1% reduction in US tariffs is associated with a roughly 8% increase in imports from Canada)</a:t>
            </a:r>
          </a:p>
          <a:p>
            <a:pPr marL="742950" lvl="1" indent="-285750" eaLnBrk="1" hangingPunct="1">
              <a:buFontTx/>
              <a:buChar char="•"/>
            </a:pPr>
            <a:r>
              <a:rPr lang="en-US" sz="1000"/>
              <a:t>With average tariff about 4% this suggests an increase in imports of about 30+%</a:t>
            </a:r>
          </a:p>
          <a:p>
            <a:pPr eaLnBrk="1" hangingPunct="1">
              <a:buFontTx/>
              <a:buChar char="•"/>
            </a:pPr>
            <a:r>
              <a:rPr lang="en-US" sz="1000"/>
              <a:t>Increase in imports (Clausing, 2001, Canadian Journal of Economics)</a:t>
            </a:r>
          </a:p>
          <a:p>
            <a:pPr marL="742950" lvl="1" indent="-285750" eaLnBrk="1" hangingPunct="1">
              <a:buFontTx/>
              <a:buChar char="•"/>
            </a:pPr>
            <a:r>
              <a:rPr lang="en-US" sz="1000"/>
              <a:t>Effect of FTA on US imports from Canada and ROW. (uses data at the commodity level-10 digit product categories)</a:t>
            </a:r>
          </a:p>
          <a:p>
            <a:pPr marL="742950" lvl="1" indent="-285750" eaLnBrk="1" hangingPunct="1">
              <a:buFontTx/>
              <a:buChar char="•"/>
            </a:pPr>
            <a:r>
              <a:rPr lang="en-US" sz="1000"/>
              <a:t>Finds a 1% decrease in tariffs is associated with a 9.6% increase in US imports from Canada (dollar value of imports)</a:t>
            </a:r>
          </a:p>
          <a:p>
            <a:pPr marL="742950" lvl="1" indent="-285750" eaLnBrk="1" hangingPunct="1">
              <a:buFontTx/>
              <a:buChar char="•"/>
            </a:pPr>
            <a:r>
              <a:rPr lang="en-US" sz="1000"/>
              <a:t>Over ½ of $42 B increase in US imports from Canada between 1989 &amp; 1994 was the result of FTA</a:t>
            </a:r>
          </a:p>
          <a:p>
            <a:pPr eaLnBrk="1" hangingPunct="1"/>
            <a:r>
              <a:rPr lang="en-US" sz="1000" b="1"/>
              <a:t>Effects on firms: m ore evidence on Canadian firms</a:t>
            </a:r>
          </a:p>
          <a:p>
            <a:pPr eaLnBrk="1" hangingPunct="1">
              <a:buFontTx/>
              <a:buChar char="•"/>
            </a:pPr>
            <a:r>
              <a:rPr lang="en-US" sz="1000"/>
              <a:t>Canadian Firms: Trefler:  for Canadian industries that received the largest US tariff cuts, labor productivity soared by 14%</a:t>
            </a:r>
          </a:p>
          <a:p>
            <a:pPr eaLnBrk="1" hangingPunct="1">
              <a:buFontTx/>
              <a:buChar char="•"/>
            </a:pPr>
            <a:r>
              <a:rPr lang="en-US" sz="1000"/>
              <a:t>US firms:  Feinberg &amp; Keane: US based MNCs increase trade, employment and sales (increases in trade with 3</a:t>
            </a:r>
            <a:r>
              <a:rPr lang="en-US" sz="1000" baseline="30000"/>
              <a:t>rd</a:t>
            </a:r>
            <a:r>
              <a:rPr lang="en-US" sz="1000"/>
              <a:t> party not Canadian affiliates)</a:t>
            </a:r>
          </a:p>
          <a:p>
            <a:pPr eaLnBrk="1" hangingPunct="1">
              <a:buFontTx/>
              <a:buChar char="•"/>
            </a:pPr>
            <a:r>
              <a:rPr lang="en-US" sz="1000"/>
              <a:t>Our firms:  </a:t>
            </a:r>
          </a:p>
          <a:p>
            <a:pPr eaLnBrk="1" hangingPunct="1">
              <a:buFontTx/>
              <a:buChar char="•"/>
            </a:pPr>
            <a:endParaRPr lang="en-US" sz="1000"/>
          </a:p>
          <a:p>
            <a:pPr marL="742950" lvl="1" indent="-285750" eaLnBrk="1" hangingPunct="1">
              <a:buFontTx/>
              <a:buChar char="•"/>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ea typeface="ＭＳ Ｐゴシック" charset="0"/>
              </a:defRPr>
            </a:lvl1pPr>
            <a:lvl2pPr marL="742950" indent="-285750" defTabSz="923925">
              <a:defRPr>
                <a:solidFill>
                  <a:schemeClr val="tx1"/>
                </a:solidFill>
                <a:latin typeface="Arial" charset="0"/>
                <a:ea typeface="ＭＳ Ｐゴシック" charset="0"/>
              </a:defRPr>
            </a:lvl2pPr>
            <a:lvl3pPr marL="1143000" indent="-228600" defTabSz="923925">
              <a:defRPr>
                <a:solidFill>
                  <a:schemeClr val="tx1"/>
                </a:solidFill>
                <a:latin typeface="Arial" charset="0"/>
                <a:ea typeface="ＭＳ Ｐゴシック" charset="0"/>
              </a:defRPr>
            </a:lvl3pPr>
            <a:lvl4pPr marL="1600200" indent="-228600" defTabSz="923925">
              <a:defRPr>
                <a:solidFill>
                  <a:schemeClr val="tx1"/>
                </a:solidFill>
                <a:latin typeface="Arial" charset="0"/>
                <a:ea typeface="ＭＳ Ｐゴシック" charset="0"/>
              </a:defRPr>
            </a:lvl4pPr>
            <a:lvl5pPr marL="2057400" indent="-228600" defTabSz="923925">
              <a:defRPr>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a:solidFill>
                  <a:schemeClr val="tx1"/>
                </a:solidFill>
                <a:latin typeface="Arial" charset="0"/>
                <a:ea typeface="ＭＳ Ｐゴシック" charset="0"/>
              </a:defRPr>
            </a:lvl9pPr>
          </a:lstStyle>
          <a:p>
            <a:fld id="{CA1322A9-92DF-EA42-9564-D2BA130A004B}" type="slidenum">
              <a:rPr lang="en-US"/>
              <a:pPr/>
              <a:t>48</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ea typeface="ＭＳ Ｐゴシック" charset="0"/>
              </a:defRPr>
            </a:lvl1pPr>
            <a:lvl2pPr marL="742950" indent="-285750" defTabSz="923925">
              <a:defRPr>
                <a:solidFill>
                  <a:schemeClr val="tx1"/>
                </a:solidFill>
                <a:latin typeface="Arial" charset="0"/>
                <a:ea typeface="ＭＳ Ｐゴシック" charset="0"/>
              </a:defRPr>
            </a:lvl2pPr>
            <a:lvl3pPr marL="1143000" indent="-228600" defTabSz="923925">
              <a:defRPr>
                <a:solidFill>
                  <a:schemeClr val="tx1"/>
                </a:solidFill>
                <a:latin typeface="Arial" charset="0"/>
                <a:ea typeface="ＭＳ Ｐゴシック" charset="0"/>
              </a:defRPr>
            </a:lvl3pPr>
            <a:lvl4pPr marL="1600200" indent="-228600" defTabSz="923925">
              <a:defRPr>
                <a:solidFill>
                  <a:schemeClr val="tx1"/>
                </a:solidFill>
                <a:latin typeface="Arial" charset="0"/>
                <a:ea typeface="ＭＳ Ｐゴシック" charset="0"/>
              </a:defRPr>
            </a:lvl4pPr>
            <a:lvl5pPr marL="2057400" indent="-228600" defTabSz="923925">
              <a:defRPr>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a:solidFill>
                  <a:schemeClr val="tx1"/>
                </a:solidFill>
                <a:latin typeface="Arial" charset="0"/>
                <a:ea typeface="ＭＳ Ｐゴシック" charset="0"/>
              </a:defRPr>
            </a:lvl9pPr>
          </a:lstStyle>
          <a:p>
            <a:fld id="{86E0D0C0-8D59-CE4B-AB79-96704672EA58}" type="slidenum">
              <a:rPr lang="en-US"/>
              <a:pPr/>
              <a:t>54</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We believe we have established a strong relationship between the external shock and our measures of org change. But, why are firms flattening?  What is the mechanism?  </a:t>
            </a:r>
          </a:p>
          <a:p>
            <a:pPr eaLnBrk="1" hangingPunct="1">
              <a:buFontTx/>
              <a:buChar char="•"/>
            </a:pPr>
            <a:r>
              <a:rPr lang="en-US"/>
              <a:t>There is no single theory that explains the set of changes that we observe.  Our approach is to look at other changes in the firm to infer something about the mechanism.</a:t>
            </a:r>
          </a:p>
          <a:p>
            <a:pPr eaLnBrk="1" hangingPunct="1">
              <a:buFontTx/>
              <a:buChar char="•"/>
            </a:pPr>
            <a:r>
              <a:rPr lang="en-US"/>
              <a:t>Is flattening consistent with delegation of decision-making?</a:t>
            </a:r>
          </a:p>
          <a:p>
            <a:pPr marL="742950" lvl="1" indent="-285750" eaLnBrk="1" hangingPunct="1">
              <a:buFontTx/>
              <a:buChar char="•"/>
            </a:pPr>
            <a:r>
              <a:rPr lang="en-US"/>
              <a:t>On the one hand, DM is closer to top so may be broader job scope and more authority, plus CEO span is broader, so less time to spend with each report (greater delegation).</a:t>
            </a:r>
          </a:p>
          <a:p>
            <a:pPr marL="742950" lvl="1" indent="-285750" eaLnBrk="1" hangingPunct="1">
              <a:buFontTx/>
              <a:buChar char="•"/>
            </a:pPr>
            <a:r>
              <a:rPr lang="en-US"/>
              <a:t>However, DMs now report directly to CEO, so possibly closer monitoring (less delegation)</a:t>
            </a:r>
          </a:p>
          <a:p>
            <a:pPr eaLnBrk="1" hangingPunct="1"/>
            <a:r>
              <a:rPr lang="en-US"/>
              <a:t>We Don</a:t>
            </a:r>
            <a:r>
              <a:rPr lang="ja-JP" altLang="en-US"/>
              <a:t>’</a:t>
            </a:r>
            <a:r>
              <a:rPr lang="en-US"/>
              <a:t>t have measures of delegation….but, do know DM pay.</a:t>
            </a:r>
          </a:p>
          <a:p>
            <a:pPr eaLnBrk="1" hangingPunct="1">
              <a:buFontTx/>
              <a:buChar char="•"/>
            </a:pPr>
            <a:r>
              <a:rPr lang="en-US">
                <a:solidFill>
                  <a:srgbClr val="FF0000"/>
                </a:solidFill>
              </a:rPr>
              <a:t>Our approach is to infer something about delegation from changes in proximity to CEO &amp; changes in DM pay</a:t>
            </a:r>
          </a:p>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t>Are changes due to changes in Canadian subsidiaries?</a:t>
            </a:r>
          </a:p>
          <a:p>
            <a:pPr lvl="1"/>
            <a:r>
              <a:rPr lang="en-US"/>
              <a:t>We might expect the benefit of being in Canada to change with falling tariffs.</a:t>
            </a:r>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ea typeface="ＭＳ Ｐゴシック" charset="0"/>
              </a:defRPr>
            </a:lvl1pPr>
            <a:lvl2pPr marL="742950" indent="-285750" defTabSz="923925">
              <a:defRPr>
                <a:solidFill>
                  <a:schemeClr val="tx1"/>
                </a:solidFill>
                <a:latin typeface="Arial" charset="0"/>
                <a:ea typeface="ＭＳ Ｐゴシック" charset="0"/>
              </a:defRPr>
            </a:lvl2pPr>
            <a:lvl3pPr marL="1143000" indent="-228600" defTabSz="923925">
              <a:defRPr>
                <a:solidFill>
                  <a:schemeClr val="tx1"/>
                </a:solidFill>
                <a:latin typeface="Arial" charset="0"/>
                <a:ea typeface="ＭＳ Ｐゴシック" charset="0"/>
              </a:defRPr>
            </a:lvl3pPr>
            <a:lvl4pPr marL="1600200" indent="-228600" defTabSz="923925">
              <a:defRPr>
                <a:solidFill>
                  <a:schemeClr val="tx1"/>
                </a:solidFill>
                <a:latin typeface="Arial" charset="0"/>
                <a:ea typeface="ＭＳ Ｐゴシック" charset="0"/>
              </a:defRPr>
            </a:lvl4pPr>
            <a:lvl5pPr marL="2057400" indent="-228600" defTabSz="923925">
              <a:defRPr>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a:solidFill>
                  <a:schemeClr val="tx1"/>
                </a:solidFill>
                <a:latin typeface="Arial" charset="0"/>
                <a:ea typeface="ＭＳ Ｐゴシック" charset="0"/>
              </a:defRPr>
            </a:lvl9pPr>
          </a:lstStyle>
          <a:p>
            <a:fld id="{4A784C25-63DA-B447-BCB0-4A1D68D917AE}" type="slidenum">
              <a:rPr lang="en-US"/>
              <a:pPr/>
              <a:t>57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95236" name="Slide Number Placeholder 3"/>
          <p:cNvSpPr txBox="1">
            <a:spLocks noGrp="1"/>
          </p:cNvSpPr>
          <p:nvPr/>
        </p:nvSpPr>
        <p:spPr bwMode="auto">
          <a:xfrm>
            <a:off x="3884613" y="8686488"/>
            <a:ext cx="2971800"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2" tIns="46151" rIns="92302" bIns="46151" anchor="b"/>
          <a:lstStyle>
            <a:lvl1pPr defTabSz="923925">
              <a:defRPr>
                <a:solidFill>
                  <a:schemeClr val="tx1"/>
                </a:solidFill>
                <a:latin typeface="Arial" charset="0"/>
                <a:ea typeface="ＭＳ Ｐゴシック" charset="0"/>
              </a:defRPr>
            </a:lvl1pPr>
            <a:lvl2pPr marL="742950" indent="-285750" defTabSz="923925">
              <a:defRPr>
                <a:solidFill>
                  <a:schemeClr val="tx1"/>
                </a:solidFill>
                <a:latin typeface="Arial" charset="0"/>
                <a:ea typeface="ＭＳ Ｐゴシック" charset="0"/>
              </a:defRPr>
            </a:lvl2pPr>
            <a:lvl3pPr marL="1143000" indent="-228600" defTabSz="923925">
              <a:defRPr>
                <a:solidFill>
                  <a:schemeClr val="tx1"/>
                </a:solidFill>
                <a:latin typeface="Arial" charset="0"/>
                <a:ea typeface="ＭＳ Ｐゴシック" charset="0"/>
              </a:defRPr>
            </a:lvl3pPr>
            <a:lvl4pPr marL="1600200" indent="-228600" defTabSz="923925">
              <a:defRPr>
                <a:solidFill>
                  <a:schemeClr val="tx1"/>
                </a:solidFill>
                <a:latin typeface="Arial" charset="0"/>
                <a:ea typeface="ＭＳ Ｐゴシック" charset="0"/>
              </a:defRPr>
            </a:lvl4pPr>
            <a:lvl5pPr marL="2057400" indent="-228600" defTabSz="923925">
              <a:defRPr>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8FA31F2F-34AB-124A-920B-CE401CBAABA7}" type="slidenum">
              <a:rPr lang="en-US" sz="1200"/>
              <a:pPr algn="r" eaLnBrk="1" hangingPunct="1"/>
              <a:t>58</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Flattening as simply Cost-cutting? Evidence against this:  increases in pay levels and performance sensitivity</a:t>
            </a:r>
          </a:p>
          <a:p>
            <a:endParaRPr lang="en-US"/>
          </a:p>
          <a:p>
            <a:pPr marL="1143000" lvl="2" indent="-228600">
              <a:buFontTx/>
              <a:buChar char="•"/>
            </a:pPr>
            <a:r>
              <a:rPr lang="en-US"/>
              <a:t>Pay is increasing….inconsistent with simple cost-cutting</a:t>
            </a:r>
          </a:p>
          <a:p>
            <a:pPr marL="1143000" lvl="2" indent="-228600">
              <a:buFontTx/>
              <a:buChar char="•"/>
            </a:pPr>
            <a:r>
              <a:rPr lang="en-US"/>
              <a:t>Changes in decision-making:  </a:t>
            </a:r>
          </a:p>
          <a:p>
            <a:pPr marL="1600200" lvl="3" indent="-228600">
              <a:buFontTx/>
              <a:buChar char="•"/>
            </a:pPr>
            <a:r>
              <a:rPr lang="en-US"/>
              <a:t>don</a:t>
            </a:r>
            <a:r>
              <a:rPr lang="ja-JP" altLang="en-US"/>
              <a:t>’</a:t>
            </a:r>
            <a:r>
              <a:rPr lang="en-US"/>
              <a:t>t observe who makes decisions, but DMs getting closer to top, plus getting paid more (levels, incentive pay (both local and firm)), plus CEO</a:t>
            </a:r>
            <a:r>
              <a:rPr lang="ja-JP" altLang="en-US"/>
              <a:t>’</a:t>
            </a:r>
            <a:r>
              <a:rPr lang="en-US"/>
              <a:t>s have more direct reports with less time to monitor.</a:t>
            </a:r>
          </a:p>
          <a:p>
            <a:pPr marL="1600200" lvl="3" indent="-228600">
              <a:buFontTx/>
              <a:buChar char="•"/>
            </a:pPr>
            <a:r>
              <a:rPr lang="en-US"/>
              <a:t>Effects are more pronounced in industries that are R&amp;D and advertising-intensive.</a:t>
            </a:r>
          </a:p>
          <a:p>
            <a:endParaRPr lang="en-US"/>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ea typeface="ＭＳ Ｐゴシック" charset="0"/>
              </a:defRPr>
            </a:lvl1pPr>
            <a:lvl2pPr marL="742950" indent="-285750" defTabSz="923925">
              <a:defRPr>
                <a:solidFill>
                  <a:schemeClr val="tx1"/>
                </a:solidFill>
                <a:latin typeface="Arial" charset="0"/>
                <a:ea typeface="ＭＳ Ｐゴシック" charset="0"/>
              </a:defRPr>
            </a:lvl2pPr>
            <a:lvl3pPr marL="1143000" indent="-228600" defTabSz="923925">
              <a:defRPr>
                <a:solidFill>
                  <a:schemeClr val="tx1"/>
                </a:solidFill>
                <a:latin typeface="Arial" charset="0"/>
                <a:ea typeface="ＭＳ Ｐゴシック" charset="0"/>
              </a:defRPr>
            </a:lvl3pPr>
            <a:lvl4pPr marL="1600200" indent="-228600" defTabSz="923925">
              <a:defRPr>
                <a:solidFill>
                  <a:schemeClr val="tx1"/>
                </a:solidFill>
                <a:latin typeface="Arial" charset="0"/>
                <a:ea typeface="ＭＳ Ｐゴシック" charset="0"/>
              </a:defRPr>
            </a:lvl4pPr>
            <a:lvl5pPr marL="2057400" indent="-228600" defTabSz="923925">
              <a:defRPr>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a:solidFill>
                  <a:schemeClr val="tx1"/>
                </a:solidFill>
                <a:latin typeface="Arial" charset="0"/>
                <a:ea typeface="ＭＳ Ｐゴシック" charset="0"/>
              </a:defRPr>
            </a:lvl9pPr>
          </a:lstStyle>
          <a:p>
            <a:fld id="{270470BE-DECC-9D4A-BB0E-C1B81FD74914}" type="slidenum">
              <a:rPr lang="en-US"/>
              <a:pPr/>
              <a:t>59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F614C-97F8-9746-9017-DDFA234B73E9}" type="slidenum">
              <a:rPr lang="en-US"/>
              <a:pPr/>
              <a:t>9</a:t>
            </a:fld>
            <a:endParaRPr lang="en-US"/>
          </a:p>
        </p:txBody>
      </p:sp>
      <p:sp>
        <p:nvSpPr>
          <p:cNvPr id="436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62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ea typeface="ＭＳ Ｐゴシック" charset="0"/>
              </a:defRPr>
            </a:lvl1pPr>
            <a:lvl2pPr marL="742950" indent="-285750" defTabSz="923925">
              <a:defRPr>
                <a:solidFill>
                  <a:schemeClr val="tx1"/>
                </a:solidFill>
                <a:latin typeface="Arial" charset="0"/>
                <a:ea typeface="ＭＳ Ｐゴシック" charset="0"/>
              </a:defRPr>
            </a:lvl2pPr>
            <a:lvl3pPr marL="1143000" indent="-228600" defTabSz="923925">
              <a:defRPr>
                <a:solidFill>
                  <a:schemeClr val="tx1"/>
                </a:solidFill>
                <a:latin typeface="Arial" charset="0"/>
                <a:ea typeface="ＭＳ Ｐゴシック" charset="0"/>
              </a:defRPr>
            </a:lvl3pPr>
            <a:lvl4pPr marL="1600200" indent="-228600" defTabSz="923925">
              <a:defRPr>
                <a:solidFill>
                  <a:schemeClr val="tx1"/>
                </a:solidFill>
                <a:latin typeface="Arial" charset="0"/>
                <a:ea typeface="ＭＳ Ｐゴシック" charset="0"/>
              </a:defRPr>
            </a:lvl4pPr>
            <a:lvl5pPr marL="2057400" indent="-228600" defTabSz="923925">
              <a:defRPr>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a:solidFill>
                  <a:schemeClr val="tx1"/>
                </a:solidFill>
                <a:latin typeface="Arial" charset="0"/>
                <a:ea typeface="ＭＳ Ｐゴシック" charset="0"/>
              </a:defRPr>
            </a:lvl9pPr>
          </a:lstStyle>
          <a:p>
            <a:fld id="{0D6B0C91-4F26-3A43-801E-967912FFD55F}" type="slidenum">
              <a:rPr lang="en-US"/>
              <a:pPr/>
              <a:t>60</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900"/>
              <a:t>Coordinated adoption of </a:t>
            </a:r>
            <a:r>
              <a:rPr lang="ja-JP" altLang="en-US" sz="900"/>
              <a:t>“</a:t>
            </a:r>
            <a:r>
              <a:rPr lang="en-US" sz="900"/>
              <a:t>complementary</a:t>
            </a:r>
            <a:r>
              <a:rPr lang="ja-JP" altLang="en-US" sz="900"/>
              <a:t>”</a:t>
            </a:r>
            <a:r>
              <a:rPr lang="en-US" sz="900"/>
              <a:t> practices</a:t>
            </a:r>
          </a:p>
          <a:p>
            <a:pPr marL="742950" lvl="1" indent="-285750" eaLnBrk="1" hangingPunct="1">
              <a:lnSpc>
                <a:spcPct val="90000"/>
              </a:lnSpc>
            </a:pPr>
            <a:r>
              <a:rPr lang="en-US" sz="900"/>
              <a:t>Evidence of flattening as delegation to DMs</a:t>
            </a:r>
          </a:p>
          <a:p>
            <a:pPr marL="742950" lvl="1" indent="-285750" eaLnBrk="1" hangingPunct="1">
              <a:lnSpc>
                <a:spcPct val="90000"/>
              </a:lnSpc>
            </a:pPr>
            <a:r>
              <a:rPr lang="en-US" sz="900"/>
              <a:t>Weaker evidence for simple cost-cutting</a:t>
            </a:r>
          </a:p>
          <a:p>
            <a:pPr eaLnBrk="1" hangingPunct="1">
              <a:lnSpc>
                <a:spcPct val="90000"/>
              </a:lnSpc>
            </a:pPr>
            <a:endParaRPr lang="en-US" sz="900"/>
          </a:p>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4ABF73-6969-D843-8FC6-980FB892795A}" type="slidenum">
              <a:rPr lang="en-US" smtClean="0"/>
              <a:t>62</a:t>
            </a:fld>
            <a:endParaRPr lang="en-US"/>
          </a:p>
        </p:txBody>
      </p:sp>
    </p:spTree>
    <p:extLst>
      <p:ext uri="{BB962C8B-B14F-4D97-AF65-F5344CB8AC3E}">
        <p14:creationId xmlns:p14="http://schemas.microsoft.com/office/powerpoint/2010/main" val="3533805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A05CE-FB24-794D-A3EF-EE35C506AD83}" type="slidenum">
              <a:rPr lang="en-US"/>
              <a:pPr/>
              <a:t>64</a:t>
            </a:fld>
            <a:endParaRPr lang="en-US"/>
          </a:p>
        </p:txBody>
      </p:sp>
      <p:sp>
        <p:nvSpPr>
          <p:cNvPr id="373762" name="Rectangle 2"/>
          <p:cNvSpPr>
            <a:spLocks noGrp="1" noRot="1" noChangeAspect="1" noChangeArrowheads="1" noTextEdit="1"/>
          </p:cNvSpPr>
          <p:nvPr>
            <p:ph type="sldImg"/>
          </p:nvPr>
        </p:nvSpPr>
        <p:spPr>
          <a:xfrm>
            <a:off x="1127125" y="671513"/>
            <a:ext cx="4591050" cy="3443287"/>
          </a:xfrm>
          <a:ln/>
          <a:extLst>
            <a:ext uri="{FAA26D3D-D897-4be2-8F04-BA451C77F1D7}">
              <ma14:placeholderFlag xmlns:ma14="http://schemas.microsoft.com/office/mac/drawingml/2011/main" val="1"/>
            </a:ext>
          </a:extLst>
        </p:spPr>
      </p:sp>
      <p:sp>
        <p:nvSpPr>
          <p:cNvPr id="373763" name="Rectangle 3"/>
          <p:cNvSpPr>
            <a:spLocks noGrp="1" noChangeArrowheads="1"/>
          </p:cNvSpPr>
          <p:nvPr>
            <p:ph type="body" idx="1"/>
          </p:nvPr>
        </p:nvSpPr>
        <p:spPr>
          <a:xfrm>
            <a:off x="893053" y="4338105"/>
            <a:ext cx="5055804" cy="4115977"/>
          </a:xfrm>
        </p:spPr>
        <p:txBody>
          <a:bodyPr/>
          <a:lstStyle/>
          <a:p>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03108E-CA79-D84E-8B0F-BBAB7F6147DC}" type="slidenum">
              <a:rPr lang="en-US"/>
              <a:pPr/>
              <a:t>65</a:t>
            </a:fld>
            <a:endParaRPr lang="en-US"/>
          </a:p>
        </p:txBody>
      </p:sp>
      <p:sp>
        <p:nvSpPr>
          <p:cNvPr id="497666" name="Rectangle 2"/>
          <p:cNvSpPr>
            <a:spLocks noGrp="1" noRot="1" noChangeAspect="1" noChangeArrowheads="1" noTextEdit="1"/>
          </p:cNvSpPr>
          <p:nvPr>
            <p:ph type="sldImg"/>
          </p:nvPr>
        </p:nvSpPr>
        <p:spPr>
          <a:xfrm>
            <a:off x="1127125" y="671513"/>
            <a:ext cx="4591050" cy="3443287"/>
          </a:xfrm>
          <a:ln/>
          <a:extLst>
            <a:ext uri="{FAA26D3D-D897-4be2-8F04-BA451C77F1D7}">
              <ma14:placeholderFlag xmlns:ma14="http://schemas.microsoft.com/office/mac/drawingml/2011/main" val="1"/>
            </a:ext>
          </a:extLst>
        </p:spPr>
      </p:sp>
      <p:sp>
        <p:nvSpPr>
          <p:cNvPr id="497667" name="Rectangle 3"/>
          <p:cNvSpPr>
            <a:spLocks noGrp="1" noChangeArrowheads="1"/>
          </p:cNvSpPr>
          <p:nvPr>
            <p:ph type="body" idx="1"/>
          </p:nvPr>
        </p:nvSpPr>
        <p:spPr>
          <a:xfrm>
            <a:off x="893053" y="4338105"/>
            <a:ext cx="5055804" cy="4115977"/>
          </a:xfrm>
        </p:spPr>
        <p:txBody>
          <a:bodyPr/>
          <a:lstStyle/>
          <a:p>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8C50F-486A-754F-96C8-3412B02B0B24}" type="slidenum">
              <a:rPr lang="en-US"/>
              <a:pPr/>
              <a:t>66</a:t>
            </a:fld>
            <a:endParaRPr lang="en-US"/>
          </a:p>
        </p:txBody>
      </p:sp>
      <p:sp>
        <p:nvSpPr>
          <p:cNvPr id="499714" name="Rectangle 2"/>
          <p:cNvSpPr>
            <a:spLocks noGrp="1" noRot="1" noChangeAspect="1" noChangeArrowheads="1" noTextEdit="1"/>
          </p:cNvSpPr>
          <p:nvPr>
            <p:ph type="sldImg"/>
          </p:nvPr>
        </p:nvSpPr>
        <p:spPr>
          <a:xfrm>
            <a:off x="1127125" y="671513"/>
            <a:ext cx="4591050" cy="3443287"/>
          </a:xfrm>
          <a:ln/>
          <a:extLst>
            <a:ext uri="{FAA26D3D-D897-4be2-8F04-BA451C77F1D7}">
              <ma14:placeholderFlag xmlns:ma14="http://schemas.microsoft.com/office/mac/drawingml/2011/main" val="1"/>
            </a:ext>
          </a:extLst>
        </p:spPr>
      </p:sp>
      <p:sp>
        <p:nvSpPr>
          <p:cNvPr id="499715" name="Rectangle 3"/>
          <p:cNvSpPr>
            <a:spLocks noGrp="1" noChangeArrowheads="1"/>
          </p:cNvSpPr>
          <p:nvPr>
            <p:ph type="body" idx="1"/>
          </p:nvPr>
        </p:nvSpPr>
        <p:spPr>
          <a:xfrm>
            <a:off x="893053" y="4338105"/>
            <a:ext cx="5055804" cy="4115977"/>
          </a:xfrm>
        </p:spPr>
        <p:txBody>
          <a:bodyPr/>
          <a:lstStyle/>
          <a:p>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A73A9C-125F-804B-A6E6-239C92924D03}" type="slidenum">
              <a:rPr lang="en-US"/>
              <a:pPr/>
              <a:t>67</a:t>
            </a:fld>
            <a:endParaRPr lang="en-US"/>
          </a:p>
        </p:txBody>
      </p:sp>
      <p:sp>
        <p:nvSpPr>
          <p:cNvPr id="285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56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23575F-827C-1243-B737-C81489AF72BE}" type="slidenum">
              <a:rPr lang="en-US"/>
              <a:pPr/>
              <a:t>68</a:t>
            </a:fld>
            <a:endParaRPr lang="en-US"/>
          </a:p>
        </p:txBody>
      </p:sp>
      <p:sp>
        <p:nvSpPr>
          <p:cNvPr id="501762" name="Rectangle 2"/>
          <p:cNvSpPr>
            <a:spLocks noGrp="1" noRot="1" noChangeAspect="1" noChangeArrowheads="1" noTextEdit="1"/>
          </p:cNvSpPr>
          <p:nvPr>
            <p:ph type="sldImg"/>
          </p:nvPr>
        </p:nvSpPr>
        <p:spPr>
          <a:xfrm>
            <a:off x="1127125" y="671513"/>
            <a:ext cx="4591050" cy="3443287"/>
          </a:xfrm>
          <a:ln/>
          <a:extLst>
            <a:ext uri="{FAA26D3D-D897-4be2-8F04-BA451C77F1D7}">
              <ma14:placeholderFlag xmlns:ma14="http://schemas.microsoft.com/office/mac/drawingml/2011/main" val="1"/>
            </a:ext>
          </a:extLst>
        </p:spPr>
      </p:sp>
      <p:sp>
        <p:nvSpPr>
          <p:cNvPr id="501763" name="Rectangle 3"/>
          <p:cNvSpPr>
            <a:spLocks noGrp="1" noChangeArrowheads="1"/>
          </p:cNvSpPr>
          <p:nvPr>
            <p:ph type="body" idx="1"/>
          </p:nvPr>
        </p:nvSpPr>
        <p:spPr>
          <a:xfrm>
            <a:off x="893053" y="4338105"/>
            <a:ext cx="5055804" cy="4115977"/>
          </a:xfrm>
        </p:spPr>
        <p:txBody>
          <a:bodyPr/>
          <a:lstStyle/>
          <a:p>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6BC30F-6B88-A847-9EB3-557F0086C74A}" type="slidenum">
              <a:rPr lang="en-US"/>
              <a:pPr/>
              <a:t>69</a:t>
            </a:fld>
            <a:endParaRPr lang="en-US"/>
          </a:p>
        </p:txBody>
      </p:sp>
      <p:sp>
        <p:nvSpPr>
          <p:cNvPr id="491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15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BF5607-B891-5345-948F-D506725EF3BD}" type="slidenum">
              <a:rPr lang="en-US"/>
              <a:pPr/>
              <a:t>70</a:t>
            </a:fld>
            <a:endParaRPr lang="en-US"/>
          </a:p>
        </p:txBody>
      </p:sp>
      <p:sp>
        <p:nvSpPr>
          <p:cNvPr id="616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64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C64A89-AD0E-E24E-BE7E-D57C5AD39316}" type="slidenum">
              <a:rPr lang="en-US"/>
              <a:pPr/>
              <a:t>71</a:t>
            </a:fld>
            <a:endParaRPr lang="en-US"/>
          </a:p>
        </p:txBody>
      </p:sp>
      <p:sp>
        <p:nvSpPr>
          <p:cNvPr id="614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0ED9EA-8FAF-9845-A91A-64E3786D0126}" type="slidenum">
              <a:rPr lang="en-US"/>
              <a:pPr/>
              <a:t>10</a:t>
            </a:fld>
            <a:endParaRPr lang="en-US"/>
          </a:p>
        </p:txBody>
      </p:sp>
      <p:sp>
        <p:nvSpPr>
          <p:cNvPr id="438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82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2CBB32-288F-B740-8935-B4669A7E90AF}" type="slidenum">
              <a:rPr lang="en-US"/>
              <a:pPr/>
              <a:t>72</a:t>
            </a:fld>
            <a:endParaRPr lang="en-US"/>
          </a:p>
        </p:txBody>
      </p:sp>
      <p:sp>
        <p:nvSpPr>
          <p:cNvPr id="503810" name="Rectangle 2"/>
          <p:cNvSpPr>
            <a:spLocks noGrp="1" noRot="1" noChangeAspect="1" noChangeArrowheads="1" noTextEdit="1"/>
          </p:cNvSpPr>
          <p:nvPr>
            <p:ph type="sldImg"/>
          </p:nvPr>
        </p:nvSpPr>
        <p:spPr>
          <a:xfrm>
            <a:off x="1127125" y="671513"/>
            <a:ext cx="4591050" cy="3443287"/>
          </a:xfrm>
          <a:ln/>
          <a:extLst>
            <a:ext uri="{FAA26D3D-D897-4be2-8F04-BA451C77F1D7}">
              <ma14:placeholderFlag xmlns:ma14="http://schemas.microsoft.com/office/mac/drawingml/2011/main" val="1"/>
            </a:ext>
          </a:extLst>
        </p:spPr>
      </p:sp>
      <p:sp>
        <p:nvSpPr>
          <p:cNvPr id="503811" name="Rectangle 3"/>
          <p:cNvSpPr>
            <a:spLocks noGrp="1" noChangeArrowheads="1"/>
          </p:cNvSpPr>
          <p:nvPr>
            <p:ph type="body" idx="1"/>
          </p:nvPr>
        </p:nvSpPr>
        <p:spPr>
          <a:xfrm>
            <a:off x="893053" y="4338105"/>
            <a:ext cx="5055804" cy="4115977"/>
          </a:xfrm>
        </p:spPr>
        <p:txBody>
          <a:bodyPr/>
          <a:lstStyle/>
          <a:p>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70D96-8E11-1A4E-A9B5-AA3CF90C1675}" type="slidenum">
              <a:rPr lang="en-US"/>
              <a:pPr/>
              <a:t>73</a:t>
            </a:fld>
            <a:endParaRPr lang="en-US"/>
          </a:p>
        </p:txBody>
      </p:sp>
      <p:sp>
        <p:nvSpPr>
          <p:cNvPr id="495618"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495619" name="Rectangle 3"/>
          <p:cNvSpPr>
            <a:spLocks noGrp="1" noChangeArrowheads="1"/>
          </p:cNvSpPr>
          <p:nvPr>
            <p:ph type="body" idx="1"/>
          </p:nvPr>
        </p:nvSpPr>
        <p:spPr>
          <a:xfrm>
            <a:off x="685479" y="4342518"/>
            <a:ext cx="5487044" cy="4115977"/>
          </a:xfrm>
        </p:spPr>
        <p:txBody>
          <a:bodyPr/>
          <a:lstStyle/>
          <a:p>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B5FC55-7799-F64A-9AA7-57F9C912A112}" type="slidenum">
              <a:rPr lang="en-US"/>
              <a:pPr/>
              <a:t>74</a:t>
            </a:fld>
            <a:endParaRPr lang="en-US"/>
          </a:p>
        </p:txBody>
      </p:sp>
      <p:sp>
        <p:nvSpPr>
          <p:cNvPr id="505858" name="Rectangle 2"/>
          <p:cNvSpPr>
            <a:spLocks noGrp="1" noRot="1" noChangeAspect="1" noChangeArrowheads="1" noTextEdit="1"/>
          </p:cNvSpPr>
          <p:nvPr>
            <p:ph type="sldImg"/>
          </p:nvPr>
        </p:nvSpPr>
        <p:spPr>
          <a:xfrm>
            <a:off x="1127125" y="671513"/>
            <a:ext cx="4591050" cy="3443287"/>
          </a:xfrm>
          <a:ln/>
          <a:extLst>
            <a:ext uri="{FAA26D3D-D897-4be2-8F04-BA451C77F1D7}">
              <ma14:placeholderFlag xmlns:ma14="http://schemas.microsoft.com/office/mac/drawingml/2011/main" val="1"/>
            </a:ext>
          </a:extLst>
        </p:spPr>
      </p:sp>
      <p:sp>
        <p:nvSpPr>
          <p:cNvPr id="505859" name="Rectangle 3"/>
          <p:cNvSpPr>
            <a:spLocks noGrp="1" noChangeArrowheads="1"/>
          </p:cNvSpPr>
          <p:nvPr>
            <p:ph type="body" idx="1"/>
          </p:nvPr>
        </p:nvSpPr>
        <p:spPr>
          <a:xfrm>
            <a:off x="893053" y="4338105"/>
            <a:ext cx="5055804" cy="4115977"/>
          </a:xfrm>
        </p:spPr>
        <p:txBody>
          <a:bodyPr/>
          <a:lstStyle/>
          <a:p>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82151-A15F-4F47-A28A-469F59ED2A64}" type="slidenum">
              <a:rPr lang="en-US"/>
              <a:pPr/>
              <a:t>75</a:t>
            </a:fld>
            <a:endParaRPr lang="en-US"/>
          </a:p>
        </p:txBody>
      </p:sp>
      <p:sp>
        <p:nvSpPr>
          <p:cNvPr id="49357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493571" name="Rectangle 3"/>
          <p:cNvSpPr>
            <a:spLocks noGrp="1" noChangeArrowheads="1"/>
          </p:cNvSpPr>
          <p:nvPr>
            <p:ph type="body" idx="1"/>
          </p:nvPr>
        </p:nvSpPr>
        <p:spPr>
          <a:xfrm>
            <a:off x="685479" y="4342518"/>
            <a:ext cx="5487044" cy="4115977"/>
          </a:xfrm>
        </p:spPr>
        <p:txBody>
          <a:bodyPr/>
          <a:lstStyle/>
          <a:p>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66009-D003-D341-AA20-A9595C2A72D2}" type="slidenum">
              <a:rPr lang="en-US"/>
              <a:pPr/>
              <a:t>76</a:t>
            </a:fld>
            <a:endParaRPr lang="en-US"/>
          </a:p>
        </p:txBody>
      </p:sp>
      <p:sp>
        <p:nvSpPr>
          <p:cNvPr id="507906" name="Rectangle 2"/>
          <p:cNvSpPr>
            <a:spLocks noGrp="1" noRot="1" noChangeAspect="1" noChangeArrowheads="1" noTextEdit="1"/>
          </p:cNvSpPr>
          <p:nvPr>
            <p:ph type="sldImg"/>
          </p:nvPr>
        </p:nvSpPr>
        <p:spPr>
          <a:xfrm>
            <a:off x="1127125" y="671513"/>
            <a:ext cx="4591050" cy="3443287"/>
          </a:xfrm>
          <a:ln/>
          <a:extLst>
            <a:ext uri="{FAA26D3D-D897-4be2-8F04-BA451C77F1D7}">
              <ma14:placeholderFlag xmlns:ma14="http://schemas.microsoft.com/office/mac/drawingml/2011/main" val="1"/>
            </a:ext>
          </a:extLst>
        </p:spPr>
      </p:sp>
      <p:sp>
        <p:nvSpPr>
          <p:cNvPr id="507907" name="Rectangle 3"/>
          <p:cNvSpPr>
            <a:spLocks noGrp="1" noChangeArrowheads="1"/>
          </p:cNvSpPr>
          <p:nvPr>
            <p:ph type="body" idx="1"/>
          </p:nvPr>
        </p:nvSpPr>
        <p:spPr>
          <a:xfrm>
            <a:off x="893053" y="4338105"/>
            <a:ext cx="5055804" cy="4115977"/>
          </a:xfrm>
        </p:spPr>
        <p:txBody>
          <a:bodyPr/>
          <a:lstStyle/>
          <a:p>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F77EA7-BD02-3545-B5C1-98005D0F4B6F}" type="slidenum">
              <a:rPr lang="en-US"/>
              <a:pPr/>
              <a:t>77</a:t>
            </a:fld>
            <a:endParaRPr lang="en-US"/>
          </a:p>
        </p:txBody>
      </p:sp>
      <p:sp>
        <p:nvSpPr>
          <p:cNvPr id="287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774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B1800-531D-A146-AA16-C476593AFD1F}" type="slidenum">
              <a:rPr lang="en-US"/>
              <a:pPr/>
              <a:t>78</a:t>
            </a:fld>
            <a:endParaRPr lang="en-US"/>
          </a:p>
        </p:txBody>
      </p:sp>
      <p:sp>
        <p:nvSpPr>
          <p:cNvPr id="516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60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826A33-25EB-7B4A-ABE5-EC8CE8D1AC6E}" type="slidenum">
              <a:rPr lang="en-US"/>
              <a:pPr/>
              <a:t>11</a:t>
            </a:fld>
            <a:endParaRPr lang="en-US"/>
          </a:p>
        </p:txBody>
      </p:sp>
      <p:sp>
        <p:nvSpPr>
          <p:cNvPr id="440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03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3F582-0395-6D43-A934-54D1B7B3D058}" type="slidenum">
              <a:rPr lang="en-US"/>
              <a:pPr/>
              <a:t>13</a:t>
            </a:fld>
            <a:endParaRPr lang="en-US"/>
          </a:p>
        </p:txBody>
      </p:sp>
      <p:sp>
        <p:nvSpPr>
          <p:cNvPr id="518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814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EC88FF-8F41-124B-9EF0-BE88490D1A81}" type="slidenum">
              <a:rPr lang="en-US"/>
              <a:pPr/>
              <a:t>16</a:t>
            </a:fld>
            <a:endParaRPr lang="en-US"/>
          </a:p>
        </p:txBody>
      </p:sp>
      <p:sp>
        <p:nvSpPr>
          <p:cNvPr id="579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95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68FD69-BE7F-3848-815F-42EF031560BE}" type="slidenum">
              <a:rPr lang="en-US"/>
              <a:pPr/>
              <a:t>18</a:t>
            </a:fld>
            <a:endParaRPr lang="en-US"/>
          </a:p>
        </p:txBody>
      </p:sp>
      <p:sp>
        <p:nvSpPr>
          <p:cNvPr id="583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36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Emphazise</a:t>
            </a:r>
            <a:r>
              <a:rPr lang="en-US" dirty="0" smtClean="0"/>
              <a:t> the fixed</a:t>
            </a:r>
            <a:r>
              <a:rPr lang="en-US" baseline="0" dirty="0" smtClean="0"/>
              <a:t> effects</a:t>
            </a:r>
            <a:endParaRPr lang="en-US" dirty="0"/>
          </a:p>
        </p:txBody>
      </p:sp>
      <p:sp>
        <p:nvSpPr>
          <p:cNvPr id="4" name="Slide Number Placeholder 3"/>
          <p:cNvSpPr>
            <a:spLocks noGrp="1"/>
          </p:cNvSpPr>
          <p:nvPr>
            <p:ph type="sldNum" sz="quarter" idx="10"/>
          </p:nvPr>
        </p:nvSpPr>
        <p:spPr/>
        <p:txBody>
          <a:bodyPr/>
          <a:lstStyle/>
          <a:p>
            <a:fld id="{954ABF73-6969-D843-8FC6-980FB892795A}" type="slidenum">
              <a:rPr lang="en-US" smtClean="0"/>
              <a:t>20</a:t>
            </a:fld>
            <a:endParaRPr lang="en-US"/>
          </a:p>
        </p:txBody>
      </p:sp>
    </p:spTree>
    <p:extLst>
      <p:ext uri="{BB962C8B-B14F-4D97-AF65-F5344CB8AC3E}">
        <p14:creationId xmlns:p14="http://schemas.microsoft.com/office/powerpoint/2010/main" val="1438794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5/19/14</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t>5/19/14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5/19/14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35763A2-18F6-6649-9E19-323CB4513845}" type="slidenum">
              <a:rPr lang="en-US"/>
              <a:pPr/>
              <a:t>‹#›</a:t>
            </a:fld>
            <a:endParaRPr lang="en-US"/>
          </a:p>
        </p:txBody>
      </p:sp>
    </p:spTree>
    <p:extLst>
      <p:ext uri="{BB962C8B-B14F-4D97-AF65-F5344CB8AC3E}">
        <p14:creationId xmlns:p14="http://schemas.microsoft.com/office/powerpoint/2010/main" val="1514062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3CBD89-0B73-F142-A56E-FC1C8B01E4D6}" type="slidenum">
              <a:rPr lang="en-US"/>
              <a:pPr/>
              <a:t>‹#›</a:t>
            </a:fld>
            <a:endParaRPr lang="en-US"/>
          </a:p>
        </p:txBody>
      </p:sp>
    </p:spTree>
    <p:extLst>
      <p:ext uri="{BB962C8B-B14F-4D97-AF65-F5344CB8AC3E}">
        <p14:creationId xmlns:p14="http://schemas.microsoft.com/office/powerpoint/2010/main" val="232615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AB537A-BBA9-754B-ACA1-63440CADB4F4}" type="slidenum">
              <a:rPr lang="en-US"/>
              <a:pPr/>
              <a:t>‹#›</a:t>
            </a:fld>
            <a:endParaRPr lang="en-US"/>
          </a:p>
        </p:txBody>
      </p:sp>
    </p:spTree>
    <p:extLst>
      <p:ext uri="{BB962C8B-B14F-4D97-AF65-F5344CB8AC3E}">
        <p14:creationId xmlns:p14="http://schemas.microsoft.com/office/powerpoint/2010/main" val="4242159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33400" y="6248400"/>
            <a:ext cx="2057400" cy="457200"/>
          </a:xfrm>
        </p:spPr>
        <p:txBody>
          <a:bodyPr/>
          <a:lstStyle>
            <a:lvl1pPr>
              <a:defRPr/>
            </a:lvl1pPr>
          </a:lstStyle>
          <a:p>
            <a:endParaRPr lang="en-US"/>
          </a:p>
        </p:txBody>
      </p:sp>
      <p:sp>
        <p:nvSpPr>
          <p:cNvPr id="7" name="Footer Placeholder 6"/>
          <p:cNvSpPr>
            <a:spLocks noGrp="1"/>
          </p:cNvSpPr>
          <p:nvPr>
            <p:ph type="ftr" sz="quarter" idx="11"/>
          </p:nvPr>
        </p:nvSpPr>
        <p:spPr>
          <a:xfrm>
            <a:off x="2895600" y="6248400"/>
            <a:ext cx="3657600" cy="457200"/>
          </a:xfrm>
        </p:spPr>
        <p:txBody>
          <a:bodyPr/>
          <a:lstStyle>
            <a:lvl1pPr>
              <a:defRPr/>
            </a:lvl1pPr>
          </a:lstStyle>
          <a:p>
            <a:r>
              <a:rPr lang="en-US"/>
              <a:t>Competition and Incentive Provision</a:t>
            </a:r>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fld id="{7F86D7BF-EA35-6348-B324-E7F7F6DEF5DC}" type="slidenum">
              <a:rPr lang="en-US"/>
              <a:pPr/>
              <a:t>‹#›</a:t>
            </a:fld>
            <a:endParaRPr lang="en-US"/>
          </a:p>
        </p:txBody>
      </p:sp>
    </p:spTree>
    <p:extLst>
      <p:ext uri="{BB962C8B-B14F-4D97-AF65-F5344CB8AC3E}">
        <p14:creationId xmlns:p14="http://schemas.microsoft.com/office/powerpoint/2010/main" val="2230899014"/>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33400" y="6248400"/>
            <a:ext cx="2057400" cy="457200"/>
          </a:xfrm>
        </p:spPr>
        <p:txBody>
          <a:bodyPr/>
          <a:lstStyle>
            <a:lvl1pPr>
              <a:defRPr/>
            </a:lvl1pPr>
          </a:lstStyle>
          <a:p>
            <a:endParaRPr lang="en-US"/>
          </a:p>
        </p:txBody>
      </p:sp>
      <p:sp>
        <p:nvSpPr>
          <p:cNvPr id="6" name="Footer Placeholder 5"/>
          <p:cNvSpPr>
            <a:spLocks noGrp="1"/>
          </p:cNvSpPr>
          <p:nvPr>
            <p:ph type="ftr" sz="quarter" idx="11"/>
          </p:nvPr>
        </p:nvSpPr>
        <p:spPr>
          <a:xfrm>
            <a:off x="2895600" y="6248400"/>
            <a:ext cx="3657600" cy="457200"/>
          </a:xfrm>
        </p:spPr>
        <p:txBody>
          <a:bodyPr/>
          <a:lstStyle>
            <a:lvl1pPr>
              <a:defRPr/>
            </a:lvl1pPr>
          </a:lstStyle>
          <a:p>
            <a:r>
              <a:rPr lang="en-US"/>
              <a:t>Competition and Incentive Provision</a:t>
            </a:r>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DBD0ADB3-45DF-2F4A-ADCF-269585B7FC57}" type="slidenum">
              <a:rPr lang="en-US"/>
              <a:pPr/>
              <a:t>‹#›</a:t>
            </a:fld>
            <a:endParaRPr lang="en-US"/>
          </a:p>
        </p:txBody>
      </p:sp>
    </p:spTree>
    <p:extLst>
      <p:ext uri="{BB962C8B-B14F-4D97-AF65-F5344CB8AC3E}">
        <p14:creationId xmlns:p14="http://schemas.microsoft.com/office/powerpoint/2010/main" val="1490359786"/>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5/19/14</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58" r:id="rId6"/>
    <p:sldLayoutId id="2147483659" r:id="rId7"/>
    <p:sldLayoutId id="2147483660" r:id="rId8"/>
  </p:sldLayoutIdLst>
  <p:hf sldNum="0" hdr="0" ftr="0" dt="0"/>
  <p:txStyles>
    <p:titleStyle>
      <a:lvl1pPr algn="ctr" defTabSz="914400" rtl="0" eaLnBrk="1" latinLnBrk="0" hangingPunct="1">
        <a:lnSpc>
          <a:spcPts val="5800"/>
        </a:lnSpc>
        <a:spcBef>
          <a:spcPct val="0"/>
        </a:spcBef>
        <a:buNone/>
        <a:defRPr sz="36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rgbClr val="000000"/>
          </a:solidFill>
          <a:latin typeface="Palatino"/>
          <a:ea typeface="+mn-ea"/>
          <a:cs typeface="Palatino"/>
        </a:defRPr>
      </a:lvl1pPr>
      <a:lvl2pPr marL="742950" indent="-285750" algn="l" defTabSz="914400" rtl="0" eaLnBrk="1" latinLnBrk="0" hangingPunct="1">
        <a:spcBef>
          <a:spcPct val="20000"/>
        </a:spcBef>
        <a:buFont typeface="Courier New" pitchFamily="49" charset="0"/>
        <a:buChar char="o"/>
        <a:defRPr sz="1600" kern="1200">
          <a:solidFill>
            <a:srgbClr val="000000"/>
          </a:solidFill>
          <a:latin typeface="Palatino"/>
          <a:ea typeface="+mn-ea"/>
          <a:cs typeface="Palatino"/>
        </a:defRPr>
      </a:lvl2pPr>
      <a:lvl3pPr marL="1143000" indent="-228600" algn="l" defTabSz="914400" rtl="0" eaLnBrk="1" latinLnBrk="0" hangingPunct="1">
        <a:spcBef>
          <a:spcPct val="20000"/>
        </a:spcBef>
        <a:buFont typeface="Arial" pitchFamily="34" charset="0"/>
        <a:buChar char="•"/>
        <a:defRPr sz="1600" kern="1200">
          <a:solidFill>
            <a:srgbClr val="000000"/>
          </a:solidFill>
          <a:latin typeface="Palatino"/>
          <a:ea typeface="+mn-ea"/>
          <a:cs typeface="Palatino"/>
        </a:defRPr>
      </a:lvl3pPr>
      <a:lvl4pPr marL="1600200" indent="-228600" algn="l" defTabSz="914400" rtl="0" eaLnBrk="1" latinLnBrk="0" hangingPunct="1">
        <a:spcBef>
          <a:spcPct val="20000"/>
        </a:spcBef>
        <a:buFont typeface="Courier New" pitchFamily="49" charset="0"/>
        <a:buChar char="o"/>
        <a:defRPr sz="1600" kern="1200">
          <a:solidFill>
            <a:srgbClr val="000000"/>
          </a:solidFill>
          <a:latin typeface="Palatino"/>
          <a:ea typeface="+mn-ea"/>
          <a:cs typeface="Palatino"/>
        </a:defRPr>
      </a:lvl4pPr>
      <a:lvl5pPr marL="2057400" indent="-228600" algn="l" defTabSz="914400" rtl="0" eaLnBrk="1" latinLnBrk="0" hangingPunct="1">
        <a:spcBef>
          <a:spcPct val="20000"/>
        </a:spcBef>
        <a:buFont typeface="Arial" pitchFamily="34" charset="0"/>
        <a:buChar char="•"/>
        <a:defRPr sz="1600" kern="1200">
          <a:solidFill>
            <a:srgbClr val="000000"/>
          </a:solidFill>
          <a:latin typeface="Palatino"/>
          <a:ea typeface="+mn-ea"/>
          <a:cs typeface="Palatino"/>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2.wmf"/><Relationship Id="rId6" Type="http://schemas.openxmlformats.org/officeDocument/2006/relationships/oleObject" Target="../embeddings/oleObject2.bin"/><Relationship Id="rId7" Type="http://schemas.openxmlformats.org/officeDocument/2006/relationships/image" Target="../media/image3.wmf"/><Relationship Id="rId8" Type="http://schemas.openxmlformats.org/officeDocument/2006/relationships/oleObject" Target="../embeddings/oleObject3.bin"/><Relationship Id="rId9"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4.bin"/><Relationship Id="rId5"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5.bin"/><Relationship Id="rId5"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6.bin"/><Relationship Id="rId5" Type="http://schemas.openxmlformats.org/officeDocument/2006/relationships/image" Target="../media/image14.emf"/><Relationship Id="rId1" Type="http://schemas.openxmlformats.org/officeDocument/2006/relationships/vmlDrawing" Target="../drawings/vmlDrawing4.vml"/><Relationship Id="rId2"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7.bin"/><Relationship Id="rId5" Type="http://schemas.openxmlformats.org/officeDocument/2006/relationships/image" Target="../media/image15.emf"/><Relationship Id="rId1" Type="http://schemas.openxmlformats.org/officeDocument/2006/relationships/vmlDrawing" Target="../drawings/vmlDrawing5.vml"/><Relationship Id="rId2"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8.bin"/><Relationship Id="rId5" Type="http://schemas.openxmlformats.org/officeDocument/2006/relationships/image" Target="../media/image26.w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06121"/>
            <a:ext cx="8473440" cy="4267200"/>
          </a:xfrm>
        </p:spPr>
        <p:txBody>
          <a:bodyPr/>
          <a:lstStyle/>
          <a:p>
            <a:r>
              <a:rPr lang="en-US" sz="4000" dirty="0" smtClean="0">
                <a:solidFill>
                  <a:srgbClr val="FF0000"/>
                </a:solidFill>
              </a:rPr>
              <a:t/>
            </a:r>
            <a:br>
              <a:rPr lang="en-US" sz="4000" dirty="0" smtClean="0">
                <a:solidFill>
                  <a:srgbClr val="FF0000"/>
                </a:solidFill>
              </a:rPr>
            </a:br>
            <a:r>
              <a:rPr lang="en-US" sz="4000" dirty="0" smtClean="0">
                <a:solidFill>
                  <a:srgbClr val="FF0000"/>
                </a:solidFill>
              </a:rPr>
              <a:t> The </a:t>
            </a:r>
            <a:r>
              <a:rPr lang="en-US" sz="4000" dirty="0">
                <a:solidFill>
                  <a:srgbClr val="FF0000"/>
                </a:solidFill>
              </a:rPr>
              <a:t>Impact of Globalization </a:t>
            </a:r>
            <a:r>
              <a:rPr lang="en-US" sz="4000" dirty="0" smtClean="0">
                <a:solidFill>
                  <a:srgbClr val="FF0000"/>
                </a:solidFill>
              </a:rPr>
              <a:t/>
            </a:r>
            <a:br>
              <a:rPr lang="en-US" sz="4000" dirty="0" smtClean="0">
                <a:solidFill>
                  <a:srgbClr val="FF0000"/>
                </a:solidFill>
              </a:rPr>
            </a:br>
            <a:r>
              <a:rPr lang="en-US" sz="4000" dirty="0" smtClean="0">
                <a:solidFill>
                  <a:srgbClr val="FF0000"/>
                </a:solidFill>
              </a:rPr>
              <a:t>on </a:t>
            </a:r>
            <a:r>
              <a:rPr lang="en-US" sz="4000" dirty="0">
                <a:solidFill>
                  <a:srgbClr val="FF0000"/>
                </a:solidFill>
              </a:rPr>
              <a:t>the </a:t>
            </a:r>
            <a:r>
              <a:rPr lang="en-US" sz="4000" dirty="0" smtClean="0">
                <a:solidFill>
                  <a:srgbClr val="FF0000"/>
                </a:solidFill>
              </a:rPr>
              <a:t>Organization </a:t>
            </a:r>
            <a:r>
              <a:rPr lang="en-US" sz="4000" dirty="0">
                <a:solidFill>
                  <a:srgbClr val="FF0000"/>
                </a:solidFill>
              </a:rPr>
              <a:t>of </a:t>
            </a:r>
            <a:r>
              <a:rPr lang="en-US" sz="4000" dirty="0" smtClean="0">
                <a:solidFill>
                  <a:srgbClr val="FF0000"/>
                </a:solidFill>
              </a:rPr>
              <a:t>Firms</a:t>
            </a:r>
            <a:r>
              <a:rPr lang="en-US" sz="4000" dirty="0" smtClean="0"/>
              <a:t/>
            </a:r>
            <a:br>
              <a:rPr lang="en-US" sz="4000" dirty="0" smtClean="0"/>
            </a:br>
            <a:r>
              <a:rPr lang="en-US" sz="4000" dirty="0" smtClean="0"/>
              <a:t/>
            </a:r>
            <a:br>
              <a:rPr lang="en-US" sz="4000" dirty="0" smtClean="0"/>
            </a:br>
            <a:endParaRPr lang="en-US" sz="3600" dirty="0"/>
          </a:p>
        </p:txBody>
      </p:sp>
      <p:sp>
        <p:nvSpPr>
          <p:cNvPr id="3" name="Subtitle 2"/>
          <p:cNvSpPr>
            <a:spLocks noGrp="1"/>
          </p:cNvSpPr>
          <p:nvPr>
            <p:ph type="subTitle" idx="1"/>
          </p:nvPr>
        </p:nvSpPr>
        <p:spPr/>
        <p:txBody>
          <a:bodyPr/>
          <a:lstStyle/>
          <a:p>
            <a:r>
              <a:rPr lang="en-US" dirty="0" smtClean="0"/>
              <a:t>Professor Maria Guadalupe</a:t>
            </a:r>
          </a:p>
          <a:p>
            <a:r>
              <a:rPr lang="en-US" dirty="0" smtClean="0"/>
              <a:t>INSEAD, CEPR and IZA</a:t>
            </a:r>
            <a:endParaRPr lang="en-US" dirty="0"/>
          </a:p>
        </p:txBody>
      </p:sp>
    </p:spTree>
    <p:extLst>
      <p:ext uri="{BB962C8B-B14F-4D97-AF65-F5344CB8AC3E}">
        <p14:creationId xmlns:p14="http://schemas.microsoft.com/office/powerpoint/2010/main" val="13137772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r>
              <a:rPr lang="en-US"/>
              <a:t/>
            </a:r>
            <a:br>
              <a:rPr lang="en-US"/>
            </a:br>
            <a:r>
              <a:rPr lang="en-US"/>
              <a:t> Principal agent + competition affects profits</a:t>
            </a:r>
          </a:p>
        </p:txBody>
      </p:sp>
      <p:sp>
        <p:nvSpPr>
          <p:cNvPr id="437251" name="Line 3"/>
          <p:cNvSpPr>
            <a:spLocks noChangeShapeType="1"/>
          </p:cNvSpPr>
          <p:nvPr/>
        </p:nvSpPr>
        <p:spPr bwMode="auto">
          <a:xfrm flipV="1">
            <a:off x="914400" y="2057400"/>
            <a:ext cx="0" cy="3657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7252" name="Line 4"/>
          <p:cNvSpPr>
            <a:spLocks noChangeShapeType="1"/>
          </p:cNvSpPr>
          <p:nvPr/>
        </p:nvSpPr>
        <p:spPr bwMode="auto">
          <a:xfrm flipV="1">
            <a:off x="1219200" y="2514600"/>
            <a:ext cx="0" cy="3657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7253" name="Line 5"/>
          <p:cNvSpPr>
            <a:spLocks noChangeShapeType="1"/>
          </p:cNvSpPr>
          <p:nvPr/>
        </p:nvSpPr>
        <p:spPr bwMode="auto">
          <a:xfrm>
            <a:off x="1219200" y="6172200"/>
            <a:ext cx="464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7254" name="Text Box 6"/>
          <p:cNvSpPr txBox="1">
            <a:spLocks noChangeArrowheads="1"/>
          </p:cNvSpPr>
          <p:nvPr/>
        </p:nvSpPr>
        <p:spPr bwMode="auto">
          <a:xfrm>
            <a:off x="838200" y="2057400"/>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latin typeface="Times New Roman" charset="0"/>
              </a:rPr>
              <a:t>Profits</a:t>
            </a:r>
          </a:p>
        </p:txBody>
      </p:sp>
      <p:sp>
        <p:nvSpPr>
          <p:cNvPr id="437255" name="Text Box 7"/>
          <p:cNvSpPr txBox="1">
            <a:spLocks noChangeArrowheads="1"/>
          </p:cNvSpPr>
          <p:nvPr/>
        </p:nvSpPr>
        <p:spPr bwMode="auto">
          <a:xfrm>
            <a:off x="5851525" y="5905500"/>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latin typeface="Times New Roman" charset="0"/>
              </a:rPr>
              <a:t>Effort</a:t>
            </a:r>
          </a:p>
        </p:txBody>
      </p:sp>
      <p:sp>
        <p:nvSpPr>
          <p:cNvPr id="437256" name="Freeform 8"/>
          <p:cNvSpPr>
            <a:spLocks/>
          </p:cNvSpPr>
          <p:nvPr/>
        </p:nvSpPr>
        <p:spPr bwMode="auto">
          <a:xfrm>
            <a:off x="1752600" y="3124200"/>
            <a:ext cx="4191000" cy="2590800"/>
          </a:xfrm>
          <a:custGeom>
            <a:avLst/>
            <a:gdLst>
              <a:gd name="T0" fmla="*/ 0 w 2448"/>
              <a:gd name="T1" fmla="*/ 1776 h 1776"/>
              <a:gd name="T2" fmla="*/ 1536 w 2448"/>
              <a:gd name="T3" fmla="*/ 1200 h 1776"/>
              <a:gd name="T4" fmla="*/ 2448 w 2448"/>
              <a:gd name="T5" fmla="*/ 0 h 1776"/>
            </a:gdLst>
            <a:ahLst/>
            <a:cxnLst>
              <a:cxn ang="0">
                <a:pos x="T0" y="T1"/>
              </a:cxn>
              <a:cxn ang="0">
                <a:pos x="T2" y="T3"/>
              </a:cxn>
              <a:cxn ang="0">
                <a:pos x="T4" y="T5"/>
              </a:cxn>
            </a:cxnLst>
            <a:rect l="0" t="0" r="r" b="b"/>
            <a:pathLst>
              <a:path w="2448" h="1776">
                <a:moveTo>
                  <a:pt x="0" y="1776"/>
                </a:moveTo>
                <a:cubicBezTo>
                  <a:pt x="564" y="1636"/>
                  <a:pt x="1128" y="1496"/>
                  <a:pt x="1536" y="1200"/>
                </a:cubicBezTo>
                <a:cubicBezTo>
                  <a:pt x="1944" y="904"/>
                  <a:pt x="2196" y="452"/>
                  <a:pt x="2448" y="0"/>
                </a:cubicBezTo>
              </a:path>
            </a:pathLst>
          </a:custGeom>
          <a:noFill/>
          <a:ln w="9525" cap="flat" cmpd="sng">
            <a:solidFill>
              <a:srgbClr val="C0C0C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US"/>
          </a:p>
        </p:txBody>
      </p:sp>
      <p:sp>
        <p:nvSpPr>
          <p:cNvPr id="437257" name="Freeform 9"/>
          <p:cNvSpPr>
            <a:spLocks/>
          </p:cNvSpPr>
          <p:nvPr/>
        </p:nvSpPr>
        <p:spPr bwMode="auto">
          <a:xfrm>
            <a:off x="1752600" y="1905000"/>
            <a:ext cx="3962400" cy="3810000"/>
          </a:xfrm>
          <a:custGeom>
            <a:avLst/>
            <a:gdLst>
              <a:gd name="T0" fmla="*/ 0 w 2448"/>
              <a:gd name="T1" fmla="*/ 1776 h 1776"/>
              <a:gd name="T2" fmla="*/ 1536 w 2448"/>
              <a:gd name="T3" fmla="*/ 1200 h 1776"/>
              <a:gd name="T4" fmla="*/ 2448 w 2448"/>
              <a:gd name="T5" fmla="*/ 0 h 1776"/>
            </a:gdLst>
            <a:ahLst/>
            <a:cxnLst>
              <a:cxn ang="0">
                <a:pos x="T0" y="T1"/>
              </a:cxn>
              <a:cxn ang="0">
                <a:pos x="T2" y="T3"/>
              </a:cxn>
              <a:cxn ang="0">
                <a:pos x="T4" y="T5"/>
              </a:cxn>
            </a:cxnLst>
            <a:rect l="0" t="0" r="r" b="b"/>
            <a:pathLst>
              <a:path w="2448" h="1776">
                <a:moveTo>
                  <a:pt x="0" y="1776"/>
                </a:moveTo>
                <a:cubicBezTo>
                  <a:pt x="564" y="1636"/>
                  <a:pt x="1128" y="1496"/>
                  <a:pt x="1536" y="1200"/>
                </a:cubicBezTo>
                <a:cubicBezTo>
                  <a:pt x="1944" y="904"/>
                  <a:pt x="2196" y="452"/>
                  <a:pt x="2448" y="0"/>
                </a:cubicBezTo>
              </a:path>
            </a:pathLst>
          </a:custGeom>
          <a:noFill/>
          <a:ln w="9525" cap="flat" cmpd="sng">
            <a:solidFill>
              <a:srgbClr val="C0C0C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US"/>
          </a:p>
        </p:txBody>
      </p:sp>
      <p:sp>
        <p:nvSpPr>
          <p:cNvPr id="437258" name="Freeform 10"/>
          <p:cNvSpPr>
            <a:spLocks/>
          </p:cNvSpPr>
          <p:nvPr/>
        </p:nvSpPr>
        <p:spPr bwMode="auto">
          <a:xfrm>
            <a:off x="1752600" y="4343400"/>
            <a:ext cx="4114800" cy="1600200"/>
          </a:xfrm>
          <a:custGeom>
            <a:avLst/>
            <a:gdLst>
              <a:gd name="T0" fmla="*/ 0 w 2448"/>
              <a:gd name="T1" fmla="*/ 1776 h 1776"/>
              <a:gd name="T2" fmla="*/ 1536 w 2448"/>
              <a:gd name="T3" fmla="*/ 1200 h 1776"/>
              <a:gd name="T4" fmla="*/ 2448 w 2448"/>
              <a:gd name="T5" fmla="*/ 0 h 1776"/>
            </a:gdLst>
            <a:ahLst/>
            <a:cxnLst>
              <a:cxn ang="0">
                <a:pos x="T0" y="T1"/>
              </a:cxn>
              <a:cxn ang="0">
                <a:pos x="T2" y="T3"/>
              </a:cxn>
              <a:cxn ang="0">
                <a:pos x="T4" y="T5"/>
              </a:cxn>
            </a:cxnLst>
            <a:rect l="0" t="0" r="r" b="b"/>
            <a:pathLst>
              <a:path w="2448" h="1776">
                <a:moveTo>
                  <a:pt x="0" y="1776"/>
                </a:moveTo>
                <a:cubicBezTo>
                  <a:pt x="564" y="1636"/>
                  <a:pt x="1128" y="1496"/>
                  <a:pt x="1536" y="1200"/>
                </a:cubicBezTo>
                <a:cubicBezTo>
                  <a:pt x="1944" y="904"/>
                  <a:pt x="2196" y="452"/>
                  <a:pt x="2448"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US"/>
          </a:p>
        </p:txBody>
      </p:sp>
      <p:sp>
        <p:nvSpPr>
          <p:cNvPr id="437259" name="AutoShape 11"/>
          <p:cNvSpPr>
            <a:spLocks noChangeArrowheads="1"/>
          </p:cNvSpPr>
          <p:nvPr/>
        </p:nvSpPr>
        <p:spPr bwMode="auto">
          <a:xfrm>
            <a:off x="2895600" y="5334000"/>
            <a:ext cx="76200" cy="381000"/>
          </a:xfrm>
          <a:prstGeom prst="downArrow">
            <a:avLst>
              <a:gd name="adj1" fmla="val 50000"/>
              <a:gd name="adj2" fmla="val 125000"/>
            </a:avLst>
          </a:prstGeom>
          <a:solidFill>
            <a:schemeClr val="hlink"/>
          </a:solidFill>
          <a:ln w="9525">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7260" name="Text Box 12"/>
          <p:cNvSpPr txBox="1">
            <a:spLocks noChangeArrowheads="1"/>
          </p:cNvSpPr>
          <p:nvPr/>
        </p:nvSpPr>
        <p:spPr bwMode="auto">
          <a:xfrm>
            <a:off x="6248400" y="2057400"/>
            <a:ext cx="26670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2000" u="sng">
                <a:latin typeface="Times New Roman" charset="0"/>
              </a:rPr>
              <a:t>Second effect:</a:t>
            </a:r>
            <a:r>
              <a:rPr lang="en-US" sz="2000">
                <a:latin typeface="Times New Roman" charset="0"/>
              </a:rPr>
              <a:t> More Competition reduces markups. Given market share lower profits. </a:t>
            </a:r>
          </a:p>
          <a:p>
            <a:pPr algn="l">
              <a:spcBef>
                <a:spcPct val="50000"/>
              </a:spcBef>
            </a:pPr>
            <a:r>
              <a:rPr lang="en-US" sz="2000">
                <a:latin typeface="Times New Roman" charset="0"/>
              </a:rPr>
              <a:t>Proportional shift, not parallel!! Affects slope</a:t>
            </a:r>
          </a:p>
        </p:txBody>
      </p:sp>
      <p:sp>
        <p:nvSpPr>
          <p:cNvPr id="437261" name="Text Box 13"/>
          <p:cNvSpPr txBox="1">
            <a:spLocks noChangeArrowheads="1"/>
          </p:cNvSpPr>
          <p:nvPr/>
        </p:nvSpPr>
        <p:spPr bwMode="auto">
          <a:xfrm>
            <a:off x="6324600" y="4343400"/>
            <a:ext cx="2590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2000">
                <a:latin typeface="Times New Roman" charset="0"/>
              </a:rPr>
              <a:t>If this was the only effect, firms should be willing to pay</a:t>
            </a:r>
            <a:r>
              <a:rPr lang="en-US" sz="2000" b="1">
                <a:latin typeface="Times New Roman" charset="0"/>
              </a:rPr>
              <a:t> less</a:t>
            </a:r>
            <a:r>
              <a:rPr lang="en-US" sz="2000">
                <a:latin typeface="Times New Roman" charset="0"/>
              </a:rPr>
              <a:t> to give incentives to their managers</a:t>
            </a:r>
          </a:p>
        </p:txBody>
      </p:sp>
      <p:sp>
        <p:nvSpPr>
          <p:cNvPr id="437263" name="AutoShape 15"/>
          <p:cNvSpPr>
            <a:spLocks noChangeArrowheads="1"/>
          </p:cNvSpPr>
          <p:nvPr/>
        </p:nvSpPr>
        <p:spPr bwMode="auto">
          <a:xfrm>
            <a:off x="4876800" y="3733800"/>
            <a:ext cx="76200" cy="1371600"/>
          </a:xfrm>
          <a:prstGeom prst="downArrow">
            <a:avLst>
              <a:gd name="adj1" fmla="val 50000"/>
              <a:gd name="adj2" fmla="val 450000"/>
            </a:avLst>
          </a:prstGeom>
          <a:solidFill>
            <a:schemeClr val="hlink"/>
          </a:solidFill>
          <a:ln w="9525">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818390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437258"/>
                                        </p:tgtEl>
                                        <p:attrNameLst>
                                          <p:attrName>style.visibility</p:attrName>
                                        </p:attrNameLst>
                                      </p:cBhvr>
                                      <p:to>
                                        <p:strVal val="visible"/>
                                      </p:to>
                                    </p:set>
                                  </p:childTnLst>
                                </p:cTn>
                              </p:par>
                            </p:childTnLst>
                          </p:cTn>
                        </p:par>
                        <p:par>
                          <p:cTn id="7" fill="hold" nodeType="afterGroup">
                            <p:stCondLst>
                              <p:cond delay="2500"/>
                            </p:stCondLst>
                            <p:childTnLst>
                              <p:par>
                                <p:cTn id="8" presetID="1" presetClass="entr" presetSubtype="0" fill="hold" grpId="0" nodeType="afterEffect">
                                  <p:stCondLst>
                                    <p:cond delay="0"/>
                                  </p:stCondLst>
                                  <p:childTnLst>
                                    <p:set>
                                      <p:cBhvr>
                                        <p:cTn id="9" dur="1" fill="hold">
                                          <p:stCondLst>
                                            <p:cond delay="499"/>
                                          </p:stCondLst>
                                        </p:cTn>
                                        <p:tgtEl>
                                          <p:spTgt spid="437259"/>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grpId="0" nodeType="afterEffect">
                                  <p:stCondLst>
                                    <p:cond delay="0"/>
                                  </p:stCondLst>
                                  <p:childTnLst>
                                    <p:set>
                                      <p:cBhvr>
                                        <p:cTn id="12" dur="1" fill="hold">
                                          <p:stCondLst>
                                            <p:cond delay="499"/>
                                          </p:stCondLst>
                                        </p:cTn>
                                        <p:tgtEl>
                                          <p:spTgt spid="43726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37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8" grpId="0" animBg="1"/>
      <p:bldP spid="437259" grpId="0" animBg="1"/>
      <p:bldP spid="437261" grpId="0" autoUpdateAnimBg="0"/>
      <p:bldP spid="4372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lstStyle/>
          <a:p>
            <a:r>
              <a:rPr lang="en-US"/>
              <a:t/>
            </a:r>
            <a:br>
              <a:rPr lang="en-US"/>
            </a:br>
            <a:r>
              <a:rPr lang="en-US"/>
              <a:t> Principal agent + competition affects profits</a:t>
            </a:r>
          </a:p>
        </p:txBody>
      </p:sp>
      <p:sp>
        <p:nvSpPr>
          <p:cNvPr id="439299" name="Line 3"/>
          <p:cNvSpPr>
            <a:spLocks noChangeShapeType="1"/>
          </p:cNvSpPr>
          <p:nvPr/>
        </p:nvSpPr>
        <p:spPr bwMode="auto">
          <a:xfrm flipV="1">
            <a:off x="914400" y="2057400"/>
            <a:ext cx="0" cy="3657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9300" name="Line 4"/>
          <p:cNvSpPr>
            <a:spLocks noChangeShapeType="1"/>
          </p:cNvSpPr>
          <p:nvPr/>
        </p:nvSpPr>
        <p:spPr bwMode="auto">
          <a:xfrm flipV="1">
            <a:off x="1219200" y="2514600"/>
            <a:ext cx="0" cy="3657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9301" name="Line 5"/>
          <p:cNvSpPr>
            <a:spLocks noChangeShapeType="1"/>
          </p:cNvSpPr>
          <p:nvPr/>
        </p:nvSpPr>
        <p:spPr bwMode="auto">
          <a:xfrm>
            <a:off x="1219200" y="6172200"/>
            <a:ext cx="464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9302" name="Text Box 6"/>
          <p:cNvSpPr txBox="1">
            <a:spLocks noChangeArrowheads="1"/>
          </p:cNvSpPr>
          <p:nvPr/>
        </p:nvSpPr>
        <p:spPr bwMode="auto">
          <a:xfrm>
            <a:off x="838200" y="2055813"/>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t>Profits</a:t>
            </a:r>
          </a:p>
        </p:txBody>
      </p:sp>
      <p:sp>
        <p:nvSpPr>
          <p:cNvPr id="439303" name="Text Box 7"/>
          <p:cNvSpPr txBox="1">
            <a:spLocks noChangeArrowheads="1"/>
          </p:cNvSpPr>
          <p:nvPr/>
        </p:nvSpPr>
        <p:spPr bwMode="auto">
          <a:xfrm>
            <a:off x="5851525" y="5905500"/>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t>Effort</a:t>
            </a:r>
          </a:p>
        </p:txBody>
      </p:sp>
      <p:sp>
        <p:nvSpPr>
          <p:cNvPr id="439305" name="Freeform 9"/>
          <p:cNvSpPr>
            <a:spLocks/>
          </p:cNvSpPr>
          <p:nvPr/>
        </p:nvSpPr>
        <p:spPr bwMode="auto">
          <a:xfrm>
            <a:off x="1905000" y="2362200"/>
            <a:ext cx="3962400" cy="3810000"/>
          </a:xfrm>
          <a:custGeom>
            <a:avLst/>
            <a:gdLst>
              <a:gd name="T0" fmla="*/ 0 w 2448"/>
              <a:gd name="T1" fmla="*/ 1776 h 1776"/>
              <a:gd name="T2" fmla="*/ 1536 w 2448"/>
              <a:gd name="T3" fmla="*/ 1200 h 1776"/>
              <a:gd name="T4" fmla="*/ 2448 w 2448"/>
              <a:gd name="T5" fmla="*/ 0 h 1776"/>
            </a:gdLst>
            <a:ahLst/>
            <a:cxnLst>
              <a:cxn ang="0">
                <a:pos x="T0" y="T1"/>
              </a:cxn>
              <a:cxn ang="0">
                <a:pos x="T2" y="T3"/>
              </a:cxn>
              <a:cxn ang="0">
                <a:pos x="T4" y="T5"/>
              </a:cxn>
            </a:cxnLst>
            <a:rect l="0" t="0" r="r" b="b"/>
            <a:pathLst>
              <a:path w="2448" h="1776">
                <a:moveTo>
                  <a:pt x="0" y="1776"/>
                </a:moveTo>
                <a:cubicBezTo>
                  <a:pt x="564" y="1636"/>
                  <a:pt x="1128" y="1496"/>
                  <a:pt x="1536" y="1200"/>
                </a:cubicBezTo>
                <a:cubicBezTo>
                  <a:pt x="1944" y="904"/>
                  <a:pt x="2196" y="452"/>
                  <a:pt x="2448"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US"/>
          </a:p>
        </p:txBody>
      </p:sp>
      <p:sp>
        <p:nvSpPr>
          <p:cNvPr id="439306" name="Text Box 10"/>
          <p:cNvSpPr txBox="1">
            <a:spLocks noChangeArrowheads="1"/>
          </p:cNvSpPr>
          <p:nvPr/>
        </p:nvSpPr>
        <p:spPr bwMode="auto">
          <a:xfrm>
            <a:off x="6477000" y="2057400"/>
            <a:ext cx="2438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2000"/>
              <a:t>The overall effect on the </a:t>
            </a:r>
            <a:r>
              <a:rPr lang="en-US" sz="2000" u="sng"/>
              <a:t>slope</a:t>
            </a:r>
            <a:r>
              <a:rPr lang="en-US" sz="2000"/>
              <a:t> at a given point is ambiguous. </a:t>
            </a:r>
          </a:p>
        </p:txBody>
      </p:sp>
      <p:sp>
        <p:nvSpPr>
          <p:cNvPr id="439307" name="Text Box 11"/>
          <p:cNvSpPr txBox="1">
            <a:spLocks noChangeArrowheads="1"/>
          </p:cNvSpPr>
          <p:nvPr/>
        </p:nvSpPr>
        <p:spPr bwMode="auto">
          <a:xfrm>
            <a:off x="6477000" y="3429000"/>
            <a:ext cx="25146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2000" dirty="0"/>
              <a:t>How general is this?</a:t>
            </a:r>
          </a:p>
          <a:p>
            <a:pPr algn="l">
              <a:spcBef>
                <a:spcPct val="50000"/>
              </a:spcBef>
            </a:pPr>
            <a:r>
              <a:rPr lang="en-US" sz="2000" dirty="0"/>
              <a:t>It applies to most existing competition models </a:t>
            </a:r>
          </a:p>
          <a:p>
            <a:pPr algn="l">
              <a:spcBef>
                <a:spcPct val="50000"/>
              </a:spcBef>
            </a:pPr>
            <a:r>
              <a:rPr lang="en-US" sz="2000" dirty="0"/>
              <a:t>Boone (2002), </a:t>
            </a:r>
            <a:r>
              <a:rPr lang="en-US" sz="2000" dirty="0" err="1"/>
              <a:t>Vives</a:t>
            </a:r>
            <a:r>
              <a:rPr lang="en-US" sz="2000" dirty="0"/>
              <a:t> (2005</a:t>
            </a:r>
            <a:r>
              <a:rPr lang="en-US" sz="2000" dirty="0" smtClean="0"/>
              <a:t>), </a:t>
            </a:r>
            <a:r>
              <a:rPr lang="en-US" sz="2000" dirty="0"/>
              <a:t>Schmidt (1997</a:t>
            </a:r>
            <a:r>
              <a:rPr lang="en-US" sz="2000" dirty="0" smtClean="0"/>
              <a:t>)</a:t>
            </a:r>
          </a:p>
          <a:p>
            <a:pPr>
              <a:spcBef>
                <a:spcPct val="50000"/>
              </a:spcBef>
            </a:pPr>
            <a:r>
              <a:rPr lang="en-US" sz="2000" dirty="0" err="1"/>
              <a:t>Raith</a:t>
            </a:r>
            <a:r>
              <a:rPr lang="en-US" sz="2000" dirty="0"/>
              <a:t> (2003</a:t>
            </a:r>
            <a:r>
              <a:rPr lang="en-US" sz="2000" dirty="0" smtClean="0"/>
              <a:t>): free entry</a:t>
            </a:r>
            <a:endParaRPr lang="en-US" sz="2000" dirty="0"/>
          </a:p>
        </p:txBody>
      </p:sp>
      <p:sp>
        <p:nvSpPr>
          <p:cNvPr id="439308" name="AutoShape 12"/>
          <p:cNvSpPr>
            <a:spLocks noChangeArrowheads="1"/>
          </p:cNvSpPr>
          <p:nvPr/>
        </p:nvSpPr>
        <p:spPr bwMode="auto">
          <a:xfrm rot="-2537388">
            <a:off x="1676400" y="5867400"/>
            <a:ext cx="152400" cy="457200"/>
          </a:xfrm>
          <a:prstGeom prst="curvedRightArrow">
            <a:avLst>
              <a:gd name="adj1" fmla="val 60000"/>
              <a:gd name="adj2" fmla="val 120000"/>
              <a:gd name="adj3" fmla="val 33333"/>
            </a:avLst>
          </a:prstGeom>
          <a:solidFill>
            <a:schemeClr val="hlink"/>
          </a:solidFill>
          <a:ln w="9525">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9309" name="AutoShape 13"/>
          <p:cNvSpPr>
            <a:spLocks noChangeArrowheads="1"/>
          </p:cNvSpPr>
          <p:nvPr/>
        </p:nvSpPr>
        <p:spPr bwMode="auto">
          <a:xfrm rot="-12479642">
            <a:off x="5715000" y="3505200"/>
            <a:ext cx="152400" cy="457200"/>
          </a:xfrm>
          <a:prstGeom prst="curvedRightArrow">
            <a:avLst>
              <a:gd name="adj1" fmla="val 60000"/>
              <a:gd name="adj2" fmla="val 120000"/>
              <a:gd name="adj3" fmla="val 33333"/>
            </a:avLst>
          </a:prstGeom>
          <a:solidFill>
            <a:schemeClr val="hlink"/>
          </a:solidFill>
          <a:ln w="9525">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9312" name="Freeform 16"/>
          <p:cNvSpPr>
            <a:spLocks/>
          </p:cNvSpPr>
          <p:nvPr/>
        </p:nvSpPr>
        <p:spPr bwMode="auto">
          <a:xfrm>
            <a:off x="1752600" y="4343400"/>
            <a:ext cx="4114800" cy="1600200"/>
          </a:xfrm>
          <a:custGeom>
            <a:avLst/>
            <a:gdLst>
              <a:gd name="T0" fmla="*/ 0 w 2448"/>
              <a:gd name="T1" fmla="*/ 1776 h 1776"/>
              <a:gd name="T2" fmla="*/ 1536 w 2448"/>
              <a:gd name="T3" fmla="*/ 1200 h 1776"/>
              <a:gd name="T4" fmla="*/ 2448 w 2448"/>
              <a:gd name="T5" fmla="*/ 0 h 1776"/>
            </a:gdLst>
            <a:ahLst/>
            <a:cxnLst>
              <a:cxn ang="0">
                <a:pos x="T0" y="T1"/>
              </a:cxn>
              <a:cxn ang="0">
                <a:pos x="T2" y="T3"/>
              </a:cxn>
              <a:cxn ang="0">
                <a:pos x="T4" y="T5"/>
              </a:cxn>
            </a:cxnLst>
            <a:rect l="0" t="0" r="r" b="b"/>
            <a:pathLst>
              <a:path w="2448" h="1776">
                <a:moveTo>
                  <a:pt x="0" y="1776"/>
                </a:moveTo>
                <a:cubicBezTo>
                  <a:pt x="564" y="1636"/>
                  <a:pt x="1128" y="1496"/>
                  <a:pt x="1536" y="1200"/>
                </a:cubicBezTo>
                <a:cubicBezTo>
                  <a:pt x="1944" y="904"/>
                  <a:pt x="2196" y="452"/>
                  <a:pt x="2448"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84164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4393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9312"/>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439308"/>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43930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39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5" grpId="0" animBg="1"/>
      <p:bldP spid="439307" grpId="0" autoUpdateAnimBg="0"/>
      <p:bldP spid="439308" grpId="0" animBg="1"/>
      <p:bldP spid="439309" grpId="0" animBg="1"/>
      <p:bldP spid="43931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Raith</a:t>
            </a:r>
            <a:r>
              <a:rPr lang="en-US" dirty="0"/>
              <a:t> (2003</a:t>
            </a:r>
            <a:r>
              <a:rPr lang="en-US" dirty="0" smtClean="0"/>
              <a:t>)</a:t>
            </a:r>
            <a:endParaRPr lang="en-US" dirty="0"/>
          </a:p>
        </p:txBody>
      </p:sp>
      <p:sp>
        <p:nvSpPr>
          <p:cNvPr id="3" name="Content Placeholder 2"/>
          <p:cNvSpPr>
            <a:spLocks noGrp="1"/>
          </p:cNvSpPr>
          <p:nvPr>
            <p:ph idx="1"/>
          </p:nvPr>
        </p:nvSpPr>
        <p:spPr/>
        <p:txBody>
          <a:bodyPr/>
          <a:lstStyle/>
          <a:p>
            <a:endParaRPr lang="en-US" dirty="0" smtClean="0"/>
          </a:p>
          <a:p>
            <a:r>
              <a:rPr lang="en-US" dirty="0" err="1" smtClean="0"/>
              <a:t>Raith</a:t>
            </a:r>
            <a:r>
              <a:rPr lang="en-US" dirty="0" smtClean="0"/>
              <a:t> </a:t>
            </a:r>
            <a:r>
              <a:rPr lang="en-US" dirty="0"/>
              <a:t>(2003</a:t>
            </a:r>
            <a:r>
              <a:rPr lang="en-US" dirty="0" smtClean="0"/>
              <a:t>): Under free entry, market stealing effect always dominates</a:t>
            </a:r>
          </a:p>
          <a:p>
            <a:endParaRPr lang="en-US" dirty="0" smtClean="0"/>
          </a:p>
          <a:p>
            <a:r>
              <a:rPr lang="en-US" dirty="0" smtClean="0"/>
              <a:t>Schmidt (1997): Additional mechanism</a:t>
            </a:r>
          </a:p>
          <a:p>
            <a:pPr lvl="1"/>
            <a:r>
              <a:rPr lang="en-US" dirty="0" smtClean="0"/>
              <a:t>Increase in bankruptcy probability increases effort (implicit incentives)</a:t>
            </a:r>
            <a:endParaRPr lang="en-US" dirty="0"/>
          </a:p>
          <a:p>
            <a:endParaRPr lang="en-US" dirty="0"/>
          </a:p>
        </p:txBody>
      </p:sp>
    </p:spTree>
    <p:extLst>
      <p:ext uri="{BB962C8B-B14F-4D97-AF65-F5344CB8AC3E}">
        <p14:creationId xmlns:p14="http://schemas.microsoft.com/office/powerpoint/2010/main" val="25501249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r>
              <a:rPr lang="en-US"/>
              <a:t/>
            </a:r>
            <a:br>
              <a:rPr lang="en-US"/>
            </a:br>
            <a:r>
              <a:rPr lang="en-US"/>
              <a:t>Empirical strategy</a:t>
            </a:r>
          </a:p>
        </p:txBody>
      </p:sp>
      <p:sp>
        <p:nvSpPr>
          <p:cNvPr id="517123" name="Line 3"/>
          <p:cNvSpPr>
            <a:spLocks noChangeShapeType="1"/>
          </p:cNvSpPr>
          <p:nvPr/>
        </p:nvSpPr>
        <p:spPr bwMode="auto">
          <a:xfrm flipV="1">
            <a:off x="914400" y="2057400"/>
            <a:ext cx="0" cy="3657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7124" name="Rectangle 4"/>
          <p:cNvSpPr>
            <a:spLocks noGrp="1" noChangeArrowheads="1"/>
          </p:cNvSpPr>
          <p:nvPr>
            <p:ph type="body" idx="1"/>
          </p:nvPr>
        </p:nvSpPr>
        <p:spPr>
          <a:xfrm>
            <a:off x="533400" y="1828800"/>
            <a:ext cx="8153400" cy="4343400"/>
          </a:xfrm>
          <a:noFill/>
          <a:ln/>
        </p:spPr>
        <p:txBody>
          <a:bodyPr>
            <a:normAutofit fontScale="92500" lnSpcReduction="10000"/>
          </a:bodyPr>
          <a:lstStyle/>
          <a:p>
            <a:pPr>
              <a:lnSpc>
                <a:spcPct val="90000"/>
              </a:lnSpc>
            </a:pPr>
            <a:r>
              <a:rPr lang="en-US" sz="2400" dirty="0"/>
              <a:t>Find sources of exogenous variation in competition </a:t>
            </a:r>
            <a:endParaRPr lang="en-US" dirty="0"/>
          </a:p>
          <a:p>
            <a:pPr>
              <a:lnSpc>
                <a:spcPct val="90000"/>
              </a:lnSpc>
            </a:pPr>
            <a:endParaRPr lang="en-US" sz="2400" dirty="0" smtClean="0"/>
          </a:p>
          <a:p>
            <a:r>
              <a:rPr lang="en-US" dirty="0" smtClean="0"/>
              <a:t>Theory </a:t>
            </a:r>
            <a:r>
              <a:rPr lang="en-US" dirty="0"/>
              <a:t>is </a:t>
            </a:r>
            <a:r>
              <a:rPr lang="en-US" dirty="0" smtClean="0"/>
              <a:t>ambiguous: What </a:t>
            </a:r>
            <a:r>
              <a:rPr lang="en-US" dirty="0"/>
              <a:t>is the empirical evidence</a:t>
            </a:r>
            <a:r>
              <a:rPr lang="en-US" dirty="0" smtClean="0"/>
              <a:t>?</a:t>
            </a:r>
          </a:p>
          <a:p>
            <a:endParaRPr lang="en-US" dirty="0"/>
          </a:p>
          <a:p>
            <a:pPr>
              <a:lnSpc>
                <a:spcPct val="90000"/>
              </a:lnSpc>
            </a:pPr>
            <a:r>
              <a:rPr lang="en-US" sz="2400" dirty="0" smtClean="0"/>
              <a:t>Three </a:t>
            </a:r>
            <a:r>
              <a:rPr lang="en-US" sz="2400" dirty="0"/>
              <a:t>articles (joint with </a:t>
            </a:r>
            <a:r>
              <a:rPr lang="en-US" dirty="0" smtClean="0"/>
              <a:t>Vicente </a:t>
            </a:r>
            <a:r>
              <a:rPr lang="en-US" dirty="0" err="1" smtClean="0"/>
              <a:t>Cuñat</a:t>
            </a:r>
            <a:r>
              <a:rPr lang="en-US" dirty="0" smtClean="0"/>
              <a:t>, LSE</a:t>
            </a:r>
            <a:r>
              <a:rPr lang="en-US" sz="2400" dirty="0" smtClean="0"/>
              <a:t>)</a:t>
            </a:r>
            <a:endParaRPr lang="en-US" sz="2400" dirty="0"/>
          </a:p>
          <a:p>
            <a:pPr marL="762000" lvl="1">
              <a:lnSpc>
                <a:spcPct val="90000"/>
              </a:lnSpc>
            </a:pPr>
            <a:r>
              <a:rPr lang="en-US" sz="2400" dirty="0"/>
              <a:t>How does competition shape incentive contracts</a:t>
            </a:r>
            <a:r>
              <a:rPr lang="en-US" sz="2400" dirty="0" smtClean="0"/>
              <a:t>? (JEEA)</a:t>
            </a:r>
          </a:p>
          <a:p>
            <a:pPr marL="762000" lvl="1">
              <a:lnSpc>
                <a:spcPct val="90000"/>
              </a:lnSpc>
            </a:pPr>
            <a:endParaRPr lang="en-US" sz="2400" dirty="0"/>
          </a:p>
          <a:p>
            <a:pPr marL="819150" lvl="1" indent="-342900">
              <a:lnSpc>
                <a:spcPct val="90000"/>
              </a:lnSpc>
            </a:pPr>
            <a:r>
              <a:rPr lang="en-US" sz="2400" dirty="0" smtClean="0"/>
              <a:t>Executive </a:t>
            </a:r>
            <a:r>
              <a:rPr lang="en-US" sz="2400" dirty="0"/>
              <a:t>Compensation and Competition in the Banking and Financial </a:t>
            </a:r>
            <a:r>
              <a:rPr lang="en-US" sz="2400" dirty="0" smtClean="0"/>
              <a:t>Sectors (JBF)</a:t>
            </a:r>
            <a:endParaRPr lang="en-US" sz="2400" dirty="0"/>
          </a:p>
          <a:p>
            <a:pPr marL="762000" lvl="1">
              <a:lnSpc>
                <a:spcPct val="90000"/>
              </a:lnSpc>
            </a:pPr>
            <a:endParaRPr lang="en-US" sz="2400" dirty="0" smtClean="0">
              <a:solidFill>
                <a:srgbClr val="FF0000"/>
              </a:solidFill>
            </a:endParaRPr>
          </a:p>
          <a:p>
            <a:pPr marL="762000" lvl="1">
              <a:lnSpc>
                <a:spcPct val="90000"/>
              </a:lnSpc>
            </a:pPr>
            <a:r>
              <a:rPr lang="en-US" sz="2400" dirty="0" smtClean="0">
                <a:solidFill>
                  <a:srgbClr val="FF0000"/>
                </a:solidFill>
              </a:rPr>
              <a:t>Globalization </a:t>
            </a:r>
            <a:r>
              <a:rPr lang="en-US" sz="2400" dirty="0">
                <a:solidFill>
                  <a:srgbClr val="FF0000"/>
                </a:solidFill>
              </a:rPr>
              <a:t>and the provision of incentives inside the </a:t>
            </a:r>
            <a:r>
              <a:rPr lang="en-US" sz="2400" dirty="0" smtClean="0">
                <a:solidFill>
                  <a:srgbClr val="FF0000"/>
                </a:solidFill>
              </a:rPr>
              <a:t>firm (JOLE)</a:t>
            </a:r>
            <a:endParaRPr lang="en-US" sz="2400" dirty="0">
              <a:solidFill>
                <a:srgbClr val="FF0000"/>
              </a:solidFill>
            </a:endParaRPr>
          </a:p>
        </p:txBody>
      </p:sp>
    </p:spTree>
    <p:extLst>
      <p:ext uri="{BB962C8B-B14F-4D97-AF65-F5344CB8AC3E}">
        <p14:creationId xmlns:p14="http://schemas.microsoft.com/office/powerpoint/2010/main" val="2726394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lnSpc>
                <a:spcPts val="5800"/>
              </a:lnSpc>
              <a:spcBef>
                <a:spcPct val="0"/>
              </a:spcBef>
            </a:pPr>
            <a:r>
              <a:rPr lang="en-US" sz="3600" kern="1200" dirty="0">
                <a:solidFill>
                  <a:schemeClr val="tx2"/>
                </a:solidFill>
                <a:effectLst>
                  <a:outerShdw blurRad="63500" dist="38100" dir="5400000" algn="t" rotWithShape="0">
                    <a:prstClr val="black">
                      <a:alpha val="25000"/>
                    </a:prstClr>
                  </a:outerShdw>
                </a:effectLst>
                <a:latin typeface="+mn-lt"/>
                <a:ea typeface="+mj-ea"/>
                <a:cs typeface="+mj-cs"/>
              </a:rPr>
              <a:t>Globalization and the provision of incentives inside the firm</a:t>
            </a:r>
          </a:p>
        </p:txBody>
      </p:sp>
      <p:sp>
        <p:nvSpPr>
          <p:cNvPr id="3" name="Content Placeholder 2"/>
          <p:cNvSpPr>
            <a:spLocks noGrp="1"/>
          </p:cNvSpPr>
          <p:nvPr>
            <p:ph idx="1"/>
          </p:nvPr>
        </p:nvSpPr>
        <p:spPr/>
        <p:txBody>
          <a:bodyPr/>
          <a:lstStyle/>
          <a:p>
            <a:endParaRPr lang="en-US" dirty="0" smtClean="0"/>
          </a:p>
          <a:p>
            <a:r>
              <a:rPr lang="en-US" dirty="0" smtClean="0"/>
              <a:t>Firms face increasing competition from foreign markets</a:t>
            </a:r>
          </a:p>
          <a:p>
            <a:endParaRPr lang="en-US" dirty="0"/>
          </a:p>
          <a:p>
            <a:r>
              <a:rPr lang="en-US" dirty="0" smtClean="0"/>
              <a:t>How does this affect the structure of compensation contracts:</a:t>
            </a:r>
          </a:p>
          <a:p>
            <a:pPr lvl="1"/>
            <a:r>
              <a:rPr lang="en-US" dirty="0" smtClean="0"/>
              <a:t>Explicit incentives (bonus </a:t>
            </a:r>
            <a:r>
              <a:rPr lang="en-US" dirty="0" err="1" smtClean="0"/>
              <a:t>etc</a:t>
            </a:r>
            <a:r>
              <a:rPr lang="en-US" dirty="0" smtClean="0"/>
              <a:t>)</a:t>
            </a:r>
          </a:p>
          <a:p>
            <a:pPr lvl="1"/>
            <a:r>
              <a:rPr lang="en-US" dirty="0" smtClean="0"/>
              <a:t>Returns to a promotion</a:t>
            </a:r>
          </a:p>
          <a:p>
            <a:pPr lvl="1"/>
            <a:r>
              <a:rPr lang="en-US" dirty="0" smtClean="0"/>
              <a:t>Demand for talent at the top</a:t>
            </a:r>
          </a:p>
          <a:p>
            <a:endParaRPr lang="en-US" dirty="0"/>
          </a:p>
        </p:txBody>
      </p:sp>
    </p:spTree>
    <p:extLst>
      <p:ext uri="{BB962C8B-B14F-4D97-AF65-F5344CB8AC3E}">
        <p14:creationId xmlns:p14="http://schemas.microsoft.com/office/powerpoint/2010/main" val="1493033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description:</a:t>
            </a:r>
            <a:br>
              <a:rPr lang="en-US" dirty="0"/>
            </a:br>
            <a:r>
              <a:rPr lang="en-US" dirty="0" smtClean="0"/>
              <a:t>a) Executive Compensation data</a:t>
            </a:r>
            <a:endParaRPr lang="en-US" dirty="0"/>
          </a:p>
        </p:txBody>
      </p:sp>
      <p:sp>
        <p:nvSpPr>
          <p:cNvPr id="3" name="Content Placeholder 2"/>
          <p:cNvSpPr>
            <a:spLocks noGrp="1"/>
          </p:cNvSpPr>
          <p:nvPr>
            <p:ph idx="1"/>
          </p:nvPr>
        </p:nvSpPr>
        <p:spPr/>
        <p:txBody>
          <a:bodyPr/>
          <a:lstStyle/>
          <a:p>
            <a:endParaRPr lang="en-US" dirty="0" smtClean="0"/>
          </a:p>
          <a:p>
            <a:r>
              <a:rPr lang="en-US" dirty="0" err="1" smtClean="0"/>
              <a:t>Execucomp</a:t>
            </a:r>
            <a:r>
              <a:rPr lang="en-US" dirty="0" smtClean="0"/>
              <a:t>: top 5 executives, S&amp;P1500 firms</a:t>
            </a:r>
          </a:p>
          <a:p>
            <a:endParaRPr lang="en-US" dirty="0" smtClean="0"/>
          </a:p>
          <a:p>
            <a:r>
              <a:rPr lang="en-US" dirty="0" smtClean="0"/>
              <a:t>Detailed compensation since 1992</a:t>
            </a:r>
            <a:endParaRPr lang="en-US" dirty="0"/>
          </a:p>
        </p:txBody>
      </p:sp>
    </p:spTree>
    <p:extLst>
      <p:ext uri="{BB962C8B-B14F-4D97-AF65-F5344CB8AC3E}">
        <p14:creationId xmlns:p14="http://schemas.microsoft.com/office/powerpoint/2010/main" val="3802184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r>
              <a:rPr lang="en-US" dirty="0"/>
              <a:t>Data description:</a:t>
            </a:r>
            <a:br>
              <a:rPr lang="en-US" dirty="0"/>
            </a:br>
            <a:r>
              <a:rPr lang="en-US" dirty="0"/>
              <a:t>	b) Data on foreign competition</a:t>
            </a:r>
          </a:p>
        </p:txBody>
      </p:sp>
      <p:sp>
        <p:nvSpPr>
          <p:cNvPr id="578563" name="Rectangle 3"/>
          <p:cNvSpPr>
            <a:spLocks noGrp="1" noChangeArrowheads="1"/>
          </p:cNvSpPr>
          <p:nvPr>
            <p:ph type="body" sz="half" idx="1"/>
          </p:nvPr>
        </p:nvSpPr>
        <p:spPr>
          <a:xfrm>
            <a:off x="533400" y="1828800"/>
            <a:ext cx="7772400" cy="4038600"/>
          </a:xfrm>
        </p:spPr>
        <p:txBody>
          <a:bodyPr/>
          <a:lstStyle/>
          <a:p>
            <a:pPr>
              <a:lnSpc>
                <a:spcPct val="90000"/>
              </a:lnSpc>
              <a:buFont typeface="Wingdings" charset="0"/>
              <a:buNone/>
            </a:pPr>
            <a:r>
              <a:rPr lang="en-US" sz="2100" i="1" dirty="0">
                <a:solidFill>
                  <a:schemeClr val="bg2"/>
                </a:solidFill>
              </a:rPr>
              <a:t>	</a:t>
            </a:r>
            <a:r>
              <a:rPr lang="en-US" sz="2100" i="1" dirty="0">
                <a:solidFill>
                  <a:srgbClr val="FF0000"/>
                </a:solidFill>
              </a:rPr>
              <a:t>Instrumented Independent Variable</a:t>
            </a:r>
            <a:r>
              <a:rPr lang="en-US" sz="2100" i="1" dirty="0">
                <a:solidFill>
                  <a:schemeClr val="bg2"/>
                </a:solidFill>
              </a:rPr>
              <a:t>:</a:t>
            </a:r>
            <a:endParaRPr lang="en-US" sz="1800" dirty="0">
              <a:solidFill>
                <a:schemeClr val="accent1"/>
              </a:solidFill>
            </a:endParaRPr>
          </a:p>
          <a:p>
            <a:pPr>
              <a:lnSpc>
                <a:spcPct val="90000"/>
              </a:lnSpc>
            </a:pPr>
            <a:r>
              <a:rPr lang="en-US" sz="1800" dirty="0">
                <a:solidFill>
                  <a:schemeClr val="accent1"/>
                </a:solidFill>
              </a:rPr>
              <a:t>Import </a:t>
            </a:r>
            <a:r>
              <a:rPr lang="en-US" sz="1800" dirty="0" smtClean="0">
                <a:solidFill>
                  <a:schemeClr val="accent1"/>
                </a:solidFill>
              </a:rPr>
              <a:t>penetration</a:t>
            </a:r>
            <a:r>
              <a:rPr lang="en-US" sz="1800" dirty="0" smtClean="0"/>
              <a:t> </a:t>
            </a:r>
            <a:r>
              <a:rPr lang="en-US" sz="1800" u="sng" dirty="0"/>
              <a:t>by firm and year</a:t>
            </a:r>
            <a:r>
              <a:rPr lang="en-US" sz="1800" dirty="0"/>
              <a:t>:</a:t>
            </a:r>
          </a:p>
          <a:p>
            <a:pPr lvl="1">
              <a:lnSpc>
                <a:spcPct val="90000"/>
              </a:lnSpc>
              <a:buFont typeface="Wingdings" charset="0"/>
              <a:buNone/>
            </a:pPr>
            <a:endParaRPr lang="en-US" sz="1600" dirty="0"/>
          </a:p>
          <a:p>
            <a:pPr lvl="1">
              <a:lnSpc>
                <a:spcPct val="90000"/>
              </a:lnSpc>
              <a:buFont typeface="Wingdings" charset="0"/>
              <a:buNone/>
            </a:pPr>
            <a:r>
              <a:rPr lang="en-US" sz="1800" dirty="0"/>
              <a:t>					Demeaned at the industry level</a:t>
            </a:r>
          </a:p>
          <a:p>
            <a:pPr>
              <a:lnSpc>
                <a:spcPct val="90000"/>
              </a:lnSpc>
            </a:pPr>
            <a:endParaRPr lang="en-US" sz="1800" dirty="0"/>
          </a:p>
          <a:p>
            <a:pPr>
              <a:lnSpc>
                <a:spcPct val="90000"/>
              </a:lnSpc>
            </a:pPr>
            <a:endParaRPr lang="en-US" sz="1800" dirty="0"/>
          </a:p>
          <a:p>
            <a:pPr>
              <a:lnSpc>
                <a:spcPct val="90000"/>
              </a:lnSpc>
              <a:buFont typeface="Wingdings" charset="0"/>
              <a:buNone/>
            </a:pPr>
            <a:r>
              <a:rPr lang="en-US" sz="1800" dirty="0"/>
              <a:t>	</a:t>
            </a:r>
            <a:r>
              <a:rPr lang="en-US" sz="2100" i="1" dirty="0">
                <a:solidFill>
                  <a:srgbClr val="FF0000"/>
                </a:solidFill>
              </a:rPr>
              <a:t>Instruments:</a:t>
            </a:r>
          </a:p>
          <a:p>
            <a:pPr>
              <a:lnSpc>
                <a:spcPct val="90000"/>
              </a:lnSpc>
            </a:pPr>
            <a:r>
              <a:rPr lang="en-US" sz="1800" dirty="0">
                <a:solidFill>
                  <a:schemeClr val="accent1"/>
                </a:solidFill>
              </a:rPr>
              <a:t>Average tariff</a:t>
            </a:r>
            <a:r>
              <a:rPr lang="en-US" sz="1800" dirty="0"/>
              <a:t> by firm and year:                         from </a:t>
            </a:r>
            <a:r>
              <a:rPr lang="en-US" sz="1800" dirty="0" smtClean="0"/>
              <a:t>(</a:t>
            </a:r>
            <a:r>
              <a:rPr lang="en-US" sz="1800" dirty="0"/>
              <a:t>UNCTADS)</a:t>
            </a:r>
          </a:p>
          <a:p>
            <a:pPr>
              <a:lnSpc>
                <a:spcPct val="90000"/>
              </a:lnSpc>
            </a:pPr>
            <a:endParaRPr lang="en-US" sz="1800" dirty="0"/>
          </a:p>
          <a:p>
            <a:pPr>
              <a:lnSpc>
                <a:spcPct val="90000"/>
              </a:lnSpc>
            </a:pPr>
            <a:r>
              <a:rPr lang="en-US" sz="1800" dirty="0">
                <a:solidFill>
                  <a:schemeClr val="accent1"/>
                </a:solidFill>
              </a:rPr>
              <a:t>Real effective exch. rate and exchange rate</a:t>
            </a:r>
            <a:r>
              <a:rPr lang="en-US" sz="1800" dirty="0"/>
              <a:t> </a:t>
            </a:r>
            <a:r>
              <a:rPr lang="en-US" sz="1800" u="sng" dirty="0"/>
              <a:t>by firm and year</a:t>
            </a:r>
            <a:r>
              <a:rPr lang="en-US" sz="1800" dirty="0"/>
              <a:t>: weighted bilateral exchange rate between US and importing countries (weight of the country in total imports in 91-92) (Bertrand 2004):</a:t>
            </a:r>
          </a:p>
        </p:txBody>
      </p:sp>
      <p:graphicFrame>
        <p:nvGraphicFramePr>
          <p:cNvPr id="578564" name="Object 4"/>
          <p:cNvGraphicFramePr>
            <a:graphicFrameLocks noGrp="1" noChangeAspect="1"/>
          </p:cNvGraphicFramePr>
          <p:nvPr>
            <p:ph sz="quarter" idx="2"/>
          </p:nvPr>
        </p:nvGraphicFramePr>
        <p:xfrm>
          <a:off x="1752600" y="2590800"/>
          <a:ext cx="2262188" cy="630238"/>
        </p:xfrm>
        <a:graphic>
          <a:graphicData uri="http://schemas.openxmlformats.org/presentationml/2006/ole">
            <mc:AlternateContent xmlns:mc="http://schemas.openxmlformats.org/markup-compatibility/2006">
              <mc:Choice xmlns:v="urn:schemas-microsoft-com:vml" Requires="v">
                <p:oleObj spid="_x0000_s1116" name="Ecuación" r:id="rId4" imgW="1549080" imgH="431640" progId="Equation.3">
                  <p:embed/>
                </p:oleObj>
              </mc:Choice>
              <mc:Fallback>
                <p:oleObj name="Ecuación" r:id="rId4" imgW="154908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590800"/>
                        <a:ext cx="2262188"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578565" name="Object 5"/>
          <p:cNvGraphicFramePr>
            <a:graphicFrameLocks noGrp="1" noChangeAspect="1"/>
          </p:cNvGraphicFramePr>
          <p:nvPr>
            <p:ph sz="quarter" idx="3"/>
            <p:extLst>
              <p:ext uri="{D42A27DB-BD31-4B8C-83A1-F6EECF244321}">
                <p14:modId xmlns:p14="http://schemas.microsoft.com/office/powerpoint/2010/main" val="940832106"/>
              </p:ext>
            </p:extLst>
          </p:nvPr>
        </p:nvGraphicFramePr>
        <p:xfrm>
          <a:off x="4347275" y="3886200"/>
          <a:ext cx="990600" cy="673100"/>
        </p:xfrm>
        <a:graphic>
          <a:graphicData uri="http://schemas.openxmlformats.org/presentationml/2006/ole">
            <mc:AlternateContent xmlns:mc="http://schemas.openxmlformats.org/markup-compatibility/2006">
              <mc:Choice xmlns:v="urn:schemas-microsoft-com:vml" Requires="v">
                <p:oleObj spid="_x0000_s1117" name="Ecuación" r:id="rId6" imgW="634680" imgH="431640" progId="Equation.3">
                  <p:embed/>
                </p:oleObj>
              </mc:Choice>
              <mc:Fallback>
                <p:oleObj name="Ecuación" r:id="rId6" imgW="63468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7275" y="3886200"/>
                        <a:ext cx="99060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578566" name="Object 6"/>
          <p:cNvGraphicFramePr>
            <a:graphicFrameLocks noChangeAspect="1"/>
          </p:cNvGraphicFramePr>
          <p:nvPr/>
        </p:nvGraphicFramePr>
        <p:xfrm>
          <a:off x="2743200" y="5715000"/>
          <a:ext cx="3657600" cy="393700"/>
        </p:xfrm>
        <a:graphic>
          <a:graphicData uri="http://schemas.openxmlformats.org/presentationml/2006/ole">
            <mc:AlternateContent xmlns:mc="http://schemas.openxmlformats.org/markup-compatibility/2006">
              <mc:Choice xmlns:v="urn:schemas-microsoft-com:vml" Requires="v">
                <p:oleObj spid="_x0000_s1118" name="Equation" r:id="rId8" imgW="2120760" imgH="228600" progId="Equation.3">
                  <p:embed/>
                </p:oleObj>
              </mc:Choice>
              <mc:Fallback>
                <p:oleObj name="Equation" r:id="rId8" imgW="212076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5715000"/>
                        <a:ext cx="36576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904234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711200" y="469900"/>
            <a:ext cx="7721600" cy="5905500"/>
          </a:xfrm>
          <a:prstGeom prst="rect">
            <a:avLst/>
          </a:prstGeom>
        </p:spPr>
      </p:pic>
    </p:spTree>
    <p:extLst>
      <p:ext uri="{BB962C8B-B14F-4D97-AF65-F5344CB8AC3E}">
        <p14:creationId xmlns:p14="http://schemas.microsoft.com/office/powerpoint/2010/main" val="15707338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r>
              <a:rPr lang="en-US" dirty="0" smtClean="0"/>
              <a:t>1.The </a:t>
            </a:r>
            <a:r>
              <a:rPr lang="en-US" dirty="0"/>
              <a:t>effect of globalization on the compensation structure</a:t>
            </a:r>
            <a:r>
              <a:rPr lang="en-US" sz="2800" dirty="0"/>
              <a:t> </a:t>
            </a:r>
          </a:p>
        </p:txBody>
      </p:sp>
      <p:sp>
        <p:nvSpPr>
          <p:cNvPr id="582659" name="Rectangle 3"/>
          <p:cNvSpPr>
            <a:spLocks noGrp="1" noChangeArrowheads="1"/>
          </p:cNvSpPr>
          <p:nvPr>
            <p:ph type="body" sz="half" idx="1"/>
          </p:nvPr>
        </p:nvSpPr>
        <p:spPr>
          <a:xfrm>
            <a:off x="533400" y="1828800"/>
            <a:ext cx="7848600" cy="4038600"/>
          </a:xfrm>
        </p:spPr>
        <p:txBody>
          <a:bodyPr/>
          <a:lstStyle/>
          <a:p>
            <a:r>
              <a:rPr lang="en-US" sz="2400" dirty="0"/>
              <a:t>Effect on wages</a:t>
            </a:r>
          </a:p>
          <a:p>
            <a:pPr lvl="1">
              <a:buFont typeface="Wingdings" charset="0"/>
              <a:buNone/>
            </a:pPr>
            <a:endParaRPr lang="en-US" sz="2400" dirty="0"/>
          </a:p>
          <a:p>
            <a:pPr lvl="1">
              <a:buFont typeface="Wingdings" charset="0"/>
              <a:buNone/>
            </a:pPr>
            <a:endParaRPr lang="en-US" sz="2400" dirty="0"/>
          </a:p>
          <a:p>
            <a:pPr lvl="1">
              <a:buFont typeface="Wingdings" charset="0"/>
              <a:buNone/>
            </a:pPr>
            <a:endParaRPr lang="en-US" sz="2400" dirty="0"/>
          </a:p>
          <a:p>
            <a:pPr>
              <a:buFont typeface="Wingdings" charset="0"/>
              <a:buNone/>
            </a:pPr>
            <a:r>
              <a:rPr lang="en-US" sz="2400" dirty="0"/>
              <a:t>A) fixed part: </a:t>
            </a:r>
            <a:r>
              <a:rPr lang="el-GR" sz="2400" dirty="0"/>
              <a:t>β</a:t>
            </a:r>
            <a:r>
              <a:rPr lang="en-US" sz="1800" dirty="0"/>
              <a:t>1</a:t>
            </a:r>
            <a:endParaRPr lang="el-GR" sz="1800" dirty="0"/>
          </a:p>
          <a:p>
            <a:pPr>
              <a:buFont typeface="Wingdings" charset="0"/>
              <a:buNone/>
            </a:pPr>
            <a:r>
              <a:rPr lang="en-US" sz="2400" dirty="0"/>
              <a:t>B) variable part: </a:t>
            </a:r>
            <a:r>
              <a:rPr lang="el-GR" sz="2400" dirty="0"/>
              <a:t>β</a:t>
            </a:r>
            <a:r>
              <a:rPr lang="en-US" sz="1800" dirty="0"/>
              <a:t>2</a:t>
            </a:r>
          </a:p>
          <a:p>
            <a:endParaRPr lang="en-US" sz="2000" dirty="0"/>
          </a:p>
        </p:txBody>
      </p:sp>
      <p:graphicFrame>
        <p:nvGraphicFramePr>
          <p:cNvPr id="582660" name="Object 4"/>
          <p:cNvGraphicFramePr>
            <a:graphicFrameLocks noGrp="1" noChangeAspect="1"/>
          </p:cNvGraphicFramePr>
          <p:nvPr>
            <p:ph sz="quarter" idx="2"/>
            <p:extLst>
              <p:ext uri="{D42A27DB-BD31-4B8C-83A1-F6EECF244321}">
                <p14:modId xmlns:p14="http://schemas.microsoft.com/office/powerpoint/2010/main" val="1266891813"/>
              </p:ext>
            </p:extLst>
          </p:nvPr>
        </p:nvGraphicFramePr>
        <p:xfrm>
          <a:off x="952500" y="2544763"/>
          <a:ext cx="7140575" cy="349250"/>
        </p:xfrm>
        <a:graphic>
          <a:graphicData uri="http://schemas.openxmlformats.org/presentationml/2006/ole">
            <mc:AlternateContent xmlns:mc="http://schemas.openxmlformats.org/markup-compatibility/2006">
              <mc:Choice xmlns:v="urn:schemas-microsoft-com:vml" Requires="v">
                <p:oleObj spid="_x0000_s206883" name="Equation" r:id="rId4" imgW="4673600" imgH="228600" progId="Equation.3">
                  <p:embed/>
                </p:oleObj>
              </mc:Choice>
              <mc:Fallback>
                <p:oleObj name="Equation" r:id="rId4" imgW="4673600" imgH="228600" progId="Equation.3">
                  <p:embed/>
                  <p:pic>
                    <p:nvPicPr>
                      <p:cNvPr id="0" name=""/>
                      <p:cNvPicPr>
                        <a:picLocks noChangeAspect="1" noChangeArrowheads="1"/>
                      </p:cNvPicPr>
                      <p:nvPr/>
                    </p:nvPicPr>
                    <p:blipFill>
                      <a:blip r:embed="rId5"/>
                      <a:srcRect/>
                      <a:stretch>
                        <a:fillRect/>
                      </a:stretch>
                    </p:blipFill>
                    <p:spPr bwMode="auto">
                      <a:xfrm>
                        <a:off x="952500" y="2544763"/>
                        <a:ext cx="71405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582661" name="Line 5"/>
          <p:cNvSpPr>
            <a:spLocks noChangeShapeType="1"/>
          </p:cNvSpPr>
          <p:nvPr/>
        </p:nvSpPr>
        <p:spPr bwMode="auto">
          <a:xfrm>
            <a:off x="4359275" y="3276600"/>
            <a:ext cx="0" cy="281940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82662" name="Line 6"/>
          <p:cNvSpPr>
            <a:spLocks noChangeShapeType="1"/>
          </p:cNvSpPr>
          <p:nvPr/>
        </p:nvSpPr>
        <p:spPr bwMode="auto">
          <a:xfrm>
            <a:off x="4343400" y="6096000"/>
            <a:ext cx="3276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82663" name="Line 7"/>
          <p:cNvSpPr>
            <a:spLocks noChangeShapeType="1"/>
          </p:cNvSpPr>
          <p:nvPr/>
        </p:nvSpPr>
        <p:spPr bwMode="auto">
          <a:xfrm flipV="1">
            <a:off x="4343400" y="3581400"/>
            <a:ext cx="3276600" cy="1447800"/>
          </a:xfrm>
          <a:prstGeom prst="line">
            <a:avLst/>
          </a:prstGeom>
          <a:noFill/>
          <a:ln w="222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82664" name="Text Box 8"/>
          <p:cNvSpPr txBox="1">
            <a:spLocks noChangeArrowheads="1"/>
          </p:cNvSpPr>
          <p:nvPr/>
        </p:nvSpPr>
        <p:spPr bwMode="auto">
          <a:xfrm>
            <a:off x="3962400" y="3124200"/>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spcBef>
                <a:spcPct val="0"/>
              </a:spcBef>
              <a:buSzTx/>
              <a:buFontTx/>
              <a:buNone/>
            </a:pPr>
            <a:r>
              <a:rPr lang="en-US" sz="1800"/>
              <a:t>W</a:t>
            </a:r>
          </a:p>
        </p:txBody>
      </p:sp>
      <p:sp>
        <p:nvSpPr>
          <p:cNvPr id="582665" name="Text Box 9"/>
          <p:cNvSpPr txBox="1">
            <a:spLocks noChangeArrowheads="1"/>
          </p:cNvSpPr>
          <p:nvPr/>
        </p:nvSpPr>
        <p:spPr bwMode="auto">
          <a:xfrm>
            <a:off x="7527925" y="6034088"/>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spcBef>
                <a:spcPct val="0"/>
              </a:spcBef>
              <a:buSzTx/>
              <a:buFontTx/>
              <a:buNone/>
            </a:pPr>
            <a:r>
              <a:rPr lang="en-US" sz="1800"/>
              <a:t>PERF</a:t>
            </a:r>
          </a:p>
        </p:txBody>
      </p:sp>
      <p:sp>
        <p:nvSpPr>
          <p:cNvPr id="582666" name="Line 10"/>
          <p:cNvSpPr>
            <a:spLocks noChangeShapeType="1"/>
          </p:cNvSpPr>
          <p:nvPr/>
        </p:nvSpPr>
        <p:spPr bwMode="auto">
          <a:xfrm flipV="1">
            <a:off x="4343400" y="3276600"/>
            <a:ext cx="2819400" cy="24384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82667" name="Line 11"/>
          <p:cNvSpPr>
            <a:spLocks noChangeShapeType="1"/>
          </p:cNvSpPr>
          <p:nvPr/>
        </p:nvSpPr>
        <p:spPr bwMode="auto">
          <a:xfrm>
            <a:off x="4343400" y="5715000"/>
            <a:ext cx="990600" cy="0"/>
          </a:xfrm>
          <a:prstGeom prst="line">
            <a:avLst/>
          </a:prstGeom>
          <a:noFill/>
          <a:ln w="952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82668" name="Text Box 12"/>
          <p:cNvSpPr txBox="1">
            <a:spLocks noChangeArrowheads="1"/>
          </p:cNvSpPr>
          <p:nvPr/>
        </p:nvSpPr>
        <p:spPr bwMode="auto">
          <a:xfrm>
            <a:off x="5013325" y="5241925"/>
            <a:ext cx="7477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spcBef>
                <a:spcPct val="0"/>
              </a:spcBef>
              <a:buSzTx/>
              <a:buFontTx/>
              <a:buNone/>
            </a:pPr>
            <a:r>
              <a:rPr lang="el-GR" sz="1600" i="1">
                <a:solidFill>
                  <a:schemeClr val="tx2"/>
                </a:solidFill>
              </a:rPr>
              <a:t>β</a:t>
            </a:r>
            <a:r>
              <a:rPr lang="en-US" sz="1600" i="1" baseline="-25000">
                <a:solidFill>
                  <a:schemeClr val="tx2"/>
                </a:solidFill>
              </a:rPr>
              <a:t>0</a:t>
            </a:r>
            <a:r>
              <a:rPr lang="en-US" sz="1600" i="1">
                <a:solidFill>
                  <a:schemeClr val="tx2"/>
                </a:solidFill>
              </a:rPr>
              <a:t>+ </a:t>
            </a:r>
            <a:r>
              <a:rPr lang="el-GR" sz="1600" i="1">
                <a:solidFill>
                  <a:schemeClr val="tx2"/>
                </a:solidFill>
              </a:rPr>
              <a:t>β</a:t>
            </a:r>
            <a:r>
              <a:rPr lang="en-US" sz="1600" i="1" baseline="-25000">
                <a:solidFill>
                  <a:schemeClr val="tx2"/>
                </a:solidFill>
              </a:rPr>
              <a:t>2</a:t>
            </a:r>
            <a:endParaRPr lang="el-GR" sz="1600" i="1" baseline="-25000">
              <a:solidFill>
                <a:schemeClr val="tx2"/>
              </a:solidFill>
            </a:endParaRPr>
          </a:p>
          <a:p>
            <a:pPr algn="l" eaLnBrk="0" hangingPunct="0">
              <a:spcBef>
                <a:spcPct val="0"/>
              </a:spcBef>
              <a:buSzTx/>
              <a:buFontTx/>
              <a:buNone/>
            </a:pPr>
            <a:endParaRPr lang="en-US" sz="1600"/>
          </a:p>
        </p:txBody>
      </p:sp>
      <p:sp>
        <p:nvSpPr>
          <p:cNvPr id="582669" name="Text Box 13"/>
          <p:cNvSpPr txBox="1">
            <a:spLocks noChangeArrowheads="1"/>
          </p:cNvSpPr>
          <p:nvPr/>
        </p:nvSpPr>
        <p:spPr bwMode="auto">
          <a:xfrm>
            <a:off x="3429000" y="5530850"/>
            <a:ext cx="784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spcBef>
                <a:spcPct val="0"/>
              </a:spcBef>
              <a:buSzTx/>
              <a:buFontTx/>
              <a:buNone/>
            </a:pPr>
            <a:r>
              <a:rPr lang="el-GR" sz="1600" i="1">
                <a:solidFill>
                  <a:schemeClr val="tx2"/>
                </a:solidFill>
                <a:cs typeface="Arial" charset="0"/>
              </a:rPr>
              <a:t>α</a:t>
            </a:r>
            <a:r>
              <a:rPr lang="en-US" sz="1600" i="1">
                <a:solidFill>
                  <a:schemeClr val="tx2"/>
                </a:solidFill>
                <a:cs typeface="Arial" charset="0"/>
              </a:rPr>
              <a:t> +  </a:t>
            </a:r>
            <a:r>
              <a:rPr lang="el-GR" sz="1600" i="1">
                <a:solidFill>
                  <a:schemeClr val="tx2"/>
                </a:solidFill>
              </a:rPr>
              <a:t>β</a:t>
            </a:r>
            <a:r>
              <a:rPr lang="en-US" sz="1600" i="1" baseline="-25000">
                <a:solidFill>
                  <a:schemeClr val="tx2"/>
                </a:solidFill>
              </a:rPr>
              <a:t>1</a:t>
            </a:r>
          </a:p>
        </p:txBody>
      </p:sp>
      <p:sp>
        <p:nvSpPr>
          <p:cNvPr id="582670" name="Freeform 14"/>
          <p:cNvSpPr>
            <a:spLocks/>
          </p:cNvSpPr>
          <p:nvPr/>
        </p:nvSpPr>
        <p:spPr bwMode="auto">
          <a:xfrm>
            <a:off x="4800600" y="5334000"/>
            <a:ext cx="152400" cy="381000"/>
          </a:xfrm>
          <a:custGeom>
            <a:avLst/>
            <a:gdLst>
              <a:gd name="T0" fmla="*/ 0 w 104"/>
              <a:gd name="T1" fmla="*/ 0 h 192"/>
              <a:gd name="T2" fmla="*/ 48 w 104"/>
              <a:gd name="T3" fmla="*/ 48 h 192"/>
              <a:gd name="T4" fmla="*/ 96 w 104"/>
              <a:gd name="T5" fmla="*/ 144 h 192"/>
              <a:gd name="T6" fmla="*/ 96 w 104"/>
              <a:gd name="T7" fmla="*/ 192 h 192"/>
            </a:gdLst>
            <a:ahLst/>
            <a:cxnLst>
              <a:cxn ang="0">
                <a:pos x="T0" y="T1"/>
              </a:cxn>
              <a:cxn ang="0">
                <a:pos x="T2" y="T3"/>
              </a:cxn>
              <a:cxn ang="0">
                <a:pos x="T4" y="T5"/>
              </a:cxn>
              <a:cxn ang="0">
                <a:pos x="T6" y="T7"/>
              </a:cxn>
            </a:cxnLst>
            <a:rect l="0" t="0" r="r" b="b"/>
            <a:pathLst>
              <a:path w="104" h="192">
                <a:moveTo>
                  <a:pt x="0" y="0"/>
                </a:moveTo>
                <a:cubicBezTo>
                  <a:pt x="16" y="12"/>
                  <a:pt x="32" y="24"/>
                  <a:pt x="48" y="48"/>
                </a:cubicBezTo>
                <a:cubicBezTo>
                  <a:pt x="64" y="72"/>
                  <a:pt x="88" y="120"/>
                  <a:pt x="96" y="144"/>
                </a:cubicBezTo>
                <a:cubicBezTo>
                  <a:pt x="104" y="168"/>
                  <a:pt x="96" y="176"/>
                  <a:pt x="96" y="192"/>
                </a:cubicBezTo>
              </a:path>
            </a:pathLst>
          </a:cu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82671" name="Text Box 15"/>
          <p:cNvSpPr txBox="1">
            <a:spLocks noChangeArrowheads="1"/>
          </p:cNvSpPr>
          <p:nvPr/>
        </p:nvSpPr>
        <p:spPr bwMode="auto">
          <a:xfrm>
            <a:off x="3983038" y="4876800"/>
            <a:ext cx="300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spcBef>
                <a:spcPct val="0"/>
              </a:spcBef>
              <a:buSzTx/>
              <a:buFontTx/>
              <a:buNone/>
            </a:pPr>
            <a:r>
              <a:rPr lang="el-GR" sz="1600" i="1">
                <a:solidFill>
                  <a:schemeClr val="folHlink"/>
                </a:solidFill>
                <a:cs typeface="Arial" charset="0"/>
              </a:rPr>
              <a:t>α</a:t>
            </a:r>
            <a:endParaRPr lang="en-US" sz="1600" i="1">
              <a:solidFill>
                <a:schemeClr val="folHlink"/>
              </a:solidFill>
            </a:endParaRPr>
          </a:p>
        </p:txBody>
      </p:sp>
      <p:sp>
        <p:nvSpPr>
          <p:cNvPr id="582672" name="Text Box 16"/>
          <p:cNvSpPr txBox="1">
            <a:spLocks noChangeArrowheads="1"/>
          </p:cNvSpPr>
          <p:nvPr/>
        </p:nvSpPr>
        <p:spPr bwMode="auto">
          <a:xfrm>
            <a:off x="4800600" y="4724400"/>
            <a:ext cx="377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spcBef>
                <a:spcPct val="0"/>
              </a:spcBef>
              <a:buSzTx/>
              <a:buFontTx/>
              <a:buNone/>
            </a:pPr>
            <a:r>
              <a:rPr lang="el-GR" sz="1600" i="1">
                <a:solidFill>
                  <a:schemeClr val="folHlink"/>
                </a:solidFill>
              </a:rPr>
              <a:t>β</a:t>
            </a:r>
            <a:r>
              <a:rPr lang="en-US" sz="1600" i="1" baseline="-25000">
                <a:solidFill>
                  <a:schemeClr val="folHlink"/>
                </a:solidFill>
              </a:rPr>
              <a:t>0</a:t>
            </a:r>
            <a:endParaRPr lang="en-US" sz="1600" baseline="-25000">
              <a:solidFill>
                <a:schemeClr val="folHlink"/>
              </a:solidFill>
            </a:endParaRPr>
          </a:p>
        </p:txBody>
      </p:sp>
      <p:sp>
        <p:nvSpPr>
          <p:cNvPr id="582673" name="Line 17"/>
          <p:cNvSpPr>
            <a:spLocks noChangeShapeType="1"/>
          </p:cNvSpPr>
          <p:nvPr/>
        </p:nvSpPr>
        <p:spPr bwMode="auto">
          <a:xfrm>
            <a:off x="4343400" y="5029200"/>
            <a:ext cx="685800" cy="0"/>
          </a:xfrm>
          <a:prstGeom prst="line">
            <a:avLst/>
          </a:prstGeom>
          <a:noFill/>
          <a:ln w="9525">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82674" name="Rectangle 18"/>
          <p:cNvSpPr>
            <a:spLocks noChangeArrowheads="1"/>
          </p:cNvSpPr>
          <p:nvPr/>
        </p:nvSpPr>
        <p:spPr bwMode="auto">
          <a:xfrm>
            <a:off x="1524000" y="2514600"/>
            <a:ext cx="1447800" cy="381000"/>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2675" name="Rectangle 19"/>
          <p:cNvSpPr>
            <a:spLocks noChangeArrowheads="1"/>
          </p:cNvSpPr>
          <p:nvPr/>
        </p:nvSpPr>
        <p:spPr bwMode="auto">
          <a:xfrm>
            <a:off x="3124200" y="2514600"/>
            <a:ext cx="3048000" cy="381000"/>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4205198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5826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826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826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8266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82663"/>
                                        </p:tgtEl>
                                        <p:attrNameLst>
                                          <p:attrName>style.visibility</p:attrName>
                                        </p:attrNameLst>
                                      </p:cBhvr>
                                      <p:to>
                                        <p:strVal val="visible"/>
                                      </p:to>
                                    </p:set>
                                  </p:childTnLst>
                                </p:cTn>
                              </p:par>
                            </p:childTnLst>
                          </p:cTn>
                        </p:par>
                        <p:par>
                          <p:cTn id="17" fill="hold" nodeType="afterGroup">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582672"/>
                                        </p:tgtEl>
                                        <p:attrNameLst>
                                          <p:attrName>style.visibility</p:attrName>
                                        </p:attrNameLst>
                                      </p:cBhvr>
                                      <p:to>
                                        <p:strVal val="visible"/>
                                      </p:to>
                                    </p:set>
                                    <p:animEffect transition="in" filter="blinds(horizontal)">
                                      <p:cBhvr>
                                        <p:cTn id="20" dur="500"/>
                                        <p:tgtEl>
                                          <p:spTgt spid="582672"/>
                                        </p:tgtEl>
                                      </p:cBhvr>
                                    </p:animEffect>
                                  </p:childTnLst>
                                </p:cTn>
                              </p:par>
                            </p:childTnLst>
                          </p:cTn>
                        </p:par>
                        <p:par>
                          <p:cTn id="21" fill="hold" nodeType="afterGroup">
                            <p:stCondLst>
                              <p:cond delay="1000"/>
                            </p:stCondLst>
                            <p:childTnLst>
                              <p:par>
                                <p:cTn id="22" presetID="1" presetClass="entr" presetSubtype="0" fill="hold" grpId="0" nodeType="afterEffect">
                                  <p:stCondLst>
                                    <p:cond delay="0"/>
                                  </p:stCondLst>
                                  <p:childTnLst>
                                    <p:set>
                                      <p:cBhvr>
                                        <p:cTn id="23" dur="1" fill="hold">
                                          <p:stCondLst>
                                            <p:cond delay="499"/>
                                          </p:stCondLst>
                                        </p:cTn>
                                        <p:tgtEl>
                                          <p:spTgt spid="582673"/>
                                        </p:tgtEl>
                                        <p:attrNameLst>
                                          <p:attrName>style.visibility</p:attrName>
                                        </p:attrNameLst>
                                      </p:cBhvr>
                                      <p:to>
                                        <p:strVal val="visible"/>
                                      </p:to>
                                    </p:set>
                                  </p:childTnLst>
                                </p:cTn>
                              </p:par>
                            </p:childTnLst>
                          </p:cTn>
                        </p:par>
                        <p:par>
                          <p:cTn id="24" fill="hold" nodeType="afterGroup">
                            <p:stCondLst>
                              <p:cond delay="1500"/>
                            </p:stCondLst>
                            <p:childTnLst>
                              <p:par>
                                <p:cTn id="25" presetID="3" presetClass="entr" presetSubtype="10" fill="hold" grpId="0" nodeType="afterEffect">
                                  <p:stCondLst>
                                    <p:cond delay="0"/>
                                  </p:stCondLst>
                                  <p:childTnLst>
                                    <p:set>
                                      <p:cBhvr>
                                        <p:cTn id="26" dur="1" fill="hold">
                                          <p:stCondLst>
                                            <p:cond delay="0"/>
                                          </p:stCondLst>
                                        </p:cTn>
                                        <p:tgtEl>
                                          <p:spTgt spid="582671"/>
                                        </p:tgtEl>
                                        <p:attrNameLst>
                                          <p:attrName>style.visibility</p:attrName>
                                        </p:attrNameLst>
                                      </p:cBhvr>
                                      <p:to>
                                        <p:strVal val="visible"/>
                                      </p:to>
                                    </p:set>
                                    <p:animEffect transition="in" filter="blinds(horizontal)">
                                      <p:cBhvr>
                                        <p:cTn id="27" dur="500"/>
                                        <p:tgtEl>
                                          <p:spTgt spid="582671"/>
                                        </p:tgtEl>
                                      </p:cBhvr>
                                    </p:animEffect>
                                  </p:childTnLst>
                                </p:cTn>
                              </p:par>
                            </p:childTnLst>
                          </p:cTn>
                        </p:par>
                        <p:par>
                          <p:cTn id="28" fill="hold" nodeType="afterGroup">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582674"/>
                                        </p:tgtEl>
                                        <p:attrNameLst>
                                          <p:attrName>style.visibility</p:attrName>
                                        </p:attrNameLst>
                                      </p:cBhvr>
                                      <p:to>
                                        <p:strVal val="visible"/>
                                      </p:to>
                                    </p:set>
                                    <p:anim calcmode="lin" valueType="num">
                                      <p:cBhvr additive="base">
                                        <p:cTn id="31" dur="500" fill="hold"/>
                                        <p:tgtEl>
                                          <p:spTgt spid="582674"/>
                                        </p:tgtEl>
                                        <p:attrNameLst>
                                          <p:attrName>ppt_x</p:attrName>
                                        </p:attrNameLst>
                                      </p:cBhvr>
                                      <p:tavLst>
                                        <p:tav tm="0">
                                          <p:val>
                                            <p:strVal val="0-#ppt_w/2"/>
                                          </p:val>
                                        </p:tav>
                                        <p:tav tm="100000">
                                          <p:val>
                                            <p:strVal val="#ppt_x"/>
                                          </p:val>
                                        </p:tav>
                                      </p:tavLst>
                                    </p:anim>
                                    <p:anim calcmode="lin" valueType="num">
                                      <p:cBhvr additive="base">
                                        <p:cTn id="32" dur="500" fill="hold"/>
                                        <p:tgtEl>
                                          <p:spTgt spid="58267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582666"/>
                                        </p:tgtEl>
                                        <p:attrNameLst>
                                          <p:attrName>style.visibility</p:attrName>
                                        </p:attrNameLst>
                                      </p:cBhvr>
                                      <p:to>
                                        <p:strVal val="visible"/>
                                      </p:to>
                                    </p:set>
                                  </p:childTnLst>
                                </p:cTn>
                              </p:par>
                            </p:childTnLst>
                          </p:cTn>
                        </p:par>
                        <p:par>
                          <p:cTn id="37" fill="hold" nodeType="afterGroup">
                            <p:stCondLst>
                              <p:cond delay="500"/>
                            </p:stCondLst>
                            <p:childTnLst>
                              <p:par>
                                <p:cTn id="38" presetID="1" presetClass="entr" presetSubtype="0" fill="hold" grpId="0" nodeType="afterEffect">
                                  <p:stCondLst>
                                    <p:cond delay="0"/>
                                  </p:stCondLst>
                                  <p:childTnLst>
                                    <p:set>
                                      <p:cBhvr>
                                        <p:cTn id="39" dur="1" fill="hold">
                                          <p:stCondLst>
                                            <p:cond delay="499"/>
                                          </p:stCondLst>
                                        </p:cTn>
                                        <p:tgtEl>
                                          <p:spTgt spid="582667"/>
                                        </p:tgtEl>
                                        <p:attrNameLst>
                                          <p:attrName>style.visibility</p:attrName>
                                        </p:attrNameLst>
                                      </p:cBhvr>
                                      <p:to>
                                        <p:strVal val="visible"/>
                                      </p:to>
                                    </p:set>
                                  </p:childTnLst>
                                </p:cTn>
                              </p:par>
                            </p:childTnLst>
                          </p:cTn>
                        </p:par>
                        <p:par>
                          <p:cTn id="40" fill="hold" nodeType="afterGroup">
                            <p:stCondLst>
                              <p:cond delay="1000"/>
                            </p:stCondLst>
                            <p:childTnLst>
                              <p:par>
                                <p:cTn id="41" presetID="1" presetClass="entr" presetSubtype="0" fill="hold" grpId="0" nodeType="afterEffect">
                                  <p:stCondLst>
                                    <p:cond delay="0"/>
                                  </p:stCondLst>
                                  <p:childTnLst>
                                    <p:set>
                                      <p:cBhvr>
                                        <p:cTn id="42" dur="1" fill="hold">
                                          <p:stCondLst>
                                            <p:cond delay="499"/>
                                          </p:stCondLst>
                                        </p:cTn>
                                        <p:tgtEl>
                                          <p:spTgt spid="582670"/>
                                        </p:tgtEl>
                                        <p:attrNameLst>
                                          <p:attrName>style.visibility</p:attrName>
                                        </p:attrNameLst>
                                      </p:cBhvr>
                                      <p:to>
                                        <p:strVal val="visible"/>
                                      </p:to>
                                    </p:set>
                                  </p:childTnLst>
                                </p:cTn>
                              </p:par>
                            </p:childTnLst>
                          </p:cTn>
                        </p:par>
                        <p:par>
                          <p:cTn id="43" fill="hold" nodeType="afterGroup">
                            <p:stCondLst>
                              <p:cond delay="1500"/>
                            </p:stCondLst>
                            <p:childTnLst>
                              <p:par>
                                <p:cTn id="44" presetID="3" presetClass="entr" presetSubtype="10" fill="hold" grpId="0" nodeType="afterEffect">
                                  <p:stCondLst>
                                    <p:cond delay="0"/>
                                  </p:stCondLst>
                                  <p:childTnLst>
                                    <p:set>
                                      <p:cBhvr>
                                        <p:cTn id="45" dur="1" fill="hold">
                                          <p:stCondLst>
                                            <p:cond delay="0"/>
                                          </p:stCondLst>
                                        </p:cTn>
                                        <p:tgtEl>
                                          <p:spTgt spid="582668"/>
                                        </p:tgtEl>
                                        <p:attrNameLst>
                                          <p:attrName>style.visibility</p:attrName>
                                        </p:attrNameLst>
                                      </p:cBhvr>
                                      <p:to>
                                        <p:strVal val="visible"/>
                                      </p:to>
                                    </p:set>
                                    <p:animEffect transition="in" filter="blinds(horizontal)">
                                      <p:cBhvr>
                                        <p:cTn id="46" dur="500"/>
                                        <p:tgtEl>
                                          <p:spTgt spid="582668"/>
                                        </p:tgtEl>
                                      </p:cBhvr>
                                    </p:animEffect>
                                  </p:childTnLst>
                                </p:cTn>
                              </p:par>
                            </p:childTnLst>
                          </p:cTn>
                        </p:par>
                        <p:par>
                          <p:cTn id="47" fill="hold" nodeType="afterGroup">
                            <p:stCondLst>
                              <p:cond delay="2000"/>
                            </p:stCondLst>
                            <p:childTnLst>
                              <p:par>
                                <p:cTn id="48" presetID="3" presetClass="entr" presetSubtype="10" fill="hold" grpId="0" nodeType="afterEffect">
                                  <p:stCondLst>
                                    <p:cond delay="0"/>
                                  </p:stCondLst>
                                  <p:childTnLst>
                                    <p:set>
                                      <p:cBhvr>
                                        <p:cTn id="49" dur="1" fill="hold">
                                          <p:stCondLst>
                                            <p:cond delay="0"/>
                                          </p:stCondLst>
                                        </p:cTn>
                                        <p:tgtEl>
                                          <p:spTgt spid="582669"/>
                                        </p:tgtEl>
                                        <p:attrNameLst>
                                          <p:attrName>style.visibility</p:attrName>
                                        </p:attrNameLst>
                                      </p:cBhvr>
                                      <p:to>
                                        <p:strVal val="visible"/>
                                      </p:to>
                                    </p:set>
                                    <p:animEffect transition="in" filter="blinds(horizontal)">
                                      <p:cBhvr>
                                        <p:cTn id="50" dur="500"/>
                                        <p:tgtEl>
                                          <p:spTgt spid="582669"/>
                                        </p:tgtEl>
                                      </p:cBhvr>
                                    </p:animEffect>
                                  </p:childTnLst>
                                </p:cTn>
                              </p:par>
                            </p:childTnLst>
                          </p:cTn>
                        </p:par>
                        <p:par>
                          <p:cTn id="51" fill="hold" nodeType="afterGroup">
                            <p:stCondLst>
                              <p:cond delay="2500"/>
                            </p:stCondLst>
                            <p:childTnLst>
                              <p:par>
                                <p:cTn id="52" presetID="2" presetClass="entr" presetSubtype="8" fill="hold" grpId="0" nodeType="afterEffect">
                                  <p:stCondLst>
                                    <p:cond delay="0"/>
                                  </p:stCondLst>
                                  <p:childTnLst>
                                    <p:set>
                                      <p:cBhvr>
                                        <p:cTn id="53" dur="1" fill="hold">
                                          <p:stCondLst>
                                            <p:cond delay="0"/>
                                          </p:stCondLst>
                                        </p:cTn>
                                        <p:tgtEl>
                                          <p:spTgt spid="582675"/>
                                        </p:tgtEl>
                                        <p:attrNameLst>
                                          <p:attrName>style.visibility</p:attrName>
                                        </p:attrNameLst>
                                      </p:cBhvr>
                                      <p:to>
                                        <p:strVal val="visible"/>
                                      </p:to>
                                    </p:set>
                                    <p:anim calcmode="lin" valueType="num">
                                      <p:cBhvr additive="base">
                                        <p:cTn id="54" dur="500" fill="hold"/>
                                        <p:tgtEl>
                                          <p:spTgt spid="582675"/>
                                        </p:tgtEl>
                                        <p:attrNameLst>
                                          <p:attrName>ppt_x</p:attrName>
                                        </p:attrNameLst>
                                      </p:cBhvr>
                                      <p:tavLst>
                                        <p:tav tm="0">
                                          <p:val>
                                            <p:strVal val="0-#ppt_w/2"/>
                                          </p:val>
                                        </p:tav>
                                        <p:tav tm="100000">
                                          <p:val>
                                            <p:strVal val="#ppt_x"/>
                                          </p:val>
                                        </p:tav>
                                      </p:tavLst>
                                    </p:anim>
                                    <p:anim calcmode="lin" valueType="num">
                                      <p:cBhvr additive="base">
                                        <p:cTn id="55" dur="500" fill="hold"/>
                                        <p:tgtEl>
                                          <p:spTgt spid="5826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61" grpId="0" animBg="1"/>
      <p:bldP spid="582662" grpId="0" animBg="1"/>
      <p:bldP spid="582663" grpId="0" animBg="1"/>
      <p:bldP spid="582664" grpId="0" autoUpdateAnimBg="0"/>
      <p:bldP spid="582665" grpId="0" autoUpdateAnimBg="0"/>
      <p:bldP spid="582666" grpId="0" animBg="1"/>
      <p:bldP spid="582667" grpId="0" animBg="1"/>
      <p:bldP spid="582668" grpId="0" autoUpdateAnimBg="0"/>
      <p:bldP spid="582669" grpId="0" autoUpdateAnimBg="0"/>
      <p:bldP spid="582670" grpId="0" animBg="1"/>
      <p:bldP spid="582671" grpId="0" autoUpdateAnimBg="0"/>
      <p:bldP spid="582672" grpId="0" autoUpdateAnimBg="0"/>
      <p:bldP spid="582673" grpId="0" animBg="1"/>
      <p:bldP spid="582674" grpId="0" animBg="1"/>
      <p:bldP spid="58267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673100" y="584200"/>
            <a:ext cx="7785100" cy="5676900"/>
          </a:xfrm>
          <a:prstGeom prst="rect">
            <a:avLst/>
          </a:prstGeom>
        </p:spPr>
      </p:pic>
    </p:spTree>
    <p:extLst>
      <p:ext uri="{BB962C8B-B14F-4D97-AF65-F5344CB8AC3E}">
        <p14:creationId xmlns:p14="http://schemas.microsoft.com/office/powerpoint/2010/main" val="14888520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a:t>
            </a:r>
            <a:endParaRPr lang="en-US" dirty="0"/>
          </a:p>
        </p:txBody>
      </p:sp>
      <p:sp>
        <p:nvSpPr>
          <p:cNvPr id="3" name="Content Placeholder 2"/>
          <p:cNvSpPr>
            <a:spLocks noGrp="1"/>
          </p:cNvSpPr>
          <p:nvPr>
            <p:ph idx="1"/>
          </p:nvPr>
        </p:nvSpPr>
        <p:spPr>
          <a:xfrm>
            <a:off x="836706" y="1600200"/>
            <a:ext cx="7850094" cy="4525963"/>
          </a:xfrm>
        </p:spPr>
        <p:txBody>
          <a:bodyPr/>
          <a:lstStyle/>
          <a:p>
            <a:pPr marL="0" indent="0">
              <a:buNone/>
            </a:pPr>
            <a:endParaRPr lang="en-US" dirty="0" smtClean="0"/>
          </a:p>
          <a:p>
            <a:pPr marL="0" indent="0">
              <a:buNone/>
            </a:pPr>
            <a:endParaRPr lang="en-US" dirty="0" smtClean="0"/>
          </a:p>
          <a:p>
            <a:pPr marL="0" indent="0">
              <a:buNone/>
            </a:pPr>
            <a:r>
              <a:rPr lang="en-US" dirty="0" smtClean="0"/>
              <a:t>Decrease in information, transportation and trade costs</a:t>
            </a:r>
          </a:p>
          <a:p>
            <a:pPr marL="0" indent="0">
              <a:buNone/>
            </a:pPr>
            <a:endParaRPr lang="en-US" dirty="0"/>
          </a:p>
          <a:p>
            <a:pPr marL="0" indent="0">
              <a:buNone/>
            </a:pPr>
            <a:r>
              <a:rPr lang="en-US" dirty="0"/>
              <a:t>I</a:t>
            </a:r>
            <a:r>
              <a:rPr lang="en-US" dirty="0" smtClean="0"/>
              <a:t>ncrease in competition in product markets</a:t>
            </a:r>
          </a:p>
          <a:p>
            <a:pPr marL="0" indent="0">
              <a:buNone/>
            </a:pPr>
            <a:endParaRPr lang="en-US" dirty="0"/>
          </a:p>
          <a:p>
            <a:pPr marL="0" indent="0">
              <a:buNone/>
            </a:pPr>
            <a:r>
              <a:rPr lang="en-US" dirty="0" smtClean="0"/>
              <a:t>How do firms adapt to those changes?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05792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1911547" y="-1254803"/>
            <a:ext cx="5349769" cy="9292680"/>
          </a:xfrm>
          <a:prstGeom prst="rect">
            <a:avLst/>
          </a:prstGeom>
          <a:scene3d>
            <a:camera prst="orthographicFront">
              <a:rot lat="0" lon="0" rev="16200000"/>
            </a:camera>
            <a:lightRig rig="threePt" dir="t"/>
          </a:scene3d>
        </p:spPr>
      </p:pic>
    </p:spTree>
    <p:extLst>
      <p:ext uri="{BB962C8B-B14F-4D97-AF65-F5344CB8AC3E}">
        <p14:creationId xmlns:p14="http://schemas.microsoft.com/office/powerpoint/2010/main" val="30547605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052670" y="-1"/>
            <a:ext cx="4913577" cy="8393683"/>
          </a:xfrm>
          <a:prstGeom prst="rect">
            <a:avLst/>
          </a:prstGeom>
          <a:scene3d>
            <a:camera prst="orthographicFront">
              <a:rot lat="0" lon="0" rev="16200000"/>
            </a:camera>
            <a:lightRig rig="threePt" dir="t"/>
          </a:scene3d>
        </p:spPr>
      </p:pic>
    </p:spTree>
    <p:extLst>
      <p:ext uri="{BB962C8B-B14F-4D97-AF65-F5344CB8AC3E}">
        <p14:creationId xmlns:p14="http://schemas.microsoft.com/office/powerpoint/2010/main" val="25655368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1706281" y="-1050418"/>
            <a:ext cx="5760303" cy="8880468"/>
          </a:xfrm>
          <a:prstGeom prst="rect">
            <a:avLst/>
          </a:prstGeom>
          <a:scene3d>
            <a:camera prst="orthographicFront">
              <a:rot lat="0" lon="0" rev="16200000"/>
            </a:camera>
            <a:lightRig rig="threePt" dir="t"/>
          </a:scene3d>
        </p:spPr>
      </p:pic>
    </p:spTree>
    <p:extLst>
      <p:ext uri="{BB962C8B-B14F-4D97-AF65-F5344CB8AC3E}">
        <p14:creationId xmlns:p14="http://schemas.microsoft.com/office/powerpoint/2010/main" val="349284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lstStyle/>
          <a:p>
            <a:r>
              <a:rPr lang="en-US" dirty="0"/>
              <a:t>2. The effect of globalization on the wage ladder</a:t>
            </a:r>
            <a:r>
              <a:rPr lang="en-US" sz="2800" dirty="0"/>
              <a:t> </a:t>
            </a:r>
          </a:p>
        </p:txBody>
      </p:sp>
      <p:sp>
        <p:nvSpPr>
          <p:cNvPr id="588803" name="Rectangle 3"/>
          <p:cNvSpPr>
            <a:spLocks noGrp="1" noChangeArrowheads="1"/>
          </p:cNvSpPr>
          <p:nvPr>
            <p:ph type="body" sz="half" idx="1"/>
          </p:nvPr>
        </p:nvSpPr>
        <p:spPr>
          <a:xfrm>
            <a:off x="533400" y="1828800"/>
            <a:ext cx="7848600" cy="4038600"/>
          </a:xfrm>
        </p:spPr>
        <p:txBody>
          <a:bodyPr/>
          <a:lstStyle/>
          <a:p>
            <a:r>
              <a:rPr lang="ja-JP" altLang="en-US" sz="2400" dirty="0"/>
              <a:t>‘</a:t>
            </a:r>
            <a:r>
              <a:rPr lang="en-US" sz="2400" dirty="0"/>
              <a:t>Wage ladder</a:t>
            </a:r>
            <a:r>
              <a:rPr lang="ja-JP" altLang="en-US" sz="2400" dirty="0"/>
              <a:t>’</a:t>
            </a:r>
            <a:r>
              <a:rPr lang="en-US" sz="2400" dirty="0"/>
              <a:t>:</a:t>
            </a:r>
          </a:p>
          <a:p>
            <a:pPr lvl="1"/>
            <a:r>
              <a:rPr lang="en-US" sz="2000" dirty="0"/>
              <a:t>distance between two wage levels</a:t>
            </a:r>
          </a:p>
          <a:p>
            <a:pPr lvl="1"/>
            <a:r>
              <a:rPr lang="en-US" sz="2000" dirty="0"/>
              <a:t>Tournaments and returns to a promotion</a:t>
            </a:r>
          </a:p>
          <a:p>
            <a:pPr lvl="1">
              <a:buFont typeface="Wingdings" charset="0"/>
              <a:buNone/>
            </a:pPr>
            <a:endParaRPr lang="en-US" sz="2400" dirty="0"/>
          </a:p>
          <a:p>
            <a:pPr lvl="1">
              <a:buFont typeface="Wingdings" charset="0"/>
              <a:buNone/>
            </a:pPr>
            <a:endParaRPr lang="en-US" sz="1800" dirty="0"/>
          </a:p>
        </p:txBody>
      </p:sp>
      <p:sp>
        <p:nvSpPr>
          <p:cNvPr id="588804" name="Line 4"/>
          <p:cNvSpPr>
            <a:spLocks noChangeShapeType="1"/>
          </p:cNvSpPr>
          <p:nvPr/>
        </p:nvSpPr>
        <p:spPr bwMode="auto">
          <a:xfrm>
            <a:off x="2362200" y="3429000"/>
            <a:ext cx="1588" cy="243840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88805" name="Line 5"/>
          <p:cNvSpPr>
            <a:spLocks noChangeShapeType="1"/>
          </p:cNvSpPr>
          <p:nvPr/>
        </p:nvSpPr>
        <p:spPr bwMode="auto">
          <a:xfrm>
            <a:off x="2362200" y="5867400"/>
            <a:ext cx="3124200" cy="158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88806" name="Text Box 6"/>
          <p:cNvSpPr txBox="1">
            <a:spLocks noChangeArrowheads="1"/>
          </p:cNvSpPr>
          <p:nvPr/>
        </p:nvSpPr>
        <p:spPr bwMode="auto">
          <a:xfrm>
            <a:off x="5775325" y="5675313"/>
            <a:ext cx="206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spcBef>
                <a:spcPct val="0"/>
              </a:spcBef>
              <a:buSzTx/>
              <a:buFontTx/>
              <a:buNone/>
            </a:pPr>
            <a:r>
              <a:rPr lang="en-US" sz="1800"/>
              <a:t>Import Penetration</a:t>
            </a:r>
          </a:p>
        </p:txBody>
      </p:sp>
      <p:sp>
        <p:nvSpPr>
          <p:cNvPr id="588807" name="Text Box 7"/>
          <p:cNvSpPr txBox="1">
            <a:spLocks noChangeArrowheads="1"/>
          </p:cNvSpPr>
          <p:nvPr/>
        </p:nvSpPr>
        <p:spPr bwMode="auto">
          <a:xfrm>
            <a:off x="1828800" y="3200400"/>
            <a:ext cx="396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0"/>
              </a:spcBef>
              <a:buSzTx/>
              <a:buFontTx/>
              <a:buNone/>
            </a:pPr>
            <a:r>
              <a:rPr lang="en-US" sz="1800"/>
              <a:t>W</a:t>
            </a:r>
          </a:p>
        </p:txBody>
      </p:sp>
      <p:sp>
        <p:nvSpPr>
          <p:cNvPr id="588808" name="Text Box 8"/>
          <p:cNvSpPr txBox="1">
            <a:spLocks noChangeArrowheads="1"/>
          </p:cNvSpPr>
          <p:nvPr/>
        </p:nvSpPr>
        <p:spPr bwMode="auto">
          <a:xfrm>
            <a:off x="2971800" y="3733800"/>
            <a:ext cx="479425" cy="284163"/>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0"/>
              </a:spcBef>
              <a:buSzTx/>
              <a:buFontTx/>
              <a:buNone/>
            </a:pPr>
            <a:r>
              <a:rPr lang="en-US" sz="1200" i="1"/>
              <a:t>ceo</a:t>
            </a:r>
          </a:p>
        </p:txBody>
      </p:sp>
      <p:sp>
        <p:nvSpPr>
          <p:cNvPr id="588809" name="AutoShape 9"/>
          <p:cNvSpPr>
            <a:spLocks noChangeArrowheads="1"/>
          </p:cNvSpPr>
          <p:nvPr/>
        </p:nvSpPr>
        <p:spPr bwMode="auto">
          <a:xfrm>
            <a:off x="2590800" y="3886200"/>
            <a:ext cx="228600" cy="152400"/>
          </a:xfrm>
          <a:prstGeom prst="star4">
            <a:avLst>
              <a:gd name="adj" fmla="val 12500"/>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8810" name="AutoShape 10"/>
          <p:cNvSpPr>
            <a:spLocks noChangeArrowheads="1"/>
          </p:cNvSpPr>
          <p:nvPr/>
        </p:nvSpPr>
        <p:spPr bwMode="auto">
          <a:xfrm>
            <a:off x="2590800" y="4191000"/>
            <a:ext cx="228600" cy="152400"/>
          </a:xfrm>
          <a:prstGeom prst="star4">
            <a:avLst>
              <a:gd name="adj" fmla="val 12500"/>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8811" name="AutoShape 11"/>
          <p:cNvSpPr>
            <a:spLocks noChangeArrowheads="1"/>
          </p:cNvSpPr>
          <p:nvPr/>
        </p:nvSpPr>
        <p:spPr bwMode="auto">
          <a:xfrm>
            <a:off x="2590800" y="4572000"/>
            <a:ext cx="228600" cy="152400"/>
          </a:xfrm>
          <a:prstGeom prst="star4">
            <a:avLst>
              <a:gd name="adj" fmla="val 12500"/>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8812" name="AutoShape 12"/>
          <p:cNvSpPr>
            <a:spLocks noChangeArrowheads="1"/>
          </p:cNvSpPr>
          <p:nvPr/>
        </p:nvSpPr>
        <p:spPr bwMode="auto">
          <a:xfrm>
            <a:off x="2590800" y="5029200"/>
            <a:ext cx="228600" cy="152400"/>
          </a:xfrm>
          <a:prstGeom prst="star4">
            <a:avLst>
              <a:gd name="adj" fmla="val 12500"/>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8813" name="AutoShape 13"/>
          <p:cNvSpPr>
            <a:spLocks noChangeArrowheads="1"/>
          </p:cNvSpPr>
          <p:nvPr/>
        </p:nvSpPr>
        <p:spPr bwMode="auto">
          <a:xfrm>
            <a:off x="2590800" y="5334000"/>
            <a:ext cx="228600" cy="152400"/>
          </a:xfrm>
          <a:prstGeom prst="star4">
            <a:avLst>
              <a:gd name="adj" fmla="val 12500"/>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8814" name="AutoShape 14"/>
          <p:cNvSpPr>
            <a:spLocks noChangeArrowheads="1"/>
          </p:cNvSpPr>
          <p:nvPr/>
        </p:nvSpPr>
        <p:spPr bwMode="auto">
          <a:xfrm>
            <a:off x="4343400" y="3276600"/>
            <a:ext cx="228600" cy="152400"/>
          </a:xfrm>
          <a:prstGeom prst="star4">
            <a:avLst>
              <a:gd name="adj" fmla="val 12500"/>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8815" name="AutoShape 15"/>
          <p:cNvSpPr>
            <a:spLocks noChangeArrowheads="1"/>
          </p:cNvSpPr>
          <p:nvPr/>
        </p:nvSpPr>
        <p:spPr bwMode="auto">
          <a:xfrm>
            <a:off x="4343400" y="3886200"/>
            <a:ext cx="228600" cy="152400"/>
          </a:xfrm>
          <a:prstGeom prst="star4">
            <a:avLst>
              <a:gd name="adj" fmla="val 12500"/>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8816" name="AutoShape 16"/>
          <p:cNvSpPr>
            <a:spLocks noChangeArrowheads="1"/>
          </p:cNvSpPr>
          <p:nvPr/>
        </p:nvSpPr>
        <p:spPr bwMode="auto">
          <a:xfrm>
            <a:off x="4343400" y="4419600"/>
            <a:ext cx="228600" cy="152400"/>
          </a:xfrm>
          <a:prstGeom prst="star4">
            <a:avLst>
              <a:gd name="adj" fmla="val 12500"/>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8817" name="AutoShape 17"/>
          <p:cNvSpPr>
            <a:spLocks noChangeArrowheads="1"/>
          </p:cNvSpPr>
          <p:nvPr/>
        </p:nvSpPr>
        <p:spPr bwMode="auto">
          <a:xfrm>
            <a:off x="4343400" y="5029200"/>
            <a:ext cx="228600" cy="152400"/>
          </a:xfrm>
          <a:prstGeom prst="star4">
            <a:avLst>
              <a:gd name="adj" fmla="val 12500"/>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8818" name="AutoShape 18"/>
          <p:cNvSpPr>
            <a:spLocks noChangeArrowheads="1"/>
          </p:cNvSpPr>
          <p:nvPr/>
        </p:nvSpPr>
        <p:spPr bwMode="auto">
          <a:xfrm>
            <a:off x="4343400" y="5562600"/>
            <a:ext cx="228600" cy="152400"/>
          </a:xfrm>
          <a:prstGeom prst="star4">
            <a:avLst>
              <a:gd name="adj" fmla="val 12500"/>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8819" name="Text Box 19"/>
          <p:cNvSpPr txBox="1">
            <a:spLocks noChangeArrowheads="1"/>
          </p:cNvSpPr>
          <p:nvPr/>
        </p:nvSpPr>
        <p:spPr bwMode="auto">
          <a:xfrm>
            <a:off x="4724400" y="3124200"/>
            <a:ext cx="479425" cy="284163"/>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0"/>
              </a:spcBef>
              <a:buSzTx/>
              <a:buFontTx/>
              <a:buNone/>
            </a:pPr>
            <a:r>
              <a:rPr lang="en-US" sz="1200" i="1"/>
              <a:t>ceo</a:t>
            </a:r>
          </a:p>
        </p:txBody>
      </p:sp>
      <p:sp>
        <p:nvSpPr>
          <p:cNvPr id="588820" name="Text Box 20"/>
          <p:cNvSpPr txBox="1">
            <a:spLocks noChangeArrowheads="1"/>
          </p:cNvSpPr>
          <p:nvPr/>
        </p:nvSpPr>
        <p:spPr bwMode="auto">
          <a:xfrm>
            <a:off x="2971800" y="4114800"/>
            <a:ext cx="762000" cy="284163"/>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0"/>
              </a:spcBef>
              <a:buSzTx/>
              <a:buFontTx/>
              <a:buNone/>
            </a:pPr>
            <a:r>
              <a:rPr lang="en-US" sz="1200" i="1"/>
              <a:t>exec2</a:t>
            </a:r>
          </a:p>
        </p:txBody>
      </p:sp>
      <p:sp>
        <p:nvSpPr>
          <p:cNvPr id="588821" name="Text Box 21"/>
          <p:cNvSpPr txBox="1">
            <a:spLocks noChangeArrowheads="1"/>
          </p:cNvSpPr>
          <p:nvPr/>
        </p:nvSpPr>
        <p:spPr bwMode="auto">
          <a:xfrm>
            <a:off x="2895600" y="5257800"/>
            <a:ext cx="762000" cy="284163"/>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0"/>
              </a:spcBef>
              <a:buSzTx/>
              <a:buFontTx/>
              <a:buNone/>
            </a:pPr>
            <a:r>
              <a:rPr lang="en-US" sz="1200" i="1"/>
              <a:t>exec5</a:t>
            </a:r>
          </a:p>
        </p:txBody>
      </p:sp>
      <p:sp>
        <p:nvSpPr>
          <p:cNvPr id="588822" name="Text Box 22"/>
          <p:cNvSpPr txBox="1">
            <a:spLocks noChangeArrowheads="1"/>
          </p:cNvSpPr>
          <p:nvPr/>
        </p:nvSpPr>
        <p:spPr bwMode="auto">
          <a:xfrm>
            <a:off x="4800600" y="3733800"/>
            <a:ext cx="762000" cy="284163"/>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0"/>
              </a:spcBef>
              <a:buSzTx/>
              <a:buFontTx/>
              <a:buNone/>
            </a:pPr>
            <a:r>
              <a:rPr lang="en-US" sz="1200" i="1"/>
              <a:t>exec2</a:t>
            </a:r>
          </a:p>
        </p:txBody>
      </p:sp>
      <p:sp>
        <p:nvSpPr>
          <p:cNvPr id="588823" name="Text Box 23"/>
          <p:cNvSpPr txBox="1">
            <a:spLocks noChangeArrowheads="1"/>
          </p:cNvSpPr>
          <p:nvPr/>
        </p:nvSpPr>
        <p:spPr bwMode="auto">
          <a:xfrm>
            <a:off x="4648200" y="5410200"/>
            <a:ext cx="762000" cy="284163"/>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0"/>
              </a:spcBef>
              <a:buSzTx/>
              <a:buFontTx/>
              <a:buNone/>
            </a:pPr>
            <a:r>
              <a:rPr lang="en-US" sz="1200" i="1"/>
              <a:t>exec5</a:t>
            </a:r>
          </a:p>
        </p:txBody>
      </p:sp>
      <p:sp>
        <p:nvSpPr>
          <p:cNvPr id="588824" name="Text Box 24"/>
          <p:cNvSpPr txBox="1">
            <a:spLocks noChangeArrowheads="1"/>
          </p:cNvSpPr>
          <p:nvPr/>
        </p:nvSpPr>
        <p:spPr bwMode="auto">
          <a:xfrm>
            <a:off x="2895600" y="4648200"/>
            <a:ext cx="762000" cy="284163"/>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0"/>
              </a:spcBef>
              <a:buSzTx/>
              <a:buFontTx/>
              <a:buNone/>
            </a:pPr>
            <a:r>
              <a:rPr lang="en-US" sz="1200" i="1"/>
              <a:t>exec3</a:t>
            </a:r>
          </a:p>
        </p:txBody>
      </p:sp>
      <p:sp>
        <p:nvSpPr>
          <p:cNvPr id="588825" name="Line 25"/>
          <p:cNvSpPr>
            <a:spLocks noChangeShapeType="1"/>
          </p:cNvSpPr>
          <p:nvPr/>
        </p:nvSpPr>
        <p:spPr bwMode="auto">
          <a:xfrm flipV="1">
            <a:off x="2514600" y="2971800"/>
            <a:ext cx="2514600" cy="990600"/>
          </a:xfrm>
          <a:prstGeom prst="line">
            <a:avLst/>
          </a:prstGeom>
          <a:noFill/>
          <a:ln w="952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88826" name="Line 26"/>
          <p:cNvSpPr>
            <a:spLocks noChangeShapeType="1"/>
          </p:cNvSpPr>
          <p:nvPr/>
        </p:nvSpPr>
        <p:spPr bwMode="auto">
          <a:xfrm>
            <a:off x="2590800" y="5562600"/>
            <a:ext cx="2057400" cy="228600"/>
          </a:xfrm>
          <a:prstGeom prst="line">
            <a:avLst/>
          </a:prstGeom>
          <a:noFill/>
          <a:ln w="952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88827" name="Line 27"/>
          <p:cNvSpPr>
            <a:spLocks noChangeShapeType="1"/>
          </p:cNvSpPr>
          <p:nvPr/>
        </p:nvSpPr>
        <p:spPr bwMode="auto">
          <a:xfrm>
            <a:off x="2895600" y="3886200"/>
            <a:ext cx="1588" cy="381000"/>
          </a:xfrm>
          <a:prstGeom prst="line">
            <a:avLst/>
          </a:prstGeom>
          <a:noFill/>
          <a:ln w="25400">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88828" name="Line 28"/>
          <p:cNvSpPr>
            <a:spLocks noChangeShapeType="1"/>
          </p:cNvSpPr>
          <p:nvPr/>
        </p:nvSpPr>
        <p:spPr bwMode="auto">
          <a:xfrm>
            <a:off x="4648200" y="3276600"/>
            <a:ext cx="1588" cy="381000"/>
          </a:xfrm>
          <a:prstGeom prst="line">
            <a:avLst/>
          </a:prstGeom>
          <a:noFill/>
          <a:ln w="254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88830" name="Line 30"/>
          <p:cNvSpPr>
            <a:spLocks noChangeShapeType="1"/>
          </p:cNvSpPr>
          <p:nvPr/>
        </p:nvSpPr>
        <p:spPr bwMode="auto">
          <a:xfrm>
            <a:off x="4648200" y="3657600"/>
            <a:ext cx="1588" cy="381000"/>
          </a:xfrm>
          <a:prstGeom prst="line">
            <a:avLst/>
          </a:prstGeom>
          <a:noFill/>
          <a:ln w="254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88831" name="Line 31"/>
          <p:cNvSpPr>
            <a:spLocks noChangeShapeType="1"/>
          </p:cNvSpPr>
          <p:nvPr/>
        </p:nvSpPr>
        <p:spPr bwMode="auto">
          <a:xfrm>
            <a:off x="2741613" y="3429000"/>
            <a:ext cx="1587" cy="381000"/>
          </a:xfrm>
          <a:prstGeom prst="line">
            <a:avLst/>
          </a:prstGeom>
          <a:noFill/>
          <a:ln w="2540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5737254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880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8881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8881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588812"/>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58881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588808"/>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588820"/>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588824"/>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5888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8818"/>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588817"/>
                                        </p:tgtEl>
                                        <p:attrNameLst>
                                          <p:attrName>style.visibility</p:attrName>
                                        </p:attrNameLst>
                                      </p:cBhvr>
                                      <p:to>
                                        <p:strVal val="visible"/>
                                      </p:to>
                                    </p:set>
                                  </p:childTnLst>
                                </p:cTn>
                              </p:par>
                            </p:childTnLst>
                          </p:cTn>
                        </p:par>
                        <p:par>
                          <p:cTn id="38" fill="hold" nodeType="afterGroup">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588816"/>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588815"/>
                                        </p:tgtEl>
                                        <p:attrNameLst>
                                          <p:attrName>style.visibility</p:attrName>
                                        </p:attrNameLst>
                                      </p:cBhvr>
                                      <p:to>
                                        <p:strVal val="visible"/>
                                      </p:to>
                                    </p:set>
                                  </p:childTnLst>
                                </p:cTn>
                              </p:par>
                            </p:childTnLst>
                          </p:cTn>
                        </p:par>
                        <p:par>
                          <p:cTn id="44" fill="hold" nodeType="afterGroup">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588814"/>
                                        </p:tgtEl>
                                        <p:attrNameLst>
                                          <p:attrName>style.visibility</p:attrName>
                                        </p:attrNameLst>
                                      </p:cBhvr>
                                      <p:to>
                                        <p:strVal val="visible"/>
                                      </p:to>
                                    </p:set>
                                  </p:childTnLst>
                                </p:cTn>
                              </p:par>
                            </p:childTnLst>
                          </p:cTn>
                        </p:par>
                        <p:par>
                          <p:cTn id="47" fill="hold" nodeType="afterGroup">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588819"/>
                                        </p:tgtEl>
                                        <p:attrNameLst>
                                          <p:attrName>style.visibility</p:attrName>
                                        </p:attrNameLst>
                                      </p:cBhvr>
                                      <p:to>
                                        <p:strVal val="visible"/>
                                      </p:to>
                                    </p:set>
                                  </p:childTnLst>
                                </p:cTn>
                              </p:par>
                            </p:childTnLst>
                          </p:cTn>
                        </p:par>
                        <p:par>
                          <p:cTn id="50" fill="hold" nodeType="afterGroup">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588822"/>
                                        </p:tgtEl>
                                        <p:attrNameLst>
                                          <p:attrName>style.visibility</p:attrName>
                                        </p:attrNameLst>
                                      </p:cBhvr>
                                      <p:to>
                                        <p:strVal val="visible"/>
                                      </p:to>
                                    </p:set>
                                  </p:childTnLst>
                                </p:cTn>
                              </p:par>
                            </p:childTnLst>
                          </p:cTn>
                        </p:par>
                        <p:par>
                          <p:cTn id="53" fill="hold" nodeType="afterGroup">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588823"/>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88825"/>
                                        </p:tgtEl>
                                        <p:attrNameLst>
                                          <p:attrName>style.visibility</p:attrName>
                                        </p:attrNameLst>
                                      </p:cBhvr>
                                      <p:to>
                                        <p:strVal val="visible"/>
                                      </p:to>
                                    </p:set>
                                  </p:childTnLst>
                                </p:cTn>
                              </p:par>
                            </p:childTnLst>
                          </p:cTn>
                        </p:par>
                        <p:par>
                          <p:cTn id="60" fill="hold" nodeType="afterGroup">
                            <p:stCondLst>
                              <p:cond delay="0"/>
                            </p:stCondLst>
                            <p:childTnLst>
                              <p:par>
                                <p:cTn id="61" presetID="1" presetClass="entr" presetSubtype="0" fill="hold" grpId="0" nodeType="afterEffect">
                                  <p:stCondLst>
                                    <p:cond delay="0"/>
                                  </p:stCondLst>
                                  <p:childTnLst>
                                    <p:set>
                                      <p:cBhvr>
                                        <p:cTn id="62" dur="1" fill="hold">
                                          <p:stCondLst>
                                            <p:cond delay="0"/>
                                          </p:stCondLst>
                                        </p:cTn>
                                        <p:tgtEl>
                                          <p:spTgt spid="588826"/>
                                        </p:tgtEl>
                                        <p:attrNameLst>
                                          <p:attrName>style.visibility</p:attrName>
                                        </p:attrNameLst>
                                      </p:cBhvr>
                                      <p:to>
                                        <p:strVal val="visible"/>
                                      </p:to>
                                    </p:set>
                                  </p:childTnLst>
                                </p:cTn>
                              </p:par>
                            </p:childTnLst>
                          </p:cTn>
                        </p:par>
                        <p:par>
                          <p:cTn id="63" fill="hold" nodeType="afterGroup">
                            <p:stCondLst>
                              <p:cond delay="0"/>
                            </p:stCondLst>
                            <p:childTnLst>
                              <p:par>
                                <p:cTn id="64" presetID="3" presetClass="entr" presetSubtype="10" fill="hold" grpId="0" nodeType="afterEffect">
                                  <p:stCondLst>
                                    <p:cond delay="0"/>
                                  </p:stCondLst>
                                  <p:childTnLst>
                                    <p:set>
                                      <p:cBhvr>
                                        <p:cTn id="65" dur="1" fill="hold">
                                          <p:stCondLst>
                                            <p:cond delay="0"/>
                                          </p:stCondLst>
                                        </p:cTn>
                                        <p:tgtEl>
                                          <p:spTgt spid="588827"/>
                                        </p:tgtEl>
                                        <p:attrNameLst>
                                          <p:attrName>style.visibility</p:attrName>
                                        </p:attrNameLst>
                                      </p:cBhvr>
                                      <p:to>
                                        <p:strVal val="visible"/>
                                      </p:to>
                                    </p:set>
                                    <p:animEffect transition="in" filter="blinds(horizontal)">
                                      <p:cBhvr>
                                        <p:cTn id="66" dur="500"/>
                                        <p:tgtEl>
                                          <p:spTgt spid="58882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588831"/>
                                        </p:tgtEl>
                                        <p:attrNameLst>
                                          <p:attrName>style.visibility</p:attrName>
                                        </p:attrNameLst>
                                      </p:cBhvr>
                                      <p:to>
                                        <p:strVal val="visible"/>
                                      </p:to>
                                    </p:set>
                                    <p:animEffect transition="in" filter="blinds(horizontal)">
                                      <p:cBhvr>
                                        <p:cTn id="71" dur="500"/>
                                        <p:tgtEl>
                                          <p:spTgt spid="58883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588830"/>
                                        </p:tgtEl>
                                        <p:attrNameLst>
                                          <p:attrName>style.visibility</p:attrName>
                                        </p:attrNameLst>
                                      </p:cBhvr>
                                      <p:to>
                                        <p:strVal val="visible"/>
                                      </p:to>
                                    </p:set>
                                    <p:animEffect transition="in" filter="blinds(horizontal)">
                                      <p:cBhvr>
                                        <p:cTn id="76" dur="500"/>
                                        <p:tgtEl>
                                          <p:spTgt spid="588830"/>
                                        </p:tgtEl>
                                      </p:cBhvr>
                                    </p:animEffect>
                                  </p:childTnLst>
                                </p:cTn>
                              </p:par>
                            </p:childTnLst>
                          </p:cTn>
                        </p:par>
                        <p:par>
                          <p:cTn id="77" fill="hold" nodeType="afterGroup">
                            <p:stCondLst>
                              <p:cond delay="500"/>
                            </p:stCondLst>
                            <p:childTnLst>
                              <p:par>
                                <p:cTn id="78" presetID="3" presetClass="entr" presetSubtype="10" fill="hold" grpId="0" nodeType="afterEffect">
                                  <p:stCondLst>
                                    <p:cond delay="0"/>
                                  </p:stCondLst>
                                  <p:childTnLst>
                                    <p:set>
                                      <p:cBhvr>
                                        <p:cTn id="79" dur="1" fill="hold">
                                          <p:stCondLst>
                                            <p:cond delay="0"/>
                                          </p:stCondLst>
                                        </p:cTn>
                                        <p:tgtEl>
                                          <p:spTgt spid="588828"/>
                                        </p:tgtEl>
                                        <p:attrNameLst>
                                          <p:attrName>style.visibility</p:attrName>
                                        </p:attrNameLst>
                                      </p:cBhvr>
                                      <p:to>
                                        <p:strVal val="visible"/>
                                      </p:to>
                                    </p:set>
                                    <p:animEffect transition="in" filter="blinds(horizontal)">
                                      <p:cBhvr>
                                        <p:cTn id="80" dur="500"/>
                                        <p:tgtEl>
                                          <p:spTgt spid="588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8" grpId="0" animBg="1" autoUpdateAnimBg="0"/>
      <p:bldP spid="588809" grpId="0" animBg="1"/>
      <p:bldP spid="588810" grpId="0" animBg="1"/>
      <p:bldP spid="588811" grpId="0" animBg="1"/>
      <p:bldP spid="588812" grpId="0" animBg="1"/>
      <p:bldP spid="588813" grpId="0" animBg="1"/>
      <p:bldP spid="588814" grpId="0" animBg="1"/>
      <p:bldP spid="588815" grpId="0" animBg="1"/>
      <p:bldP spid="588816" grpId="0" animBg="1"/>
      <p:bldP spid="588817" grpId="0" animBg="1"/>
      <p:bldP spid="588818" grpId="0" animBg="1"/>
      <p:bldP spid="588819" grpId="0" animBg="1" autoUpdateAnimBg="0"/>
      <p:bldP spid="588820" grpId="0" animBg="1" autoUpdateAnimBg="0"/>
      <p:bldP spid="588821" grpId="0" animBg="1" autoUpdateAnimBg="0"/>
      <p:bldP spid="588822" grpId="0" animBg="1" autoUpdateAnimBg="0"/>
      <p:bldP spid="588823" grpId="0" animBg="1" autoUpdateAnimBg="0"/>
      <p:bldP spid="588824" grpId="0" animBg="1" autoUpdateAnimBg="0"/>
      <p:bldP spid="588825" grpId="0" animBg="1"/>
      <p:bldP spid="588826" grpId="0" animBg="1"/>
      <p:bldP spid="588827" grpId="0" animBg="1"/>
      <p:bldP spid="588828" grpId="0" animBg="1"/>
      <p:bldP spid="588830" grpId="0" animBg="1"/>
      <p:bldP spid="5888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lstStyle/>
          <a:p>
            <a:r>
              <a:rPr lang="en-US"/>
              <a:t>Measuring the wage ladder </a:t>
            </a:r>
          </a:p>
        </p:txBody>
      </p:sp>
      <p:sp>
        <p:nvSpPr>
          <p:cNvPr id="590851" name="Rectangle 3"/>
          <p:cNvSpPr>
            <a:spLocks noGrp="1" noChangeArrowheads="1"/>
          </p:cNvSpPr>
          <p:nvPr>
            <p:ph type="body" sz="half" idx="1"/>
          </p:nvPr>
        </p:nvSpPr>
        <p:spPr>
          <a:xfrm>
            <a:off x="533400" y="1828800"/>
            <a:ext cx="8001000" cy="4038600"/>
          </a:xfrm>
        </p:spPr>
        <p:txBody>
          <a:bodyPr/>
          <a:lstStyle/>
          <a:p>
            <a:r>
              <a:rPr lang="en-US" sz="2400"/>
              <a:t>Rank individuals in a firm by their wage: D1 (the ceo) to D5</a:t>
            </a:r>
          </a:p>
          <a:p>
            <a:r>
              <a:rPr lang="en-US" sz="2400"/>
              <a:t>See how the average distance between these two ranks changes</a:t>
            </a:r>
          </a:p>
          <a:p>
            <a:pPr lvl="1">
              <a:buFont typeface="Wingdings" charset="0"/>
              <a:buNone/>
            </a:pPr>
            <a:endParaRPr lang="en-US" sz="2400"/>
          </a:p>
          <a:p>
            <a:pPr lvl="1">
              <a:buFont typeface="Wingdings" charset="0"/>
              <a:buNone/>
            </a:pPr>
            <a:endParaRPr lang="en-US" sz="1800"/>
          </a:p>
        </p:txBody>
      </p:sp>
      <p:graphicFrame>
        <p:nvGraphicFramePr>
          <p:cNvPr id="590852" name="Object 4"/>
          <p:cNvGraphicFramePr>
            <a:graphicFrameLocks noChangeAspect="1"/>
          </p:cNvGraphicFramePr>
          <p:nvPr>
            <p:extLst>
              <p:ext uri="{D42A27DB-BD31-4B8C-83A1-F6EECF244321}">
                <p14:modId xmlns:p14="http://schemas.microsoft.com/office/powerpoint/2010/main" val="539528728"/>
              </p:ext>
            </p:extLst>
          </p:nvPr>
        </p:nvGraphicFramePr>
        <p:xfrm>
          <a:off x="828675" y="3478213"/>
          <a:ext cx="7364413" cy="407987"/>
        </p:xfrm>
        <a:graphic>
          <a:graphicData uri="http://schemas.openxmlformats.org/presentationml/2006/ole">
            <mc:AlternateContent xmlns:mc="http://schemas.openxmlformats.org/markup-compatibility/2006">
              <mc:Choice xmlns:v="urn:schemas-microsoft-com:vml" Requires="v">
                <p:oleObj spid="_x0000_s207906" name="Equation" r:id="rId4" imgW="4584700" imgH="254000" progId="Equation.3">
                  <p:embed/>
                </p:oleObj>
              </mc:Choice>
              <mc:Fallback>
                <p:oleObj name="Equation" r:id="rId4" imgW="4584700" imgH="254000" progId="Equation.3">
                  <p:embed/>
                  <p:pic>
                    <p:nvPicPr>
                      <p:cNvPr id="0" name=""/>
                      <p:cNvPicPr>
                        <a:picLocks noChangeAspect="1" noChangeArrowheads="1"/>
                      </p:cNvPicPr>
                      <p:nvPr/>
                    </p:nvPicPr>
                    <p:blipFill>
                      <a:blip r:embed="rId5"/>
                      <a:srcRect/>
                      <a:stretch>
                        <a:fillRect/>
                      </a:stretch>
                    </p:blipFill>
                    <p:spPr bwMode="auto">
                      <a:xfrm>
                        <a:off x="828675" y="3478213"/>
                        <a:ext cx="7364413" cy="40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90853" name="Line 5"/>
          <p:cNvSpPr>
            <a:spLocks noChangeShapeType="1"/>
          </p:cNvSpPr>
          <p:nvPr/>
        </p:nvSpPr>
        <p:spPr bwMode="auto">
          <a:xfrm flipV="1">
            <a:off x="1981200" y="3810000"/>
            <a:ext cx="0" cy="685800"/>
          </a:xfrm>
          <a:prstGeom prst="line">
            <a:avLst/>
          </a:prstGeom>
          <a:noFill/>
          <a:ln w="158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854" name="Text Box 6"/>
          <p:cNvSpPr txBox="1">
            <a:spLocks noChangeArrowheads="1"/>
          </p:cNvSpPr>
          <p:nvPr/>
        </p:nvSpPr>
        <p:spPr bwMode="auto">
          <a:xfrm>
            <a:off x="838200" y="4572000"/>
            <a:ext cx="1887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spcBef>
                <a:spcPct val="0"/>
              </a:spcBef>
              <a:buSzTx/>
              <a:buFontTx/>
              <a:buNone/>
            </a:pPr>
            <a:r>
              <a:rPr lang="en-US" sz="1600">
                <a:solidFill>
                  <a:srgbClr val="009900"/>
                </a:solidFill>
              </a:rPr>
              <a:t>CEO wage change</a:t>
            </a:r>
          </a:p>
        </p:txBody>
      </p:sp>
      <p:sp>
        <p:nvSpPr>
          <p:cNvPr id="590855" name="Line 7"/>
          <p:cNvSpPr>
            <a:spLocks noChangeShapeType="1"/>
          </p:cNvSpPr>
          <p:nvPr/>
        </p:nvSpPr>
        <p:spPr bwMode="auto">
          <a:xfrm flipV="1">
            <a:off x="3733800" y="3817938"/>
            <a:ext cx="15875" cy="1135062"/>
          </a:xfrm>
          <a:prstGeom prst="line">
            <a:avLst/>
          </a:prstGeom>
          <a:noFill/>
          <a:ln w="158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856" name="Text Box 8"/>
          <p:cNvSpPr txBox="1">
            <a:spLocks noChangeArrowheads="1"/>
          </p:cNvSpPr>
          <p:nvPr/>
        </p:nvSpPr>
        <p:spPr bwMode="auto">
          <a:xfrm>
            <a:off x="2743200" y="4965700"/>
            <a:ext cx="193198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spcBef>
                <a:spcPct val="0"/>
              </a:spcBef>
              <a:buSzTx/>
              <a:buFontTx/>
              <a:buNone/>
            </a:pPr>
            <a:r>
              <a:rPr lang="en-US" sz="1600">
                <a:solidFill>
                  <a:schemeClr val="folHlink"/>
                </a:solidFill>
              </a:rPr>
              <a:t>Average Distance</a:t>
            </a:r>
          </a:p>
          <a:p>
            <a:pPr algn="l" eaLnBrk="0" hangingPunct="0">
              <a:spcBef>
                <a:spcPct val="0"/>
              </a:spcBef>
              <a:buSzTx/>
              <a:buFontTx/>
              <a:buNone/>
            </a:pPr>
            <a:r>
              <a:rPr lang="en-US" sz="1600">
                <a:solidFill>
                  <a:schemeClr val="folHlink"/>
                </a:solidFill>
              </a:rPr>
              <a:t> to the CEO</a:t>
            </a:r>
          </a:p>
          <a:p>
            <a:pPr algn="l" eaLnBrk="0" hangingPunct="0">
              <a:spcBef>
                <a:spcPct val="0"/>
              </a:spcBef>
              <a:buSzTx/>
              <a:buFontTx/>
              <a:buNone/>
            </a:pPr>
            <a:r>
              <a:rPr lang="en-US" sz="1600">
                <a:solidFill>
                  <a:schemeClr val="folHlink"/>
                </a:solidFill>
              </a:rPr>
              <a:t>(CEO=omitted cat.)</a:t>
            </a:r>
          </a:p>
        </p:txBody>
      </p:sp>
      <p:sp>
        <p:nvSpPr>
          <p:cNvPr id="590858" name="Line 10"/>
          <p:cNvSpPr>
            <a:spLocks noChangeShapeType="1"/>
          </p:cNvSpPr>
          <p:nvPr/>
        </p:nvSpPr>
        <p:spPr bwMode="auto">
          <a:xfrm flipV="1">
            <a:off x="5334000" y="3817938"/>
            <a:ext cx="15875" cy="1135062"/>
          </a:xfrm>
          <a:prstGeom prst="line">
            <a:avLst/>
          </a:prstGeom>
          <a:noFill/>
          <a:ln w="158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859" name="Text Box 11"/>
          <p:cNvSpPr txBox="1">
            <a:spLocks noChangeArrowheads="1"/>
          </p:cNvSpPr>
          <p:nvPr/>
        </p:nvSpPr>
        <p:spPr bwMode="auto">
          <a:xfrm>
            <a:off x="4697413" y="4889500"/>
            <a:ext cx="19208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spcBef>
                <a:spcPct val="0"/>
              </a:spcBef>
              <a:buSzTx/>
              <a:buFontTx/>
              <a:buNone/>
            </a:pPr>
            <a:r>
              <a:rPr lang="en-US" sz="1600">
                <a:solidFill>
                  <a:schemeClr val="tx2"/>
                </a:solidFill>
              </a:rPr>
              <a:t>Change in distance</a:t>
            </a:r>
          </a:p>
          <a:p>
            <a:pPr algn="l" eaLnBrk="0" hangingPunct="0">
              <a:spcBef>
                <a:spcPct val="0"/>
              </a:spcBef>
              <a:buSzTx/>
              <a:buFontTx/>
              <a:buNone/>
            </a:pPr>
            <a:r>
              <a:rPr lang="en-US" sz="1600">
                <a:solidFill>
                  <a:schemeClr val="tx2"/>
                </a:solidFill>
              </a:rPr>
              <a:t> to the CEO</a:t>
            </a:r>
          </a:p>
        </p:txBody>
      </p:sp>
    </p:spTree>
    <p:extLst>
      <p:ext uri="{BB962C8B-B14F-4D97-AF65-F5344CB8AC3E}">
        <p14:creationId xmlns:p14="http://schemas.microsoft.com/office/powerpoint/2010/main" val="23909358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5908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0853"/>
                                        </p:tgtEl>
                                        <p:attrNameLst>
                                          <p:attrName>style.visibility</p:attrName>
                                        </p:attrNameLst>
                                      </p:cBhvr>
                                      <p:to>
                                        <p:strVal val="visible"/>
                                      </p:to>
                                    </p:set>
                                  </p:childTnLst>
                                </p:cTn>
                              </p:par>
                            </p:childTnLst>
                          </p:cTn>
                        </p:par>
                        <p:par>
                          <p:cTn id="11" fill="hold" nodeType="afterGroup">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590854"/>
                                        </p:tgtEl>
                                        <p:attrNameLst>
                                          <p:attrName>style.visibility</p:attrName>
                                        </p:attrNameLst>
                                      </p:cBhvr>
                                      <p:to>
                                        <p:strVal val="visible"/>
                                      </p:to>
                                    </p:set>
                                    <p:animEffect transition="in" filter="blinds(horizontal)">
                                      <p:cBhvr>
                                        <p:cTn id="14" dur="500"/>
                                        <p:tgtEl>
                                          <p:spTgt spid="59085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90855"/>
                                        </p:tgtEl>
                                        <p:attrNameLst>
                                          <p:attrName>style.visibility</p:attrName>
                                        </p:attrNameLst>
                                      </p:cBhvr>
                                      <p:to>
                                        <p:strVal val="visible"/>
                                      </p:to>
                                    </p:set>
                                  </p:childTnLst>
                                </p:cTn>
                              </p:par>
                            </p:childTnLst>
                          </p:cTn>
                        </p:par>
                        <p:par>
                          <p:cTn id="19" fill="hold" nodeType="afterGroup">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590856"/>
                                        </p:tgtEl>
                                        <p:attrNameLst>
                                          <p:attrName>style.visibility</p:attrName>
                                        </p:attrNameLst>
                                      </p:cBhvr>
                                      <p:to>
                                        <p:strVal val="visible"/>
                                      </p:to>
                                    </p:set>
                                    <p:animEffect transition="in" filter="blinds(horizontal)">
                                      <p:cBhvr>
                                        <p:cTn id="22" dur="500"/>
                                        <p:tgtEl>
                                          <p:spTgt spid="5908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90858"/>
                                        </p:tgtEl>
                                        <p:attrNameLst>
                                          <p:attrName>style.visibility</p:attrName>
                                        </p:attrNameLst>
                                      </p:cBhvr>
                                      <p:to>
                                        <p:strVal val="visible"/>
                                      </p:to>
                                    </p:set>
                                  </p:childTnLst>
                                </p:cTn>
                              </p:par>
                            </p:childTnLst>
                          </p:cTn>
                        </p:par>
                        <p:par>
                          <p:cTn id="27" fill="hold" nodeType="afterGroup">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590859"/>
                                        </p:tgtEl>
                                        <p:attrNameLst>
                                          <p:attrName>style.visibility</p:attrName>
                                        </p:attrNameLst>
                                      </p:cBhvr>
                                      <p:to>
                                        <p:strVal val="visible"/>
                                      </p:to>
                                    </p:set>
                                    <p:animEffect transition="in" filter="blinds(horizontal)">
                                      <p:cBhvr>
                                        <p:cTn id="30" dur="500"/>
                                        <p:tgtEl>
                                          <p:spTgt spid="590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3" grpId="0" animBg="1"/>
      <p:bldP spid="590854" grpId="0" autoUpdateAnimBg="0"/>
      <p:bldP spid="590855" grpId="0" animBg="1"/>
      <p:bldP spid="590856" grpId="0" autoUpdateAnimBg="0"/>
      <p:bldP spid="590858" grpId="0" animBg="1"/>
      <p:bldP spid="59085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642812" y="-2726738"/>
            <a:ext cx="3887242" cy="9049285"/>
          </a:xfrm>
          <a:prstGeom prst="rect">
            <a:avLst/>
          </a:prstGeom>
          <a:scene3d>
            <a:camera prst="orthographicFront">
              <a:rot lat="0" lon="0" rev="16200000"/>
            </a:camera>
            <a:lightRig rig="threePt" dir="t"/>
          </a:scene3d>
        </p:spPr>
      </p:pic>
      <p:pic>
        <p:nvPicPr>
          <p:cNvPr id="5" name="Picture 4"/>
          <p:cNvPicPr>
            <a:picLocks noChangeAspect="1"/>
          </p:cNvPicPr>
          <p:nvPr/>
        </p:nvPicPr>
        <p:blipFill>
          <a:blip r:embed="rId3"/>
          <a:stretch>
            <a:fillRect/>
          </a:stretch>
        </p:blipFill>
        <p:spPr>
          <a:xfrm>
            <a:off x="2540177" y="384829"/>
            <a:ext cx="3887243" cy="9036931"/>
          </a:xfrm>
          <a:prstGeom prst="rect">
            <a:avLst/>
          </a:prstGeom>
          <a:scene3d>
            <a:camera prst="orthographicFront">
              <a:rot lat="0" lon="0" rev="16200000"/>
            </a:camera>
            <a:lightRig rig="threePt" dir="t"/>
          </a:scene3d>
        </p:spPr>
      </p:pic>
    </p:spTree>
    <p:extLst>
      <p:ext uri="{BB962C8B-B14F-4D97-AF65-F5344CB8AC3E}">
        <p14:creationId xmlns:p14="http://schemas.microsoft.com/office/powerpoint/2010/main" val="28737591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p:txBody>
          <a:bodyPr/>
          <a:lstStyle/>
          <a:p>
            <a:r>
              <a:rPr lang="en-US"/>
              <a:t>3. Talent</a:t>
            </a:r>
          </a:p>
        </p:txBody>
      </p:sp>
      <p:sp>
        <p:nvSpPr>
          <p:cNvPr id="594947" name="Rectangle 3"/>
          <p:cNvSpPr>
            <a:spLocks noGrp="1" noChangeArrowheads="1"/>
          </p:cNvSpPr>
          <p:nvPr>
            <p:ph type="body" sz="half" idx="1"/>
          </p:nvPr>
        </p:nvSpPr>
        <p:spPr>
          <a:xfrm>
            <a:off x="685800" y="1828800"/>
            <a:ext cx="8001000" cy="4648200"/>
          </a:xfrm>
        </p:spPr>
        <p:txBody>
          <a:bodyPr/>
          <a:lstStyle/>
          <a:p>
            <a:pPr marL="0" indent="4763">
              <a:lnSpc>
                <a:spcPct val="90000"/>
              </a:lnSpc>
              <a:buFont typeface="Wingdings" charset="0"/>
              <a:buNone/>
            </a:pPr>
            <a:r>
              <a:rPr lang="en-US" sz="2400" dirty="0">
                <a:latin typeface="Arial" charset="0"/>
              </a:rPr>
              <a:t>Measure change in the ability of the executives hired following the increase in foreign competition:</a:t>
            </a:r>
          </a:p>
          <a:p>
            <a:pPr marL="0" indent="4763">
              <a:lnSpc>
                <a:spcPct val="90000"/>
              </a:lnSpc>
              <a:buFont typeface="Wingdings" charset="0"/>
              <a:buNone/>
            </a:pPr>
            <a:endParaRPr lang="en-US" sz="2400" dirty="0">
              <a:latin typeface="Arial" charset="0"/>
            </a:endParaRPr>
          </a:p>
          <a:p>
            <a:pPr marL="0" indent="4763">
              <a:lnSpc>
                <a:spcPct val="90000"/>
              </a:lnSpc>
              <a:buFont typeface="Wingdings" charset="0"/>
              <a:buNone/>
            </a:pPr>
            <a:r>
              <a:rPr lang="en-US" sz="2400" dirty="0">
                <a:latin typeface="Arial" charset="0"/>
              </a:rPr>
              <a:t>First stage: Calculate individual fixed effect of each executive, controlling for the same variables used in section </a:t>
            </a:r>
            <a:r>
              <a:rPr lang="en-US" sz="2400" dirty="0" smtClean="0">
                <a:latin typeface="Arial" charset="0"/>
              </a:rPr>
              <a:t>1</a:t>
            </a:r>
          </a:p>
          <a:p>
            <a:pPr marL="0" indent="4763">
              <a:lnSpc>
                <a:spcPct val="90000"/>
              </a:lnSpc>
              <a:buFont typeface="Wingdings" charset="0"/>
              <a:buNone/>
            </a:pPr>
            <a:endParaRPr lang="en-US" sz="2400" dirty="0">
              <a:latin typeface="Arial" charset="0"/>
            </a:endParaRPr>
          </a:p>
          <a:p>
            <a:pPr marL="0" indent="4763">
              <a:lnSpc>
                <a:spcPct val="90000"/>
              </a:lnSpc>
              <a:buFont typeface="Wingdings" charset="0"/>
              <a:buNone/>
            </a:pPr>
            <a:endParaRPr lang="en-US" sz="2400" dirty="0">
              <a:latin typeface="Arial" charset="0"/>
            </a:endParaRPr>
          </a:p>
          <a:p>
            <a:pPr marL="0" indent="4763">
              <a:lnSpc>
                <a:spcPct val="90000"/>
              </a:lnSpc>
              <a:buFont typeface="Wingdings" charset="0"/>
              <a:buNone/>
            </a:pPr>
            <a:endParaRPr lang="en-US" sz="2400" dirty="0">
              <a:latin typeface="Arial" charset="0"/>
            </a:endParaRPr>
          </a:p>
          <a:p>
            <a:pPr marL="0" indent="4763">
              <a:lnSpc>
                <a:spcPct val="90000"/>
              </a:lnSpc>
              <a:buFont typeface="Wingdings" charset="0"/>
              <a:buNone/>
            </a:pPr>
            <a:r>
              <a:rPr lang="en-US" sz="2400" dirty="0">
                <a:latin typeface="Arial" charset="0"/>
                <a:sym typeface="Symbol" charset="0"/>
              </a:rPr>
              <a:t></a:t>
            </a:r>
            <a:r>
              <a:rPr lang="en-US" sz="2400" baseline="-25000" dirty="0" err="1">
                <a:latin typeface="Arial" charset="0"/>
                <a:sym typeface="Symbol" charset="0"/>
              </a:rPr>
              <a:t>i</a:t>
            </a:r>
            <a:r>
              <a:rPr lang="en-US" sz="2400" baseline="-25000" dirty="0">
                <a:latin typeface="Arial" charset="0"/>
                <a:sym typeface="Symbol" charset="0"/>
              </a:rPr>
              <a:t> </a:t>
            </a:r>
            <a:r>
              <a:rPr lang="en-US" sz="2400" dirty="0">
                <a:latin typeface="Arial" charset="0"/>
                <a:sym typeface="Symbol" charset="0"/>
              </a:rPr>
              <a:t>m</a:t>
            </a:r>
            <a:r>
              <a:rPr lang="en-US" sz="2400" dirty="0">
                <a:latin typeface="Arial" charset="0"/>
              </a:rPr>
              <a:t>easures the wage premium of an executive, not explained by observable variables.</a:t>
            </a:r>
          </a:p>
          <a:p>
            <a:pPr marL="0" indent="4763">
              <a:lnSpc>
                <a:spcPct val="90000"/>
              </a:lnSpc>
              <a:buFont typeface="Wingdings" charset="0"/>
              <a:buNone/>
            </a:pPr>
            <a:endParaRPr lang="en-US" sz="2000" dirty="0">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65916068"/>
              </p:ext>
            </p:extLst>
          </p:nvPr>
        </p:nvGraphicFramePr>
        <p:xfrm>
          <a:off x="373856" y="4160838"/>
          <a:ext cx="8624888" cy="937520"/>
        </p:xfrm>
        <a:graphic>
          <a:graphicData uri="http://schemas.openxmlformats.org/presentationml/2006/ole">
            <mc:AlternateContent xmlns:mc="http://schemas.openxmlformats.org/markup-compatibility/2006">
              <mc:Choice xmlns:v="urn:schemas-microsoft-com:vml" Requires="v">
                <p:oleObj spid="_x0000_s208931" name="Equation" r:id="rId4" imgW="3073400" imgH="368300" progId="Equation.3">
                  <p:embed/>
                </p:oleObj>
              </mc:Choice>
              <mc:Fallback>
                <p:oleObj name="Equation" r:id="rId4" imgW="3073400" imgH="368300" progId="Equation.3">
                  <p:embed/>
                  <p:pic>
                    <p:nvPicPr>
                      <p:cNvPr id="0" name=""/>
                      <p:cNvPicPr/>
                      <p:nvPr/>
                    </p:nvPicPr>
                    <p:blipFill>
                      <a:blip r:embed="rId5"/>
                      <a:stretch>
                        <a:fillRect/>
                      </a:stretch>
                    </p:blipFill>
                    <p:spPr>
                      <a:xfrm>
                        <a:off x="373856" y="4160838"/>
                        <a:ext cx="8624888" cy="937520"/>
                      </a:xfrm>
                      <a:prstGeom prst="rect">
                        <a:avLst/>
                      </a:prstGeom>
                    </p:spPr>
                  </p:pic>
                </p:oleObj>
              </mc:Fallback>
            </mc:AlternateContent>
          </a:graphicData>
        </a:graphic>
      </p:graphicFrame>
    </p:spTree>
    <p:extLst>
      <p:ext uri="{BB962C8B-B14F-4D97-AF65-F5344CB8AC3E}">
        <p14:creationId xmlns:p14="http://schemas.microsoft.com/office/powerpoint/2010/main" val="1607536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p:txBody>
          <a:bodyPr/>
          <a:lstStyle/>
          <a:p>
            <a:r>
              <a:rPr lang="en-US"/>
              <a:t>3. Talent (II)</a:t>
            </a:r>
          </a:p>
        </p:txBody>
      </p:sp>
      <p:sp>
        <p:nvSpPr>
          <p:cNvPr id="596995" name="Rectangle 3"/>
          <p:cNvSpPr>
            <a:spLocks noGrp="1" noChangeArrowheads="1"/>
          </p:cNvSpPr>
          <p:nvPr>
            <p:ph type="body" sz="half" idx="1"/>
          </p:nvPr>
        </p:nvSpPr>
        <p:spPr>
          <a:xfrm>
            <a:off x="533400" y="1828800"/>
            <a:ext cx="8001000" cy="4724400"/>
          </a:xfrm>
        </p:spPr>
        <p:txBody>
          <a:bodyPr/>
          <a:lstStyle/>
          <a:p>
            <a:pPr marL="0" indent="4763">
              <a:buFont typeface="Wingdings" charset="0"/>
              <a:buNone/>
            </a:pPr>
            <a:r>
              <a:rPr lang="en-US" sz="2400" dirty="0">
                <a:latin typeface="Arial" charset="0"/>
              </a:rPr>
              <a:t>Second stage, regress the individual fixed effect against import penetration, year and firm dummies</a:t>
            </a:r>
            <a:r>
              <a:rPr lang="en-US" sz="2400" dirty="0"/>
              <a:t>.</a:t>
            </a:r>
          </a:p>
          <a:p>
            <a:pPr marL="0" indent="4763">
              <a:buFont typeface="Wingdings" charset="0"/>
              <a:buNone/>
            </a:pPr>
            <a:endParaRPr lang="en-US" sz="2000" dirty="0"/>
          </a:p>
        </p:txBody>
      </p:sp>
      <p:graphicFrame>
        <p:nvGraphicFramePr>
          <p:cNvPr id="596996" name="Object 4"/>
          <p:cNvGraphicFramePr>
            <a:graphicFrameLocks noGrp="1" noChangeAspect="1"/>
          </p:cNvGraphicFramePr>
          <p:nvPr>
            <p:ph sz="half" idx="2"/>
            <p:extLst>
              <p:ext uri="{D42A27DB-BD31-4B8C-83A1-F6EECF244321}">
                <p14:modId xmlns:p14="http://schemas.microsoft.com/office/powerpoint/2010/main" val="3961195181"/>
              </p:ext>
            </p:extLst>
          </p:nvPr>
        </p:nvGraphicFramePr>
        <p:xfrm>
          <a:off x="3035300" y="2819400"/>
          <a:ext cx="2393950" cy="836613"/>
        </p:xfrm>
        <a:graphic>
          <a:graphicData uri="http://schemas.openxmlformats.org/presentationml/2006/ole">
            <mc:AlternateContent xmlns:mc="http://schemas.openxmlformats.org/markup-compatibility/2006">
              <mc:Choice xmlns:v="urn:schemas-microsoft-com:vml" Requires="v">
                <p:oleObj spid="_x0000_s209954" name="Equation" r:id="rId4" imgW="1308100" imgH="457200" progId="Equation.3">
                  <p:embed/>
                </p:oleObj>
              </mc:Choice>
              <mc:Fallback>
                <p:oleObj name="Equation" r:id="rId4" imgW="1308100" imgH="457200" progId="Equation.3">
                  <p:embed/>
                  <p:pic>
                    <p:nvPicPr>
                      <p:cNvPr id="0" name=""/>
                      <p:cNvPicPr>
                        <a:picLocks noChangeAspect="1" noChangeArrowheads="1"/>
                      </p:cNvPicPr>
                      <p:nvPr/>
                    </p:nvPicPr>
                    <p:blipFill>
                      <a:blip r:embed="rId5"/>
                      <a:srcRect/>
                      <a:stretch>
                        <a:fillRect/>
                      </a:stretch>
                    </p:blipFill>
                    <p:spPr bwMode="auto">
                      <a:xfrm>
                        <a:off x="3035300" y="2819400"/>
                        <a:ext cx="2393950" cy="836613"/>
                      </a:xfrm>
                      <a:prstGeom prst="rect">
                        <a:avLst/>
                      </a:prstGeom>
                      <a:noFill/>
                      <a:ln>
                        <a:noFill/>
                      </a:ln>
                      <a:effectLst/>
                    </p:spPr>
                  </p:pic>
                </p:oleObj>
              </mc:Fallback>
            </mc:AlternateContent>
          </a:graphicData>
        </a:graphic>
      </p:graphicFrame>
      <p:sp>
        <p:nvSpPr>
          <p:cNvPr id="596997" name="Text Box 5"/>
          <p:cNvSpPr txBox="1">
            <a:spLocks noChangeArrowheads="1"/>
          </p:cNvSpPr>
          <p:nvPr/>
        </p:nvSpPr>
        <p:spPr bwMode="auto">
          <a:xfrm>
            <a:off x="533400" y="3962400"/>
            <a:ext cx="78644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0"/>
              </a:spcBef>
              <a:buSzTx/>
              <a:buFontTx/>
              <a:buNone/>
            </a:pPr>
            <a:r>
              <a:rPr lang="en-US" sz="2400" dirty="0"/>
              <a:t>Note that the presence of firm dummies makes the estimator be only identified on the basis of movers</a:t>
            </a:r>
            <a:r>
              <a:rPr lang="en-US" sz="2400" dirty="0" smtClean="0"/>
              <a:t>.</a:t>
            </a:r>
            <a:endParaRPr lang="en-US" sz="2400" dirty="0"/>
          </a:p>
        </p:txBody>
      </p:sp>
      <p:sp>
        <p:nvSpPr>
          <p:cNvPr id="596999" name="Text Box 7"/>
          <p:cNvSpPr txBox="1">
            <a:spLocks noChangeArrowheads="1"/>
          </p:cNvSpPr>
          <p:nvPr/>
        </p:nvSpPr>
        <p:spPr bwMode="auto">
          <a:xfrm>
            <a:off x="533400" y="182563"/>
            <a:ext cx="8305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SzTx/>
              <a:buFontTx/>
              <a:buNone/>
            </a:pPr>
            <a:r>
              <a:rPr lang="es-ES" sz="1200" i="1">
                <a:solidFill>
                  <a:schemeClr val="folHlink"/>
                </a:solidFill>
                <a:latin typeface="Book Antiqua" charset="0"/>
                <a:cs typeface="Times New Roman" charset="0"/>
              </a:rPr>
              <a:t>Introduction                 Theory</a:t>
            </a:r>
            <a:r>
              <a:rPr lang="es-ES" sz="1200" i="1">
                <a:solidFill>
                  <a:schemeClr val="accent2"/>
                </a:solidFill>
                <a:latin typeface="Book Antiqua" charset="0"/>
                <a:cs typeface="Times New Roman" charset="0"/>
              </a:rPr>
              <a:t> </a:t>
            </a:r>
            <a:r>
              <a:rPr lang="es-ES" sz="1200" b="1" i="1">
                <a:solidFill>
                  <a:schemeClr val="accent2"/>
                </a:solidFill>
                <a:latin typeface="Book Antiqua" charset="0"/>
                <a:cs typeface="Times New Roman" charset="0"/>
              </a:rPr>
              <a:t>  </a:t>
            </a:r>
            <a:r>
              <a:rPr lang="es-ES" sz="1200" i="1">
                <a:solidFill>
                  <a:schemeClr val="folHlink"/>
                </a:solidFill>
                <a:latin typeface="Book Antiqua" charset="0"/>
                <a:cs typeface="Times New Roman" charset="0"/>
              </a:rPr>
              <a:t>                UK+ Xrate</a:t>
            </a:r>
            <a:r>
              <a:rPr lang="es-ES" sz="1200" b="1" i="1">
                <a:solidFill>
                  <a:schemeClr val="accent2"/>
                </a:solidFill>
                <a:latin typeface="Book Antiqua" charset="0"/>
                <a:cs typeface="Times New Roman" charset="0"/>
              </a:rPr>
              <a:t>  </a:t>
            </a:r>
            <a:r>
              <a:rPr lang="es-ES" sz="1200" i="1">
                <a:solidFill>
                  <a:schemeClr val="folHlink"/>
                </a:solidFill>
                <a:latin typeface="Book Antiqua" charset="0"/>
                <a:cs typeface="Times New Roman" charset="0"/>
              </a:rPr>
              <a:t>                Dereg. + Banking</a:t>
            </a:r>
            <a:r>
              <a:rPr lang="es-ES" sz="1200" b="1" i="1">
                <a:solidFill>
                  <a:schemeClr val="accent2"/>
                </a:solidFill>
                <a:latin typeface="Book Antiqua" charset="0"/>
                <a:cs typeface="Times New Roman" charset="0"/>
              </a:rPr>
              <a:t>         Globalization </a:t>
            </a:r>
            <a:r>
              <a:rPr lang="es-ES" sz="1200" i="1">
                <a:solidFill>
                  <a:schemeClr val="folHlink"/>
                </a:solidFill>
                <a:latin typeface="Book Antiqua" charset="0"/>
                <a:cs typeface="Times New Roman" charset="0"/>
              </a:rPr>
              <a:t>             Conclusions</a:t>
            </a:r>
          </a:p>
        </p:txBody>
      </p:sp>
    </p:spTree>
    <p:extLst>
      <p:ext uri="{BB962C8B-B14F-4D97-AF65-F5344CB8AC3E}">
        <p14:creationId xmlns:p14="http://schemas.microsoft.com/office/powerpoint/2010/main" val="635419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901700" y="0"/>
            <a:ext cx="7323151" cy="6858000"/>
          </a:xfrm>
          <a:prstGeom prst="rect">
            <a:avLst/>
          </a:prstGeom>
        </p:spPr>
      </p:pic>
    </p:spTree>
    <p:extLst>
      <p:ext uri="{BB962C8B-B14F-4D97-AF65-F5344CB8AC3E}">
        <p14:creationId xmlns:p14="http://schemas.microsoft.com/office/powerpoint/2010/main" val="313614239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II. Returns </a:t>
            </a:r>
            <a:r>
              <a:rPr lang="en-US" dirty="0">
                <a:solidFill>
                  <a:srgbClr val="FF0000"/>
                </a:solidFill>
              </a:rPr>
              <a:t>to </a:t>
            </a:r>
            <a:r>
              <a:rPr lang="en-US" dirty="0" smtClean="0">
                <a:solidFill>
                  <a:srgbClr val="FF0000"/>
                </a:solidFill>
              </a:rPr>
              <a:t>Skill and Wage Inequality</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smtClean="0"/>
          </a:p>
          <a:p>
            <a:r>
              <a:rPr lang="en-US" dirty="0" smtClean="0"/>
              <a:t>Large increase in wage inequality</a:t>
            </a:r>
          </a:p>
          <a:p>
            <a:pPr lvl="1"/>
            <a:r>
              <a:rPr lang="en-US" dirty="0" smtClean="0"/>
              <a:t>Skilled-biased technical change</a:t>
            </a:r>
          </a:p>
          <a:p>
            <a:pPr lvl="1"/>
            <a:r>
              <a:rPr lang="en-US" dirty="0" smtClean="0"/>
              <a:t>Unionization</a:t>
            </a:r>
            <a:endParaRPr lang="en-US" dirty="0"/>
          </a:p>
          <a:p>
            <a:endParaRPr lang="en-US" dirty="0"/>
          </a:p>
          <a:p>
            <a:r>
              <a:rPr lang="en-US" dirty="0" smtClean="0"/>
              <a:t>Competition: Direct link from product to labor markets?</a:t>
            </a:r>
          </a:p>
          <a:p>
            <a:endParaRPr lang="en-US" dirty="0"/>
          </a:p>
          <a:p>
            <a:pPr marL="457200" indent="-457200">
              <a:buFont typeface="+mj-lt"/>
              <a:buAutoNum type="arabicPeriod"/>
            </a:pPr>
            <a:r>
              <a:rPr lang="en-US" dirty="0" smtClean="0"/>
              <a:t>Is there an effect?</a:t>
            </a:r>
          </a:p>
          <a:p>
            <a:pPr marL="457200" indent="-457200">
              <a:buFont typeface="+mj-lt"/>
              <a:buAutoNum type="arabicPeriod"/>
            </a:pPr>
            <a:endParaRPr lang="en-US" dirty="0"/>
          </a:p>
          <a:p>
            <a:pPr marL="457200" indent="-457200">
              <a:buFont typeface="+mj-lt"/>
              <a:buAutoNum type="arabicPeriod"/>
            </a:pPr>
            <a:r>
              <a:rPr lang="en-US" dirty="0" smtClean="0"/>
              <a:t>What are the channels?</a:t>
            </a:r>
          </a:p>
        </p:txBody>
      </p:sp>
    </p:spTree>
    <p:extLst>
      <p:ext uri="{BB962C8B-B14F-4D97-AF65-F5344CB8AC3E}">
        <p14:creationId xmlns:p14="http://schemas.microsoft.com/office/powerpoint/2010/main" val="11120867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Competition on Organizations</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How </a:t>
            </a:r>
            <a:r>
              <a:rPr lang="en-US" dirty="0"/>
              <a:t>does product market competition affect the way firms pay and interact with their workers</a:t>
            </a:r>
            <a:r>
              <a:rPr lang="en-US" dirty="0" smtClean="0"/>
              <a:t>?</a:t>
            </a:r>
          </a:p>
          <a:p>
            <a:endParaRPr lang="en-US" dirty="0"/>
          </a:p>
          <a:p>
            <a:r>
              <a:rPr lang="en-US" dirty="0"/>
              <a:t>Important theoretical question. Many papers… but theory has delivered few unambiguous predictions</a:t>
            </a:r>
            <a:r>
              <a:rPr lang="en-US" dirty="0" smtClean="0"/>
              <a:t>.</a:t>
            </a:r>
          </a:p>
          <a:p>
            <a:endParaRPr lang="en-US" dirty="0"/>
          </a:p>
          <a:p>
            <a:r>
              <a:rPr lang="en-US" dirty="0"/>
              <a:t>Empirically we know little and the problem is plagued with </a:t>
            </a:r>
            <a:r>
              <a:rPr lang="en-US" dirty="0" err="1"/>
              <a:t>endogeneity</a:t>
            </a:r>
            <a:r>
              <a:rPr lang="en-US" dirty="0"/>
              <a:t> issues. Competition changes a lot of factors and a lot of factors affect competition</a:t>
            </a:r>
            <a:r>
              <a:rPr lang="en-US" dirty="0" smtClean="0"/>
              <a:t>.</a:t>
            </a:r>
          </a:p>
          <a:p>
            <a:endParaRPr lang="en-US" dirty="0" smtClean="0"/>
          </a:p>
          <a:p>
            <a:r>
              <a:rPr lang="en-US" dirty="0" smtClean="0"/>
              <a:t>Measuring “competition”</a:t>
            </a:r>
          </a:p>
          <a:p>
            <a:endParaRPr lang="en-US" dirty="0"/>
          </a:p>
          <a:p>
            <a:r>
              <a:rPr lang="en-US" b="1" dirty="0"/>
              <a:t>Objective:</a:t>
            </a:r>
            <a:r>
              <a:rPr lang="en-US" dirty="0"/>
              <a:t> Isolate the </a:t>
            </a:r>
            <a:r>
              <a:rPr lang="en-US" u="sng" dirty="0"/>
              <a:t>causal</a:t>
            </a:r>
            <a:r>
              <a:rPr lang="en-US" dirty="0"/>
              <a:t> effects of competition </a:t>
            </a:r>
            <a:r>
              <a:rPr lang="en-US" dirty="0" smtClean="0"/>
              <a:t>through </a:t>
            </a:r>
            <a:r>
              <a:rPr lang="en-US" dirty="0"/>
              <a:t>exogenous shocks to competition.</a:t>
            </a:r>
            <a:endParaRPr lang="en-US" sz="2900" dirty="0"/>
          </a:p>
          <a:p>
            <a:endParaRPr lang="en-US" dirty="0"/>
          </a:p>
        </p:txBody>
      </p:sp>
    </p:spTree>
    <p:extLst>
      <p:ext uri="{BB962C8B-B14F-4D97-AF65-F5344CB8AC3E}">
        <p14:creationId xmlns:p14="http://schemas.microsoft.com/office/powerpoint/2010/main" val="1128549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Raw Correlation </a:t>
            </a:r>
            <a:endParaRPr lang="en-US" dirty="0"/>
          </a:p>
        </p:txBody>
      </p:sp>
      <p:pic>
        <p:nvPicPr>
          <p:cNvPr id="4" name="Picture 3"/>
          <p:cNvPicPr>
            <a:picLocks noChangeAspect="1"/>
          </p:cNvPicPr>
          <p:nvPr/>
        </p:nvPicPr>
        <p:blipFill>
          <a:blip r:embed="rId2"/>
          <a:stretch>
            <a:fillRect/>
          </a:stretch>
        </p:blipFill>
        <p:spPr>
          <a:xfrm>
            <a:off x="400758" y="2270300"/>
            <a:ext cx="4241052" cy="2952388"/>
          </a:xfrm>
          <a:prstGeom prst="rect">
            <a:avLst/>
          </a:prstGeom>
        </p:spPr>
      </p:pic>
      <p:pic>
        <p:nvPicPr>
          <p:cNvPr id="5" name="Picture 4"/>
          <p:cNvPicPr>
            <a:picLocks noChangeAspect="1"/>
          </p:cNvPicPr>
          <p:nvPr/>
        </p:nvPicPr>
        <p:blipFill>
          <a:blip r:embed="rId3"/>
          <a:stretch>
            <a:fillRect/>
          </a:stretch>
        </p:blipFill>
        <p:spPr>
          <a:xfrm>
            <a:off x="4372868" y="2083547"/>
            <a:ext cx="4502189" cy="3139141"/>
          </a:xfrm>
          <a:prstGeom prst="rect">
            <a:avLst/>
          </a:prstGeom>
        </p:spPr>
      </p:pic>
    </p:spTree>
    <p:extLst>
      <p:ext uri="{BB962C8B-B14F-4D97-AF65-F5344CB8AC3E}">
        <p14:creationId xmlns:p14="http://schemas.microsoft.com/office/powerpoint/2010/main" val="219692631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to Establish Causality</a:t>
            </a:r>
            <a:endParaRPr lang="en-US" dirty="0"/>
          </a:p>
        </p:txBody>
      </p:sp>
      <p:sp>
        <p:nvSpPr>
          <p:cNvPr id="6" name="Content Placeholder 5"/>
          <p:cNvSpPr>
            <a:spLocks noGrp="1"/>
          </p:cNvSpPr>
          <p:nvPr>
            <p:ph idx="1"/>
          </p:nvPr>
        </p:nvSpPr>
        <p:spPr>
          <a:xfrm>
            <a:off x="457200" y="1631576"/>
            <a:ext cx="8229600" cy="4525963"/>
          </a:xfrm>
        </p:spPr>
        <p:txBody>
          <a:bodyPr/>
          <a:lstStyle/>
          <a:p>
            <a:endParaRPr lang="en-US" dirty="0" smtClean="0"/>
          </a:p>
          <a:p>
            <a:r>
              <a:rPr lang="en-US" dirty="0" smtClean="0"/>
              <a:t>Data: UK NES, 2% of UK workforce a panel</a:t>
            </a:r>
          </a:p>
          <a:p>
            <a:endParaRPr lang="en-US" dirty="0" smtClean="0"/>
          </a:p>
          <a:p>
            <a:r>
              <a:rPr lang="en-US" dirty="0" smtClean="0"/>
              <a:t>Shocks to Competition</a:t>
            </a:r>
          </a:p>
          <a:p>
            <a:endParaRPr lang="en-US" dirty="0" smtClean="0"/>
          </a:p>
          <a:p>
            <a:pPr marL="457200" indent="-457200">
              <a:buAutoNum type="alphaUcPeriod"/>
            </a:pPr>
            <a:r>
              <a:rPr lang="en-US" dirty="0" smtClean="0"/>
              <a:t>European Single Market Program 1992</a:t>
            </a:r>
          </a:p>
          <a:p>
            <a:pPr marL="457200" indent="-457200">
              <a:buAutoNum type="alphaUcPeriod"/>
            </a:pPr>
            <a:endParaRPr lang="en-US" dirty="0" smtClean="0"/>
          </a:p>
          <a:p>
            <a:pPr marL="457200" indent="-457200">
              <a:buAutoNum type="alphaUcPeriod"/>
            </a:pPr>
            <a:r>
              <a:rPr lang="en-US" dirty="0" smtClean="0"/>
              <a:t>1996 depreciation of the pound</a:t>
            </a:r>
            <a:endParaRPr lang="en-US" dirty="0"/>
          </a:p>
        </p:txBody>
      </p:sp>
      <p:pic>
        <p:nvPicPr>
          <p:cNvPr id="7" name="Picture 6"/>
          <p:cNvPicPr>
            <a:picLocks noChangeAspect="1"/>
          </p:cNvPicPr>
          <p:nvPr/>
        </p:nvPicPr>
        <p:blipFill>
          <a:blip r:embed="rId2"/>
          <a:stretch>
            <a:fillRect/>
          </a:stretch>
        </p:blipFill>
        <p:spPr>
          <a:xfrm>
            <a:off x="5485285" y="4485881"/>
            <a:ext cx="3052110" cy="2303479"/>
          </a:xfrm>
          <a:prstGeom prst="rect">
            <a:avLst/>
          </a:prstGeom>
        </p:spPr>
      </p:pic>
    </p:spTree>
    <p:extLst>
      <p:ext uri="{BB962C8B-B14F-4D97-AF65-F5344CB8AC3E}">
        <p14:creationId xmlns:p14="http://schemas.microsoft.com/office/powerpoint/2010/main" val="60147325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Specification</a:t>
            </a:r>
            <a:endParaRPr lang="en-US" dirty="0"/>
          </a:p>
        </p:txBody>
      </p:sp>
      <p:sp>
        <p:nvSpPr>
          <p:cNvPr id="3" name="Content Placeholder 2"/>
          <p:cNvSpPr>
            <a:spLocks noGrp="1"/>
          </p:cNvSpPr>
          <p:nvPr>
            <p:ph idx="1"/>
          </p:nvPr>
        </p:nvSpPr>
        <p:spPr>
          <a:xfrm>
            <a:off x="457200" y="1600200"/>
            <a:ext cx="8229600" cy="1358153"/>
          </a:xfrm>
        </p:spPr>
        <p:txBody>
          <a:bodyPr/>
          <a:lstStyle/>
          <a:p>
            <a:endParaRPr lang="en-US" dirty="0" smtClean="0"/>
          </a:p>
          <a:p>
            <a:r>
              <a:rPr lang="en-US" dirty="0" smtClean="0"/>
              <a:t>Differences-in-Differences</a:t>
            </a:r>
            <a:endParaRPr lang="en-US" dirty="0"/>
          </a:p>
        </p:txBody>
      </p:sp>
      <p:pic>
        <p:nvPicPr>
          <p:cNvPr id="4" name="Picture 3"/>
          <p:cNvPicPr>
            <a:picLocks noChangeAspect="1"/>
          </p:cNvPicPr>
          <p:nvPr/>
        </p:nvPicPr>
        <p:blipFill>
          <a:blip r:embed="rId2"/>
          <a:stretch>
            <a:fillRect/>
          </a:stretch>
        </p:blipFill>
        <p:spPr>
          <a:xfrm>
            <a:off x="457200" y="3427504"/>
            <a:ext cx="8418093" cy="1054847"/>
          </a:xfrm>
          <a:prstGeom prst="rect">
            <a:avLst/>
          </a:prstGeom>
        </p:spPr>
      </p:pic>
    </p:spTree>
    <p:extLst>
      <p:ext uri="{BB962C8B-B14F-4D97-AF65-F5344CB8AC3E}">
        <p14:creationId xmlns:p14="http://schemas.microsoft.com/office/powerpoint/2010/main" val="207998289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1460500" y="0"/>
            <a:ext cx="6198403" cy="6858000"/>
          </a:xfrm>
          <a:prstGeom prst="rect">
            <a:avLst/>
          </a:prstGeom>
        </p:spPr>
      </p:pic>
      <p:sp>
        <p:nvSpPr>
          <p:cNvPr id="6" name="Rectangle 5"/>
          <p:cNvSpPr/>
          <p:nvPr/>
        </p:nvSpPr>
        <p:spPr>
          <a:xfrm>
            <a:off x="1460499" y="2330823"/>
            <a:ext cx="6198403" cy="65741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66164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397000" y="0"/>
            <a:ext cx="6331185" cy="6858000"/>
          </a:xfrm>
          <a:prstGeom prst="rect">
            <a:avLst/>
          </a:prstGeom>
        </p:spPr>
      </p:pic>
      <p:sp>
        <p:nvSpPr>
          <p:cNvPr id="5" name="Rectangle 4"/>
          <p:cNvSpPr/>
          <p:nvPr/>
        </p:nvSpPr>
        <p:spPr>
          <a:xfrm>
            <a:off x="1460499" y="2540000"/>
            <a:ext cx="6198403" cy="65741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729970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714500" y="0"/>
            <a:ext cx="5701962" cy="6858000"/>
          </a:xfrm>
          <a:prstGeom prst="rect">
            <a:avLst/>
          </a:prstGeom>
        </p:spPr>
      </p:pic>
      <p:sp>
        <p:nvSpPr>
          <p:cNvPr id="5" name="Rectangle 4"/>
          <p:cNvSpPr/>
          <p:nvPr/>
        </p:nvSpPr>
        <p:spPr>
          <a:xfrm>
            <a:off x="1308099" y="2113280"/>
            <a:ext cx="6198403" cy="65741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318719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Magnitude of the Effects</a:t>
            </a:r>
            <a:endParaRPr lang="en-US" dirty="0"/>
          </a:p>
        </p:txBody>
      </p:sp>
      <p:sp>
        <p:nvSpPr>
          <p:cNvPr id="3" name="Content Placeholder 2"/>
          <p:cNvSpPr>
            <a:spLocks noGrp="1"/>
          </p:cNvSpPr>
          <p:nvPr>
            <p:ph idx="1"/>
          </p:nvPr>
        </p:nvSpPr>
        <p:spPr/>
        <p:txBody>
          <a:bodyPr/>
          <a:lstStyle/>
          <a:p>
            <a:endParaRPr lang="en-US" dirty="0" smtClean="0"/>
          </a:p>
          <a:p>
            <a:r>
              <a:rPr lang="en-US" dirty="0" smtClean="0"/>
              <a:t>SMP: 5% of increase in skill gap over 1998-1996</a:t>
            </a:r>
          </a:p>
          <a:p>
            <a:endParaRPr lang="en-US" dirty="0"/>
          </a:p>
          <a:p>
            <a:r>
              <a:rPr lang="en-US" dirty="0" smtClean="0"/>
              <a:t>1996 shock: 38% of increase in skill gap in 1992-1999</a:t>
            </a:r>
          </a:p>
          <a:p>
            <a:endParaRPr lang="en-US" dirty="0"/>
          </a:p>
          <a:p>
            <a:r>
              <a:rPr lang="en-US" dirty="0" smtClean="0"/>
              <a:t>Evidence of a direct effect</a:t>
            </a:r>
            <a:endParaRPr lang="en-US" dirty="0"/>
          </a:p>
        </p:txBody>
      </p:sp>
    </p:spTree>
    <p:extLst>
      <p:ext uri="{BB962C8B-B14F-4D97-AF65-F5344CB8AC3E}">
        <p14:creationId xmlns:p14="http://schemas.microsoft.com/office/powerpoint/2010/main" val="3779823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III. Hierarchies</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solidFill>
                  <a:srgbClr val="400040"/>
                </a:solidFill>
                <a:latin typeface="Times"/>
                <a:cs typeface="Times"/>
              </a:rPr>
              <a:t>Guadalupe and </a:t>
            </a:r>
            <a:r>
              <a:rPr lang="en-US" dirty="0" err="1" smtClean="0">
                <a:solidFill>
                  <a:srgbClr val="400040"/>
                </a:solidFill>
                <a:latin typeface="Times"/>
                <a:cs typeface="Times"/>
              </a:rPr>
              <a:t>Wulf</a:t>
            </a:r>
            <a:r>
              <a:rPr lang="en-US" dirty="0" smtClean="0">
                <a:latin typeface="Times"/>
                <a:cs typeface="Times"/>
              </a:rPr>
              <a:t>, 2009, </a:t>
            </a:r>
            <a:r>
              <a:rPr lang="en-US" dirty="0" smtClean="0">
                <a:solidFill>
                  <a:srgbClr val="400040"/>
                </a:solidFill>
                <a:latin typeface="Times"/>
                <a:cs typeface="Times"/>
              </a:rPr>
              <a:t>The </a:t>
            </a:r>
            <a:r>
              <a:rPr lang="en-US" dirty="0">
                <a:solidFill>
                  <a:srgbClr val="400040"/>
                </a:solidFill>
                <a:latin typeface="Times"/>
                <a:cs typeface="Times"/>
              </a:rPr>
              <a:t>Flattening Firm and Product Market Competition: The Effect of Trade Liberalization, </a:t>
            </a:r>
            <a:r>
              <a:rPr lang="en-US" dirty="0" smtClean="0">
                <a:solidFill>
                  <a:srgbClr val="400040"/>
                </a:solidFill>
                <a:latin typeface="Times"/>
                <a:cs typeface="Times"/>
              </a:rPr>
              <a:t>AEJ: Applied</a:t>
            </a:r>
            <a:endParaRPr lang="en-US" dirty="0">
              <a:latin typeface="Times"/>
              <a:cs typeface="Times"/>
            </a:endParaRPr>
          </a:p>
        </p:txBody>
      </p:sp>
    </p:spTree>
    <p:extLst>
      <p:ext uri="{BB962C8B-B14F-4D97-AF65-F5344CB8AC3E}">
        <p14:creationId xmlns:p14="http://schemas.microsoft.com/office/powerpoint/2010/main" val="312335821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1" name="Rectangle 2"/>
          <p:cNvSpPr>
            <a:spLocks noGrp="1"/>
          </p:cNvSpPr>
          <p:nvPr>
            <p:ph type="title"/>
          </p:nvPr>
        </p:nvSpPr>
        <p:spPr/>
        <p:txBody>
          <a:bodyPr/>
          <a:lstStyle/>
          <a:p>
            <a:r>
              <a:rPr lang="en-US" sz="4000" dirty="0">
                <a:solidFill>
                  <a:srgbClr val="2F5897"/>
                </a:solidFill>
                <a:latin typeface="Palatino"/>
                <a:cs typeface="Palatino"/>
              </a:rPr>
              <a:t>Illustration of a </a:t>
            </a:r>
            <a:r>
              <a:rPr lang="en-US" sz="4000" dirty="0" smtClean="0">
                <a:solidFill>
                  <a:srgbClr val="2F5897"/>
                </a:solidFill>
                <a:latin typeface="Palatino"/>
                <a:cs typeface="Palatino"/>
              </a:rPr>
              <a:t>Corporate Hierarchy</a:t>
            </a:r>
            <a:r>
              <a:rPr lang="en-US" sz="4000" dirty="0">
                <a:solidFill>
                  <a:srgbClr val="2F5897"/>
                </a:solidFill>
                <a:latin typeface="Palatino"/>
                <a:cs typeface="Palatino"/>
              </a:rPr>
              <a:t>: </a:t>
            </a:r>
            <a:r>
              <a:rPr lang="en-US" sz="4000" dirty="0" smtClean="0">
                <a:solidFill>
                  <a:srgbClr val="2F5897"/>
                </a:solidFill>
                <a:latin typeface="Palatino"/>
                <a:cs typeface="Palatino"/>
              </a:rPr>
              <a:t>Boeing</a:t>
            </a:r>
            <a:endParaRPr lang="en-US" sz="4000" dirty="0">
              <a:solidFill>
                <a:srgbClr val="2F5897"/>
              </a:solidFill>
              <a:latin typeface="Palatino"/>
              <a:cs typeface="Palatino"/>
            </a:endParaRPr>
          </a:p>
        </p:txBody>
      </p:sp>
      <p:grpSp>
        <p:nvGrpSpPr>
          <p:cNvPr id="2050" name="Organization Chart 3"/>
          <p:cNvGrpSpPr>
            <a:grpSpLocks noChangeAspect="1"/>
          </p:cNvGrpSpPr>
          <p:nvPr/>
        </p:nvGrpSpPr>
        <p:grpSpPr bwMode="auto">
          <a:xfrm>
            <a:off x="457200" y="1676400"/>
            <a:ext cx="8458200" cy="4600575"/>
            <a:chOff x="1152" y="1296"/>
            <a:chExt cx="7915" cy="1584"/>
          </a:xfrm>
        </p:grpSpPr>
        <p:sp>
          <p:nvSpPr>
            <p:cNvPr id="2051" name="AutoShape 4"/>
            <p:cNvSpPr>
              <a:spLocks noChangeAspect="1" noChangeArrowheads="1" noTextEdit="1"/>
            </p:cNvSpPr>
            <p:nvPr/>
          </p:nvSpPr>
          <p:spPr bwMode="auto">
            <a:xfrm>
              <a:off x="1152" y="1296"/>
              <a:ext cx="7915"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2052" name="_s2052"/>
            <p:cNvCxnSpPr>
              <a:cxnSpLocks noChangeShapeType="1"/>
              <a:stCxn id="2080" idx="0"/>
              <a:endCxn id="2073" idx="2"/>
            </p:cNvCxnSpPr>
            <p:nvPr/>
          </p:nvCxnSpPr>
          <p:spPr bwMode="auto">
            <a:xfrm rot="5400000" flipH="1">
              <a:off x="2772" y="2268"/>
              <a:ext cx="144" cy="503"/>
            </a:xfrm>
            <a:prstGeom prst="bentConnector3">
              <a:avLst>
                <a:gd name="adj1" fmla="val 2737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3" name="_s2053"/>
            <p:cNvCxnSpPr>
              <a:cxnSpLocks noChangeShapeType="1"/>
              <a:stCxn id="2079" idx="0"/>
              <a:endCxn id="2073" idx="2"/>
            </p:cNvCxnSpPr>
            <p:nvPr/>
          </p:nvCxnSpPr>
          <p:spPr bwMode="auto">
            <a:xfrm rot="16200000">
              <a:off x="2268" y="2268"/>
              <a:ext cx="144" cy="503"/>
            </a:xfrm>
            <a:prstGeom prst="bentConnector3">
              <a:avLst>
                <a:gd name="adj1" fmla="val 2737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4" name="_s2054"/>
            <p:cNvCxnSpPr>
              <a:cxnSpLocks noChangeShapeType="1"/>
              <a:stCxn id="2076" idx="0"/>
              <a:endCxn id="2067" idx="2"/>
            </p:cNvCxnSpPr>
            <p:nvPr/>
          </p:nvCxnSpPr>
          <p:spPr bwMode="auto">
            <a:xfrm rot="5400000" flipH="1">
              <a:off x="5541" y="2087"/>
              <a:ext cx="144" cy="1"/>
            </a:xfrm>
            <a:prstGeom prst="bentConnector3">
              <a:avLst>
                <a:gd name="adj1" fmla="val 27273"/>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5" name="_s2055"/>
            <p:cNvCxnSpPr>
              <a:cxnSpLocks noChangeShapeType="1"/>
              <a:stCxn id="2075" idx="0"/>
              <a:endCxn id="2067" idx="2"/>
            </p:cNvCxnSpPr>
            <p:nvPr/>
          </p:nvCxnSpPr>
          <p:spPr bwMode="auto">
            <a:xfrm rot="5400000" flipH="1">
              <a:off x="6044" y="1584"/>
              <a:ext cx="144" cy="1008"/>
            </a:xfrm>
            <a:prstGeom prst="bentConnector3">
              <a:avLst>
                <a:gd name="adj1" fmla="val 27273"/>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6" name="_s2056"/>
            <p:cNvCxnSpPr>
              <a:cxnSpLocks noChangeShapeType="1"/>
              <a:stCxn id="2074" idx="0"/>
              <a:endCxn id="2067" idx="2"/>
            </p:cNvCxnSpPr>
            <p:nvPr/>
          </p:nvCxnSpPr>
          <p:spPr bwMode="auto">
            <a:xfrm rot="16200000">
              <a:off x="5037" y="1585"/>
              <a:ext cx="144" cy="1006"/>
            </a:xfrm>
            <a:prstGeom prst="bentConnector3">
              <a:avLst>
                <a:gd name="adj1" fmla="val 27273"/>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7" name="_s2057"/>
            <p:cNvCxnSpPr>
              <a:cxnSpLocks noChangeShapeType="1"/>
              <a:stCxn id="2073" idx="0"/>
              <a:endCxn id="2066" idx="2"/>
            </p:cNvCxnSpPr>
            <p:nvPr/>
          </p:nvCxnSpPr>
          <p:spPr bwMode="auto">
            <a:xfrm rot="16200000">
              <a:off x="2520" y="2087"/>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58" name="_s2058"/>
            <p:cNvCxnSpPr>
              <a:cxnSpLocks noChangeShapeType="1"/>
              <a:stCxn id="2072" idx="0"/>
              <a:endCxn id="2066" idx="2"/>
            </p:cNvCxnSpPr>
            <p:nvPr/>
          </p:nvCxnSpPr>
          <p:spPr bwMode="auto">
            <a:xfrm rot="5400000" flipH="1">
              <a:off x="3023" y="1585"/>
              <a:ext cx="144" cy="1006"/>
            </a:xfrm>
            <a:prstGeom prst="bentConnector3">
              <a:avLst>
                <a:gd name="adj1" fmla="val 27273"/>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9" name="_s2059"/>
            <p:cNvCxnSpPr>
              <a:cxnSpLocks noChangeShapeType="1"/>
              <a:stCxn id="2071" idx="0"/>
              <a:endCxn id="2066" idx="2"/>
            </p:cNvCxnSpPr>
            <p:nvPr/>
          </p:nvCxnSpPr>
          <p:spPr bwMode="auto">
            <a:xfrm rot="16200000">
              <a:off x="2017" y="1584"/>
              <a:ext cx="144" cy="1007"/>
            </a:xfrm>
            <a:prstGeom prst="bentConnector3">
              <a:avLst>
                <a:gd name="adj1" fmla="val 27273"/>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60" name="_s2060"/>
            <p:cNvCxnSpPr>
              <a:cxnSpLocks noChangeShapeType="1"/>
              <a:stCxn id="2070" idx="0"/>
              <a:endCxn id="2065" idx="2"/>
            </p:cNvCxnSpPr>
            <p:nvPr/>
          </p:nvCxnSpPr>
          <p:spPr bwMode="auto">
            <a:xfrm rot="5400000" flipH="1">
              <a:off x="6548" y="649"/>
              <a:ext cx="144" cy="2014"/>
            </a:xfrm>
            <a:prstGeom prst="bentConnector3">
              <a:avLst>
                <a:gd name="adj1" fmla="val 2737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61" name="_s2061"/>
            <p:cNvCxnSpPr>
              <a:cxnSpLocks noChangeShapeType="1"/>
              <a:stCxn id="2069" idx="0"/>
              <a:endCxn id="2065" idx="2"/>
            </p:cNvCxnSpPr>
            <p:nvPr/>
          </p:nvCxnSpPr>
          <p:spPr bwMode="auto">
            <a:xfrm rot="5400000" flipH="1">
              <a:off x="7052" y="145"/>
              <a:ext cx="144" cy="3022"/>
            </a:xfrm>
            <a:prstGeom prst="bentConnector3">
              <a:avLst>
                <a:gd name="adj1" fmla="val 2737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62" name="_s2062"/>
            <p:cNvCxnSpPr>
              <a:cxnSpLocks noChangeShapeType="1"/>
              <a:stCxn id="2068" idx="0"/>
              <a:endCxn id="2065" idx="2"/>
            </p:cNvCxnSpPr>
            <p:nvPr/>
          </p:nvCxnSpPr>
          <p:spPr bwMode="auto">
            <a:xfrm rot="5400000" flipH="1">
              <a:off x="6045" y="1152"/>
              <a:ext cx="144" cy="1008"/>
            </a:xfrm>
            <a:prstGeom prst="bentConnector3">
              <a:avLst>
                <a:gd name="adj1" fmla="val 2737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63" name="_s2063"/>
            <p:cNvCxnSpPr>
              <a:cxnSpLocks noChangeShapeType="1"/>
              <a:stCxn id="2067" idx="0"/>
              <a:endCxn id="2065" idx="2"/>
            </p:cNvCxnSpPr>
            <p:nvPr/>
          </p:nvCxnSpPr>
          <p:spPr bwMode="auto">
            <a:xfrm rot="16200000">
              <a:off x="5541" y="1655"/>
              <a:ext cx="144" cy="1"/>
            </a:xfrm>
            <a:prstGeom prst="bentConnector3">
              <a:avLst>
                <a:gd name="adj1" fmla="val 2737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64" name="_s2064"/>
            <p:cNvCxnSpPr>
              <a:cxnSpLocks noChangeShapeType="1"/>
              <a:stCxn id="2066" idx="0"/>
              <a:endCxn id="2065" idx="2"/>
            </p:cNvCxnSpPr>
            <p:nvPr/>
          </p:nvCxnSpPr>
          <p:spPr bwMode="auto">
            <a:xfrm rot="16200000">
              <a:off x="4031" y="145"/>
              <a:ext cx="144" cy="3021"/>
            </a:xfrm>
            <a:prstGeom prst="bentConnector3">
              <a:avLst>
                <a:gd name="adj1" fmla="val 2737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2065" name="_s2065"/>
            <p:cNvSpPr>
              <a:spLocks noChangeArrowheads="1"/>
            </p:cNvSpPr>
            <p:nvPr/>
          </p:nvSpPr>
          <p:spPr bwMode="auto">
            <a:xfrm>
              <a:off x="5181" y="1296"/>
              <a:ext cx="864" cy="288"/>
            </a:xfrm>
            <a:prstGeom prst="roundRect">
              <a:avLst>
                <a:gd name="adj" fmla="val 16667"/>
              </a:avLst>
            </a:prstGeom>
            <a:solidFill>
              <a:srgbClr val="FF00FF"/>
            </a:solidFill>
            <a:ln w="9525">
              <a:solidFill>
                <a:schemeClr val="tx1"/>
              </a:solidFill>
              <a:round/>
              <a:headEnd/>
              <a:tailEnd/>
            </a:ln>
          </p:spPr>
          <p:txBody>
            <a:bodyPr wrap="none" lIns="0" tIns="0" rIns="0" bIns="0" anchor="ctr"/>
            <a:lstStyle/>
            <a:p>
              <a:pPr algn="ctr"/>
              <a:r>
                <a:rPr lang="en-US" sz="1400" b="1"/>
                <a:t>CEO</a:t>
              </a:r>
            </a:p>
          </p:txBody>
        </p:sp>
        <p:sp>
          <p:nvSpPr>
            <p:cNvPr id="2066" name="_s2066"/>
            <p:cNvSpPr>
              <a:spLocks noChangeArrowheads="1"/>
            </p:cNvSpPr>
            <p:nvPr/>
          </p:nvSpPr>
          <p:spPr bwMode="auto">
            <a:xfrm>
              <a:off x="2159" y="1728"/>
              <a:ext cx="864" cy="288"/>
            </a:xfrm>
            <a:prstGeom prst="roundRect">
              <a:avLst>
                <a:gd name="adj" fmla="val 16667"/>
              </a:avLst>
            </a:prstGeom>
            <a:solidFill>
              <a:srgbClr val="00CCFF"/>
            </a:solidFill>
            <a:ln w="9525">
              <a:solidFill>
                <a:schemeClr val="tx1"/>
              </a:solidFill>
              <a:round/>
              <a:headEnd/>
              <a:tailEnd/>
            </a:ln>
          </p:spPr>
          <p:txBody>
            <a:bodyPr wrap="none" lIns="0" tIns="0" rIns="0" bIns="0" anchor="ctr"/>
            <a:lstStyle/>
            <a:p>
              <a:pPr algn="ctr"/>
              <a:r>
                <a:rPr lang="en-US" sz="1400" b="1"/>
                <a:t>Commercial</a:t>
              </a:r>
            </a:p>
            <a:p>
              <a:pPr algn="ctr"/>
              <a:r>
                <a:rPr lang="en-US" sz="1400" b="1"/>
                <a:t> Airplanes</a:t>
              </a:r>
            </a:p>
          </p:txBody>
        </p:sp>
        <p:sp>
          <p:nvSpPr>
            <p:cNvPr id="2067" name="_s2067"/>
            <p:cNvSpPr>
              <a:spLocks noChangeArrowheads="1"/>
            </p:cNvSpPr>
            <p:nvPr/>
          </p:nvSpPr>
          <p:spPr bwMode="auto">
            <a:xfrm>
              <a:off x="5180" y="1728"/>
              <a:ext cx="864" cy="288"/>
            </a:xfrm>
            <a:prstGeom prst="roundRect">
              <a:avLst>
                <a:gd name="adj" fmla="val 16667"/>
              </a:avLst>
            </a:prstGeom>
            <a:solidFill>
              <a:srgbClr val="00CCFF"/>
            </a:solidFill>
            <a:ln w="9525">
              <a:solidFill>
                <a:schemeClr val="tx1"/>
              </a:solidFill>
              <a:round/>
              <a:headEnd/>
              <a:tailEnd/>
            </a:ln>
          </p:spPr>
          <p:txBody>
            <a:bodyPr wrap="none" lIns="0" tIns="0" rIns="0" bIns="0" anchor="ctr"/>
            <a:lstStyle/>
            <a:p>
              <a:pPr algn="ctr"/>
              <a:r>
                <a:rPr lang="en-US" sz="1400" b="1"/>
                <a:t>Integ. Defense </a:t>
              </a:r>
            </a:p>
            <a:p>
              <a:pPr algn="ctr"/>
              <a:r>
                <a:rPr lang="en-US" sz="1400" b="1"/>
                <a:t>Systems</a:t>
              </a:r>
            </a:p>
          </p:txBody>
        </p:sp>
        <p:sp>
          <p:nvSpPr>
            <p:cNvPr id="2068" name="_s2068"/>
            <p:cNvSpPr>
              <a:spLocks noChangeArrowheads="1"/>
            </p:cNvSpPr>
            <p:nvPr/>
          </p:nvSpPr>
          <p:spPr bwMode="auto">
            <a:xfrm>
              <a:off x="6188" y="1728"/>
              <a:ext cx="864" cy="288"/>
            </a:xfrm>
            <a:prstGeom prst="roundRect">
              <a:avLst>
                <a:gd name="adj" fmla="val 16667"/>
              </a:avLst>
            </a:prstGeom>
            <a:solidFill>
              <a:srgbClr val="CCECFF"/>
            </a:solidFill>
            <a:ln w="9525">
              <a:solidFill>
                <a:schemeClr val="tx1"/>
              </a:solidFill>
              <a:round/>
              <a:headEnd/>
              <a:tailEnd/>
            </a:ln>
          </p:spPr>
          <p:txBody>
            <a:bodyPr wrap="none" lIns="0" tIns="0" rIns="0" bIns="0" anchor="ctr"/>
            <a:lstStyle/>
            <a:p>
              <a:pPr algn="ctr"/>
              <a:r>
                <a:rPr lang="en-US" sz="1400" b="1"/>
                <a:t>CFO</a:t>
              </a:r>
            </a:p>
          </p:txBody>
        </p:sp>
        <p:sp>
          <p:nvSpPr>
            <p:cNvPr id="2069" name="_s2069"/>
            <p:cNvSpPr>
              <a:spLocks noChangeArrowheads="1"/>
            </p:cNvSpPr>
            <p:nvPr/>
          </p:nvSpPr>
          <p:spPr bwMode="auto">
            <a:xfrm>
              <a:off x="8203" y="1728"/>
              <a:ext cx="864" cy="288"/>
            </a:xfrm>
            <a:prstGeom prst="roundRect">
              <a:avLst>
                <a:gd name="adj" fmla="val 16667"/>
              </a:avLst>
            </a:prstGeom>
            <a:solidFill>
              <a:srgbClr val="CCFFFF"/>
            </a:solidFill>
            <a:ln w="9525">
              <a:solidFill>
                <a:schemeClr val="tx1"/>
              </a:solidFill>
              <a:round/>
              <a:headEnd/>
              <a:tailEnd/>
            </a:ln>
          </p:spPr>
          <p:txBody>
            <a:bodyPr wrap="none" lIns="0" tIns="0" rIns="0" bIns="0" anchor="ctr"/>
            <a:lstStyle/>
            <a:p>
              <a:pPr algn="ctr"/>
              <a:r>
                <a:rPr lang="en-US" sz="1400" b="1"/>
                <a:t>HR</a:t>
              </a:r>
            </a:p>
          </p:txBody>
        </p:sp>
        <p:sp>
          <p:nvSpPr>
            <p:cNvPr id="2070" name="_s2070"/>
            <p:cNvSpPr>
              <a:spLocks noChangeArrowheads="1"/>
            </p:cNvSpPr>
            <p:nvPr/>
          </p:nvSpPr>
          <p:spPr bwMode="auto">
            <a:xfrm>
              <a:off x="7196" y="1728"/>
              <a:ext cx="863" cy="288"/>
            </a:xfrm>
            <a:prstGeom prst="roundRect">
              <a:avLst>
                <a:gd name="adj" fmla="val 16667"/>
              </a:avLst>
            </a:prstGeom>
            <a:solidFill>
              <a:srgbClr val="CCFFFF"/>
            </a:solidFill>
            <a:ln w="9525">
              <a:solidFill>
                <a:schemeClr val="tx1"/>
              </a:solidFill>
              <a:round/>
              <a:headEnd/>
              <a:tailEnd/>
            </a:ln>
          </p:spPr>
          <p:txBody>
            <a:bodyPr wrap="none" lIns="0" tIns="0" rIns="0" bIns="0" anchor="ctr"/>
            <a:lstStyle/>
            <a:p>
              <a:pPr algn="ctr"/>
              <a:r>
                <a:rPr lang="en-US" sz="1400" b="1"/>
                <a:t>Legal</a:t>
              </a:r>
            </a:p>
          </p:txBody>
        </p:sp>
        <p:sp>
          <p:nvSpPr>
            <p:cNvPr id="2071" name="_s2071"/>
            <p:cNvSpPr>
              <a:spLocks noChangeArrowheads="1"/>
            </p:cNvSpPr>
            <p:nvPr/>
          </p:nvSpPr>
          <p:spPr bwMode="auto">
            <a:xfrm>
              <a:off x="1152" y="2160"/>
              <a:ext cx="864" cy="288"/>
            </a:xfrm>
            <a:prstGeom prst="roundRect">
              <a:avLst>
                <a:gd name="adj" fmla="val 16667"/>
              </a:avLst>
            </a:prstGeom>
            <a:solidFill>
              <a:srgbClr val="CC3399"/>
            </a:solidFill>
            <a:ln w="9525">
              <a:solidFill>
                <a:schemeClr val="tx1"/>
              </a:solidFill>
              <a:round/>
              <a:headEnd/>
              <a:tailEnd/>
            </a:ln>
          </p:spPr>
          <p:txBody>
            <a:bodyPr wrap="none" lIns="0" tIns="0" rIns="0" bIns="0" anchor="ctr"/>
            <a:lstStyle/>
            <a:p>
              <a:pPr algn="ctr"/>
              <a:r>
                <a:rPr lang="en-US" sz="1400" b="1"/>
                <a:t>Div.Mgr</a:t>
              </a:r>
            </a:p>
            <a:p>
              <a:pPr algn="ctr"/>
              <a:r>
                <a:rPr lang="en-US" sz="1400" b="1"/>
                <a:t>737</a:t>
              </a:r>
            </a:p>
          </p:txBody>
        </p:sp>
        <p:sp>
          <p:nvSpPr>
            <p:cNvPr id="2072" name="_s2072"/>
            <p:cNvSpPr>
              <a:spLocks noChangeArrowheads="1"/>
            </p:cNvSpPr>
            <p:nvPr/>
          </p:nvSpPr>
          <p:spPr bwMode="auto">
            <a:xfrm>
              <a:off x="3167" y="2160"/>
              <a:ext cx="863" cy="288"/>
            </a:xfrm>
            <a:prstGeom prst="roundRect">
              <a:avLst>
                <a:gd name="adj" fmla="val 16667"/>
              </a:avLst>
            </a:prstGeom>
            <a:solidFill>
              <a:srgbClr val="CC3399"/>
            </a:solidFill>
            <a:ln w="9525">
              <a:solidFill>
                <a:schemeClr val="tx1"/>
              </a:solidFill>
              <a:round/>
              <a:headEnd/>
              <a:tailEnd/>
            </a:ln>
          </p:spPr>
          <p:txBody>
            <a:bodyPr wrap="none" lIns="0" tIns="0" rIns="0" bIns="0" anchor="ctr"/>
            <a:lstStyle/>
            <a:p>
              <a:pPr algn="ctr"/>
              <a:r>
                <a:rPr lang="en-US" sz="1400" b="1"/>
                <a:t>Div. Mgr.</a:t>
              </a:r>
            </a:p>
            <a:p>
              <a:pPr algn="ctr"/>
              <a:r>
                <a:rPr lang="en-US" sz="1400" b="1"/>
                <a:t>777</a:t>
              </a:r>
            </a:p>
          </p:txBody>
        </p:sp>
        <p:sp>
          <p:nvSpPr>
            <p:cNvPr id="2073" name="_s2073"/>
            <p:cNvSpPr>
              <a:spLocks noChangeArrowheads="1"/>
            </p:cNvSpPr>
            <p:nvPr/>
          </p:nvSpPr>
          <p:spPr bwMode="auto">
            <a:xfrm>
              <a:off x="2160" y="2160"/>
              <a:ext cx="863" cy="288"/>
            </a:xfrm>
            <a:prstGeom prst="roundRect">
              <a:avLst>
                <a:gd name="adj" fmla="val 16667"/>
              </a:avLst>
            </a:prstGeom>
            <a:solidFill>
              <a:srgbClr val="CC3399"/>
            </a:solidFill>
            <a:ln w="9525">
              <a:solidFill>
                <a:schemeClr val="tx1"/>
              </a:solidFill>
              <a:round/>
              <a:headEnd/>
              <a:tailEnd/>
            </a:ln>
          </p:spPr>
          <p:txBody>
            <a:bodyPr wrap="none" lIns="0" tIns="0" rIns="0" bIns="0" anchor="ctr"/>
            <a:lstStyle/>
            <a:p>
              <a:pPr algn="ctr"/>
              <a:r>
                <a:rPr lang="en-US" sz="1400" b="1"/>
                <a:t>Div. Mgr</a:t>
              </a:r>
            </a:p>
            <a:p>
              <a:pPr algn="ctr"/>
              <a:r>
                <a:rPr lang="en-US" sz="1400" b="1"/>
                <a:t>747</a:t>
              </a:r>
            </a:p>
          </p:txBody>
        </p:sp>
        <p:sp>
          <p:nvSpPr>
            <p:cNvPr id="2074" name="_s2074"/>
            <p:cNvSpPr>
              <a:spLocks noChangeArrowheads="1"/>
            </p:cNvSpPr>
            <p:nvPr/>
          </p:nvSpPr>
          <p:spPr bwMode="auto">
            <a:xfrm>
              <a:off x="4174" y="2160"/>
              <a:ext cx="864" cy="288"/>
            </a:xfrm>
            <a:prstGeom prst="roundRect">
              <a:avLst>
                <a:gd name="adj" fmla="val 16667"/>
              </a:avLst>
            </a:prstGeom>
            <a:solidFill>
              <a:srgbClr val="CC3399"/>
            </a:solidFill>
            <a:ln w="9525">
              <a:solidFill>
                <a:schemeClr val="tx1"/>
              </a:solidFill>
              <a:round/>
              <a:headEnd/>
              <a:tailEnd/>
            </a:ln>
          </p:spPr>
          <p:txBody>
            <a:bodyPr wrap="none" lIns="0" tIns="0" rIns="0" bIns="0" anchor="ctr"/>
            <a:lstStyle/>
            <a:p>
              <a:pPr algn="ctr"/>
              <a:r>
                <a:rPr lang="en-US" sz="1400" b="1"/>
                <a:t>Div.Mgr.</a:t>
              </a:r>
            </a:p>
            <a:p>
              <a:pPr algn="ctr"/>
              <a:r>
                <a:rPr lang="en-US" sz="1400" b="1"/>
                <a:t>Weapons</a:t>
              </a:r>
            </a:p>
          </p:txBody>
        </p:sp>
        <p:sp>
          <p:nvSpPr>
            <p:cNvPr id="2075" name="_s2075"/>
            <p:cNvSpPr>
              <a:spLocks noChangeArrowheads="1"/>
            </p:cNvSpPr>
            <p:nvPr/>
          </p:nvSpPr>
          <p:spPr bwMode="auto">
            <a:xfrm>
              <a:off x="6188" y="2160"/>
              <a:ext cx="863" cy="288"/>
            </a:xfrm>
            <a:prstGeom prst="roundRect">
              <a:avLst>
                <a:gd name="adj" fmla="val 16667"/>
              </a:avLst>
            </a:prstGeom>
            <a:solidFill>
              <a:srgbClr val="CC3399"/>
            </a:solidFill>
            <a:ln w="9525">
              <a:solidFill>
                <a:schemeClr val="tx1"/>
              </a:solidFill>
              <a:round/>
              <a:headEnd/>
              <a:tailEnd/>
            </a:ln>
          </p:spPr>
          <p:txBody>
            <a:bodyPr wrap="none" lIns="0" tIns="0" rIns="0" bIns="0" anchor="ctr"/>
            <a:lstStyle/>
            <a:p>
              <a:pPr algn="ctr"/>
              <a:r>
                <a:rPr lang="en-US" sz="1400" b="1"/>
                <a:t>Div. Mgr.</a:t>
              </a:r>
            </a:p>
            <a:p>
              <a:pPr algn="ctr"/>
              <a:r>
                <a:rPr lang="en-US" sz="1400" b="1"/>
                <a:t>Milit. </a:t>
              </a:r>
            </a:p>
            <a:p>
              <a:pPr algn="ctr"/>
              <a:r>
                <a:rPr lang="en-US" sz="1400" b="1"/>
                <a:t>Airplanes</a:t>
              </a:r>
            </a:p>
          </p:txBody>
        </p:sp>
        <p:sp>
          <p:nvSpPr>
            <p:cNvPr id="2076" name="_s2076"/>
            <p:cNvSpPr>
              <a:spLocks noChangeArrowheads="1"/>
            </p:cNvSpPr>
            <p:nvPr/>
          </p:nvSpPr>
          <p:spPr bwMode="auto">
            <a:xfrm>
              <a:off x="5182" y="2160"/>
              <a:ext cx="862" cy="288"/>
            </a:xfrm>
            <a:prstGeom prst="roundRect">
              <a:avLst>
                <a:gd name="adj" fmla="val 16667"/>
              </a:avLst>
            </a:prstGeom>
            <a:solidFill>
              <a:srgbClr val="CC3399"/>
            </a:solidFill>
            <a:ln w="9525">
              <a:solidFill>
                <a:schemeClr val="tx1"/>
              </a:solidFill>
              <a:round/>
              <a:headEnd/>
              <a:tailEnd/>
            </a:ln>
          </p:spPr>
          <p:txBody>
            <a:bodyPr wrap="none" lIns="0" tIns="0" rIns="0" bIns="0" anchor="ctr"/>
            <a:lstStyle/>
            <a:p>
              <a:pPr algn="ctr"/>
              <a:r>
                <a:rPr lang="en-US" sz="1400" b="1"/>
                <a:t>Satellite </a:t>
              </a:r>
            </a:p>
            <a:p>
              <a:pPr algn="ctr"/>
              <a:r>
                <a:rPr lang="en-US" sz="1400" b="1"/>
                <a:t>ground</a:t>
              </a:r>
            </a:p>
            <a:p>
              <a:pPr algn="ctr"/>
              <a:r>
                <a:rPr lang="en-US" sz="1400" b="1"/>
                <a:t>control</a:t>
              </a:r>
            </a:p>
          </p:txBody>
        </p:sp>
        <p:sp>
          <p:nvSpPr>
            <p:cNvPr id="2077" name="TextBox 25"/>
            <p:cNvSpPr txBox="1">
              <a:spLocks noChangeArrowheads="1"/>
            </p:cNvSpPr>
            <p:nvPr/>
          </p:nvSpPr>
          <p:spPr bwMode="auto">
            <a:xfrm>
              <a:off x="6363" y="1472"/>
              <a:ext cx="202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Span of Control = 5</a:t>
              </a:r>
            </a:p>
          </p:txBody>
        </p:sp>
        <p:cxnSp>
          <p:nvCxnSpPr>
            <p:cNvPr id="28" name="Straight Arrow Connector 27"/>
            <p:cNvCxnSpPr>
              <a:cxnSpLocks noChangeShapeType="1"/>
            </p:cNvCxnSpPr>
            <p:nvPr/>
          </p:nvCxnSpPr>
          <p:spPr bwMode="auto">
            <a:xfrm>
              <a:off x="3592" y="1648"/>
              <a:ext cx="4156" cy="1"/>
            </a:xfrm>
            <a:prstGeom prst="straightConnector1">
              <a:avLst/>
            </a:prstGeom>
            <a:noFill/>
            <a:ln w="57150">
              <a:solidFill>
                <a:srgbClr val="4A7EBB"/>
              </a:solidFill>
              <a:round/>
              <a:headEnd type="arrow" w="med" len="med"/>
              <a:tailEnd type="arrow" w="med" len="med"/>
            </a:ln>
            <a:extLst>
              <a:ext uri="{909E8E84-426E-40dd-AFC4-6F175D3DCCD1}">
                <a14:hiddenFill xmlns:a14="http://schemas.microsoft.com/office/drawing/2010/main">
                  <a:noFill/>
                </a14:hiddenFill>
              </a:ext>
            </a:extLst>
          </p:spPr>
        </p:cxnSp>
        <p:sp>
          <p:nvSpPr>
            <p:cNvPr id="2079" name="_s2079"/>
            <p:cNvSpPr>
              <a:spLocks noChangeArrowheads="1"/>
            </p:cNvSpPr>
            <p:nvPr/>
          </p:nvSpPr>
          <p:spPr bwMode="auto">
            <a:xfrm>
              <a:off x="1656" y="2592"/>
              <a:ext cx="863" cy="287"/>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400"/>
                <a:t>Plant Mgr.</a:t>
              </a:r>
            </a:p>
          </p:txBody>
        </p:sp>
        <p:sp>
          <p:nvSpPr>
            <p:cNvPr id="2080" name="_s2080"/>
            <p:cNvSpPr>
              <a:spLocks noChangeArrowheads="1"/>
            </p:cNvSpPr>
            <p:nvPr/>
          </p:nvSpPr>
          <p:spPr bwMode="auto">
            <a:xfrm>
              <a:off x="2663" y="2592"/>
              <a:ext cx="863"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400"/>
                <a:t>Plant Mgr.</a:t>
              </a:r>
            </a:p>
          </p:txBody>
        </p:sp>
      </p:grpSp>
      <p:cxnSp>
        <p:nvCxnSpPr>
          <p:cNvPr id="2082" name="Straight Arrow Connector 28"/>
          <p:cNvCxnSpPr>
            <a:cxnSpLocks noChangeShapeType="1"/>
          </p:cNvCxnSpPr>
          <p:nvPr/>
        </p:nvCxnSpPr>
        <p:spPr bwMode="auto">
          <a:xfrm rot="5400000">
            <a:off x="-875506" y="3466306"/>
            <a:ext cx="2209800" cy="1588"/>
          </a:xfrm>
          <a:prstGeom prst="straightConnector1">
            <a:avLst/>
          </a:prstGeom>
          <a:noFill/>
          <a:ln w="57150">
            <a:solidFill>
              <a:srgbClr val="4A7EBB"/>
            </a:solidFill>
            <a:round/>
            <a:headEnd type="arrow" w="med" len="med"/>
            <a:tailEnd type="arrow" w="med" len="med"/>
          </a:ln>
          <a:extLst>
            <a:ext uri="{909E8E84-426E-40dd-AFC4-6F175D3DCCD1}">
              <a14:hiddenFill xmlns:a14="http://schemas.microsoft.com/office/drawing/2010/main">
                <a:noFill/>
              </a14:hiddenFill>
            </a:ext>
          </a:extLst>
        </p:spPr>
      </p:cxnSp>
      <p:sp>
        <p:nvSpPr>
          <p:cNvPr id="2083" name="TextBox 31"/>
          <p:cNvSpPr txBox="1">
            <a:spLocks noChangeArrowheads="1"/>
          </p:cNvSpPr>
          <p:nvPr/>
        </p:nvSpPr>
        <p:spPr bwMode="auto">
          <a:xfrm>
            <a:off x="381000" y="2286000"/>
            <a:ext cx="1181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Depth = 1</a:t>
            </a:r>
          </a:p>
        </p:txBody>
      </p:sp>
    </p:spTree>
    <p:extLst>
      <p:ext uri="{BB962C8B-B14F-4D97-AF65-F5344CB8AC3E}">
        <p14:creationId xmlns:p14="http://schemas.microsoft.com/office/powerpoint/2010/main" val="405246761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458200" cy="1143000"/>
          </a:xfrm>
        </p:spPr>
        <p:txBody>
          <a:bodyPr/>
          <a:lstStyle/>
          <a:p>
            <a:pPr eaLnBrk="1" hangingPunct="1"/>
            <a:r>
              <a:rPr lang="en-US" sz="3200" dirty="0">
                <a:solidFill>
                  <a:srgbClr val="2F5897"/>
                </a:solidFill>
                <a:latin typeface="Palatino"/>
                <a:cs typeface="Palatino"/>
              </a:rPr>
              <a:t>Firms are flattening (</a:t>
            </a:r>
            <a:r>
              <a:rPr lang="en-US" sz="3200" dirty="0" err="1">
                <a:solidFill>
                  <a:srgbClr val="2F5897"/>
                </a:solidFill>
                <a:latin typeface="Palatino"/>
                <a:cs typeface="Palatino"/>
              </a:rPr>
              <a:t>Rajan</a:t>
            </a:r>
            <a:r>
              <a:rPr lang="en-US" sz="3200" dirty="0">
                <a:solidFill>
                  <a:srgbClr val="2F5897"/>
                </a:solidFill>
                <a:latin typeface="Palatino"/>
                <a:cs typeface="Palatino"/>
              </a:rPr>
              <a:t> and </a:t>
            </a:r>
            <a:r>
              <a:rPr lang="en-US" sz="3200" dirty="0" err="1">
                <a:solidFill>
                  <a:srgbClr val="2F5897"/>
                </a:solidFill>
                <a:latin typeface="Palatino"/>
                <a:cs typeface="Palatino"/>
              </a:rPr>
              <a:t>Wulf</a:t>
            </a:r>
            <a:r>
              <a:rPr lang="en-US" sz="3200" dirty="0">
                <a:solidFill>
                  <a:srgbClr val="2F5897"/>
                </a:solidFill>
                <a:latin typeface="Palatino"/>
                <a:cs typeface="Palatino"/>
              </a:rPr>
              <a:t>, 2006)</a:t>
            </a:r>
            <a:r>
              <a:rPr lang="en-US" sz="3600" dirty="0">
                <a:solidFill>
                  <a:srgbClr val="2F5897"/>
                </a:solidFill>
                <a:latin typeface="Palatino"/>
                <a:cs typeface="Palatino"/>
              </a:rPr>
              <a:t/>
            </a:r>
            <a:br>
              <a:rPr lang="en-US" sz="3600" dirty="0">
                <a:solidFill>
                  <a:srgbClr val="2F5897"/>
                </a:solidFill>
                <a:latin typeface="Palatino"/>
                <a:cs typeface="Palatino"/>
              </a:rPr>
            </a:br>
            <a:r>
              <a:rPr lang="en-US" sz="2400" dirty="0">
                <a:solidFill>
                  <a:srgbClr val="2F5897"/>
                </a:solidFill>
                <a:latin typeface="Palatino"/>
                <a:cs typeface="Palatino"/>
              </a:rPr>
              <a:t>Average CEO Span and Div. Depth, 1986-1999</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24000"/>
            <a:ext cx="67945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2603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 Organizational Changes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Incentives</a:t>
            </a:r>
            <a:r>
              <a:rPr lang="en-US" dirty="0"/>
              <a:t>, executive compensation</a:t>
            </a:r>
          </a:p>
          <a:p>
            <a:pPr marL="0" lvl="1" indent="0">
              <a:buNone/>
            </a:pPr>
            <a:r>
              <a:rPr lang="en-US" dirty="0" err="1"/>
              <a:t>Cuñat</a:t>
            </a:r>
            <a:r>
              <a:rPr lang="en-US" dirty="0"/>
              <a:t>, V., and Guadalupe M., 2009, "Globalization and the provision of incentives inside the firm: The effect of foreign competition", Journal of Labor Economics</a:t>
            </a:r>
          </a:p>
          <a:p>
            <a:endParaRPr lang="en-US" dirty="0" smtClean="0"/>
          </a:p>
          <a:p>
            <a:r>
              <a:rPr lang="en-US" dirty="0" smtClean="0"/>
              <a:t>Wages and returns to skill</a:t>
            </a:r>
          </a:p>
          <a:p>
            <a:pPr marL="0" indent="0">
              <a:buNone/>
            </a:pPr>
            <a:r>
              <a:rPr lang="en-US" sz="1600" dirty="0"/>
              <a:t>Guadalupe M., </a:t>
            </a:r>
            <a:r>
              <a:rPr lang="en-US" sz="1600" dirty="0" smtClean="0"/>
              <a:t>2007, “Product </a:t>
            </a:r>
            <a:r>
              <a:rPr lang="en-US" sz="1600" dirty="0"/>
              <a:t>Market Competition, Returns to Skill and Wage </a:t>
            </a:r>
            <a:r>
              <a:rPr lang="en-US" sz="1600" dirty="0" smtClean="0"/>
              <a:t>Inequality” </a:t>
            </a:r>
            <a:r>
              <a:rPr lang="en-US" sz="1600" dirty="0"/>
              <a:t>Journal of Labor </a:t>
            </a:r>
            <a:r>
              <a:rPr lang="en-US" sz="1600" dirty="0" smtClean="0"/>
              <a:t>Economics</a:t>
            </a:r>
          </a:p>
          <a:p>
            <a:pPr marL="0" indent="0">
              <a:buNone/>
            </a:pPr>
            <a:endParaRPr lang="en-US" sz="1600" dirty="0"/>
          </a:p>
          <a:p>
            <a:pPr marL="0" indent="0">
              <a:buNone/>
            </a:pPr>
            <a:endParaRPr lang="en-US" dirty="0"/>
          </a:p>
          <a:p>
            <a:r>
              <a:rPr lang="en-US" dirty="0" smtClean="0"/>
              <a:t>Hierarchies</a:t>
            </a:r>
          </a:p>
          <a:p>
            <a:pPr marL="0" lvl="1" indent="0">
              <a:buNone/>
            </a:pPr>
            <a:r>
              <a:rPr lang="en-US" dirty="0"/>
              <a:t>Guadalupe, M., and </a:t>
            </a:r>
            <a:r>
              <a:rPr lang="en-US" dirty="0" err="1"/>
              <a:t>Wulf</a:t>
            </a:r>
            <a:r>
              <a:rPr lang="en-US" dirty="0"/>
              <a:t>, J., 2010, "The flattening firm and product market competition: The Effect of Trade Liberalization on Corporate Hierarchies», American Economic Journal: Applied </a:t>
            </a:r>
            <a:r>
              <a:rPr lang="en-US" dirty="0" smtClean="0"/>
              <a:t>Economics</a:t>
            </a:r>
          </a:p>
          <a:p>
            <a:pPr marL="0" lvl="1" indent="0">
              <a:buNone/>
            </a:pPr>
            <a:endParaRPr lang="en-US" dirty="0" smtClean="0"/>
          </a:p>
          <a:p>
            <a:pPr marL="0" lvl="1"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935327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2F5897"/>
                </a:solidFill>
                <a:latin typeface="Palatino"/>
                <a:cs typeface="Palatino"/>
              </a:rPr>
              <a:t>Why are firms flattening?</a:t>
            </a:r>
          </a:p>
        </p:txBody>
      </p:sp>
      <p:sp>
        <p:nvSpPr>
          <p:cNvPr id="7171" name="Rectangle 3"/>
          <p:cNvSpPr>
            <a:spLocks noGrp="1" noChangeArrowheads="1"/>
          </p:cNvSpPr>
          <p:nvPr>
            <p:ph idx="1"/>
          </p:nvPr>
        </p:nvSpPr>
        <p:spPr>
          <a:xfrm>
            <a:off x="762000" y="1905000"/>
            <a:ext cx="7772400" cy="4114800"/>
          </a:xfrm>
        </p:spPr>
        <p:txBody>
          <a:bodyPr/>
          <a:lstStyle/>
          <a:p>
            <a:pPr eaLnBrk="1" hangingPunct="1"/>
            <a:r>
              <a:rPr lang="en-US" sz="2400" dirty="0"/>
              <a:t>IT?</a:t>
            </a:r>
          </a:p>
          <a:p>
            <a:pPr eaLnBrk="1" hangingPunct="1"/>
            <a:r>
              <a:rPr lang="en-US" sz="2400" dirty="0"/>
              <a:t>Changes in firm scope?</a:t>
            </a:r>
          </a:p>
          <a:p>
            <a:pPr eaLnBrk="1" hangingPunct="1"/>
            <a:r>
              <a:rPr lang="en-US" sz="3600" dirty="0">
                <a:solidFill>
                  <a:srgbClr val="FF0000"/>
                </a:solidFill>
              </a:rPr>
              <a:t>Product markets?</a:t>
            </a:r>
          </a:p>
          <a:p>
            <a:pPr eaLnBrk="1" hangingPunct="1"/>
            <a:endParaRPr lang="en-US" sz="2400" b="1" dirty="0"/>
          </a:p>
          <a:p>
            <a:pPr eaLnBrk="1" hangingPunct="1">
              <a:buFont typeface="Arial" charset="0"/>
              <a:buNone/>
            </a:pPr>
            <a:r>
              <a:rPr lang="en-US" sz="2400" b="1" dirty="0"/>
              <a:t>CHALLENGES: </a:t>
            </a:r>
          </a:p>
          <a:p>
            <a:pPr lvl="1" eaLnBrk="1" hangingPunct="1"/>
            <a:r>
              <a:rPr lang="en-US" sz="2400" dirty="0"/>
              <a:t>Open the </a:t>
            </a:r>
            <a:r>
              <a:rPr lang="ja-JP" altLang="en-US" sz="2400" dirty="0"/>
              <a:t>“</a:t>
            </a:r>
            <a:r>
              <a:rPr lang="en-US" sz="2400" dirty="0"/>
              <a:t>black box</a:t>
            </a:r>
            <a:r>
              <a:rPr lang="ja-JP" altLang="en-US" sz="2400" dirty="0"/>
              <a:t>”</a:t>
            </a:r>
            <a:r>
              <a:rPr lang="en-US" sz="2400" dirty="0"/>
              <a:t> of the firm</a:t>
            </a:r>
          </a:p>
          <a:p>
            <a:pPr lvl="1" eaLnBrk="1" hangingPunct="1"/>
            <a:r>
              <a:rPr lang="en-US" sz="2400" dirty="0"/>
              <a:t>Establish causality</a:t>
            </a:r>
          </a:p>
          <a:p>
            <a:pPr eaLnBrk="1" hangingPunct="1"/>
            <a:endParaRPr lang="en-US" sz="2400" dirty="0"/>
          </a:p>
          <a:p>
            <a:pPr eaLnBrk="1" hangingPunct="1"/>
            <a:endParaRPr lang="en-US" sz="2400" dirty="0"/>
          </a:p>
        </p:txBody>
      </p:sp>
    </p:spTree>
    <p:extLst>
      <p:ext uri="{BB962C8B-B14F-4D97-AF65-F5344CB8AC3E}">
        <p14:creationId xmlns:p14="http://schemas.microsoft.com/office/powerpoint/2010/main" val="16605972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eaLnBrk="1" hangingPunct="1"/>
            <a:r>
              <a:rPr lang="en-US" dirty="0">
                <a:solidFill>
                  <a:srgbClr val="660066"/>
                </a:solidFill>
                <a:latin typeface="Palatino"/>
                <a:cs typeface="Palatino"/>
              </a:rPr>
              <a:t>Our approach</a:t>
            </a:r>
          </a:p>
        </p:txBody>
      </p:sp>
      <p:sp>
        <p:nvSpPr>
          <p:cNvPr id="8195" name="Rectangle 3"/>
          <p:cNvSpPr>
            <a:spLocks noGrp="1" noChangeArrowheads="1"/>
          </p:cNvSpPr>
          <p:nvPr>
            <p:ph idx="4294967295"/>
          </p:nvPr>
        </p:nvSpPr>
        <p:spPr>
          <a:xfrm>
            <a:off x="838200" y="1752600"/>
            <a:ext cx="7848600" cy="4724400"/>
          </a:xfrm>
        </p:spPr>
        <p:txBody>
          <a:bodyPr/>
          <a:lstStyle/>
          <a:p>
            <a:pPr eaLnBrk="1" hangingPunct="1">
              <a:lnSpc>
                <a:spcPct val="80000"/>
              </a:lnSpc>
            </a:pPr>
            <a:r>
              <a:rPr lang="en-US" sz="2400" dirty="0">
                <a:solidFill>
                  <a:schemeClr val="tx1"/>
                </a:solidFill>
              </a:rPr>
              <a:t>Use a unique panel dataset of internal firm organization, large US firms 1986-1999</a:t>
            </a:r>
          </a:p>
          <a:p>
            <a:pPr lvl="1" eaLnBrk="1" hangingPunct="1">
              <a:lnSpc>
                <a:spcPct val="80000"/>
              </a:lnSpc>
            </a:pPr>
            <a:r>
              <a:rPr lang="en-US" sz="2400" dirty="0">
                <a:solidFill>
                  <a:schemeClr val="tx1"/>
                </a:solidFill>
              </a:rPr>
              <a:t>Span, Depth and Pay</a:t>
            </a:r>
          </a:p>
          <a:p>
            <a:pPr lvl="1" eaLnBrk="1" hangingPunct="1">
              <a:lnSpc>
                <a:spcPct val="80000"/>
              </a:lnSpc>
            </a:pPr>
            <a:r>
              <a:rPr lang="en-US" sz="2400" dirty="0">
                <a:solidFill>
                  <a:schemeClr val="tx1"/>
                </a:solidFill>
              </a:rPr>
              <a:t>Within firm (and position) changes</a:t>
            </a:r>
          </a:p>
          <a:p>
            <a:pPr eaLnBrk="1" hangingPunct="1">
              <a:lnSpc>
                <a:spcPct val="80000"/>
              </a:lnSpc>
            </a:pPr>
            <a:endParaRPr lang="en-US" sz="2400" dirty="0">
              <a:solidFill>
                <a:schemeClr val="tx1"/>
              </a:solidFill>
            </a:endParaRPr>
          </a:p>
          <a:p>
            <a:pPr eaLnBrk="1" hangingPunct="1">
              <a:lnSpc>
                <a:spcPct val="80000"/>
              </a:lnSpc>
            </a:pPr>
            <a:endParaRPr lang="en-US" sz="2400" dirty="0">
              <a:solidFill>
                <a:schemeClr val="tx1"/>
              </a:solidFill>
            </a:endParaRPr>
          </a:p>
          <a:p>
            <a:pPr eaLnBrk="1" hangingPunct="1">
              <a:lnSpc>
                <a:spcPct val="80000"/>
              </a:lnSpc>
            </a:pPr>
            <a:r>
              <a:rPr lang="en-US" sz="2400" dirty="0">
                <a:solidFill>
                  <a:schemeClr val="tx1"/>
                </a:solidFill>
              </a:rPr>
              <a:t>Source of variation to establish causality</a:t>
            </a:r>
          </a:p>
          <a:p>
            <a:pPr lvl="1" eaLnBrk="1" hangingPunct="1">
              <a:lnSpc>
                <a:spcPct val="80000"/>
              </a:lnSpc>
            </a:pPr>
            <a:r>
              <a:rPr lang="en-US" sz="2400" b="1" dirty="0">
                <a:solidFill>
                  <a:schemeClr val="tx1"/>
                </a:solidFill>
              </a:rPr>
              <a:t>A </a:t>
            </a:r>
            <a:r>
              <a:rPr lang="ja-JP" altLang="en-US" sz="2400" b="1" dirty="0">
                <a:solidFill>
                  <a:schemeClr val="tx1"/>
                </a:solidFill>
              </a:rPr>
              <a:t>“</a:t>
            </a:r>
            <a:r>
              <a:rPr lang="en-US" sz="2400" b="1" dirty="0">
                <a:solidFill>
                  <a:schemeClr val="tx1"/>
                </a:solidFill>
              </a:rPr>
              <a:t>shock</a:t>
            </a:r>
            <a:r>
              <a:rPr lang="ja-JP" altLang="en-US" sz="2400" b="1" dirty="0">
                <a:solidFill>
                  <a:schemeClr val="tx1"/>
                </a:solidFill>
              </a:rPr>
              <a:t>”</a:t>
            </a:r>
            <a:r>
              <a:rPr lang="en-US" sz="2400" b="1" dirty="0">
                <a:solidFill>
                  <a:schemeClr val="tx1"/>
                </a:solidFill>
              </a:rPr>
              <a:t>  to the environment</a:t>
            </a:r>
            <a:r>
              <a:rPr lang="en-US" sz="2400" dirty="0">
                <a:solidFill>
                  <a:schemeClr val="tx1"/>
                </a:solidFill>
              </a:rPr>
              <a:t>: Trade Liberalization between US and Canada</a:t>
            </a:r>
          </a:p>
          <a:p>
            <a:pPr lvl="1" eaLnBrk="1" hangingPunct="1">
              <a:lnSpc>
                <a:spcPct val="80000"/>
              </a:lnSpc>
            </a:pPr>
            <a:endParaRPr lang="en-US" sz="2400" dirty="0">
              <a:solidFill>
                <a:schemeClr val="tx1"/>
              </a:solidFill>
            </a:endParaRPr>
          </a:p>
          <a:p>
            <a:pPr lvl="1" eaLnBrk="1" hangingPunct="1">
              <a:lnSpc>
                <a:spcPct val="80000"/>
              </a:lnSpc>
            </a:pPr>
            <a:endParaRPr lang="en-US" sz="2400" dirty="0"/>
          </a:p>
          <a:p>
            <a:pPr eaLnBrk="1" hangingPunct="1">
              <a:lnSpc>
                <a:spcPct val="80000"/>
              </a:lnSpc>
            </a:pPr>
            <a:r>
              <a:rPr lang="en-US" sz="2400" dirty="0"/>
              <a:t>Interpret observed relationships to understand changes in organizations</a:t>
            </a:r>
          </a:p>
          <a:p>
            <a:pPr eaLnBrk="1" hangingPunct="1">
              <a:lnSpc>
                <a:spcPct val="80000"/>
              </a:lnSpc>
              <a:buFont typeface="Wingdings" charset="0"/>
              <a:buNone/>
            </a:pPr>
            <a:endParaRPr lang="en-US" sz="2400" dirty="0"/>
          </a:p>
          <a:p>
            <a:pPr eaLnBrk="1" hangingPunct="1">
              <a:lnSpc>
                <a:spcPct val="80000"/>
              </a:lnSpc>
            </a:pPr>
            <a:endParaRPr lang="en-US" sz="2000" dirty="0"/>
          </a:p>
          <a:p>
            <a:pPr eaLnBrk="1" hangingPunct="1">
              <a:lnSpc>
                <a:spcPct val="80000"/>
              </a:lnSpc>
            </a:pPr>
            <a:endParaRPr lang="en-US" sz="2000" dirty="0"/>
          </a:p>
        </p:txBody>
      </p:sp>
    </p:spTree>
    <p:extLst>
      <p:ext uri="{BB962C8B-B14F-4D97-AF65-F5344CB8AC3E}">
        <p14:creationId xmlns:p14="http://schemas.microsoft.com/office/powerpoint/2010/main" val="1577619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a:solidFill>
                  <a:srgbClr val="600060"/>
                </a:solidFill>
                <a:latin typeface="Palatino"/>
                <a:cs typeface="Palatino"/>
              </a:rPr>
              <a:t>Why Delayer/ Flatten?</a:t>
            </a:r>
          </a:p>
        </p:txBody>
      </p:sp>
      <p:sp>
        <p:nvSpPr>
          <p:cNvPr id="11267" name="Content Placeholder 2"/>
          <p:cNvSpPr>
            <a:spLocks noGrp="1"/>
          </p:cNvSpPr>
          <p:nvPr>
            <p:ph type="body" idx="1"/>
          </p:nvPr>
        </p:nvSpPr>
        <p:spPr/>
        <p:txBody>
          <a:bodyPr/>
          <a:lstStyle/>
          <a:p>
            <a:pPr marL="609600" indent="-609600">
              <a:lnSpc>
                <a:spcPct val="90000"/>
              </a:lnSpc>
            </a:pPr>
            <a:r>
              <a:rPr lang="en-US" sz="2400" dirty="0"/>
              <a:t>Downsizing/ Cost-Cutting</a:t>
            </a:r>
          </a:p>
          <a:p>
            <a:pPr marL="990600" lvl="1" indent="-533400">
              <a:lnSpc>
                <a:spcPct val="90000"/>
              </a:lnSpc>
            </a:pPr>
            <a:r>
              <a:rPr lang="en-US" sz="2400" dirty="0"/>
              <a:t>X-inefficiency (e.g., </a:t>
            </a:r>
            <a:r>
              <a:rPr lang="en-US" sz="2400" dirty="0" err="1"/>
              <a:t>Liebenstein</a:t>
            </a:r>
            <a:r>
              <a:rPr lang="en-US" sz="2400" dirty="0"/>
              <a:t>, 1966; Hart, 1983): competition forces firms to eliminate slack</a:t>
            </a:r>
          </a:p>
          <a:p>
            <a:pPr marL="990600" lvl="1" indent="-533400">
              <a:lnSpc>
                <a:spcPct val="90000"/>
              </a:lnSpc>
              <a:buFont typeface="Arial" charset="0"/>
              <a:buNone/>
            </a:pPr>
            <a:endParaRPr lang="en-US" sz="2400" dirty="0"/>
          </a:p>
          <a:p>
            <a:pPr marL="609600" indent="-609600">
              <a:lnSpc>
                <a:spcPct val="90000"/>
              </a:lnSpc>
            </a:pPr>
            <a:r>
              <a:rPr lang="en-US" sz="2400" dirty="0"/>
              <a:t>Optimal response to changes in the environment</a:t>
            </a:r>
          </a:p>
          <a:p>
            <a:pPr marL="990600" lvl="1" indent="-533400">
              <a:lnSpc>
                <a:spcPct val="90000"/>
              </a:lnSpc>
            </a:pPr>
            <a:r>
              <a:rPr lang="en-US" sz="2400" dirty="0">
                <a:sym typeface="Wingdings" charset="0"/>
              </a:rPr>
              <a:t>Value of speed + adaptation to local information in response to competition </a:t>
            </a:r>
          </a:p>
          <a:p>
            <a:pPr lvl="2">
              <a:lnSpc>
                <a:spcPct val="90000"/>
              </a:lnSpc>
            </a:pPr>
            <a:r>
              <a:rPr lang="en-US" sz="2000" dirty="0">
                <a:sym typeface="Wingdings" charset="0"/>
              </a:rPr>
              <a:t>(e.g., Whittington, et. al., 1999)</a:t>
            </a:r>
          </a:p>
          <a:p>
            <a:pPr marL="990600" lvl="1" indent="-533400">
              <a:lnSpc>
                <a:spcPct val="90000"/>
              </a:lnSpc>
            </a:pPr>
            <a:r>
              <a:rPr lang="en-US" sz="2400" dirty="0" smtClean="0"/>
              <a:t>Trade</a:t>
            </a:r>
            <a:r>
              <a:rPr lang="en-US" sz="2400" dirty="0"/>
              <a:t>-off between adaptation vs. coordination </a:t>
            </a:r>
          </a:p>
          <a:p>
            <a:pPr lvl="2">
              <a:lnSpc>
                <a:spcPct val="90000"/>
              </a:lnSpc>
            </a:pPr>
            <a:r>
              <a:rPr lang="en-US" sz="2000" dirty="0"/>
              <a:t>(e.g., </a:t>
            </a:r>
            <a:r>
              <a:rPr lang="en-US" sz="2000" dirty="0" err="1"/>
              <a:t>Dessein</a:t>
            </a:r>
            <a:r>
              <a:rPr lang="en-US" sz="2000" dirty="0"/>
              <a:t> and Santos, 2006)</a:t>
            </a:r>
          </a:p>
          <a:p>
            <a:pPr marL="990600" lvl="1" indent="-533400">
              <a:lnSpc>
                <a:spcPct val="90000"/>
              </a:lnSpc>
            </a:pPr>
            <a:endParaRPr lang="en-US" sz="2400" dirty="0"/>
          </a:p>
          <a:p>
            <a:pPr marL="609600" indent="-609600">
              <a:lnSpc>
                <a:spcPct val="90000"/>
              </a:lnSpc>
              <a:buFont typeface="Arial" charset="0"/>
              <a:buNone/>
            </a:pPr>
            <a:endParaRPr lang="en-US" sz="2400" dirty="0"/>
          </a:p>
        </p:txBody>
      </p:sp>
    </p:spTree>
    <p:extLst>
      <p:ext uri="{BB962C8B-B14F-4D97-AF65-F5344CB8AC3E}">
        <p14:creationId xmlns:p14="http://schemas.microsoft.com/office/powerpoint/2010/main" val="3853321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solidFill>
                  <a:srgbClr val="600060"/>
                </a:solidFill>
                <a:latin typeface="Palatino"/>
                <a:cs typeface="Palatino"/>
              </a:rPr>
              <a:t>Interactions in Organizational Design</a:t>
            </a:r>
          </a:p>
        </p:txBody>
      </p:sp>
      <p:sp>
        <p:nvSpPr>
          <p:cNvPr id="9219" name="Content Placeholder 2"/>
          <p:cNvSpPr>
            <a:spLocks noGrp="1"/>
          </p:cNvSpPr>
          <p:nvPr>
            <p:ph idx="1"/>
          </p:nvPr>
        </p:nvSpPr>
        <p:spPr>
          <a:xfrm>
            <a:off x="914400" y="1752600"/>
            <a:ext cx="7315200" cy="4525963"/>
          </a:xfrm>
        </p:spPr>
        <p:txBody>
          <a:bodyPr>
            <a:normAutofit fontScale="92500"/>
          </a:bodyPr>
          <a:lstStyle/>
          <a:p>
            <a:r>
              <a:rPr lang="en-US" sz="2400" dirty="0"/>
              <a:t>Beyond series of trade-offs, theory highlights complementarities among subsets of org. choices</a:t>
            </a:r>
          </a:p>
          <a:p>
            <a:pPr lvl="1"/>
            <a:r>
              <a:rPr lang="en-US" sz="2000" dirty="0"/>
              <a:t>E.g., </a:t>
            </a:r>
            <a:r>
              <a:rPr lang="en-US" sz="2000" dirty="0" err="1"/>
              <a:t>Milgrom</a:t>
            </a:r>
            <a:r>
              <a:rPr lang="en-US" sz="2000" dirty="0"/>
              <a:t> &amp; Roberts (1990); </a:t>
            </a:r>
            <a:r>
              <a:rPr lang="en-US" sz="2000" dirty="0" err="1"/>
              <a:t>Holmstrom</a:t>
            </a:r>
            <a:r>
              <a:rPr lang="en-US" sz="2000" dirty="0"/>
              <a:t> &amp; </a:t>
            </a:r>
            <a:r>
              <a:rPr lang="en-US" sz="2000" dirty="0" err="1"/>
              <a:t>Milgrom</a:t>
            </a:r>
            <a:r>
              <a:rPr lang="en-US" sz="2000" dirty="0"/>
              <a:t> (1994)</a:t>
            </a:r>
          </a:p>
          <a:p>
            <a:r>
              <a:rPr lang="en-US" sz="2400" dirty="0"/>
              <a:t>Recent papers examine simultaneous determination of incentives &amp; decision-making authority of DMs</a:t>
            </a:r>
          </a:p>
          <a:p>
            <a:pPr lvl="1"/>
            <a:r>
              <a:rPr lang="en-US" sz="2000" dirty="0"/>
              <a:t>E.g., </a:t>
            </a:r>
            <a:r>
              <a:rPr lang="en-US" sz="2000" dirty="0" err="1"/>
              <a:t>Athey</a:t>
            </a:r>
            <a:r>
              <a:rPr lang="en-US" sz="2000" dirty="0"/>
              <a:t> &amp; Roberts (2001); Prendergast (2002); </a:t>
            </a:r>
            <a:r>
              <a:rPr lang="en-US" sz="2000" dirty="0" err="1"/>
              <a:t>Freibel</a:t>
            </a:r>
            <a:r>
              <a:rPr lang="en-US" sz="2000" dirty="0"/>
              <a:t> &amp; </a:t>
            </a:r>
            <a:r>
              <a:rPr lang="en-US" sz="2000" dirty="0" err="1"/>
              <a:t>Raith</a:t>
            </a:r>
            <a:r>
              <a:rPr lang="en-US" sz="2000" dirty="0"/>
              <a:t> (2007); Alonso, </a:t>
            </a:r>
            <a:r>
              <a:rPr lang="en-US" sz="2000" dirty="0" err="1"/>
              <a:t>Dessein</a:t>
            </a:r>
            <a:r>
              <a:rPr lang="en-US" sz="2000" dirty="0"/>
              <a:t> &amp; </a:t>
            </a:r>
            <a:r>
              <a:rPr lang="en-US" sz="2000" dirty="0" err="1"/>
              <a:t>Matouschek</a:t>
            </a:r>
            <a:r>
              <a:rPr lang="en-US" sz="2000" dirty="0"/>
              <a:t> (2008); </a:t>
            </a:r>
            <a:r>
              <a:rPr lang="en-US" sz="2000" dirty="0" err="1"/>
              <a:t>Rantakari</a:t>
            </a:r>
            <a:r>
              <a:rPr lang="en-US" sz="2000" dirty="0"/>
              <a:t> (2008)</a:t>
            </a:r>
          </a:p>
          <a:p>
            <a:r>
              <a:rPr lang="en-US" sz="2400" dirty="0"/>
              <a:t>Other related papers on relationship between organization &amp; competition</a:t>
            </a:r>
          </a:p>
          <a:p>
            <a:pPr lvl="1"/>
            <a:r>
              <a:rPr lang="en-US" sz="2000" dirty="0"/>
              <a:t>E.g., Martin &amp; </a:t>
            </a:r>
            <a:r>
              <a:rPr lang="en-US" sz="2000" dirty="0" err="1"/>
              <a:t>Verdier</a:t>
            </a:r>
            <a:r>
              <a:rPr lang="en-US" sz="2000" dirty="0"/>
              <a:t> (2003), </a:t>
            </a:r>
            <a:r>
              <a:rPr lang="en-US" sz="2000" dirty="0" err="1"/>
              <a:t>Thesmar</a:t>
            </a:r>
            <a:r>
              <a:rPr lang="en-US" sz="2000" dirty="0"/>
              <a:t> &amp; </a:t>
            </a:r>
            <a:r>
              <a:rPr lang="en-US" sz="2000" dirty="0" err="1"/>
              <a:t>Thoenig</a:t>
            </a:r>
            <a:r>
              <a:rPr lang="en-US" sz="2000" dirty="0"/>
              <a:t> (2000), </a:t>
            </a:r>
            <a:r>
              <a:rPr lang="en-US" sz="2000" dirty="0" err="1"/>
              <a:t>Conconi</a:t>
            </a:r>
            <a:r>
              <a:rPr lang="en-US" sz="2000" dirty="0"/>
              <a:t>, </a:t>
            </a:r>
            <a:r>
              <a:rPr lang="en-US" sz="2000" dirty="0" err="1"/>
              <a:t>Legros</a:t>
            </a:r>
            <a:r>
              <a:rPr lang="en-US" sz="2000" dirty="0"/>
              <a:t>, Newman (2008)</a:t>
            </a:r>
          </a:p>
        </p:txBody>
      </p:sp>
    </p:spTree>
    <p:extLst>
      <p:ext uri="{BB962C8B-B14F-4D97-AF65-F5344CB8AC3E}">
        <p14:creationId xmlns:p14="http://schemas.microsoft.com/office/powerpoint/2010/main" val="3084499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19200"/>
            <a:ext cx="9144000" cy="4411579"/>
          </a:xfrm>
          <a:prstGeom prst="rect">
            <a:avLst/>
          </a:prstGeom>
        </p:spPr>
      </p:pic>
    </p:spTree>
    <p:extLst>
      <p:ext uri="{BB962C8B-B14F-4D97-AF65-F5344CB8AC3E}">
        <p14:creationId xmlns:p14="http://schemas.microsoft.com/office/powerpoint/2010/main" val="140750769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90600" y="457200"/>
            <a:ext cx="7010400" cy="1198563"/>
          </a:xfrm>
        </p:spPr>
        <p:txBody>
          <a:bodyPr/>
          <a:lstStyle/>
          <a:p>
            <a:pPr eaLnBrk="1" hangingPunct="1"/>
            <a:r>
              <a:rPr lang="en-US" sz="4000" dirty="0">
                <a:solidFill>
                  <a:srgbClr val="2F5897"/>
                </a:solidFill>
                <a:latin typeface="Palatino"/>
                <a:cs typeface="Palatino"/>
              </a:rPr>
              <a:t>Data (1): Organization</a:t>
            </a:r>
          </a:p>
        </p:txBody>
      </p:sp>
      <p:sp>
        <p:nvSpPr>
          <p:cNvPr id="16387" name="Rectangle 3"/>
          <p:cNvSpPr>
            <a:spLocks noGrp="1" noChangeArrowheads="1"/>
          </p:cNvSpPr>
          <p:nvPr>
            <p:ph idx="1"/>
          </p:nvPr>
        </p:nvSpPr>
        <p:spPr>
          <a:xfrm>
            <a:off x="914400" y="1855988"/>
            <a:ext cx="7772400" cy="4114800"/>
          </a:xfrm>
        </p:spPr>
        <p:txBody>
          <a:bodyPr>
            <a:normAutofit fontScale="92500" lnSpcReduction="10000"/>
          </a:bodyPr>
          <a:lstStyle/>
          <a:p>
            <a:pPr eaLnBrk="1" hangingPunct="1">
              <a:lnSpc>
                <a:spcPct val="80000"/>
              </a:lnSpc>
            </a:pPr>
            <a:r>
              <a:rPr lang="en-US" sz="2400" dirty="0"/>
              <a:t>Confidential compensation survey </a:t>
            </a:r>
          </a:p>
          <a:p>
            <a:pPr lvl="1" eaLnBrk="1" hangingPunct="1">
              <a:lnSpc>
                <a:spcPct val="80000"/>
              </a:lnSpc>
            </a:pPr>
            <a:r>
              <a:rPr lang="en-US" sz="2000" dirty="0"/>
              <a:t>300+ Fortune 500 firms --  Hewitt Associates (1986-1999)</a:t>
            </a:r>
          </a:p>
          <a:p>
            <a:pPr lvl="1" eaLnBrk="1" hangingPunct="1">
              <a:lnSpc>
                <a:spcPct val="80000"/>
              </a:lnSpc>
            </a:pPr>
            <a:r>
              <a:rPr lang="en-US" sz="2000" dirty="0"/>
              <a:t>50+ management positions in the US</a:t>
            </a:r>
          </a:p>
          <a:p>
            <a:pPr lvl="1" eaLnBrk="1" hangingPunct="1">
              <a:lnSpc>
                <a:spcPct val="80000"/>
              </a:lnSpc>
            </a:pPr>
            <a:r>
              <a:rPr lang="en-US" sz="2000" dirty="0"/>
              <a:t>Includes pay and reporting relationships</a:t>
            </a:r>
          </a:p>
          <a:p>
            <a:pPr lvl="1" eaLnBrk="1" hangingPunct="1">
              <a:lnSpc>
                <a:spcPct val="80000"/>
              </a:lnSpc>
            </a:pPr>
            <a:endParaRPr lang="en-US" sz="2000" dirty="0"/>
          </a:p>
          <a:p>
            <a:pPr eaLnBrk="1" hangingPunct="1">
              <a:lnSpc>
                <a:spcPct val="80000"/>
              </a:lnSpc>
              <a:buFont typeface="Wingdings" charset="0"/>
              <a:buNone/>
            </a:pPr>
            <a:r>
              <a:rPr lang="en-US" sz="2400" dirty="0"/>
              <a:t>ORGANIZATIONAL MEASURES:</a:t>
            </a:r>
          </a:p>
          <a:p>
            <a:pPr lvl="1" eaLnBrk="1" hangingPunct="1">
              <a:lnSpc>
                <a:spcPct val="80000"/>
              </a:lnSpc>
            </a:pPr>
            <a:r>
              <a:rPr lang="en-US" sz="2000" dirty="0"/>
              <a:t>CEO Span of control</a:t>
            </a:r>
          </a:p>
          <a:p>
            <a:pPr lvl="1" eaLnBrk="1" hangingPunct="1">
              <a:lnSpc>
                <a:spcPct val="80000"/>
              </a:lnSpc>
            </a:pPr>
            <a:r>
              <a:rPr lang="en-US" sz="2000" dirty="0"/>
              <a:t>Division Depth</a:t>
            </a:r>
          </a:p>
          <a:p>
            <a:pPr lvl="1" eaLnBrk="1" hangingPunct="1">
              <a:lnSpc>
                <a:spcPct val="80000"/>
              </a:lnSpc>
            </a:pPr>
            <a:r>
              <a:rPr lang="en-US" sz="2000" dirty="0" err="1"/>
              <a:t>ln</a:t>
            </a:r>
            <a:r>
              <a:rPr lang="en-US" sz="2000" dirty="0"/>
              <a:t> (total pay) &amp; Incentive Pay</a:t>
            </a:r>
            <a:endParaRPr lang="en-US" sz="2000" i="1" dirty="0"/>
          </a:p>
          <a:p>
            <a:pPr eaLnBrk="1" hangingPunct="1">
              <a:lnSpc>
                <a:spcPct val="80000"/>
              </a:lnSpc>
              <a:buFont typeface="Arial" charset="0"/>
              <a:buNone/>
            </a:pPr>
            <a:endParaRPr lang="en-US" sz="2400" i="1" dirty="0"/>
          </a:p>
          <a:p>
            <a:pPr eaLnBrk="1" hangingPunct="1">
              <a:lnSpc>
                <a:spcPct val="80000"/>
              </a:lnSpc>
            </a:pPr>
            <a:r>
              <a:rPr lang="en-US" sz="2400" dirty="0"/>
              <a:t>Our Sample: Manufacturing (traded) industries </a:t>
            </a:r>
          </a:p>
          <a:p>
            <a:pPr lvl="1" eaLnBrk="1" hangingPunct="1">
              <a:lnSpc>
                <a:spcPct val="80000"/>
              </a:lnSpc>
            </a:pPr>
            <a:r>
              <a:rPr lang="en-US" sz="2000" dirty="0"/>
              <a:t>14 years; 230 firms (1962 obs.); 1524 divisions (6300 </a:t>
            </a:r>
            <a:r>
              <a:rPr lang="en-US" sz="2000" dirty="0" err="1"/>
              <a:t>obs</a:t>
            </a:r>
            <a:r>
              <a:rPr lang="en-US" sz="2000" dirty="0"/>
              <a:t>)</a:t>
            </a:r>
          </a:p>
          <a:p>
            <a:pPr eaLnBrk="1" hangingPunct="1">
              <a:lnSpc>
                <a:spcPct val="80000"/>
              </a:lnSpc>
              <a:buFont typeface="Arial" charset="0"/>
              <a:buNone/>
            </a:pPr>
            <a:endParaRPr lang="en-US" sz="2400" i="1" dirty="0"/>
          </a:p>
          <a:p>
            <a:pPr eaLnBrk="1" hangingPunct="1">
              <a:lnSpc>
                <a:spcPct val="80000"/>
              </a:lnSpc>
            </a:pPr>
            <a:r>
              <a:rPr lang="en-US" sz="2400" dirty="0"/>
              <a:t>Merged to </a:t>
            </a:r>
            <a:r>
              <a:rPr lang="en-US" sz="2400" dirty="0" err="1"/>
              <a:t>Compustat</a:t>
            </a:r>
            <a:endParaRPr lang="en-US" sz="2400" dirty="0"/>
          </a:p>
        </p:txBody>
      </p:sp>
    </p:spTree>
    <p:extLst>
      <p:ext uri="{BB962C8B-B14F-4D97-AF65-F5344CB8AC3E}">
        <p14:creationId xmlns:p14="http://schemas.microsoft.com/office/powerpoint/2010/main" val="27459705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81000"/>
            <a:ext cx="8229600" cy="1143000"/>
          </a:xfrm>
        </p:spPr>
        <p:txBody>
          <a:bodyPr/>
          <a:lstStyle/>
          <a:p>
            <a:pPr eaLnBrk="1" hangingPunct="1">
              <a:defRPr/>
            </a:pPr>
            <a:r>
              <a:rPr lang="en-US" sz="4000" dirty="0" smtClean="0">
                <a:solidFill>
                  <a:srgbClr val="2F5897"/>
                </a:solidFill>
                <a:latin typeface="Palatino"/>
                <a:ea typeface="+mj-ea"/>
                <a:cs typeface="Palatino"/>
              </a:rPr>
              <a:t>Data (2): Trade Liberalization</a:t>
            </a:r>
            <a:r>
              <a:rPr lang="en-US" sz="4000" b="1" dirty="0" smtClean="0">
                <a:solidFill>
                  <a:srgbClr val="2F5897"/>
                </a:solidFill>
                <a:latin typeface="Palatino"/>
                <a:ea typeface="+mj-ea"/>
                <a:cs typeface="Palatino"/>
              </a:rPr>
              <a:t/>
            </a:r>
            <a:br>
              <a:rPr lang="en-US" sz="4000" b="1" dirty="0" smtClean="0">
                <a:solidFill>
                  <a:srgbClr val="2F5897"/>
                </a:solidFill>
                <a:latin typeface="Palatino"/>
                <a:ea typeface="+mj-ea"/>
                <a:cs typeface="Palatino"/>
              </a:rPr>
            </a:br>
            <a:endParaRPr lang="en-US" sz="4000" dirty="0" smtClean="0">
              <a:solidFill>
                <a:srgbClr val="2F5897"/>
              </a:solidFill>
              <a:latin typeface="Palatino"/>
              <a:ea typeface="+mj-ea"/>
              <a:cs typeface="Palatino"/>
            </a:endParaRPr>
          </a:p>
        </p:txBody>
      </p:sp>
      <p:sp>
        <p:nvSpPr>
          <p:cNvPr id="26627" name="Rectangle 3"/>
          <p:cNvSpPr>
            <a:spLocks noGrp="1" noChangeArrowheads="1"/>
          </p:cNvSpPr>
          <p:nvPr>
            <p:ph idx="1"/>
          </p:nvPr>
        </p:nvSpPr>
        <p:spPr>
          <a:xfrm>
            <a:off x="838200" y="1524000"/>
            <a:ext cx="7239000" cy="4724400"/>
          </a:xfrm>
        </p:spPr>
        <p:txBody>
          <a:bodyPr>
            <a:normAutofit lnSpcReduction="10000"/>
          </a:bodyPr>
          <a:lstStyle/>
          <a:p>
            <a:pPr eaLnBrk="1" hangingPunct="1">
              <a:buFont typeface="Arial" charset="0"/>
              <a:buNone/>
            </a:pPr>
            <a:r>
              <a:rPr lang="en-US" sz="2400" dirty="0"/>
              <a:t>Canada-US Free Trade Agreement (FTA) 1989: eliminates all trade barriers</a:t>
            </a:r>
          </a:p>
          <a:p>
            <a:pPr eaLnBrk="1" hangingPunct="1">
              <a:buFont typeface="Arial" charset="0"/>
              <a:buNone/>
            </a:pPr>
            <a:r>
              <a:rPr lang="en-US" sz="2400" i="1" dirty="0">
                <a:solidFill>
                  <a:srgbClr val="FF0000"/>
                </a:solidFill>
              </a:rPr>
              <a:t>Higher tariff industries: larger competitive shock</a:t>
            </a:r>
          </a:p>
          <a:p>
            <a:pPr eaLnBrk="1" hangingPunct="1">
              <a:buFont typeface="Arial" charset="0"/>
              <a:buNone/>
            </a:pPr>
            <a:endParaRPr lang="en-US" sz="2400" i="1" dirty="0">
              <a:solidFill>
                <a:srgbClr val="FF0000"/>
              </a:solidFill>
            </a:endParaRPr>
          </a:p>
          <a:p>
            <a:pPr eaLnBrk="1" hangingPunct="1">
              <a:buFont typeface="Calibri" charset="0"/>
              <a:buAutoNum type="arabicPeriod"/>
            </a:pPr>
            <a:r>
              <a:rPr lang="en-US" sz="2400" dirty="0" err="1"/>
              <a:t>Exogeneity</a:t>
            </a:r>
            <a:r>
              <a:rPr lang="en-US" sz="2400" dirty="0"/>
              <a:t> of shock? </a:t>
            </a:r>
          </a:p>
          <a:p>
            <a:pPr marL="914400" lvl="1" indent="-457200" eaLnBrk="1" hangingPunct="1"/>
            <a:r>
              <a:rPr lang="en-US" sz="2000" dirty="0"/>
              <a:t>Substantial opposition</a:t>
            </a:r>
          </a:p>
          <a:p>
            <a:pPr marL="914400" lvl="1" indent="-457200" eaLnBrk="1" hangingPunct="1"/>
            <a:r>
              <a:rPr lang="en-US" sz="2000" dirty="0">
                <a:solidFill>
                  <a:srgbClr val="396499"/>
                </a:solidFill>
              </a:rPr>
              <a:t>Clean experiment</a:t>
            </a:r>
            <a:r>
              <a:rPr lang="en-US" sz="2000" dirty="0"/>
              <a:t> (</a:t>
            </a:r>
            <a:r>
              <a:rPr lang="en-US" sz="2000" dirty="0" err="1"/>
              <a:t>Trefler</a:t>
            </a:r>
            <a:r>
              <a:rPr lang="en-US" sz="2000" dirty="0"/>
              <a:t>, AER 2004)</a:t>
            </a:r>
          </a:p>
          <a:p>
            <a:pPr eaLnBrk="1" hangingPunct="1">
              <a:buFont typeface="Calibri" charset="0"/>
              <a:buAutoNum type="arabicPeriod"/>
            </a:pPr>
            <a:endParaRPr lang="en-US" sz="2400" dirty="0"/>
          </a:p>
          <a:p>
            <a:pPr eaLnBrk="1" hangingPunct="1">
              <a:buFont typeface="Calibri" charset="0"/>
              <a:buAutoNum type="arabicPeriod"/>
            </a:pPr>
            <a:r>
              <a:rPr lang="en-US" sz="2400" dirty="0" err="1"/>
              <a:t>Exogeneity</a:t>
            </a:r>
            <a:r>
              <a:rPr lang="en-US" sz="2400" dirty="0"/>
              <a:t> of initial tariff levels?</a:t>
            </a:r>
          </a:p>
          <a:p>
            <a:pPr marL="914400" lvl="1" indent="-457200" eaLnBrk="1" hangingPunct="1"/>
            <a:r>
              <a:rPr lang="en-US" sz="2000" dirty="0"/>
              <a:t>Trends and industry characteristics</a:t>
            </a:r>
          </a:p>
          <a:p>
            <a:pPr eaLnBrk="1" hangingPunct="1">
              <a:buFont typeface="Calibri" charset="0"/>
              <a:buAutoNum type="arabicPeriod"/>
            </a:pPr>
            <a:endParaRPr lang="en-US" sz="2400" dirty="0"/>
          </a:p>
          <a:p>
            <a:pPr eaLnBrk="1" hangingPunct="1">
              <a:buFont typeface="Calibri" charset="0"/>
              <a:buAutoNum type="arabicPeriod"/>
            </a:pPr>
            <a:r>
              <a:rPr lang="en-US" sz="2400" dirty="0"/>
              <a:t>Economic significance?</a:t>
            </a:r>
          </a:p>
          <a:p>
            <a:pPr eaLnBrk="1" hangingPunct="1">
              <a:buFont typeface="Arial" charset="0"/>
              <a:buNone/>
            </a:pPr>
            <a:endParaRPr lang="en-US" sz="2400" dirty="0"/>
          </a:p>
        </p:txBody>
      </p:sp>
    </p:spTree>
    <p:extLst>
      <p:ext uri="{BB962C8B-B14F-4D97-AF65-F5344CB8AC3E}">
        <p14:creationId xmlns:p14="http://schemas.microsoft.com/office/powerpoint/2010/main" val="32688634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66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81000"/>
            <a:ext cx="8229600" cy="1143000"/>
          </a:xfrm>
        </p:spPr>
        <p:txBody>
          <a:bodyPr/>
          <a:lstStyle/>
          <a:p>
            <a:pPr eaLnBrk="1" hangingPunct="1">
              <a:defRPr/>
            </a:pPr>
            <a:r>
              <a:rPr lang="en-US" sz="4000" dirty="0" smtClean="0">
                <a:solidFill>
                  <a:srgbClr val="2F5897"/>
                </a:solidFill>
                <a:latin typeface="Palatino"/>
                <a:ea typeface="+mj-ea"/>
                <a:cs typeface="Palatino"/>
              </a:rPr>
              <a:t>Effects of the FTA</a:t>
            </a:r>
          </a:p>
        </p:txBody>
      </p:sp>
      <p:sp>
        <p:nvSpPr>
          <p:cNvPr id="26627" name="Rectangle 3"/>
          <p:cNvSpPr>
            <a:spLocks noGrp="1" noChangeArrowheads="1"/>
          </p:cNvSpPr>
          <p:nvPr>
            <p:ph idx="1"/>
          </p:nvPr>
        </p:nvSpPr>
        <p:spPr>
          <a:xfrm>
            <a:off x="304800" y="1752600"/>
            <a:ext cx="8610600" cy="4724400"/>
          </a:xfrm>
        </p:spPr>
        <p:txBody>
          <a:bodyPr/>
          <a:lstStyle/>
          <a:p>
            <a:pPr eaLnBrk="1" hangingPunct="1"/>
            <a:r>
              <a:rPr lang="en-US" sz="2400">
                <a:solidFill>
                  <a:srgbClr val="002060"/>
                </a:solidFill>
              </a:rPr>
              <a:t>Canada is largest trading partner with US</a:t>
            </a:r>
          </a:p>
          <a:p>
            <a:pPr lvl="1" eaLnBrk="1" hangingPunct="1">
              <a:buFont typeface="Arial" charset="0"/>
              <a:buChar char="•"/>
            </a:pPr>
            <a:r>
              <a:rPr lang="en-US" sz="2000"/>
              <a:t>20% of US imports; world</a:t>
            </a:r>
            <a:r>
              <a:rPr lang="ja-JP" altLang="en-US" sz="2000"/>
              <a:t>’</a:t>
            </a:r>
            <a:r>
              <a:rPr lang="en-US" sz="2000"/>
              <a:t>s largest trade relationship (volume)</a:t>
            </a:r>
          </a:p>
          <a:p>
            <a:pPr lvl="1" eaLnBrk="1" hangingPunct="1">
              <a:buFont typeface="Arial" charset="0"/>
              <a:buChar char="•"/>
            </a:pPr>
            <a:r>
              <a:rPr lang="en-US" sz="2000"/>
              <a:t>Mean US tariffs on Canadian imports (pre-89): 3.9% [0 to 36%]</a:t>
            </a:r>
          </a:p>
          <a:p>
            <a:pPr eaLnBrk="1" hangingPunct="1"/>
            <a:r>
              <a:rPr lang="en-US" sz="2400">
                <a:solidFill>
                  <a:srgbClr val="002060"/>
                </a:solidFill>
              </a:rPr>
              <a:t>Products highly substitutable</a:t>
            </a:r>
          </a:p>
          <a:p>
            <a:pPr lvl="1" eaLnBrk="1" hangingPunct="1">
              <a:buFont typeface="Arial" charset="0"/>
              <a:buChar char="•"/>
            </a:pPr>
            <a:r>
              <a:rPr lang="en-US" sz="2000"/>
              <a:t>Elasticity of substitution  = 8   (Head and Ries, AER 2001)</a:t>
            </a:r>
          </a:p>
          <a:p>
            <a:pPr lvl="1" eaLnBrk="1" hangingPunct="1">
              <a:buFont typeface="Arial" charset="0"/>
              <a:buChar char="•"/>
            </a:pPr>
            <a:r>
              <a:rPr lang="en-US" sz="2000"/>
              <a:t>Increase in US imports due to FTA (Clausing, CJE 2001)</a:t>
            </a:r>
          </a:p>
          <a:p>
            <a:pPr eaLnBrk="1" hangingPunct="1"/>
            <a:r>
              <a:rPr lang="en-US" sz="2400">
                <a:solidFill>
                  <a:srgbClr val="002060"/>
                </a:solidFill>
              </a:rPr>
              <a:t>Dual effect on firms: competitive pressure &amp; market expansion</a:t>
            </a:r>
          </a:p>
          <a:p>
            <a:pPr lvl="1" eaLnBrk="1" hangingPunct="1"/>
            <a:r>
              <a:rPr lang="en-US" sz="2000"/>
              <a:t>Canadian firms: incr. productivity of exporting firms (Trefler, AER 2004)</a:t>
            </a:r>
          </a:p>
          <a:p>
            <a:pPr lvl="1" eaLnBrk="1" hangingPunct="1"/>
            <a:r>
              <a:rPr lang="en-US" sz="2000"/>
              <a:t>US firms: MNCs incr. trade, empl. and sales (Feinberg &amp; Keane, AER 2006)</a:t>
            </a:r>
          </a:p>
          <a:p>
            <a:pPr eaLnBrk="1" hangingPunct="1"/>
            <a:endParaRPr lang="en-US" sz="2400"/>
          </a:p>
          <a:p>
            <a:pPr lvl="1" eaLnBrk="1" hangingPunct="1"/>
            <a:endParaRPr lang="en-US" sz="2400"/>
          </a:p>
        </p:txBody>
      </p:sp>
    </p:spTree>
    <p:extLst>
      <p:ext uri="{BB962C8B-B14F-4D97-AF65-F5344CB8AC3E}">
        <p14:creationId xmlns:p14="http://schemas.microsoft.com/office/powerpoint/2010/main" val="4596705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62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168021"/>
            <a:ext cx="8229600" cy="1936242"/>
          </a:xfrm>
        </p:spPr>
        <p:txBody>
          <a:bodyPr/>
          <a:lstStyle/>
          <a:p>
            <a:pPr eaLnBrk="1" hangingPunct="1">
              <a:defRPr/>
            </a:pPr>
            <a:r>
              <a:rPr lang="en-US" dirty="0" smtClean="0">
                <a:solidFill>
                  <a:srgbClr val="2F5897"/>
                </a:solidFill>
                <a:ea typeface="+mj-ea"/>
              </a:rPr>
              <a:t>Empirical Specification</a:t>
            </a:r>
          </a:p>
        </p:txBody>
      </p:sp>
      <p:graphicFrame>
        <p:nvGraphicFramePr>
          <p:cNvPr id="3074" name="Object 10"/>
          <p:cNvGraphicFramePr>
            <a:graphicFrameLocks noGrp="1" noChangeAspect="1"/>
          </p:cNvGraphicFramePr>
          <p:nvPr>
            <p:ph sz="half" idx="2"/>
          </p:nvPr>
        </p:nvGraphicFramePr>
        <p:xfrm>
          <a:off x="914400" y="2000250"/>
          <a:ext cx="6705600" cy="893763"/>
        </p:xfrm>
        <a:graphic>
          <a:graphicData uri="http://schemas.openxmlformats.org/presentationml/2006/ole">
            <mc:AlternateContent xmlns:mc="http://schemas.openxmlformats.org/markup-compatibility/2006">
              <mc:Choice xmlns:v="urn:schemas-microsoft-com:vml" Requires="v">
                <p:oleObj spid="_x0000_s210978" name="Equation" r:id="rId4" imgW="3429000" imgH="457200" progId="Equation.3">
                  <p:embed/>
                </p:oleObj>
              </mc:Choice>
              <mc:Fallback>
                <p:oleObj name="Equation" r:id="rId4" imgW="34290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00250"/>
                        <a:ext cx="6705600" cy="893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1028" name="Text Box 12"/>
          <p:cNvSpPr txBox="1">
            <a:spLocks noChangeArrowheads="1"/>
          </p:cNvSpPr>
          <p:nvPr/>
        </p:nvSpPr>
        <p:spPr bwMode="auto">
          <a:xfrm>
            <a:off x="762000" y="3379788"/>
            <a:ext cx="7772400" cy="3444875"/>
          </a:xfrm>
          <a:prstGeom prst="rect">
            <a:avLst/>
          </a:prstGeom>
          <a:noFill/>
          <a:ln w="9525">
            <a:noFill/>
            <a:miter lim="800000"/>
            <a:headEnd/>
            <a:tailEnd/>
          </a:ln>
        </p:spPr>
        <p:txBody>
          <a:bodyPr>
            <a:spAutoFit/>
          </a:bodyPr>
          <a:lstStyle/>
          <a:p>
            <a:pPr marL="457200" indent="-457200">
              <a:buFont typeface="Arial" pitchFamily="34" charset="0"/>
              <a:buChar char="•"/>
              <a:defRPr/>
            </a:pPr>
            <a:r>
              <a:rPr lang="en-US" sz="2000" i="1" dirty="0">
                <a:ea typeface="+mn-ea"/>
              </a:rPr>
              <a:t>ORG</a:t>
            </a:r>
            <a:r>
              <a:rPr lang="en-US" sz="2000" dirty="0">
                <a:ea typeface="+mn-ea"/>
              </a:rPr>
              <a:t> = Span; Depth; Compensation; etc.</a:t>
            </a:r>
          </a:p>
          <a:p>
            <a:pPr marL="457200" indent="-457200">
              <a:buFont typeface="Arial" pitchFamily="34" charset="0"/>
              <a:buChar char="•"/>
              <a:defRPr/>
            </a:pPr>
            <a:endParaRPr lang="en-US" sz="2000" dirty="0">
              <a:ea typeface="+mn-ea"/>
            </a:endParaRPr>
          </a:p>
          <a:p>
            <a:pPr marL="457200" indent="-457200">
              <a:buFont typeface="Arial" pitchFamily="34" charset="0"/>
              <a:buChar char="•"/>
              <a:defRPr/>
            </a:pPr>
            <a:r>
              <a:rPr lang="en-US" sz="2000" dirty="0">
                <a:ea typeface="+mn-ea"/>
              </a:rPr>
              <a:t>AvT89 is mean tariff on Canadian imports in 86-88 at SIC4 (3)</a:t>
            </a:r>
          </a:p>
          <a:p>
            <a:pPr marL="457200" indent="-457200">
              <a:buFont typeface="Arial" pitchFamily="34" charset="0"/>
              <a:buChar char="•"/>
              <a:defRPr/>
            </a:pPr>
            <a:endParaRPr lang="en-US" sz="2000" dirty="0">
              <a:ea typeface="+mn-ea"/>
            </a:endParaRPr>
          </a:p>
          <a:p>
            <a:pPr marL="457200" indent="-457200">
              <a:buFont typeface="Arial" pitchFamily="34" charset="0"/>
              <a:buChar char="•"/>
              <a:defRPr/>
            </a:pPr>
            <a:r>
              <a:rPr lang="en-US" sz="2000" dirty="0">
                <a:ea typeface="+mn-ea"/>
              </a:rPr>
              <a:t>Z</a:t>
            </a:r>
            <a:r>
              <a:rPr lang="en-US" sz="1400" dirty="0">
                <a:ea typeface="+mn-ea"/>
              </a:rPr>
              <a:t>s</a:t>
            </a:r>
            <a:r>
              <a:rPr lang="en-US" sz="2000" dirty="0">
                <a:ea typeface="+mn-ea"/>
              </a:rPr>
              <a:t> = {US skill int. , US capital int. , TFP growth }</a:t>
            </a:r>
          </a:p>
          <a:p>
            <a:pPr marL="457200" indent="-457200">
              <a:buFont typeface="Arial" pitchFamily="34" charset="0"/>
              <a:buChar char="•"/>
              <a:defRPr/>
            </a:pPr>
            <a:endParaRPr lang="en-US" sz="2000" dirty="0">
              <a:ea typeface="+mn-ea"/>
            </a:endParaRPr>
          </a:p>
          <a:p>
            <a:pPr marL="457200" indent="-457200">
              <a:buFont typeface="Arial" pitchFamily="34" charset="0"/>
              <a:buChar char="•"/>
              <a:defRPr/>
            </a:pPr>
            <a:endParaRPr lang="en-US" sz="2000" dirty="0">
              <a:ea typeface="+mn-ea"/>
            </a:endParaRPr>
          </a:p>
          <a:p>
            <a:pPr>
              <a:buFontTx/>
              <a:buChar char="•"/>
              <a:defRPr/>
            </a:pPr>
            <a:endParaRPr lang="en-US" sz="2000" dirty="0">
              <a:ea typeface="+mn-ea"/>
            </a:endParaRPr>
          </a:p>
          <a:p>
            <a:pPr>
              <a:defRPr/>
            </a:pPr>
            <a:r>
              <a:rPr lang="en-US" sz="2000" b="1" dirty="0">
                <a:solidFill>
                  <a:srgbClr val="FF0000"/>
                </a:solidFill>
                <a:ea typeface="+mn-ea"/>
              </a:rPr>
              <a:t>ESTIMATION</a:t>
            </a:r>
            <a:r>
              <a:rPr lang="en-US" sz="2000" dirty="0">
                <a:ea typeface="+mn-ea"/>
              </a:rPr>
              <a:t>: First differences, Std. Errors clustered by industry throughout.</a:t>
            </a:r>
          </a:p>
          <a:p>
            <a:pPr>
              <a:buFontTx/>
              <a:buChar char="•"/>
              <a:defRPr/>
            </a:pPr>
            <a:endParaRPr lang="en-US" sz="2000" dirty="0">
              <a:ea typeface="+mn-ea"/>
            </a:endParaRPr>
          </a:p>
        </p:txBody>
      </p:sp>
      <p:sp>
        <p:nvSpPr>
          <p:cNvPr id="5" name="Rectangle 4"/>
          <p:cNvSpPr/>
          <p:nvPr/>
        </p:nvSpPr>
        <p:spPr>
          <a:xfrm>
            <a:off x="5105400" y="1905000"/>
            <a:ext cx="26670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857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317500"/>
            <a:ext cx="9144000" cy="6208889"/>
          </a:xfrm>
          <a:prstGeom prst="rect">
            <a:avLst/>
          </a:prstGeom>
        </p:spPr>
      </p:pic>
    </p:spTree>
    <p:extLst>
      <p:ext uri="{BB962C8B-B14F-4D97-AF65-F5344CB8AC3E}">
        <p14:creationId xmlns:p14="http://schemas.microsoft.com/office/powerpoint/2010/main" val="3824821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Leitmotifs in this work</a:t>
            </a:r>
            <a:endParaRPr lang="en-US" dirty="0"/>
          </a:p>
        </p:txBody>
      </p:sp>
      <p:sp>
        <p:nvSpPr>
          <p:cNvPr id="3" name="Content Placeholder 2"/>
          <p:cNvSpPr>
            <a:spLocks noGrp="1"/>
          </p:cNvSpPr>
          <p:nvPr>
            <p:ph idx="1"/>
          </p:nvPr>
        </p:nvSpPr>
        <p:spPr>
          <a:xfrm>
            <a:off x="627528" y="1600200"/>
            <a:ext cx="8059271" cy="4525963"/>
          </a:xfrm>
        </p:spPr>
        <p:txBody>
          <a:bodyPr/>
          <a:lstStyle/>
          <a:p>
            <a:endParaRPr lang="en-US" dirty="0" smtClean="0"/>
          </a:p>
          <a:p>
            <a:r>
              <a:rPr lang="en-US" dirty="0" smtClean="0"/>
              <a:t>Going “inside the firm”</a:t>
            </a:r>
          </a:p>
          <a:p>
            <a:endParaRPr lang="en-US" dirty="0"/>
          </a:p>
          <a:p>
            <a:r>
              <a:rPr lang="en-US" dirty="0" smtClean="0"/>
              <a:t>Establish causal effects:</a:t>
            </a:r>
          </a:p>
          <a:p>
            <a:pPr lvl="1"/>
            <a:r>
              <a:rPr lang="en-US" dirty="0" smtClean="0"/>
              <a:t>“Quasi-natural” experiments</a:t>
            </a:r>
          </a:p>
          <a:p>
            <a:pPr lvl="1"/>
            <a:r>
              <a:rPr lang="en-US" dirty="0" smtClean="0"/>
              <a:t>Instrumental variables</a:t>
            </a:r>
          </a:p>
          <a:p>
            <a:endParaRPr lang="en-US" dirty="0"/>
          </a:p>
          <a:p>
            <a:r>
              <a:rPr lang="en-US" dirty="0" smtClean="0"/>
              <a:t>Rich set of facts</a:t>
            </a:r>
          </a:p>
          <a:p>
            <a:endParaRPr lang="en-US" dirty="0"/>
          </a:p>
          <a:p>
            <a:r>
              <a:rPr lang="en-US" dirty="0" smtClean="0"/>
              <a:t>Theory: Stimulate </a:t>
            </a:r>
            <a:r>
              <a:rPr lang="en-US" dirty="0"/>
              <a:t>or </a:t>
            </a:r>
            <a:r>
              <a:rPr lang="en-US" dirty="0" smtClean="0"/>
              <a:t>illustrate?</a:t>
            </a:r>
            <a:endParaRPr lang="en-US" dirty="0"/>
          </a:p>
        </p:txBody>
      </p:sp>
    </p:spTree>
    <p:extLst>
      <p:ext uri="{BB962C8B-B14F-4D97-AF65-F5344CB8AC3E}">
        <p14:creationId xmlns:p14="http://schemas.microsoft.com/office/powerpoint/2010/main" val="30679269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381000"/>
            <a:ext cx="9144000" cy="6092087"/>
          </a:xfrm>
          <a:prstGeom prst="rect">
            <a:avLst/>
          </a:prstGeom>
        </p:spPr>
      </p:pic>
    </p:spTree>
    <p:extLst>
      <p:ext uri="{BB962C8B-B14F-4D97-AF65-F5344CB8AC3E}">
        <p14:creationId xmlns:p14="http://schemas.microsoft.com/office/powerpoint/2010/main" val="30962591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812800" y="0"/>
            <a:ext cx="7505290" cy="6858000"/>
          </a:xfrm>
          <a:prstGeom prst="rect">
            <a:avLst/>
          </a:prstGeom>
        </p:spPr>
      </p:pic>
    </p:spTree>
    <p:extLst>
      <p:ext uri="{BB962C8B-B14F-4D97-AF65-F5344CB8AC3E}">
        <p14:creationId xmlns:p14="http://schemas.microsoft.com/office/powerpoint/2010/main" val="2129206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5400" y="0"/>
            <a:ext cx="9069859" cy="6858000"/>
          </a:xfrm>
          <a:prstGeom prst="rect">
            <a:avLst/>
          </a:prstGeom>
        </p:spPr>
      </p:pic>
    </p:spTree>
    <p:extLst>
      <p:ext uri="{BB962C8B-B14F-4D97-AF65-F5344CB8AC3E}">
        <p14:creationId xmlns:p14="http://schemas.microsoft.com/office/powerpoint/2010/main" val="9061115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342900"/>
            <a:ext cx="9144000" cy="6170725"/>
          </a:xfrm>
          <a:prstGeom prst="rect">
            <a:avLst/>
          </a:prstGeom>
        </p:spPr>
      </p:pic>
    </p:spTree>
    <p:extLst>
      <p:ext uri="{BB962C8B-B14F-4D97-AF65-F5344CB8AC3E}">
        <p14:creationId xmlns:p14="http://schemas.microsoft.com/office/powerpoint/2010/main" val="20182048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1143000"/>
            <a:ext cx="8229600" cy="1143000"/>
          </a:xfrm>
        </p:spPr>
        <p:txBody>
          <a:bodyPr/>
          <a:lstStyle/>
          <a:p>
            <a:pPr eaLnBrk="1" hangingPunct="1"/>
            <a:r>
              <a:rPr lang="en-US" sz="3200" dirty="0">
                <a:solidFill>
                  <a:srgbClr val="2F5897"/>
                </a:solidFill>
                <a:latin typeface="Palatino"/>
                <a:cs typeface="Palatino"/>
              </a:rPr>
              <a:t>Increased Competitive pressure from FTA </a:t>
            </a:r>
            <a:r>
              <a:rPr lang="en-US" sz="3200" dirty="0">
                <a:solidFill>
                  <a:srgbClr val="2F5897"/>
                </a:solidFill>
                <a:latin typeface="Palatino"/>
                <a:cs typeface="Palatino"/>
                <a:sym typeface="Wingdings" charset="0"/>
              </a:rPr>
              <a:t> Flattening Hierarchies</a:t>
            </a:r>
            <a:endParaRPr lang="en-US" sz="3200" dirty="0">
              <a:solidFill>
                <a:srgbClr val="2F5897"/>
              </a:solidFill>
              <a:latin typeface="Palatino"/>
              <a:cs typeface="Palatino"/>
            </a:endParaRPr>
          </a:p>
        </p:txBody>
      </p:sp>
      <p:sp>
        <p:nvSpPr>
          <p:cNvPr id="27651" name="Rectangle 3"/>
          <p:cNvSpPr>
            <a:spLocks noGrp="1" noChangeArrowheads="1"/>
          </p:cNvSpPr>
          <p:nvPr>
            <p:ph idx="1"/>
          </p:nvPr>
        </p:nvSpPr>
        <p:spPr>
          <a:xfrm>
            <a:off x="609600" y="1676400"/>
            <a:ext cx="8229600" cy="4525963"/>
          </a:xfrm>
        </p:spPr>
        <p:txBody>
          <a:bodyPr/>
          <a:lstStyle/>
          <a:p>
            <a:pPr eaLnBrk="1" hangingPunct="1">
              <a:buFont typeface="Arial" charset="0"/>
              <a:buNone/>
            </a:pPr>
            <a:endParaRPr lang="en-US" dirty="0"/>
          </a:p>
          <a:p>
            <a:pPr eaLnBrk="1" hangingPunct="1">
              <a:buFont typeface="Arial" charset="0"/>
              <a:buNone/>
            </a:pPr>
            <a:endParaRPr lang="en-US" dirty="0"/>
          </a:p>
          <a:p>
            <a:pPr eaLnBrk="1" hangingPunct="1">
              <a:buFont typeface="Arial" charset="0"/>
              <a:buNone/>
            </a:pPr>
            <a:r>
              <a:rPr lang="en-US" dirty="0"/>
              <a:t>But, why are firms flattening?   </a:t>
            </a:r>
          </a:p>
          <a:p>
            <a:pPr eaLnBrk="1" hangingPunct="1">
              <a:buFont typeface="Arial" charset="0"/>
              <a:buNone/>
            </a:pPr>
            <a:r>
              <a:rPr lang="en-US" dirty="0"/>
              <a:t>Is this consistent with delegation of decision-making?</a:t>
            </a:r>
          </a:p>
          <a:p>
            <a:pPr lvl="1" eaLnBrk="1" hangingPunct="1">
              <a:buFont typeface="Arial" charset="0"/>
              <a:buNone/>
            </a:pPr>
            <a:endParaRPr lang="en-US" dirty="0"/>
          </a:p>
          <a:p>
            <a:pPr lvl="1" eaLnBrk="1" hangingPunct="1">
              <a:buFont typeface="Arial" charset="0"/>
              <a:buNone/>
            </a:pPr>
            <a:r>
              <a:rPr lang="en-US" dirty="0"/>
              <a:t>Look at what else is changing inside the firm.</a:t>
            </a:r>
          </a:p>
          <a:p>
            <a:pPr lvl="1" eaLnBrk="1" hangingPunct="1">
              <a:buFont typeface="Arial" charset="0"/>
              <a:buNone/>
            </a:pPr>
            <a:endParaRPr lang="en-US" dirty="0"/>
          </a:p>
        </p:txBody>
      </p:sp>
    </p:spTree>
    <p:extLst>
      <p:ext uri="{BB962C8B-B14F-4D97-AF65-F5344CB8AC3E}">
        <p14:creationId xmlns:p14="http://schemas.microsoft.com/office/powerpoint/2010/main" val="253230631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457200" y="304800"/>
            <a:ext cx="8229600" cy="1143000"/>
          </a:xfrm>
        </p:spPr>
        <p:txBody>
          <a:bodyPr/>
          <a:lstStyle/>
          <a:p>
            <a:r>
              <a:rPr lang="en-US" sz="3600" dirty="0">
                <a:latin typeface="Palatino"/>
                <a:cs typeface="Palatino"/>
              </a:rPr>
              <a:t>Alternative Explanations for </a:t>
            </a:r>
            <a:r>
              <a:rPr lang="en-US" sz="3600" dirty="0" smtClean="0">
                <a:latin typeface="Palatino"/>
                <a:cs typeface="Palatino"/>
              </a:rPr>
              <a:t>Flattening</a:t>
            </a:r>
            <a:endParaRPr lang="en-US" sz="3200" i="1" dirty="0">
              <a:latin typeface="Palatino"/>
              <a:cs typeface="Palatino"/>
            </a:endParaRPr>
          </a:p>
        </p:txBody>
      </p:sp>
      <p:sp>
        <p:nvSpPr>
          <p:cNvPr id="157699" name="Rectangle 3"/>
          <p:cNvSpPr>
            <a:spLocks noGrp="1"/>
          </p:cNvSpPr>
          <p:nvPr>
            <p:ph type="body" idx="1"/>
          </p:nvPr>
        </p:nvSpPr>
        <p:spPr/>
        <p:txBody>
          <a:bodyPr>
            <a:normAutofit fontScale="92500"/>
          </a:bodyPr>
          <a:lstStyle/>
          <a:p>
            <a:pPr>
              <a:lnSpc>
                <a:spcPct val="90000"/>
              </a:lnSpc>
            </a:pPr>
            <a:r>
              <a:rPr lang="en-US" sz="2800" dirty="0"/>
              <a:t>Downsizing?</a:t>
            </a:r>
          </a:p>
          <a:p>
            <a:pPr lvl="1">
              <a:lnSpc>
                <a:spcPct val="90000"/>
              </a:lnSpc>
            </a:pPr>
            <a:r>
              <a:rPr lang="en-US" sz="2400" dirty="0"/>
              <a:t># of group managers (intermediaries) is declining, but wages of group managers increasing</a:t>
            </a:r>
          </a:p>
          <a:p>
            <a:pPr lvl="1">
              <a:lnSpc>
                <a:spcPct val="90000"/>
              </a:lnSpc>
            </a:pPr>
            <a:r>
              <a:rPr lang="en-US" sz="2400" dirty="0"/>
              <a:t>Downsizing suggests pay cuts, </a:t>
            </a:r>
            <a:r>
              <a:rPr lang="en-US" sz="2400" i="1" dirty="0"/>
              <a:t>but </a:t>
            </a:r>
            <a:r>
              <a:rPr lang="en-US" sz="2400" dirty="0"/>
              <a:t>we find the opposite </a:t>
            </a:r>
          </a:p>
          <a:p>
            <a:pPr lvl="2">
              <a:lnSpc>
                <a:spcPct val="90000"/>
              </a:lnSpc>
            </a:pPr>
            <a:r>
              <a:rPr lang="en-US" sz="2000" dirty="0"/>
              <a:t>Increases in DM and CEO pay with increases in competition</a:t>
            </a:r>
          </a:p>
          <a:p>
            <a:pPr>
              <a:lnSpc>
                <a:spcPct val="90000"/>
              </a:lnSpc>
            </a:pPr>
            <a:r>
              <a:rPr lang="en-US" sz="2800" dirty="0"/>
              <a:t>Corporate restructuring?</a:t>
            </a:r>
          </a:p>
          <a:p>
            <a:pPr lvl="1">
              <a:lnSpc>
                <a:spcPct val="90000"/>
              </a:lnSpc>
            </a:pPr>
            <a:r>
              <a:rPr lang="en-US" sz="2400" dirty="0"/>
              <a:t>Is broader span due to firm diversification?</a:t>
            </a:r>
          </a:p>
          <a:p>
            <a:pPr lvl="2">
              <a:lnSpc>
                <a:spcPct val="90000"/>
              </a:lnSpc>
            </a:pPr>
            <a:r>
              <a:rPr lang="en-US" sz="2000" dirty="0"/>
              <a:t>Firms becoming more focused (less diversified) with increases in competition</a:t>
            </a:r>
          </a:p>
          <a:p>
            <a:pPr lvl="1">
              <a:lnSpc>
                <a:spcPct val="90000"/>
              </a:lnSpc>
            </a:pPr>
            <a:r>
              <a:rPr lang="en-US" sz="2400" dirty="0"/>
              <a:t>Are org changes due to closing of Canadian subsidiaries?</a:t>
            </a:r>
          </a:p>
          <a:p>
            <a:pPr lvl="2">
              <a:lnSpc>
                <a:spcPct val="90000"/>
              </a:lnSpc>
            </a:pPr>
            <a:r>
              <a:rPr lang="en-US" sz="2000" dirty="0"/>
              <a:t>Firms reduce the # of subsidiaries with increases in competition, but not significant</a:t>
            </a:r>
          </a:p>
          <a:p>
            <a:pPr lvl="1">
              <a:lnSpc>
                <a:spcPct val="90000"/>
              </a:lnSpc>
            </a:pPr>
            <a:endParaRPr lang="en-US" sz="2400" dirty="0"/>
          </a:p>
          <a:p>
            <a:pPr lvl="2">
              <a:lnSpc>
                <a:spcPct val="90000"/>
              </a:lnSpc>
            </a:pPr>
            <a:endParaRPr lang="en-US" sz="2000" dirty="0"/>
          </a:p>
          <a:p>
            <a:pPr>
              <a:lnSpc>
                <a:spcPct val="90000"/>
              </a:lnSpc>
            </a:pPr>
            <a:endParaRPr lang="en-US" sz="2800" dirty="0"/>
          </a:p>
          <a:p>
            <a:pPr>
              <a:lnSpc>
                <a:spcPct val="90000"/>
              </a:lnSpc>
            </a:pPr>
            <a:endParaRPr lang="en-US" sz="2800" dirty="0"/>
          </a:p>
        </p:txBody>
      </p:sp>
    </p:spTree>
    <p:extLst>
      <p:ext uri="{BB962C8B-B14F-4D97-AF65-F5344CB8AC3E}">
        <p14:creationId xmlns:p14="http://schemas.microsoft.com/office/powerpoint/2010/main" val="3540918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769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769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7699">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769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76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368300"/>
            <a:ext cx="9144000" cy="6099524"/>
          </a:xfrm>
          <a:prstGeom prst="rect">
            <a:avLst/>
          </a:prstGeom>
        </p:spPr>
      </p:pic>
    </p:spTree>
    <p:extLst>
      <p:ext uri="{BB962C8B-B14F-4D97-AF65-F5344CB8AC3E}">
        <p14:creationId xmlns:p14="http://schemas.microsoft.com/office/powerpoint/2010/main" val="27649793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F5897"/>
                </a:solidFill>
                <a:latin typeface="Palatino"/>
                <a:ea typeface="+mj-ea"/>
                <a:cs typeface="Palatino"/>
              </a:rPr>
              <a:t>Further robustness checks</a:t>
            </a:r>
            <a:endParaRPr lang="en-US" dirty="0">
              <a:solidFill>
                <a:srgbClr val="2F5897"/>
              </a:solidFill>
              <a:latin typeface="Palatino"/>
              <a:ea typeface="+mj-ea"/>
              <a:cs typeface="Palatino"/>
            </a:endParaRPr>
          </a:p>
        </p:txBody>
      </p:sp>
      <p:sp>
        <p:nvSpPr>
          <p:cNvPr id="26627" name="Content Placeholder 2"/>
          <p:cNvSpPr>
            <a:spLocks noGrp="1"/>
          </p:cNvSpPr>
          <p:nvPr>
            <p:ph idx="1"/>
          </p:nvPr>
        </p:nvSpPr>
        <p:spPr>
          <a:xfrm>
            <a:off x="1066800" y="1524000"/>
            <a:ext cx="7162800" cy="4525963"/>
          </a:xfrm>
        </p:spPr>
        <p:txBody>
          <a:bodyPr>
            <a:normAutofit lnSpcReduction="10000"/>
          </a:bodyPr>
          <a:lstStyle/>
          <a:p>
            <a:endParaRPr lang="en-US" sz="2400"/>
          </a:p>
          <a:p>
            <a:r>
              <a:rPr lang="en-US" sz="2400"/>
              <a:t>Sample present in 1988</a:t>
            </a:r>
          </a:p>
          <a:p>
            <a:r>
              <a:rPr lang="en-US" sz="2400"/>
              <a:t>Include services as control group</a:t>
            </a:r>
          </a:p>
          <a:p>
            <a:r>
              <a:rPr lang="en-US" sz="2400"/>
              <a:t>Exchange rate and import penetration</a:t>
            </a:r>
          </a:p>
          <a:p>
            <a:r>
              <a:rPr lang="en-US" sz="2400"/>
              <a:t>Subsidiaries in Canada</a:t>
            </a:r>
          </a:p>
          <a:p>
            <a:r>
              <a:rPr lang="en-US" sz="2400"/>
              <a:t>Differential speed of tariff reductions</a:t>
            </a:r>
          </a:p>
          <a:p>
            <a:endParaRPr lang="en-US" sz="2400"/>
          </a:p>
          <a:p>
            <a:r>
              <a:rPr lang="en-US" sz="2400"/>
              <a:t>Beyond Canada:</a:t>
            </a:r>
          </a:p>
          <a:p>
            <a:r>
              <a:rPr lang="en-US" sz="2400"/>
              <a:t>Correlation between organizational &amp; competition variables (trade costs, lerner index, import penetration)</a:t>
            </a:r>
          </a:p>
          <a:p>
            <a:endParaRPr lang="en-US"/>
          </a:p>
        </p:txBody>
      </p:sp>
    </p:spTree>
    <p:extLst>
      <p:ext uri="{BB962C8B-B14F-4D97-AF65-F5344CB8AC3E}">
        <p14:creationId xmlns:p14="http://schemas.microsoft.com/office/powerpoint/2010/main" val="422308196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r>
              <a:rPr lang="en-US" sz="3200" dirty="0">
                <a:solidFill>
                  <a:srgbClr val="00B050"/>
                </a:solidFill>
                <a:latin typeface="Palatino"/>
                <a:cs typeface="Palatino"/>
              </a:rPr>
              <a:t>Flattening and Competition beyond Canada</a:t>
            </a:r>
            <a:r>
              <a:rPr lang="en-US" sz="3200" dirty="0" smtClean="0">
                <a:solidFill>
                  <a:srgbClr val="00B050"/>
                </a:solidFill>
                <a:latin typeface="Palatino"/>
                <a:cs typeface="Palatino"/>
              </a:rPr>
              <a:t>…</a:t>
            </a:r>
            <a:endParaRPr lang="en-US" sz="3200" dirty="0">
              <a:latin typeface="Palatino"/>
              <a:cs typeface="Palatino"/>
            </a:endParaRPr>
          </a:p>
        </p:txBody>
      </p:sp>
      <p:graphicFrame>
        <p:nvGraphicFramePr>
          <p:cNvPr id="3" name="Table 2"/>
          <p:cNvGraphicFramePr>
            <a:graphicFrameLocks noGrp="1"/>
          </p:cNvGraphicFramePr>
          <p:nvPr>
            <p:extLst>
              <p:ext uri="{D42A27DB-BD31-4B8C-83A1-F6EECF244321}">
                <p14:modId xmlns:p14="http://schemas.microsoft.com/office/powerpoint/2010/main" val="2593154494"/>
              </p:ext>
            </p:extLst>
          </p:nvPr>
        </p:nvGraphicFramePr>
        <p:xfrm>
          <a:off x="533400" y="1788359"/>
          <a:ext cx="7924800" cy="3901440"/>
        </p:xfrm>
        <a:graphic>
          <a:graphicData uri="http://schemas.openxmlformats.org/drawingml/2006/table">
            <a:tbl>
              <a:tblPr/>
              <a:tblGrid>
                <a:gridCol w="1935163"/>
                <a:gridCol w="992187"/>
                <a:gridCol w="992188"/>
                <a:gridCol w="992187"/>
                <a:gridCol w="1004888"/>
                <a:gridCol w="1003300"/>
                <a:gridCol w="1004887"/>
              </a:tblGrid>
              <a:tr h="190500">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Times New Roman" charset="0"/>
                          <a:ea typeface="ＭＳ Ｐゴシック" charset="0"/>
                          <a:cs typeface="Times New Roman" charset="0"/>
                        </a:rPr>
                        <a:t>Table A4:  Correlation between Organizational and Competition Variables</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Div.Depth</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Div.Depth</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Div.Depth</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CEO Span</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CEO Span</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CEO Span</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1</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2</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3</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4</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5</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6</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2060"/>
                          </a:solidFill>
                          <a:effectLst/>
                          <a:latin typeface="Times New Roman" charset="0"/>
                          <a:ea typeface="ＭＳ Ｐゴシック" charset="0"/>
                          <a:cs typeface="Times New Roman" charset="0"/>
                        </a:rPr>
                        <a:t>Trade Costs</a:t>
                      </a: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2060"/>
                          </a:solidFill>
                          <a:effectLst/>
                          <a:latin typeface="Times New Roman" charset="0"/>
                          <a:ea typeface="ＭＳ Ｐゴシック" charset="0"/>
                          <a:cs typeface="Times New Roman" charset="0"/>
                        </a:rPr>
                        <a:t>2.822</a:t>
                      </a: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2060"/>
                        </a:solidFill>
                        <a:effectLst/>
                        <a:latin typeface="Times New Roman" charset="0"/>
                        <a:ea typeface="ＭＳ Ｐゴシック" charset="0"/>
                        <a:cs typeface="Times New Roman"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2060"/>
                        </a:solidFill>
                        <a:effectLst/>
                        <a:latin typeface="Times New Roman" charset="0"/>
                        <a:ea typeface="ＭＳ Ｐゴシック" charset="0"/>
                        <a:cs typeface="Times New Roman"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2060"/>
                          </a:solidFill>
                          <a:effectLst/>
                          <a:latin typeface="Times New Roman" charset="0"/>
                          <a:ea typeface="ＭＳ Ｐゴシック" charset="0"/>
                          <a:cs typeface="Times New Roman" charset="0"/>
                        </a:rPr>
                        <a:t>-21.927</a:t>
                      </a: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2060"/>
                        </a:solidFill>
                        <a:effectLst/>
                        <a:latin typeface="Times New Roman" charset="0"/>
                        <a:ea typeface="ＭＳ Ｐゴシック" charset="0"/>
                        <a:cs typeface="Times New Roman"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206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charset="0"/>
                          <a:ea typeface="ＭＳ Ｐゴシック" charset="0"/>
                          <a:cs typeface="Times New Roman" charset="0"/>
                        </a:rPr>
                        <a:t>[1.304]**</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206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206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2060"/>
                          </a:solidFill>
                          <a:effectLst/>
                          <a:latin typeface="Times New Roman" charset="0"/>
                          <a:ea typeface="ＭＳ Ｐゴシック" charset="0"/>
                          <a:cs typeface="Times New Roman" charset="0"/>
                        </a:rPr>
                        <a:t>[9.384]**</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206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B0F0"/>
                          </a:solidFill>
                          <a:effectLst/>
                          <a:latin typeface="Times New Roman" charset="0"/>
                          <a:ea typeface="ＭＳ Ｐゴシック" charset="0"/>
                          <a:cs typeface="Times New Roman" charset="0"/>
                        </a:rPr>
                        <a:t>Lerner Index</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B0F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B0F0"/>
                          </a:solidFill>
                          <a:effectLst/>
                          <a:latin typeface="Times New Roman" charset="0"/>
                          <a:ea typeface="ＭＳ Ｐゴシック" charset="0"/>
                          <a:cs typeface="Times New Roman" charset="0"/>
                        </a:rPr>
                        <a:t>0.14</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B0F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B0F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B0F0"/>
                          </a:solidFill>
                          <a:effectLst/>
                          <a:latin typeface="Times New Roman" charset="0"/>
                          <a:ea typeface="ＭＳ Ｐゴシック" charset="0"/>
                          <a:cs typeface="Times New Roman" charset="0"/>
                        </a:rPr>
                        <a:t>0.128</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B0F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B0F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B0F0"/>
                          </a:solidFill>
                          <a:effectLst/>
                          <a:latin typeface="Times New Roman" charset="0"/>
                          <a:ea typeface="ＭＳ Ｐゴシック" charset="0"/>
                          <a:cs typeface="Times New Roman" charset="0"/>
                        </a:rPr>
                        <a:t>[0.067]**</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B0F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B0F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B0F0"/>
                          </a:solidFill>
                          <a:effectLst/>
                          <a:latin typeface="Times New Roman" charset="0"/>
                          <a:ea typeface="ＭＳ Ｐゴシック" charset="0"/>
                          <a:cs typeface="Times New Roman" charset="0"/>
                        </a:rPr>
                        <a:t>[0.367]</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558ED5"/>
                          </a:solidFill>
                          <a:effectLst/>
                          <a:latin typeface="Times New Roman" charset="0"/>
                          <a:ea typeface="ＭＳ Ｐゴシック" charset="0"/>
                          <a:cs typeface="Times New Roman" charset="0"/>
                        </a:rPr>
                        <a:t>Import Penetration</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558ED5"/>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558ED5"/>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558ED5"/>
                          </a:solidFill>
                          <a:effectLst/>
                          <a:latin typeface="Times New Roman" charset="0"/>
                          <a:ea typeface="ＭＳ Ｐゴシック" charset="0"/>
                          <a:cs typeface="Times New Roman" charset="0"/>
                        </a:rPr>
                        <a:t>-0.781</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558ED5"/>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558ED5"/>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558ED5"/>
                          </a:solidFill>
                          <a:effectLst/>
                          <a:latin typeface="Times New Roman" charset="0"/>
                          <a:ea typeface="ＭＳ Ｐゴシック" charset="0"/>
                          <a:cs typeface="Times New Roman" charset="0"/>
                        </a:rPr>
                        <a:t>-0.01</a:t>
                      </a:r>
                    </a:p>
                  </a:txBody>
                  <a:tcPr marL="68580" marR="68580" marT="0" marB="0" anchor="b" horzOverflow="overflow">
                    <a:lnL>
                      <a:noFill/>
                    </a:lnL>
                    <a:lnR>
                      <a:noFill/>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558ED5"/>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558ED5"/>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558ED5"/>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558ED5"/>
                          </a:solidFill>
                          <a:effectLst/>
                          <a:latin typeface="Times New Roman" charset="0"/>
                          <a:ea typeface="ＭＳ Ｐゴシック" charset="0"/>
                          <a:cs typeface="Times New Roman" charset="0"/>
                        </a:rPr>
                        <a:t>[0.362]**</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558ED5"/>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558ED5"/>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558ED5"/>
                          </a:solidFill>
                          <a:effectLst/>
                          <a:latin typeface="Times New Roman" charset="0"/>
                          <a:ea typeface="ＭＳ Ｐゴシック" charset="0"/>
                          <a:cs typeface="Times New Roman" charset="0"/>
                        </a:rPr>
                        <a:t>[1.448]</a:t>
                      </a:r>
                    </a:p>
                  </a:txBody>
                  <a:tcPr marL="68580" marR="68580" marT="0" marB="0" anchor="b" horzOverflow="overflow">
                    <a:lnL>
                      <a:noFill/>
                    </a:lnL>
                    <a:lnR>
                      <a:noFill/>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Division FE&amp; trends</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yes</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yes</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yes</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Firm FE&amp; trends</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yes</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yes</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yes</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Observations</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4503</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5600</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4018</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1378</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2046</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1196</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Number of Div.</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1161</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1500</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1100</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R-squared</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0.021</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0.014</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0.02</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0.025</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0.009</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0.011</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Number of Firms</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 </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157</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Times New Roman" charset="0"/>
                        </a:rPr>
                        <a:t>258</a:t>
                      </a:r>
                      <a:endParaRPr kumimoji="0" lang="en-US" sz="16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imes New Roman" charset="0"/>
                          <a:ea typeface="ＭＳ Ｐゴシック" charset="0"/>
                          <a:cs typeface="Times New Roman" charset="0"/>
                        </a:rPr>
                        <a:t>156</a:t>
                      </a:r>
                      <a:endParaRPr kumimoji="0" lang="en-US" sz="16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0" y="6550025"/>
            <a:ext cx="9144000" cy="307975"/>
          </a:xfrm>
          <a:prstGeom prst="rect">
            <a:avLst/>
          </a:prstGeom>
          <a:noFill/>
        </p:spPr>
        <p:txBody>
          <a:bodyPr>
            <a:spAutoFit/>
          </a:bodyPr>
          <a:lstStyle/>
          <a:p>
            <a:pPr>
              <a:defRPr/>
            </a:pPr>
            <a:r>
              <a:rPr lang="en-US" sz="1400" i="1" dirty="0">
                <a:solidFill>
                  <a:schemeClr val="bg2">
                    <a:lumMod val="75000"/>
                  </a:schemeClr>
                </a:solidFill>
                <a:ea typeface="+mn-ea"/>
              </a:rPr>
              <a:t>NB: Std.err. clustered by firm. All regressions include year dummies,  </a:t>
            </a:r>
            <a:r>
              <a:rPr lang="en-US" sz="1400" i="1" dirty="0" err="1">
                <a:solidFill>
                  <a:schemeClr val="bg2">
                    <a:lumMod val="75000"/>
                  </a:schemeClr>
                </a:solidFill>
                <a:ea typeface="+mn-ea"/>
              </a:rPr>
              <a:t>ln</a:t>
            </a:r>
            <a:r>
              <a:rPr lang="en-US" sz="1400" i="1" dirty="0">
                <a:solidFill>
                  <a:schemeClr val="bg2">
                    <a:lumMod val="75000"/>
                  </a:schemeClr>
                </a:solidFill>
                <a:ea typeface="+mn-ea"/>
              </a:rPr>
              <a:t> div. </a:t>
            </a:r>
            <a:r>
              <a:rPr lang="en-US" sz="1400" i="1" dirty="0" err="1">
                <a:solidFill>
                  <a:schemeClr val="bg2">
                    <a:lumMod val="75000"/>
                  </a:schemeClr>
                </a:solidFill>
                <a:ea typeface="+mn-ea"/>
              </a:rPr>
              <a:t>empl</a:t>
            </a:r>
            <a:r>
              <a:rPr lang="en-US" sz="1400" i="1" dirty="0">
                <a:solidFill>
                  <a:schemeClr val="bg2">
                    <a:lumMod val="75000"/>
                  </a:schemeClr>
                </a:solidFill>
                <a:ea typeface="+mn-ea"/>
              </a:rPr>
              <a:t>, </a:t>
            </a:r>
            <a:r>
              <a:rPr lang="en-US" sz="1400" i="1" dirty="0" err="1">
                <a:solidFill>
                  <a:schemeClr val="bg2">
                    <a:lumMod val="75000"/>
                  </a:schemeClr>
                </a:solidFill>
                <a:ea typeface="+mn-ea"/>
              </a:rPr>
              <a:t>ln</a:t>
            </a:r>
            <a:r>
              <a:rPr lang="en-US" sz="1400" i="1" dirty="0">
                <a:solidFill>
                  <a:schemeClr val="bg2">
                    <a:lumMod val="75000"/>
                  </a:schemeClr>
                </a:solidFill>
                <a:ea typeface="+mn-ea"/>
              </a:rPr>
              <a:t> firm sales.</a:t>
            </a:r>
          </a:p>
        </p:txBody>
      </p:sp>
    </p:spTree>
    <p:extLst>
      <p:ext uri="{BB962C8B-B14F-4D97-AF65-F5344CB8AC3E}">
        <p14:creationId xmlns:p14="http://schemas.microsoft.com/office/powerpoint/2010/main" val="82387907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z="3600" dirty="0">
                <a:solidFill>
                  <a:srgbClr val="2F5897"/>
                </a:solidFill>
                <a:latin typeface="Palatino"/>
                <a:cs typeface="Palatino"/>
              </a:rPr>
              <a:t>Interpretation of FTA effects on organizational change</a:t>
            </a:r>
          </a:p>
        </p:txBody>
      </p:sp>
      <p:sp>
        <p:nvSpPr>
          <p:cNvPr id="3" name="Content Placeholder 2"/>
          <p:cNvSpPr>
            <a:spLocks noGrp="1"/>
          </p:cNvSpPr>
          <p:nvPr>
            <p:ph idx="1"/>
          </p:nvPr>
        </p:nvSpPr>
        <p:spPr/>
        <p:txBody>
          <a:bodyPr>
            <a:normAutofit fontScale="92500"/>
          </a:bodyPr>
          <a:lstStyle/>
          <a:p>
            <a:pPr>
              <a:buFont typeface="Arial" charset="0"/>
              <a:buNone/>
            </a:pPr>
            <a:r>
              <a:rPr lang="en-US" sz="2400" dirty="0">
                <a:solidFill>
                  <a:srgbClr val="2F5897"/>
                </a:solidFill>
              </a:rPr>
              <a:t>Increased pressure from imports: </a:t>
            </a:r>
          </a:p>
          <a:p>
            <a:pPr>
              <a:buFont typeface="Arial" charset="0"/>
              <a:buNone/>
            </a:pPr>
            <a:r>
              <a:rPr lang="en-US" sz="2400" dirty="0"/>
              <a:t>	Higher value of </a:t>
            </a:r>
            <a:r>
              <a:rPr lang="en-US" sz="2400" u="sng" dirty="0"/>
              <a:t>adaptation</a:t>
            </a:r>
            <a:r>
              <a:rPr lang="en-US" sz="2400" dirty="0"/>
              <a:t> to local markets, </a:t>
            </a:r>
            <a:r>
              <a:rPr lang="en-US" sz="2400" u="sng" dirty="0"/>
              <a:t>speed</a:t>
            </a:r>
            <a:r>
              <a:rPr lang="en-US" sz="2400" dirty="0"/>
              <a:t> of decision making</a:t>
            </a:r>
          </a:p>
          <a:p>
            <a:r>
              <a:rPr lang="en-US" sz="2400" dirty="0">
                <a:solidFill>
                  <a:schemeClr val="tx1"/>
                </a:solidFill>
              </a:rPr>
              <a:t>Flattening as delegation of authority</a:t>
            </a:r>
          </a:p>
          <a:p>
            <a:pPr lvl="1"/>
            <a:r>
              <a:rPr lang="en-US" sz="2400" dirty="0">
                <a:solidFill>
                  <a:schemeClr val="tx1"/>
                </a:solidFill>
              </a:rPr>
              <a:t>Delayering</a:t>
            </a:r>
          </a:p>
          <a:p>
            <a:pPr lvl="2"/>
            <a:r>
              <a:rPr lang="en-US" sz="2000" dirty="0">
                <a:solidFill>
                  <a:schemeClr val="tx1"/>
                </a:solidFill>
              </a:rPr>
              <a:t>More direct reporting as delegation of authority to DMs</a:t>
            </a:r>
          </a:p>
          <a:p>
            <a:pPr lvl="2"/>
            <a:r>
              <a:rPr lang="ja-JP" altLang="en-US" sz="2000" dirty="0">
                <a:solidFill>
                  <a:schemeClr val="tx1"/>
                </a:solidFill>
              </a:rPr>
              <a:t>“</a:t>
            </a:r>
            <a:r>
              <a:rPr lang="en-US" sz="2000" dirty="0">
                <a:solidFill>
                  <a:schemeClr val="tx1"/>
                </a:solidFill>
              </a:rPr>
              <a:t>Complementary</a:t>
            </a:r>
            <a:r>
              <a:rPr lang="ja-JP" altLang="en-US" sz="2000" dirty="0">
                <a:solidFill>
                  <a:schemeClr val="tx1"/>
                </a:solidFill>
              </a:rPr>
              <a:t>”</a:t>
            </a:r>
            <a:r>
              <a:rPr lang="en-US" sz="2000" dirty="0">
                <a:solidFill>
                  <a:schemeClr val="tx1"/>
                </a:solidFill>
              </a:rPr>
              <a:t> increase in </a:t>
            </a:r>
            <a:r>
              <a:rPr lang="en-US" sz="2000" u="sng" dirty="0">
                <a:solidFill>
                  <a:schemeClr val="tx1"/>
                </a:solidFill>
              </a:rPr>
              <a:t>local</a:t>
            </a:r>
            <a:r>
              <a:rPr lang="en-US" sz="2000" dirty="0">
                <a:solidFill>
                  <a:schemeClr val="tx1"/>
                </a:solidFill>
              </a:rPr>
              <a:t> incentives (initiative)</a:t>
            </a:r>
          </a:p>
          <a:p>
            <a:pPr lvl="2"/>
            <a:r>
              <a:rPr lang="en-US" sz="2000" dirty="0">
                <a:solidFill>
                  <a:schemeClr val="tx1"/>
                </a:solidFill>
              </a:rPr>
              <a:t>Increase in </a:t>
            </a:r>
            <a:r>
              <a:rPr lang="en-US" sz="2000" u="sng" dirty="0">
                <a:solidFill>
                  <a:schemeClr val="tx1"/>
                </a:solidFill>
              </a:rPr>
              <a:t>firm-based </a:t>
            </a:r>
            <a:r>
              <a:rPr lang="en-US" sz="2000" dirty="0">
                <a:solidFill>
                  <a:schemeClr val="tx1"/>
                </a:solidFill>
              </a:rPr>
              <a:t>incentives for coordination</a:t>
            </a:r>
          </a:p>
          <a:p>
            <a:pPr lvl="1"/>
            <a:r>
              <a:rPr lang="en-US" sz="2400" dirty="0">
                <a:solidFill>
                  <a:schemeClr val="tx1"/>
                </a:solidFill>
              </a:rPr>
              <a:t>Higher span of control:</a:t>
            </a:r>
          </a:p>
          <a:p>
            <a:pPr lvl="2"/>
            <a:r>
              <a:rPr lang="en-US" sz="2000" dirty="0">
                <a:solidFill>
                  <a:schemeClr val="tx1"/>
                </a:solidFill>
              </a:rPr>
              <a:t>Headquarters as a coordinator, less involved in daily operations</a:t>
            </a:r>
          </a:p>
          <a:p>
            <a:pPr lvl="1"/>
            <a:r>
              <a:rPr lang="en-US" sz="2400" dirty="0">
                <a:solidFill>
                  <a:schemeClr val="tx1"/>
                </a:solidFill>
              </a:rPr>
              <a:t>Stronger effects in R&amp;D/ Advertising- intensive industries</a:t>
            </a:r>
          </a:p>
          <a:p>
            <a:endParaRPr lang="en-US" sz="2000" dirty="0">
              <a:solidFill>
                <a:schemeClr val="tx1"/>
              </a:solidFill>
            </a:endParaRPr>
          </a:p>
        </p:txBody>
      </p:sp>
    </p:spTree>
    <p:extLst>
      <p:ext uri="{BB962C8B-B14F-4D97-AF65-F5344CB8AC3E}">
        <p14:creationId xmlns:p14="http://schemas.microsoft.com/office/powerpoint/2010/main" val="313287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 Incentives</a:t>
            </a:r>
            <a:r>
              <a:rPr lang="en-US" dirty="0">
                <a:solidFill>
                  <a:srgbClr val="FF0000"/>
                </a:solidFill>
              </a:rPr>
              <a:t>, E</a:t>
            </a:r>
            <a:r>
              <a:rPr lang="en-US" dirty="0" smtClean="0">
                <a:solidFill>
                  <a:srgbClr val="FF0000"/>
                </a:solidFill>
              </a:rPr>
              <a:t>xecutive </a:t>
            </a:r>
            <a:r>
              <a:rPr lang="en-US" dirty="0">
                <a:solidFill>
                  <a:srgbClr val="FF0000"/>
                </a:solidFill>
              </a:rPr>
              <a:t>C</a:t>
            </a:r>
            <a:r>
              <a:rPr lang="en-US" dirty="0" smtClean="0">
                <a:solidFill>
                  <a:srgbClr val="FF0000"/>
                </a:solidFill>
              </a:rPr>
              <a:t>ompensation</a:t>
            </a:r>
            <a:r>
              <a:rPr lang="en-US" dirty="0"/>
              <a:t/>
            </a:r>
            <a:br>
              <a:rPr lang="en-US" dirty="0"/>
            </a:b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7463976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5656"/>
            <a:ext cx="8229600" cy="1143000"/>
          </a:xfrm>
        </p:spPr>
        <p:txBody>
          <a:bodyPr/>
          <a:lstStyle/>
          <a:p>
            <a:pPr eaLnBrk="1" hangingPunct="1"/>
            <a:r>
              <a:rPr lang="en-US" dirty="0">
                <a:latin typeface="Palatino"/>
                <a:cs typeface="Palatino"/>
              </a:rPr>
              <a:t>Conclusions</a:t>
            </a:r>
          </a:p>
        </p:txBody>
      </p:sp>
      <p:sp>
        <p:nvSpPr>
          <p:cNvPr id="33795" name="Rectangle 3"/>
          <p:cNvSpPr>
            <a:spLocks noGrp="1" noChangeArrowheads="1"/>
          </p:cNvSpPr>
          <p:nvPr>
            <p:ph idx="1"/>
          </p:nvPr>
        </p:nvSpPr>
        <p:spPr>
          <a:xfrm>
            <a:off x="533400" y="1524000"/>
            <a:ext cx="8458200" cy="4724400"/>
          </a:xfrm>
        </p:spPr>
        <p:txBody>
          <a:bodyPr/>
          <a:lstStyle/>
          <a:p>
            <a:pPr>
              <a:lnSpc>
                <a:spcPct val="90000"/>
              </a:lnSpc>
            </a:pPr>
            <a:r>
              <a:rPr lang="en-US" dirty="0"/>
              <a:t>Work depicts how firms adapt their internal organization and compensation to product market changes</a:t>
            </a:r>
          </a:p>
          <a:p>
            <a:pPr eaLnBrk="1" hangingPunct="1">
              <a:lnSpc>
                <a:spcPct val="90000"/>
              </a:lnSpc>
            </a:pPr>
            <a:r>
              <a:rPr lang="en-US" sz="2400" dirty="0" smtClean="0"/>
              <a:t>Change </a:t>
            </a:r>
            <a:r>
              <a:rPr lang="en-US" sz="2400" dirty="0"/>
              <a:t>in competitive </a:t>
            </a:r>
            <a:r>
              <a:rPr lang="en-US" sz="2400" dirty="0" smtClean="0"/>
              <a:t>environment</a:t>
            </a:r>
            <a:endParaRPr lang="en-US" sz="2400" dirty="0"/>
          </a:p>
          <a:p>
            <a:pPr lvl="1" eaLnBrk="1" hangingPunct="1">
              <a:lnSpc>
                <a:spcPct val="90000"/>
              </a:lnSpc>
              <a:buFont typeface="Arial" charset="0"/>
              <a:buNone/>
            </a:pPr>
            <a:r>
              <a:rPr lang="en-US" sz="2400" dirty="0">
                <a:solidFill>
                  <a:srgbClr val="FF0000"/>
                </a:solidFill>
                <a:sym typeface="Wingdings" charset="0"/>
              </a:rPr>
              <a:t>      </a:t>
            </a:r>
            <a:r>
              <a:rPr lang="en-US" sz="2400" dirty="0">
                <a:solidFill>
                  <a:srgbClr val="FF0000"/>
                </a:solidFill>
              </a:rPr>
              <a:t>Flatter </a:t>
            </a:r>
            <a:r>
              <a:rPr lang="en-US" sz="2400" dirty="0" smtClean="0">
                <a:solidFill>
                  <a:srgbClr val="FF0000"/>
                </a:solidFill>
              </a:rPr>
              <a:t>Firms + </a:t>
            </a:r>
            <a:r>
              <a:rPr lang="en-US" sz="2400" dirty="0">
                <a:solidFill>
                  <a:srgbClr val="FF0000"/>
                </a:solidFill>
              </a:rPr>
              <a:t>Change in compensation </a:t>
            </a:r>
            <a:r>
              <a:rPr lang="en-US" sz="2400" dirty="0" smtClean="0">
                <a:solidFill>
                  <a:srgbClr val="FF0000"/>
                </a:solidFill>
              </a:rPr>
              <a:t>structures (incentives and wage differentials)</a:t>
            </a:r>
            <a:endParaRPr lang="en-US" sz="2400" dirty="0">
              <a:solidFill>
                <a:srgbClr val="FF0000"/>
              </a:solidFill>
            </a:endParaRPr>
          </a:p>
          <a:p>
            <a:pPr eaLnBrk="1" hangingPunct="1">
              <a:lnSpc>
                <a:spcPct val="90000"/>
              </a:lnSpc>
            </a:pPr>
            <a:endParaRPr lang="en-US" sz="2400" dirty="0"/>
          </a:p>
          <a:p>
            <a:pPr eaLnBrk="1" hangingPunct="1">
              <a:lnSpc>
                <a:spcPct val="90000"/>
              </a:lnSpc>
            </a:pPr>
            <a:endParaRPr lang="en-US" sz="2400" dirty="0"/>
          </a:p>
          <a:p>
            <a:pPr eaLnBrk="1" hangingPunct="1">
              <a:lnSpc>
                <a:spcPct val="90000"/>
              </a:lnSpc>
            </a:pPr>
            <a:r>
              <a:rPr lang="en-US" sz="2400" dirty="0"/>
              <a:t>Coordinated adoption of </a:t>
            </a:r>
            <a:r>
              <a:rPr lang="ja-JP" altLang="en-US" sz="2400" dirty="0"/>
              <a:t>“</a:t>
            </a:r>
            <a:r>
              <a:rPr lang="en-US" sz="2400" dirty="0"/>
              <a:t>complementary</a:t>
            </a:r>
            <a:r>
              <a:rPr lang="ja-JP" altLang="en-US" sz="2400" dirty="0"/>
              <a:t>”</a:t>
            </a:r>
            <a:r>
              <a:rPr lang="en-US" sz="2400" dirty="0"/>
              <a:t> practices</a:t>
            </a:r>
          </a:p>
          <a:p>
            <a:pPr eaLnBrk="1" hangingPunct="1">
              <a:lnSpc>
                <a:spcPct val="90000"/>
              </a:lnSpc>
            </a:pPr>
            <a:endParaRPr lang="en-US" sz="2400" dirty="0"/>
          </a:p>
          <a:p>
            <a:r>
              <a:rPr lang="en-US" dirty="0"/>
              <a:t>Effect on </a:t>
            </a:r>
            <a:r>
              <a:rPr lang="en-US" dirty="0" smtClean="0"/>
              <a:t>firms, workers </a:t>
            </a:r>
            <a:r>
              <a:rPr lang="en-US" dirty="0"/>
              <a:t>and wages: an important aspect of globalization, increasing competition</a:t>
            </a:r>
          </a:p>
          <a:p>
            <a:pPr eaLnBrk="1" hangingPunct="1">
              <a:lnSpc>
                <a:spcPct val="90000"/>
              </a:lnSpc>
            </a:pPr>
            <a:endParaRPr lang="en-US" sz="2000" dirty="0"/>
          </a:p>
        </p:txBody>
      </p:sp>
    </p:spTree>
    <p:extLst>
      <p:ext uri="{BB962C8B-B14F-4D97-AF65-F5344CB8AC3E}">
        <p14:creationId xmlns:p14="http://schemas.microsoft.com/office/powerpoint/2010/main" val="658572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09" y="0"/>
            <a:ext cx="9347810" cy="1600200"/>
          </a:xfrm>
        </p:spPr>
        <p:txBody>
          <a:bodyPr/>
          <a:lstStyle/>
          <a:p>
            <a:r>
              <a:rPr lang="en-US" dirty="0" smtClean="0"/>
              <a:t>Next Steps</a:t>
            </a:r>
            <a:br>
              <a:rPr lang="en-US" dirty="0" smtClean="0"/>
            </a:br>
            <a:r>
              <a:rPr lang="en-US" dirty="0" smtClean="0"/>
              <a:t> (what is still missing in the picture)</a:t>
            </a:r>
            <a:endParaRPr lang="en-US" dirty="0"/>
          </a:p>
        </p:txBody>
      </p:sp>
      <p:sp>
        <p:nvSpPr>
          <p:cNvPr id="3" name="Content Placeholder 2"/>
          <p:cNvSpPr>
            <a:spLocks noGrp="1"/>
          </p:cNvSpPr>
          <p:nvPr>
            <p:ph idx="1"/>
          </p:nvPr>
        </p:nvSpPr>
        <p:spPr/>
        <p:txBody>
          <a:bodyPr/>
          <a:lstStyle/>
          <a:p>
            <a:endParaRPr lang="en-US" dirty="0" smtClean="0"/>
          </a:p>
          <a:p>
            <a:r>
              <a:rPr lang="en-US" dirty="0" smtClean="0"/>
              <a:t>Better tracing of mechanism(s)</a:t>
            </a:r>
          </a:p>
          <a:p>
            <a:pPr lvl="1"/>
            <a:r>
              <a:rPr lang="en-US" dirty="0" smtClean="0"/>
              <a:t>How much are indirect effects</a:t>
            </a:r>
          </a:p>
          <a:p>
            <a:pPr lvl="1"/>
            <a:r>
              <a:rPr lang="en-US" dirty="0" smtClean="0"/>
              <a:t>Differences by types of competition?</a:t>
            </a:r>
          </a:p>
          <a:p>
            <a:pPr lvl="1"/>
            <a:endParaRPr lang="en-US" dirty="0" smtClean="0"/>
          </a:p>
          <a:p>
            <a:pPr lvl="1"/>
            <a:endParaRPr lang="en-US" dirty="0"/>
          </a:p>
          <a:p>
            <a:pPr lvl="1"/>
            <a:endParaRPr lang="en-US" dirty="0" smtClean="0"/>
          </a:p>
          <a:p>
            <a:r>
              <a:rPr lang="en-US" dirty="0" smtClean="0"/>
              <a:t>Tracing it all back to firm performance</a:t>
            </a:r>
            <a:endParaRPr lang="en-US" dirty="0"/>
          </a:p>
        </p:txBody>
      </p:sp>
    </p:spTree>
    <p:extLst>
      <p:ext uri="{BB962C8B-B14F-4D97-AF65-F5344CB8AC3E}">
        <p14:creationId xmlns:p14="http://schemas.microsoft.com/office/powerpoint/2010/main" val="29058050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10079" y="-1269940"/>
            <a:ext cx="4481826" cy="9548936"/>
          </a:xfrm>
          <a:prstGeom prst="rect">
            <a:avLst/>
          </a:prstGeom>
          <a:scene3d>
            <a:camera prst="orthographicFront">
              <a:rot lat="0" lon="0" rev="16200000"/>
            </a:camera>
            <a:lightRig rig="threePt" dir="t"/>
          </a:scene3d>
        </p:spPr>
      </p:pic>
    </p:spTree>
    <p:extLst>
      <p:ext uri="{BB962C8B-B14F-4D97-AF65-F5344CB8AC3E}">
        <p14:creationId xmlns:p14="http://schemas.microsoft.com/office/powerpoint/2010/main" val="17913241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761160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533400" y="381000"/>
            <a:ext cx="8001000" cy="1158875"/>
          </a:xfrm>
        </p:spPr>
        <p:txBody>
          <a:bodyPr/>
          <a:lstStyle/>
          <a:p>
            <a:r>
              <a:rPr lang="en-US" sz="2800" dirty="0"/>
              <a:t>Effect of competition on incentive provision:</a:t>
            </a:r>
            <a:br>
              <a:rPr lang="en-US" sz="2800" dirty="0"/>
            </a:br>
            <a:r>
              <a:rPr lang="en-US" sz="2800" dirty="0"/>
              <a:t>Potential channels</a:t>
            </a:r>
            <a:endParaRPr lang="en-US" sz="2800" dirty="0">
              <a:latin typeface="Arial" charset="0"/>
            </a:endParaRPr>
          </a:p>
        </p:txBody>
      </p:sp>
      <p:sp>
        <p:nvSpPr>
          <p:cNvPr id="372739" name="Rectangle 3"/>
          <p:cNvSpPr>
            <a:spLocks noGrp="1" noChangeArrowheads="1"/>
          </p:cNvSpPr>
          <p:nvPr>
            <p:ph type="body" idx="1"/>
          </p:nvPr>
        </p:nvSpPr>
        <p:spPr>
          <a:xfrm>
            <a:off x="533400" y="1828800"/>
            <a:ext cx="8153400" cy="4572000"/>
          </a:xfrm>
        </p:spPr>
        <p:txBody>
          <a:bodyPr/>
          <a:lstStyle/>
          <a:p>
            <a:r>
              <a:rPr lang="en-US" sz="2400" dirty="0">
                <a:latin typeface="Palatino"/>
                <a:cs typeface="Palatino"/>
              </a:rPr>
              <a:t>Principal agent + competition affects profits</a:t>
            </a:r>
          </a:p>
          <a:p>
            <a:r>
              <a:rPr lang="en-US" sz="2400" dirty="0">
                <a:latin typeface="Palatino"/>
                <a:cs typeface="Palatino"/>
              </a:rPr>
              <a:t>Competition provides implicit incentives</a:t>
            </a:r>
          </a:p>
          <a:p>
            <a:r>
              <a:rPr lang="en-US" sz="2400" dirty="0">
                <a:latin typeface="Palatino"/>
                <a:cs typeface="Palatino"/>
              </a:rPr>
              <a:t>Principal agent + competition affects signal extraction</a:t>
            </a:r>
          </a:p>
          <a:p>
            <a:r>
              <a:rPr lang="en-US" sz="2400" dirty="0">
                <a:latin typeface="Palatino"/>
                <a:cs typeface="Palatino"/>
              </a:rPr>
              <a:t>Pay as commitment to a competitive strategy</a:t>
            </a:r>
          </a:p>
          <a:p>
            <a:r>
              <a:rPr lang="en-US" sz="2400" dirty="0">
                <a:latin typeface="Palatino"/>
                <a:cs typeface="Palatino"/>
              </a:rPr>
              <a:t>Rent extraction and competition</a:t>
            </a:r>
          </a:p>
          <a:p>
            <a:r>
              <a:rPr lang="en-US" sz="2400" dirty="0">
                <a:latin typeface="Palatino"/>
                <a:cs typeface="Palatino"/>
              </a:rPr>
              <a:t>Other</a:t>
            </a:r>
          </a:p>
          <a:p>
            <a:endParaRPr lang="en-US" sz="2400" dirty="0">
              <a:latin typeface="Palatino"/>
              <a:cs typeface="Palatino"/>
            </a:endParaRPr>
          </a:p>
          <a:p>
            <a:endParaRPr lang="en-US" sz="2400" dirty="0">
              <a:latin typeface="Palatino"/>
              <a:cs typeface="Palatino"/>
            </a:endParaRPr>
          </a:p>
          <a:p>
            <a:endParaRPr lang="en-US" sz="2800" dirty="0">
              <a:latin typeface="Palatino"/>
              <a:cs typeface="Palatino"/>
            </a:endParaRPr>
          </a:p>
          <a:p>
            <a:endParaRPr lang="en-US" sz="2900" dirty="0">
              <a:latin typeface="Palatino"/>
              <a:cs typeface="Palatino"/>
            </a:endParaRPr>
          </a:p>
        </p:txBody>
      </p:sp>
    </p:spTree>
    <p:extLst>
      <p:ext uri="{BB962C8B-B14F-4D97-AF65-F5344CB8AC3E}">
        <p14:creationId xmlns:p14="http://schemas.microsoft.com/office/powerpoint/2010/main" val="3695922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533400" y="381000"/>
            <a:ext cx="8001000" cy="1158875"/>
          </a:xfrm>
        </p:spPr>
        <p:txBody>
          <a:bodyPr/>
          <a:lstStyle/>
          <a:p>
            <a:r>
              <a:rPr lang="en-US" sz="2800"/>
              <a:t>Effect of competition on incentive provision:</a:t>
            </a:r>
            <a:br>
              <a:rPr lang="en-US" sz="2800"/>
            </a:br>
            <a:r>
              <a:rPr lang="en-US" sz="2800"/>
              <a:t>Potential channels</a:t>
            </a:r>
            <a:endParaRPr lang="en-US" sz="2800">
              <a:latin typeface="Arial" charset="0"/>
            </a:endParaRPr>
          </a:p>
        </p:txBody>
      </p:sp>
      <p:sp>
        <p:nvSpPr>
          <p:cNvPr id="496643" name="Rectangle 3"/>
          <p:cNvSpPr>
            <a:spLocks noGrp="1" noChangeArrowheads="1"/>
          </p:cNvSpPr>
          <p:nvPr>
            <p:ph type="body" idx="1"/>
          </p:nvPr>
        </p:nvSpPr>
        <p:spPr>
          <a:xfrm>
            <a:off x="533400" y="1828800"/>
            <a:ext cx="8153400" cy="4572000"/>
          </a:xfrm>
        </p:spPr>
        <p:txBody>
          <a:bodyPr/>
          <a:lstStyle/>
          <a:p>
            <a:r>
              <a:rPr lang="en-US" sz="2400" dirty="0">
                <a:latin typeface="Palatino"/>
                <a:cs typeface="Palatino"/>
              </a:rPr>
              <a:t>Principal agent + competition affects profits</a:t>
            </a:r>
          </a:p>
          <a:p>
            <a:r>
              <a:rPr lang="en-US" sz="2400" dirty="0">
                <a:solidFill>
                  <a:srgbClr val="C0C0C0"/>
                </a:solidFill>
                <a:latin typeface="Palatino"/>
                <a:cs typeface="Palatino"/>
              </a:rPr>
              <a:t>Competition provides implicit incentives</a:t>
            </a:r>
          </a:p>
          <a:p>
            <a:r>
              <a:rPr lang="en-US" sz="2400" dirty="0">
                <a:solidFill>
                  <a:srgbClr val="C0C0C0"/>
                </a:solidFill>
                <a:latin typeface="Palatino"/>
                <a:cs typeface="Palatino"/>
              </a:rPr>
              <a:t>Principal agent + competition affects signal extraction</a:t>
            </a:r>
          </a:p>
          <a:p>
            <a:r>
              <a:rPr lang="en-US" sz="2400" dirty="0">
                <a:solidFill>
                  <a:srgbClr val="C0C0C0"/>
                </a:solidFill>
                <a:latin typeface="Palatino"/>
                <a:cs typeface="Palatino"/>
              </a:rPr>
              <a:t>Pay as commitment to a competitive strategy</a:t>
            </a:r>
          </a:p>
          <a:p>
            <a:r>
              <a:rPr lang="en-US" sz="2400" dirty="0">
                <a:solidFill>
                  <a:srgbClr val="C0C0C0"/>
                </a:solidFill>
                <a:latin typeface="Palatino"/>
                <a:cs typeface="Palatino"/>
              </a:rPr>
              <a:t>Rent extraction and competition</a:t>
            </a:r>
          </a:p>
          <a:p>
            <a:r>
              <a:rPr lang="en-US" sz="2400" dirty="0">
                <a:solidFill>
                  <a:srgbClr val="C0C0C0"/>
                </a:solidFill>
                <a:latin typeface="Palatino"/>
                <a:cs typeface="Palatino"/>
              </a:rPr>
              <a:t>Other</a:t>
            </a:r>
          </a:p>
          <a:p>
            <a:endParaRPr lang="en-US" sz="2400" dirty="0">
              <a:solidFill>
                <a:srgbClr val="C0C0C0"/>
              </a:solidFill>
              <a:latin typeface="Palatino"/>
              <a:cs typeface="Palatino"/>
            </a:endParaRPr>
          </a:p>
          <a:p>
            <a:endParaRPr lang="en-US" sz="2400" dirty="0">
              <a:latin typeface="Palatino"/>
              <a:cs typeface="Palatino"/>
            </a:endParaRPr>
          </a:p>
          <a:p>
            <a:endParaRPr lang="en-US" sz="2800" dirty="0">
              <a:latin typeface="Palatino"/>
              <a:cs typeface="Palatino"/>
            </a:endParaRPr>
          </a:p>
          <a:p>
            <a:endParaRPr lang="en-US" sz="2900" dirty="0">
              <a:latin typeface="Palatino"/>
              <a:cs typeface="Palatino"/>
            </a:endParaRPr>
          </a:p>
        </p:txBody>
      </p:sp>
    </p:spTree>
    <p:extLst>
      <p:ext uri="{BB962C8B-B14F-4D97-AF65-F5344CB8AC3E}">
        <p14:creationId xmlns:p14="http://schemas.microsoft.com/office/powerpoint/2010/main" val="1967587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xfrm>
            <a:off x="533400" y="381000"/>
            <a:ext cx="8001000" cy="1158875"/>
          </a:xfrm>
        </p:spPr>
        <p:txBody>
          <a:bodyPr/>
          <a:lstStyle/>
          <a:p>
            <a:r>
              <a:rPr lang="en-US" sz="2800" dirty="0"/>
              <a:t>Effect of competition on incentive provision:</a:t>
            </a:r>
            <a:br>
              <a:rPr lang="en-US" sz="2800" dirty="0"/>
            </a:br>
            <a:r>
              <a:rPr lang="en-US" sz="2800" dirty="0"/>
              <a:t>Potential channels</a:t>
            </a:r>
            <a:endParaRPr lang="en-US" sz="2800" dirty="0">
              <a:latin typeface="Arial" charset="0"/>
            </a:endParaRPr>
          </a:p>
        </p:txBody>
      </p:sp>
      <p:sp>
        <p:nvSpPr>
          <p:cNvPr id="498691" name="Rectangle 3"/>
          <p:cNvSpPr>
            <a:spLocks noGrp="1" noChangeArrowheads="1"/>
          </p:cNvSpPr>
          <p:nvPr>
            <p:ph type="body" idx="1"/>
          </p:nvPr>
        </p:nvSpPr>
        <p:spPr>
          <a:xfrm>
            <a:off x="533400" y="1828800"/>
            <a:ext cx="8153400" cy="4572000"/>
          </a:xfrm>
        </p:spPr>
        <p:txBody>
          <a:bodyPr/>
          <a:lstStyle/>
          <a:p>
            <a:r>
              <a:rPr lang="en-US" sz="2400" dirty="0">
                <a:solidFill>
                  <a:srgbClr val="C0C0C0"/>
                </a:solidFill>
                <a:latin typeface="Palatino"/>
                <a:cs typeface="Palatino"/>
              </a:rPr>
              <a:t>Principal agent + competition affects profits</a:t>
            </a:r>
          </a:p>
          <a:p>
            <a:r>
              <a:rPr lang="en-US" sz="2400" dirty="0">
                <a:latin typeface="Palatino"/>
                <a:cs typeface="Palatino"/>
              </a:rPr>
              <a:t>Competition provides implicit incentives</a:t>
            </a:r>
          </a:p>
          <a:p>
            <a:r>
              <a:rPr lang="en-US" sz="2400" dirty="0">
                <a:solidFill>
                  <a:srgbClr val="C0C0C0"/>
                </a:solidFill>
                <a:latin typeface="Palatino"/>
                <a:cs typeface="Palatino"/>
              </a:rPr>
              <a:t>Principal agent + competition affects signal extraction</a:t>
            </a:r>
          </a:p>
          <a:p>
            <a:r>
              <a:rPr lang="en-US" sz="2400" dirty="0">
                <a:solidFill>
                  <a:srgbClr val="C0C0C0"/>
                </a:solidFill>
                <a:latin typeface="Palatino"/>
                <a:cs typeface="Palatino"/>
              </a:rPr>
              <a:t>Pay as commitment to a competitive strategy</a:t>
            </a:r>
          </a:p>
          <a:p>
            <a:r>
              <a:rPr lang="en-US" sz="2400" dirty="0">
                <a:solidFill>
                  <a:srgbClr val="C0C0C0"/>
                </a:solidFill>
                <a:latin typeface="Palatino"/>
                <a:cs typeface="Palatino"/>
              </a:rPr>
              <a:t>Rent extraction and competition</a:t>
            </a:r>
          </a:p>
          <a:p>
            <a:r>
              <a:rPr lang="en-US" sz="2400" dirty="0">
                <a:solidFill>
                  <a:srgbClr val="C0C0C0"/>
                </a:solidFill>
                <a:latin typeface="Palatino"/>
                <a:cs typeface="Palatino"/>
              </a:rPr>
              <a:t>Other</a:t>
            </a:r>
          </a:p>
          <a:p>
            <a:endParaRPr lang="en-US" sz="2400" dirty="0">
              <a:latin typeface="Palatino"/>
              <a:cs typeface="Palatino"/>
            </a:endParaRPr>
          </a:p>
          <a:p>
            <a:endParaRPr lang="en-US" sz="2400" dirty="0">
              <a:latin typeface="Palatino"/>
              <a:cs typeface="Palatino"/>
            </a:endParaRPr>
          </a:p>
          <a:p>
            <a:endParaRPr lang="en-US" sz="2800" dirty="0">
              <a:latin typeface="Palatino"/>
              <a:cs typeface="Palatino"/>
            </a:endParaRPr>
          </a:p>
          <a:p>
            <a:endParaRPr lang="en-US" sz="2900" dirty="0">
              <a:latin typeface="Palatino"/>
              <a:cs typeface="Palatino"/>
            </a:endParaRPr>
          </a:p>
        </p:txBody>
      </p:sp>
    </p:spTree>
    <p:extLst>
      <p:ext uri="{BB962C8B-B14F-4D97-AF65-F5344CB8AC3E}">
        <p14:creationId xmlns:p14="http://schemas.microsoft.com/office/powerpoint/2010/main" val="3294128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n-US"/>
              <a:t/>
            </a:r>
            <a:br>
              <a:rPr lang="en-US"/>
            </a:br>
            <a:r>
              <a:rPr lang="en-US"/>
              <a:t>Competition provides implicit incentives</a:t>
            </a:r>
          </a:p>
        </p:txBody>
      </p:sp>
      <p:sp>
        <p:nvSpPr>
          <p:cNvPr id="284675" name="Line 3"/>
          <p:cNvSpPr>
            <a:spLocks noChangeShapeType="1"/>
          </p:cNvSpPr>
          <p:nvPr/>
        </p:nvSpPr>
        <p:spPr bwMode="auto">
          <a:xfrm flipV="1">
            <a:off x="914400" y="2057400"/>
            <a:ext cx="0" cy="3657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4676" name="Rectangle 4"/>
          <p:cNvSpPr>
            <a:spLocks noGrp="1" noChangeArrowheads="1"/>
          </p:cNvSpPr>
          <p:nvPr>
            <p:ph type="body" idx="1"/>
          </p:nvPr>
        </p:nvSpPr>
        <p:spPr>
          <a:xfrm>
            <a:off x="533400" y="1828800"/>
            <a:ext cx="8153400" cy="4343400"/>
          </a:xfrm>
          <a:noFill/>
          <a:ln/>
        </p:spPr>
        <p:txBody>
          <a:bodyPr/>
          <a:lstStyle/>
          <a:p>
            <a:pPr marL="0" indent="0">
              <a:buNone/>
            </a:pPr>
            <a:r>
              <a:rPr lang="en-US" dirty="0"/>
              <a:t>More competition  leads to more implicit incentives (bankruptcy, large dismissals,  profit pressure…) therefore less need for explicit ones </a:t>
            </a:r>
          </a:p>
          <a:p>
            <a:pPr marL="762000" lvl="1"/>
            <a:r>
              <a:rPr lang="en-US" sz="2400" dirty="0"/>
              <a:t>Theory (Schmidt, </a:t>
            </a:r>
            <a:r>
              <a:rPr lang="en-US" sz="2400" dirty="0" smtClean="0"/>
              <a:t>1997) </a:t>
            </a:r>
            <a:endParaRPr lang="en-US" sz="2400" dirty="0"/>
          </a:p>
          <a:p>
            <a:pPr marL="762000" lvl="1"/>
            <a:r>
              <a:rPr lang="en-US" sz="2400" dirty="0"/>
              <a:t>Empirical evidence (</a:t>
            </a:r>
            <a:r>
              <a:rPr lang="en-US" sz="2400" dirty="0" err="1"/>
              <a:t>Nickell</a:t>
            </a:r>
            <a:r>
              <a:rPr lang="en-US" sz="2400" dirty="0"/>
              <a:t>, 1996; Griffith, 2000; Schmitz, 2005)</a:t>
            </a:r>
          </a:p>
          <a:p>
            <a:pPr marL="762000" lvl="1"/>
            <a:endParaRPr lang="en-US" sz="2400" dirty="0">
              <a:latin typeface="Arial" charset="0"/>
            </a:endParaRPr>
          </a:p>
          <a:p>
            <a:pPr>
              <a:buFont typeface="Wingdings" charset="0"/>
              <a:buNone/>
            </a:pPr>
            <a:r>
              <a:rPr lang="en-US" sz="2800" dirty="0"/>
              <a:t>		</a:t>
            </a:r>
            <a:endParaRPr lang="en-US" sz="2400" dirty="0"/>
          </a:p>
          <a:p>
            <a:endParaRPr lang="en-US" sz="2400" dirty="0"/>
          </a:p>
        </p:txBody>
      </p:sp>
    </p:spTree>
    <p:extLst>
      <p:ext uri="{BB962C8B-B14F-4D97-AF65-F5344CB8AC3E}">
        <p14:creationId xmlns:p14="http://schemas.microsoft.com/office/powerpoint/2010/main" val="2613896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533400" y="381000"/>
            <a:ext cx="8001000" cy="1158875"/>
          </a:xfrm>
        </p:spPr>
        <p:txBody>
          <a:bodyPr/>
          <a:lstStyle/>
          <a:p>
            <a:r>
              <a:rPr lang="en-US" sz="2800" dirty="0"/>
              <a:t>Effect of competition on incentive provision:</a:t>
            </a:r>
            <a:br>
              <a:rPr lang="en-US" sz="2800" dirty="0"/>
            </a:br>
            <a:r>
              <a:rPr lang="en-US" sz="2800" dirty="0"/>
              <a:t>Potential channels</a:t>
            </a:r>
            <a:endParaRPr lang="en-US" sz="2800" dirty="0">
              <a:latin typeface="Arial" charset="0"/>
            </a:endParaRPr>
          </a:p>
        </p:txBody>
      </p:sp>
      <p:sp>
        <p:nvSpPr>
          <p:cNvPr id="500739" name="Rectangle 3"/>
          <p:cNvSpPr>
            <a:spLocks noGrp="1" noChangeArrowheads="1"/>
          </p:cNvSpPr>
          <p:nvPr>
            <p:ph type="body" idx="1"/>
          </p:nvPr>
        </p:nvSpPr>
        <p:spPr>
          <a:xfrm>
            <a:off x="533400" y="1828800"/>
            <a:ext cx="8153400" cy="4572000"/>
          </a:xfrm>
        </p:spPr>
        <p:txBody>
          <a:bodyPr/>
          <a:lstStyle/>
          <a:p>
            <a:r>
              <a:rPr lang="en-US" sz="2400">
                <a:solidFill>
                  <a:srgbClr val="C0C0C0"/>
                </a:solidFill>
                <a:latin typeface="Arial" charset="0"/>
              </a:rPr>
              <a:t>Principal agent + competition affects profits</a:t>
            </a:r>
          </a:p>
          <a:p>
            <a:r>
              <a:rPr lang="en-US" sz="2400">
                <a:solidFill>
                  <a:srgbClr val="C0C0C0"/>
                </a:solidFill>
                <a:latin typeface="Arial" charset="0"/>
              </a:rPr>
              <a:t>Competition provides implicit incentives</a:t>
            </a:r>
          </a:p>
          <a:p>
            <a:r>
              <a:rPr lang="en-US" sz="2400">
                <a:latin typeface="Arial" charset="0"/>
              </a:rPr>
              <a:t>Principal agent + competition affects signal extraction</a:t>
            </a:r>
          </a:p>
          <a:p>
            <a:r>
              <a:rPr lang="en-US" sz="2400">
                <a:solidFill>
                  <a:srgbClr val="C0C0C0"/>
                </a:solidFill>
                <a:latin typeface="Arial" charset="0"/>
              </a:rPr>
              <a:t>Pay as commitment to a competitive strategy</a:t>
            </a:r>
          </a:p>
          <a:p>
            <a:r>
              <a:rPr lang="en-US" sz="2400">
                <a:solidFill>
                  <a:srgbClr val="C0C0C0"/>
                </a:solidFill>
                <a:latin typeface="Arial" charset="0"/>
              </a:rPr>
              <a:t>Rent extraction and competition</a:t>
            </a:r>
          </a:p>
          <a:p>
            <a:r>
              <a:rPr lang="en-US" sz="2400">
                <a:solidFill>
                  <a:srgbClr val="C0C0C0"/>
                </a:solidFill>
                <a:latin typeface="Arial" charset="0"/>
              </a:rPr>
              <a:t>Other</a:t>
            </a:r>
          </a:p>
          <a:p>
            <a:endParaRPr lang="en-US" sz="2400">
              <a:latin typeface="Arial" charset="0"/>
            </a:endParaRPr>
          </a:p>
          <a:p>
            <a:endParaRPr lang="en-US" sz="2400">
              <a:latin typeface="Arial" charset="0"/>
            </a:endParaRPr>
          </a:p>
          <a:p>
            <a:endParaRPr lang="en-US" sz="2800">
              <a:latin typeface="Arial" charset="0"/>
            </a:endParaRPr>
          </a:p>
          <a:p>
            <a:endParaRPr lang="en-US" sz="2900">
              <a:latin typeface="Arial" charset="0"/>
            </a:endParaRPr>
          </a:p>
        </p:txBody>
      </p:sp>
    </p:spTree>
    <p:extLst>
      <p:ext uri="{BB962C8B-B14F-4D97-AF65-F5344CB8AC3E}">
        <p14:creationId xmlns:p14="http://schemas.microsoft.com/office/powerpoint/2010/main" val="1533879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r>
              <a:rPr lang="en-US"/>
              <a:t/>
            </a:r>
            <a:br>
              <a:rPr lang="en-US"/>
            </a:br>
            <a:r>
              <a:rPr lang="en-US"/>
              <a:t>Principal agent + competition affects signal extraction</a:t>
            </a:r>
          </a:p>
        </p:txBody>
      </p:sp>
      <p:sp>
        <p:nvSpPr>
          <p:cNvPr id="490499" name="Text Box 3"/>
          <p:cNvSpPr txBox="1">
            <a:spLocks noChangeArrowheads="1"/>
          </p:cNvSpPr>
          <p:nvPr/>
        </p:nvSpPr>
        <p:spPr bwMode="auto">
          <a:xfrm>
            <a:off x="381000" y="1600200"/>
            <a:ext cx="8305800"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GB" sz="2400" dirty="0" err="1">
                <a:sym typeface="TECHMath" charset="0"/>
              </a:rPr>
              <a:t>Holmstrom</a:t>
            </a:r>
            <a:r>
              <a:rPr lang="en-GB" sz="2400" dirty="0">
                <a:sym typeface="TECHMath" charset="0"/>
              </a:rPr>
              <a:t> &amp; </a:t>
            </a:r>
            <a:r>
              <a:rPr lang="en-GB" sz="2400" dirty="0" err="1">
                <a:sym typeface="TECHMath" charset="0"/>
              </a:rPr>
              <a:t>Milgrom</a:t>
            </a:r>
            <a:r>
              <a:rPr lang="en-GB" sz="2400" dirty="0">
                <a:sym typeface="TECHMath" charset="0"/>
              </a:rPr>
              <a:t> (1987) a risk neutral principal (Owner) wants to give incentives to a risk averse agent (CEO)</a:t>
            </a:r>
          </a:p>
          <a:p>
            <a:pPr algn="l"/>
            <a:endParaRPr lang="en-GB" sz="2400" dirty="0">
              <a:sym typeface="TECHMath" charset="0"/>
            </a:endParaRPr>
          </a:p>
          <a:p>
            <a:pPr algn="l"/>
            <a:r>
              <a:rPr lang="en-GB" sz="2400" dirty="0">
                <a:sym typeface="TECHMath" charset="0"/>
              </a:rPr>
              <a:t> Owner maximizes shareholders wealth (net of pay) </a:t>
            </a:r>
          </a:p>
          <a:p>
            <a:pPr algn="l"/>
            <a:r>
              <a:rPr lang="en-GB" sz="2400" dirty="0">
                <a:sym typeface="TECHMath" charset="0"/>
              </a:rPr>
              <a:t>R=A + </a:t>
            </a:r>
            <a:r>
              <a:rPr lang="en-GB" sz="2400" dirty="0">
                <a:sym typeface="Symbol" charset="0"/>
              </a:rPr>
              <a:t>O + u</a:t>
            </a:r>
          </a:p>
          <a:p>
            <a:pPr algn="l"/>
            <a:r>
              <a:rPr lang="en-GB" sz="2400" dirty="0">
                <a:sym typeface="Symbol" charset="0"/>
              </a:rPr>
              <a:t>Where </a:t>
            </a:r>
          </a:p>
          <a:p>
            <a:pPr algn="l"/>
            <a:r>
              <a:rPr lang="en-GB" sz="2400" dirty="0">
                <a:sym typeface="Symbol" charset="0"/>
              </a:rPr>
              <a:t>R = returns of the firm (returns to shareholders + CEO pay)</a:t>
            </a:r>
          </a:p>
          <a:p>
            <a:pPr algn="l"/>
            <a:r>
              <a:rPr lang="en-GB" sz="2400" dirty="0">
                <a:sym typeface="Symbol" charset="0"/>
              </a:rPr>
              <a:t>A = actions of the manager</a:t>
            </a:r>
          </a:p>
          <a:p>
            <a:pPr algn="l"/>
            <a:r>
              <a:rPr lang="en-GB" sz="2400" dirty="0">
                <a:sym typeface="Symbol" charset="0"/>
              </a:rPr>
              <a:t>O = observable random factors </a:t>
            </a:r>
          </a:p>
          <a:p>
            <a:pPr algn="l"/>
            <a:r>
              <a:rPr lang="en-GB" sz="2400" dirty="0">
                <a:sym typeface="Symbol" charset="0"/>
              </a:rPr>
              <a:t>u = unobservable random factors</a:t>
            </a:r>
          </a:p>
          <a:p>
            <a:pPr algn="l"/>
            <a:r>
              <a:rPr lang="en-GB" sz="2400" dirty="0">
                <a:sym typeface="Symbol" charset="0"/>
              </a:rPr>
              <a:t> </a:t>
            </a:r>
            <a:endParaRPr lang="en-US" sz="2400" dirty="0"/>
          </a:p>
        </p:txBody>
      </p:sp>
    </p:spTree>
    <p:extLst>
      <p:ext uri="{BB962C8B-B14F-4D97-AF65-F5344CB8AC3E}">
        <p14:creationId xmlns:p14="http://schemas.microsoft.com/office/powerpoint/2010/main" val="39975096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Increases in Competition and Explicit Incentives</a:t>
            </a:r>
            <a:endParaRPr lang="en-US" dirty="0"/>
          </a:p>
        </p:txBody>
      </p:sp>
      <p:sp>
        <p:nvSpPr>
          <p:cNvPr id="3" name="Content Placeholder 2"/>
          <p:cNvSpPr>
            <a:spLocks noGrp="1"/>
          </p:cNvSpPr>
          <p:nvPr>
            <p:ph idx="1"/>
          </p:nvPr>
        </p:nvSpPr>
        <p:spPr/>
        <p:txBody>
          <a:bodyPr>
            <a:normAutofit lnSpcReduction="10000"/>
          </a:bodyPr>
          <a:lstStyle/>
          <a:p>
            <a:r>
              <a:rPr lang="en-US" dirty="0" smtClean="0"/>
              <a:t>Theoretical framework: Standard </a:t>
            </a:r>
            <a:r>
              <a:rPr lang="en-US" dirty="0"/>
              <a:t>principal agent model + competition: </a:t>
            </a:r>
            <a:endParaRPr lang="en-US" dirty="0" smtClean="0"/>
          </a:p>
          <a:p>
            <a:pPr lvl="1"/>
            <a:r>
              <a:rPr lang="en-US" dirty="0" smtClean="0"/>
              <a:t>Boone </a:t>
            </a:r>
            <a:r>
              <a:rPr lang="en-US" dirty="0"/>
              <a:t>(2002), </a:t>
            </a:r>
            <a:r>
              <a:rPr lang="en-US" dirty="0" err="1"/>
              <a:t>Vives</a:t>
            </a:r>
            <a:r>
              <a:rPr lang="en-US" dirty="0"/>
              <a:t> (2005), </a:t>
            </a:r>
            <a:r>
              <a:rPr lang="en-US" dirty="0" err="1"/>
              <a:t>Raith</a:t>
            </a:r>
            <a:r>
              <a:rPr lang="en-US" dirty="0"/>
              <a:t> (2003), Schmidt (1997)</a:t>
            </a:r>
          </a:p>
          <a:p>
            <a:endParaRPr lang="en-US" dirty="0" smtClean="0"/>
          </a:p>
          <a:p>
            <a:pPr>
              <a:spcBef>
                <a:spcPct val="50000"/>
              </a:spcBef>
            </a:pPr>
            <a:r>
              <a:rPr lang="en-US" b="1" dirty="0"/>
              <a:t>Principal:</a:t>
            </a:r>
            <a:r>
              <a:rPr lang="en-US" dirty="0"/>
              <a:t> Shareholders, set incentive scheme as a function of performance. Inducing effort is increasingly costly.</a:t>
            </a:r>
          </a:p>
          <a:p>
            <a:pPr>
              <a:spcBef>
                <a:spcPct val="50000"/>
              </a:spcBef>
            </a:pPr>
            <a:r>
              <a:rPr lang="en-US" b="1" dirty="0"/>
              <a:t>Agent:</a:t>
            </a:r>
            <a:r>
              <a:rPr lang="en-US" dirty="0"/>
              <a:t> Manager, exerts productive effort that</a:t>
            </a:r>
            <a:r>
              <a:rPr lang="ja-JP" altLang="en-US" dirty="0">
                <a:latin typeface="Arial"/>
              </a:rPr>
              <a:t>“</a:t>
            </a:r>
            <a:r>
              <a:rPr lang="en-US" dirty="0"/>
              <a:t>sets up</a:t>
            </a:r>
            <a:r>
              <a:rPr lang="ja-JP" altLang="en-US" dirty="0">
                <a:latin typeface="Arial"/>
              </a:rPr>
              <a:t>”</a:t>
            </a:r>
            <a:r>
              <a:rPr lang="en-US" dirty="0"/>
              <a:t> the firm, affecting marginal cost (workers’ efficiency).</a:t>
            </a:r>
          </a:p>
          <a:p>
            <a:pPr>
              <a:spcBef>
                <a:spcPct val="50000"/>
              </a:spcBef>
            </a:pPr>
            <a:r>
              <a:rPr lang="en-US" dirty="0" smtClean="0"/>
              <a:t>Competition </a:t>
            </a:r>
            <a:r>
              <a:rPr lang="en-US" dirty="0"/>
              <a:t>affects the optimal incentive scheme through changes  in the profit function.</a:t>
            </a:r>
            <a:endParaRPr lang="en-US" sz="2000" dirty="0"/>
          </a:p>
          <a:p>
            <a:endParaRPr lang="en-US" dirty="0"/>
          </a:p>
        </p:txBody>
      </p:sp>
    </p:spTree>
    <p:extLst>
      <p:ext uri="{BB962C8B-B14F-4D97-AF65-F5344CB8AC3E}">
        <p14:creationId xmlns:p14="http://schemas.microsoft.com/office/powerpoint/2010/main" val="17707311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p:txBody>
          <a:bodyPr/>
          <a:lstStyle/>
          <a:p>
            <a:r>
              <a:rPr lang="en-US"/>
              <a:t/>
            </a:r>
            <a:br>
              <a:rPr lang="en-US"/>
            </a:br>
            <a:r>
              <a:rPr lang="en-US"/>
              <a:t>Principal agent + competition affects signal extraction</a:t>
            </a:r>
          </a:p>
        </p:txBody>
      </p:sp>
      <p:sp>
        <p:nvSpPr>
          <p:cNvPr id="615427" name="Text Box 3"/>
          <p:cNvSpPr txBox="1">
            <a:spLocks noChangeArrowheads="1"/>
          </p:cNvSpPr>
          <p:nvPr/>
        </p:nvSpPr>
        <p:spPr bwMode="auto">
          <a:xfrm>
            <a:off x="533400" y="1828800"/>
            <a:ext cx="8305800"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GB" sz="2400">
                <a:sym typeface="Symbol" charset="0"/>
              </a:rPr>
              <a:t>CEO maximizes utility and has a participation constraint E[U(pay)] &gt; U</a:t>
            </a:r>
            <a:r>
              <a:rPr lang="en-GB" sz="1400">
                <a:sym typeface="Symbol" charset="0"/>
              </a:rPr>
              <a:t>min</a:t>
            </a:r>
          </a:p>
          <a:p>
            <a:pPr algn="l"/>
            <a:endParaRPr lang="en-GB" sz="2400">
              <a:sym typeface="Symbol" charset="0"/>
            </a:endParaRPr>
          </a:p>
          <a:p>
            <a:pPr algn="l"/>
            <a:r>
              <a:rPr lang="en-GB" sz="2400">
                <a:sym typeface="Symbol" charset="0"/>
              </a:rPr>
              <a:t> Optimal payoff structure</a:t>
            </a:r>
          </a:p>
          <a:p>
            <a:pPr algn="l"/>
            <a:r>
              <a:rPr lang="en-GB" sz="2400">
                <a:sym typeface="Symbol" charset="0"/>
              </a:rPr>
              <a:t>Pay = +(R - O ) = +(a+u) </a:t>
            </a:r>
          </a:p>
          <a:p>
            <a:pPr algn="l"/>
            <a:r>
              <a:rPr lang="en-GB" sz="2400">
                <a:sym typeface="Symbol" charset="0"/>
              </a:rPr>
              <a:t>Pay for observable effort and unobservable luck</a:t>
            </a:r>
          </a:p>
          <a:p>
            <a:pPr algn="l"/>
            <a:endParaRPr lang="en-US" sz="2400"/>
          </a:p>
          <a:p>
            <a:pPr algn="l"/>
            <a:r>
              <a:rPr lang="en-US" sz="2400"/>
              <a:t>More competition (measured as number of firms or how similar products are) should lead to better signal extraction that is, better knowledge of </a:t>
            </a:r>
            <a:r>
              <a:rPr lang="en-GB" sz="2400">
                <a:sym typeface="Symbol" charset="0"/>
              </a:rPr>
              <a:t>O</a:t>
            </a:r>
            <a:r>
              <a:rPr lang="en-US" sz="2400"/>
              <a:t> (easier to disentangle luck vs. effort in performance). </a:t>
            </a:r>
          </a:p>
        </p:txBody>
      </p:sp>
    </p:spTree>
    <p:extLst>
      <p:ext uri="{BB962C8B-B14F-4D97-AF65-F5344CB8AC3E}">
        <p14:creationId xmlns:p14="http://schemas.microsoft.com/office/powerpoint/2010/main" val="36063150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p:txBody>
          <a:bodyPr/>
          <a:lstStyle/>
          <a:p>
            <a:r>
              <a:rPr lang="en-US"/>
              <a:t/>
            </a:r>
            <a:br>
              <a:rPr lang="en-US"/>
            </a:br>
            <a:r>
              <a:rPr lang="en-US"/>
              <a:t>Principal agent + competition affects signal extraction</a:t>
            </a:r>
          </a:p>
        </p:txBody>
      </p:sp>
      <p:sp>
        <p:nvSpPr>
          <p:cNvPr id="613379" name="Text Box 3"/>
          <p:cNvSpPr txBox="1">
            <a:spLocks noChangeArrowheads="1"/>
          </p:cNvSpPr>
          <p:nvPr/>
        </p:nvSpPr>
        <p:spPr bwMode="auto">
          <a:xfrm>
            <a:off x="533400" y="1828800"/>
            <a:ext cx="8305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endParaRPr lang="en-US" sz="2400" dirty="0"/>
          </a:p>
          <a:p>
            <a:pPr algn="l"/>
            <a:r>
              <a:rPr lang="en-US" sz="2400" dirty="0"/>
              <a:t>More or better benchmarks should allow to pay higher slope on the </a:t>
            </a:r>
            <a:r>
              <a:rPr lang="ja-JP" altLang="en-US" sz="2400" dirty="0">
                <a:latin typeface="Arial"/>
              </a:rPr>
              <a:t>“</a:t>
            </a:r>
            <a:r>
              <a:rPr lang="en-US" sz="2400" dirty="0"/>
              <a:t>effort component</a:t>
            </a:r>
            <a:r>
              <a:rPr lang="ja-JP" altLang="en-US" sz="2400" dirty="0">
                <a:latin typeface="Arial"/>
              </a:rPr>
              <a:t>”</a:t>
            </a:r>
            <a:r>
              <a:rPr lang="en-US" sz="2400" dirty="0"/>
              <a:t> of performance without exposing to more risk. </a:t>
            </a:r>
            <a:r>
              <a:rPr lang="en-US" sz="2400" b="1" dirty="0" smtClean="0"/>
              <a:t>Positive</a:t>
            </a:r>
            <a:r>
              <a:rPr lang="en-US" sz="2400" dirty="0" smtClean="0"/>
              <a:t> </a:t>
            </a:r>
            <a:r>
              <a:rPr lang="en-US" sz="2400" dirty="0"/>
              <a:t>effect on performance related pay</a:t>
            </a:r>
          </a:p>
          <a:p>
            <a:pPr algn="l"/>
            <a:r>
              <a:rPr lang="en-US" sz="2400" dirty="0"/>
              <a:t>(Hart, 1983; </a:t>
            </a:r>
            <a:r>
              <a:rPr lang="en-US" sz="2400" dirty="0" err="1"/>
              <a:t>Scharfstein</a:t>
            </a:r>
            <a:r>
              <a:rPr lang="en-US" sz="2400" dirty="0"/>
              <a:t>, 1988; and </a:t>
            </a:r>
            <a:r>
              <a:rPr lang="en-US" sz="2400" dirty="0" err="1"/>
              <a:t>Hermalin</a:t>
            </a:r>
            <a:r>
              <a:rPr lang="en-US" sz="2400" dirty="0"/>
              <a:t>, 1992). </a:t>
            </a:r>
          </a:p>
          <a:p>
            <a:pPr algn="l"/>
            <a:endParaRPr lang="en-US" sz="2400" dirty="0"/>
          </a:p>
          <a:p>
            <a:pPr algn="l"/>
            <a:r>
              <a:rPr lang="en-US" sz="2400" dirty="0"/>
              <a:t>However we should also observe more weight give to relative performance evaluation. </a:t>
            </a:r>
          </a:p>
          <a:p>
            <a:pPr algn="l"/>
            <a:endParaRPr lang="en-US" sz="2400" dirty="0"/>
          </a:p>
        </p:txBody>
      </p:sp>
    </p:spTree>
    <p:extLst>
      <p:ext uri="{BB962C8B-B14F-4D97-AF65-F5344CB8AC3E}">
        <p14:creationId xmlns:p14="http://schemas.microsoft.com/office/powerpoint/2010/main" val="3264202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533400" y="381000"/>
            <a:ext cx="8001000" cy="1158875"/>
          </a:xfrm>
        </p:spPr>
        <p:txBody>
          <a:bodyPr/>
          <a:lstStyle/>
          <a:p>
            <a:r>
              <a:rPr lang="en-US" sz="2800" dirty="0"/>
              <a:t>Effect of competition on incentive provision:</a:t>
            </a:r>
            <a:br>
              <a:rPr lang="en-US" sz="2800" dirty="0"/>
            </a:br>
            <a:r>
              <a:rPr lang="en-US" sz="2800" dirty="0"/>
              <a:t>Potential channels</a:t>
            </a:r>
            <a:endParaRPr lang="en-US" sz="2800" dirty="0">
              <a:latin typeface="Arial" charset="0"/>
            </a:endParaRPr>
          </a:p>
        </p:txBody>
      </p:sp>
      <p:sp>
        <p:nvSpPr>
          <p:cNvPr id="502787" name="Rectangle 3"/>
          <p:cNvSpPr>
            <a:spLocks noGrp="1" noChangeArrowheads="1"/>
          </p:cNvSpPr>
          <p:nvPr>
            <p:ph type="body" idx="1"/>
          </p:nvPr>
        </p:nvSpPr>
        <p:spPr>
          <a:xfrm>
            <a:off x="533400" y="1828800"/>
            <a:ext cx="8153400" cy="4572000"/>
          </a:xfrm>
        </p:spPr>
        <p:txBody>
          <a:bodyPr/>
          <a:lstStyle/>
          <a:p>
            <a:r>
              <a:rPr lang="en-US" sz="2400" dirty="0">
                <a:solidFill>
                  <a:srgbClr val="C0C0C0"/>
                </a:solidFill>
              </a:rPr>
              <a:t>Principal agent + competition affects profits</a:t>
            </a:r>
          </a:p>
          <a:p>
            <a:r>
              <a:rPr lang="en-US" sz="2400" dirty="0">
                <a:solidFill>
                  <a:srgbClr val="C0C0C0"/>
                </a:solidFill>
              </a:rPr>
              <a:t>Competition provides implicit incentives</a:t>
            </a:r>
          </a:p>
          <a:p>
            <a:r>
              <a:rPr lang="en-US" sz="2400" dirty="0">
                <a:solidFill>
                  <a:srgbClr val="C0C0C0"/>
                </a:solidFill>
              </a:rPr>
              <a:t>Principal agent + competition affects signal extraction</a:t>
            </a:r>
          </a:p>
          <a:p>
            <a:r>
              <a:rPr lang="en-US" sz="2400" dirty="0"/>
              <a:t>Pay as commitment to a competitive strategy</a:t>
            </a:r>
          </a:p>
          <a:p>
            <a:r>
              <a:rPr lang="en-US" sz="2400" dirty="0">
                <a:solidFill>
                  <a:srgbClr val="C0C0C0"/>
                </a:solidFill>
              </a:rPr>
              <a:t>Rent extraction and competition</a:t>
            </a:r>
          </a:p>
          <a:p>
            <a:r>
              <a:rPr lang="en-US" sz="2400" dirty="0">
                <a:solidFill>
                  <a:srgbClr val="C0C0C0"/>
                </a:solidFill>
              </a:rPr>
              <a:t>Other</a:t>
            </a:r>
          </a:p>
          <a:p>
            <a:endParaRPr lang="en-US" sz="2400" dirty="0"/>
          </a:p>
          <a:p>
            <a:endParaRPr lang="en-US" sz="2400" dirty="0"/>
          </a:p>
          <a:p>
            <a:endParaRPr lang="en-US" sz="2800" dirty="0"/>
          </a:p>
          <a:p>
            <a:endParaRPr lang="en-US" sz="2900" dirty="0"/>
          </a:p>
        </p:txBody>
      </p:sp>
    </p:spTree>
    <p:extLst>
      <p:ext uri="{BB962C8B-B14F-4D97-AF65-F5344CB8AC3E}">
        <p14:creationId xmlns:p14="http://schemas.microsoft.com/office/powerpoint/2010/main" val="1365690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685800" y="401638"/>
            <a:ext cx="7772400" cy="1143000"/>
          </a:xfrm>
        </p:spPr>
        <p:txBody>
          <a:bodyPr/>
          <a:lstStyle/>
          <a:p>
            <a:r>
              <a:rPr lang="en-US" dirty="0"/>
              <a:t>Pay as commitment to </a:t>
            </a:r>
            <a:r>
              <a:rPr lang="en-US" dirty="0" smtClean="0"/>
              <a:t/>
            </a:r>
            <a:br>
              <a:rPr lang="en-US" dirty="0" smtClean="0"/>
            </a:br>
            <a:r>
              <a:rPr lang="en-US" dirty="0" smtClean="0"/>
              <a:t>a </a:t>
            </a:r>
            <a:r>
              <a:rPr lang="en-US" dirty="0"/>
              <a:t>competitive strategy</a:t>
            </a:r>
          </a:p>
        </p:txBody>
      </p:sp>
      <p:sp>
        <p:nvSpPr>
          <p:cNvPr id="494595" name="Rectangle 3"/>
          <p:cNvSpPr>
            <a:spLocks noGrp="1" noChangeArrowheads="1"/>
          </p:cNvSpPr>
          <p:nvPr>
            <p:ph type="body" idx="1"/>
          </p:nvPr>
        </p:nvSpPr>
        <p:spPr>
          <a:xfrm>
            <a:off x="755650" y="1657350"/>
            <a:ext cx="8007350" cy="4210050"/>
          </a:xfrm>
        </p:spPr>
        <p:txBody>
          <a:bodyPr/>
          <a:lstStyle/>
          <a:p>
            <a:pPr>
              <a:lnSpc>
                <a:spcPct val="80000"/>
              </a:lnSpc>
            </a:pPr>
            <a:r>
              <a:rPr lang="en-US" sz="2400" dirty="0"/>
              <a:t>Firms use their compensation packages to commit to (or signal) particular competitive strategies</a:t>
            </a:r>
          </a:p>
          <a:p>
            <a:pPr>
              <a:lnSpc>
                <a:spcPct val="80000"/>
              </a:lnSpc>
            </a:pPr>
            <a:r>
              <a:rPr lang="en-US" sz="2400" dirty="0"/>
              <a:t>Again strong emphasis on relative performance pay.</a:t>
            </a:r>
          </a:p>
          <a:p>
            <a:pPr lvl="1">
              <a:lnSpc>
                <a:spcPct val="80000"/>
              </a:lnSpc>
            </a:pPr>
            <a:r>
              <a:rPr lang="en-US" sz="2400" dirty="0"/>
              <a:t>Collude if: mild positive slope on own profits, negative slope on </a:t>
            </a:r>
            <a:r>
              <a:rPr lang="ja-JP" altLang="en-US" sz="2400" dirty="0"/>
              <a:t>“</a:t>
            </a:r>
            <a:r>
              <a:rPr lang="en-US" sz="2400" dirty="0"/>
              <a:t>overtaking</a:t>
            </a:r>
            <a:r>
              <a:rPr lang="ja-JP" altLang="en-US" sz="2400" dirty="0"/>
              <a:t>”</a:t>
            </a:r>
            <a:r>
              <a:rPr lang="en-US" sz="2400" dirty="0"/>
              <a:t> rivals</a:t>
            </a:r>
          </a:p>
          <a:p>
            <a:pPr lvl="1">
              <a:lnSpc>
                <a:spcPct val="80000"/>
              </a:lnSpc>
            </a:pPr>
            <a:r>
              <a:rPr lang="en-US" sz="2400" dirty="0"/>
              <a:t>Compete if: strong positive slope on own profits, positive slope on </a:t>
            </a:r>
            <a:r>
              <a:rPr lang="ja-JP" altLang="en-US" sz="2400" dirty="0"/>
              <a:t>“</a:t>
            </a:r>
            <a:r>
              <a:rPr lang="en-US" sz="2400" dirty="0"/>
              <a:t>overtaking</a:t>
            </a:r>
            <a:r>
              <a:rPr lang="ja-JP" altLang="en-US" sz="2400" dirty="0"/>
              <a:t>”</a:t>
            </a:r>
            <a:r>
              <a:rPr lang="en-US" sz="2400" dirty="0"/>
              <a:t> rivals</a:t>
            </a:r>
          </a:p>
          <a:p>
            <a:pPr lvl="1">
              <a:lnSpc>
                <a:spcPct val="80000"/>
              </a:lnSpc>
            </a:pPr>
            <a:endParaRPr lang="en-US" sz="2400" dirty="0"/>
          </a:p>
          <a:p>
            <a:pPr>
              <a:lnSpc>
                <a:spcPct val="80000"/>
              </a:lnSpc>
            </a:pPr>
            <a:r>
              <a:rPr lang="en-US" sz="2400" dirty="0"/>
              <a:t>Highlights the need to control for </a:t>
            </a:r>
            <a:r>
              <a:rPr lang="en-US" sz="2400" u="sng" dirty="0"/>
              <a:t>reverse causality</a:t>
            </a:r>
            <a:endParaRPr lang="en-US" sz="2400" u="sng" dirty="0">
              <a:solidFill>
                <a:srgbClr val="FF3300"/>
              </a:solidFill>
            </a:endParaRPr>
          </a:p>
          <a:p>
            <a:pPr>
              <a:lnSpc>
                <a:spcPct val="80000"/>
              </a:lnSpc>
              <a:buFont typeface="Wingdings" charset="0"/>
              <a:buNone/>
            </a:pPr>
            <a:endParaRPr lang="en-US" sz="2400" dirty="0">
              <a:solidFill>
                <a:srgbClr val="FF3300"/>
              </a:solidFill>
            </a:endParaRPr>
          </a:p>
          <a:p>
            <a:pPr>
              <a:lnSpc>
                <a:spcPct val="80000"/>
              </a:lnSpc>
            </a:pPr>
            <a:endParaRPr lang="en-US" sz="2400" dirty="0"/>
          </a:p>
          <a:p>
            <a:pPr>
              <a:lnSpc>
                <a:spcPct val="80000"/>
              </a:lnSpc>
              <a:buFont typeface="Wingdings" charset="0"/>
              <a:buNone/>
            </a:pPr>
            <a:endParaRPr lang="en-US" sz="2200" dirty="0"/>
          </a:p>
        </p:txBody>
      </p:sp>
      <p:sp>
        <p:nvSpPr>
          <p:cNvPr id="494596" name="AutoShape 4"/>
          <p:cNvSpPr>
            <a:spLocks noChangeArrowheads="1"/>
          </p:cNvSpPr>
          <p:nvPr/>
        </p:nvSpPr>
        <p:spPr bwMode="auto">
          <a:xfrm>
            <a:off x="3886200" y="6092825"/>
            <a:ext cx="1295400" cy="76200"/>
          </a:xfrm>
          <a:prstGeom prst="rightArrow">
            <a:avLst>
              <a:gd name="adj1" fmla="val 50000"/>
              <a:gd name="adj2" fmla="val 4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94597" name="Text Box 5"/>
          <p:cNvSpPr txBox="1">
            <a:spLocks noChangeArrowheads="1"/>
          </p:cNvSpPr>
          <p:nvPr/>
        </p:nvSpPr>
        <p:spPr bwMode="auto">
          <a:xfrm>
            <a:off x="762000" y="5940425"/>
            <a:ext cx="7924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80000"/>
              </a:lnSpc>
              <a:buSzTx/>
              <a:buFontTx/>
              <a:buNone/>
            </a:pPr>
            <a:r>
              <a:rPr lang="es-ES" sz="2400">
                <a:latin typeface="Book Antiqua" charset="0"/>
              </a:rPr>
              <a:t>	</a:t>
            </a:r>
            <a:r>
              <a:rPr lang="es-ES" sz="2400"/>
              <a:t>Incentive Pay                     Competition</a:t>
            </a:r>
            <a:endParaRPr lang="en-GB" sz="2400"/>
          </a:p>
        </p:txBody>
      </p:sp>
    </p:spTree>
    <p:extLst>
      <p:ext uri="{BB962C8B-B14F-4D97-AF65-F5344CB8AC3E}">
        <p14:creationId xmlns:p14="http://schemas.microsoft.com/office/powerpoint/2010/main" val="33179556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a:xfrm>
            <a:off x="533400" y="381000"/>
            <a:ext cx="8001000" cy="1158875"/>
          </a:xfrm>
        </p:spPr>
        <p:txBody>
          <a:bodyPr/>
          <a:lstStyle/>
          <a:p>
            <a:r>
              <a:rPr lang="en-US" sz="2800" dirty="0"/>
              <a:t>Effect of competition on incentive provision:</a:t>
            </a:r>
            <a:br>
              <a:rPr lang="en-US" sz="2800" dirty="0"/>
            </a:br>
            <a:r>
              <a:rPr lang="en-US" sz="2800" dirty="0"/>
              <a:t>Potential channels</a:t>
            </a:r>
            <a:endParaRPr lang="en-US" sz="2800" dirty="0">
              <a:latin typeface="Arial" charset="0"/>
            </a:endParaRPr>
          </a:p>
        </p:txBody>
      </p:sp>
      <p:sp>
        <p:nvSpPr>
          <p:cNvPr id="504835" name="Rectangle 3"/>
          <p:cNvSpPr>
            <a:spLocks noGrp="1" noChangeArrowheads="1"/>
          </p:cNvSpPr>
          <p:nvPr>
            <p:ph type="body" idx="1"/>
          </p:nvPr>
        </p:nvSpPr>
        <p:spPr>
          <a:xfrm>
            <a:off x="533400" y="1828800"/>
            <a:ext cx="8153400" cy="4572000"/>
          </a:xfrm>
        </p:spPr>
        <p:txBody>
          <a:bodyPr/>
          <a:lstStyle/>
          <a:p>
            <a:r>
              <a:rPr lang="en-US" sz="2400">
                <a:solidFill>
                  <a:srgbClr val="C0C0C0"/>
                </a:solidFill>
              </a:rPr>
              <a:t>Principal agent + competition affects profits</a:t>
            </a:r>
          </a:p>
          <a:p>
            <a:r>
              <a:rPr lang="en-US" sz="2400">
                <a:solidFill>
                  <a:srgbClr val="C0C0C0"/>
                </a:solidFill>
              </a:rPr>
              <a:t>Competition provides implicit incentives</a:t>
            </a:r>
          </a:p>
          <a:p>
            <a:r>
              <a:rPr lang="en-US" sz="2400">
                <a:solidFill>
                  <a:srgbClr val="C0C0C0"/>
                </a:solidFill>
              </a:rPr>
              <a:t>Principal agent + competition affects signal extraction</a:t>
            </a:r>
          </a:p>
          <a:p>
            <a:r>
              <a:rPr lang="en-US" sz="2400">
                <a:solidFill>
                  <a:srgbClr val="C0C0C0"/>
                </a:solidFill>
              </a:rPr>
              <a:t>Pay as commitment to a competitive strategy</a:t>
            </a:r>
          </a:p>
          <a:p>
            <a:r>
              <a:rPr lang="en-US" sz="2400"/>
              <a:t>Rent extraction and competition</a:t>
            </a:r>
          </a:p>
          <a:p>
            <a:r>
              <a:rPr lang="en-US" sz="2400">
                <a:solidFill>
                  <a:srgbClr val="C0C0C0"/>
                </a:solidFill>
              </a:rPr>
              <a:t>Other</a:t>
            </a:r>
          </a:p>
          <a:p>
            <a:endParaRPr lang="en-US" sz="2400"/>
          </a:p>
          <a:p>
            <a:endParaRPr lang="en-US" sz="2400"/>
          </a:p>
          <a:p>
            <a:endParaRPr lang="en-US" sz="2800"/>
          </a:p>
          <a:p>
            <a:endParaRPr lang="en-US" sz="2900"/>
          </a:p>
        </p:txBody>
      </p:sp>
    </p:spTree>
    <p:extLst>
      <p:ext uri="{BB962C8B-B14F-4D97-AF65-F5344CB8AC3E}">
        <p14:creationId xmlns:p14="http://schemas.microsoft.com/office/powerpoint/2010/main" val="1456401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r>
              <a:rPr lang="en-US"/>
              <a:t>Rent extraction </a:t>
            </a:r>
          </a:p>
        </p:txBody>
      </p:sp>
      <p:sp>
        <p:nvSpPr>
          <p:cNvPr id="492547" name="Rectangle 3"/>
          <p:cNvSpPr>
            <a:spLocks noGrp="1" noChangeArrowheads="1"/>
          </p:cNvSpPr>
          <p:nvPr>
            <p:ph type="body" idx="1"/>
          </p:nvPr>
        </p:nvSpPr>
        <p:spPr>
          <a:xfrm>
            <a:off x="756922" y="1600200"/>
            <a:ext cx="7929878" cy="4525963"/>
          </a:xfrm>
        </p:spPr>
        <p:txBody>
          <a:bodyPr/>
          <a:lstStyle/>
          <a:p>
            <a:pPr>
              <a:lnSpc>
                <a:spcPct val="80000"/>
              </a:lnSpc>
              <a:buFont typeface="Wingdings" charset="0"/>
              <a:buNone/>
            </a:pPr>
            <a:endParaRPr lang="en-US" sz="2400" b="1" dirty="0" smtClean="0"/>
          </a:p>
          <a:p>
            <a:pPr>
              <a:lnSpc>
                <a:spcPct val="80000"/>
              </a:lnSpc>
              <a:buFont typeface="Wingdings" charset="0"/>
              <a:buNone/>
            </a:pPr>
            <a:r>
              <a:rPr lang="en-US" sz="2400" b="1" dirty="0" smtClean="0"/>
              <a:t>Worker </a:t>
            </a:r>
            <a:r>
              <a:rPr lang="en-US" sz="2400" b="1" dirty="0"/>
              <a:t>(executive?) compensation may have a rent extraction component (not optimal contracting)</a:t>
            </a:r>
          </a:p>
          <a:p>
            <a:pPr>
              <a:lnSpc>
                <a:spcPct val="80000"/>
              </a:lnSpc>
            </a:pPr>
            <a:r>
              <a:rPr lang="en-US" sz="2400" dirty="0"/>
              <a:t>Can extract on  fixed part (optimal for given rent extraction) or on slope (camouflage, </a:t>
            </a:r>
            <a:r>
              <a:rPr lang="ja-JP" altLang="en-US" sz="2400" dirty="0"/>
              <a:t>“</a:t>
            </a:r>
            <a:r>
              <a:rPr lang="en-US" sz="2400" dirty="0"/>
              <a:t>pay for luck</a:t>
            </a:r>
            <a:r>
              <a:rPr lang="ja-JP" altLang="en-US" sz="2400" dirty="0"/>
              <a:t>”</a:t>
            </a:r>
            <a:r>
              <a:rPr lang="en-US" sz="2400" dirty="0"/>
              <a:t>)</a:t>
            </a:r>
          </a:p>
          <a:p>
            <a:pPr>
              <a:lnSpc>
                <a:spcPct val="80000"/>
              </a:lnSpc>
            </a:pPr>
            <a:r>
              <a:rPr lang="en-US" sz="2400" dirty="0"/>
              <a:t>Set own pay, capture rents (also perks), could also be efficiency wages, rent sharing</a:t>
            </a:r>
          </a:p>
          <a:p>
            <a:pPr>
              <a:lnSpc>
                <a:spcPct val="80000"/>
              </a:lnSpc>
              <a:buFont typeface="Wingdings" charset="0"/>
              <a:buNone/>
            </a:pPr>
            <a:endParaRPr lang="en-US" sz="2400" dirty="0"/>
          </a:p>
          <a:p>
            <a:pPr>
              <a:lnSpc>
                <a:spcPct val="80000"/>
              </a:lnSpc>
              <a:buFont typeface="Wingdings" charset="0"/>
              <a:buNone/>
            </a:pPr>
            <a:r>
              <a:rPr lang="en-US" sz="2400" b="1" dirty="0"/>
              <a:t>Effect of competition:</a:t>
            </a:r>
          </a:p>
          <a:p>
            <a:pPr>
              <a:lnSpc>
                <a:spcPct val="80000"/>
              </a:lnSpc>
            </a:pPr>
            <a:r>
              <a:rPr lang="en-US" sz="2400" dirty="0"/>
              <a:t>May affect rents and the risk inherent to the sector</a:t>
            </a:r>
          </a:p>
          <a:p>
            <a:pPr>
              <a:lnSpc>
                <a:spcPct val="80000"/>
              </a:lnSpc>
            </a:pPr>
            <a:r>
              <a:rPr lang="en-US" sz="2400" dirty="0"/>
              <a:t>May also affect governance, implicit discipline effect</a:t>
            </a:r>
          </a:p>
        </p:txBody>
      </p:sp>
    </p:spTree>
    <p:extLst>
      <p:ext uri="{BB962C8B-B14F-4D97-AF65-F5344CB8AC3E}">
        <p14:creationId xmlns:p14="http://schemas.microsoft.com/office/powerpoint/2010/main" val="266764097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533400" y="381000"/>
            <a:ext cx="8001000" cy="1158875"/>
          </a:xfrm>
        </p:spPr>
        <p:txBody>
          <a:bodyPr/>
          <a:lstStyle/>
          <a:p>
            <a:r>
              <a:rPr lang="en-US" sz="2800" dirty="0"/>
              <a:t>Effect of competition on incentive provision:</a:t>
            </a:r>
            <a:br>
              <a:rPr lang="en-US" sz="2800" dirty="0"/>
            </a:br>
            <a:r>
              <a:rPr lang="en-US" sz="2800" dirty="0"/>
              <a:t>Potential channels</a:t>
            </a:r>
            <a:endParaRPr lang="en-US" sz="2800" dirty="0">
              <a:latin typeface="Arial" charset="0"/>
            </a:endParaRPr>
          </a:p>
        </p:txBody>
      </p:sp>
      <p:sp>
        <p:nvSpPr>
          <p:cNvPr id="506883" name="Rectangle 3"/>
          <p:cNvSpPr>
            <a:spLocks noGrp="1" noChangeArrowheads="1"/>
          </p:cNvSpPr>
          <p:nvPr>
            <p:ph type="body" idx="1"/>
          </p:nvPr>
        </p:nvSpPr>
        <p:spPr>
          <a:xfrm>
            <a:off x="533400" y="1828800"/>
            <a:ext cx="8153400" cy="4572000"/>
          </a:xfrm>
        </p:spPr>
        <p:txBody>
          <a:bodyPr/>
          <a:lstStyle/>
          <a:p>
            <a:r>
              <a:rPr lang="en-US" sz="2400" dirty="0">
                <a:solidFill>
                  <a:srgbClr val="C0C0C0"/>
                </a:solidFill>
              </a:rPr>
              <a:t>Principal agent + competition affects profits</a:t>
            </a:r>
          </a:p>
          <a:p>
            <a:r>
              <a:rPr lang="en-US" sz="2400" dirty="0">
                <a:solidFill>
                  <a:srgbClr val="C0C0C0"/>
                </a:solidFill>
              </a:rPr>
              <a:t>Competition provides implicit incentives</a:t>
            </a:r>
          </a:p>
          <a:p>
            <a:r>
              <a:rPr lang="en-US" sz="2400" dirty="0">
                <a:solidFill>
                  <a:srgbClr val="C0C0C0"/>
                </a:solidFill>
              </a:rPr>
              <a:t>Principal agent + competition affects signal extraction</a:t>
            </a:r>
          </a:p>
          <a:p>
            <a:r>
              <a:rPr lang="en-US" sz="2400" dirty="0">
                <a:solidFill>
                  <a:srgbClr val="C0C0C0"/>
                </a:solidFill>
              </a:rPr>
              <a:t>Pay as commitment to a competitive strategy</a:t>
            </a:r>
          </a:p>
          <a:p>
            <a:r>
              <a:rPr lang="en-US" sz="2400" dirty="0">
                <a:solidFill>
                  <a:srgbClr val="C0C0C0"/>
                </a:solidFill>
              </a:rPr>
              <a:t>Rent extraction and competition</a:t>
            </a:r>
          </a:p>
          <a:p>
            <a:r>
              <a:rPr lang="en-US" sz="2400" dirty="0"/>
              <a:t>Other</a:t>
            </a:r>
          </a:p>
          <a:p>
            <a:endParaRPr lang="en-US" sz="2400" dirty="0"/>
          </a:p>
          <a:p>
            <a:endParaRPr lang="en-US" sz="2400" dirty="0"/>
          </a:p>
          <a:p>
            <a:endParaRPr lang="en-US" sz="2800" dirty="0"/>
          </a:p>
          <a:p>
            <a:endParaRPr lang="en-US" sz="2900" dirty="0"/>
          </a:p>
        </p:txBody>
      </p:sp>
    </p:spTree>
    <p:extLst>
      <p:ext uri="{BB962C8B-B14F-4D97-AF65-F5344CB8AC3E}">
        <p14:creationId xmlns:p14="http://schemas.microsoft.com/office/powerpoint/2010/main" val="3314382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US"/>
              <a:t/>
            </a:r>
            <a:br>
              <a:rPr lang="en-US"/>
            </a:br>
            <a:r>
              <a:rPr lang="en-US"/>
              <a:t>Other</a:t>
            </a:r>
          </a:p>
        </p:txBody>
      </p:sp>
      <p:sp>
        <p:nvSpPr>
          <p:cNvPr id="286723" name="Line 3"/>
          <p:cNvSpPr>
            <a:spLocks noChangeShapeType="1"/>
          </p:cNvSpPr>
          <p:nvPr/>
        </p:nvSpPr>
        <p:spPr bwMode="auto">
          <a:xfrm flipV="1">
            <a:off x="914400" y="2057400"/>
            <a:ext cx="0" cy="3657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6724" name="Rectangle 4"/>
          <p:cNvSpPr>
            <a:spLocks noGrp="1" noChangeArrowheads="1"/>
          </p:cNvSpPr>
          <p:nvPr>
            <p:ph type="body" idx="1"/>
          </p:nvPr>
        </p:nvSpPr>
        <p:spPr>
          <a:xfrm>
            <a:off x="533400" y="1828800"/>
            <a:ext cx="8153400" cy="4343400"/>
          </a:xfrm>
          <a:noFill/>
          <a:ln/>
        </p:spPr>
        <p:txBody>
          <a:bodyPr/>
          <a:lstStyle/>
          <a:p>
            <a:r>
              <a:rPr lang="en-US" sz="2400" dirty="0"/>
              <a:t>Firms hierarchies change with competition. </a:t>
            </a:r>
            <a:r>
              <a:rPr lang="en-US" sz="2400" b="1" dirty="0"/>
              <a:t>Ambiguous</a:t>
            </a:r>
            <a:r>
              <a:rPr lang="en-US" sz="2400" dirty="0"/>
              <a:t> theoretical effect (</a:t>
            </a:r>
            <a:r>
              <a:rPr lang="en-US" sz="2400" dirty="0" smtClean="0"/>
              <a:t>Rossi</a:t>
            </a:r>
            <a:r>
              <a:rPr lang="en-US" sz="2400" dirty="0"/>
              <a:t>-</a:t>
            </a:r>
            <a:r>
              <a:rPr lang="en-US" sz="2400" dirty="0" err="1"/>
              <a:t>Hansberg</a:t>
            </a:r>
            <a:r>
              <a:rPr lang="en-US" sz="2400" dirty="0"/>
              <a:t> et al 2005)</a:t>
            </a:r>
            <a:r>
              <a:rPr lang="en-US" sz="2400" dirty="0" smtClean="0"/>
              <a:t>, </a:t>
            </a:r>
            <a:r>
              <a:rPr lang="en-US" sz="2400" dirty="0"/>
              <a:t>empirical evidence in </a:t>
            </a:r>
            <a:r>
              <a:rPr lang="en-US" sz="2400" dirty="0" smtClean="0"/>
              <a:t>favor </a:t>
            </a:r>
            <a:r>
              <a:rPr lang="en-US" sz="2400" dirty="0"/>
              <a:t>of </a:t>
            </a:r>
            <a:r>
              <a:rPr lang="ja-JP" altLang="en-US" sz="2400" dirty="0"/>
              <a:t>“</a:t>
            </a:r>
            <a:r>
              <a:rPr lang="en-US" sz="2400" dirty="0"/>
              <a:t>flattening</a:t>
            </a:r>
            <a:r>
              <a:rPr lang="ja-JP" altLang="en-US" sz="2400" dirty="0"/>
              <a:t>”</a:t>
            </a:r>
            <a:r>
              <a:rPr lang="en-US" sz="2400" dirty="0"/>
              <a:t> and </a:t>
            </a:r>
            <a:r>
              <a:rPr lang="en-US" sz="2400" b="1" dirty="0"/>
              <a:t>higher</a:t>
            </a:r>
            <a:r>
              <a:rPr lang="en-US" sz="2400" dirty="0"/>
              <a:t> </a:t>
            </a:r>
            <a:r>
              <a:rPr lang="en-US" sz="2400" dirty="0" smtClean="0"/>
              <a:t>incentives (Guadalupe and </a:t>
            </a:r>
            <a:r>
              <a:rPr lang="en-US" sz="2400" dirty="0" err="1" smtClean="0"/>
              <a:t>Wulf</a:t>
            </a:r>
            <a:r>
              <a:rPr lang="en-US" sz="2400" dirty="0" smtClean="0"/>
              <a:t>, 2009).</a:t>
            </a:r>
            <a:endParaRPr lang="en-US" sz="2400" dirty="0"/>
          </a:p>
          <a:p>
            <a:endParaRPr lang="en-US" sz="2400" dirty="0"/>
          </a:p>
          <a:p>
            <a:r>
              <a:rPr lang="en-US" sz="2400" dirty="0"/>
              <a:t>Globalization leads to higher demand for talent (</a:t>
            </a:r>
            <a:r>
              <a:rPr lang="en-US" sz="2400" dirty="0" err="1"/>
              <a:t>Marín</a:t>
            </a:r>
            <a:r>
              <a:rPr lang="en-US" sz="2400" dirty="0"/>
              <a:t> &amp; </a:t>
            </a:r>
            <a:r>
              <a:rPr lang="en-US" sz="2400" dirty="0" err="1"/>
              <a:t>Verdier</a:t>
            </a:r>
            <a:r>
              <a:rPr lang="en-US" sz="2400" dirty="0"/>
              <a:t>, 2003) firms should pay </a:t>
            </a:r>
            <a:r>
              <a:rPr lang="en-US" sz="2400" b="1" dirty="0"/>
              <a:t>more</a:t>
            </a:r>
            <a:r>
              <a:rPr lang="en-US" sz="2400" dirty="0"/>
              <a:t> for talent and hire higher talented individuals.</a:t>
            </a:r>
          </a:p>
          <a:p>
            <a:pPr>
              <a:buFont typeface="Wingdings" charset="0"/>
              <a:buNone/>
            </a:pPr>
            <a:endParaRPr lang="en-US" sz="2400" dirty="0"/>
          </a:p>
        </p:txBody>
      </p:sp>
    </p:spTree>
    <p:extLst>
      <p:ext uri="{BB962C8B-B14F-4D97-AF65-F5344CB8AC3E}">
        <p14:creationId xmlns:p14="http://schemas.microsoft.com/office/powerpoint/2010/main" val="2793710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r>
              <a:rPr lang="en-US"/>
              <a:t/>
            </a:r>
            <a:br>
              <a:rPr lang="en-US"/>
            </a:br>
            <a:r>
              <a:rPr lang="en-US"/>
              <a:t>Summary</a:t>
            </a:r>
          </a:p>
        </p:txBody>
      </p:sp>
      <p:sp>
        <p:nvSpPr>
          <p:cNvPr id="515075" name="Line 3"/>
          <p:cNvSpPr>
            <a:spLocks noChangeShapeType="1"/>
          </p:cNvSpPr>
          <p:nvPr/>
        </p:nvSpPr>
        <p:spPr bwMode="auto">
          <a:xfrm flipV="1">
            <a:off x="914400" y="2057400"/>
            <a:ext cx="0" cy="3657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5076" name="Rectangle 4"/>
          <p:cNvSpPr>
            <a:spLocks noGrp="1" noChangeArrowheads="1"/>
          </p:cNvSpPr>
          <p:nvPr>
            <p:ph type="body" idx="1"/>
          </p:nvPr>
        </p:nvSpPr>
        <p:spPr>
          <a:xfrm>
            <a:off x="533400" y="1828800"/>
            <a:ext cx="8153400" cy="4343400"/>
          </a:xfrm>
          <a:noFill/>
          <a:ln/>
        </p:spPr>
        <p:txBody>
          <a:bodyPr/>
          <a:lstStyle/>
          <a:p>
            <a:r>
              <a:rPr lang="en-US" sz="2400" dirty="0"/>
              <a:t>From a theoretical point of view quite </a:t>
            </a:r>
            <a:r>
              <a:rPr lang="en-US" sz="2400" b="1" dirty="0"/>
              <a:t>ambiguous</a:t>
            </a:r>
            <a:r>
              <a:rPr lang="en-US" sz="2400" dirty="0"/>
              <a:t> predictions about the effect of competition on incentives, sometimes ambiguous within papers, surely ambiguous if one takes the literature as a whole.</a:t>
            </a:r>
          </a:p>
          <a:p>
            <a:r>
              <a:rPr lang="en-US" sz="2400" dirty="0"/>
              <a:t>Important empirical question</a:t>
            </a:r>
          </a:p>
          <a:p>
            <a:r>
              <a:rPr lang="en-US" sz="2400" dirty="0"/>
              <a:t>Need to control for reverse causality – use exogenous variation in competition</a:t>
            </a:r>
          </a:p>
          <a:p>
            <a:pPr>
              <a:buFont typeface="Wingdings" charset="0"/>
              <a:buNone/>
            </a:pPr>
            <a:endParaRPr lang="en-US" sz="2800" dirty="0"/>
          </a:p>
          <a:p>
            <a:pPr>
              <a:buFont typeface="Wingdings" charset="0"/>
              <a:buNone/>
            </a:pPr>
            <a:endParaRPr lang="en-US" sz="2800" dirty="0"/>
          </a:p>
        </p:txBody>
      </p:sp>
    </p:spTree>
    <p:extLst>
      <p:ext uri="{BB962C8B-B14F-4D97-AF65-F5344CB8AC3E}">
        <p14:creationId xmlns:p14="http://schemas.microsoft.com/office/powerpoint/2010/main" val="2519264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4. Competition and Corporate Governance</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Mueller</a:t>
            </a:r>
            <a:r>
              <a:rPr lang="en-US" dirty="0"/>
              <a:t>, H. and </a:t>
            </a:r>
            <a:r>
              <a:rPr lang="en-US" dirty="0" err="1"/>
              <a:t>Giroud</a:t>
            </a:r>
            <a:r>
              <a:rPr lang="en-US" dirty="0"/>
              <a:t>, X., 2010, “Does Corporate Governance Matter in Competitive Industries</a:t>
            </a:r>
            <a:r>
              <a:rPr lang="en-US" dirty="0" smtClean="0"/>
              <a:t>?”</a:t>
            </a:r>
          </a:p>
          <a:p>
            <a:pPr marL="0" indent="0">
              <a:buNone/>
            </a:pPr>
            <a:endParaRPr lang="en-US" dirty="0"/>
          </a:p>
          <a:p>
            <a:pPr marL="0" indent="0">
              <a:buNone/>
            </a:pPr>
            <a:r>
              <a:rPr lang="en-US" dirty="0" smtClean="0"/>
              <a:t>Guadalupe and Perez-Gonzalez, 2010, “Competition and </a:t>
            </a:r>
            <a:r>
              <a:rPr lang="en-US" dirty="0"/>
              <a:t>P</a:t>
            </a:r>
            <a:r>
              <a:rPr lang="en-US" dirty="0" smtClean="0"/>
              <a:t>rivate Benefits of Control”, mimeo</a:t>
            </a:r>
            <a:endParaRPr lang="en-US" dirty="0"/>
          </a:p>
        </p:txBody>
      </p:sp>
    </p:spTree>
    <p:extLst>
      <p:ext uri="{BB962C8B-B14F-4D97-AF65-F5344CB8AC3E}">
        <p14:creationId xmlns:p14="http://schemas.microsoft.com/office/powerpoint/2010/main" val="449727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r>
              <a:rPr lang="en-US"/>
              <a:t/>
            </a:r>
            <a:br>
              <a:rPr lang="en-US"/>
            </a:br>
            <a:r>
              <a:rPr lang="en-US"/>
              <a:t>Principal agent + competition affects profits</a:t>
            </a:r>
          </a:p>
        </p:txBody>
      </p:sp>
      <p:sp>
        <p:nvSpPr>
          <p:cNvPr id="478211" name="Line 3"/>
          <p:cNvSpPr>
            <a:spLocks noChangeShapeType="1"/>
          </p:cNvSpPr>
          <p:nvPr/>
        </p:nvSpPr>
        <p:spPr bwMode="auto">
          <a:xfrm flipV="1">
            <a:off x="914400" y="2057400"/>
            <a:ext cx="0" cy="3657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78212" name="Line 4"/>
          <p:cNvSpPr>
            <a:spLocks noChangeShapeType="1"/>
          </p:cNvSpPr>
          <p:nvPr/>
        </p:nvSpPr>
        <p:spPr bwMode="auto">
          <a:xfrm flipV="1">
            <a:off x="1219200" y="2514600"/>
            <a:ext cx="0" cy="3657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78213" name="Line 5"/>
          <p:cNvSpPr>
            <a:spLocks noChangeShapeType="1"/>
          </p:cNvSpPr>
          <p:nvPr/>
        </p:nvSpPr>
        <p:spPr bwMode="auto">
          <a:xfrm>
            <a:off x="1219200" y="6172200"/>
            <a:ext cx="464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78214" name="Text Box 6"/>
          <p:cNvSpPr txBox="1">
            <a:spLocks noChangeArrowheads="1"/>
          </p:cNvSpPr>
          <p:nvPr/>
        </p:nvSpPr>
        <p:spPr bwMode="auto">
          <a:xfrm>
            <a:off x="838200" y="2055813"/>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t>Profits</a:t>
            </a:r>
          </a:p>
        </p:txBody>
      </p:sp>
      <p:sp>
        <p:nvSpPr>
          <p:cNvPr id="478215" name="Text Box 7"/>
          <p:cNvSpPr txBox="1">
            <a:spLocks noChangeArrowheads="1"/>
          </p:cNvSpPr>
          <p:nvPr/>
        </p:nvSpPr>
        <p:spPr bwMode="auto">
          <a:xfrm>
            <a:off x="5851525" y="5905500"/>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t>Effort</a:t>
            </a:r>
          </a:p>
        </p:txBody>
      </p:sp>
      <p:sp>
        <p:nvSpPr>
          <p:cNvPr id="478216" name="Freeform 8"/>
          <p:cNvSpPr>
            <a:spLocks/>
          </p:cNvSpPr>
          <p:nvPr/>
        </p:nvSpPr>
        <p:spPr bwMode="auto">
          <a:xfrm>
            <a:off x="1752600" y="3124200"/>
            <a:ext cx="4191000" cy="2590800"/>
          </a:xfrm>
          <a:custGeom>
            <a:avLst/>
            <a:gdLst>
              <a:gd name="T0" fmla="*/ 0 w 2448"/>
              <a:gd name="T1" fmla="*/ 1776 h 1776"/>
              <a:gd name="T2" fmla="*/ 1536 w 2448"/>
              <a:gd name="T3" fmla="*/ 1200 h 1776"/>
              <a:gd name="T4" fmla="*/ 2448 w 2448"/>
              <a:gd name="T5" fmla="*/ 0 h 1776"/>
            </a:gdLst>
            <a:ahLst/>
            <a:cxnLst>
              <a:cxn ang="0">
                <a:pos x="T0" y="T1"/>
              </a:cxn>
              <a:cxn ang="0">
                <a:pos x="T2" y="T3"/>
              </a:cxn>
              <a:cxn ang="0">
                <a:pos x="T4" y="T5"/>
              </a:cxn>
            </a:cxnLst>
            <a:rect l="0" t="0" r="r" b="b"/>
            <a:pathLst>
              <a:path w="2448" h="1776">
                <a:moveTo>
                  <a:pt x="0" y="1776"/>
                </a:moveTo>
                <a:cubicBezTo>
                  <a:pt x="564" y="1636"/>
                  <a:pt x="1128" y="1496"/>
                  <a:pt x="1536" y="1200"/>
                </a:cubicBezTo>
                <a:cubicBezTo>
                  <a:pt x="1944" y="904"/>
                  <a:pt x="2196" y="452"/>
                  <a:pt x="2448"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US"/>
          </a:p>
        </p:txBody>
      </p:sp>
      <p:sp>
        <p:nvSpPr>
          <p:cNvPr id="478217" name="Text Box 9"/>
          <p:cNvSpPr txBox="1">
            <a:spLocks noChangeArrowheads="1"/>
          </p:cNvSpPr>
          <p:nvPr/>
        </p:nvSpPr>
        <p:spPr bwMode="auto">
          <a:xfrm>
            <a:off x="6477000" y="2133600"/>
            <a:ext cx="24384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2000" dirty="0"/>
              <a:t>Standard profit function.</a:t>
            </a:r>
          </a:p>
          <a:p>
            <a:pPr algn="l">
              <a:spcBef>
                <a:spcPct val="50000"/>
              </a:spcBef>
            </a:pPr>
            <a:r>
              <a:rPr lang="en-US" sz="2000" dirty="0"/>
              <a:t>Managerial effort leads to higher efficiency </a:t>
            </a:r>
          </a:p>
          <a:p>
            <a:pPr algn="l">
              <a:spcBef>
                <a:spcPct val="50000"/>
              </a:spcBef>
            </a:pPr>
            <a:r>
              <a:rPr lang="en-US" sz="2000" dirty="0"/>
              <a:t>Positive relationship between effort and profits. </a:t>
            </a:r>
          </a:p>
        </p:txBody>
      </p:sp>
      <p:sp>
        <p:nvSpPr>
          <p:cNvPr id="478218" name="Text Box 10"/>
          <p:cNvSpPr txBox="1">
            <a:spLocks noChangeArrowheads="1"/>
          </p:cNvSpPr>
          <p:nvPr/>
        </p:nvSpPr>
        <p:spPr bwMode="auto">
          <a:xfrm>
            <a:off x="2057400" y="2895600"/>
            <a:ext cx="2667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2000" b="1"/>
              <a:t>How does competition affect this picture?</a:t>
            </a:r>
          </a:p>
        </p:txBody>
      </p:sp>
    </p:spTree>
    <p:extLst>
      <p:ext uri="{BB962C8B-B14F-4D97-AF65-F5344CB8AC3E}">
        <p14:creationId xmlns:p14="http://schemas.microsoft.com/office/powerpoint/2010/main" val="1171225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8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8"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2800" dirty="0" smtClean="0"/>
              <a:t>Competition and</a:t>
            </a:r>
            <a:r>
              <a:rPr lang="en-US" sz="2800" dirty="0"/>
              <a:t> </a:t>
            </a:r>
            <a:r>
              <a:rPr lang="en-US" sz="2800" dirty="0" smtClean="0"/>
              <a:t>Private Benefits of Control, </a:t>
            </a:r>
            <a:br>
              <a:rPr lang="en-US" sz="2800" dirty="0" smtClean="0"/>
            </a:br>
            <a:r>
              <a:rPr lang="en-US" sz="2800" dirty="0" smtClean="0"/>
              <a:t/>
            </a:r>
            <a:br>
              <a:rPr lang="en-US" sz="2800" dirty="0" smtClean="0"/>
            </a:br>
            <a:r>
              <a:rPr lang="en-US" sz="2800" dirty="0" smtClean="0"/>
              <a:t>Guadalupe and Perez-Gonzalez</a:t>
            </a:r>
            <a:endParaRPr lang="en-US" sz="2800"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OECD regulation </a:t>
            </a:r>
            <a:r>
              <a:rPr lang="en-US" dirty="0" err="1" smtClean="0"/>
              <a:t>indeces</a:t>
            </a:r>
            <a:endParaRPr lang="en-US" dirty="0"/>
          </a:p>
        </p:txBody>
      </p:sp>
      <p:pic>
        <p:nvPicPr>
          <p:cNvPr id="4" name="Picture 3"/>
          <p:cNvPicPr>
            <a:picLocks noChangeAspect="1"/>
          </p:cNvPicPr>
          <p:nvPr/>
        </p:nvPicPr>
        <p:blipFill>
          <a:blip r:embed="rId2"/>
          <a:stretch>
            <a:fillRect/>
          </a:stretch>
        </p:blipFill>
        <p:spPr>
          <a:xfrm>
            <a:off x="1841500" y="3098800"/>
            <a:ext cx="5448300" cy="647700"/>
          </a:xfrm>
          <a:prstGeom prst="rect">
            <a:avLst/>
          </a:prstGeom>
        </p:spPr>
      </p:pic>
      <p:pic>
        <p:nvPicPr>
          <p:cNvPr id="5" name="Picture 4"/>
          <p:cNvPicPr>
            <a:picLocks noChangeAspect="1"/>
          </p:cNvPicPr>
          <p:nvPr/>
        </p:nvPicPr>
        <p:blipFill>
          <a:blip r:embed="rId3"/>
          <a:stretch>
            <a:fillRect/>
          </a:stretch>
        </p:blipFill>
        <p:spPr>
          <a:xfrm>
            <a:off x="1612900" y="4035476"/>
            <a:ext cx="5918200" cy="698500"/>
          </a:xfrm>
          <a:prstGeom prst="rect">
            <a:avLst/>
          </a:prstGeom>
        </p:spPr>
      </p:pic>
    </p:spTree>
    <p:extLst>
      <p:ext uri="{BB962C8B-B14F-4D97-AF65-F5344CB8AC3E}">
        <p14:creationId xmlns:p14="http://schemas.microsoft.com/office/powerpoint/2010/main" val="5734247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28600" y="0"/>
            <a:ext cx="8686800" cy="6858000"/>
          </a:xfrm>
          <a:prstGeom prst="rect">
            <a:avLst/>
          </a:prstGeom>
        </p:spPr>
      </p:pic>
    </p:spTree>
    <p:extLst>
      <p:ext uri="{BB962C8B-B14F-4D97-AF65-F5344CB8AC3E}">
        <p14:creationId xmlns:p14="http://schemas.microsoft.com/office/powerpoint/2010/main" val="25267149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39700" y="0"/>
            <a:ext cx="8842003" cy="6858000"/>
          </a:xfrm>
          <a:prstGeom prst="rect">
            <a:avLst/>
          </a:prstGeom>
        </p:spPr>
      </p:pic>
    </p:spTree>
    <p:extLst>
      <p:ext uri="{BB962C8B-B14F-4D97-AF65-F5344CB8AC3E}">
        <p14:creationId xmlns:p14="http://schemas.microsoft.com/office/powerpoint/2010/main" val="36212863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028700" y="0"/>
            <a:ext cx="7086600" cy="6858000"/>
          </a:xfrm>
          <a:prstGeom prst="rect">
            <a:avLst/>
          </a:prstGeom>
        </p:spPr>
      </p:pic>
    </p:spTree>
    <p:extLst>
      <p:ext uri="{BB962C8B-B14F-4D97-AF65-F5344CB8AC3E}">
        <p14:creationId xmlns:p14="http://schemas.microsoft.com/office/powerpoint/2010/main" val="15100031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257300" y="0"/>
            <a:ext cx="6627202" cy="6858000"/>
          </a:xfrm>
          <a:prstGeom prst="rect">
            <a:avLst/>
          </a:prstGeom>
        </p:spPr>
      </p:pic>
    </p:spTree>
    <p:extLst>
      <p:ext uri="{BB962C8B-B14F-4D97-AF65-F5344CB8AC3E}">
        <p14:creationId xmlns:p14="http://schemas.microsoft.com/office/powerpoint/2010/main" val="34362678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054100" y="0"/>
            <a:ext cx="7017754" cy="6858000"/>
          </a:xfrm>
          <a:prstGeom prst="rect">
            <a:avLst/>
          </a:prstGeom>
        </p:spPr>
      </p:pic>
    </p:spTree>
    <p:extLst>
      <p:ext uri="{BB962C8B-B14F-4D97-AF65-F5344CB8AC3E}">
        <p14:creationId xmlns:p14="http://schemas.microsoft.com/office/powerpoint/2010/main" val="23407861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762000" y="0"/>
            <a:ext cx="7617554" cy="6858000"/>
          </a:xfrm>
          <a:prstGeom prst="rect">
            <a:avLst/>
          </a:prstGeom>
        </p:spPr>
      </p:pic>
    </p:spTree>
    <p:extLst>
      <p:ext uri="{BB962C8B-B14F-4D97-AF65-F5344CB8AC3E}">
        <p14:creationId xmlns:p14="http://schemas.microsoft.com/office/powerpoint/2010/main" val="40672865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723900" y="0"/>
            <a:ext cx="7684003" cy="6858000"/>
          </a:xfrm>
          <a:prstGeom prst="rect">
            <a:avLst/>
          </a:prstGeom>
        </p:spPr>
      </p:pic>
    </p:spTree>
    <p:extLst>
      <p:ext uri="{BB962C8B-B14F-4D97-AF65-F5344CB8AC3E}">
        <p14:creationId xmlns:p14="http://schemas.microsoft.com/office/powerpoint/2010/main" val="12660456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Significant effects of competition on organizational choices</a:t>
            </a:r>
          </a:p>
          <a:p>
            <a:pPr lvl="1"/>
            <a:r>
              <a:rPr lang="en-US" dirty="0" smtClean="0"/>
              <a:t>Explicit incentives</a:t>
            </a:r>
          </a:p>
          <a:p>
            <a:pPr lvl="1"/>
            <a:r>
              <a:rPr lang="en-US" dirty="0" smtClean="0"/>
              <a:t>Wage differentials</a:t>
            </a:r>
          </a:p>
          <a:p>
            <a:pPr lvl="1"/>
            <a:r>
              <a:rPr lang="en-US" dirty="0" smtClean="0"/>
              <a:t>Demand for talent</a:t>
            </a:r>
          </a:p>
          <a:p>
            <a:pPr lvl="1"/>
            <a:r>
              <a:rPr lang="en-US" dirty="0" smtClean="0"/>
              <a:t>Hierarchies</a:t>
            </a:r>
          </a:p>
          <a:p>
            <a:pPr lvl="1"/>
            <a:r>
              <a:rPr lang="en-US" dirty="0" smtClean="0"/>
              <a:t>Management practices</a:t>
            </a:r>
          </a:p>
          <a:p>
            <a:pPr lvl="1"/>
            <a:r>
              <a:rPr lang="en-US" dirty="0" smtClean="0"/>
              <a:t>Corporate governance</a:t>
            </a:r>
          </a:p>
          <a:p>
            <a:endParaRPr lang="en-US" dirty="0"/>
          </a:p>
          <a:p>
            <a:r>
              <a:rPr lang="en-US" dirty="0" smtClean="0"/>
              <a:t>Difficulty and remaining challenge: tracing this back to performance</a:t>
            </a:r>
            <a:endParaRPr lang="en-US" dirty="0"/>
          </a:p>
        </p:txBody>
      </p:sp>
    </p:spTree>
    <p:extLst>
      <p:ext uri="{BB962C8B-B14F-4D97-AF65-F5344CB8AC3E}">
        <p14:creationId xmlns:p14="http://schemas.microsoft.com/office/powerpoint/2010/main" val="278518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en-US"/>
              <a:t/>
            </a:r>
            <a:br>
              <a:rPr lang="en-US"/>
            </a:br>
            <a:r>
              <a:rPr lang="en-US"/>
              <a:t>Principal agent + competition affects profits</a:t>
            </a:r>
          </a:p>
        </p:txBody>
      </p:sp>
      <p:sp>
        <p:nvSpPr>
          <p:cNvPr id="435203" name="Line 3"/>
          <p:cNvSpPr>
            <a:spLocks noChangeShapeType="1"/>
          </p:cNvSpPr>
          <p:nvPr/>
        </p:nvSpPr>
        <p:spPr bwMode="auto">
          <a:xfrm flipV="1">
            <a:off x="914400" y="2057400"/>
            <a:ext cx="0" cy="3657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5204" name="Line 4"/>
          <p:cNvSpPr>
            <a:spLocks noChangeShapeType="1"/>
          </p:cNvSpPr>
          <p:nvPr/>
        </p:nvSpPr>
        <p:spPr bwMode="auto">
          <a:xfrm flipV="1">
            <a:off x="1219200" y="2514600"/>
            <a:ext cx="0" cy="3657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5205" name="Line 5"/>
          <p:cNvSpPr>
            <a:spLocks noChangeShapeType="1"/>
          </p:cNvSpPr>
          <p:nvPr/>
        </p:nvSpPr>
        <p:spPr bwMode="auto">
          <a:xfrm>
            <a:off x="1219200" y="6172200"/>
            <a:ext cx="464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5206" name="Text Box 6"/>
          <p:cNvSpPr txBox="1">
            <a:spLocks noChangeArrowheads="1"/>
          </p:cNvSpPr>
          <p:nvPr/>
        </p:nvSpPr>
        <p:spPr bwMode="auto">
          <a:xfrm>
            <a:off x="838200" y="2055813"/>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t>Profits</a:t>
            </a:r>
          </a:p>
        </p:txBody>
      </p:sp>
      <p:sp>
        <p:nvSpPr>
          <p:cNvPr id="435207" name="Text Box 7"/>
          <p:cNvSpPr txBox="1">
            <a:spLocks noChangeArrowheads="1"/>
          </p:cNvSpPr>
          <p:nvPr/>
        </p:nvSpPr>
        <p:spPr bwMode="auto">
          <a:xfrm>
            <a:off x="5851525" y="5905500"/>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t>Effort</a:t>
            </a:r>
          </a:p>
        </p:txBody>
      </p:sp>
      <p:sp>
        <p:nvSpPr>
          <p:cNvPr id="435208" name="Freeform 8"/>
          <p:cNvSpPr>
            <a:spLocks/>
          </p:cNvSpPr>
          <p:nvPr/>
        </p:nvSpPr>
        <p:spPr bwMode="auto">
          <a:xfrm>
            <a:off x="1752600" y="3124200"/>
            <a:ext cx="4191000" cy="2590800"/>
          </a:xfrm>
          <a:custGeom>
            <a:avLst/>
            <a:gdLst>
              <a:gd name="T0" fmla="*/ 0 w 2448"/>
              <a:gd name="T1" fmla="*/ 1776 h 1776"/>
              <a:gd name="T2" fmla="*/ 1536 w 2448"/>
              <a:gd name="T3" fmla="*/ 1200 h 1776"/>
              <a:gd name="T4" fmla="*/ 2448 w 2448"/>
              <a:gd name="T5" fmla="*/ 0 h 1776"/>
            </a:gdLst>
            <a:ahLst/>
            <a:cxnLst>
              <a:cxn ang="0">
                <a:pos x="T0" y="T1"/>
              </a:cxn>
              <a:cxn ang="0">
                <a:pos x="T2" y="T3"/>
              </a:cxn>
              <a:cxn ang="0">
                <a:pos x="T4" y="T5"/>
              </a:cxn>
            </a:cxnLst>
            <a:rect l="0" t="0" r="r" b="b"/>
            <a:pathLst>
              <a:path w="2448" h="1776">
                <a:moveTo>
                  <a:pt x="0" y="1776"/>
                </a:moveTo>
                <a:cubicBezTo>
                  <a:pt x="564" y="1636"/>
                  <a:pt x="1128" y="1496"/>
                  <a:pt x="1536" y="1200"/>
                </a:cubicBezTo>
                <a:cubicBezTo>
                  <a:pt x="1944" y="904"/>
                  <a:pt x="2196" y="452"/>
                  <a:pt x="2448" y="0"/>
                </a:cubicBezTo>
              </a:path>
            </a:pathLst>
          </a:custGeom>
          <a:noFill/>
          <a:ln w="9525" cap="flat" cmpd="sng">
            <a:solidFill>
              <a:srgbClr val="C0C0C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US"/>
          </a:p>
        </p:txBody>
      </p:sp>
      <p:sp>
        <p:nvSpPr>
          <p:cNvPr id="435209" name="Freeform 9"/>
          <p:cNvSpPr>
            <a:spLocks/>
          </p:cNvSpPr>
          <p:nvPr/>
        </p:nvSpPr>
        <p:spPr bwMode="auto">
          <a:xfrm>
            <a:off x="1752600" y="1905000"/>
            <a:ext cx="3962400" cy="3810000"/>
          </a:xfrm>
          <a:custGeom>
            <a:avLst/>
            <a:gdLst>
              <a:gd name="T0" fmla="*/ 0 w 2448"/>
              <a:gd name="T1" fmla="*/ 1776 h 1776"/>
              <a:gd name="T2" fmla="*/ 1536 w 2448"/>
              <a:gd name="T3" fmla="*/ 1200 h 1776"/>
              <a:gd name="T4" fmla="*/ 2448 w 2448"/>
              <a:gd name="T5" fmla="*/ 0 h 1776"/>
            </a:gdLst>
            <a:ahLst/>
            <a:cxnLst>
              <a:cxn ang="0">
                <a:pos x="T0" y="T1"/>
              </a:cxn>
              <a:cxn ang="0">
                <a:pos x="T2" y="T3"/>
              </a:cxn>
              <a:cxn ang="0">
                <a:pos x="T4" y="T5"/>
              </a:cxn>
            </a:cxnLst>
            <a:rect l="0" t="0" r="r" b="b"/>
            <a:pathLst>
              <a:path w="2448" h="1776">
                <a:moveTo>
                  <a:pt x="0" y="1776"/>
                </a:moveTo>
                <a:cubicBezTo>
                  <a:pt x="564" y="1636"/>
                  <a:pt x="1128" y="1496"/>
                  <a:pt x="1536" y="1200"/>
                </a:cubicBezTo>
                <a:cubicBezTo>
                  <a:pt x="1944" y="904"/>
                  <a:pt x="2196" y="452"/>
                  <a:pt x="2448"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US"/>
          </a:p>
        </p:txBody>
      </p:sp>
      <p:sp>
        <p:nvSpPr>
          <p:cNvPr id="435210" name="AutoShape 10"/>
          <p:cNvSpPr>
            <a:spLocks noChangeArrowheads="1"/>
          </p:cNvSpPr>
          <p:nvPr/>
        </p:nvSpPr>
        <p:spPr bwMode="auto">
          <a:xfrm>
            <a:off x="5410200" y="2895600"/>
            <a:ext cx="76200" cy="762000"/>
          </a:xfrm>
          <a:prstGeom prst="upArrow">
            <a:avLst>
              <a:gd name="adj1" fmla="val 50000"/>
              <a:gd name="adj2" fmla="val 250000"/>
            </a:avLst>
          </a:prstGeom>
          <a:solidFill>
            <a:schemeClr val="hlink"/>
          </a:solidFill>
          <a:ln w="9525">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5211" name="Text Box 11"/>
          <p:cNvSpPr txBox="1">
            <a:spLocks noChangeArrowheads="1"/>
          </p:cNvSpPr>
          <p:nvPr/>
        </p:nvSpPr>
        <p:spPr bwMode="auto">
          <a:xfrm>
            <a:off x="6248400" y="2209800"/>
            <a:ext cx="2667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2000" u="sng"/>
              <a:t>First effect:</a:t>
            </a:r>
            <a:r>
              <a:rPr lang="en-US" sz="2000"/>
              <a:t> competition makes profit function more elastic to effort due to market stealing.</a:t>
            </a:r>
          </a:p>
        </p:txBody>
      </p:sp>
      <p:sp>
        <p:nvSpPr>
          <p:cNvPr id="435212" name="Text Box 12"/>
          <p:cNvSpPr txBox="1">
            <a:spLocks noChangeArrowheads="1"/>
          </p:cNvSpPr>
          <p:nvPr/>
        </p:nvSpPr>
        <p:spPr bwMode="auto">
          <a:xfrm>
            <a:off x="6248400" y="4022725"/>
            <a:ext cx="2667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2000"/>
              <a:t>Firms should therefore be willing to pay</a:t>
            </a:r>
            <a:r>
              <a:rPr lang="en-US" sz="2000" b="1"/>
              <a:t> more</a:t>
            </a:r>
            <a:r>
              <a:rPr lang="en-US" sz="2000"/>
              <a:t> to give incentives to their managers</a:t>
            </a:r>
          </a:p>
        </p:txBody>
      </p:sp>
      <p:sp>
        <p:nvSpPr>
          <p:cNvPr id="435214" name="AutoShape 14"/>
          <p:cNvSpPr>
            <a:spLocks noChangeArrowheads="1"/>
          </p:cNvSpPr>
          <p:nvPr/>
        </p:nvSpPr>
        <p:spPr bwMode="auto">
          <a:xfrm>
            <a:off x="4343400" y="4419600"/>
            <a:ext cx="76200" cy="381000"/>
          </a:xfrm>
          <a:prstGeom prst="upArrow">
            <a:avLst>
              <a:gd name="adj1" fmla="val 50000"/>
              <a:gd name="adj2" fmla="val 125000"/>
            </a:avLst>
          </a:prstGeom>
          <a:solidFill>
            <a:schemeClr val="hlink"/>
          </a:solidFill>
          <a:ln w="9525">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815088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435209"/>
                                        </p:tgtEl>
                                        <p:attrNameLst>
                                          <p:attrName>style.visibility</p:attrName>
                                        </p:attrNameLst>
                                      </p:cBhvr>
                                      <p:to>
                                        <p:strVal val="visible"/>
                                      </p:to>
                                    </p:set>
                                  </p:childTnLst>
                                </p:cTn>
                              </p:par>
                            </p:childTnLst>
                          </p:cTn>
                        </p:par>
                        <p:par>
                          <p:cTn id="7" fill="hold" nodeType="afterGroup">
                            <p:stCondLst>
                              <p:cond delay="2500"/>
                            </p:stCondLst>
                            <p:childTnLst>
                              <p:par>
                                <p:cTn id="8" presetID="1" presetClass="entr" presetSubtype="0" fill="hold" grpId="0" nodeType="afterEffect">
                                  <p:stCondLst>
                                    <p:cond delay="0"/>
                                  </p:stCondLst>
                                  <p:childTnLst>
                                    <p:set>
                                      <p:cBhvr>
                                        <p:cTn id="9" dur="1" fill="hold">
                                          <p:stCondLst>
                                            <p:cond delay="499"/>
                                          </p:stCondLst>
                                        </p:cTn>
                                        <p:tgtEl>
                                          <p:spTgt spid="435210"/>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grpId="0" nodeType="afterEffect">
                                  <p:stCondLst>
                                    <p:cond delay="0"/>
                                  </p:stCondLst>
                                  <p:childTnLst>
                                    <p:set>
                                      <p:cBhvr>
                                        <p:cTn id="12" dur="1" fill="hold">
                                          <p:stCondLst>
                                            <p:cond delay="499"/>
                                          </p:stCondLst>
                                        </p:cTn>
                                        <p:tgtEl>
                                          <p:spTgt spid="4352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35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9" grpId="0" animBg="1"/>
      <p:bldP spid="435210" grpId="0" animBg="1"/>
      <p:bldP spid="435212" grpId="0" autoUpdateAnimBg="0"/>
      <p:bldP spid="43521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21850</TotalTime>
  <Words>4709</Words>
  <Application>Microsoft Macintosh PowerPoint</Application>
  <PresentationFormat>On-screen Show (4:3)</PresentationFormat>
  <Paragraphs>720</Paragraphs>
  <Slides>88</Slides>
  <Notes>46</Notes>
  <HiddenSlides>3</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88</vt:i4>
      </vt:variant>
    </vt:vector>
  </HeadingPairs>
  <TitlesOfParts>
    <vt:vector size="91" baseType="lpstr">
      <vt:lpstr>Executive</vt:lpstr>
      <vt:lpstr>Ecuación</vt:lpstr>
      <vt:lpstr>Equation</vt:lpstr>
      <vt:lpstr>  The Impact of Globalization  on the Organization of Firms  </vt:lpstr>
      <vt:lpstr>“Globalization”</vt:lpstr>
      <vt:lpstr>Effect of Competition on Organizations</vt:lpstr>
      <vt:lpstr>Roadmap: Organizational Changes</vt:lpstr>
      <vt:lpstr>Leitmotifs in this work</vt:lpstr>
      <vt:lpstr>I. Incentives, Executive Compensation </vt:lpstr>
      <vt:lpstr>Increases in Competition and Explicit Incentives</vt:lpstr>
      <vt:lpstr> Principal agent + competition affects profits</vt:lpstr>
      <vt:lpstr> Principal agent + competition affects profits</vt:lpstr>
      <vt:lpstr>  Principal agent + competition affects profits</vt:lpstr>
      <vt:lpstr>  Principal agent + competition affects profits</vt:lpstr>
      <vt:lpstr>Raith (2003)</vt:lpstr>
      <vt:lpstr> Empirical strategy</vt:lpstr>
      <vt:lpstr>Globalization and the provision of incentives inside the firm</vt:lpstr>
      <vt:lpstr>Data description: a) Executive Compensation data</vt:lpstr>
      <vt:lpstr>Data description:  b) Data on foreign competition</vt:lpstr>
      <vt:lpstr>PowerPoint Presentation</vt:lpstr>
      <vt:lpstr>1.The effect of globalization on the compensation structure </vt:lpstr>
      <vt:lpstr>PowerPoint Presentation</vt:lpstr>
      <vt:lpstr>PowerPoint Presentation</vt:lpstr>
      <vt:lpstr>PowerPoint Presentation</vt:lpstr>
      <vt:lpstr>PowerPoint Presentation</vt:lpstr>
      <vt:lpstr>2. The effect of globalization on the wage ladder </vt:lpstr>
      <vt:lpstr>Measuring the wage ladder </vt:lpstr>
      <vt:lpstr>PowerPoint Presentation</vt:lpstr>
      <vt:lpstr>3. Talent</vt:lpstr>
      <vt:lpstr>3. Talent (II)</vt:lpstr>
      <vt:lpstr>PowerPoint Presentation</vt:lpstr>
      <vt:lpstr>II. Returns to Skill and Wage Inequality </vt:lpstr>
      <vt:lpstr>Raw Correlation </vt:lpstr>
      <vt:lpstr>Looking to Establish Causality</vt:lpstr>
      <vt:lpstr>Empirical Specification</vt:lpstr>
      <vt:lpstr>PowerPoint Presentation</vt:lpstr>
      <vt:lpstr>PowerPoint Presentation</vt:lpstr>
      <vt:lpstr>PowerPoint Presentation</vt:lpstr>
      <vt:lpstr>Magnitude of the Effects</vt:lpstr>
      <vt:lpstr>III. Hierarchies </vt:lpstr>
      <vt:lpstr>Illustration of a Corporate Hierarchy: Boeing</vt:lpstr>
      <vt:lpstr>Firms are flattening (Rajan and Wulf, 2006) Average CEO Span and Div. Depth, 1986-1999</vt:lpstr>
      <vt:lpstr>Why are firms flattening?</vt:lpstr>
      <vt:lpstr>Our approach</vt:lpstr>
      <vt:lpstr>Why Delayer/ Flatten?</vt:lpstr>
      <vt:lpstr>Interactions in Organizational Design</vt:lpstr>
      <vt:lpstr>PowerPoint Presentation</vt:lpstr>
      <vt:lpstr>Data (1): Organization</vt:lpstr>
      <vt:lpstr>Data (2): Trade Liberalization </vt:lpstr>
      <vt:lpstr>Effects of the FTA</vt:lpstr>
      <vt:lpstr>Empirical Specification</vt:lpstr>
      <vt:lpstr>PowerPoint Presentation</vt:lpstr>
      <vt:lpstr>PowerPoint Presentation</vt:lpstr>
      <vt:lpstr>PowerPoint Presentation</vt:lpstr>
      <vt:lpstr>PowerPoint Presentation</vt:lpstr>
      <vt:lpstr>PowerPoint Presentation</vt:lpstr>
      <vt:lpstr>Increased Competitive pressure from FTA  Flattening Hierarchies</vt:lpstr>
      <vt:lpstr>Alternative Explanations for Flattening</vt:lpstr>
      <vt:lpstr>PowerPoint Presentation</vt:lpstr>
      <vt:lpstr>Further robustness checks</vt:lpstr>
      <vt:lpstr>Flattening and Competition beyond Canada…</vt:lpstr>
      <vt:lpstr>Interpretation of FTA effects on organizational change</vt:lpstr>
      <vt:lpstr>Conclusions</vt:lpstr>
      <vt:lpstr>Next Steps  (what is still missing in the picture)</vt:lpstr>
      <vt:lpstr>PowerPoint Presentation</vt:lpstr>
      <vt:lpstr>THEORY</vt:lpstr>
      <vt:lpstr>Effect of competition on incentive provision: Potential channels</vt:lpstr>
      <vt:lpstr>Effect of competition on incentive provision: Potential channels</vt:lpstr>
      <vt:lpstr>Effect of competition on incentive provision: Potential channels</vt:lpstr>
      <vt:lpstr> Competition provides implicit incentives</vt:lpstr>
      <vt:lpstr>Effect of competition on incentive provision: Potential channels</vt:lpstr>
      <vt:lpstr> Principal agent + competition affects signal extraction</vt:lpstr>
      <vt:lpstr> Principal agent + competition affects signal extraction</vt:lpstr>
      <vt:lpstr> Principal agent + competition affects signal extraction</vt:lpstr>
      <vt:lpstr>Effect of competition on incentive provision: Potential channels</vt:lpstr>
      <vt:lpstr>Pay as commitment to  a competitive strategy</vt:lpstr>
      <vt:lpstr>Effect of competition on incentive provision: Potential channels</vt:lpstr>
      <vt:lpstr>Rent extraction </vt:lpstr>
      <vt:lpstr>Effect of competition on incentive provision: Potential channels</vt:lpstr>
      <vt:lpstr> Other</vt:lpstr>
      <vt:lpstr> Summary</vt:lpstr>
      <vt:lpstr>4. Competition and Corporate Governance</vt:lpstr>
      <vt:lpstr>Competition and Private Benefits of Control,   Guadalupe and Perez-Gonzalez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INSEAD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Organization B  ---On the Interaction between  Firms and Markets---</dc:title>
  <dc:creator>Guadalupe Maria</dc:creator>
  <cp:lastModifiedBy>Maria Guadalupe</cp:lastModifiedBy>
  <cp:revision>431</cp:revision>
  <cp:lastPrinted>2012-12-10T13:28:13Z</cp:lastPrinted>
  <dcterms:created xsi:type="dcterms:W3CDTF">2012-10-14T12:05:03Z</dcterms:created>
  <dcterms:modified xsi:type="dcterms:W3CDTF">2014-05-19T07:03:04Z</dcterms:modified>
</cp:coreProperties>
</file>