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53"/>
  </p:notesMasterIdLst>
  <p:sldIdLst>
    <p:sldId id="256" r:id="rId2"/>
    <p:sldId id="310" r:id="rId3"/>
    <p:sldId id="274" r:id="rId4"/>
    <p:sldId id="275" r:id="rId5"/>
    <p:sldId id="276" r:id="rId6"/>
    <p:sldId id="277" r:id="rId7"/>
    <p:sldId id="257" r:id="rId8"/>
    <p:sldId id="258" r:id="rId9"/>
    <p:sldId id="266" r:id="rId10"/>
    <p:sldId id="259" r:id="rId11"/>
    <p:sldId id="260" r:id="rId12"/>
    <p:sldId id="261" r:id="rId13"/>
    <p:sldId id="263" r:id="rId14"/>
    <p:sldId id="264" r:id="rId15"/>
    <p:sldId id="267" r:id="rId16"/>
    <p:sldId id="268" r:id="rId17"/>
    <p:sldId id="265" r:id="rId18"/>
    <p:sldId id="269" r:id="rId19"/>
    <p:sldId id="272" r:id="rId20"/>
    <p:sldId id="273" r:id="rId21"/>
    <p:sldId id="309"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37" autoAdjust="0"/>
    <p:restoredTop sz="94660"/>
  </p:normalViewPr>
  <p:slideViewPr>
    <p:cSldViewPr snapToGrid="0">
      <p:cViewPr>
        <p:scale>
          <a:sx n="40" d="100"/>
          <a:sy n="40" d="100"/>
        </p:scale>
        <p:origin x="771" y="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78E8C-7724-401B-BDA8-C4FE95B6E719}" type="datetimeFigureOut">
              <a:rPr lang="en-US" smtClean="0"/>
              <a:t>5/20/2015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BCDB8-49FC-437B-A69F-CF1934F0E3A0}" type="slidenum">
              <a:rPr lang="en-US" smtClean="0"/>
              <a:t>‹#›</a:t>
            </a:fld>
            <a:endParaRPr lang="en-US"/>
          </a:p>
        </p:txBody>
      </p:sp>
    </p:spTree>
    <p:extLst>
      <p:ext uri="{BB962C8B-B14F-4D97-AF65-F5344CB8AC3E}">
        <p14:creationId xmlns:p14="http://schemas.microsoft.com/office/powerpoint/2010/main" val="303498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1ADC52-057E-4C4C-A742-59B8D4A68D05}" type="slidenum">
              <a:rPr lang="en-US" altLang="en-US" smtClean="0"/>
              <a:pPr>
                <a:spcBef>
                  <a:spcPct val="0"/>
                </a:spcBef>
              </a:pPr>
              <a:t>2</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12790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EF57B-8F55-4CA1-804B-1BFDF5620A2E}" type="slidenum">
              <a:rPr lang="en-US" altLang="en-US" smtClean="0"/>
              <a:pPr>
                <a:spcBef>
                  <a:spcPct val="0"/>
                </a:spcBef>
              </a:pPr>
              <a:t>14</a:t>
            </a:fld>
            <a:endParaRPr lang="en-US" altLang="en-US" smtClean="0"/>
          </a:p>
        </p:txBody>
      </p:sp>
      <p:sp>
        <p:nvSpPr>
          <p:cNvPr id="12291" name="Rectangle 2"/>
          <p:cNvSpPr>
            <a:spLocks noGrp="1" noRot="1" noChangeAspect="1" noChangeArrowheads="1" noTextEdit="1"/>
          </p:cNvSpPr>
          <p:nvPr>
            <p:ph type="sldImg"/>
          </p:nvPr>
        </p:nvSpPr>
        <p:spPr>
          <a:xfrm>
            <a:off x="1371600" y="1143000"/>
            <a:ext cx="4114800" cy="308610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Abbot-CAT in early stage (fixed payments) + Production Stage (Royalty)	</a:t>
            </a:r>
          </a:p>
          <a:p>
            <a:pPr eaLnBrk="1" hangingPunct="1"/>
            <a:r>
              <a:rPr lang="en-US" altLang="en-US" smtClean="0">
                <a:latin typeface="Arial" panose="020B0604020202020204" pitchFamily="34" charset="0"/>
              </a:rPr>
              <a:t>Cross-Shareholding With Call and Put Options: GSK - Theravance</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6678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43AC83-BFFF-44BF-9EB9-BA79D6E5D13F}"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122622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938ED9-3F10-41FA-9EDD-090E411CE28D}"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2594999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7A3585-B3A0-4A3F-96F6-1C6E983C9F79}"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340019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F0DA72-665F-4F1C-AC55-1F78BBE3DFE9}" type="slidenum">
              <a:rPr lang="en-US" altLang="en-US" smtClean="0"/>
              <a:pPr>
                <a:spcBef>
                  <a:spcPct val="0"/>
                </a:spcBef>
              </a:pPr>
              <a:t>24</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99352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9F8C34-FB5E-4BBF-9CEE-53536F69BCA6}"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150301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DDDEB-6853-48A4-8061-35D17F36B60F}" type="slidenum">
              <a:rPr lang="en-US" altLang="en-US" smtClean="0">
                <a:latin typeface="Times New Roman" panose="02020603050405020304" pitchFamily="18" charset="0"/>
              </a:rPr>
              <a:pPr/>
              <a:t>26</a:t>
            </a:fld>
            <a:endParaRPr lang="en-US" altLang="en-US" smtClean="0">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06375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6907B0-278E-47D4-8295-7C70F9DDADEE}"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164245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F2D89B-50D2-4A95-B688-519A4029DDCD}"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1654399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B8F285-2514-4DEF-ADF9-303D81280C28}"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254855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1ADC52-057E-4C4C-A742-59B8D4A68D05}" type="slidenum">
              <a:rPr lang="en-US" altLang="en-US" smtClean="0"/>
              <a:pPr>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6107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5FBC9F-5801-4698-A4C9-E04B3752CE8B}"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1232501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A82B61-05E5-40FB-8058-9CC99B7C51B5}"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3727364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21A6CB-854E-4980-9D3A-5AA26E3A0690}"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3929668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FCB45A-4C2C-48A6-8FAB-AE36AE3F65C1}" type="slidenum">
              <a:rPr lang="en-US" altLang="en-US" smtClean="0"/>
              <a:pPr>
                <a:spcBef>
                  <a:spcPct val="0"/>
                </a:spcBef>
              </a:pPr>
              <a:t>33</a:t>
            </a:fld>
            <a:endParaRPr lang="en-US" altLang="en-US" smtClean="0"/>
          </a:p>
        </p:txBody>
      </p:sp>
    </p:spTree>
    <p:extLst>
      <p:ext uri="{BB962C8B-B14F-4D97-AF65-F5344CB8AC3E}">
        <p14:creationId xmlns:p14="http://schemas.microsoft.com/office/powerpoint/2010/main" val="741330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2D4B48-55E9-462A-B73B-D07992CB485F}" type="slidenum">
              <a:rPr lang="en-US" altLang="en-US" smtClean="0"/>
              <a:pPr>
                <a:spcBef>
                  <a:spcPct val="0"/>
                </a:spcBef>
              </a:pPr>
              <a:t>34</a:t>
            </a:fld>
            <a:endParaRPr lang="en-US" altLang="en-US" smtClean="0"/>
          </a:p>
        </p:txBody>
      </p:sp>
    </p:spTree>
    <p:extLst>
      <p:ext uri="{BB962C8B-B14F-4D97-AF65-F5344CB8AC3E}">
        <p14:creationId xmlns:p14="http://schemas.microsoft.com/office/powerpoint/2010/main" val="257783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019F7B-AF28-430C-9FC3-1E75A2256553}" type="slidenum">
              <a:rPr lang="en-US" altLang="en-US" smtClean="0"/>
              <a:pPr>
                <a:spcBef>
                  <a:spcPct val="0"/>
                </a:spcBef>
              </a:pPr>
              <a:t>35</a:t>
            </a:fld>
            <a:endParaRPr lang="en-US" altLang="en-US" smtClean="0"/>
          </a:p>
        </p:txBody>
      </p:sp>
    </p:spTree>
    <p:extLst>
      <p:ext uri="{BB962C8B-B14F-4D97-AF65-F5344CB8AC3E}">
        <p14:creationId xmlns:p14="http://schemas.microsoft.com/office/powerpoint/2010/main" val="2180880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C0698F-B639-4E23-963A-49AB8BAE9932}" type="slidenum">
              <a:rPr lang="en-US" altLang="en-US" smtClean="0"/>
              <a:pPr>
                <a:spcBef>
                  <a:spcPct val="0"/>
                </a:spcBef>
              </a:pPr>
              <a:t>36</a:t>
            </a:fld>
            <a:endParaRPr lang="en-US" altLang="en-US" smtClean="0"/>
          </a:p>
        </p:txBody>
      </p:sp>
    </p:spTree>
    <p:extLst>
      <p:ext uri="{BB962C8B-B14F-4D97-AF65-F5344CB8AC3E}">
        <p14:creationId xmlns:p14="http://schemas.microsoft.com/office/powerpoint/2010/main" val="847455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75E98F-D967-422D-B93C-40B99FFF5C91}" type="slidenum">
              <a:rPr lang="en-US" altLang="en-US" smtClean="0"/>
              <a:pPr>
                <a:spcBef>
                  <a:spcPct val="0"/>
                </a:spcBef>
              </a:pPr>
              <a:t>37</a:t>
            </a:fld>
            <a:endParaRPr lang="en-US" altLang="en-US" smtClean="0"/>
          </a:p>
        </p:txBody>
      </p:sp>
    </p:spTree>
    <p:extLst>
      <p:ext uri="{BB962C8B-B14F-4D97-AF65-F5344CB8AC3E}">
        <p14:creationId xmlns:p14="http://schemas.microsoft.com/office/powerpoint/2010/main" val="1952125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27600C-DC7B-4BC0-99F0-80C6FBCA8C55}" type="slidenum">
              <a:rPr lang="en-US" altLang="en-US" smtClean="0"/>
              <a:pPr>
                <a:spcBef>
                  <a:spcPct val="0"/>
                </a:spcBef>
              </a:pPr>
              <a:t>38</a:t>
            </a:fld>
            <a:endParaRPr lang="en-US" altLang="en-US" smtClean="0"/>
          </a:p>
        </p:txBody>
      </p:sp>
    </p:spTree>
    <p:extLst>
      <p:ext uri="{BB962C8B-B14F-4D97-AF65-F5344CB8AC3E}">
        <p14:creationId xmlns:p14="http://schemas.microsoft.com/office/powerpoint/2010/main" val="2980299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BAD70B-A383-4152-B529-6F434E4DB31A}" type="slidenum">
              <a:rPr lang="en-US" altLang="en-US" smtClean="0"/>
              <a:pPr>
                <a:spcBef>
                  <a:spcPct val="0"/>
                </a:spcBef>
              </a:pPr>
              <a:t>39</a:t>
            </a:fld>
            <a:endParaRPr lang="en-US" altLang="en-US" smtClean="0"/>
          </a:p>
        </p:txBody>
      </p:sp>
    </p:spTree>
    <p:extLst>
      <p:ext uri="{BB962C8B-B14F-4D97-AF65-F5344CB8AC3E}">
        <p14:creationId xmlns:p14="http://schemas.microsoft.com/office/powerpoint/2010/main" val="313659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84BD0C-8D4A-4149-8BE2-DBD5934B90BC}" type="slidenum">
              <a:rPr lang="en-US" altLang="en-US" smtClean="0"/>
              <a:pPr>
                <a:spcBef>
                  <a:spcPct val="0"/>
                </a:spcBef>
              </a:pPr>
              <a:t>4</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58084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71BB93-942B-4FD0-812C-8F25EA41313E}" type="slidenum">
              <a:rPr lang="en-US" altLang="en-US" smtClean="0"/>
              <a:pPr>
                <a:spcBef>
                  <a:spcPct val="0"/>
                </a:spcBef>
              </a:pPr>
              <a:t>40</a:t>
            </a:fld>
            <a:endParaRPr lang="en-US" altLang="en-US" smtClean="0"/>
          </a:p>
        </p:txBody>
      </p:sp>
    </p:spTree>
    <p:extLst>
      <p:ext uri="{BB962C8B-B14F-4D97-AF65-F5344CB8AC3E}">
        <p14:creationId xmlns:p14="http://schemas.microsoft.com/office/powerpoint/2010/main" val="2707447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93D1BE-4A7A-4074-90B1-872953FA3FDA}" type="slidenum">
              <a:rPr lang="en-US" altLang="en-US" smtClean="0"/>
              <a:pPr>
                <a:spcBef>
                  <a:spcPct val="0"/>
                </a:spcBef>
              </a:pPr>
              <a:t>41</a:t>
            </a:fld>
            <a:endParaRPr lang="en-US" altLang="en-US" smtClean="0"/>
          </a:p>
        </p:txBody>
      </p:sp>
    </p:spTree>
    <p:extLst>
      <p:ext uri="{BB962C8B-B14F-4D97-AF65-F5344CB8AC3E}">
        <p14:creationId xmlns:p14="http://schemas.microsoft.com/office/powerpoint/2010/main" val="3784434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76D491-D396-4F0A-B9E0-19AC09D9626B}" type="slidenum">
              <a:rPr lang="en-US" altLang="en-US" smtClean="0"/>
              <a:pPr>
                <a:spcBef>
                  <a:spcPct val="0"/>
                </a:spcBef>
              </a:pPr>
              <a:t>42</a:t>
            </a:fld>
            <a:endParaRPr lang="en-US" altLang="en-US" smtClean="0"/>
          </a:p>
        </p:txBody>
      </p:sp>
    </p:spTree>
    <p:extLst>
      <p:ext uri="{BB962C8B-B14F-4D97-AF65-F5344CB8AC3E}">
        <p14:creationId xmlns:p14="http://schemas.microsoft.com/office/powerpoint/2010/main" val="2766638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4DBAA9-3275-4478-970C-D051E63DA791}" type="slidenum">
              <a:rPr lang="en-US" altLang="en-US" smtClean="0"/>
              <a:pPr>
                <a:spcBef>
                  <a:spcPct val="0"/>
                </a:spcBef>
              </a:pPr>
              <a:t>43</a:t>
            </a:fld>
            <a:endParaRPr lang="en-US" altLang="en-US" smtClean="0"/>
          </a:p>
        </p:txBody>
      </p:sp>
    </p:spTree>
    <p:extLst>
      <p:ext uri="{BB962C8B-B14F-4D97-AF65-F5344CB8AC3E}">
        <p14:creationId xmlns:p14="http://schemas.microsoft.com/office/powerpoint/2010/main" val="2291224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F9BBD2-D15A-4DA6-B368-6408BD7F6C22}" type="slidenum">
              <a:rPr lang="en-US" altLang="en-US" smtClean="0"/>
              <a:pPr>
                <a:spcBef>
                  <a:spcPct val="0"/>
                </a:spcBef>
              </a:pPr>
              <a:t>44</a:t>
            </a:fld>
            <a:endParaRPr lang="en-US" altLang="en-US" smtClean="0"/>
          </a:p>
        </p:txBody>
      </p:sp>
    </p:spTree>
    <p:extLst>
      <p:ext uri="{BB962C8B-B14F-4D97-AF65-F5344CB8AC3E}">
        <p14:creationId xmlns:p14="http://schemas.microsoft.com/office/powerpoint/2010/main" val="3913038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41D2F1-B44A-40ED-ACCE-9316C98A33D7}" type="slidenum">
              <a:rPr lang="en-US" altLang="en-US" smtClean="0"/>
              <a:pPr>
                <a:spcBef>
                  <a:spcPct val="0"/>
                </a:spcBef>
              </a:pPr>
              <a:t>45</a:t>
            </a:fld>
            <a:endParaRPr lang="en-US" altLang="en-US" smtClean="0"/>
          </a:p>
        </p:txBody>
      </p:sp>
    </p:spTree>
    <p:extLst>
      <p:ext uri="{BB962C8B-B14F-4D97-AF65-F5344CB8AC3E}">
        <p14:creationId xmlns:p14="http://schemas.microsoft.com/office/powerpoint/2010/main" val="938342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A6858E-BD48-4A8C-A0A2-D82B0A9E064E}" type="slidenum">
              <a:rPr lang="en-US" altLang="en-US" smtClean="0"/>
              <a:pPr>
                <a:spcBef>
                  <a:spcPct val="0"/>
                </a:spcBef>
              </a:pPr>
              <a:t>46</a:t>
            </a:fld>
            <a:endParaRPr lang="en-US" altLang="en-US" smtClean="0"/>
          </a:p>
        </p:txBody>
      </p:sp>
    </p:spTree>
    <p:extLst>
      <p:ext uri="{BB962C8B-B14F-4D97-AF65-F5344CB8AC3E}">
        <p14:creationId xmlns:p14="http://schemas.microsoft.com/office/powerpoint/2010/main" val="3541634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90254E-3F72-4547-BFC4-5554C72849CD}" type="slidenum">
              <a:rPr lang="en-US" altLang="en-US" smtClean="0"/>
              <a:pPr>
                <a:spcBef>
                  <a:spcPct val="0"/>
                </a:spcBef>
              </a:pPr>
              <a:t>47</a:t>
            </a:fld>
            <a:endParaRPr lang="en-US" altLang="en-US" smtClean="0"/>
          </a:p>
        </p:txBody>
      </p:sp>
    </p:spTree>
    <p:extLst>
      <p:ext uri="{BB962C8B-B14F-4D97-AF65-F5344CB8AC3E}">
        <p14:creationId xmlns:p14="http://schemas.microsoft.com/office/powerpoint/2010/main" val="2367079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38B5F-E146-4217-BE90-B71943C3BCCE}" type="slidenum">
              <a:rPr lang="en-US" altLang="en-US" smtClean="0"/>
              <a:pPr>
                <a:spcBef>
                  <a:spcPct val="0"/>
                </a:spcBef>
              </a:pPr>
              <a:t>48</a:t>
            </a:fld>
            <a:endParaRPr lang="en-US" altLang="en-US" smtClean="0"/>
          </a:p>
        </p:txBody>
      </p:sp>
    </p:spTree>
    <p:extLst>
      <p:ext uri="{BB962C8B-B14F-4D97-AF65-F5344CB8AC3E}">
        <p14:creationId xmlns:p14="http://schemas.microsoft.com/office/powerpoint/2010/main" val="4198784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F4CE2B-7DF5-4023-B394-D6C92BD7ADBD}" type="slidenum">
              <a:rPr lang="en-US" altLang="en-US" smtClean="0"/>
              <a:pPr>
                <a:spcBef>
                  <a:spcPct val="0"/>
                </a:spcBef>
              </a:pPr>
              <a:t>49</a:t>
            </a:fld>
            <a:endParaRPr lang="en-US" altLang="en-US" smtClean="0"/>
          </a:p>
        </p:txBody>
      </p:sp>
    </p:spTree>
    <p:extLst>
      <p:ext uri="{BB962C8B-B14F-4D97-AF65-F5344CB8AC3E}">
        <p14:creationId xmlns:p14="http://schemas.microsoft.com/office/powerpoint/2010/main" val="309166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A52CC-1837-48BE-A606-9D4DC3E0D5AF}" type="slidenum">
              <a:rPr lang="en-US" altLang="en-US" smtClean="0"/>
              <a:pPr>
                <a:spcBef>
                  <a:spcPct val="0"/>
                </a:spcBef>
              </a:pPr>
              <a:t>5</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Abbot-CAT in early stage (fixed payments) + Production Stage (Royalty)	</a:t>
            </a:r>
          </a:p>
          <a:p>
            <a:pPr eaLnBrk="1" hangingPunct="1"/>
            <a:r>
              <a:rPr lang="en-US" altLang="en-US" smtClean="0">
                <a:latin typeface="Arial" panose="020B0604020202020204" pitchFamily="34" charset="0"/>
              </a:rPr>
              <a:t>Cross-Shareholding With Call and Put Options: GSK - Theravance</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26603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45F905-08CC-4F96-A7D3-2417F95B20AD}" type="slidenum">
              <a:rPr lang="en-US" altLang="en-US" smtClean="0"/>
              <a:pPr>
                <a:spcBef>
                  <a:spcPct val="0"/>
                </a:spcBef>
              </a:pPr>
              <a:t>50</a:t>
            </a:fld>
            <a:endParaRPr lang="en-US" altLang="en-US" smtClean="0"/>
          </a:p>
        </p:txBody>
      </p:sp>
    </p:spTree>
    <p:extLst>
      <p:ext uri="{BB962C8B-B14F-4D97-AF65-F5344CB8AC3E}">
        <p14:creationId xmlns:p14="http://schemas.microsoft.com/office/powerpoint/2010/main" val="1605027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3A2279-D9B1-4940-A8E4-AAD3CBDAD46F}" type="slidenum">
              <a:rPr lang="en-US" altLang="en-US" smtClean="0"/>
              <a:pPr>
                <a:spcBef>
                  <a:spcPct val="0"/>
                </a:spcBef>
              </a:pPr>
              <a:t>51</a:t>
            </a:fld>
            <a:endParaRPr lang="en-US" altLang="en-US" smtClean="0"/>
          </a:p>
        </p:txBody>
      </p:sp>
    </p:spTree>
    <p:extLst>
      <p:ext uri="{BB962C8B-B14F-4D97-AF65-F5344CB8AC3E}">
        <p14:creationId xmlns:p14="http://schemas.microsoft.com/office/powerpoint/2010/main" val="372768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F0A252-75F4-47F2-BACE-DBECB66D1712}" type="slidenum">
              <a:rPr lang="en-US" altLang="en-US" smtClean="0"/>
              <a:pPr>
                <a:spcBef>
                  <a:spcPct val="0"/>
                </a:spcBef>
              </a:pPr>
              <a:t>6</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Abbot-CAT in early stage (fixed payments) + Production Stage (Royalty)	</a:t>
            </a:r>
          </a:p>
          <a:p>
            <a:pPr eaLnBrk="1" hangingPunct="1"/>
            <a:r>
              <a:rPr lang="en-US" altLang="en-US" smtClean="0">
                <a:latin typeface="Arial" panose="020B0604020202020204" pitchFamily="34" charset="0"/>
              </a:rPr>
              <a:t>Cross-Shareholding With Call and Put Options: GSK - Theravance</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0183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EF57B-8F55-4CA1-804B-1BFDF5620A2E}" type="slidenum">
              <a:rPr lang="en-US" altLang="en-US" smtClean="0"/>
              <a:pPr>
                <a:spcBef>
                  <a:spcPct val="0"/>
                </a:spcBef>
              </a:pPr>
              <a:t>7</a:t>
            </a:fld>
            <a:endParaRPr lang="en-US" altLang="en-US" smtClean="0"/>
          </a:p>
        </p:txBody>
      </p:sp>
      <p:sp>
        <p:nvSpPr>
          <p:cNvPr id="12291" name="Rectangle 2"/>
          <p:cNvSpPr>
            <a:spLocks noGrp="1" noRot="1" noChangeAspect="1" noChangeArrowheads="1" noTextEdit="1"/>
          </p:cNvSpPr>
          <p:nvPr>
            <p:ph type="sldImg"/>
          </p:nvPr>
        </p:nvSpPr>
        <p:spPr>
          <a:xfrm>
            <a:off x="1371600" y="1143000"/>
            <a:ext cx="4114800" cy="308610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Abbot-CAT in early stage (fixed payments) + Production Stage (Royalty)	</a:t>
            </a:r>
          </a:p>
          <a:p>
            <a:pPr eaLnBrk="1" hangingPunct="1"/>
            <a:r>
              <a:rPr lang="en-US" altLang="en-US" smtClean="0">
                <a:latin typeface="Arial" panose="020B0604020202020204" pitchFamily="34" charset="0"/>
              </a:rPr>
              <a:t>Cross-Shareholding With Call and Put Options: GSK - Theravance</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9456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EF57B-8F55-4CA1-804B-1BFDF5620A2E}" type="slidenum">
              <a:rPr lang="en-US" altLang="en-US" smtClean="0"/>
              <a:pPr>
                <a:spcBef>
                  <a:spcPct val="0"/>
                </a:spcBef>
              </a:pPr>
              <a:t>8</a:t>
            </a:fld>
            <a:endParaRPr lang="en-US" altLang="en-US" smtClean="0"/>
          </a:p>
        </p:txBody>
      </p:sp>
      <p:sp>
        <p:nvSpPr>
          <p:cNvPr id="12291" name="Rectangle 2"/>
          <p:cNvSpPr>
            <a:spLocks noGrp="1" noRot="1" noChangeAspect="1" noChangeArrowheads="1" noTextEdit="1"/>
          </p:cNvSpPr>
          <p:nvPr>
            <p:ph type="sldImg"/>
          </p:nvPr>
        </p:nvSpPr>
        <p:spPr>
          <a:xfrm>
            <a:off x="1371600" y="1143000"/>
            <a:ext cx="4114800" cy="308610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Abbot-CAT in early stage (fixed payments) + Production Stage (Royalty)	</a:t>
            </a:r>
          </a:p>
          <a:p>
            <a:pPr eaLnBrk="1" hangingPunct="1"/>
            <a:r>
              <a:rPr lang="en-US" altLang="en-US" smtClean="0">
                <a:latin typeface="Arial" panose="020B0604020202020204" pitchFamily="34" charset="0"/>
              </a:rPr>
              <a:t>Cross-Shareholding With Call and Put Options: GSK - Theravance</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8303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EF57B-8F55-4CA1-804B-1BFDF5620A2E}" type="slidenum">
              <a:rPr lang="en-US" altLang="en-US" smtClean="0"/>
              <a:pPr>
                <a:spcBef>
                  <a:spcPct val="0"/>
                </a:spcBef>
              </a:pPr>
              <a:t>12</a:t>
            </a:fld>
            <a:endParaRPr lang="en-US" altLang="en-US" smtClean="0"/>
          </a:p>
        </p:txBody>
      </p:sp>
      <p:sp>
        <p:nvSpPr>
          <p:cNvPr id="12291" name="Rectangle 2"/>
          <p:cNvSpPr>
            <a:spLocks noGrp="1" noRot="1" noChangeAspect="1" noChangeArrowheads="1" noTextEdit="1"/>
          </p:cNvSpPr>
          <p:nvPr>
            <p:ph type="sldImg"/>
          </p:nvPr>
        </p:nvSpPr>
        <p:spPr>
          <a:xfrm>
            <a:off x="1371600" y="1143000"/>
            <a:ext cx="4114800" cy="308610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Abbot-CAT in early stage (fixed payments) + Production Stage (Royalty)	</a:t>
            </a:r>
          </a:p>
          <a:p>
            <a:pPr eaLnBrk="1" hangingPunct="1"/>
            <a:r>
              <a:rPr lang="en-US" altLang="en-US" smtClean="0">
                <a:latin typeface="Arial" panose="020B0604020202020204" pitchFamily="34" charset="0"/>
              </a:rPr>
              <a:t>Cross-Shareholding With Call and Put Options: GSK - Theravance</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05482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EF57B-8F55-4CA1-804B-1BFDF5620A2E}" type="slidenum">
              <a:rPr lang="en-US" altLang="en-US" smtClean="0"/>
              <a:pPr>
                <a:spcBef>
                  <a:spcPct val="0"/>
                </a:spcBef>
              </a:pPr>
              <a:t>13</a:t>
            </a:fld>
            <a:endParaRPr lang="en-US" altLang="en-US" smtClean="0"/>
          </a:p>
        </p:txBody>
      </p:sp>
      <p:sp>
        <p:nvSpPr>
          <p:cNvPr id="12291" name="Rectangle 2"/>
          <p:cNvSpPr>
            <a:spLocks noGrp="1" noRot="1" noChangeAspect="1" noChangeArrowheads="1" noTextEdit="1"/>
          </p:cNvSpPr>
          <p:nvPr>
            <p:ph type="sldImg"/>
          </p:nvPr>
        </p:nvSpPr>
        <p:spPr>
          <a:xfrm>
            <a:off x="1371600" y="1143000"/>
            <a:ext cx="4114800" cy="308610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Abbot-CAT in early stage (fixed payments) + Production Stage (Royalty)	</a:t>
            </a:r>
          </a:p>
          <a:p>
            <a:pPr eaLnBrk="1" hangingPunct="1"/>
            <a:r>
              <a:rPr lang="en-US" altLang="en-US" smtClean="0">
                <a:latin typeface="Arial" panose="020B0604020202020204" pitchFamily="34" charset="0"/>
              </a:rPr>
              <a:t>Cross-Shareholding With Call and Put Options: GSK - Theravance</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9088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642E72-84E0-4B0F-8512-2DC3F820B15F}"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4A1E7-392E-4428-BE66-FBAD747A0A4F}" type="slidenum">
              <a:rPr lang="en-US" smtClean="0"/>
              <a:t>‹#›</a:t>
            </a:fld>
            <a:endParaRPr lang="en-US"/>
          </a:p>
        </p:txBody>
      </p:sp>
    </p:spTree>
    <p:extLst>
      <p:ext uri="{BB962C8B-B14F-4D97-AF65-F5344CB8AC3E}">
        <p14:creationId xmlns:p14="http://schemas.microsoft.com/office/powerpoint/2010/main" val="163898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642E72-84E0-4B0F-8512-2DC3F820B15F}"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4A1E7-392E-4428-BE66-FBAD747A0A4F}" type="slidenum">
              <a:rPr lang="en-US" smtClean="0"/>
              <a:t>‹#›</a:t>
            </a:fld>
            <a:endParaRPr lang="en-US"/>
          </a:p>
        </p:txBody>
      </p:sp>
    </p:spTree>
    <p:extLst>
      <p:ext uri="{BB962C8B-B14F-4D97-AF65-F5344CB8AC3E}">
        <p14:creationId xmlns:p14="http://schemas.microsoft.com/office/powerpoint/2010/main" val="58892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642E72-84E0-4B0F-8512-2DC3F820B15F}"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4A1E7-392E-4428-BE66-FBAD747A0A4F}" type="slidenum">
              <a:rPr lang="en-US" smtClean="0"/>
              <a:t>‹#›</a:t>
            </a:fld>
            <a:endParaRPr lang="en-US"/>
          </a:p>
        </p:txBody>
      </p:sp>
    </p:spTree>
    <p:extLst>
      <p:ext uri="{BB962C8B-B14F-4D97-AF65-F5344CB8AC3E}">
        <p14:creationId xmlns:p14="http://schemas.microsoft.com/office/powerpoint/2010/main" val="350290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Copyright Farok J. Contractor</a:t>
            </a:r>
          </a:p>
        </p:txBody>
      </p:sp>
      <p:sp>
        <p:nvSpPr>
          <p:cNvPr id="5" name="Rectangle 6"/>
          <p:cNvSpPr>
            <a:spLocks noGrp="1" noChangeArrowheads="1"/>
          </p:cNvSpPr>
          <p:nvPr>
            <p:ph type="sldNum" sz="quarter" idx="12"/>
          </p:nvPr>
        </p:nvSpPr>
        <p:spPr/>
        <p:txBody>
          <a:bodyPr/>
          <a:lstStyle>
            <a:lvl1pPr>
              <a:defRPr/>
            </a:lvl1pPr>
          </a:lstStyle>
          <a:p>
            <a:pPr>
              <a:defRPr/>
            </a:pPr>
            <a:fld id="{6458E30C-DDB5-488F-AA72-1EF52D0BD33B}" type="slidenum">
              <a:rPr lang="en-US" altLang="en-US"/>
              <a:pPr>
                <a:defRPr/>
              </a:pPr>
              <a:t>‹#›</a:t>
            </a:fld>
            <a:endParaRPr lang="en-US" altLang="en-US"/>
          </a:p>
        </p:txBody>
      </p:sp>
    </p:spTree>
    <p:extLst>
      <p:ext uri="{BB962C8B-B14F-4D97-AF65-F5344CB8AC3E}">
        <p14:creationId xmlns:p14="http://schemas.microsoft.com/office/powerpoint/2010/main" val="1519180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9144202-5537-49A7-A9D5-1271476C107D}" type="slidenum">
              <a:rPr lang="en-US" altLang="en-US"/>
              <a:pPr>
                <a:defRPr/>
              </a:pPr>
              <a:t>‹#›</a:t>
            </a:fld>
            <a:endParaRPr lang="en-US" altLang="en-US"/>
          </a:p>
        </p:txBody>
      </p:sp>
    </p:spTree>
    <p:extLst>
      <p:ext uri="{BB962C8B-B14F-4D97-AF65-F5344CB8AC3E}">
        <p14:creationId xmlns:p14="http://schemas.microsoft.com/office/powerpoint/2010/main" val="136858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642E72-84E0-4B0F-8512-2DC3F820B15F}"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4A1E7-392E-4428-BE66-FBAD747A0A4F}" type="slidenum">
              <a:rPr lang="en-US" smtClean="0"/>
              <a:t>‹#›</a:t>
            </a:fld>
            <a:endParaRPr lang="en-US"/>
          </a:p>
        </p:txBody>
      </p:sp>
    </p:spTree>
    <p:extLst>
      <p:ext uri="{BB962C8B-B14F-4D97-AF65-F5344CB8AC3E}">
        <p14:creationId xmlns:p14="http://schemas.microsoft.com/office/powerpoint/2010/main" val="178595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42E72-84E0-4B0F-8512-2DC3F820B15F}"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4A1E7-392E-4428-BE66-FBAD747A0A4F}" type="slidenum">
              <a:rPr lang="en-US" smtClean="0"/>
              <a:t>‹#›</a:t>
            </a:fld>
            <a:endParaRPr lang="en-US"/>
          </a:p>
        </p:txBody>
      </p:sp>
    </p:spTree>
    <p:extLst>
      <p:ext uri="{BB962C8B-B14F-4D97-AF65-F5344CB8AC3E}">
        <p14:creationId xmlns:p14="http://schemas.microsoft.com/office/powerpoint/2010/main" val="13886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642E72-84E0-4B0F-8512-2DC3F820B15F}"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4A1E7-392E-4428-BE66-FBAD747A0A4F}" type="slidenum">
              <a:rPr lang="en-US" smtClean="0"/>
              <a:t>‹#›</a:t>
            </a:fld>
            <a:endParaRPr lang="en-US"/>
          </a:p>
        </p:txBody>
      </p:sp>
    </p:spTree>
    <p:extLst>
      <p:ext uri="{BB962C8B-B14F-4D97-AF65-F5344CB8AC3E}">
        <p14:creationId xmlns:p14="http://schemas.microsoft.com/office/powerpoint/2010/main" val="144098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642E72-84E0-4B0F-8512-2DC3F820B15F}" type="datetimeFigureOut">
              <a:rPr lang="en-US" smtClean="0"/>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4A1E7-392E-4428-BE66-FBAD747A0A4F}" type="slidenum">
              <a:rPr lang="en-US" smtClean="0"/>
              <a:t>‹#›</a:t>
            </a:fld>
            <a:endParaRPr lang="en-US"/>
          </a:p>
        </p:txBody>
      </p:sp>
    </p:spTree>
    <p:extLst>
      <p:ext uri="{BB962C8B-B14F-4D97-AF65-F5344CB8AC3E}">
        <p14:creationId xmlns:p14="http://schemas.microsoft.com/office/powerpoint/2010/main" val="29021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642E72-84E0-4B0F-8512-2DC3F820B15F}" type="datetimeFigureOut">
              <a:rPr lang="en-US" smtClean="0"/>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4A1E7-392E-4428-BE66-FBAD747A0A4F}" type="slidenum">
              <a:rPr lang="en-US" smtClean="0"/>
              <a:t>‹#›</a:t>
            </a:fld>
            <a:endParaRPr lang="en-US"/>
          </a:p>
        </p:txBody>
      </p:sp>
    </p:spTree>
    <p:extLst>
      <p:ext uri="{BB962C8B-B14F-4D97-AF65-F5344CB8AC3E}">
        <p14:creationId xmlns:p14="http://schemas.microsoft.com/office/powerpoint/2010/main" val="309164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42E72-84E0-4B0F-8512-2DC3F820B15F}" type="datetimeFigureOut">
              <a:rPr lang="en-US" smtClean="0"/>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4A1E7-392E-4428-BE66-FBAD747A0A4F}" type="slidenum">
              <a:rPr lang="en-US" smtClean="0"/>
              <a:t>‹#›</a:t>
            </a:fld>
            <a:endParaRPr lang="en-US"/>
          </a:p>
        </p:txBody>
      </p:sp>
    </p:spTree>
    <p:extLst>
      <p:ext uri="{BB962C8B-B14F-4D97-AF65-F5344CB8AC3E}">
        <p14:creationId xmlns:p14="http://schemas.microsoft.com/office/powerpoint/2010/main" val="245363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2E72-84E0-4B0F-8512-2DC3F820B15F}"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4A1E7-392E-4428-BE66-FBAD747A0A4F}" type="slidenum">
              <a:rPr lang="en-US" smtClean="0"/>
              <a:t>‹#›</a:t>
            </a:fld>
            <a:endParaRPr lang="en-US"/>
          </a:p>
        </p:txBody>
      </p:sp>
    </p:spTree>
    <p:extLst>
      <p:ext uri="{BB962C8B-B14F-4D97-AF65-F5344CB8AC3E}">
        <p14:creationId xmlns:p14="http://schemas.microsoft.com/office/powerpoint/2010/main" val="207552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2E72-84E0-4B0F-8512-2DC3F820B15F}"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4A1E7-392E-4428-BE66-FBAD747A0A4F}" type="slidenum">
              <a:rPr lang="en-US" smtClean="0"/>
              <a:t>‹#›</a:t>
            </a:fld>
            <a:endParaRPr lang="en-US"/>
          </a:p>
        </p:txBody>
      </p:sp>
    </p:spTree>
    <p:extLst>
      <p:ext uri="{BB962C8B-B14F-4D97-AF65-F5344CB8AC3E}">
        <p14:creationId xmlns:p14="http://schemas.microsoft.com/office/powerpoint/2010/main" val="417107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42E72-84E0-4B0F-8512-2DC3F820B15F}" type="datetimeFigureOut">
              <a:rPr lang="en-US" smtClean="0"/>
              <a:t>5/20/2015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4A1E7-392E-4428-BE66-FBAD747A0A4F}" type="slidenum">
              <a:rPr lang="en-US" smtClean="0"/>
              <a:t>‹#›</a:t>
            </a:fld>
            <a:endParaRPr lang="en-US"/>
          </a:p>
        </p:txBody>
      </p:sp>
    </p:spTree>
    <p:extLst>
      <p:ext uri="{BB962C8B-B14F-4D97-AF65-F5344CB8AC3E}">
        <p14:creationId xmlns:p14="http://schemas.microsoft.com/office/powerpoint/2010/main" val="28441171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arok@andromeda.rutger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Word_Document4.doc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package" Target="../embeddings/Microsoft_Word_Document5.docx"/></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0.xml"/><Relationship Id="rId7" Type="http://schemas.openxmlformats.org/officeDocument/2006/relationships/image" Target="../media/image11.e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package" Target="../embeddings/Microsoft_Word_Document7.docx"/><Relationship Id="rId5" Type="http://schemas.openxmlformats.org/officeDocument/2006/relationships/image" Target="../media/image10.emf"/><Relationship Id="rId4" Type="http://schemas.openxmlformats.org/officeDocument/2006/relationships/package" Target="../embeddings/Microsoft_Word_Document6.docx"/></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5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3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41.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package" Target="../embeddings/Microsoft_Word_Document2.docx"/></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8000"/>
          </a:schemeClr>
        </a:solidFill>
        <a:effectLst/>
      </p:bgPr>
    </p:bg>
    <p:spTree>
      <p:nvGrpSpPr>
        <p:cNvPr id="1" name=""/>
        <p:cNvGrpSpPr/>
        <p:nvPr/>
      </p:nvGrpSpPr>
      <p:grpSpPr>
        <a:xfrm>
          <a:off x="0" y="0"/>
          <a:ext cx="0" cy="0"/>
          <a:chOff x="0" y="0"/>
          <a:chExt cx="0" cy="0"/>
        </a:xfrm>
      </p:grpSpPr>
      <p:sp>
        <p:nvSpPr>
          <p:cNvPr id="4" name="Rectangle 3"/>
          <p:cNvSpPr/>
          <p:nvPr/>
        </p:nvSpPr>
        <p:spPr>
          <a:xfrm>
            <a:off x="132090" y="1014025"/>
            <a:ext cx="8928022" cy="523220"/>
          </a:xfrm>
          <a:prstGeom prst="rect">
            <a:avLst/>
          </a:prstGeom>
        </p:spPr>
        <p:txBody>
          <a:bodyPr wrap="none">
            <a:spAutoFit/>
          </a:bodyPr>
          <a:lstStyle/>
          <a:p>
            <a:r>
              <a:rPr lang="en-US" sz="2800" b="1" i="1" dirty="0">
                <a:solidFill>
                  <a:srgbClr val="FF0000"/>
                </a:solidFill>
                <a:effectLst>
                  <a:outerShdw blurRad="38100" dist="38100" dir="2700000" algn="tl">
                    <a:srgbClr val="C0C0C0"/>
                  </a:outerShdw>
                </a:effectLst>
                <a:latin typeface="Arial" charset="0"/>
              </a:rPr>
              <a:t>Designing Appropriate Alliance Governance Modes</a:t>
            </a:r>
            <a:endParaRPr lang="en-US" sz="2800" dirty="0">
              <a:solidFill>
                <a:srgbClr val="FF0000"/>
              </a:solidFill>
            </a:endParaRPr>
          </a:p>
        </p:txBody>
      </p:sp>
      <p:sp>
        <p:nvSpPr>
          <p:cNvPr id="5" name="Rectangle 4"/>
          <p:cNvSpPr/>
          <p:nvPr/>
        </p:nvSpPr>
        <p:spPr>
          <a:xfrm>
            <a:off x="1546528" y="3045350"/>
            <a:ext cx="5553986" cy="2505301"/>
          </a:xfrm>
          <a:prstGeom prst="rect">
            <a:avLst/>
          </a:prstGeom>
        </p:spPr>
        <p:txBody>
          <a:bodyPr wrap="square">
            <a:spAutoFit/>
          </a:bodyPr>
          <a:lstStyle/>
          <a:p>
            <a:pPr algn="ctr">
              <a:lnSpc>
                <a:spcPct val="80000"/>
              </a:lnSpc>
            </a:pPr>
            <a:r>
              <a:rPr lang="en-US" altLang="ja-JP" sz="2800" b="1" i="1" dirty="0">
                <a:solidFill>
                  <a:srgbClr val="CC0000"/>
                </a:solidFill>
              </a:rPr>
              <a:t>Farok J. Contractor</a:t>
            </a:r>
            <a:endParaRPr lang="en-US" altLang="ja-JP" sz="2800" i="1" dirty="0">
              <a:solidFill>
                <a:srgbClr val="CC0000"/>
              </a:solidFill>
            </a:endParaRPr>
          </a:p>
          <a:p>
            <a:pPr algn="ctr">
              <a:lnSpc>
                <a:spcPct val="80000"/>
              </a:lnSpc>
            </a:pPr>
            <a:endParaRPr lang="en-US" altLang="ja-JP" sz="2800" dirty="0">
              <a:solidFill>
                <a:schemeClr val="folHlink"/>
              </a:solidFill>
            </a:endParaRPr>
          </a:p>
          <a:p>
            <a:pPr algn="ctr">
              <a:lnSpc>
                <a:spcPct val="80000"/>
              </a:lnSpc>
            </a:pPr>
            <a:r>
              <a:rPr lang="en-US" altLang="ja-JP" sz="2800" dirty="0">
                <a:solidFill>
                  <a:schemeClr val="folHlink"/>
                </a:solidFill>
              </a:rPr>
              <a:t>Rutgers University</a:t>
            </a:r>
          </a:p>
          <a:p>
            <a:pPr algn="ctr">
              <a:lnSpc>
                <a:spcPct val="80000"/>
              </a:lnSpc>
            </a:pPr>
            <a:endParaRPr lang="en-US" altLang="ja-JP" sz="2100" dirty="0">
              <a:solidFill>
                <a:schemeClr val="folHlink"/>
              </a:solidFill>
            </a:endParaRPr>
          </a:p>
          <a:p>
            <a:pPr algn="ctr">
              <a:lnSpc>
                <a:spcPct val="80000"/>
              </a:lnSpc>
            </a:pPr>
            <a:r>
              <a:rPr lang="en-US" altLang="ja-JP" sz="2100" dirty="0" smtClean="0">
                <a:solidFill>
                  <a:srgbClr val="33CCFF"/>
                </a:solidFill>
                <a:hlinkClick r:id="rId2"/>
              </a:rPr>
              <a:t>farok@andromeda.rutgers.edu</a:t>
            </a:r>
            <a:endParaRPr lang="en-US" altLang="ja-JP" sz="2100" dirty="0" smtClean="0">
              <a:solidFill>
                <a:srgbClr val="33CCFF"/>
              </a:solidFill>
            </a:endParaRPr>
          </a:p>
          <a:p>
            <a:pPr algn="ctr">
              <a:lnSpc>
                <a:spcPct val="80000"/>
              </a:lnSpc>
            </a:pPr>
            <a:endParaRPr lang="en-US" altLang="ja-JP" sz="2100" dirty="0">
              <a:solidFill>
                <a:srgbClr val="33CCFF"/>
              </a:solidFill>
            </a:endParaRPr>
          </a:p>
          <a:p>
            <a:pPr algn="ctr">
              <a:lnSpc>
                <a:spcPct val="80000"/>
              </a:lnSpc>
            </a:pPr>
            <a:endParaRPr lang="en-US" altLang="ja-JP" sz="2100" dirty="0" smtClean="0">
              <a:solidFill>
                <a:srgbClr val="33CCFF"/>
              </a:solidFill>
            </a:endParaRPr>
          </a:p>
          <a:p>
            <a:pPr algn="ctr">
              <a:lnSpc>
                <a:spcPct val="80000"/>
              </a:lnSpc>
            </a:pPr>
            <a:r>
              <a:rPr lang="en-US" altLang="ja-JP" sz="2800" b="1" dirty="0" smtClean="0">
                <a:solidFill>
                  <a:schemeClr val="accent4">
                    <a:lumMod val="50000"/>
                  </a:schemeClr>
                </a:solidFill>
              </a:rPr>
              <a:t>ESNIE: Cargese, Corsica, May 2015</a:t>
            </a:r>
            <a:endParaRPr lang="en-US" altLang="ja-JP" sz="2800" b="1" dirty="0">
              <a:solidFill>
                <a:schemeClr val="accent4">
                  <a:lumMod val="50000"/>
                </a:schemeClr>
              </a:solidFill>
            </a:endParaRPr>
          </a:p>
        </p:txBody>
      </p:sp>
    </p:spTree>
    <p:extLst>
      <p:ext uri="{BB962C8B-B14F-4D97-AF65-F5344CB8AC3E}">
        <p14:creationId xmlns:p14="http://schemas.microsoft.com/office/powerpoint/2010/main" val="1631243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319770597"/>
              </p:ext>
            </p:extLst>
          </p:nvPr>
        </p:nvGraphicFramePr>
        <p:xfrm>
          <a:off x="238544" y="424330"/>
          <a:ext cx="8619210" cy="6623438"/>
        </p:xfrm>
        <a:graphic>
          <a:graphicData uri="http://schemas.openxmlformats.org/presentationml/2006/ole">
            <mc:AlternateContent xmlns:mc="http://schemas.openxmlformats.org/markup-compatibility/2006">
              <mc:Choice xmlns:v="urn:schemas-microsoft-com:vml" Requires="v">
                <p:oleObj spid="_x0000_s6190" name="Document" r:id="rId3" imgW="6933439" imgH="8129551" progId="Word.Document.12">
                  <p:embed/>
                </p:oleObj>
              </mc:Choice>
              <mc:Fallback>
                <p:oleObj name="Document" r:id="rId3" imgW="6933439" imgH="8129551" progId="Word.Document.12">
                  <p:embed/>
                  <p:pic>
                    <p:nvPicPr>
                      <p:cNvPr id="0" name=""/>
                      <p:cNvPicPr/>
                      <p:nvPr/>
                    </p:nvPicPr>
                    <p:blipFill>
                      <a:blip r:embed="rId4"/>
                      <a:stretch>
                        <a:fillRect/>
                      </a:stretch>
                    </p:blipFill>
                    <p:spPr>
                      <a:xfrm>
                        <a:off x="238544" y="424330"/>
                        <a:ext cx="8619210" cy="6623438"/>
                      </a:xfrm>
                      <a:prstGeom prst="rect">
                        <a:avLst/>
                      </a:prstGeom>
                    </p:spPr>
                  </p:pic>
                </p:oleObj>
              </mc:Fallback>
            </mc:AlternateContent>
          </a:graphicData>
        </a:graphic>
      </p:graphicFrame>
      <p:sp>
        <p:nvSpPr>
          <p:cNvPr id="4" name="TextBox 3"/>
          <p:cNvSpPr txBox="1"/>
          <p:nvPr/>
        </p:nvSpPr>
        <p:spPr>
          <a:xfrm>
            <a:off x="390769" y="0"/>
            <a:ext cx="7893539" cy="400110"/>
          </a:xfrm>
          <a:prstGeom prst="rect">
            <a:avLst/>
          </a:prstGeom>
          <a:noFill/>
        </p:spPr>
        <p:txBody>
          <a:bodyPr wrap="square" rtlCol="0">
            <a:spAutoFit/>
          </a:bodyPr>
          <a:lstStyle/>
          <a:p>
            <a:pPr algn="ctr"/>
            <a:r>
              <a:rPr lang="en-US" sz="2000" b="1" i="1" dirty="0">
                <a:solidFill>
                  <a:srgbClr val="002060"/>
                </a:solidFill>
                <a:effectLst>
                  <a:outerShdw blurRad="38100" dist="38100" dir="2700000" algn="tl">
                    <a:srgbClr val="C0C0C0"/>
                  </a:outerShdw>
                </a:effectLst>
                <a:latin typeface="Arial" charset="0"/>
              </a:rPr>
              <a:t>From Jeongho Choi </a:t>
            </a:r>
            <a:r>
              <a:rPr lang="en-US" sz="2000" b="1" i="1" dirty="0" smtClean="0">
                <a:solidFill>
                  <a:srgbClr val="002060"/>
                </a:solidFill>
                <a:effectLst>
                  <a:outerShdw blurRad="38100" dist="38100" dir="2700000" algn="tl">
                    <a:srgbClr val="C0C0C0"/>
                  </a:outerShdw>
                </a:effectLst>
                <a:latin typeface="Arial" charset="0"/>
              </a:rPr>
              <a:t>Dissertation, Rutgers University</a:t>
            </a:r>
            <a:endParaRPr lang="en-US" sz="2000" b="1" i="1" dirty="0">
              <a:solidFill>
                <a:srgbClr val="00206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523476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72831" y="16743"/>
            <a:ext cx="8229600" cy="5851525"/>
          </a:xfrm>
        </p:spPr>
        <p:txBody>
          <a:bodyPr>
            <a:normAutofit/>
          </a:bodyPr>
          <a:lstStyle/>
          <a:p>
            <a:pPr marL="0" indent="0" algn="ctr">
              <a:buNone/>
            </a:pPr>
            <a:r>
              <a:rPr lang="en-US" sz="2400" b="1" i="1" dirty="0">
                <a:solidFill>
                  <a:srgbClr val="002060"/>
                </a:solidFill>
                <a:effectLst>
                  <a:outerShdw blurRad="38100" dist="38100" dir="2700000" algn="tl">
                    <a:srgbClr val="C0C0C0"/>
                  </a:outerShdw>
                </a:effectLst>
                <a:latin typeface="Arial" charset="0"/>
              </a:rPr>
              <a:t>From Jeongho Choi Dissertation, Rutgers University</a:t>
            </a:r>
          </a:p>
          <a:p>
            <a:pPr marL="0" indent="0" algn="ctr">
              <a:buNone/>
            </a:pPr>
            <a:r>
              <a:rPr lang="en-US" sz="2400" b="1" i="1" dirty="0" smtClean="0">
                <a:solidFill>
                  <a:srgbClr val="A50021"/>
                </a:solidFill>
                <a:effectLst>
                  <a:outerShdw blurRad="38100" dist="38100" dir="2700000" algn="tl">
                    <a:srgbClr val="C0C0C0"/>
                  </a:outerShdw>
                </a:effectLst>
                <a:latin typeface="Arial" charset="0"/>
              </a:rPr>
              <a:t>Incidence </a:t>
            </a:r>
            <a:r>
              <a:rPr lang="en-US" sz="2400" b="1" i="1" dirty="0">
                <a:solidFill>
                  <a:srgbClr val="A50021"/>
                </a:solidFill>
                <a:effectLst>
                  <a:outerShdw blurRad="38100" dist="38100" dir="2700000" algn="tl">
                    <a:srgbClr val="C0C0C0"/>
                  </a:outerShdw>
                </a:effectLst>
                <a:latin typeface="Arial" charset="0"/>
              </a:rPr>
              <a:t>of Contract Provisions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328615" y="875323"/>
            <a:ext cx="6408615" cy="4282835"/>
          </a:xfrm>
          <a:prstGeom prst="rect">
            <a:avLst/>
          </a:prstGeom>
          <a:noFill/>
        </p:spPr>
      </p:pic>
      <p:sp>
        <p:nvSpPr>
          <p:cNvPr id="4" name="Rectangle 3"/>
          <p:cNvSpPr/>
          <p:nvPr/>
        </p:nvSpPr>
        <p:spPr>
          <a:xfrm>
            <a:off x="343811" y="5155918"/>
            <a:ext cx="8581358" cy="1754326"/>
          </a:xfrm>
          <a:prstGeom prst="rect">
            <a:avLst/>
          </a:prstGeom>
        </p:spPr>
        <p:txBody>
          <a:bodyPr wrap="square">
            <a:spAutoFit/>
          </a:bodyPr>
          <a:lstStyle/>
          <a:p>
            <a:pPr latinLnBrk="1"/>
            <a:r>
              <a:rPr lang="en-US" b="1" kern="100" dirty="0">
                <a:latin typeface="Times New Roman" panose="02020603050405020304" pitchFamily="18" charset="0"/>
                <a:ea typeface="Malgun Gothic" panose="020B0503020000020004" pitchFamily="34" charset="-127"/>
                <a:cs typeface="Times New Roman" panose="02020603050405020304" pitchFamily="18" charset="0"/>
              </a:rPr>
              <a:t>Source</a:t>
            </a:r>
            <a:r>
              <a:rPr lang="en-US" b="1" kern="100" dirty="0">
                <a:latin typeface="Calibri" panose="020F0502020204030204" pitchFamily="34" charset="0"/>
                <a:ea typeface="Malgun Gothic" panose="020B0503020000020004" pitchFamily="34" charset="-127"/>
                <a:cs typeface="Times New Roman" panose="02020603050405020304" pitchFamily="18" charset="0"/>
              </a:rPr>
              <a:t>: </a:t>
            </a:r>
            <a:r>
              <a:rPr lang="en-US" kern="100" dirty="0">
                <a:latin typeface="Times New Roman" panose="02020603050405020304" pitchFamily="18" charset="0"/>
                <a:ea typeface="Malgun Gothic" panose="020B0503020000020004" pitchFamily="34" charset="-127"/>
                <a:cs typeface="Times New Roman" panose="02020603050405020304" pitchFamily="18" charset="0"/>
              </a:rPr>
              <a:t>Recap Data: International pharmaceutical </a:t>
            </a:r>
            <a: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t>alliances.</a:t>
            </a:r>
            <a:b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br>
            <a: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t>Loan </a:t>
            </a:r>
            <a:r>
              <a:rPr lang="en-US" kern="100" dirty="0">
                <a:latin typeface="Times New Roman" panose="02020603050405020304" pitchFamily="18" charset="0"/>
                <a:ea typeface="Malgun Gothic" panose="020B0503020000020004" pitchFamily="34" charset="-127"/>
                <a:cs typeface="Times New Roman" panose="02020603050405020304" pitchFamily="18" charset="0"/>
              </a:rPr>
              <a:t>(Lo): 1.1%; Licensing (L): 29.9%; Equity Joint Venture (EJV): 10.3%; </a:t>
            </a:r>
            <a: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t/>
            </a:r>
            <a:b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br>
            <a: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t>Equity </a:t>
            </a:r>
            <a:r>
              <a:rPr lang="en-US" kern="100" dirty="0">
                <a:latin typeface="Times New Roman" panose="02020603050405020304" pitchFamily="18" charset="0"/>
                <a:ea typeface="Malgun Gothic" panose="020B0503020000020004" pitchFamily="34" charset="-127"/>
                <a:cs typeface="Times New Roman" panose="02020603050405020304" pitchFamily="18" charset="0"/>
              </a:rPr>
              <a:t>(E): 3.9%; Asset Purchasing (AP): 2.1%; Joint-Development (JD): 0.4%; </a:t>
            </a:r>
            <a: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t/>
            </a:r>
            <a:b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br>
            <a: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t>Joint </a:t>
            </a:r>
            <a:r>
              <a:rPr lang="en-US" kern="100" dirty="0">
                <a:latin typeface="Times New Roman" panose="02020603050405020304" pitchFamily="18" charset="0"/>
                <a:ea typeface="Malgun Gothic" panose="020B0503020000020004" pitchFamily="34" charset="-127"/>
                <a:cs typeface="Times New Roman" panose="02020603050405020304" pitchFamily="18" charset="0"/>
              </a:rPr>
              <a:t>Research (JR): 4.6%; Cross-Licensing (</a:t>
            </a:r>
            <a:r>
              <a:rPr lang="en-US" kern="100" dirty="0" err="1">
                <a:latin typeface="Times New Roman" panose="02020603050405020304" pitchFamily="18" charset="0"/>
                <a:ea typeface="Malgun Gothic" panose="020B0503020000020004" pitchFamily="34" charset="-127"/>
                <a:cs typeface="Times New Roman" panose="02020603050405020304" pitchFamily="18" charset="0"/>
              </a:rPr>
              <a:t>CrL</a:t>
            </a:r>
            <a:r>
              <a:rPr lang="en-US" kern="100" dirty="0">
                <a:latin typeface="Times New Roman" panose="02020603050405020304" pitchFamily="18" charset="0"/>
                <a:ea typeface="Malgun Gothic" panose="020B0503020000020004" pitchFamily="34" charset="-127"/>
                <a:cs typeface="Times New Roman" panose="02020603050405020304" pitchFamily="18" charset="0"/>
              </a:rPr>
              <a:t>): 1.1%; </a:t>
            </a:r>
            <a: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t>Commercialization </a:t>
            </a:r>
            <a:r>
              <a:rPr lang="en-US" kern="100" dirty="0">
                <a:latin typeface="Times New Roman" panose="02020603050405020304" pitchFamily="18" charset="0"/>
                <a:ea typeface="Malgun Gothic" panose="020B0503020000020004" pitchFamily="34" charset="-127"/>
                <a:cs typeface="Times New Roman" panose="02020603050405020304" pitchFamily="18" charset="0"/>
              </a:rPr>
              <a:t>(Com): 1.8%; </a:t>
            </a:r>
            <a: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t/>
            </a:r>
            <a:b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br>
            <a: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t>Distribution </a:t>
            </a:r>
            <a:r>
              <a:rPr lang="en-US" kern="100" dirty="0">
                <a:latin typeface="Times New Roman" panose="02020603050405020304" pitchFamily="18" charset="0"/>
                <a:ea typeface="Malgun Gothic" panose="020B0503020000020004" pitchFamily="34" charset="-127"/>
                <a:cs typeface="Times New Roman" panose="02020603050405020304" pitchFamily="18" charset="0"/>
              </a:rPr>
              <a:t>(</a:t>
            </a:r>
            <a:r>
              <a:rPr lang="en-US" kern="100" dirty="0" err="1">
                <a:latin typeface="Times New Roman" panose="02020603050405020304" pitchFamily="18" charset="0"/>
                <a:ea typeface="Malgun Gothic" panose="020B0503020000020004" pitchFamily="34" charset="-127"/>
                <a:cs typeface="Times New Roman" panose="02020603050405020304" pitchFamily="18" charset="0"/>
              </a:rPr>
              <a:t>Dist</a:t>
            </a:r>
            <a:r>
              <a:rPr lang="en-US" kern="100" dirty="0">
                <a:latin typeface="Times New Roman" panose="02020603050405020304" pitchFamily="18" charset="0"/>
                <a:ea typeface="Malgun Gothic" panose="020B0503020000020004" pitchFamily="34" charset="-127"/>
                <a:cs typeface="Times New Roman" panose="02020603050405020304" pitchFamily="18" charset="0"/>
              </a:rPr>
              <a:t>): 1.4%; Contract Development (CD): 1.8%; </a:t>
            </a:r>
            <a: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t/>
            </a:r>
            <a:b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br>
            <a:r>
              <a:rPr lang="en-US" kern="100" dirty="0" smtClean="0">
                <a:latin typeface="Times New Roman" panose="02020603050405020304" pitchFamily="18" charset="0"/>
                <a:ea typeface="Malgun Gothic" panose="020B0503020000020004" pitchFamily="34" charset="-127"/>
                <a:cs typeface="Times New Roman" panose="02020603050405020304" pitchFamily="18" charset="0"/>
              </a:rPr>
              <a:t>Contract </a:t>
            </a:r>
            <a:r>
              <a:rPr lang="en-US" kern="100" dirty="0">
                <a:latin typeface="Times New Roman" panose="02020603050405020304" pitchFamily="18" charset="0"/>
                <a:ea typeface="Malgun Gothic" panose="020B0503020000020004" pitchFamily="34" charset="-127"/>
                <a:cs typeface="Times New Roman" panose="02020603050405020304" pitchFamily="18" charset="0"/>
              </a:rPr>
              <a:t>Research (CR): 0.7%; Mixed modes (Mixed): 40.9%</a:t>
            </a:r>
            <a:endParaRPr lang="en-US"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10864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5265" y="0"/>
            <a:ext cx="8514862" cy="400110"/>
          </a:xfrm>
          <a:prstGeom prst="rect">
            <a:avLst/>
          </a:prstGeom>
          <a:noFill/>
          <a:ln w="9525">
            <a:noFill/>
            <a:miter lim="800000"/>
            <a:headEnd/>
            <a:tailEnd/>
          </a:ln>
          <a:effectLst/>
        </p:spPr>
        <p:txBody>
          <a:bodyPr wrap="square">
            <a:spAutoFit/>
          </a:bodyPr>
          <a:lstStyle/>
          <a:p>
            <a:pPr algn="ctr">
              <a:defRPr/>
            </a:pPr>
            <a:r>
              <a:rPr lang="en-US" sz="2000" b="1" i="1" dirty="0">
                <a:solidFill>
                  <a:srgbClr val="002060"/>
                </a:solidFill>
                <a:effectLst>
                  <a:outerShdw blurRad="38100" dist="38100" dir="2700000" algn="tl">
                    <a:srgbClr val="C0C0C0"/>
                  </a:outerShdw>
                </a:effectLst>
                <a:latin typeface="Arial" charset="0"/>
              </a:rPr>
              <a:t>From Jeongho Choi Dissertation, Rutgers </a:t>
            </a:r>
            <a:r>
              <a:rPr lang="en-US" sz="2000" b="1" i="1" dirty="0" smtClean="0">
                <a:solidFill>
                  <a:srgbClr val="002060"/>
                </a:solidFill>
                <a:effectLst>
                  <a:outerShdw blurRad="38100" dist="38100" dir="2700000" algn="tl">
                    <a:srgbClr val="C0C0C0"/>
                  </a:outerShdw>
                </a:effectLst>
                <a:latin typeface="Arial" charset="0"/>
              </a:rPr>
              <a:t>University</a:t>
            </a:r>
            <a:endParaRPr lang="en-US" sz="2400" b="1" i="1" dirty="0">
              <a:solidFill>
                <a:srgbClr val="A50021"/>
              </a:solidFill>
              <a:effectLst>
                <a:outerShdw blurRad="38100" dist="38100" dir="2700000" algn="tl">
                  <a:srgbClr val="C0C0C0"/>
                </a:outerShdw>
              </a:effectLst>
              <a:latin typeface="Arial" charset="0"/>
            </a:endParaRPr>
          </a:p>
        </p:txBody>
      </p:sp>
      <p:sp>
        <p:nvSpPr>
          <p:cNvPr id="11267" name="Text Box 3"/>
          <p:cNvSpPr txBox="1">
            <a:spLocks noChangeArrowheads="1"/>
          </p:cNvSpPr>
          <p:nvPr/>
        </p:nvSpPr>
        <p:spPr bwMode="auto">
          <a:xfrm>
            <a:off x="1828800" y="2343151"/>
            <a:ext cx="56578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500" b="1"/>
          </a:p>
        </p:txBody>
      </p:sp>
      <p:sp>
        <p:nvSpPr>
          <p:cNvPr id="7" name="TextBox 6"/>
          <p:cNvSpPr txBox="1">
            <a:spLocks noChangeArrowheads="1"/>
          </p:cNvSpPr>
          <p:nvPr/>
        </p:nvSpPr>
        <p:spPr bwMode="auto">
          <a:xfrm>
            <a:off x="1371600" y="2161495"/>
            <a:ext cx="6457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q"/>
            </a:pPr>
            <a:endParaRPr lang="en-US" altLang="en-US" sz="1800" dirty="0"/>
          </a:p>
        </p:txBody>
      </p:sp>
      <p:graphicFrame>
        <p:nvGraphicFramePr>
          <p:cNvPr id="3" name="Object 2"/>
          <p:cNvGraphicFramePr>
            <a:graphicFrameLocks noChangeAspect="1"/>
          </p:cNvGraphicFramePr>
          <p:nvPr>
            <p:extLst>
              <p:ext uri="{D42A27DB-BD31-4B8C-83A1-F6EECF244321}">
                <p14:modId xmlns:p14="http://schemas.microsoft.com/office/powerpoint/2010/main" val="2047911440"/>
              </p:ext>
            </p:extLst>
          </p:nvPr>
        </p:nvGraphicFramePr>
        <p:xfrm>
          <a:off x="390776" y="1438038"/>
          <a:ext cx="8634046" cy="4665775"/>
        </p:xfrm>
        <a:graphic>
          <a:graphicData uri="http://schemas.openxmlformats.org/presentationml/2006/ole">
            <mc:AlternateContent xmlns:mc="http://schemas.openxmlformats.org/markup-compatibility/2006">
              <mc:Choice xmlns:v="urn:schemas-microsoft-com:vml" Requires="v">
                <p:oleObj spid="_x0000_s8233" name="Document" r:id="rId4" imgW="6857129" imgH="2912761" progId="Word.Document.12">
                  <p:embed/>
                </p:oleObj>
              </mc:Choice>
              <mc:Fallback>
                <p:oleObj name="Document" r:id="rId4" imgW="6857129" imgH="2912761" progId="Word.Document.12">
                  <p:embed/>
                  <p:pic>
                    <p:nvPicPr>
                      <p:cNvPr id="0" name=""/>
                      <p:cNvPicPr/>
                      <p:nvPr/>
                    </p:nvPicPr>
                    <p:blipFill>
                      <a:blip r:embed="rId5"/>
                      <a:stretch>
                        <a:fillRect/>
                      </a:stretch>
                    </p:blipFill>
                    <p:spPr>
                      <a:xfrm>
                        <a:off x="390776" y="1438038"/>
                        <a:ext cx="8634046" cy="4665775"/>
                      </a:xfrm>
                      <a:prstGeom prst="rect">
                        <a:avLst/>
                      </a:prstGeom>
                    </p:spPr>
                  </p:pic>
                </p:oleObj>
              </mc:Fallback>
            </mc:AlternateContent>
          </a:graphicData>
        </a:graphic>
      </p:graphicFrame>
    </p:spTree>
    <p:extLst>
      <p:ext uri="{BB962C8B-B14F-4D97-AF65-F5344CB8AC3E}">
        <p14:creationId xmlns:p14="http://schemas.microsoft.com/office/powerpoint/2010/main" val="31089216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5265" y="0"/>
            <a:ext cx="8514862" cy="400110"/>
          </a:xfrm>
          <a:prstGeom prst="rect">
            <a:avLst/>
          </a:prstGeom>
          <a:noFill/>
          <a:ln w="9525">
            <a:noFill/>
            <a:miter lim="800000"/>
            <a:headEnd/>
            <a:tailEnd/>
          </a:ln>
          <a:effectLst/>
        </p:spPr>
        <p:txBody>
          <a:bodyPr wrap="square">
            <a:spAutoFit/>
          </a:bodyPr>
          <a:lstStyle/>
          <a:p>
            <a:pPr algn="ctr">
              <a:defRPr/>
            </a:pPr>
            <a:r>
              <a:rPr lang="en-US" sz="2000" b="1" i="1" dirty="0">
                <a:solidFill>
                  <a:srgbClr val="002060"/>
                </a:solidFill>
                <a:effectLst>
                  <a:outerShdw blurRad="38100" dist="38100" dir="2700000" algn="tl">
                    <a:srgbClr val="C0C0C0"/>
                  </a:outerShdw>
                </a:effectLst>
                <a:latin typeface="Arial" charset="0"/>
              </a:rPr>
              <a:t>From Jeongho Choi Dissertation, Rutgers </a:t>
            </a:r>
            <a:r>
              <a:rPr lang="en-US" sz="2000" b="1" i="1" dirty="0" smtClean="0">
                <a:solidFill>
                  <a:srgbClr val="002060"/>
                </a:solidFill>
                <a:effectLst>
                  <a:outerShdw blurRad="38100" dist="38100" dir="2700000" algn="tl">
                    <a:srgbClr val="C0C0C0"/>
                  </a:outerShdw>
                </a:effectLst>
                <a:latin typeface="Arial" charset="0"/>
              </a:rPr>
              <a:t>University</a:t>
            </a:r>
            <a:endParaRPr lang="en-US" sz="2400" b="1" i="1" dirty="0">
              <a:solidFill>
                <a:srgbClr val="A50021"/>
              </a:solidFill>
              <a:effectLst>
                <a:outerShdw blurRad="38100" dist="38100" dir="2700000" algn="tl">
                  <a:srgbClr val="C0C0C0"/>
                </a:outerShdw>
              </a:effectLst>
              <a:latin typeface="Arial" charset="0"/>
            </a:endParaRPr>
          </a:p>
        </p:txBody>
      </p:sp>
      <p:sp>
        <p:nvSpPr>
          <p:cNvPr id="11267" name="Text Box 3"/>
          <p:cNvSpPr txBox="1">
            <a:spLocks noChangeArrowheads="1"/>
          </p:cNvSpPr>
          <p:nvPr/>
        </p:nvSpPr>
        <p:spPr bwMode="auto">
          <a:xfrm>
            <a:off x="1828800" y="2343151"/>
            <a:ext cx="56578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500" b="1"/>
          </a:p>
        </p:txBody>
      </p:sp>
      <p:sp>
        <p:nvSpPr>
          <p:cNvPr id="7" name="TextBox 6"/>
          <p:cNvSpPr txBox="1">
            <a:spLocks noChangeArrowheads="1"/>
          </p:cNvSpPr>
          <p:nvPr/>
        </p:nvSpPr>
        <p:spPr bwMode="auto">
          <a:xfrm>
            <a:off x="1371600" y="2161495"/>
            <a:ext cx="6457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q"/>
            </a:pPr>
            <a:endParaRPr lang="en-US" altLang="en-US" sz="1800" dirty="0"/>
          </a:p>
        </p:txBody>
      </p:sp>
      <p:graphicFrame>
        <p:nvGraphicFramePr>
          <p:cNvPr id="3" name="Object 2"/>
          <p:cNvGraphicFramePr>
            <a:graphicFrameLocks noChangeAspect="1"/>
          </p:cNvGraphicFramePr>
          <p:nvPr>
            <p:extLst>
              <p:ext uri="{D42A27DB-BD31-4B8C-83A1-F6EECF244321}">
                <p14:modId xmlns:p14="http://schemas.microsoft.com/office/powerpoint/2010/main" val="3723262971"/>
              </p:ext>
            </p:extLst>
          </p:nvPr>
        </p:nvGraphicFramePr>
        <p:xfrm>
          <a:off x="390525" y="555139"/>
          <a:ext cx="8566150" cy="3633788"/>
        </p:xfrm>
        <a:graphic>
          <a:graphicData uri="http://schemas.openxmlformats.org/presentationml/2006/ole">
            <mc:AlternateContent xmlns:mc="http://schemas.openxmlformats.org/markup-compatibility/2006">
              <mc:Choice xmlns:v="urn:schemas-microsoft-com:vml" Requires="v">
                <p:oleObj spid="_x0000_s9256" name="Document" r:id="rId4" imgW="6857129" imgH="2918171" progId="Word.Document.12">
                  <p:embed/>
                </p:oleObj>
              </mc:Choice>
              <mc:Fallback>
                <p:oleObj name="Document" r:id="rId4" imgW="6857129" imgH="2918171" progId="Word.Document.12">
                  <p:embed/>
                  <p:pic>
                    <p:nvPicPr>
                      <p:cNvPr id="0" name=""/>
                      <p:cNvPicPr/>
                      <p:nvPr/>
                    </p:nvPicPr>
                    <p:blipFill>
                      <a:blip r:embed="rId5"/>
                      <a:stretch>
                        <a:fillRect/>
                      </a:stretch>
                    </p:blipFill>
                    <p:spPr>
                      <a:xfrm>
                        <a:off x="390525" y="555139"/>
                        <a:ext cx="8566150" cy="3633788"/>
                      </a:xfrm>
                      <a:prstGeom prst="rect">
                        <a:avLst/>
                      </a:prstGeom>
                    </p:spPr>
                  </p:pic>
                </p:oleObj>
              </mc:Fallback>
            </mc:AlternateContent>
          </a:graphicData>
        </a:graphic>
      </p:graphicFrame>
      <p:pic>
        <p:nvPicPr>
          <p:cNvPr id="6" name="Picture 5"/>
          <p:cNvPicPr/>
          <p:nvPr/>
        </p:nvPicPr>
        <p:blipFill rotWithShape="1">
          <a:blip r:embed="rId6"/>
          <a:srcRect l="27983" t="26838" r="25966" b="11560"/>
          <a:stretch/>
        </p:blipFill>
        <p:spPr bwMode="auto">
          <a:xfrm>
            <a:off x="1302334" y="2286317"/>
            <a:ext cx="6599017" cy="45716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2255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5265" y="0"/>
            <a:ext cx="8514862" cy="400110"/>
          </a:xfrm>
          <a:prstGeom prst="rect">
            <a:avLst/>
          </a:prstGeom>
          <a:noFill/>
          <a:ln w="9525">
            <a:noFill/>
            <a:miter lim="800000"/>
            <a:headEnd/>
            <a:tailEnd/>
          </a:ln>
          <a:effectLst/>
        </p:spPr>
        <p:txBody>
          <a:bodyPr wrap="square">
            <a:spAutoFit/>
          </a:bodyPr>
          <a:lstStyle/>
          <a:p>
            <a:pPr algn="ctr">
              <a:defRPr/>
            </a:pPr>
            <a:r>
              <a:rPr lang="en-US" sz="2000" b="1" i="1" dirty="0">
                <a:solidFill>
                  <a:srgbClr val="002060"/>
                </a:solidFill>
                <a:effectLst>
                  <a:outerShdw blurRad="38100" dist="38100" dir="2700000" algn="tl">
                    <a:srgbClr val="C0C0C0"/>
                  </a:outerShdw>
                </a:effectLst>
                <a:latin typeface="Arial" charset="0"/>
              </a:rPr>
              <a:t>From Jeongho Choi Dissertation, Rutgers </a:t>
            </a:r>
            <a:r>
              <a:rPr lang="en-US" sz="2000" b="1" i="1" dirty="0" smtClean="0">
                <a:solidFill>
                  <a:srgbClr val="002060"/>
                </a:solidFill>
                <a:effectLst>
                  <a:outerShdw blurRad="38100" dist="38100" dir="2700000" algn="tl">
                    <a:srgbClr val="C0C0C0"/>
                  </a:outerShdw>
                </a:effectLst>
                <a:latin typeface="Arial" charset="0"/>
              </a:rPr>
              <a:t>University</a:t>
            </a:r>
            <a:endParaRPr lang="en-US" sz="2400" b="1" i="1" dirty="0">
              <a:solidFill>
                <a:srgbClr val="A50021"/>
              </a:solidFill>
              <a:effectLst>
                <a:outerShdw blurRad="38100" dist="38100" dir="2700000" algn="tl">
                  <a:srgbClr val="C0C0C0"/>
                </a:outerShdw>
              </a:effectLst>
              <a:latin typeface="Arial" charset="0"/>
            </a:endParaRPr>
          </a:p>
        </p:txBody>
      </p:sp>
      <p:sp>
        <p:nvSpPr>
          <p:cNvPr id="11267" name="Text Box 3"/>
          <p:cNvSpPr txBox="1">
            <a:spLocks noChangeArrowheads="1"/>
          </p:cNvSpPr>
          <p:nvPr/>
        </p:nvSpPr>
        <p:spPr bwMode="auto">
          <a:xfrm>
            <a:off x="1828800" y="2343151"/>
            <a:ext cx="56578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500" b="1"/>
          </a:p>
        </p:txBody>
      </p:sp>
      <p:sp>
        <p:nvSpPr>
          <p:cNvPr id="7" name="TextBox 6"/>
          <p:cNvSpPr txBox="1">
            <a:spLocks noChangeArrowheads="1"/>
          </p:cNvSpPr>
          <p:nvPr/>
        </p:nvSpPr>
        <p:spPr bwMode="auto">
          <a:xfrm>
            <a:off x="1371600" y="2161495"/>
            <a:ext cx="6457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q"/>
            </a:pPr>
            <a:endParaRPr lang="en-US" altLang="en-US" sz="1800" dirty="0"/>
          </a:p>
        </p:txBody>
      </p:sp>
      <p:graphicFrame>
        <p:nvGraphicFramePr>
          <p:cNvPr id="3" name="Object 2"/>
          <p:cNvGraphicFramePr>
            <a:graphicFrameLocks noChangeAspect="1"/>
          </p:cNvGraphicFramePr>
          <p:nvPr>
            <p:extLst>
              <p:ext uri="{D42A27DB-BD31-4B8C-83A1-F6EECF244321}">
                <p14:modId xmlns:p14="http://schemas.microsoft.com/office/powerpoint/2010/main" val="3154104442"/>
              </p:ext>
            </p:extLst>
          </p:nvPr>
        </p:nvGraphicFramePr>
        <p:xfrm>
          <a:off x="320675" y="977167"/>
          <a:ext cx="8464550" cy="3602038"/>
        </p:xfrm>
        <a:graphic>
          <a:graphicData uri="http://schemas.openxmlformats.org/presentationml/2006/ole">
            <mc:AlternateContent xmlns:mc="http://schemas.openxmlformats.org/markup-compatibility/2006">
              <mc:Choice xmlns:v="urn:schemas-microsoft-com:vml" Requires="v">
                <p:oleObj spid="_x0000_s10316" name="Document" r:id="rId4" imgW="6857129" imgH="2922859" progId="Word.Document.12">
                  <p:embed/>
                </p:oleObj>
              </mc:Choice>
              <mc:Fallback>
                <p:oleObj name="Document" r:id="rId4" imgW="6857129" imgH="2922859" progId="Word.Document.12">
                  <p:embed/>
                  <p:pic>
                    <p:nvPicPr>
                      <p:cNvPr id="0" name=""/>
                      <p:cNvPicPr/>
                      <p:nvPr/>
                    </p:nvPicPr>
                    <p:blipFill>
                      <a:blip r:embed="rId5"/>
                      <a:stretch>
                        <a:fillRect/>
                      </a:stretch>
                    </p:blipFill>
                    <p:spPr>
                      <a:xfrm>
                        <a:off x="320675" y="977167"/>
                        <a:ext cx="8464550" cy="3602038"/>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551652356"/>
              </p:ext>
            </p:extLst>
          </p:nvPr>
        </p:nvGraphicFramePr>
        <p:xfrm>
          <a:off x="1227138" y="2492375"/>
          <a:ext cx="5994400" cy="2579688"/>
        </p:xfrm>
        <a:graphic>
          <a:graphicData uri="http://schemas.openxmlformats.org/presentationml/2006/ole">
            <mc:AlternateContent xmlns:mc="http://schemas.openxmlformats.org/markup-compatibility/2006">
              <mc:Choice xmlns:v="urn:schemas-microsoft-com:vml" Requires="v">
                <p:oleObj spid="_x0000_s10317" name="Document" r:id="rId6" imgW="6052631" imgH="2615247" progId="Word.Document.12">
                  <p:embed/>
                </p:oleObj>
              </mc:Choice>
              <mc:Fallback>
                <p:oleObj name="Document" r:id="rId6" imgW="6052631" imgH="2615247" progId="Word.Document.12">
                  <p:embed/>
                  <p:pic>
                    <p:nvPicPr>
                      <p:cNvPr id="0" name=""/>
                      <p:cNvPicPr/>
                      <p:nvPr/>
                    </p:nvPicPr>
                    <p:blipFill>
                      <a:blip r:embed="rId7"/>
                      <a:stretch>
                        <a:fillRect/>
                      </a:stretch>
                    </p:blipFill>
                    <p:spPr>
                      <a:xfrm>
                        <a:off x="1227138" y="2492375"/>
                        <a:ext cx="5994400" cy="2579688"/>
                      </a:xfrm>
                      <a:prstGeom prst="rect">
                        <a:avLst/>
                      </a:prstGeom>
                    </p:spPr>
                  </p:pic>
                </p:oleObj>
              </mc:Fallback>
            </mc:AlternateContent>
          </a:graphicData>
        </a:graphic>
      </p:graphicFrame>
      <p:pic>
        <p:nvPicPr>
          <p:cNvPr id="4" name="Picture 3"/>
          <p:cNvPicPr>
            <a:picLocks noChangeAspect="1"/>
          </p:cNvPicPr>
          <p:nvPr/>
        </p:nvPicPr>
        <p:blipFill>
          <a:blip r:embed="rId8"/>
          <a:stretch>
            <a:fillRect/>
          </a:stretch>
        </p:blipFill>
        <p:spPr>
          <a:xfrm>
            <a:off x="108071" y="2729766"/>
            <a:ext cx="9002028" cy="2608262"/>
          </a:xfrm>
          <a:prstGeom prst="rect">
            <a:avLst/>
          </a:prstGeom>
        </p:spPr>
      </p:pic>
      <p:sp>
        <p:nvSpPr>
          <p:cNvPr id="5" name="TextBox 4"/>
          <p:cNvSpPr txBox="1"/>
          <p:nvPr/>
        </p:nvSpPr>
        <p:spPr>
          <a:xfrm>
            <a:off x="922706" y="5271002"/>
            <a:ext cx="7473142" cy="369332"/>
          </a:xfrm>
          <a:prstGeom prst="rect">
            <a:avLst/>
          </a:prstGeom>
          <a:noFill/>
        </p:spPr>
        <p:txBody>
          <a:bodyPr wrap="square" rtlCol="0">
            <a:spAutoFit/>
          </a:bodyPr>
          <a:lstStyle/>
          <a:p>
            <a:r>
              <a:rPr lang="en-US" b="1" dirty="0" smtClean="0"/>
              <a:t>237 Agreements in the Bio-Pharmaceutical Sector US SIC 2833 through 2836</a:t>
            </a:r>
            <a:endParaRPr lang="en-US" b="1" dirty="0"/>
          </a:p>
        </p:txBody>
      </p:sp>
    </p:spTree>
    <p:extLst>
      <p:ext uri="{BB962C8B-B14F-4D97-AF65-F5344CB8AC3E}">
        <p14:creationId xmlns:p14="http://schemas.microsoft.com/office/powerpoint/2010/main" val="32189304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49385" y="2496"/>
            <a:ext cx="8229600" cy="428745"/>
          </a:xfrm>
        </p:spPr>
        <p:txBody>
          <a:bodyPr>
            <a:normAutofit fontScale="92500" lnSpcReduction="10000"/>
          </a:bodyPr>
          <a:lstStyle/>
          <a:p>
            <a:pPr marL="0" indent="0" algn="ctr">
              <a:buNone/>
            </a:pPr>
            <a:r>
              <a:rPr lang="en-US" b="1" dirty="0" smtClean="0">
                <a:solidFill>
                  <a:srgbClr val="C00000"/>
                </a:solidFill>
              </a:rPr>
              <a:t>RESULTS</a:t>
            </a:r>
          </a:p>
          <a:p>
            <a:pPr marL="0" indent="0" algn="ctr">
              <a:buNone/>
            </a:pPr>
            <a:endParaRPr lang="en-US" b="1" dirty="0">
              <a:solidFill>
                <a:srgbClr val="C00000"/>
              </a:solidFill>
            </a:endParaRPr>
          </a:p>
        </p:txBody>
      </p:sp>
      <p:pic>
        <p:nvPicPr>
          <p:cNvPr id="8" name="Picture 7"/>
          <p:cNvPicPr>
            <a:picLocks noChangeAspect="1"/>
          </p:cNvPicPr>
          <p:nvPr/>
        </p:nvPicPr>
        <p:blipFill>
          <a:blip r:embed="rId2"/>
          <a:stretch>
            <a:fillRect/>
          </a:stretch>
        </p:blipFill>
        <p:spPr>
          <a:xfrm>
            <a:off x="328612" y="431241"/>
            <a:ext cx="8486775" cy="6426759"/>
          </a:xfrm>
          <a:prstGeom prst="rect">
            <a:avLst/>
          </a:prstGeom>
        </p:spPr>
      </p:pic>
    </p:spTree>
    <p:extLst>
      <p:ext uri="{BB962C8B-B14F-4D97-AF65-F5344CB8AC3E}">
        <p14:creationId xmlns:p14="http://schemas.microsoft.com/office/powerpoint/2010/main" val="2571370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49385" y="2496"/>
            <a:ext cx="8229600" cy="428745"/>
          </a:xfrm>
        </p:spPr>
        <p:txBody>
          <a:bodyPr>
            <a:normAutofit fontScale="92500" lnSpcReduction="10000"/>
          </a:bodyPr>
          <a:lstStyle/>
          <a:p>
            <a:pPr marL="0" indent="0" algn="ctr">
              <a:buNone/>
            </a:pPr>
            <a:r>
              <a:rPr lang="en-US" b="1" dirty="0" smtClean="0">
                <a:solidFill>
                  <a:srgbClr val="C00000"/>
                </a:solidFill>
              </a:rPr>
              <a:t>RESULTS</a:t>
            </a:r>
          </a:p>
          <a:p>
            <a:pPr marL="0" indent="0" algn="ctr">
              <a:buNone/>
            </a:pPr>
            <a:endParaRPr lang="en-US" b="1" dirty="0">
              <a:solidFill>
                <a:srgbClr val="C00000"/>
              </a:solidFill>
            </a:endParaRPr>
          </a:p>
        </p:txBody>
      </p:sp>
      <p:pic>
        <p:nvPicPr>
          <p:cNvPr id="3" name="Picture 2"/>
          <p:cNvPicPr>
            <a:picLocks noChangeAspect="1"/>
          </p:cNvPicPr>
          <p:nvPr/>
        </p:nvPicPr>
        <p:blipFill>
          <a:blip r:embed="rId2"/>
          <a:stretch>
            <a:fillRect/>
          </a:stretch>
        </p:blipFill>
        <p:spPr>
          <a:xfrm>
            <a:off x="-185058" y="337457"/>
            <a:ext cx="8864043" cy="6422572"/>
          </a:xfrm>
          <a:prstGeom prst="rect">
            <a:avLst/>
          </a:prstGeom>
        </p:spPr>
      </p:pic>
    </p:spTree>
    <p:extLst>
      <p:ext uri="{BB962C8B-B14F-4D97-AF65-F5344CB8AC3E}">
        <p14:creationId xmlns:p14="http://schemas.microsoft.com/office/powerpoint/2010/main" val="2626213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671361546"/>
              </p:ext>
            </p:extLst>
          </p:nvPr>
        </p:nvGraphicFramePr>
        <p:xfrm>
          <a:off x="285265" y="157833"/>
          <a:ext cx="8467115" cy="6930721"/>
        </p:xfrm>
        <a:graphic>
          <a:graphicData uri="http://schemas.openxmlformats.org/presentationml/2006/ole">
            <mc:AlternateContent xmlns:mc="http://schemas.openxmlformats.org/markup-compatibility/2006">
              <mc:Choice xmlns:v="urn:schemas-microsoft-com:vml" Requires="v">
                <p:oleObj spid="_x0000_s11301" name="Document" r:id="rId3" imgW="6086467" imgH="5648456" progId="Word.Document.12">
                  <p:embed/>
                </p:oleObj>
              </mc:Choice>
              <mc:Fallback>
                <p:oleObj name="Document" r:id="rId3" imgW="6086467" imgH="5648456" progId="Word.Document.12">
                  <p:embed/>
                  <p:pic>
                    <p:nvPicPr>
                      <p:cNvPr id="0" name=""/>
                      <p:cNvPicPr/>
                      <p:nvPr/>
                    </p:nvPicPr>
                    <p:blipFill>
                      <a:blip r:embed="rId4"/>
                      <a:stretch>
                        <a:fillRect/>
                      </a:stretch>
                    </p:blipFill>
                    <p:spPr>
                      <a:xfrm>
                        <a:off x="285265" y="157833"/>
                        <a:ext cx="8467115" cy="6930721"/>
                      </a:xfrm>
                      <a:prstGeom prst="rect">
                        <a:avLst/>
                      </a:prstGeom>
                    </p:spPr>
                  </p:pic>
                </p:oleObj>
              </mc:Fallback>
            </mc:AlternateContent>
          </a:graphicData>
        </a:graphic>
      </p:graphicFrame>
      <p:sp>
        <p:nvSpPr>
          <p:cNvPr id="4" name="Text Box 2"/>
          <p:cNvSpPr txBox="1">
            <a:spLocks noChangeArrowheads="1"/>
          </p:cNvSpPr>
          <p:nvPr/>
        </p:nvSpPr>
        <p:spPr bwMode="auto">
          <a:xfrm>
            <a:off x="285265" y="0"/>
            <a:ext cx="8514862" cy="400110"/>
          </a:xfrm>
          <a:prstGeom prst="rect">
            <a:avLst/>
          </a:prstGeom>
          <a:noFill/>
          <a:ln w="9525">
            <a:noFill/>
            <a:miter lim="800000"/>
            <a:headEnd/>
            <a:tailEnd/>
          </a:ln>
          <a:effectLst/>
        </p:spPr>
        <p:txBody>
          <a:bodyPr wrap="square">
            <a:spAutoFit/>
          </a:bodyPr>
          <a:lstStyle/>
          <a:p>
            <a:pPr algn="ctr">
              <a:defRPr/>
            </a:pPr>
            <a:r>
              <a:rPr lang="en-US" sz="2000" b="1" i="1" dirty="0">
                <a:solidFill>
                  <a:srgbClr val="002060"/>
                </a:solidFill>
                <a:effectLst>
                  <a:outerShdw blurRad="38100" dist="38100" dir="2700000" algn="tl">
                    <a:srgbClr val="C0C0C0"/>
                  </a:outerShdw>
                </a:effectLst>
                <a:latin typeface="Arial" charset="0"/>
              </a:rPr>
              <a:t>From Jeongho Choi Dissertation, Rutgers </a:t>
            </a:r>
            <a:r>
              <a:rPr lang="en-US" sz="2000" b="1" i="1" dirty="0" smtClean="0">
                <a:solidFill>
                  <a:srgbClr val="002060"/>
                </a:solidFill>
                <a:effectLst>
                  <a:outerShdw blurRad="38100" dist="38100" dir="2700000" algn="tl">
                    <a:srgbClr val="C0C0C0"/>
                  </a:outerShdw>
                </a:effectLst>
                <a:latin typeface="Arial" charset="0"/>
              </a:rPr>
              <a:t>University</a:t>
            </a:r>
            <a:endParaRPr lang="en-US" sz="2400" b="1" i="1" dirty="0">
              <a:solidFill>
                <a:srgbClr val="A5002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56230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5265" y="2120367"/>
            <a:ext cx="8514862" cy="5078313"/>
          </a:xfrm>
          <a:prstGeom prst="rect">
            <a:avLst/>
          </a:prstGeom>
          <a:noFill/>
          <a:ln w="9525">
            <a:noFill/>
            <a:miter lim="800000"/>
            <a:headEnd/>
            <a:tailEnd/>
          </a:ln>
          <a:effectLst/>
        </p:spPr>
        <p:txBody>
          <a:bodyPr wrap="square">
            <a:spAutoFit/>
          </a:bodyPr>
          <a:lstStyle/>
          <a:p>
            <a:pPr algn="ctr">
              <a:defRPr/>
            </a:pPr>
            <a:r>
              <a:rPr lang="en-US" sz="2000" b="1" i="1" dirty="0" smtClean="0">
                <a:solidFill>
                  <a:srgbClr val="002060"/>
                </a:solidFill>
                <a:effectLst>
                  <a:outerShdw blurRad="38100" dist="38100" dir="2700000" algn="tl">
                    <a:srgbClr val="C0C0C0"/>
                  </a:outerShdw>
                </a:effectLst>
                <a:latin typeface="Arial" charset="0"/>
              </a:rPr>
              <a:t>CONCLUSIONS</a:t>
            </a:r>
          </a:p>
          <a:p>
            <a:pPr algn="ctr">
              <a:defRPr/>
            </a:pPr>
            <a:endParaRPr lang="en-US" sz="2000" b="1" i="1" dirty="0">
              <a:solidFill>
                <a:srgbClr val="002060"/>
              </a:solidFill>
              <a:effectLst>
                <a:outerShdw blurRad="38100" dist="38100" dir="2700000" algn="tl">
                  <a:srgbClr val="C0C0C0"/>
                </a:outerShdw>
              </a:effectLst>
              <a:latin typeface="Arial" charset="0"/>
            </a:endParaRPr>
          </a:p>
          <a:p>
            <a:pPr algn="ctr">
              <a:defRPr/>
            </a:pPr>
            <a:r>
              <a:rPr lang="en-US" sz="2400" b="1" i="1" dirty="0" smtClean="0">
                <a:solidFill>
                  <a:srgbClr val="C00000"/>
                </a:solidFill>
                <a:effectLst>
                  <a:outerShdw blurRad="38100" dist="38100" dir="2700000" algn="tl">
                    <a:srgbClr val="C0C0C0"/>
                  </a:outerShdw>
                </a:effectLst>
                <a:latin typeface="Arial" charset="0"/>
              </a:rPr>
              <a:t>Alliance Design is a Function of Multiple Factors </a:t>
            </a:r>
            <a:r>
              <a:rPr lang="en-US" sz="2000" b="1" i="1" dirty="0" smtClean="0">
                <a:solidFill>
                  <a:srgbClr val="002060"/>
                </a:solidFill>
                <a:effectLst>
                  <a:outerShdw blurRad="38100" dist="38100" dir="2700000" algn="tl">
                    <a:srgbClr val="C0C0C0"/>
                  </a:outerShdw>
                </a:effectLst>
                <a:latin typeface="Arial" charset="0"/>
              </a:rPr>
              <a:t> </a:t>
            </a:r>
          </a:p>
          <a:p>
            <a:pPr>
              <a:defRPr/>
            </a:pPr>
            <a:endParaRPr lang="en-US" sz="2000" b="1" i="1" dirty="0">
              <a:solidFill>
                <a:srgbClr val="002060"/>
              </a:solidFill>
              <a:effectLst>
                <a:outerShdw blurRad="38100" dist="38100" dir="2700000" algn="tl">
                  <a:srgbClr val="C0C0C0"/>
                </a:outerShdw>
              </a:effectLst>
              <a:latin typeface="Arial" charset="0"/>
            </a:endParaRPr>
          </a:p>
          <a:p>
            <a:pPr marL="342900"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Partner Characteristics and Differences</a:t>
            </a:r>
          </a:p>
          <a:p>
            <a:pPr marL="800100" lvl="1"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Culture</a:t>
            </a:r>
          </a:p>
          <a:p>
            <a:pPr marL="800100" lvl="1"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Past experience (e.g., Therapeutic area)</a:t>
            </a:r>
          </a:p>
          <a:p>
            <a:pPr marL="800100" lvl="1" indent="-342900">
              <a:buFont typeface="Arial" panose="020B0604020202020204" pitchFamily="34" charset="0"/>
              <a:buChar char="•"/>
              <a:defRPr/>
            </a:pPr>
            <a:r>
              <a:rPr lang="en-US" sz="2000" b="1" i="1" smtClean="0">
                <a:solidFill>
                  <a:srgbClr val="002060"/>
                </a:solidFill>
                <a:effectLst>
                  <a:outerShdw blurRad="38100" dist="38100" dir="2700000" algn="tl">
                    <a:srgbClr val="C0C0C0"/>
                  </a:outerShdw>
                </a:effectLst>
                <a:latin typeface="Arial" charset="0"/>
              </a:rPr>
              <a:t>Technology specialization</a:t>
            </a:r>
            <a:endParaRPr lang="en-US" sz="2000" b="1" i="1" dirty="0" smtClean="0">
              <a:solidFill>
                <a:srgbClr val="002060"/>
              </a:solidFill>
              <a:effectLst>
                <a:outerShdw blurRad="38100" dist="38100" dir="2700000" algn="tl">
                  <a:srgbClr val="C0C0C0"/>
                </a:outerShdw>
              </a:effectLst>
              <a:latin typeface="Arial" charset="0"/>
            </a:endParaRPr>
          </a:p>
          <a:p>
            <a:pPr marL="800100" lvl="1"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Absorptive capacity</a:t>
            </a:r>
            <a:br>
              <a:rPr lang="en-US" sz="2000" b="1" i="1" dirty="0" smtClean="0">
                <a:solidFill>
                  <a:srgbClr val="002060"/>
                </a:solidFill>
                <a:effectLst>
                  <a:outerShdw blurRad="38100" dist="38100" dir="2700000" algn="tl">
                    <a:srgbClr val="C0C0C0"/>
                  </a:outerShdw>
                </a:effectLst>
                <a:latin typeface="Arial" charset="0"/>
              </a:rPr>
            </a:br>
            <a:endParaRPr lang="en-US" sz="2000" b="1" i="1" dirty="0" smtClean="0">
              <a:solidFill>
                <a:srgbClr val="002060"/>
              </a:solidFill>
              <a:effectLst>
                <a:outerShdw blurRad="38100" dist="38100" dir="2700000" algn="tl">
                  <a:srgbClr val="C0C0C0"/>
                </a:outerShdw>
              </a:effectLst>
              <a:latin typeface="Arial" charset="0"/>
            </a:endParaRPr>
          </a:p>
          <a:p>
            <a:pPr marL="342900" lvl="1"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Country Differences</a:t>
            </a:r>
          </a:p>
          <a:p>
            <a:pPr marL="800100" lvl="2"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Rule of law</a:t>
            </a:r>
          </a:p>
          <a:p>
            <a:pPr marL="800100" lvl="2"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IP protection</a:t>
            </a:r>
          </a:p>
          <a:p>
            <a:pPr marL="800100" lvl="2"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Human capital</a:t>
            </a:r>
          </a:p>
          <a:p>
            <a:pPr marL="800100" lvl="2"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Geographic distance</a:t>
            </a:r>
            <a:endParaRPr lang="en-US" sz="2000" b="1" i="1" dirty="0">
              <a:solidFill>
                <a:srgbClr val="002060"/>
              </a:solidFill>
              <a:effectLst>
                <a:outerShdw blurRad="38100" dist="38100" dir="2700000" algn="tl">
                  <a:srgbClr val="C0C0C0"/>
                </a:outerShdw>
              </a:effectLst>
              <a:latin typeface="Arial" charset="0"/>
            </a:endParaRPr>
          </a:p>
          <a:p>
            <a:pPr marL="800100" lvl="2" indent="-342900">
              <a:buFont typeface="Arial" panose="020B0604020202020204" pitchFamily="34" charset="0"/>
              <a:buChar char="•"/>
              <a:defRPr/>
            </a:pPr>
            <a:endParaRPr lang="en-US" sz="2000" b="1" i="1" dirty="0" smtClean="0">
              <a:solidFill>
                <a:srgbClr val="002060"/>
              </a:solidFill>
              <a:effectLst>
                <a:outerShdw blurRad="38100" dist="38100" dir="2700000" algn="tl">
                  <a:srgbClr val="C0C0C0"/>
                </a:outerShdw>
              </a:effectLst>
              <a:latin typeface="Arial" charset="0"/>
            </a:endParaRPr>
          </a:p>
        </p:txBody>
      </p:sp>
      <p:pic>
        <p:nvPicPr>
          <p:cNvPr id="2" name="Picture 1"/>
          <p:cNvPicPr>
            <a:picLocks noChangeAspect="1"/>
          </p:cNvPicPr>
          <p:nvPr/>
        </p:nvPicPr>
        <p:blipFill>
          <a:blip r:embed="rId2"/>
          <a:stretch>
            <a:fillRect/>
          </a:stretch>
        </p:blipFill>
        <p:spPr>
          <a:xfrm>
            <a:off x="18288" y="6968"/>
            <a:ext cx="9104566" cy="2798064"/>
          </a:xfrm>
          <a:prstGeom prst="rect">
            <a:avLst/>
          </a:prstGeom>
        </p:spPr>
      </p:pic>
    </p:spTree>
    <p:extLst>
      <p:ext uri="{BB962C8B-B14F-4D97-AF65-F5344CB8AC3E}">
        <p14:creationId xmlns:p14="http://schemas.microsoft.com/office/powerpoint/2010/main" val="46046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5265" y="2120367"/>
            <a:ext cx="8514862" cy="4462760"/>
          </a:xfrm>
          <a:prstGeom prst="rect">
            <a:avLst/>
          </a:prstGeom>
          <a:noFill/>
          <a:ln w="9525">
            <a:noFill/>
            <a:miter lim="800000"/>
            <a:headEnd/>
            <a:tailEnd/>
          </a:ln>
          <a:effectLst/>
        </p:spPr>
        <p:txBody>
          <a:bodyPr wrap="square">
            <a:spAutoFit/>
          </a:bodyPr>
          <a:lstStyle/>
          <a:p>
            <a:pPr algn="ctr">
              <a:defRPr/>
            </a:pPr>
            <a:r>
              <a:rPr lang="en-US" sz="2000" b="1" i="1" dirty="0" smtClean="0">
                <a:solidFill>
                  <a:srgbClr val="002060"/>
                </a:solidFill>
                <a:effectLst>
                  <a:outerShdw blurRad="38100" dist="38100" dir="2700000" algn="tl">
                    <a:srgbClr val="C0C0C0"/>
                  </a:outerShdw>
                </a:effectLst>
                <a:latin typeface="Arial" charset="0"/>
              </a:rPr>
              <a:t>CONCLUSIONS</a:t>
            </a:r>
          </a:p>
          <a:p>
            <a:pPr algn="ctr">
              <a:defRPr/>
            </a:pPr>
            <a:endParaRPr lang="en-US" sz="2000" b="1" i="1" dirty="0">
              <a:solidFill>
                <a:srgbClr val="002060"/>
              </a:solidFill>
              <a:effectLst>
                <a:outerShdw blurRad="38100" dist="38100" dir="2700000" algn="tl">
                  <a:srgbClr val="C0C0C0"/>
                </a:outerShdw>
              </a:effectLst>
              <a:latin typeface="Arial" charset="0"/>
            </a:endParaRPr>
          </a:p>
          <a:p>
            <a:pPr algn="ctr">
              <a:defRPr/>
            </a:pPr>
            <a:r>
              <a:rPr lang="en-US" sz="2400" b="1" i="1" dirty="0" smtClean="0">
                <a:solidFill>
                  <a:srgbClr val="C00000"/>
                </a:solidFill>
                <a:effectLst>
                  <a:outerShdw blurRad="38100" dist="38100" dir="2700000" algn="tl">
                    <a:srgbClr val="C0C0C0"/>
                  </a:outerShdw>
                </a:effectLst>
                <a:latin typeface="Arial" charset="0"/>
              </a:rPr>
              <a:t>Alliance Design is a Function of Multiple Factors </a:t>
            </a:r>
            <a:r>
              <a:rPr lang="en-US" sz="2000" b="1" i="1" dirty="0" smtClean="0">
                <a:solidFill>
                  <a:srgbClr val="002060"/>
                </a:solidFill>
                <a:effectLst>
                  <a:outerShdw blurRad="38100" dist="38100" dir="2700000" algn="tl">
                    <a:srgbClr val="C0C0C0"/>
                  </a:outerShdw>
                </a:effectLst>
                <a:latin typeface="Arial" charset="0"/>
              </a:rPr>
              <a:t> </a:t>
            </a:r>
          </a:p>
          <a:p>
            <a:pPr>
              <a:defRPr/>
            </a:pPr>
            <a:endParaRPr lang="en-US" sz="2000" b="1" i="1" dirty="0">
              <a:solidFill>
                <a:srgbClr val="002060"/>
              </a:solidFill>
              <a:effectLst>
                <a:outerShdw blurRad="38100" dist="38100" dir="2700000" algn="tl">
                  <a:srgbClr val="C0C0C0"/>
                </a:outerShdw>
              </a:effectLst>
              <a:latin typeface="Arial" charset="0"/>
            </a:endParaRPr>
          </a:p>
          <a:p>
            <a:pPr marL="342900" indent="-342900">
              <a:buFont typeface="Arial" panose="020B0604020202020204" pitchFamily="34" charset="0"/>
              <a:buChar char="•"/>
              <a:defRPr/>
            </a:pPr>
            <a:r>
              <a:rPr lang="en-US" sz="2000" b="1" i="1" dirty="0">
                <a:solidFill>
                  <a:srgbClr val="002060"/>
                </a:solidFill>
                <a:effectLst>
                  <a:outerShdw blurRad="38100" dist="38100" dir="2700000" algn="tl">
                    <a:srgbClr val="C0C0C0"/>
                  </a:outerShdw>
                </a:effectLst>
                <a:latin typeface="Arial" charset="0"/>
              </a:rPr>
              <a:t>Which Portion of Value Chain?</a:t>
            </a:r>
          </a:p>
          <a:p>
            <a:pPr marL="800100" lvl="1" indent="-342900">
              <a:buFont typeface="Arial" panose="020B0604020202020204" pitchFamily="34" charset="0"/>
              <a:buChar char="•"/>
              <a:defRPr/>
            </a:pPr>
            <a:r>
              <a:rPr lang="en-US" sz="2000" b="1" i="1" dirty="0">
                <a:solidFill>
                  <a:srgbClr val="002060"/>
                </a:solidFill>
                <a:effectLst>
                  <a:outerShdw blurRad="38100" dist="38100" dir="2700000" algn="tl">
                    <a:srgbClr val="C0C0C0"/>
                  </a:outerShdw>
                </a:effectLst>
                <a:latin typeface="Arial" charset="0"/>
              </a:rPr>
              <a:t>Partners work on same task domain</a:t>
            </a:r>
          </a:p>
          <a:p>
            <a:pPr marL="800100" lvl="1" indent="-342900">
              <a:buFont typeface="Arial" panose="020B0604020202020204" pitchFamily="34" charset="0"/>
              <a:buChar char="•"/>
              <a:defRPr/>
            </a:pPr>
            <a:r>
              <a:rPr lang="en-US" sz="2000" b="1" i="1" dirty="0">
                <a:solidFill>
                  <a:srgbClr val="002060"/>
                </a:solidFill>
                <a:effectLst>
                  <a:outerShdw blurRad="38100" dist="38100" dir="2700000" algn="tl">
                    <a:srgbClr val="C0C0C0"/>
                  </a:outerShdw>
                </a:effectLst>
                <a:latin typeface="Arial" charset="0"/>
              </a:rPr>
              <a:t>Partners specialize </a:t>
            </a:r>
            <a:r>
              <a:rPr lang="en-US" sz="2000" b="1" i="1" dirty="0">
                <a:solidFill>
                  <a:srgbClr val="002060"/>
                </a:solidFill>
                <a:effectLst>
                  <a:outerShdw blurRad="38100" dist="38100" dir="2700000" algn="tl">
                    <a:srgbClr val="C0C0C0"/>
                  </a:outerShdw>
                </a:effectLst>
                <a:latin typeface="Arial" charset="0"/>
              </a:rPr>
              <a:t>i</a:t>
            </a:r>
            <a:r>
              <a:rPr lang="en-US" sz="2000" b="1" i="1" dirty="0" smtClean="0">
                <a:solidFill>
                  <a:srgbClr val="002060"/>
                </a:solidFill>
                <a:effectLst>
                  <a:outerShdw blurRad="38100" dist="38100" dir="2700000" algn="tl">
                    <a:srgbClr val="C0C0C0"/>
                  </a:outerShdw>
                </a:effectLst>
                <a:latin typeface="Arial" charset="0"/>
              </a:rPr>
              <a:t>n </a:t>
            </a:r>
            <a:r>
              <a:rPr lang="en-US" sz="2000" b="1" i="1" dirty="0" smtClean="0">
                <a:solidFill>
                  <a:srgbClr val="002060"/>
                </a:solidFill>
                <a:effectLst>
                  <a:outerShdw blurRad="38100" dist="38100" dir="2700000" algn="tl">
                    <a:srgbClr val="C0C0C0"/>
                  </a:outerShdw>
                </a:effectLst>
                <a:latin typeface="Arial" charset="0"/>
              </a:rPr>
              <a:t>different </a:t>
            </a:r>
            <a:r>
              <a:rPr lang="en-US" sz="2000" b="1" i="1" dirty="0">
                <a:solidFill>
                  <a:srgbClr val="002060"/>
                </a:solidFill>
                <a:effectLst>
                  <a:outerShdw blurRad="38100" dist="38100" dir="2700000" algn="tl">
                    <a:srgbClr val="C0C0C0"/>
                  </a:outerShdw>
                </a:effectLst>
                <a:latin typeface="Arial" charset="0"/>
              </a:rPr>
              <a:t>portions of value chain</a:t>
            </a:r>
          </a:p>
          <a:p>
            <a:pPr marL="800100" lvl="1" indent="-342900">
              <a:buFont typeface="Arial" panose="020B0604020202020204" pitchFamily="34" charset="0"/>
              <a:buChar char="•"/>
              <a:defRPr/>
            </a:pPr>
            <a:endParaRPr lang="en-US" sz="2000" b="1" i="1" dirty="0">
              <a:solidFill>
                <a:srgbClr val="002060"/>
              </a:solidFill>
              <a:effectLst>
                <a:outerShdw blurRad="38100" dist="38100" dir="2700000" algn="tl">
                  <a:srgbClr val="C0C0C0"/>
                </a:outerShdw>
              </a:effectLst>
              <a:latin typeface="Arial" charset="0"/>
            </a:endParaRPr>
          </a:p>
          <a:p>
            <a:pPr marL="342900" indent="-342900">
              <a:buFont typeface="Arial" panose="020B0604020202020204" pitchFamily="34" charset="0"/>
              <a:buChar char="•"/>
              <a:defRPr/>
            </a:pPr>
            <a:r>
              <a:rPr lang="en-US" sz="2000" b="1" i="1" dirty="0">
                <a:solidFill>
                  <a:srgbClr val="002060"/>
                </a:solidFill>
                <a:effectLst>
                  <a:outerShdw blurRad="38100" dist="38100" dir="2700000" algn="tl">
                    <a:srgbClr val="C0C0C0"/>
                  </a:outerShdw>
                </a:effectLst>
                <a:latin typeface="Arial" charset="0"/>
              </a:rPr>
              <a:t>Characteristics of Knowledge</a:t>
            </a:r>
          </a:p>
          <a:p>
            <a:pPr marL="800100" lvl="1" indent="-342900">
              <a:buFont typeface="Arial" panose="020B0604020202020204" pitchFamily="34" charset="0"/>
              <a:buChar char="•"/>
              <a:defRPr/>
            </a:pPr>
            <a:r>
              <a:rPr lang="en-US" sz="2000" b="1" i="1" dirty="0">
                <a:solidFill>
                  <a:srgbClr val="002060"/>
                </a:solidFill>
                <a:effectLst>
                  <a:outerShdw blurRad="38100" dist="38100" dir="2700000" algn="tl">
                    <a:srgbClr val="C0C0C0"/>
                  </a:outerShdw>
                </a:effectLst>
                <a:latin typeface="Arial" charset="0"/>
              </a:rPr>
              <a:t>Complexity</a:t>
            </a:r>
          </a:p>
          <a:p>
            <a:pPr marL="800100" lvl="1" indent="-342900">
              <a:buFont typeface="Arial" panose="020B0604020202020204" pitchFamily="34" charset="0"/>
              <a:buChar char="•"/>
              <a:defRPr/>
            </a:pPr>
            <a:r>
              <a:rPr lang="en-US" sz="2000" b="1" i="1" dirty="0">
                <a:solidFill>
                  <a:srgbClr val="002060"/>
                </a:solidFill>
                <a:effectLst>
                  <a:outerShdw blurRad="38100" dist="38100" dir="2700000" algn="tl">
                    <a:srgbClr val="C0C0C0"/>
                  </a:outerShdw>
                </a:effectLst>
                <a:latin typeface="Arial" charset="0"/>
              </a:rPr>
              <a:t>Novelty</a:t>
            </a:r>
          </a:p>
          <a:p>
            <a:pPr marL="800100" lvl="1" indent="-342900">
              <a:buFont typeface="Arial" panose="020B0604020202020204" pitchFamily="34" charset="0"/>
              <a:buChar char="•"/>
              <a:defRPr/>
            </a:pPr>
            <a:r>
              <a:rPr lang="en-US" sz="2000" b="1" i="1" dirty="0" err="1">
                <a:solidFill>
                  <a:srgbClr val="002060"/>
                </a:solidFill>
                <a:effectLst>
                  <a:outerShdw blurRad="38100" dist="38100" dir="2700000" algn="tl">
                    <a:srgbClr val="C0C0C0"/>
                  </a:outerShdw>
                </a:effectLst>
                <a:latin typeface="Arial" charset="0"/>
              </a:rPr>
              <a:t>Tacitness</a:t>
            </a:r>
            <a:endParaRPr lang="en-US" sz="2000" b="1" i="1" dirty="0">
              <a:solidFill>
                <a:srgbClr val="002060"/>
              </a:solidFill>
              <a:effectLst>
                <a:outerShdw blurRad="38100" dist="38100" dir="2700000" algn="tl">
                  <a:srgbClr val="C0C0C0"/>
                </a:outerShdw>
              </a:effectLst>
              <a:latin typeface="Arial" charset="0"/>
            </a:endParaRPr>
          </a:p>
          <a:p>
            <a:pPr marL="800100" lvl="1" indent="-342900">
              <a:buFont typeface="Arial" panose="020B0604020202020204" pitchFamily="34" charset="0"/>
              <a:buChar char="•"/>
              <a:defRPr/>
            </a:pPr>
            <a:r>
              <a:rPr lang="en-US" sz="2000" b="1" i="1" dirty="0">
                <a:solidFill>
                  <a:srgbClr val="002060"/>
                </a:solidFill>
                <a:effectLst>
                  <a:outerShdw blurRad="38100" dist="38100" dir="2700000" algn="tl">
                    <a:srgbClr val="C0C0C0"/>
                  </a:outerShdw>
                </a:effectLst>
                <a:latin typeface="Arial" charset="0"/>
              </a:rPr>
              <a:t>Joint creation of new knowledge or transfer of existing?</a:t>
            </a:r>
          </a:p>
          <a:p>
            <a:pPr marL="800100" lvl="2" indent="-342900">
              <a:buFont typeface="Arial" panose="020B0604020202020204" pitchFamily="34" charset="0"/>
              <a:buChar char="•"/>
              <a:defRPr/>
            </a:pPr>
            <a:endParaRPr lang="en-US" sz="2000" b="1" i="1" dirty="0" smtClean="0">
              <a:solidFill>
                <a:srgbClr val="002060"/>
              </a:solidFill>
              <a:effectLst>
                <a:outerShdw blurRad="38100" dist="38100" dir="2700000" algn="tl">
                  <a:srgbClr val="C0C0C0"/>
                </a:outerShdw>
              </a:effectLst>
              <a:latin typeface="Arial" charset="0"/>
            </a:endParaRPr>
          </a:p>
        </p:txBody>
      </p:sp>
      <p:pic>
        <p:nvPicPr>
          <p:cNvPr id="2" name="Picture 1"/>
          <p:cNvPicPr>
            <a:picLocks noChangeAspect="1"/>
          </p:cNvPicPr>
          <p:nvPr/>
        </p:nvPicPr>
        <p:blipFill>
          <a:blip r:embed="rId2"/>
          <a:stretch>
            <a:fillRect/>
          </a:stretch>
        </p:blipFill>
        <p:spPr>
          <a:xfrm>
            <a:off x="18288" y="6968"/>
            <a:ext cx="9104566" cy="2798064"/>
          </a:xfrm>
          <a:prstGeom prst="rect">
            <a:avLst/>
          </a:prstGeom>
        </p:spPr>
      </p:pic>
    </p:spTree>
    <p:extLst>
      <p:ext uri="{BB962C8B-B14F-4D97-AF65-F5344CB8AC3E}">
        <p14:creationId xmlns:p14="http://schemas.microsoft.com/office/powerpoint/2010/main" val="1903280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p:txBody>
          <a:bodyPr/>
          <a:lstStyle/>
          <a:p>
            <a:pPr>
              <a:defRPr/>
            </a:pPr>
            <a:r>
              <a:rPr lang="en-US" smtClean="0">
                <a:latin typeface="Arial" pitchFamily="34" charset="0"/>
              </a:rPr>
              <a:t>Copyright Farok J. Contractor</a:t>
            </a:r>
          </a:p>
        </p:txBody>
      </p:sp>
      <p:sp>
        <p:nvSpPr>
          <p:cNvPr id="7170" name="Text Box 2"/>
          <p:cNvSpPr txBox="1">
            <a:spLocks noChangeArrowheads="1"/>
          </p:cNvSpPr>
          <p:nvPr/>
        </p:nvSpPr>
        <p:spPr bwMode="auto">
          <a:xfrm>
            <a:off x="304800" y="-66502"/>
            <a:ext cx="8534400" cy="107721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i="1" dirty="0" smtClean="0">
                <a:solidFill>
                  <a:srgbClr val="A50021"/>
                </a:solidFill>
                <a:effectLst>
                  <a:outerShdw blurRad="38100" dist="38100" dir="2700000" algn="tl">
                    <a:srgbClr val="C0C0C0"/>
                  </a:outerShdw>
                </a:effectLst>
                <a:latin typeface="Arial" charset="0"/>
                <a:cs typeface="Arial" charset="0"/>
              </a:rPr>
              <a:t>Cooperation is Humanity’s Collective Past and Future</a:t>
            </a:r>
            <a:endParaRPr lang="en-US" sz="3200" b="1" i="1" dirty="0">
              <a:solidFill>
                <a:srgbClr val="A50021"/>
              </a:solidFill>
              <a:effectLst>
                <a:outerShdw blurRad="38100" dist="38100" dir="2700000" algn="tl">
                  <a:srgbClr val="C0C0C0"/>
                </a:outerShdw>
              </a:effectLst>
              <a:latin typeface="Arial" charset="0"/>
              <a:cs typeface="Arial" charset="0"/>
            </a:endParaRPr>
          </a:p>
        </p:txBody>
      </p:sp>
      <p:sp>
        <p:nvSpPr>
          <p:cNvPr id="7171" name="Text Box 3"/>
          <p:cNvSpPr txBox="1">
            <a:spLocks noChangeArrowheads="1"/>
          </p:cNvSpPr>
          <p:nvPr/>
        </p:nvSpPr>
        <p:spPr bwMode="auto">
          <a:xfrm>
            <a:off x="914400" y="1981200"/>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b="1"/>
          </a:p>
        </p:txBody>
      </p:sp>
      <p:sp>
        <p:nvSpPr>
          <p:cNvPr id="7173" name="Rectangle 4"/>
          <p:cNvSpPr>
            <a:spLocks noGrp="1" noChangeArrowheads="1"/>
          </p:cNvSpPr>
          <p:nvPr>
            <p:ph/>
          </p:nvPr>
        </p:nvSpPr>
        <p:spPr>
          <a:xfrm>
            <a:off x="228600" y="274638"/>
            <a:ext cx="8686800" cy="5851525"/>
          </a:xfrm>
        </p:spPr>
        <p:txBody>
          <a:bodyPr>
            <a:normAutofit fontScale="77500" lnSpcReduction="20000"/>
          </a:bodyPr>
          <a:lstStyle/>
          <a:p>
            <a:pPr eaLnBrk="1" hangingPunct="1"/>
            <a:endParaRPr lang="en-US" altLang="en-US" b="1" dirty="0" smtClean="0"/>
          </a:p>
          <a:p>
            <a:pPr algn="ctr" eaLnBrk="1" hangingPunct="1">
              <a:buFontTx/>
              <a:buNone/>
            </a:pPr>
            <a:endParaRPr lang="en-US" altLang="en-US" b="1" dirty="0"/>
          </a:p>
          <a:p>
            <a:pPr eaLnBrk="1" hangingPunct="1"/>
            <a:r>
              <a:rPr lang="en-US" altLang="en-US" dirty="0" smtClean="0"/>
              <a:t> Specialization along the Value Chain is at least 35,000 years old</a:t>
            </a:r>
            <a:br>
              <a:rPr lang="en-US" altLang="en-US" dirty="0" smtClean="0"/>
            </a:br>
            <a:endParaRPr lang="en-US" altLang="en-US" dirty="0" smtClean="0"/>
          </a:p>
          <a:p>
            <a:pPr eaLnBrk="1" hangingPunct="1"/>
            <a:r>
              <a:rPr lang="en-US" altLang="en-US" dirty="0" smtClean="0"/>
              <a:t>Specialization</a:t>
            </a:r>
            <a:r>
              <a:rPr lang="en-US" altLang="en-US" sz="2400" i="1" dirty="0" smtClean="0"/>
              <a:t> </a:t>
            </a:r>
            <a:r>
              <a:rPr lang="en-US" altLang="en-US" dirty="0" smtClean="0"/>
              <a:t>necessarily requires coordination, rules, mutual forbearance and cooperation to capture joint economic benefit</a:t>
            </a:r>
            <a:br>
              <a:rPr lang="en-US" altLang="en-US" dirty="0" smtClean="0"/>
            </a:br>
            <a:endParaRPr lang="en-US" altLang="en-US" dirty="0" smtClean="0"/>
          </a:p>
          <a:p>
            <a:pPr eaLnBrk="1" hangingPunct="1"/>
            <a:r>
              <a:rPr lang="en-US" altLang="en-US" dirty="0" smtClean="0"/>
              <a:t>“The Firm”: Specialized and coordinated activities under a hierarchy</a:t>
            </a:r>
            <a:br>
              <a:rPr lang="en-US" altLang="en-US" dirty="0" smtClean="0"/>
            </a:br>
            <a:endParaRPr lang="en-US" altLang="en-US" dirty="0"/>
          </a:p>
          <a:p>
            <a:pPr eaLnBrk="1" hangingPunct="1"/>
            <a:r>
              <a:rPr lang="en-US" altLang="en-US" i="1" u="sng" dirty="0" smtClean="0"/>
              <a:t>Interfirm Cooperation</a:t>
            </a:r>
            <a:r>
              <a:rPr lang="en-US" altLang="en-US" dirty="0"/>
              <a:t> </a:t>
            </a:r>
            <a:r>
              <a:rPr lang="en-US" altLang="en-US" dirty="0" smtClean="0"/>
              <a:t>or “Alliances” were not </a:t>
            </a:r>
            <a:r>
              <a:rPr lang="en-US" altLang="en-US" dirty="0" smtClean="0"/>
              <a:t>so prominent </a:t>
            </a:r>
            <a:r>
              <a:rPr lang="en-US" altLang="en-US" dirty="0" smtClean="0"/>
              <a:t>until the 1990s</a:t>
            </a:r>
            <a:br>
              <a:rPr lang="en-US" altLang="en-US" dirty="0" smtClean="0"/>
            </a:br>
            <a:endParaRPr lang="en-US" altLang="en-US" i="1" u="sng" dirty="0" smtClean="0"/>
          </a:p>
          <a:p>
            <a:pPr eaLnBrk="1" hangingPunct="1"/>
            <a:r>
              <a:rPr lang="en-US" altLang="en-US" dirty="0" smtClean="0"/>
              <a:t>  Most examples were under government mandates in emerging nations</a:t>
            </a:r>
            <a:br>
              <a:rPr lang="en-US" altLang="en-US" dirty="0" smtClean="0"/>
            </a:br>
            <a:endParaRPr lang="en-US" altLang="en-US" dirty="0" smtClean="0"/>
          </a:p>
          <a:p>
            <a:pPr eaLnBrk="1" hangingPunct="1"/>
            <a:r>
              <a:rPr lang="en-US" altLang="en-US" dirty="0" smtClean="0"/>
              <a:t>Today alliances </a:t>
            </a:r>
            <a:r>
              <a:rPr lang="en-US" altLang="en-US" dirty="0" smtClean="0"/>
              <a:t>are an inescapable </a:t>
            </a:r>
            <a:r>
              <a:rPr lang="en-US" altLang="en-US" dirty="0" smtClean="0"/>
              <a:t>part of corporate organization</a:t>
            </a:r>
          </a:p>
          <a:p>
            <a:pPr eaLnBrk="1" hangingPunct="1"/>
            <a:endParaRPr lang="en-US" altLang="en-US" dirty="0"/>
          </a:p>
          <a:p>
            <a:pPr eaLnBrk="1" hangingPunct="1"/>
            <a:r>
              <a:rPr lang="en-US" altLang="en-US" dirty="0" smtClean="0"/>
              <a:t>Because even the biggest firms do not have the internal knowledge (or efficiency) to handle complex products and services   </a:t>
            </a:r>
          </a:p>
          <a:p>
            <a:pPr eaLnBrk="1" hangingPunct="1">
              <a:buFontTx/>
              <a:buNone/>
            </a:pPr>
            <a:r>
              <a:rPr lang="en-US" altLang="en-US" dirty="0" smtClean="0"/>
              <a:t>				</a:t>
            </a:r>
          </a:p>
        </p:txBody>
      </p:sp>
    </p:spTree>
    <p:extLst>
      <p:ext uri="{BB962C8B-B14F-4D97-AF65-F5344CB8AC3E}">
        <p14:creationId xmlns:p14="http://schemas.microsoft.com/office/powerpoint/2010/main" val="1610525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173">
                                            <p:txEl>
                                              <p:pRg st="2" end="2"/>
                                            </p:txEl>
                                          </p:spTgt>
                                        </p:tgtEl>
                                        <p:attrNameLst>
                                          <p:attrName>style.visibility</p:attrName>
                                        </p:attrNameLst>
                                      </p:cBhvr>
                                      <p:to>
                                        <p:strVal val="visible"/>
                                      </p:to>
                                    </p:set>
                                    <p:anim calcmode="lin" valueType="num">
                                      <p:cBhvr additive="base">
                                        <p:cTn id="11" dur="500" fill="hold"/>
                                        <p:tgtEl>
                                          <p:spTgt spid="717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3">
                                            <p:txEl>
                                              <p:pRg st="3" end="3"/>
                                            </p:txEl>
                                          </p:spTgt>
                                        </p:tgtEl>
                                        <p:attrNameLst>
                                          <p:attrName>style.visibility</p:attrName>
                                        </p:attrNameLst>
                                      </p:cBhvr>
                                      <p:to>
                                        <p:strVal val="visible"/>
                                      </p:to>
                                    </p:set>
                                    <p:anim calcmode="lin" valueType="num">
                                      <p:cBhvr additive="base">
                                        <p:cTn id="17" dur="500" fill="hold"/>
                                        <p:tgtEl>
                                          <p:spTgt spid="717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3">
                                            <p:txEl>
                                              <p:pRg st="4" end="4"/>
                                            </p:txEl>
                                          </p:spTgt>
                                        </p:tgtEl>
                                        <p:attrNameLst>
                                          <p:attrName>style.visibility</p:attrName>
                                        </p:attrNameLst>
                                      </p:cBhvr>
                                      <p:to>
                                        <p:strVal val="visible"/>
                                      </p:to>
                                    </p:set>
                                    <p:anim calcmode="lin" valueType="num">
                                      <p:cBhvr additive="base">
                                        <p:cTn id="23" dur="500" fill="hold"/>
                                        <p:tgtEl>
                                          <p:spTgt spid="717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3">
                                            <p:txEl>
                                              <p:pRg st="5" end="5"/>
                                            </p:txEl>
                                          </p:spTgt>
                                        </p:tgtEl>
                                        <p:attrNameLst>
                                          <p:attrName>style.visibility</p:attrName>
                                        </p:attrNameLst>
                                      </p:cBhvr>
                                      <p:to>
                                        <p:strVal val="visible"/>
                                      </p:to>
                                    </p:set>
                                    <p:anim calcmode="lin" valueType="num">
                                      <p:cBhvr additive="base">
                                        <p:cTn id="29" dur="500" fill="hold"/>
                                        <p:tgtEl>
                                          <p:spTgt spid="717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173">
                                            <p:txEl>
                                              <p:pRg st="6" end="6"/>
                                            </p:txEl>
                                          </p:spTgt>
                                        </p:tgtEl>
                                        <p:attrNameLst>
                                          <p:attrName>style.visibility</p:attrName>
                                        </p:attrNameLst>
                                      </p:cBhvr>
                                      <p:to>
                                        <p:strVal val="visible"/>
                                      </p:to>
                                    </p:set>
                                    <p:anim calcmode="lin" valueType="num">
                                      <p:cBhvr additive="base">
                                        <p:cTn id="35" dur="500" fill="hold"/>
                                        <p:tgtEl>
                                          <p:spTgt spid="717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173">
                                            <p:txEl>
                                              <p:pRg st="7" end="7"/>
                                            </p:txEl>
                                          </p:spTgt>
                                        </p:tgtEl>
                                        <p:attrNameLst>
                                          <p:attrName>style.visibility</p:attrName>
                                        </p:attrNameLst>
                                      </p:cBhvr>
                                      <p:to>
                                        <p:strVal val="visible"/>
                                      </p:to>
                                    </p:set>
                                    <p:anim calcmode="lin" valueType="num">
                                      <p:cBhvr additive="base">
                                        <p:cTn id="41" dur="500" fill="hold"/>
                                        <p:tgtEl>
                                          <p:spTgt spid="717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17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173">
                                            <p:txEl>
                                              <p:pRg st="9" end="9"/>
                                            </p:txEl>
                                          </p:spTgt>
                                        </p:tgtEl>
                                        <p:attrNameLst>
                                          <p:attrName>style.visibility</p:attrName>
                                        </p:attrNameLst>
                                      </p:cBhvr>
                                      <p:to>
                                        <p:strVal val="visible"/>
                                      </p:to>
                                    </p:set>
                                    <p:anim calcmode="lin" valueType="num">
                                      <p:cBhvr additive="base">
                                        <p:cTn id="47" dur="500" fill="hold"/>
                                        <p:tgtEl>
                                          <p:spTgt spid="717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17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5265" y="8537"/>
            <a:ext cx="8514862" cy="6124754"/>
          </a:xfrm>
          <a:prstGeom prst="rect">
            <a:avLst/>
          </a:prstGeom>
          <a:noFill/>
          <a:ln w="9525">
            <a:noFill/>
            <a:miter lim="800000"/>
            <a:headEnd/>
            <a:tailEnd/>
          </a:ln>
          <a:effectLst/>
        </p:spPr>
        <p:txBody>
          <a:bodyPr wrap="square">
            <a:spAutoFit/>
          </a:bodyPr>
          <a:lstStyle/>
          <a:p>
            <a:pPr algn="ctr">
              <a:defRPr/>
            </a:pPr>
            <a:endParaRPr lang="en-US" sz="2000" b="1" i="1" dirty="0">
              <a:solidFill>
                <a:srgbClr val="002060"/>
              </a:solidFill>
              <a:effectLst>
                <a:outerShdw blurRad="38100" dist="38100" dir="2700000" algn="tl">
                  <a:srgbClr val="C0C0C0"/>
                </a:outerShdw>
              </a:effectLst>
              <a:latin typeface="Arial" charset="0"/>
            </a:endParaRPr>
          </a:p>
          <a:p>
            <a:pPr algn="ctr">
              <a:defRPr/>
            </a:pPr>
            <a:r>
              <a:rPr lang="en-US" sz="2800" b="1" i="1" dirty="0" smtClean="0">
                <a:solidFill>
                  <a:srgbClr val="C00000"/>
                </a:solidFill>
                <a:effectLst>
                  <a:outerShdw blurRad="38100" dist="38100" dir="2700000" algn="tl">
                    <a:srgbClr val="C0C0C0"/>
                  </a:outerShdw>
                </a:effectLst>
                <a:latin typeface="Arial" charset="0"/>
              </a:rPr>
              <a:t>And Now</a:t>
            </a:r>
          </a:p>
          <a:p>
            <a:pPr algn="ctr">
              <a:defRPr/>
            </a:pPr>
            <a:endParaRPr lang="en-US" sz="2800" b="1" i="1" dirty="0">
              <a:solidFill>
                <a:srgbClr val="C00000"/>
              </a:solidFill>
              <a:effectLst>
                <a:outerShdw blurRad="38100" dist="38100" dir="2700000" algn="tl">
                  <a:srgbClr val="C0C0C0"/>
                </a:outerShdw>
              </a:effectLst>
              <a:latin typeface="Arial" charset="0"/>
            </a:endParaRPr>
          </a:p>
          <a:p>
            <a:pPr algn="ctr">
              <a:defRPr/>
            </a:pPr>
            <a:r>
              <a:rPr lang="en-US" sz="2800" b="1" i="1" dirty="0" smtClean="0">
                <a:solidFill>
                  <a:srgbClr val="C00000"/>
                </a:solidFill>
                <a:effectLst>
                  <a:outerShdw blurRad="38100" dist="38100" dir="2700000" algn="tl">
                    <a:srgbClr val="C0C0C0"/>
                  </a:outerShdw>
                </a:effectLst>
                <a:latin typeface="Arial" charset="0"/>
              </a:rPr>
              <a:t>A Whole Different Research Question</a:t>
            </a:r>
            <a:br>
              <a:rPr lang="en-US" sz="2800" b="1" i="1" dirty="0" smtClean="0">
                <a:solidFill>
                  <a:srgbClr val="C00000"/>
                </a:solidFill>
                <a:effectLst>
                  <a:outerShdw blurRad="38100" dist="38100" dir="2700000" algn="tl">
                    <a:srgbClr val="C0C0C0"/>
                  </a:outerShdw>
                </a:effectLst>
                <a:latin typeface="Arial" charset="0"/>
              </a:rPr>
            </a:br>
            <a:endParaRPr lang="en-US" sz="2800" b="1" i="1" dirty="0" smtClean="0">
              <a:solidFill>
                <a:srgbClr val="002060"/>
              </a:solidFill>
              <a:effectLst>
                <a:outerShdw blurRad="38100" dist="38100" dir="2700000" algn="tl">
                  <a:srgbClr val="C0C0C0"/>
                </a:outerShdw>
              </a:effectLst>
              <a:latin typeface="Arial" charset="0"/>
            </a:endParaRPr>
          </a:p>
          <a:p>
            <a:pPr>
              <a:defRPr/>
            </a:pPr>
            <a:endParaRPr lang="en-US" sz="2000" b="1" i="1" dirty="0">
              <a:solidFill>
                <a:srgbClr val="002060"/>
              </a:solidFill>
              <a:effectLst>
                <a:outerShdw blurRad="38100" dist="38100" dir="2700000" algn="tl">
                  <a:srgbClr val="C0C0C0"/>
                </a:outerShdw>
              </a:effectLst>
              <a:latin typeface="Arial" charset="0"/>
            </a:endParaRPr>
          </a:p>
          <a:p>
            <a:pPr marL="342900"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In Designing Alliance Agreements, the Objective is to</a:t>
            </a:r>
            <a:br>
              <a:rPr lang="en-US" sz="2000" b="1" i="1" dirty="0" smtClean="0">
                <a:solidFill>
                  <a:srgbClr val="002060"/>
                </a:solidFill>
                <a:effectLst>
                  <a:outerShdw blurRad="38100" dist="38100" dir="2700000" algn="tl">
                    <a:srgbClr val="C0C0C0"/>
                  </a:outerShdw>
                </a:effectLst>
                <a:latin typeface="Arial" charset="0"/>
              </a:rPr>
            </a:br>
            <a:endParaRPr lang="en-US" sz="2000" b="1" i="1" dirty="0">
              <a:solidFill>
                <a:srgbClr val="002060"/>
              </a:solidFill>
              <a:effectLst>
                <a:outerShdw blurRad="38100" dist="38100" dir="2700000" algn="tl">
                  <a:srgbClr val="C0C0C0"/>
                </a:outerShdw>
              </a:effectLst>
              <a:latin typeface="Arial" charset="0"/>
            </a:endParaRPr>
          </a:p>
          <a:p>
            <a:pPr marL="800100" lvl="1"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Maximize Synergistic Value of the Partnership</a:t>
            </a:r>
            <a:br>
              <a:rPr lang="en-US" sz="2000" b="1" i="1" dirty="0" smtClean="0">
                <a:solidFill>
                  <a:srgbClr val="002060"/>
                </a:solidFill>
                <a:effectLst>
                  <a:outerShdw blurRad="38100" dist="38100" dir="2700000" algn="tl">
                    <a:srgbClr val="C0C0C0"/>
                  </a:outerShdw>
                </a:effectLst>
                <a:latin typeface="Arial" charset="0"/>
              </a:rPr>
            </a:br>
            <a:r>
              <a:rPr lang="en-US" sz="2000" b="1" i="1" dirty="0" smtClean="0">
                <a:solidFill>
                  <a:srgbClr val="002060"/>
                </a:solidFill>
                <a:effectLst>
                  <a:outerShdw blurRad="38100" dist="38100" dir="2700000" algn="tl">
                    <a:srgbClr val="C0C0C0"/>
                  </a:outerShdw>
                </a:effectLst>
                <a:latin typeface="Arial" charset="0"/>
              </a:rPr>
              <a:t/>
            </a:r>
            <a:br>
              <a:rPr lang="en-US" sz="2000" b="1" i="1" dirty="0" smtClean="0">
                <a:solidFill>
                  <a:srgbClr val="002060"/>
                </a:solidFill>
                <a:effectLst>
                  <a:outerShdw blurRad="38100" dist="38100" dir="2700000" algn="tl">
                    <a:srgbClr val="C0C0C0"/>
                  </a:outerShdw>
                </a:effectLst>
                <a:latin typeface="Arial" charset="0"/>
              </a:rPr>
            </a:br>
            <a:r>
              <a:rPr lang="en-US" sz="2000" b="1" i="1" dirty="0" smtClean="0">
                <a:solidFill>
                  <a:srgbClr val="C00000"/>
                </a:solidFill>
                <a:effectLst>
                  <a:outerShdw blurRad="38100" dist="38100" dir="2700000" algn="tl">
                    <a:srgbClr val="C0C0C0"/>
                  </a:outerShdw>
                </a:effectLst>
                <a:latin typeface="Arial" charset="0"/>
              </a:rPr>
              <a:t>BUT ALSO</a:t>
            </a:r>
            <a:r>
              <a:rPr lang="en-US" sz="2000" b="1" i="1" dirty="0" smtClean="0">
                <a:solidFill>
                  <a:srgbClr val="002060"/>
                </a:solidFill>
                <a:effectLst>
                  <a:outerShdw blurRad="38100" dist="38100" dir="2700000" algn="tl">
                    <a:srgbClr val="C0C0C0"/>
                  </a:outerShdw>
                </a:effectLst>
                <a:latin typeface="Arial" charset="0"/>
              </a:rPr>
              <a:t/>
            </a:r>
            <a:br>
              <a:rPr lang="en-US" sz="2000" b="1" i="1" dirty="0" smtClean="0">
                <a:solidFill>
                  <a:srgbClr val="002060"/>
                </a:solidFill>
                <a:effectLst>
                  <a:outerShdw blurRad="38100" dist="38100" dir="2700000" algn="tl">
                    <a:srgbClr val="C0C0C0"/>
                  </a:outerShdw>
                </a:effectLst>
                <a:latin typeface="Arial" charset="0"/>
              </a:rPr>
            </a:br>
            <a:endParaRPr lang="en-US" sz="2000" b="1" i="1" dirty="0">
              <a:solidFill>
                <a:srgbClr val="002060"/>
              </a:solidFill>
              <a:effectLst>
                <a:outerShdw blurRad="38100" dist="38100" dir="2700000" algn="tl">
                  <a:srgbClr val="C0C0C0"/>
                </a:outerShdw>
              </a:effectLst>
              <a:latin typeface="Arial" charset="0"/>
            </a:endParaRPr>
          </a:p>
          <a:p>
            <a:pPr marL="800100" lvl="1"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Each partner Wishes to Increase Their Individual Share of the Net Benefits Created by the Alliance</a:t>
            </a:r>
            <a:endParaRPr lang="en-US" sz="2000" b="1" i="1" dirty="0">
              <a:solidFill>
                <a:srgbClr val="002060"/>
              </a:solidFill>
              <a:effectLst>
                <a:outerShdw blurRad="38100" dist="38100" dir="2700000" algn="tl">
                  <a:srgbClr val="C0C0C0"/>
                </a:outerShdw>
              </a:effectLst>
              <a:latin typeface="Arial" charset="0"/>
            </a:endParaRPr>
          </a:p>
          <a:p>
            <a:pPr marL="800100" lvl="1" indent="-342900">
              <a:buFont typeface="Arial" panose="020B0604020202020204" pitchFamily="34" charset="0"/>
              <a:buChar char="•"/>
              <a:defRPr/>
            </a:pPr>
            <a:endParaRPr lang="en-US" sz="2000" b="1" i="1" dirty="0">
              <a:solidFill>
                <a:srgbClr val="002060"/>
              </a:solidFill>
              <a:effectLst>
                <a:outerShdw blurRad="38100" dist="38100" dir="2700000" algn="tl">
                  <a:srgbClr val="C0C0C0"/>
                </a:outerShdw>
              </a:effectLst>
              <a:latin typeface="Arial" charset="0"/>
            </a:endParaRPr>
          </a:p>
          <a:p>
            <a:pPr marL="342900" indent="-342900">
              <a:buFont typeface="Arial" panose="020B0604020202020204" pitchFamily="34" charset="0"/>
              <a:buChar char="•"/>
              <a:defRPr/>
            </a:pPr>
            <a:r>
              <a:rPr lang="en-US" sz="2000" b="1" i="1" dirty="0" smtClean="0">
                <a:solidFill>
                  <a:srgbClr val="002060"/>
                </a:solidFill>
                <a:effectLst>
                  <a:outerShdw blurRad="38100" dist="38100" dir="2700000" algn="tl">
                    <a:srgbClr val="C0C0C0"/>
                  </a:outerShdw>
                </a:effectLst>
                <a:latin typeface="Arial" charset="0"/>
              </a:rPr>
              <a:t>What Factors Influence </a:t>
            </a:r>
            <a:r>
              <a:rPr lang="en-US" sz="2000" b="1" i="1" dirty="0" smtClean="0">
                <a:solidFill>
                  <a:srgbClr val="002060"/>
                </a:solidFill>
                <a:effectLst>
                  <a:outerShdw blurRad="38100" dist="38100" dir="2700000" algn="tl">
                    <a:srgbClr val="C0C0C0"/>
                  </a:outerShdw>
                </a:effectLst>
                <a:latin typeface="Arial" charset="0"/>
              </a:rPr>
              <a:t>the </a:t>
            </a:r>
            <a:r>
              <a:rPr lang="en-US" sz="2000" b="1" i="1" u="sng" dirty="0" smtClean="0">
                <a:solidFill>
                  <a:srgbClr val="002060"/>
                </a:solidFill>
                <a:effectLst>
                  <a:outerShdw blurRad="38100" dist="38100" dir="2700000" algn="tl">
                    <a:srgbClr val="C0C0C0"/>
                  </a:outerShdw>
                </a:effectLst>
                <a:latin typeface="Arial" charset="0"/>
              </a:rPr>
              <a:t>Appropriation</a:t>
            </a:r>
            <a:r>
              <a:rPr lang="en-US" sz="2000" b="1" i="1" dirty="0" smtClean="0">
                <a:solidFill>
                  <a:srgbClr val="002060"/>
                </a:solidFill>
                <a:effectLst>
                  <a:outerShdw blurRad="38100" dist="38100" dir="2700000" algn="tl">
                    <a:srgbClr val="C0C0C0"/>
                  </a:outerShdw>
                </a:effectLst>
                <a:latin typeface="Arial" charset="0"/>
              </a:rPr>
              <a:t> of Alliance Benefit </a:t>
            </a:r>
            <a:r>
              <a:rPr lang="en-US" sz="2000" b="1" i="1" u="sng" dirty="0" smtClean="0">
                <a:solidFill>
                  <a:srgbClr val="002060"/>
                </a:solidFill>
                <a:effectLst>
                  <a:outerShdw blurRad="38100" dist="38100" dir="2700000" algn="tl">
                    <a:srgbClr val="C0C0C0"/>
                  </a:outerShdw>
                </a:effectLst>
                <a:latin typeface="Arial" charset="0"/>
              </a:rPr>
              <a:t>Shares</a:t>
            </a:r>
            <a:r>
              <a:rPr lang="en-US" sz="2000" b="1" i="1" dirty="0" smtClean="0">
                <a:solidFill>
                  <a:srgbClr val="002060"/>
                </a:solidFill>
                <a:effectLst>
                  <a:outerShdw blurRad="38100" dist="38100" dir="2700000" algn="tl">
                    <a:srgbClr val="C0C0C0"/>
                  </a:outerShdw>
                </a:effectLst>
                <a:latin typeface="Arial" charset="0"/>
              </a:rPr>
              <a:t>?</a:t>
            </a:r>
            <a:endParaRPr lang="en-US" sz="2000" b="1" i="1" dirty="0">
              <a:solidFill>
                <a:srgbClr val="002060"/>
              </a:solidFill>
              <a:effectLst>
                <a:outerShdw blurRad="38100" dist="38100" dir="2700000" algn="tl">
                  <a:srgbClr val="C0C0C0"/>
                </a:outerShdw>
              </a:effectLst>
              <a:latin typeface="Arial" charset="0"/>
            </a:endParaRPr>
          </a:p>
          <a:p>
            <a:pPr marL="800100" lvl="2" indent="-342900">
              <a:buFont typeface="Arial" panose="020B0604020202020204" pitchFamily="34" charset="0"/>
              <a:buChar char="•"/>
              <a:defRPr/>
            </a:pPr>
            <a:endParaRPr lang="en-US" sz="2000" b="1" i="1" dirty="0" smtClean="0">
              <a:solidFill>
                <a:srgbClr val="00206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91222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p:txBody>
          <a:bodyPr/>
          <a:lstStyle/>
          <a:p>
            <a:pPr>
              <a:defRPr/>
            </a:pPr>
            <a:fld id="{AA29DC28-D329-455A-B4DF-1BB0AE0D2EDD}" type="datetime1">
              <a:rPr lang="en-US" smtClean="0"/>
              <a:pPr>
                <a:defRPr/>
              </a:pPr>
              <a:t>5/20/2015</a:t>
            </a:fld>
            <a:endParaRPr lang="en-US" smtClean="0"/>
          </a:p>
        </p:txBody>
      </p:sp>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8F3193-118B-4A60-B3D9-38AE32DBFD35}" type="slidenum">
              <a:rPr lang="en-US" altLang="en-US" sz="1400" smtClean="0"/>
              <a:pPr>
                <a:spcBef>
                  <a:spcPct val="0"/>
                </a:spcBef>
                <a:buFontTx/>
                <a:buNone/>
              </a:pPr>
              <a:t>21</a:t>
            </a:fld>
            <a:endParaRPr lang="en-US" altLang="en-US" sz="1400" smtClean="0"/>
          </a:p>
        </p:txBody>
      </p:sp>
      <p:sp>
        <p:nvSpPr>
          <p:cNvPr id="4100" name="Rectangle 2"/>
          <p:cNvSpPr>
            <a:spLocks noGrp="1" noChangeArrowheads="1"/>
          </p:cNvSpPr>
          <p:nvPr>
            <p:ph type="ctrTitle"/>
          </p:nvPr>
        </p:nvSpPr>
        <p:spPr>
          <a:xfrm>
            <a:off x="0" y="1842051"/>
            <a:ext cx="9144000" cy="1924050"/>
          </a:xfrm>
        </p:spPr>
        <p:txBody>
          <a:bodyPr>
            <a:normAutofit fontScale="90000"/>
          </a:bodyPr>
          <a:lstStyle/>
          <a:p>
            <a:pPr eaLnBrk="1" hangingPunct="1">
              <a:defRPr/>
            </a:pPr>
            <a:r>
              <a:rPr lang="en-US" sz="4000" dirty="0" smtClean="0"/>
              <a:t/>
            </a:r>
            <a:br>
              <a:rPr lang="en-US" sz="4000" dirty="0" smtClean="0"/>
            </a:br>
            <a:r>
              <a:rPr lang="en-US" sz="3600" b="1" i="1" kern="1200" dirty="0">
                <a:solidFill>
                  <a:srgbClr val="A50021"/>
                </a:solidFill>
                <a:effectLst>
                  <a:outerShdw blurRad="38100" dist="38100" dir="2700000" algn="tl">
                    <a:srgbClr val="C0C0C0"/>
                  </a:outerShdw>
                </a:effectLst>
                <a:ea typeface="+mn-ea"/>
                <a:cs typeface="Arial" charset="0"/>
              </a:rPr>
              <a:t>How the alliance pie is split: </a:t>
            </a:r>
            <a:r>
              <a:rPr lang="en-US" sz="3600" b="1" i="1" kern="1200" dirty="0" smtClean="0">
                <a:solidFill>
                  <a:srgbClr val="A50021"/>
                </a:solidFill>
                <a:effectLst>
                  <a:outerShdw blurRad="38100" dist="38100" dir="2700000" algn="tl">
                    <a:srgbClr val="C0C0C0"/>
                  </a:outerShdw>
                </a:effectLst>
                <a:ea typeface="+mn-ea"/>
                <a:cs typeface="Arial" charset="0"/>
              </a:rPr>
              <a:t/>
            </a:r>
            <a:br>
              <a:rPr lang="en-US" sz="3600" b="1" i="1" kern="1200" dirty="0" smtClean="0">
                <a:solidFill>
                  <a:srgbClr val="A50021"/>
                </a:solidFill>
                <a:effectLst>
                  <a:outerShdw blurRad="38100" dist="38100" dir="2700000" algn="tl">
                    <a:srgbClr val="C0C0C0"/>
                  </a:outerShdw>
                </a:effectLst>
                <a:ea typeface="+mn-ea"/>
                <a:cs typeface="Arial" charset="0"/>
              </a:rPr>
            </a:br>
            <a:r>
              <a:rPr lang="en-US" sz="3600" b="1" i="1" kern="1200" dirty="0" smtClean="0">
                <a:solidFill>
                  <a:srgbClr val="A50021"/>
                </a:solidFill>
                <a:effectLst>
                  <a:outerShdw blurRad="38100" dist="38100" dir="2700000" algn="tl">
                    <a:srgbClr val="C0C0C0"/>
                  </a:outerShdw>
                </a:effectLst>
                <a:ea typeface="+mn-ea"/>
                <a:cs typeface="Arial" charset="0"/>
              </a:rPr>
              <a:t>Value </a:t>
            </a:r>
            <a:r>
              <a:rPr lang="en-US" sz="3600" b="1" i="1" kern="1200" dirty="0">
                <a:solidFill>
                  <a:srgbClr val="A50021"/>
                </a:solidFill>
                <a:effectLst>
                  <a:outerShdw blurRad="38100" dist="38100" dir="2700000" algn="tl">
                    <a:srgbClr val="C0C0C0"/>
                  </a:outerShdw>
                </a:effectLst>
                <a:ea typeface="+mn-ea"/>
                <a:cs typeface="Arial" charset="0"/>
              </a:rPr>
              <a:t>appropriation by each partner in cross-border technology transfer alliances  </a:t>
            </a:r>
            <a:r>
              <a:rPr lang="en-US" sz="3200" b="1" i="1" kern="1200" dirty="0">
                <a:solidFill>
                  <a:srgbClr val="A50021"/>
                </a:solidFill>
                <a:effectLst>
                  <a:outerShdw blurRad="38100" dist="38100" dir="2700000" algn="tl">
                    <a:srgbClr val="C0C0C0"/>
                  </a:outerShdw>
                </a:effectLst>
                <a:ea typeface="+mn-ea"/>
                <a:cs typeface="Arial" charset="0"/>
              </a:rPr>
              <a:t/>
            </a:r>
            <a:br>
              <a:rPr lang="en-US" sz="3200" b="1" i="1" kern="1200" dirty="0">
                <a:solidFill>
                  <a:srgbClr val="A50021"/>
                </a:solidFill>
                <a:effectLst>
                  <a:outerShdw blurRad="38100" dist="38100" dir="2700000" algn="tl">
                    <a:srgbClr val="C0C0C0"/>
                  </a:outerShdw>
                </a:effectLst>
                <a:ea typeface="+mn-ea"/>
                <a:cs typeface="Arial" charset="0"/>
              </a:rPr>
            </a:br>
            <a:endParaRPr lang="en-US" sz="4000" dirty="0" smtClean="0"/>
          </a:p>
        </p:txBody>
      </p:sp>
      <p:sp>
        <p:nvSpPr>
          <p:cNvPr id="5125" name="Rectangle 3"/>
          <p:cNvSpPr>
            <a:spLocks noGrp="1" noChangeArrowheads="1"/>
          </p:cNvSpPr>
          <p:nvPr>
            <p:ph type="subTitle" idx="1"/>
          </p:nvPr>
        </p:nvSpPr>
        <p:spPr>
          <a:xfrm>
            <a:off x="1371600" y="4323520"/>
            <a:ext cx="6400800" cy="1295400"/>
          </a:xfrm>
        </p:spPr>
        <p:txBody>
          <a:bodyPr>
            <a:normAutofit fontScale="25000" lnSpcReduction="20000"/>
          </a:bodyPr>
          <a:lstStyle/>
          <a:p>
            <a:pPr eaLnBrk="1" hangingPunct="1">
              <a:lnSpc>
                <a:spcPct val="80000"/>
              </a:lnSpc>
            </a:pPr>
            <a:endParaRPr lang="en-US" altLang="en-US" sz="2800" dirty="0" smtClean="0"/>
          </a:p>
          <a:p>
            <a:pPr eaLnBrk="1" hangingPunct="1">
              <a:lnSpc>
                <a:spcPct val="80000"/>
              </a:lnSpc>
            </a:pPr>
            <a:r>
              <a:rPr lang="en-US" altLang="en-US" sz="11200" dirty="0" smtClean="0">
                <a:solidFill>
                  <a:srgbClr val="0070C0"/>
                </a:solidFill>
              </a:rPr>
              <a:t>Contractor, F.J. &amp; Woodley, J. A.</a:t>
            </a:r>
            <a:endParaRPr lang="en-US" altLang="en-US" sz="11200" dirty="0" smtClean="0"/>
          </a:p>
          <a:p>
            <a:pPr eaLnBrk="1" hangingPunct="1">
              <a:lnSpc>
                <a:spcPct val="80000"/>
              </a:lnSpc>
            </a:pPr>
            <a:r>
              <a:rPr lang="en-US" altLang="en-US" sz="11200" dirty="0" smtClean="0"/>
              <a:t>Rutgers University</a:t>
            </a:r>
            <a:r>
              <a:rPr lang="en-US" altLang="en-US" sz="11200" dirty="0" smtClean="0">
                <a:solidFill>
                  <a:srgbClr val="0070C0"/>
                </a:solidFill>
              </a:rPr>
              <a:t> </a:t>
            </a:r>
            <a:r>
              <a:rPr lang="en-US" altLang="en-US" sz="11200" dirty="0" smtClean="0"/>
              <a:t>&amp; Ramapo College</a:t>
            </a:r>
          </a:p>
          <a:p>
            <a:pPr eaLnBrk="1" hangingPunct="1">
              <a:lnSpc>
                <a:spcPct val="80000"/>
              </a:lnSpc>
            </a:pPr>
            <a:endParaRPr lang="en-US" altLang="en-US" sz="11200" dirty="0" smtClean="0"/>
          </a:p>
          <a:p>
            <a:pPr eaLnBrk="1" hangingPunct="1">
              <a:lnSpc>
                <a:spcPct val="80000"/>
              </a:lnSpc>
            </a:pPr>
            <a:r>
              <a:rPr lang="en-US" altLang="en-US" sz="11200" b="1" i="1" dirty="0" smtClean="0">
                <a:solidFill>
                  <a:srgbClr val="C00000"/>
                </a:solidFill>
              </a:rPr>
              <a:t>Journal of World Business (2015) </a:t>
            </a:r>
          </a:p>
          <a:p>
            <a:pPr eaLnBrk="1" hangingPunct="1">
              <a:lnSpc>
                <a:spcPct val="80000"/>
              </a:lnSpc>
            </a:pPr>
            <a:r>
              <a:rPr lang="en-US" altLang="en-US" sz="11200" dirty="0" smtClean="0"/>
              <a:t>(forthcoming)</a:t>
            </a:r>
          </a:p>
          <a:p>
            <a:pPr eaLnBrk="1" hangingPunct="1">
              <a:lnSpc>
                <a:spcPct val="80000"/>
              </a:lnSpc>
            </a:pPr>
            <a:r>
              <a:rPr lang="en-US" altLang="en-US" sz="11200" dirty="0" smtClean="0"/>
              <a:t>Available On-line</a:t>
            </a:r>
          </a:p>
        </p:txBody>
      </p:sp>
      <p:pic>
        <p:nvPicPr>
          <p:cNvPr id="5126" name="Picture 6" descr="cherry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4800"/>
            <a:ext cx="152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keylimep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1524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481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D206E069-117E-463B-BE45-15F3A1C6F075}" type="datetime1">
              <a:rPr lang="en-US" smtClean="0"/>
              <a:pPr>
                <a:defRPr/>
              </a:pPr>
              <a:t>5/20/2015</a:t>
            </a:fld>
            <a:endParaRPr lang="en-US" smtClean="0"/>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B72B79-02BC-4259-94FD-CD50F8045735}" type="slidenum">
              <a:rPr lang="en-US" altLang="en-US" sz="1400" smtClean="0"/>
              <a:pPr>
                <a:spcBef>
                  <a:spcPct val="0"/>
                </a:spcBef>
                <a:buFontTx/>
                <a:buNone/>
              </a:pPr>
              <a:t>22</a:t>
            </a:fld>
            <a:endParaRPr lang="en-US" altLang="en-US" sz="1400" smtClean="0"/>
          </a:p>
        </p:txBody>
      </p:sp>
      <p:sp>
        <p:nvSpPr>
          <p:cNvPr id="3076" name="Rectangle 2"/>
          <p:cNvSpPr>
            <a:spLocks noGrp="1" noChangeArrowheads="1"/>
          </p:cNvSpPr>
          <p:nvPr>
            <p:ph type="title"/>
          </p:nvPr>
        </p:nvSpPr>
        <p:spPr>
          <a:xfrm>
            <a:off x="457200" y="-228600"/>
            <a:ext cx="8229600" cy="1143000"/>
          </a:xfrm>
        </p:spPr>
        <p:txBody>
          <a:bodyPr/>
          <a:lstStyle/>
          <a:p>
            <a:pPr eaLnBrk="1" hangingPunct="1">
              <a:defRPr/>
            </a:pPr>
            <a:r>
              <a:rPr lang="en-US" sz="3200" b="1" i="1" kern="1200" dirty="0" smtClean="0">
                <a:solidFill>
                  <a:srgbClr val="A50021"/>
                </a:solidFill>
                <a:effectLst>
                  <a:outerShdw blurRad="38100" dist="38100" dir="2700000" algn="tl">
                    <a:srgbClr val="C0C0C0"/>
                  </a:outerShdw>
                </a:effectLst>
                <a:ea typeface="+mn-ea"/>
                <a:cs typeface="Arial" charset="0"/>
              </a:rPr>
              <a:t>The Research Question</a:t>
            </a:r>
          </a:p>
        </p:txBody>
      </p:sp>
      <p:sp>
        <p:nvSpPr>
          <p:cNvPr id="15365" name="Rectangle 3"/>
          <p:cNvSpPr>
            <a:spLocks noGrp="1" noChangeArrowheads="1"/>
          </p:cNvSpPr>
          <p:nvPr>
            <p:ph type="body" idx="1"/>
          </p:nvPr>
        </p:nvSpPr>
        <p:spPr>
          <a:xfrm>
            <a:off x="533400" y="609600"/>
            <a:ext cx="9296400" cy="5029200"/>
          </a:xfrm>
        </p:spPr>
        <p:txBody>
          <a:bodyPr/>
          <a:lstStyle/>
          <a:p>
            <a:pPr eaLnBrk="1" hangingPunct="1">
              <a:lnSpc>
                <a:spcPct val="80000"/>
              </a:lnSpc>
            </a:pPr>
            <a:endParaRPr lang="en-US" altLang="en-US" sz="1600" b="1" dirty="0" smtClean="0"/>
          </a:p>
          <a:p>
            <a:pPr eaLnBrk="1" hangingPunct="1">
              <a:lnSpc>
                <a:spcPct val="80000"/>
              </a:lnSpc>
            </a:pPr>
            <a:r>
              <a:rPr lang="en-US" altLang="en-US" sz="2800" b="1" dirty="0" smtClean="0"/>
              <a:t>Determinants of Capture of </a:t>
            </a:r>
            <a:r>
              <a:rPr lang="en-US" altLang="en-US" sz="2800" b="1" i="1" u="sng" dirty="0" smtClean="0"/>
              <a:t>Share</a:t>
            </a:r>
            <a:r>
              <a:rPr lang="en-US" altLang="en-US" sz="2800" b="1" dirty="0" smtClean="0"/>
              <a:t> of Alliance Benefits</a:t>
            </a:r>
            <a:endParaRPr lang="en-US" altLang="en-US" sz="2800" dirty="0" smtClean="0"/>
          </a:p>
          <a:p>
            <a:pPr eaLnBrk="1" hangingPunct="1">
              <a:lnSpc>
                <a:spcPct val="80000"/>
              </a:lnSpc>
            </a:pPr>
            <a:endParaRPr lang="en-US" altLang="en-US" sz="1600" b="1" dirty="0" smtClean="0"/>
          </a:p>
          <a:p>
            <a:pPr eaLnBrk="1" hangingPunct="1">
              <a:lnSpc>
                <a:spcPct val="80000"/>
              </a:lnSpc>
            </a:pPr>
            <a:r>
              <a:rPr lang="en-US" altLang="en-US" sz="2800" b="1" dirty="0" smtClean="0"/>
              <a:t>But Only Two Papers on the Latter Question</a:t>
            </a:r>
            <a:endParaRPr lang="en-US" altLang="en-US" sz="2800" dirty="0" smtClean="0"/>
          </a:p>
          <a:p>
            <a:pPr lvl="1" eaLnBrk="1" hangingPunct="1">
              <a:lnSpc>
                <a:spcPct val="80000"/>
              </a:lnSpc>
            </a:pPr>
            <a:r>
              <a:rPr lang="en-US" altLang="en-US" sz="2000" dirty="0" err="1" smtClean="0"/>
              <a:t>Adegbesan</a:t>
            </a:r>
            <a:r>
              <a:rPr lang="en-US" altLang="en-US" sz="2000" dirty="0" smtClean="0"/>
              <a:t> &amp; Higgins (2010)   [Empirical]</a:t>
            </a:r>
          </a:p>
          <a:p>
            <a:pPr lvl="1" eaLnBrk="1" hangingPunct="1">
              <a:lnSpc>
                <a:spcPct val="80000"/>
              </a:lnSpc>
            </a:pPr>
            <a:r>
              <a:rPr lang="en-US" altLang="en-US" sz="2000" dirty="0" smtClean="0"/>
              <a:t>Dyer, Singh &amp; Kale (2008)       [Conceptual]	</a:t>
            </a:r>
            <a:br>
              <a:rPr lang="en-US" altLang="en-US" sz="2000" dirty="0" smtClean="0"/>
            </a:br>
            <a:endParaRPr lang="en-US" altLang="en-US" dirty="0" smtClean="0"/>
          </a:p>
          <a:p>
            <a:r>
              <a:rPr lang="en-US" altLang="en-US" sz="2800" b="1" dirty="0" smtClean="0"/>
              <a:t>What determines how the incremental value </a:t>
            </a:r>
            <a:br>
              <a:rPr lang="en-US" altLang="en-US" sz="2800" b="1" dirty="0" smtClean="0"/>
            </a:br>
            <a:r>
              <a:rPr lang="en-US" altLang="en-US" sz="2800" b="1" dirty="0" smtClean="0"/>
              <a:t>created by the alliance is </a:t>
            </a:r>
            <a:r>
              <a:rPr lang="en-US" altLang="en-US" sz="2800" b="1" i="1" u="sng" dirty="0" smtClean="0"/>
              <a:t>shared</a:t>
            </a:r>
            <a:r>
              <a:rPr lang="en-US" altLang="en-US" sz="2800" b="1" dirty="0" smtClean="0"/>
              <a:t> by</a:t>
            </a:r>
          </a:p>
          <a:p>
            <a:pPr lvl="1"/>
            <a:r>
              <a:rPr lang="en-US" altLang="en-US" sz="2000" dirty="0" smtClean="0"/>
              <a:t>The local partner and </a:t>
            </a:r>
          </a:p>
          <a:p>
            <a:pPr lvl="1"/>
            <a:r>
              <a:rPr lang="en-US" altLang="en-US" sz="2000" dirty="0" smtClean="0"/>
              <a:t>The technology-supplying foreign partner?</a:t>
            </a:r>
          </a:p>
        </p:txBody>
      </p:sp>
    </p:spTree>
    <p:extLst>
      <p:ext uri="{BB962C8B-B14F-4D97-AF65-F5344CB8AC3E}">
        <p14:creationId xmlns:p14="http://schemas.microsoft.com/office/powerpoint/2010/main" val="3248873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D206E069-117E-463B-BE45-15F3A1C6F075}" type="datetime1">
              <a:rPr lang="en-US" smtClean="0"/>
              <a:pPr>
                <a:defRPr/>
              </a:pPr>
              <a:t>5/20/2015</a:t>
            </a:fld>
            <a:endParaRPr lang="en-US" smtClean="0"/>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7A697E-B6CC-435D-AD89-C922C5C0AAC7}" type="slidenum">
              <a:rPr lang="en-US" altLang="en-US" sz="1400" smtClean="0"/>
              <a:pPr>
                <a:spcBef>
                  <a:spcPct val="0"/>
                </a:spcBef>
                <a:buFontTx/>
                <a:buNone/>
              </a:pPr>
              <a:t>23</a:t>
            </a:fld>
            <a:endParaRPr lang="en-US" altLang="en-US" sz="1400" smtClean="0"/>
          </a:p>
        </p:txBody>
      </p:sp>
      <p:sp>
        <p:nvSpPr>
          <p:cNvPr id="3076" name="Rectangle 2"/>
          <p:cNvSpPr>
            <a:spLocks noGrp="1" noChangeArrowheads="1"/>
          </p:cNvSpPr>
          <p:nvPr>
            <p:ph type="title"/>
          </p:nvPr>
        </p:nvSpPr>
        <p:spPr>
          <a:xfrm>
            <a:off x="457200" y="-228600"/>
            <a:ext cx="8229600" cy="1143000"/>
          </a:xfrm>
        </p:spPr>
        <p:txBody>
          <a:bodyPr/>
          <a:lstStyle/>
          <a:p>
            <a:pPr eaLnBrk="1" hangingPunct="1">
              <a:defRPr/>
            </a:pPr>
            <a:r>
              <a:rPr lang="en-US" sz="3200" b="1" i="1" kern="1200" dirty="0" smtClean="0">
                <a:solidFill>
                  <a:srgbClr val="A50021"/>
                </a:solidFill>
                <a:effectLst>
                  <a:outerShdw blurRad="38100" dist="38100" dir="2700000" algn="tl">
                    <a:srgbClr val="C0C0C0"/>
                  </a:outerShdw>
                </a:effectLst>
                <a:ea typeface="+mn-ea"/>
                <a:cs typeface="Arial" charset="0"/>
              </a:rPr>
              <a:t>The Research Setting</a:t>
            </a:r>
          </a:p>
        </p:txBody>
      </p:sp>
      <p:sp>
        <p:nvSpPr>
          <p:cNvPr id="17413" name="Rectangle 3"/>
          <p:cNvSpPr>
            <a:spLocks noGrp="1" noChangeArrowheads="1"/>
          </p:cNvSpPr>
          <p:nvPr>
            <p:ph type="body" idx="1"/>
          </p:nvPr>
        </p:nvSpPr>
        <p:spPr>
          <a:xfrm>
            <a:off x="457200" y="609600"/>
            <a:ext cx="9296400" cy="5029200"/>
          </a:xfrm>
        </p:spPr>
        <p:txBody>
          <a:bodyPr>
            <a:normAutofit lnSpcReduction="10000"/>
          </a:bodyPr>
          <a:lstStyle/>
          <a:p>
            <a:pPr eaLnBrk="1" hangingPunct="1">
              <a:lnSpc>
                <a:spcPct val="80000"/>
              </a:lnSpc>
            </a:pPr>
            <a:endParaRPr lang="en-US" altLang="en-US" sz="1600" b="1" smtClean="0"/>
          </a:p>
          <a:p>
            <a:pPr eaLnBrk="1" hangingPunct="1">
              <a:lnSpc>
                <a:spcPct val="80000"/>
              </a:lnSpc>
            </a:pPr>
            <a:r>
              <a:rPr lang="en-US" altLang="en-US" sz="2400" b="1" smtClean="0"/>
              <a:t>Technology Transfer Alliances</a:t>
            </a:r>
            <a:endParaRPr lang="en-US" altLang="en-US" sz="2400" smtClean="0"/>
          </a:p>
          <a:p>
            <a:pPr lvl="1" eaLnBrk="1" hangingPunct="1">
              <a:lnSpc>
                <a:spcPct val="80000"/>
              </a:lnSpc>
            </a:pPr>
            <a:r>
              <a:rPr lang="en-US" altLang="en-US" sz="2000" smtClean="0"/>
              <a:t>US Manufacturing Technology</a:t>
            </a:r>
          </a:p>
          <a:p>
            <a:pPr lvl="1" eaLnBrk="1" hangingPunct="1">
              <a:lnSpc>
                <a:spcPct val="80000"/>
              </a:lnSpc>
            </a:pPr>
            <a:r>
              <a:rPr lang="en-US" altLang="en-US" sz="2000" smtClean="0"/>
              <a:t>Supplied to International Partners</a:t>
            </a:r>
          </a:p>
          <a:p>
            <a:pPr lvl="1" eaLnBrk="1" hangingPunct="1">
              <a:lnSpc>
                <a:spcPct val="80000"/>
              </a:lnSpc>
            </a:pPr>
            <a:r>
              <a:rPr lang="en-US" altLang="en-US" sz="2000" smtClean="0"/>
              <a:t>Sample of 141 agreements</a:t>
            </a:r>
            <a:br>
              <a:rPr lang="en-US" altLang="en-US" sz="2000" smtClean="0"/>
            </a:br>
            <a:endParaRPr lang="en-US" altLang="en-US" sz="2000" smtClean="0"/>
          </a:p>
          <a:p>
            <a:pPr eaLnBrk="1" hangingPunct="1">
              <a:lnSpc>
                <a:spcPct val="80000"/>
              </a:lnSpc>
            </a:pPr>
            <a:endParaRPr lang="en-US" altLang="en-US" sz="1600" b="1" smtClean="0"/>
          </a:p>
          <a:p>
            <a:pPr eaLnBrk="1" hangingPunct="1">
              <a:lnSpc>
                <a:spcPct val="80000"/>
              </a:lnSpc>
            </a:pPr>
            <a:r>
              <a:rPr lang="en-US" altLang="en-US" sz="2400" b="1" smtClean="0"/>
              <a:t>Diversity of Compensation Types Earned by </a:t>
            </a:r>
            <a:br>
              <a:rPr lang="en-US" altLang="en-US" sz="2400" b="1" smtClean="0"/>
            </a:br>
            <a:r>
              <a:rPr lang="en-US" altLang="en-US" sz="2400" b="1" smtClean="0"/>
              <a:t>Technology-Supplying Partner</a:t>
            </a:r>
            <a:endParaRPr lang="en-US" altLang="en-US" sz="2400" smtClean="0"/>
          </a:p>
          <a:p>
            <a:pPr lvl="1" eaLnBrk="1" hangingPunct="1">
              <a:lnSpc>
                <a:spcPct val="80000"/>
              </a:lnSpc>
            </a:pPr>
            <a:r>
              <a:rPr lang="en-US" altLang="en-US" sz="2000" smtClean="0"/>
              <a:t>Lump-sums</a:t>
            </a:r>
          </a:p>
          <a:p>
            <a:pPr lvl="1" eaLnBrk="1" hangingPunct="1">
              <a:lnSpc>
                <a:spcPct val="80000"/>
              </a:lnSpc>
            </a:pPr>
            <a:r>
              <a:rPr lang="en-US" altLang="en-US" sz="2000" smtClean="0"/>
              <a:t>Running Royalties</a:t>
            </a:r>
          </a:p>
          <a:p>
            <a:pPr lvl="1" eaLnBrk="1" hangingPunct="1">
              <a:lnSpc>
                <a:spcPct val="80000"/>
              </a:lnSpc>
            </a:pPr>
            <a:r>
              <a:rPr lang="en-US" altLang="en-US" sz="2000" smtClean="0"/>
              <a:t>Supply Chain Profit Markups</a:t>
            </a:r>
          </a:p>
          <a:p>
            <a:pPr lvl="1" eaLnBrk="1" hangingPunct="1">
              <a:lnSpc>
                <a:spcPct val="80000"/>
              </a:lnSpc>
            </a:pPr>
            <a:r>
              <a:rPr lang="en-US" altLang="en-US" sz="2000" smtClean="0"/>
              <a:t>Dividends and Equity Growth on JV Equity</a:t>
            </a:r>
            <a:br>
              <a:rPr lang="en-US" altLang="en-US" sz="2000" smtClean="0"/>
            </a:br>
            <a:endParaRPr lang="en-US" altLang="en-US" smtClean="0"/>
          </a:p>
          <a:p>
            <a:r>
              <a:rPr lang="en-US" altLang="en-US" sz="2400" b="1" smtClean="0"/>
              <a:t>Often More Than One of the Above </a:t>
            </a:r>
            <a:br>
              <a:rPr lang="en-US" altLang="en-US" sz="2400" b="1" smtClean="0"/>
            </a:br>
            <a:r>
              <a:rPr lang="en-US" altLang="en-US" sz="2400" b="1" smtClean="0"/>
              <a:t>Compensation Elements Bundled Together in Same Agreement</a:t>
            </a:r>
          </a:p>
          <a:p>
            <a:pPr lvl="1"/>
            <a:endParaRPr lang="en-US" altLang="en-US" sz="2000" smtClean="0"/>
          </a:p>
        </p:txBody>
      </p:sp>
      <p:sp>
        <p:nvSpPr>
          <p:cNvPr id="6" name="Down Arrow 5"/>
          <p:cNvSpPr/>
          <p:nvPr/>
        </p:nvSpPr>
        <p:spPr>
          <a:xfrm>
            <a:off x="6324600" y="3200400"/>
            <a:ext cx="533400" cy="1295400"/>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415" name="TextBox 6"/>
          <p:cNvSpPr txBox="1">
            <a:spLocks noChangeArrowheads="1"/>
          </p:cNvSpPr>
          <p:nvPr/>
        </p:nvSpPr>
        <p:spPr bwMode="auto">
          <a:xfrm>
            <a:off x="6781800" y="3124200"/>
            <a:ext cx="2209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i="1">
                <a:solidFill>
                  <a:srgbClr val="0070C0"/>
                </a:solidFill>
              </a:rPr>
              <a:t>Increasing Commitment, Investment  &amp; Uncertainty/Risk for Technology Supplier</a:t>
            </a:r>
          </a:p>
        </p:txBody>
      </p:sp>
    </p:spTree>
    <p:extLst>
      <p:ext uri="{BB962C8B-B14F-4D97-AF65-F5344CB8AC3E}">
        <p14:creationId xmlns:p14="http://schemas.microsoft.com/office/powerpoint/2010/main" val="3688099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143000" y="2535238"/>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350" smtClean="0"/>
          </a:p>
        </p:txBody>
      </p:sp>
      <p:sp>
        <p:nvSpPr>
          <p:cNvPr id="3075" name="Oval 3"/>
          <p:cNvSpPr>
            <a:spLocks noChangeArrowheads="1"/>
          </p:cNvSpPr>
          <p:nvPr/>
        </p:nvSpPr>
        <p:spPr bwMode="auto">
          <a:xfrm>
            <a:off x="1543050" y="3130550"/>
            <a:ext cx="1771650" cy="685800"/>
          </a:xfrm>
          <a:prstGeom prst="ellipse">
            <a:avLst/>
          </a:prstGeom>
          <a:solidFill>
            <a:schemeClr val="accent2">
              <a:lumMod val="75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350" smtClean="0"/>
          </a:p>
        </p:txBody>
      </p:sp>
      <p:sp>
        <p:nvSpPr>
          <p:cNvPr id="3076" name="Line 4"/>
          <p:cNvSpPr>
            <a:spLocks noChangeShapeType="1"/>
          </p:cNvSpPr>
          <p:nvPr/>
        </p:nvSpPr>
        <p:spPr bwMode="auto">
          <a:xfrm>
            <a:off x="1885950" y="3771900"/>
            <a:ext cx="2057400" cy="8334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 name="Oval 5"/>
          <p:cNvSpPr>
            <a:spLocks noChangeArrowheads="1"/>
          </p:cNvSpPr>
          <p:nvPr/>
        </p:nvSpPr>
        <p:spPr bwMode="auto">
          <a:xfrm>
            <a:off x="5943600" y="3200400"/>
            <a:ext cx="1771650" cy="685800"/>
          </a:xfrm>
          <a:prstGeom prst="ellipse">
            <a:avLst/>
          </a:prstGeom>
          <a:solidFill>
            <a:schemeClr val="accent2">
              <a:lumMod val="75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350" smtClean="0"/>
          </a:p>
        </p:txBody>
      </p:sp>
      <p:sp>
        <p:nvSpPr>
          <p:cNvPr id="3078" name="Text Box 6"/>
          <p:cNvSpPr txBox="1">
            <a:spLocks noChangeArrowheads="1"/>
          </p:cNvSpPr>
          <p:nvPr/>
        </p:nvSpPr>
        <p:spPr bwMode="auto">
          <a:xfrm>
            <a:off x="6151563" y="3198813"/>
            <a:ext cx="1371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1350" b="1" dirty="0" smtClean="0"/>
              <a:t>Technology Recipient Partner</a:t>
            </a:r>
          </a:p>
        </p:txBody>
      </p:sp>
      <p:sp>
        <p:nvSpPr>
          <p:cNvPr id="3079" name="Line 7"/>
          <p:cNvSpPr>
            <a:spLocks noChangeShapeType="1"/>
          </p:cNvSpPr>
          <p:nvPr/>
        </p:nvSpPr>
        <p:spPr bwMode="auto">
          <a:xfrm flipV="1">
            <a:off x="5257800" y="3860800"/>
            <a:ext cx="1885950" cy="712788"/>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080" name="Text Box 8"/>
          <p:cNvSpPr txBox="1">
            <a:spLocks noChangeArrowheads="1"/>
          </p:cNvSpPr>
          <p:nvPr/>
        </p:nvSpPr>
        <p:spPr bwMode="auto">
          <a:xfrm>
            <a:off x="1727200" y="3246438"/>
            <a:ext cx="1371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1350" b="1" dirty="0" smtClean="0"/>
              <a:t>Technology Supplier</a:t>
            </a:r>
          </a:p>
        </p:txBody>
      </p:sp>
      <p:sp>
        <p:nvSpPr>
          <p:cNvPr id="3081" name="Oval 9"/>
          <p:cNvSpPr>
            <a:spLocks noChangeArrowheads="1"/>
          </p:cNvSpPr>
          <p:nvPr/>
        </p:nvSpPr>
        <p:spPr bwMode="auto">
          <a:xfrm>
            <a:off x="3714750" y="4457700"/>
            <a:ext cx="1771650" cy="685800"/>
          </a:xfrm>
          <a:prstGeom prst="ellipse">
            <a:avLst/>
          </a:prstGeom>
          <a:solidFill>
            <a:schemeClr val="accent2">
              <a:lumMod val="75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350" smtClean="0"/>
          </a:p>
        </p:txBody>
      </p:sp>
      <p:sp>
        <p:nvSpPr>
          <p:cNvPr id="6154" name="Line 10"/>
          <p:cNvSpPr>
            <a:spLocks noChangeShapeType="1"/>
          </p:cNvSpPr>
          <p:nvPr/>
        </p:nvSpPr>
        <p:spPr bwMode="auto">
          <a:xfrm flipH="1" flipV="1">
            <a:off x="2743200" y="3790950"/>
            <a:ext cx="1657350" cy="666750"/>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5" name="Line 11"/>
          <p:cNvSpPr>
            <a:spLocks noChangeShapeType="1"/>
          </p:cNvSpPr>
          <p:nvPr/>
        </p:nvSpPr>
        <p:spPr bwMode="auto">
          <a:xfrm flipV="1">
            <a:off x="4857750" y="3862388"/>
            <a:ext cx="1600200" cy="595312"/>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4" name="Text Box 12"/>
          <p:cNvSpPr txBox="1">
            <a:spLocks noChangeArrowheads="1"/>
          </p:cNvSpPr>
          <p:nvPr/>
        </p:nvSpPr>
        <p:spPr bwMode="auto">
          <a:xfrm>
            <a:off x="3943350" y="4605338"/>
            <a:ext cx="1371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1350" b="1" dirty="0" smtClean="0"/>
              <a:t>Joint Venture Company</a:t>
            </a:r>
          </a:p>
        </p:txBody>
      </p:sp>
      <p:sp>
        <p:nvSpPr>
          <p:cNvPr id="3085" name="Text Box 13"/>
          <p:cNvSpPr txBox="1">
            <a:spLocks noChangeArrowheads="1"/>
          </p:cNvSpPr>
          <p:nvPr/>
        </p:nvSpPr>
        <p:spPr bwMode="auto">
          <a:xfrm>
            <a:off x="6286500" y="4251325"/>
            <a:ext cx="14287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900" b="1"/>
              <a:t>Initial Equity Investment;</a:t>
            </a:r>
            <a:br>
              <a:rPr lang="en-US" altLang="en-US" sz="900" b="1"/>
            </a:br>
            <a:r>
              <a:rPr lang="en-US" altLang="en-US" sz="900" b="1"/>
              <a:t>Personnel</a:t>
            </a:r>
          </a:p>
        </p:txBody>
      </p:sp>
      <p:sp>
        <p:nvSpPr>
          <p:cNvPr id="3086" name="Text Box 14"/>
          <p:cNvSpPr txBox="1">
            <a:spLocks noChangeArrowheads="1"/>
          </p:cNvSpPr>
          <p:nvPr/>
        </p:nvSpPr>
        <p:spPr bwMode="auto">
          <a:xfrm>
            <a:off x="1428750" y="4000500"/>
            <a:ext cx="12001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900" b="1"/>
              <a:t>Initial Equity Investment;</a:t>
            </a:r>
            <a:br>
              <a:rPr lang="en-US" altLang="en-US" sz="900" b="1"/>
            </a:br>
            <a:r>
              <a:rPr lang="en-US" altLang="en-US" sz="900" b="1"/>
              <a:t>Technology; Personnel; Components</a:t>
            </a:r>
          </a:p>
        </p:txBody>
      </p:sp>
      <p:sp>
        <p:nvSpPr>
          <p:cNvPr id="3087" name="Rectangle 15"/>
          <p:cNvSpPr>
            <a:spLocks noChangeArrowheads="1"/>
          </p:cNvSpPr>
          <p:nvPr/>
        </p:nvSpPr>
        <p:spPr bwMode="auto">
          <a:xfrm>
            <a:off x="2943225" y="5326063"/>
            <a:ext cx="3714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ja-JP" sz="900" b="1">
                <a:solidFill>
                  <a:schemeClr val="tx2"/>
                </a:solidFill>
                <a:ea typeface="ＭＳ Ｐゴシック" panose="020B0600070205080204" pitchFamily="34" charset="-128"/>
              </a:rPr>
              <a:t/>
            </a:r>
            <a:br>
              <a:rPr lang="en-US" altLang="ja-JP" sz="900" b="1">
                <a:solidFill>
                  <a:schemeClr val="tx2"/>
                </a:solidFill>
                <a:ea typeface="ＭＳ Ｐゴシック" panose="020B0600070205080204" pitchFamily="34" charset="-128"/>
              </a:rPr>
            </a:br>
            <a:r>
              <a:rPr lang="en-US" altLang="ja-JP" sz="900" b="1">
                <a:solidFill>
                  <a:schemeClr val="tx2"/>
                </a:solidFill>
                <a:ea typeface="ＭＳ Ｐゴシック" panose="020B0600070205080204" pitchFamily="34" charset="-128"/>
              </a:rPr>
              <a:t> </a:t>
            </a:r>
            <a:r>
              <a:rPr lang="en-US" altLang="ja-JP" sz="1500" b="1">
                <a:solidFill>
                  <a:srgbClr val="0070C0"/>
                </a:solidFill>
                <a:ea typeface="ＭＳ Ｐゴシック" panose="020B0600070205080204" pitchFamily="34" charset="-128"/>
              </a:rPr>
              <a:t>Equity Joint Venture (JV) Alliance </a:t>
            </a:r>
            <a:r>
              <a:rPr lang="en-US" altLang="ja-JP" sz="1600" b="1">
                <a:solidFill>
                  <a:srgbClr val="002060"/>
                </a:solidFill>
                <a:ea typeface="ＭＳ Ｐゴシック" panose="020B0600070205080204" pitchFamily="34" charset="-128"/>
              </a:rPr>
              <a:t>Dummy = 1</a:t>
            </a:r>
            <a:endParaRPr lang="en-US" altLang="en-US" sz="1500" b="1">
              <a:solidFill>
                <a:srgbClr val="0070C0"/>
              </a:solidFill>
              <a:ea typeface="ＭＳ Ｐゴシック" panose="020B0600070205080204" pitchFamily="34" charset="-128"/>
            </a:endParaRPr>
          </a:p>
        </p:txBody>
      </p:sp>
      <p:sp>
        <p:nvSpPr>
          <p:cNvPr id="6160" name="Text Box 16"/>
          <p:cNvSpPr txBox="1">
            <a:spLocks noChangeArrowheads="1"/>
          </p:cNvSpPr>
          <p:nvPr/>
        </p:nvSpPr>
        <p:spPr bwMode="auto">
          <a:xfrm>
            <a:off x="3257550" y="3308350"/>
            <a:ext cx="1200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defRPr/>
            </a:pPr>
            <a:r>
              <a:rPr lang="en-US" altLang="en-US" sz="900" b="1" dirty="0">
                <a:solidFill>
                  <a:srgbClr val="CC3300"/>
                </a:solidFill>
              </a:rPr>
              <a:t>Dividends; Equity Growth; </a:t>
            </a:r>
            <a:r>
              <a:rPr lang="en-US" altLang="en-US" sz="900" b="1" dirty="0">
                <a:solidFill>
                  <a:srgbClr val="008000"/>
                </a:solidFill>
              </a:rPr>
              <a:t>Royalty</a:t>
            </a:r>
            <a:r>
              <a:rPr lang="en-US" altLang="en-US" sz="900" b="1" dirty="0">
                <a:solidFill>
                  <a:srgbClr val="CC3300"/>
                </a:solidFill>
              </a:rPr>
              <a:t>; </a:t>
            </a:r>
            <a:r>
              <a:rPr lang="en-US" altLang="en-US" sz="900" b="1" dirty="0">
                <a:solidFill>
                  <a:srgbClr val="AC6600"/>
                </a:solidFill>
              </a:rPr>
              <a:t>Revenue and Profits on Components; </a:t>
            </a:r>
            <a:r>
              <a:rPr lang="en-US" altLang="en-US" sz="900" b="1" dirty="0">
                <a:solidFill>
                  <a:schemeClr val="accent2">
                    <a:lumMod val="75000"/>
                  </a:schemeClr>
                </a:solidFill>
              </a:rPr>
              <a:t>R&amp;D</a:t>
            </a:r>
            <a:br>
              <a:rPr lang="en-US" altLang="en-US" sz="900" b="1" dirty="0">
                <a:solidFill>
                  <a:schemeClr val="accent2">
                    <a:lumMod val="75000"/>
                  </a:schemeClr>
                </a:solidFill>
              </a:rPr>
            </a:br>
            <a:endParaRPr lang="en-US" altLang="en-US" sz="900" b="1" dirty="0">
              <a:solidFill>
                <a:schemeClr val="accent2">
                  <a:lumMod val="75000"/>
                </a:schemeClr>
              </a:solidFill>
            </a:endParaRPr>
          </a:p>
        </p:txBody>
      </p:sp>
      <p:sp>
        <p:nvSpPr>
          <p:cNvPr id="6161" name="Text Box 17"/>
          <p:cNvSpPr txBox="1">
            <a:spLocks noChangeArrowheads="1"/>
          </p:cNvSpPr>
          <p:nvPr/>
        </p:nvSpPr>
        <p:spPr bwMode="auto">
          <a:xfrm>
            <a:off x="4800600" y="3581400"/>
            <a:ext cx="1200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defRPr/>
            </a:pPr>
            <a:r>
              <a:rPr lang="en-US" altLang="en-US" sz="900" b="1" dirty="0">
                <a:solidFill>
                  <a:srgbClr val="CC3300"/>
                </a:solidFill>
              </a:rPr>
              <a:t>Dividends; Equity Growth; </a:t>
            </a:r>
            <a:r>
              <a:rPr lang="en-US" altLang="en-US" sz="900" b="1" dirty="0">
                <a:solidFill>
                  <a:schemeClr val="accent2">
                    <a:lumMod val="75000"/>
                  </a:schemeClr>
                </a:solidFill>
              </a:rPr>
              <a:t>Technical Learning</a:t>
            </a:r>
          </a:p>
        </p:txBody>
      </p:sp>
      <p:sp>
        <p:nvSpPr>
          <p:cNvPr id="27650" name="Rectangle 2"/>
          <p:cNvSpPr>
            <a:spLocks noGrp="1" noChangeArrowheads="1"/>
          </p:cNvSpPr>
          <p:nvPr>
            <p:ph type="title"/>
          </p:nvPr>
        </p:nvSpPr>
        <p:spPr>
          <a:xfrm>
            <a:off x="1485900" y="187325"/>
            <a:ext cx="6172200" cy="422275"/>
          </a:xfrm>
          <a:solidFill>
            <a:schemeClr val="accent1"/>
          </a:solidFill>
        </p:spPr>
        <p:txBody>
          <a:bodyPr>
            <a:noAutofit/>
          </a:bodyPr>
          <a:lstStyle/>
          <a:p>
            <a:pPr eaLnBrk="1" hangingPunct="1">
              <a:defRPr/>
            </a:pPr>
            <a:r>
              <a:rPr lang="en-US" sz="3200" i="1" dirty="0" smtClean="0">
                <a:solidFill>
                  <a:schemeClr val="accent2"/>
                </a:solidFill>
                <a:effectLst>
                  <a:outerShdw blurRad="38100" dist="38100" dir="2700000" algn="tl">
                    <a:srgbClr val="000000"/>
                  </a:outerShdw>
                </a:effectLst>
              </a:rPr>
              <a:t>TWO TYPES OF ALLIANCES</a:t>
            </a:r>
          </a:p>
        </p:txBody>
      </p:sp>
      <p:cxnSp>
        <p:nvCxnSpPr>
          <p:cNvPr id="3" name="Straight Arrow Connector 2"/>
          <p:cNvCxnSpPr/>
          <p:nvPr/>
        </p:nvCxnSpPr>
        <p:spPr>
          <a:xfrm flipH="1" flipV="1">
            <a:off x="2543175" y="3829050"/>
            <a:ext cx="1651000" cy="665163"/>
          </a:xfrm>
          <a:prstGeom prst="straightConnector1">
            <a:avLst/>
          </a:prstGeom>
          <a:ln w="4445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270125" y="3829050"/>
            <a:ext cx="1795463" cy="708025"/>
          </a:xfrm>
          <a:prstGeom prst="straightConnector1">
            <a:avLst/>
          </a:prstGeom>
          <a:ln w="44450">
            <a:solidFill>
              <a:srgbClr val="AC66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4"/>
          <p:cNvSpPr>
            <a:spLocks noChangeArrowheads="1"/>
          </p:cNvSpPr>
          <p:nvPr/>
        </p:nvSpPr>
        <p:spPr bwMode="auto">
          <a:xfrm>
            <a:off x="2520950" y="2216150"/>
            <a:ext cx="3714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panose="05000000000000000000" pitchFamily="2" charset="2"/>
              <a:buNone/>
              <a:defRPr/>
            </a:pPr>
            <a:r>
              <a:rPr lang="en-US" altLang="ja-JP" sz="675" dirty="0" smtClean="0">
                <a:solidFill>
                  <a:schemeClr val="tx2"/>
                </a:solidFill>
                <a:latin typeface="Arial" panose="020B0604020202020204" pitchFamily="34" charset="0"/>
              </a:rPr>
              <a:t/>
            </a:r>
            <a:br>
              <a:rPr lang="en-US" altLang="ja-JP" sz="675" dirty="0" smtClean="0">
                <a:solidFill>
                  <a:schemeClr val="tx2"/>
                </a:solidFill>
                <a:latin typeface="Arial" panose="020B0604020202020204" pitchFamily="34" charset="0"/>
              </a:rPr>
            </a:br>
            <a:r>
              <a:rPr lang="en-US" altLang="ja-JP" sz="675" dirty="0" smtClean="0">
                <a:solidFill>
                  <a:schemeClr val="tx2"/>
                </a:solidFill>
                <a:latin typeface="Arial" panose="020B0604020202020204" pitchFamily="34" charset="0"/>
              </a:rPr>
              <a:t> </a:t>
            </a:r>
            <a:r>
              <a:rPr lang="en-US" altLang="ja-JP" sz="1350" b="1" dirty="0" smtClean="0">
                <a:solidFill>
                  <a:srgbClr val="00A479"/>
                </a:solidFill>
                <a:latin typeface="Arial" panose="020B0604020202020204" pitchFamily="34" charset="0"/>
              </a:rPr>
              <a:t>Contractual Alliance </a:t>
            </a:r>
            <a:r>
              <a:rPr lang="en-US" altLang="ja-JP" sz="1350" b="1" dirty="0" smtClean="0">
                <a:solidFill>
                  <a:srgbClr val="002060"/>
                </a:solidFill>
                <a:latin typeface="Arial" panose="020B0604020202020204" pitchFamily="34" charset="0"/>
              </a:rPr>
              <a:t>Dummy = 0</a:t>
            </a:r>
            <a:endParaRPr lang="en-US" altLang="en-US" sz="1350" b="1" dirty="0" smtClean="0">
              <a:solidFill>
                <a:srgbClr val="002060"/>
              </a:solidFill>
              <a:latin typeface="Arial" panose="020B0604020202020204" pitchFamily="34" charset="0"/>
              <a:ea typeface="ＭＳ Ｐゴシック" panose="020B0600070205080204" pitchFamily="34" charset="-128"/>
            </a:endParaRPr>
          </a:p>
        </p:txBody>
      </p:sp>
      <p:sp>
        <p:nvSpPr>
          <p:cNvPr id="24" name="Oval 5"/>
          <p:cNvSpPr>
            <a:spLocks noChangeArrowheads="1"/>
          </p:cNvSpPr>
          <p:nvPr/>
        </p:nvSpPr>
        <p:spPr bwMode="auto">
          <a:xfrm>
            <a:off x="1651000" y="1416050"/>
            <a:ext cx="1771650" cy="685800"/>
          </a:xfrm>
          <a:prstGeom prst="ellipse">
            <a:avLst/>
          </a:prstGeom>
          <a:solidFill>
            <a:srgbClr val="71FFDA"/>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350" smtClean="0">
              <a:latin typeface="Arial" panose="020B0604020202020204" pitchFamily="34" charset="0"/>
            </a:endParaRPr>
          </a:p>
        </p:txBody>
      </p:sp>
      <p:sp>
        <p:nvSpPr>
          <p:cNvPr id="25" name="Oval 6"/>
          <p:cNvSpPr>
            <a:spLocks noChangeArrowheads="1"/>
          </p:cNvSpPr>
          <p:nvPr/>
        </p:nvSpPr>
        <p:spPr bwMode="auto">
          <a:xfrm>
            <a:off x="5321300" y="1416050"/>
            <a:ext cx="1771650" cy="685800"/>
          </a:xfrm>
          <a:prstGeom prst="ellipse">
            <a:avLst/>
          </a:prstGeom>
          <a:solidFill>
            <a:srgbClr val="71FFDA"/>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350" smtClean="0">
              <a:latin typeface="Arial" panose="020B0604020202020204" pitchFamily="34" charset="0"/>
            </a:endParaRPr>
          </a:p>
        </p:txBody>
      </p:sp>
      <p:sp>
        <p:nvSpPr>
          <p:cNvPr id="26" name="Text Box 7"/>
          <p:cNvSpPr txBox="1">
            <a:spLocks noChangeArrowheads="1"/>
          </p:cNvSpPr>
          <p:nvPr/>
        </p:nvSpPr>
        <p:spPr bwMode="auto">
          <a:xfrm>
            <a:off x="1898650" y="1422400"/>
            <a:ext cx="1371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1350" b="1" dirty="0" smtClean="0">
                <a:latin typeface="Arial" panose="020B0604020202020204" pitchFamily="34" charset="0"/>
              </a:rPr>
              <a:t>Technology Supplying Partner</a:t>
            </a:r>
          </a:p>
        </p:txBody>
      </p:sp>
      <p:sp>
        <p:nvSpPr>
          <p:cNvPr id="27" name="Text Box 8"/>
          <p:cNvSpPr txBox="1">
            <a:spLocks noChangeArrowheads="1"/>
          </p:cNvSpPr>
          <p:nvPr/>
        </p:nvSpPr>
        <p:spPr bwMode="auto">
          <a:xfrm>
            <a:off x="5549900" y="1416050"/>
            <a:ext cx="1371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1350" b="1" dirty="0" smtClean="0">
                <a:latin typeface="Arial" panose="020B0604020202020204" pitchFamily="34" charset="0"/>
              </a:rPr>
              <a:t>Technology Recipient Partner</a:t>
            </a:r>
          </a:p>
        </p:txBody>
      </p:sp>
      <p:sp>
        <p:nvSpPr>
          <p:cNvPr id="19482" name="Line 9"/>
          <p:cNvSpPr>
            <a:spLocks noChangeShapeType="1"/>
          </p:cNvSpPr>
          <p:nvPr/>
        </p:nvSpPr>
        <p:spPr bwMode="auto">
          <a:xfrm>
            <a:off x="3321050" y="1587500"/>
            <a:ext cx="211455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3" name="Line 10"/>
          <p:cNvSpPr>
            <a:spLocks noChangeShapeType="1"/>
          </p:cNvSpPr>
          <p:nvPr/>
        </p:nvSpPr>
        <p:spPr bwMode="auto">
          <a:xfrm>
            <a:off x="3321050" y="1930400"/>
            <a:ext cx="2114550" cy="0"/>
          </a:xfrm>
          <a:prstGeom prst="line">
            <a:avLst/>
          </a:prstGeom>
          <a:noFill/>
          <a:ln w="57150">
            <a:solidFill>
              <a:srgbClr val="CC33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0" name="Text Box 12"/>
          <p:cNvSpPr txBox="1">
            <a:spLocks noChangeArrowheads="1"/>
          </p:cNvSpPr>
          <p:nvPr/>
        </p:nvSpPr>
        <p:spPr bwMode="auto">
          <a:xfrm>
            <a:off x="3435350" y="1897063"/>
            <a:ext cx="1943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1050" b="1" dirty="0" smtClean="0">
                <a:solidFill>
                  <a:srgbClr val="CC3300"/>
                </a:solidFill>
                <a:latin typeface="Arial" panose="020B0604020202020204" pitchFamily="34" charset="0"/>
              </a:rPr>
              <a:t>Royalties</a:t>
            </a:r>
            <a:endParaRPr lang="en-US" altLang="en-US" sz="1350" b="1" dirty="0" smtClean="0">
              <a:solidFill>
                <a:srgbClr val="CC3300"/>
              </a:solidFill>
              <a:latin typeface="Arial" panose="020B0604020202020204" pitchFamily="34" charset="0"/>
            </a:endParaRPr>
          </a:p>
        </p:txBody>
      </p:sp>
      <p:sp>
        <p:nvSpPr>
          <p:cNvPr id="2" name="Rectangle 1"/>
          <p:cNvSpPr/>
          <p:nvPr/>
        </p:nvSpPr>
        <p:spPr>
          <a:xfrm>
            <a:off x="3416300" y="1354138"/>
            <a:ext cx="1841500" cy="252412"/>
          </a:xfrm>
          <a:prstGeom prst="rect">
            <a:avLst/>
          </a:prstGeom>
        </p:spPr>
        <p:txBody>
          <a:bodyPr wrap="none">
            <a:spAutoFit/>
          </a:bodyPr>
          <a:lstStyle/>
          <a:p>
            <a:pPr algn="ctr" eaLnBrk="1" hangingPunct="1">
              <a:spcBef>
                <a:spcPct val="50000"/>
              </a:spcBef>
              <a:defRPr/>
            </a:pPr>
            <a:r>
              <a:rPr lang="en-US" altLang="en-US" sz="1050" b="1" dirty="0"/>
              <a:t>Technology; Components</a:t>
            </a:r>
          </a:p>
        </p:txBody>
      </p:sp>
      <p:cxnSp>
        <p:nvCxnSpPr>
          <p:cNvPr id="31" name="Straight Arrow Connector 30"/>
          <p:cNvCxnSpPr>
            <a:stCxn id="25" idx="2"/>
            <a:endCxn id="24" idx="6"/>
          </p:cNvCxnSpPr>
          <p:nvPr/>
        </p:nvCxnSpPr>
        <p:spPr>
          <a:xfrm flipH="1">
            <a:off x="3422650" y="1758950"/>
            <a:ext cx="1898650" cy="0"/>
          </a:xfrm>
          <a:prstGeom prst="straightConnector1">
            <a:avLst/>
          </a:prstGeom>
          <a:ln w="44450">
            <a:solidFill>
              <a:srgbClr val="AC66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3657600" y="1568450"/>
            <a:ext cx="1593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a:solidFill>
                  <a:srgbClr val="AC6600"/>
                </a:solidFill>
              </a:rPr>
              <a:t>Margin on Components</a:t>
            </a:r>
          </a:p>
        </p:txBody>
      </p:sp>
      <p:sp>
        <p:nvSpPr>
          <p:cNvPr id="38" name="TextBox 2"/>
          <p:cNvSpPr txBox="1">
            <a:spLocks noChangeArrowheads="1"/>
          </p:cNvSpPr>
          <p:nvPr/>
        </p:nvSpPr>
        <p:spPr bwMode="auto">
          <a:xfrm>
            <a:off x="723900" y="4876800"/>
            <a:ext cx="1943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350" b="1" dirty="0" smtClean="0">
                <a:solidFill>
                  <a:srgbClr val="00B050"/>
                </a:solidFill>
                <a:latin typeface="Arial" panose="020B0604020202020204" pitchFamily="34" charset="0"/>
              </a:rPr>
              <a:t>Additional Side Licensing and Supply Chain Agreements</a:t>
            </a:r>
          </a:p>
        </p:txBody>
      </p:sp>
      <p:sp>
        <p:nvSpPr>
          <p:cNvPr id="39" name="Arc 38"/>
          <p:cNvSpPr/>
          <p:nvPr/>
        </p:nvSpPr>
        <p:spPr>
          <a:xfrm rot="5147336">
            <a:off x="1343818" y="2834482"/>
            <a:ext cx="1274763" cy="3155950"/>
          </a:xfrm>
          <a:prstGeom prst="arc">
            <a:avLst>
              <a:gd name="adj1" fmla="val 16200000"/>
              <a:gd name="adj2" fmla="val 21108123"/>
            </a:avLst>
          </a:prstGeom>
          <a:ln w="19050">
            <a:solidFill>
              <a:srgbClr val="00B050"/>
            </a:solidFill>
            <a:prstDash val="dash"/>
            <a:head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extLst>
      <p:ext uri="{BB962C8B-B14F-4D97-AF65-F5344CB8AC3E}">
        <p14:creationId xmlns:p14="http://schemas.microsoft.com/office/powerpoint/2010/main" val="814977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87"/>
                                        </p:tgtEl>
                                        <p:attrNameLst>
                                          <p:attrName>style.visibility</p:attrName>
                                        </p:attrNameLst>
                                      </p:cBhvr>
                                      <p:to>
                                        <p:strVal val="visible"/>
                                      </p:to>
                                    </p:set>
                                    <p:anim calcmode="lin" valueType="num">
                                      <p:cBhvr additive="base">
                                        <p:cTn id="17" dur="500" fill="hold"/>
                                        <p:tgtEl>
                                          <p:spTgt spid="3087"/>
                                        </p:tgtEl>
                                        <p:attrNameLst>
                                          <p:attrName>ppt_x</p:attrName>
                                        </p:attrNameLst>
                                      </p:cBhvr>
                                      <p:tavLst>
                                        <p:tav tm="0">
                                          <p:val>
                                            <p:strVal val="#ppt_x"/>
                                          </p:val>
                                        </p:tav>
                                        <p:tav tm="100000">
                                          <p:val>
                                            <p:strVal val="#ppt_x"/>
                                          </p:val>
                                        </p:tav>
                                      </p:tavLst>
                                    </p:anim>
                                    <p:anim calcmode="lin" valueType="num">
                                      <p:cBhvr additive="base">
                                        <p:cTn id="18" dur="500" fill="hold"/>
                                        <p:tgtEl>
                                          <p:spTgt spid="308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additive="base">
                                        <p:cTn id="23" dur="500" fill="hold"/>
                                        <p:tgtEl>
                                          <p:spTgt spid="3075"/>
                                        </p:tgtEl>
                                        <p:attrNameLst>
                                          <p:attrName>ppt_x</p:attrName>
                                        </p:attrNameLst>
                                      </p:cBhvr>
                                      <p:tavLst>
                                        <p:tav tm="0">
                                          <p:val>
                                            <p:strVal val="#ppt_x"/>
                                          </p:val>
                                        </p:tav>
                                        <p:tav tm="100000">
                                          <p:val>
                                            <p:strVal val="#ppt_x"/>
                                          </p:val>
                                        </p:tav>
                                      </p:tavLst>
                                    </p:anim>
                                    <p:anim calcmode="lin" valueType="num">
                                      <p:cBhvr additive="base">
                                        <p:cTn id="24" dur="500" fill="hold"/>
                                        <p:tgtEl>
                                          <p:spTgt spid="30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additive="base">
                                        <p:cTn id="27" dur="500" fill="hold"/>
                                        <p:tgtEl>
                                          <p:spTgt spid="3080"/>
                                        </p:tgtEl>
                                        <p:attrNameLst>
                                          <p:attrName>ppt_x</p:attrName>
                                        </p:attrNameLst>
                                      </p:cBhvr>
                                      <p:tavLst>
                                        <p:tav tm="0">
                                          <p:val>
                                            <p:strVal val="#ppt_x"/>
                                          </p:val>
                                        </p:tav>
                                        <p:tav tm="100000">
                                          <p:val>
                                            <p:strVal val="#ppt_x"/>
                                          </p:val>
                                        </p:tav>
                                      </p:tavLst>
                                    </p:anim>
                                    <p:anim calcmode="lin" valueType="num">
                                      <p:cBhvr additive="base">
                                        <p:cTn id="28" dur="500" fill="hold"/>
                                        <p:tgtEl>
                                          <p:spTgt spid="30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additive="base">
                                        <p:cTn id="31" dur="500" fill="hold"/>
                                        <p:tgtEl>
                                          <p:spTgt spid="3081"/>
                                        </p:tgtEl>
                                        <p:attrNameLst>
                                          <p:attrName>ppt_x</p:attrName>
                                        </p:attrNameLst>
                                      </p:cBhvr>
                                      <p:tavLst>
                                        <p:tav tm="0">
                                          <p:val>
                                            <p:strVal val="#ppt_x"/>
                                          </p:val>
                                        </p:tav>
                                        <p:tav tm="100000">
                                          <p:val>
                                            <p:strVal val="#ppt_x"/>
                                          </p:val>
                                        </p:tav>
                                      </p:tavLst>
                                    </p:anim>
                                    <p:anim calcmode="lin" valueType="num">
                                      <p:cBhvr additive="base">
                                        <p:cTn id="32" dur="500" fill="hold"/>
                                        <p:tgtEl>
                                          <p:spTgt spid="30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84"/>
                                        </p:tgtEl>
                                        <p:attrNameLst>
                                          <p:attrName>style.visibility</p:attrName>
                                        </p:attrNameLst>
                                      </p:cBhvr>
                                      <p:to>
                                        <p:strVal val="visible"/>
                                      </p:to>
                                    </p:set>
                                    <p:anim calcmode="lin" valueType="num">
                                      <p:cBhvr additive="base">
                                        <p:cTn id="35" dur="500" fill="hold"/>
                                        <p:tgtEl>
                                          <p:spTgt spid="3084"/>
                                        </p:tgtEl>
                                        <p:attrNameLst>
                                          <p:attrName>ppt_x</p:attrName>
                                        </p:attrNameLst>
                                      </p:cBhvr>
                                      <p:tavLst>
                                        <p:tav tm="0">
                                          <p:val>
                                            <p:strVal val="#ppt_x"/>
                                          </p:val>
                                        </p:tav>
                                        <p:tav tm="100000">
                                          <p:val>
                                            <p:strVal val="#ppt_x"/>
                                          </p:val>
                                        </p:tav>
                                      </p:tavLst>
                                    </p:anim>
                                    <p:anim calcmode="lin" valueType="num">
                                      <p:cBhvr additive="base">
                                        <p:cTn id="36" dur="500" fill="hold"/>
                                        <p:tgtEl>
                                          <p:spTgt spid="308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79"/>
                                        </p:tgtEl>
                                        <p:attrNameLst>
                                          <p:attrName>style.visibility</p:attrName>
                                        </p:attrNameLst>
                                      </p:cBhvr>
                                      <p:to>
                                        <p:strVal val="visible"/>
                                      </p:to>
                                    </p:set>
                                    <p:anim calcmode="lin" valueType="num">
                                      <p:cBhvr additive="base">
                                        <p:cTn id="39" dur="500" fill="hold"/>
                                        <p:tgtEl>
                                          <p:spTgt spid="3079"/>
                                        </p:tgtEl>
                                        <p:attrNameLst>
                                          <p:attrName>ppt_x</p:attrName>
                                        </p:attrNameLst>
                                      </p:cBhvr>
                                      <p:tavLst>
                                        <p:tav tm="0">
                                          <p:val>
                                            <p:strVal val="#ppt_x"/>
                                          </p:val>
                                        </p:tav>
                                        <p:tav tm="100000">
                                          <p:val>
                                            <p:strVal val="#ppt_x"/>
                                          </p:val>
                                        </p:tav>
                                      </p:tavLst>
                                    </p:anim>
                                    <p:anim calcmode="lin" valueType="num">
                                      <p:cBhvr additive="base">
                                        <p:cTn id="40" dur="500" fill="hold"/>
                                        <p:tgtEl>
                                          <p:spTgt spid="307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78"/>
                                        </p:tgtEl>
                                        <p:attrNameLst>
                                          <p:attrName>style.visibility</p:attrName>
                                        </p:attrNameLst>
                                      </p:cBhvr>
                                      <p:to>
                                        <p:strVal val="visible"/>
                                      </p:to>
                                    </p:set>
                                    <p:anim calcmode="lin" valueType="num">
                                      <p:cBhvr additive="base">
                                        <p:cTn id="43" dur="500" fill="hold"/>
                                        <p:tgtEl>
                                          <p:spTgt spid="3078"/>
                                        </p:tgtEl>
                                        <p:attrNameLst>
                                          <p:attrName>ppt_x</p:attrName>
                                        </p:attrNameLst>
                                      </p:cBhvr>
                                      <p:tavLst>
                                        <p:tav tm="0">
                                          <p:val>
                                            <p:strVal val="#ppt_x"/>
                                          </p:val>
                                        </p:tav>
                                        <p:tav tm="100000">
                                          <p:val>
                                            <p:strVal val="#ppt_x"/>
                                          </p:val>
                                        </p:tav>
                                      </p:tavLst>
                                    </p:anim>
                                    <p:anim calcmode="lin" valueType="num">
                                      <p:cBhvr additive="base">
                                        <p:cTn id="44" dur="500" fill="hold"/>
                                        <p:tgtEl>
                                          <p:spTgt spid="307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77"/>
                                        </p:tgtEl>
                                        <p:attrNameLst>
                                          <p:attrName>style.visibility</p:attrName>
                                        </p:attrNameLst>
                                      </p:cBhvr>
                                      <p:to>
                                        <p:strVal val="visible"/>
                                      </p:to>
                                    </p:set>
                                    <p:anim calcmode="lin" valueType="num">
                                      <p:cBhvr additive="base">
                                        <p:cTn id="47" dur="500" fill="hold"/>
                                        <p:tgtEl>
                                          <p:spTgt spid="3077"/>
                                        </p:tgtEl>
                                        <p:attrNameLst>
                                          <p:attrName>ppt_x</p:attrName>
                                        </p:attrNameLst>
                                      </p:cBhvr>
                                      <p:tavLst>
                                        <p:tav tm="0">
                                          <p:val>
                                            <p:strVal val="#ppt_x"/>
                                          </p:val>
                                        </p:tav>
                                        <p:tav tm="100000">
                                          <p:val>
                                            <p:strVal val="#ppt_x"/>
                                          </p:val>
                                        </p:tav>
                                      </p:tavLst>
                                    </p:anim>
                                    <p:anim calcmode="lin" valueType="num">
                                      <p:cBhvr additive="base">
                                        <p:cTn id="48" dur="500" fill="hold"/>
                                        <p:tgtEl>
                                          <p:spTgt spid="307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76"/>
                                        </p:tgtEl>
                                        <p:attrNameLst>
                                          <p:attrName>style.visibility</p:attrName>
                                        </p:attrNameLst>
                                      </p:cBhvr>
                                      <p:to>
                                        <p:strVal val="visible"/>
                                      </p:to>
                                    </p:set>
                                    <p:anim calcmode="lin" valueType="num">
                                      <p:cBhvr additive="base">
                                        <p:cTn id="51" dur="500" fill="hold"/>
                                        <p:tgtEl>
                                          <p:spTgt spid="3076"/>
                                        </p:tgtEl>
                                        <p:attrNameLst>
                                          <p:attrName>ppt_x</p:attrName>
                                        </p:attrNameLst>
                                      </p:cBhvr>
                                      <p:tavLst>
                                        <p:tav tm="0">
                                          <p:val>
                                            <p:strVal val="#ppt_x"/>
                                          </p:val>
                                        </p:tav>
                                        <p:tav tm="100000">
                                          <p:val>
                                            <p:strVal val="#ppt_x"/>
                                          </p:val>
                                        </p:tav>
                                      </p:tavLst>
                                    </p:anim>
                                    <p:anim calcmode="lin" valueType="num">
                                      <p:cBhvr additive="base">
                                        <p:cTn id="52" dur="500" fill="hold"/>
                                        <p:tgtEl>
                                          <p:spTgt spid="30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86"/>
                                        </p:tgtEl>
                                        <p:attrNameLst>
                                          <p:attrName>style.visibility</p:attrName>
                                        </p:attrNameLst>
                                      </p:cBhvr>
                                      <p:to>
                                        <p:strVal val="visible"/>
                                      </p:to>
                                    </p:set>
                                    <p:anim calcmode="lin" valueType="num">
                                      <p:cBhvr additive="base">
                                        <p:cTn id="55" dur="500" fill="hold"/>
                                        <p:tgtEl>
                                          <p:spTgt spid="3086"/>
                                        </p:tgtEl>
                                        <p:attrNameLst>
                                          <p:attrName>ppt_x</p:attrName>
                                        </p:attrNameLst>
                                      </p:cBhvr>
                                      <p:tavLst>
                                        <p:tav tm="0">
                                          <p:val>
                                            <p:strVal val="#ppt_x"/>
                                          </p:val>
                                        </p:tav>
                                        <p:tav tm="100000">
                                          <p:val>
                                            <p:strVal val="#ppt_x"/>
                                          </p:val>
                                        </p:tav>
                                      </p:tavLst>
                                    </p:anim>
                                    <p:anim calcmode="lin" valueType="num">
                                      <p:cBhvr additive="base">
                                        <p:cTn id="56"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85"/>
                                        </p:tgtEl>
                                        <p:attrNameLst>
                                          <p:attrName>style.visibility</p:attrName>
                                        </p:attrNameLst>
                                      </p:cBhvr>
                                      <p:to>
                                        <p:strVal val="visible"/>
                                      </p:to>
                                    </p:set>
                                    <p:anim calcmode="lin" valueType="num">
                                      <p:cBhvr additive="base">
                                        <p:cTn id="61" dur="500" fill="hold"/>
                                        <p:tgtEl>
                                          <p:spTgt spid="3085"/>
                                        </p:tgtEl>
                                        <p:attrNameLst>
                                          <p:attrName>ppt_x</p:attrName>
                                        </p:attrNameLst>
                                      </p:cBhvr>
                                      <p:tavLst>
                                        <p:tav tm="0">
                                          <p:val>
                                            <p:strVal val="#ppt_x"/>
                                          </p:val>
                                        </p:tav>
                                        <p:tav tm="100000">
                                          <p:val>
                                            <p:strVal val="#ppt_x"/>
                                          </p:val>
                                        </p:tav>
                                      </p:tavLst>
                                    </p:anim>
                                    <p:anim calcmode="lin" valueType="num">
                                      <p:cBhvr additive="base">
                                        <p:cTn id="62" dur="500" fill="hold"/>
                                        <p:tgtEl>
                                          <p:spTgt spid="3085"/>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154"/>
                                        </p:tgtEl>
                                        <p:attrNameLst>
                                          <p:attrName>style.visibility</p:attrName>
                                        </p:attrNameLst>
                                      </p:cBhvr>
                                      <p:to>
                                        <p:strVal val="visible"/>
                                      </p:to>
                                    </p:set>
                                    <p:anim calcmode="lin" valueType="num">
                                      <p:cBhvr additive="base">
                                        <p:cTn id="67" dur="500" fill="hold"/>
                                        <p:tgtEl>
                                          <p:spTgt spid="6154"/>
                                        </p:tgtEl>
                                        <p:attrNameLst>
                                          <p:attrName>ppt_x</p:attrName>
                                        </p:attrNameLst>
                                      </p:cBhvr>
                                      <p:tavLst>
                                        <p:tav tm="0">
                                          <p:val>
                                            <p:strVal val="#ppt_x"/>
                                          </p:val>
                                        </p:tav>
                                        <p:tav tm="100000">
                                          <p:val>
                                            <p:strVal val="#ppt_x"/>
                                          </p:val>
                                        </p:tav>
                                      </p:tavLst>
                                    </p:anim>
                                    <p:anim calcmode="lin" valueType="num">
                                      <p:cBhvr additive="base">
                                        <p:cTn id="68" dur="500" fill="hold"/>
                                        <p:tgtEl>
                                          <p:spTgt spid="615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160">
                                            <p:txEl>
                                              <p:pRg st="0" end="0"/>
                                            </p:txEl>
                                          </p:spTgt>
                                        </p:tgtEl>
                                        <p:attrNameLst>
                                          <p:attrName>style.visibility</p:attrName>
                                        </p:attrNameLst>
                                      </p:cBhvr>
                                      <p:to>
                                        <p:strVal val="visible"/>
                                      </p:to>
                                    </p:set>
                                    <p:anim calcmode="lin" valueType="num">
                                      <p:cBhvr additive="base">
                                        <p:cTn id="71" dur="500" fill="hold"/>
                                        <p:tgtEl>
                                          <p:spTgt spid="616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160">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155"/>
                                        </p:tgtEl>
                                        <p:attrNameLst>
                                          <p:attrName>style.visibility</p:attrName>
                                        </p:attrNameLst>
                                      </p:cBhvr>
                                      <p:to>
                                        <p:strVal val="visible"/>
                                      </p:to>
                                    </p:set>
                                    <p:anim calcmode="lin" valueType="num">
                                      <p:cBhvr additive="base">
                                        <p:cTn id="85" dur="500" fill="hold"/>
                                        <p:tgtEl>
                                          <p:spTgt spid="6155"/>
                                        </p:tgtEl>
                                        <p:attrNameLst>
                                          <p:attrName>ppt_x</p:attrName>
                                        </p:attrNameLst>
                                      </p:cBhvr>
                                      <p:tavLst>
                                        <p:tav tm="0">
                                          <p:val>
                                            <p:strVal val="#ppt_x"/>
                                          </p:val>
                                        </p:tav>
                                        <p:tav tm="100000">
                                          <p:val>
                                            <p:strVal val="#ppt_x"/>
                                          </p:val>
                                        </p:tav>
                                      </p:tavLst>
                                    </p:anim>
                                    <p:anim calcmode="lin" valueType="num">
                                      <p:cBhvr additive="base">
                                        <p:cTn id="86"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161"/>
                                        </p:tgtEl>
                                        <p:attrNameLst>
                                          <p:attrName>style.visibility</p:attrName>
                                        </p:attrNameLst>
                                      </p:cBhvr>
                                      <p:to>
                                        <p:strVal val="visible"/>
                                      </p:to>
                                    </p:set>
                                    <p:anim calcmode="lin" valueType="num">
                                      <p:cBhvr additive="base">
                                        <p:cTn id="91" dur="500" fill="hold"/>
                                        <p:tgtEl>
                                          <p:spTgt spid="6161"/>
                                        </p:tgtEl>
                                        <p:attrNameLst>
                                          <p:attrName>ppt_x</p:attrName>
                                        </p:attrNameLst>
                                      </p:cBhvr>
                                      <p:tavLst>
                                        <p:tav tm="0">
                                          <p:val>
                                            <p:strVal val="#ppt_x"/>
                                          </p:val>
                                        </p:tav>
                                        <p:tav tm="100000">
                                          <p:val>
                                            <p:strVal val="#ppt_x"/>
                                          </p:val>
                                        </p:tav>
                                      </p:tavLst>
                                    </p:anim>
                                    <p:anim calcmode="lin" valueType="num">
                                      <p:cBhvr additive="base">
                                        <p:cTn id="92" dur="500" fill="hold"/>
                                        <p:tgtEl>
                                          <p:spTgt spid="6161"/>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ppt_x"/>
                                          </p:val>
                                        </p:tav>
                                        <p:tav tm="100000">
                                          <p:val>
                                            <p:strVal val="#ppt_x"/>
                                          </p:val>
                                        </p:tav>
                                      </p:tavLst>
                                    </p:anim>
                                    <p:anim calcmode="lin" valueType="num">
                                      <p:cBhvr additive="base">
                                        <p:cTn id="9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8" grpId="0"/>
      <p:bldP spid="3079" grpId="0" animBg="1"/>
      <p:bldP spid="3080" grpId="0"/>
      <p:bldP spid="3081" grpId="0" animBg="1"/>
      <p:bldP spid="6154" grpId="0" animBg="1"/>
      <p:bldP spid="6155" grpId="0" animBg="1"/>
      <p:bldP spid="3084" grpId="0"/>
      <p:bldP spid="3085" grpId="0"/>
      <p:bldP spid="3086" grpId="0"/>
      <p:bldP spid="3087" grpId="0"/>
      <p:bldP spid="6161" grpId="0"/>
      <p:bldP spid="8"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p:txBody>
          <a:bodyPr/>
          <a:lstStyle/>
          <a:p>
            <a:pPr>
              <a:defRPr/>
            </a:pPr>
            <a:r>
              <a:rPr lang="en-US" smtClean="0"/>
              <a:t>12/10/11</a:t>
            </a:r>
          </a:p>
        </p:txBody>
      </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BFC945-91F1-478C-9230-994523384684}" type="slidenum">
              <a:rPr lang="en-US" altLang="en-US" sz="1400" smtClean="0"/>
              <a:pPr>
                <a:spcBef>
                  <a:spcPct val="0"/>
                </a:spcBef>
                <a:buFontTx/>
                <a:buNone/>
              </a:pPr>
              <a:t>25</a:t>
            </a:fld>
            <a:endParaRPr lang="en-US" altLang="en-US" sz="1400" smtClean="0"/>
          </a:p>
        </p:txBody>
      </p:sp>
      <p:sp>
        <p:nvSpPr>
          <p:cNvPr id="12292" name="Rectangle 2"/>
          <p:cNvSpPr>
            <a:spLocks noGrp="1" noChangeArrowheads="1"/>
          </p:cNvSpPr>
          <p:nvPr>
            <p:ph type="title"/>
          </p:nvPr>
        </p:nvSpPr>
        <p:spPr>
          <a:xfrm>
            <a:off x="457200" y="0"/>
            <a:ext cx="8229600" cy="533400"/>
          </a:xfrm>
        </p:spPr>
        <p:txBody>
          <a:bodyPr/>
          <a:lstStyle/>
          <a:p>
            <a:pPr eaLnBrk="1" hangingPunct="1">
              <a:defRPr/>
            </a:pPr>
            <a:r>
              <a:rPr lang="en-US" sz="2000" b="1" i="1" kern="1200" dirty="0" smtClean="0">
                <a:solidFill>
                  <a:srgbClr val="A50021"/>
                </a:solidFill>
                <a:effectLst>
                  <a:outerShdw blurRad="38100" dist="38100" dir="2700000" algn="tl">
                    <a:srgbClr val="C0C0C0"/>
                  </a:outerShdw>
                </a:effectLst>
                <a:ea typeface="+mn-ea"/>
                <a:cs typeface="Arial" charset="0"/>
              </a:rPr>
              <a:t>Volatility of Different Alliance Compensation Elements</a:t>
            </a:r>
          </a:p>
        </p:txBody>
      </p:sp>
      <p:graphicFrame>
        <p:nvGraphicFramePr>
          <p:cNvPr id="13" name="Table 12"/>
          <p:cNvGraphicFramePr>
            <a:graphicFrameLocks noGrp="1"/>
          </p:cNvGraphicFramePr>
          <p:nvPr/>
        </p:nvGraphicFramePr>
        <p:xfrm>
          <a:off x="1879600" y="1700213"/>
          <a:ext cx="2616200" cy="1631950"/>
        </p:xfrm>
        <a:graphic>
          <a:graphicData uri="http://schemas.openxmlformats.org/drawingml/2006/table">
            <a:tbl>
              <a:tblPr/>
              <a:tblGrid>
                <a:gridCol w="2616200"/>
              </a:tblGrid>
              <a:tr h="509680">
                <a:tc>
                  <a:txBody>
                    <a:bodyPr/>
                    <a:lstStyle/>
                    <a:p>
                      <a:pPr marL="0" marR="0" algn="ctr">
                        <a:lnSpc>
                          <a:spcPct val="115000"/>
                        </a:lnSpc>
                        <a:spcBef>
                          <a:spcPts val="0"/>
                        </a:spcBef>
                        <a:spcAft>
                          <a:spcPts val="0"/>
                        </a:spcAft>
                      </a:pPr>
                      <a:r>
                        <a:rPr lang="en-US" sz="1600" b="1" i="1" dirty="0" smtClean="0">
                          <a:solidFill>
                            <a:srgbClr val="0070C0"/>
                          </a:solidFill>
                          <a:latin typeface="Calibri"/>
                          <a:ea typeface="Calibri"/>
                          <a:cs typeface="Times New Roman"/>
                        </a:rPr>
                        <a:t>Dividends </a:t>
                      </a:r>
                      <a:r>
                        <a:rPr lang="en-US" sz="1600" b="1" i="1" dirty="0">
                          <a:solidFill>
                            <a:srgbClr val="0070C0"/>
                          </a:solidFill>
                          <a:latin typeface="Calibri"/>
                          <a:ea typeface="Calibri"/>
                          <a:cs typeface="Times New Roman"/>
                        </a:rPr>
                        <a:t>and Equity </a:t>
                      </a:r>
                      <a:r>
                        <a:rPr lang="en-US" sz="1600" b="1" i="1" dirty="0" smtClean="0">
                          <a:solidFill>
                            <a:srgbClr val="0070C0"/>
                          </a:solidFill>
                          <a:latin typeface="Calibri"/>
                          <a:ea typeface="Calibri"/>
                          <a:cs typeface="Times New Roman"/>
                        </a:rPr>
                        <a:t>Growth                                                                                                                                                          </a:t>
                      </a:r>
                      <a:r>
                        <a:rPr lang="en-US" sz="1100" b="0" i="0" dirty="0" smtClean="0">
                          <a:solidFill>
                            <a:schemeClr val="tx1"/>
                          </a:solidFill>
                          <a:latin typeface="Calibri"/>
                          <a:ea typeface="Calibri"/>
                          <a:cs typeface="Times New Roman"/>
                        </a:rPr>
                        <a:t>(</a:t>
                      </a:r>
                      <a:r>
                        <a:rPr lang="en-US" sz="1100" dirty="0" smtClean="0">
                          <a:latin typeface="Calibri"/>
                          <a:ea typeface="Calibri"/>
                          <a:cs typeface="Times New Roman"/>
                        </a:rPr>
                        <a:t> BENDIV</a:t>
                      </a:r>
                      <a:r>
                        <a:rPr lang="en-US" sz="1100" dirty="0">
                          <a:latin typeface="Calibri"/>
                          <a:ea typeface="Calibri"/>
                          <a:cs typeface="Times New Roman"/>
                        </a:rPr>
                        <a:t>)</a:t>
                      </a:r>
                      <a:endParaRPr lang="en-US" sz="800" dirty="0">
                        <a:latin typeface="Calibri"/>
                        <a:ea typeface="Calibri"/>
                        <a:cs typeface="Times New Roman"/>
                      </a:endParaRPr>
                    </a:p>
                  </a:txBody>
                  <a:tcPr marL="48891" marR="48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135">
                <a:tc>
                  <a:txBody>
                    <a:bodyPr/>
                    <a:lstStyle/>
                    <a:p>
                      <a:pPr marL="0" marR="0">
                        <a:lnSpc>
                          <a:spcPct val="115000"/>
                        </a:lnSpc>
                        <a:spcBef>
                          <a:spcPts val="0"/>
                        </a:spcBef>
                        <a:spcAft>
                          <a:spcPts val="0"/>
                        </a:spcAft>
                      </a:pPr>
                      <a:r>
                        <a:rPr lang="en-US" sz="1600" b="1" i="1" kern="1200" dirty="0" smtClean="0">
                          <a:solidFill>
                            <a:srgbClr val="0070C0"/>
                          </a:solidFill>
                          <a:latin typeface="Calibri"/>
                          <a:ea typeface="Calibri"/>
                          <a:cs typeface="Times New Roman"/>
                        </a:rPr>
                        <a:t>Technical Improvements Made by Alliance    </a:t>
                      </a:r>
                      <a:r>
                        <a:rPr lang="en-US" sz="1100" dirty="0" smtClean="0">
                          <a:latin typeface="Calibri"/>
                          <a:ea typeface="Calibri"/>
                          <a:cs typeface="Times New Roman"/>
                        </a:rPr>
                        <a:t>(</a:t>
                      </a:r>
                      <a:r>
                        <a:rPr lang="en-US" sz="1100" dirty="0">
                          <a:latin typeface="Calibri"/>
                          <a:ea typeface="Calibri"/>
                          <a:cs typeface="Times New Roman"/>
                        </a:rPr>
                        <a:t>BENTECH)</a:t>
                      </a:r>
                      <a:endParaRPr lang="en-US" sz="800" dirty="0">
                        <a:latin typeface="Calibri"/>
                        <a:ea typeface="Calibri"/>
                        <a:cs typeface="Times New Roman"/>
                      </a:endParaRPr>
                    </a:p>
                  </a:txBody>
                  <a:tcPr marL="48891" marR="48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135">
                <a:tc>
                  <a:txBody>
                    <a:bodyPr/>
                    <a:lstStyle/>
                    <a:p>
                      <a:pPr marL="0" marR="0">
                        <a:lnSpc>
                          <a:spcPct val="115000"/>
                        </a:lnSpc>
                        <a:spcBef>
                          <a:spcPts val="0"/>
                        </a:spcBef>
                        <a:spcAft>
                          <a:spcPts val="0"/>
                        </a:spcAft>
                      </a:pPr>
                      <a:r>
                        <a:rPr lang="en-US" sz="1600" b="1" i="1" kern="1200" dirty="0" smtClean="0">
                          <a:solidFill>
                            <a:srgbClr val="0070C0"/>
                          </a:solidFill>
                          <a:latin typeface="Calibri"/>
                          <a:ea typeface="Calibri"/>
                          <a:cs typeface="Times New Roman"/>
                        </a:rPr>
                        <a:t>Markups on Supply Chain Trade with Partner    </a:t>
                      </a:r>
                      <a:r>
                        <a:rPr lang="en-US" sz="1100" dirty="0" smtClean="0">
                          <a:latin typeface="Calibri"/>
                          <a:ea typeface="Calibri"/>
                          <a:cs typeface="Times New Roman"/>
                        </a:rPr>
                        <a:t>(BENMARK</a:t>
                      </a:r>
                      <a:r>
                        <a:rPr lang="en-US" sz="1100" dirty="0">
                          <a:latin typeface="Calibri"/>
                          <a:ea typeface="Calibri"/>
                          <a:cs typeface="Times New Roman"/>
                        </a:rPr>
                        <a:t>)</a:t>
                      </a:r>
                      <a:endParaRPr lang="en-US" sz="800" dirty="0">
                        <a:latin typeface="Calibri"/>
                        <a:ea typeface="Calibri"/>
                        <a:cs typeface="Times New Roman"/>
                      </a:endParaRPr>
                    </a:p>
                  </a:txBody>
                  <a:tcPr marL="48891" marR="48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5" name="AutoShape 6"/>
          <p:cNvSpPr>
            <a:spLocks noChangeArrowheads="1"/>
          </p:cNvSpPr>
          <p:nvPr/>
        </p:nvSpPr>
        <p:spPr bwMode="auto">
          <a:xfrm>
            <a:off x="5791200" y="1524000"/>
            <a:ext cx="838200" cy="3432175"/>
          </a:xfrm>
          <a:prstGeom prst="upArrow">
            <a:avLst>
              <a:gd name="adj1" fmla="val 50000"/>
              <a:gd name="adj2" fmla="val 17102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6" name="Table 15"/>
          <p:cNvGraphicFramePr>
            <a:graphicFrameLocks noGrp="1"/>
          </p:cNvGraphicFramePr>
          <p:nvPr/>
        </p:nvGraphicFramePr>
        <p:xfrm>
          <a:off x="1879600" y="4343400"/>
          <a:ext cx="2616200" cy="560832"/>
        </p:xfrm>
        <a:graphic>
          <a:graphicData uri="http://schemas.openxmlformats.org/drawingml/2006/table">
            <a:tbl>
              <a:tblPr/>
              <a:tblGrid>
                <a:gridCol w="2616200"/>
              </a:tblGrid>
              <a:tr h="280194">
                <a:tc>
                  <a:txBody>
                    <a:bodyPr/>
                    <a:lstStyle/>
                    <a:p>
                      <a:pPr marL="0" marR="0">
                        <a:lnSpc>
                          <a:spcPct val="115000"/>
                        </a:lnSpc>
                        <a:spcBef>
                          <a:spcPts val="0"/>
                        </a:spcBef>
                        <a:spcAft>
                          <a:spcPts val="0"/>
                        </a:spcAft>
                      </a:pPr>
                      <a:r>
                        <a:rPr lang="en-US" sz="1600" b="1" i="1" kern="1200" dirty="0" smtClean="0">
                          <a:solidFill>
                            <a:srgbClr val="0070C0"/>
                          </a:solidFill>
                          <a:latin typeface="Calibri"/>
                          <a:ea typeface="Calibri"/>
                          <a:cs typeface="Times New Roman"/>
                        </a:rPr>
                        <a:t>Royalties                       </a:t>
                      </a:r>
                      <a:r>
                        <a:rPr lang="en-US" sz="1100" kern="1200" dirty="0" smtClean="0">
                          <a:solidFill>
                            <a:schemeClr val="tx1"/>
                          </a:solidFill>
                          <a:latin typeface="Calibri"/>
                          <a:ea typeface="Calibri"/>
                          <a:cs typeface="Times New Roman"/>
                        </a:rPr>
                        <a:t>(BENROY</a:t>
                      </a:r>
                      <a:r>
                        <a:rPr lang="en-US" sz="1100" kern="1200" dirty="0">
                          <a:solidFill>
                            <a:schemeClr val="tx1"/>
                          </a:solidFill>
                          <a:latin typeface="Calibri"/>
                          <a:ea typeface="Calibri"/>
                          <a:cs typeface="Times New Roman"/>
                        </a:rPr>
                        <a:t>)</a:t>
                      </a:r>
                    </a:p>
                  </a:txBody>
                  <a:tcPr marL="68560" marR="68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194">
                <a:tc>
                  <a:txBody>
                    <a:bodyPr/>
                    <a:lstStyle/>
                    <a:p>
                      <a:pPr marL="0" marR="0">
                        <a:lnSpc>
                          <a:spcPct val="115000"/>
                        </a:lnSpc>
                        <a:spcBef>
                          <a:spcPts val="0"/>
                        </a:spcBef>
                        <a:spcAft>
                          <a:spcPts val="0"/>
                        </a:spcAft>
                      </a:pPr>
                      <a:r>
                        <a:rPr lang="en-US" sz="1600" b="1" i="1" kern="1200" dirty="0" smtClean="0">
                          <a:solidFill>
                            <a:srgbClr val="0070C0"/>
                          </a:solidFill>
                          <a:latin typeface="Calibri"/>
                          <a:ea typeface="Calibri"/>
                          <a:cs typeface="Times New Roman"/>
                        </a:rPr>
                        <a:t>Lumpsum Payment    </a:t>
                      </a:r>
                      <a:r>
                        <a:rPr lang="en-US" sz="1100" kern="1200" dirty="0" smtClean="0">
                          <a:solidFill>
                            <a:schemeClr val="tx1"/>
                          </a:solidFill>
                          <a:latin typeface="Calibri"/>
                          <a:ea typeface="Calibri"/>
                          <a:cs typeface="Times New Roman"/>
                        </a:rPr>
                        <a:t>(BENLUMP</a:t>
                      </a:r>
                      <a:r>
                        <a:rPr lang="en-US" sz="1100" kern="1200" dirty="0">
                          <a:solidFill>
                            <a:schemeClr val="tx1"/>
                          </a:solidFill>
                          <a:latin typeface="Calibri"/>
                          <a:ea typeface="Calibri"/>
                          <a:cs typeface="Times New Roman"/>
                        </a:rPr>
                        <a:t>)</a:t>
                      </a:r>
                    </a:p>
                  </a:txBody>
                  <a:tcPr marL="68560" marR="68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4" name="Rectangle 10"/>
          <p:cNvSpPr>
            <a:spLocks noChangeArrowheads="1"/>
          </p:cNvSpPr>
          <p:nvPr/>
        </p:nvSpPr>
        <p:spPr bwMode="auto">
          <a:xfrm rot="-5400000">
            <a:off x="3141663" y="3168650"/>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0000"/>
                </a:solidFill>
                <a:latin typeface="Calibri" panose="020F0502020204030204" pitchFamily="34" charset="0"/>
                <a:ea typeface="Calibri" panose="020F0502020204030204" pitchFamily="34" charset="0"/>
                <a:cs typeface="Times New Roman" panose="02020603050405020304" pitchFamily="18" charset="0"/>
              </a:rPr>
              <a:t>Increasing Volatility/Uncertainty</a:t>
            </a:r>
            <a:endParaRPr lang="en-US" altLang="en-US" sz="1800">
              <a:ea typeface="Calibri" panose="020F0502020204030204" pitchFamily="34" charset="0"/>
              <a:cs typeface="Times New Roman" panose="02020603050405020304" pitchFamily="18" charset="0"/>
            </a:endParaRPr>
          </a:p>
        </p:txBody>
      </p:sp>
      <p:sp>
        <p:nvSpPr>
          <p:cNvPr id="21529" name="TextBox 17"/>
          <p:cNvSpPr txBox="1">
            <a:spLocks noChangeArrowheads="1"/>
          </p:cNvSpPr>
          <p:nvPr/>
        </p:nvSpPr>
        <p:spPr bwMode="auto">
          <a:xfrm>
            <a:off x="381000" y="38862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C00000"/>
                </a:solidFill>
                <a:latin typeface="Calibri" panose="020F0502020204030204" pitchFamily="34" charset="0"/>
              </a:rPr>
              <a:t>Less Volatile Compensation Elements</a:t>
            </a:r>
            <a:endParaRPr lang="en-US" altLang="en-US" sz="1800" i="1">
              <a:solidFill>
                <a:srgbClr val="C00000"/>
              </a:solidFill>
              <a:latin typeface="Calibri" panose="020F0502020204030204" pitchFamily="34" charset="0"/>
            </a:endParaRPr>
          </a:p>
        </p:txBody>
      </p:sp>
      <p:graphicFrame>
        <p:nvGraphicFramePr>
          <p:cNvPr id="17" name="Table 16"/>
          <p:cNvGraphicFramePr>
            <a:graphicFrameLocks noGrp="1"/>
          </p:cNvGraphicFramePr>
          <p:nvPr/>
        </p:nvGraphicFramePr>
        <p:xfrm>
          <a:off x="457200" y="563563"/>
          <a:ext cx="3276600" cy="731837"/>
        </p:xfrm>
        <a:graphic>
          <a:graphicData uri="http://schemas.openxmlformats.org/drawingml/2006/table">
            <a:tbl>
              <a:tblPr/>
              <a:tblGrid>
                <a:gridCol w="3276600"/>
              </a:tblGrid>
              <a:tr h="731837">
                <a:tc>
                  <a:txBody>
                    <a:bodyPr/>
                    <a:lstStyle/>
                    <a:p>
                      <a:pPr algn="ctr"/>
                      <a:r>
                        <a:rPr lang="en-US" sz="2400" b="1" i="1" dirty="0" smtClean="0">
                          <a:solidFill>
                            <a:srgbClr val="0070C0"/>
                          </a:solidFill>
                          <a:latin typeface="Calibri"/>
                        </a:rPr>
                        <a:t>Types of Returns </a:t>
                      </a:r>
                      <a:r>
                        <a:rPr lang="en-US" sz="2400" b="1" i="1" dirty="0">
                          <a:solidFill>
                            <a:srgbClr val="0070C0"/>
                          </a:solidFill>
                          <a:latin typeface="Calibri"/>
                        </a:rPr>
                        <a:t>to Technology Provider</a:t>
                      </a:r>
                      <a:r>
                        <a:rPr lang="en-US" sz="2400" i="1" dirty="0">
                          <a:solidFill>
                            <a:srgbClr val="0070C0"/>
                          </a:solidFill>
                          <a:latin typeface="Calibri"/>
                        </a:rPr>
                        <a:t> </a:t>
                      </a:r>
                    </a:p>
                  </a:txBody>
                  <a:tcPr marL="48891" marR="48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536" name="TextBox 17"/>
          <p:cNvSpPr txBox="1">
            <a:spLocks noChangeArrowheads="1"/>
          </p:cNvSpPr>
          <p:nvPr/>
        </p:nvSpPr>
        <p:spPr bwMode="auto">
          <a:xfrm>
            <a:off x="457200" y="13716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C00000"/>
                </a:solidFill>
                <a:latin typeface="Calibri" panose="020F0502020204030204" pitchFamily="34" charset="0"/>
              </a:rPr>
              <a:t>More Volatile and Less Certain Compensation Elements</a:t>
            </a:r>
            <a:endParaRPr lang="en-US" altLang="en-US" sz="1800" i="1">
              <a:solidFill>
                <a:srgbClr val="C00000"/>
              </a:solidFill>
              <a:latin typeface="Calibri" panose="020F0502020204030204" pitchFamily="34" charset="0"/>
            </a:endParaRPr>
          </a:p>
        </p:txBody>
      </p:sp>
      <p:sp>
        <p:nvSpPr>
          <p:cNvPr id="18" name="Right Arrow 17"/>
          <p:cNvSpPr/>
          <p:nvPr/>
        </p:nvSpPr>
        <p:spPr>
          <a:xfrm>
            <a:off x="2667000" y="57912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38" name="TextBox 18"/>
          <p:cNvSpPr txBox="1">
            <a:spLocks noChangeArrowheads="1"/>
          </p:cNvSpPr>
          <p:nvPr/>
        </p:nvSpPr>
        <p:spPr bwMode="auto">
          <a:xfrm>
            <a:off x="381000" y="518160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For the Technology-Supplying Partner:</a:t>
            </a:r>
            <a:br>
              <a:rPr lang="en-US" altLang="en-US" sz="1800" b="1"/>
            </a:br>
            <a:endParaRPr lang="en-US" altLang="en-US" sz="1800" b="1"/>
          </a:p>
          <a:p>
            <a:pPr eaLnBrk="1" hangingPunct="1">
              <a:spcBef>
                <a:spcPct val="0"/>
              </a:spcBef>
              <a:buFontTx/>
              <a:buNone/>
            </a:pPr>
            <a:r>
              <a:rPr lang="en-US" altLang="en-US" sz="1800" b="1"/>
              <a:t>Does Higher “Risk”         Higher Return           Higher Control Modes?</a:t>
            </a:r>
            <a:endParaRPr lang="en-US" altLang="en-US" sz="1800"/>
          </a:p>
          <a:p>
            <a:pPr eaLnBrk="1" hangingPunct="1">
              <a:spcBef>
                <a:spcPct val="0"/>
              </a:spcBef>
              <a:buFontTx/>
              <a:buNone/>
            </a:pPr>
            <a:endParaRPr lang="en-US" altLang="en-US" sz="1800"/>
          </a:p>
        </p:txBody>
      </p:sp>
      <p:sp>
        <p:nvSpPr>
          <p:cNvPr id="25" name="Right Arrow 24"/>
          <p:cNvSpPr/>
          <p:nvPr/>
        </p:nvSpPr>
        <p:spPr>
          <a:xfrm>
            <a:off x="4876800" y="57912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AutoShape 6"/>
          <p:cNvSpPr>
            <a:spLocks noChangeArrowheads="1"/>
          </p:cNvSpPr>
          <p:nvPr/>
        </p:nvSpPr>
        <p:spPr bwMode="auto">
          <a:xfrm>
            <a:off x="4953000" y="1765300"/>
            <a:ext cx="838200" cy="3187700"/>
          </a:xfrm>
          <a:prstGeom prst="upArrow">
            <a:avLst>
              <a:gd name="adj1" fmla="val 50000"/>
              <a:gd name="adj2" fmla="val 171031"/>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ea typeface="Calibri" panose="020F0502020204030204" pitchFamily="34" charset="0"/>
              <a:cs typeface="Times New Roman" panose="02020603050405020304" pitchFamily="18" charset="0"/>
            </a:endParaRPr>
          </a:p>
        </p:txBody>
      </p:sp>
      <p:sp>
        <p:nvSpPr>
          <p:cNvPr id="20" name="Rectangle 10"/>
          <p:cNvSpPr>
            <a:spLocks noChangeArrowheads="1"/>
          </p:cNvSpPr>
          <p:nvPr/>
        </p:nvSpPr>
        <p:spPr bwMode="auto">
          <a:xfrm rot="-5400000">
            <a:off x="2284413" y="345757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i="1">
                <a:solidFill>
                  <a:srgbClr val="FF0000"/>
                </a:solidFill>
                <a:latin typeface="Calibri" panose="020F0502020204030204" pitchFamily="34" charset="0"/>
                <a:ea typeface="Calibri" panose="020F0502020204030204" pitchFamily="34" charset="0"/>
                <a:cs typeface="Times New Roman" panose="02020603050405020304" pitchFamily="18" charset="0"/>
              </a:rPr>
              <a:t>Increasing Control</a:t>
            </a:r>
            <a:endParaRPr lang="en-US" altLang="en-US" sz="2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112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64"/>
                                        </p:tgtEl>
                                        <p:attrNameLst>
                                          <p:attrName>style.visibility</p:attrName>
                                        </p:attrNameLst>
                                      </p:cBhvr>
                                      <p:to>
                                        <p:strVal val="visible"/>
                                      </p:to>
                                    </p:set>
                                    <p:anim calcmode="lin" valueType="num">
                                      <p:cBhvr additive="base">
                                        <p:cTn id="17" dur="500" fill="hold"/>
                                        <p:tgtEl>
                                          <p:spTgt spid="10264"/>
                                        </p:tgtEl>
                                        <p:attrNameLst>
                                          <p:attrName>ppt_x</p:attrName>
                                        </p:attrNameLst>
                                      </p:cBhvr>
                                      <p:tavLst>
                                        <p:tav tm="0">
                                          <p:val>
                                            <p:strVal val="#ppt_x"/>
                                          </p:val>
                                        </p:tav>
                                        <p:tav tm="100000">
                                          <p:val>
                                            <p:strVal val="#ppt_x"/>
                                          </p:val>
                                        </p:tav>
                                      </p:tavLst>
                                    </p:anim>
                                    <p:anim calcmode="lin" valueType="num">
                                      <p:cBhvr additive="base">
                                        <p:cTn id="18" dur="500" fill="hold"/>
                                        <p:tgtEl>
                                          <p:spTgt spid="1026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255"/>
                                        </p:tgtEl>
                                        <p:attrNameLst>
                                          <p:attrName>style.visibility</p:attrName>
                                        </p:attrNameLst>
                                      </p:cBhvr>
                                      <p:to>
                                        <p:strVal val="visible"/>
                                      </p:to>
                                    </p:set>
                                    <p:anim calcmode="lin" valueType="num">
                                      <p:cBhvr additive="base">
                                        <p:cTn id="21" dur="500" fill="hold"/>
                                        <p:tgtEl>
                                          <p:spTgt spid="10255"/>
                                        </p:tgtEl>
                                        <p:attrNameLst>
                                          <p:attrName>ppt_x</p:attrName>
                                        </p:attrNameLst>
                                      </p:cBhvr>
                                      <p:tavLst>
                                        <p:tav tm="0">
                                          <p:val>
                                            <p:strVal val="#ppt_x"/>
                                          </p:val>
                                        </p:tav>
                                        <p:tav tm="100000">
                                          <p:val>
                                            <p:strVal val="#ppt_x"/>
                                          </p:val>
                                        </p:tav>
                                      </p:tavLst>
                                    </p:anim>
                                    <p:anim calcmode="lin" valueType="num">
                                      <p:cBhvr additive="base">
                                        <p:cTn id="22" dur="500" fill="hold"/>
                                        <p:tgtEl>
                                          <p:spTgt spid="10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animBg="1"/>
      <p:bldP spid="10264" grpId="0"/>
      <p:bldP spid="15"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noChangeAspect="1"/>
          </p:cNvGrpSpPr>
          <p:nvPr/>
        </p:nvGrpSpPr>
        <p:grpSpPr bwMode="auto">
          <a:xfrm>
            <a:off x="1714500" y="495300"/>
            <a:ext cx="6057900" cy="1485900"/>
            <a:chOff x="1080" y="1731"/>
            <a:chExt cx="9540" cy="2340"/>
          </a:xfrm>
        </p:grpSpPr>
        <p:sp>
          <p:nvSpPr>
            <p:cNvPr id="23580" name="AutoShape 3"/>
            <p:cNvSpPr>
              <a:spLocks noChangeAspect="1" noChangeArrowheads="1" noTextEdit="1"/>
            </p:cNvSpPr>
            <p:nvPr/>
          </p:nvSpPr>
          <p:spPr bwMode="auto">
            <a:xfrm>
              <a:off x="1080" y="1731"/>
              <a:ext cx="954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81" name="Line 6"/>
            <p:cNvSpPr>
              <a:spLocks noChangeShapeType="1"/>
            </p:cNvSpPr>
            <p:nvPr/>
          </p:nvSpPr>
          <p:spPr bwMode="auto">
            <a:xfrm>
              <a:off x="5759" y="1911"/>
              <a:ext cx="1261"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55" name="Text Box 7"/>
          <p:cNvSpPr txBox="1">
            <a:spLocks noChangeArrowheads="1"/>
          </p:cNvSpPr>
          <p:nvPr/>
        </p:nvSpPr>
        <p:spPr bwMode="auto">
          <a:xfrm>
            <a:off x="2209800" y="2514600"/>
            <a:ext cx="1676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a:solidFill>
                  <a:srgbClr val="0000FF"/>
                </a:solidFill>
                <a:ea typeface="Times New Roman" panose="02020603050405020304" pitchFamily="18" charset="0"/>
              </a:rPr>
              <a:t>Contractual Compensation Elements</a:t>
            </a:r>
            <a:endParaRPr lang="en-US" altLang="en-US" sz="1800">
              <a:ea typeface="Times New Roman" panose="02020603050405020304" pitchFamily="18" charset="0"/>
            </a:endParaRPr>
          </a:p>
        </p:txBody>
      </p:sp>
      <p:sp>
        <p:nvSpPr>
          <p:cNvPr id="23556" name="Text Box 8"/>
          <p:cNvSpPr txBox="1">
            <a:spLocks noChangeArrowheads="1"/>
          </p:cNvSpPr>
          <p:nvPr/>
        </p:nvSpPr>
        <p:spPr bwMode="auto">
          <a:xfrm>
            <a:off x="5067300" y="2438400"/>
            <a:ext cx="800100" cy="6477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latin typeface="Arial Narrow" panose="020B0606020202030204" pitchFamily="34" charset="0"/>
                <a:cs typeface="Times New Roman" panose="02020603050405020304" pitchFamily="18" charset="0"/>
              </a:rPr>
              <a:t>Minority Equity  </a:t>
            </a:r>
            <a:br>
              <a:rPr lang="en-US" altLang="en-US" sz="1200" b="1">
                <a:latin typeface="Arial Narrow" panose="020B0606020202030204" pitchFamily="34" charset="0"/>
                <a:cs typeface="Times New Roman" panose="02020603050405020304" pitchFamily="18" charset="0"/>
              </a:rPr>
            </a:br>
            <a:r>
              <a:rPr lang="en-US" altLang="en-US" sz="1200" b="1">
                <a:latin typeface="Arial Narrow" panose="020B0606020202030204" pitchFamily="34" charset="0"/>
                <a:cs typeface="Times New Roman" panose="02020603050405020304" pitchFamily="18" charset="0"/>
              </a:rPr>
              <a:t>JV</a:t>
            </a:r>
            <a:endParaRPr lang="en-US" altLang="en-US" sz="1800"/>
          </a:p>
        </p:txBody>
      </p:sp>
      <p:sp>
        <p:nvSpPr>
          <p:cNvPr id="23557" name="Text Box 9"/>
          <p:cNvSpPr txBox="1">
            <a:spLocks noChangeArrowheads="1"/>
          </p:cNvSpPr>
          <p:nvPr/>
        </p:nvSpPr>
        <p:spPr bwMode="auto">
          <a:xfrm>
            <a:off x="6172200" y="1981200"/>
            <a:ext cx="1143000" cy="8001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latin typeface="Arial Narrow" panose="020B0606020202030204" pitchFamily="34" charset="0"/>
                <a:cs typeface="Times New Roman" panose="02020603050405020304" pitchFamily="18" charset="0"/>
              </a:rPr>
              <a:t>Majority </a:t>
            </a:r>
          </a:p>
          <a:p>
            <a:pPr algn="ctr" eaLnBrk="1" hangingPunct="1">
              <a:spcBef>
                <a:spcPct val="0"/>
              </a:spcBef>
              <a:buFontTx/>
              <a:buNone/>
            </a:pPr>
            <a:r>
              <a:rPr lang="en-US" altLang="en-US" sz="1200" b="1">
                <a:latin typeface="Arial Narrow" panose="020B0606020202030204" pitchFamily="34" charset="0"/>
                <a:cs typeface="Times New Roman" panose="02020603050405020304" pitchFamily="18" charset="0"/>
              </a:rPr>
              <a:t>Equity JV</a:t>
            </a:r>
            <a:endParaRPr lang="en-US" altLang="en-US" sz="1800"/>
          </a:p>
        </p:txBody>
      </p:sp>
      <p:sp>
        <p:nvSpPr>
          <p:cNvPr id="23558" name="Text Box 10"/>
          <p:cNvSpPr txBox="1">
            <a:spLocks noChangeArrowheads="1"/>
          </p:cNvSpPr>
          <p:nvPr/>
        </p:nvSpPr>
        <p:spPr bwMode="auto">
          <a:xfrm>
            <a:off x="4572000" y="1447800"/>
            <a:ext cx="1943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solidFill>
                  <a:srgbClr val="0000FF"/>
                </a:solidFill>
                <a:ea typeface="Times New Roman" panose="02020603050405020304" pitchFamily="18" charset="0"/>
              </a:rPr>
              <a:t>Equity Based Compensation Elements</a:t>
            </a:r>
            <a:endParaRPr lang="en-US" altLang="en-US" sz="1800">
              <a:ea typeface="Times New Roman" panose="02020603050405020304" pitchFamily="18" charset="0"/>
            </a:endParaRPr>
          </a:p>
        </p:txBody>
      </p:sp>
      <p:sp>
        <p:nvSpPr>
          <p:cNvPr id="23559" name="Line 11"/>
          <p:cNvSpPr>
            <a:spLocks noChangeShapeType="1"/>
          </p:cNvSpPr>
          <p:nvPr/>
        </p:nvSpPr>
        <p:spPr bwMode="auto">
          <a:xfrm flipH="1">
            <a:off x="3398838" y="609600"/>
            <a:ext cx="1287462" cy="1803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Line 12"/>
          <p:cNvSpPr>
            <a:spLocks noChangeShapeType="1"/>
          </p:cNvSpPr>
          <p:nvPr/>
        </p:nvSpPr>
        <p:spPr bwMode="auto">
          <a:xfrm flipV="1">
            <a:off x="1524000" y="1595438"/>
            <a:ext cx="0" cy="3052762"/>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Text Box 13"/>
          <p:cNvSpPr txBox="1">
            <a:spLocks noChangeArrowheads="1"/>
          </p:cNvSpPr>
          <p:nvPr/>
        </p:nvSpPr>
        <p:spPr bwMode="auto">
          <a:xfrm>
            <a:off x="1181100" y="876300"/>
            <a:ext cx="12573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latin typeface="Arial Narrow" panose="020B0606020202030204" pitchFamily="34" charset="0"/>
                <a:cs typeface="Times New Roman" panose="02020603050405020304" pitchFamily="18" charset="0"/>
              </a:rPr>
              <a:t>Expected </a:t>
            </a:r>
            <a:endParaRPr lang="en-US" altLang="en-US" sz="1100"/>
          </a:p>
          <a:p>
            <a:pPr>
              <a:spcBef>
                <a:spcPct val="0"/>
              </a:spcBef>
              <a:buFontTx/>
              <a:buNone/>
            </a:pPr>
            <a:r>
              <a:rPr lang="en-US" altLang="en-US" sz="1800" b="1">
                <a:solidFill>
                  <a:srgbClr val="FF0000"/>
                </a:solidFill>
                <a:latin typeface="Arial Narrow" panose="020B0606020202030204" pitchFamily="34" charset="0"/>
                <a:cs typeface="Times New Roman" panose="02020603050405020304" pitchFamily="18" charset="0"/>
              </a:rPr>
              <a:t>Return</a:t>
            </a:r>
            <a:endParaRPr lang="en-US" altLang="en-US" sz="1800"/>
          </a:p>
        </p:txBody>
      </p:sp>
      <p:sp>
        <p:nvSpPr>
          <p:cNvPr id="23562" name="Rectangle 17"/>
          <p:cNvSpPr>
            <a:spLocks noChangeArrowheads="1"/>
          </p:cNvSpPr>
          <p:nvPr/>
        </p:nvSpPr>
        <p:spPr bwMode="auto">
          <a:xfrm>
            <a:off x="171450" y="-446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3563" name="Rectangle 18"/>
          <p:cNvSpPr>
            <a:spLocks noChangeArrowheads="1"/>
          </p:cNvSpPr>
          <p:nvPr/>
        </p:nvSpPr>
        <p:spPr bwMode="auto">
          <a:xfrm>
            <a:off x="2819400" y="-22225"/>
            <a:ext cx="41449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b="1">
              <a:solidFill>
                <a:srgbClr val="FF0000"/>
              </a:solidFill>
            </a:endParaRPr>
          </a:p>
          <a:p>
            <a:pPr>
              <a:spcBef>
                <a:spcPct val="0"/>
              </a:spcBef>
              <a:buFontTx/>
              <a:buNone/>
            </a:pPr>
            <a:r>
              <a:rPr lang="en-US" altLang="en-US" sz="2000" b="1">
                <a:solidFill>
                  <a:srgbClr val="993366"/>
                </a:solidFill>
              </a:rPr>
              <a:t>Elements in Alliance Agreement</a:t>
            </a:r>
            <a:endParaRPr lang="en-US" altLang="en-US" sz="1100"/>
          </a:p>
          <a:p>
            <a:pPr>
              <a:spcBef>
                <a:spcPct val="0"/>
              </a:spcBef>
              <a:buFontTx/>
              <a:buNone/>
            </a:pPr>
            <a:endParaRPr lang="en-US" altLang="en-US" sz="1800"/>
          </a:p>
        </p:txBody>
      </p:sp>
      <p:sp>
        <p:nvSpPr>
          <p:cNvPr id="23564" name="Rectangle 19"/>
          <p:cNvSpPr>
            <a:spLocks noChangeArrowheads="1"/>
          </p:cNvSpPr>
          <p:nvPr/>
        </p:nvSpPr>
        <p:spPr bwMode="auto">
          <a:xfrm>
            <a:off x="171450" y="46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nvGrpSpPr>
          <p:cNvPr id="23565" name="Group 20"/>
          <p:cNvGrpSpPr>
            <a:grpSpLocks noChangeAspect="1"/>
          </p:cNvGrpSpPr>
          <p:nvPr/>
        </p:nvGrpSpPr>
        <p:grpSpPr bwMode="auto">
          <a:xfrm>
            <a:off x="1485900" y="2895600"/>
            <a:ext cx="6896100" cy="1828800"/>
            <a:chOff x="1260" y="5941"/>
            <a:chExt cx="10860" cy="2880"/>
          </a:xfrm>
        </p:grpSpPr>
        <p:sp>
          <p:nvSpPr>
            <p:cNvPr id="23574" name="AutoShape 21"/>
            <p:cNvSpPr>
              <a:spLocks noChangeAspect="1" noChangeArrowheads="1" noTextEdit="1"/>
            </p:cNvSpPr>
            <p:nvPr/>
          </p:nvSpPr>
          <p:spPr bwMode="auto">
            <a:xfrm>
              <a:off x="1260" y="5941"/>
              <a:ext cx="990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75" name="Text Box 22"/>
            <p:cNvSpPr txBox="1">
              <a:spLocks noChangeArrowheads="1"/>
            </p:cNvSpPr>
            <p:nvPr/>
          </p:nvSpPr>
          <p:spPr bwMode="auto">
            <a:xfrm>
              <a:off x="1440" y="7741"/>
              <a:ext cx="1439" cy="72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latin typeface="Arial Narrow" panose="020B0606020202030204" pitchFamily="34" charset="0"/>
                  <a:cs typeface="Times New Roman" panose="02020603050405020304" pitchFamily="18" charset="0"/>
                </a:rPr>
                <a:t>Lumpsum Payments</a:t>
              </a:r>
              <a:endParaRPr lang="en-US" altLang="en-US" sz="1800"/>
            </a:p>
          </p:txBody>
        </p:sp>
        <p:sp>
          <p:nvSpPr>
            <p:cNvPr id="23576" name="Text Box 23"/>
            <p:cNvSpPr txBox="1">
              <a:spLocks noChangeArrowheads="1"/>
            </p:cNvSpPr>
            <p:nvPr/>
          </p:nvSpPr>
          <p:spPr bwMode="auto">
            <a:xfrm>
              <a:off x="3240" y="6841"/>
              <a:ext cx="1620" cy="84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latin typeface="Arial Narrow" panose="020B0606020202030204" pitchFamily="34" charset="0"/>
                  <a:cs typeface="Times New Roman" panose="02020603050405020304" pitchFamily="18" charset="0"/>
                </a:rPr>
                <a:t>Royalties</a:t>
              </a:r>
              <a:endParaRPr lang="en-US" altLang="en-US" sz="1800"/>
            </a:p>
          </p:txBody>
        </p:sp>
        <p:sp>
          <p:nvSpPr>
            <p:cNvPr id="23577" name="Text Box 24"/>
            <p:cNvSpPr txBox="1">
              <a:spLocks noChangeArrowheads="1"/>
            </p:cNvSpPr>
            <p:nvPr/>
          </p:nvSpPr>
          <p:spPr bwMode="auto">
            <a:xfrm>
              <a:off x="5400" y="6301"/>
              <a:ext cx="1260" cy="102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latin typeface="Arial Narrow" panose="020B0606020202030204" pitchFamily="34" charset="0"/>
                  <a:cs typeface="Times New Roman" panose="02020603050405020304" pitchFamily="18" charset="0"/>
                </a:rPr>
                <a:t>Supply Chain Markups</a:t>
              </a:r>
              <a:endParaRPr lang="en-US" altLang="en-US" sz="1800"/>
            </a:p>
          </p:txBody>
        </p:sp>
        <p:sp>
          <p:nvSpPr>
            <p:cNvPr id="23578" name="Text Box 25"/>
            <p:cNvSpPr txBox="1">
              <a:spLocks noChangeArrowheads="1"/>
            </p:cNvSpPr>
            <p:nvPr/>
          </p:nvSpPr>
          <p:spPr bwMode="auto">
            <a:xfrm>
              <a:off x="9180" y="7141"/>
              <a:ext cx="2940" cy="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latin typeface="Arial Narrow" panose="020B0606020202030204" pitchFamily="34" charset="0"/>
                  <a:cs typeface="Times New Roman" panose="02020603050405020304" pitchFamily="18" charset="0"/>
                </a:rPr>
                <a:t>Degree of Compensation Uncertainty/Risk</a:t>
              </a:r>
              <a:endParaRPr lang="en-US" altLang="en-US" sz="1800"/>
            </a:p>
          </p:txBody>
        </p:sp>
        <p:sp>
          <p:nvSpPr>
            <p:cNvPr id="23579" name="Line 26"/>
            <p:cNvSpPr>
              <a:spLocks noChangeShapeType="1"/>
            </p:cNvSpPr>
            <p:nvPr/>
          </p:nvSpPr>
          <p:spPr bwMode="auto">
            <a:xfrm>
              <a:off x="1260" y="8641"/>
              <a:ext cx="9180" cy="1"/>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566" name="Rectangle 35"/>
          <p:cNvSpPr>
            <a:spLocks noChangeArrowheads="1"/>
          </p:cNvSpPr>
          <p:nvPr/>
        </p:nvSpPr>
        <p:spPr bwMode="auto">
          <a:xfrm>
            <a:off x="171450" y="7302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TextBox 1"/>
          <p:cNvSpPr txBox="1">
            <a:spLocks noChangeArrowheads="1"/>
          </p:cNvSpPr>
          <p:nvPr/>
        </p:nvSpPr>
        <p:spPr bwMode="auto">
          <a:xfrm>
            <a:off x="171450" y="4811713"/>
            <a:ext cx="8667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i="1">
                <a:solidFill>
                  <a:srgbClr val="0070C0"/>
                </a:solidFill>
              </a:rPr>
              <a:t>Overarching Hypothesis: Negotiators Think of Risk &amp; Return Tradeoffs</a:t>
            </a:r>
          </a:p>
        </p:txBody>
      </p:sp>
      <p:sp>
        <p:nvSpPr>
          <p:cNvPr id="37" name="Line 12"/>
          <p:cNvSpPr>
            <a:spLocks noChangeShapeType="1"/>
          </p:cNvSpPr>
          <p:nvPr/>
        </p:nvSpPr>
        <p:spPr bwMode="auto">
          <a:xfrm flipV="1">
            <a:off x="1676400" y="5105400"/>
            <a:ext cx="0" cy="12192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26"/>
          <p:cNvSpPr>
            <a:spLocks noChangeShapeType="1"/>
          </p:cNvSpPr>
          <p:nvPr/>
        </p:nvSpPr>
        <p:spPr bwMode="auto">
          <a:xfrm>
            <a:off x="1638300" y="6324600"/>
            <a:ext cx="28575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Text Box 25"/>
          <p:cNvSpPr txBox="1">
            <a:spLocks noChangeArrowheads="1"/>
          </p:cNvSpPr>
          <p:nvPr/>
        </p:nvSpPr>
        <p:spPr bwMode="auto">
          <a:xfrm>
            <a:off x="4495800" y="6134100"/>
            <a:ext cx="18669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latin typeface="Arial Narrow" panose="020B0606020202030204" pitchFamily="34" charset="0"/>
                <a:cs typeface="Times New Roman" panose="02020603050405020304" pitchFamily="18" charset="0"/>
              </a:rPr>
              <a:t>Uncertainty/Risk</a:t>
            </a:r>
            <a:endParaRPr lang="en-US" altLang="en-US" sz="1800"/>
          </a:p>
        </p:txBody>
      </p:sp>
      <p:sp>
        <p:nvSpPr>
          <p:cNvPr id="47" name="Text Box 13"/>
          <p:cNvSpPr txBox="1">
            <a:spLocks noChangeArrowheads="1"/>
          </p:cNvSpPr>
          <p:nvPr/>
        </p:nvSpPr>
        <p:spPr bwMode="auto">
          <a:xfrm>
            <a:off x="781050" y="5143500"/>
            <a:ext cx="81915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FF0000"/>
                </a:solidFill>
                <a:latin typeface="Arial Narrow" panose="020B0606020202030204" pitchFamily="34" charset="0"/>
                <a:cs typeface="Times New Roman" panose="02020603050405020304" pitchFamily="18" charset="0"/>
              </a:rPr>
              <a:t>Return</a:t>
            </a:r>
            <a:endParaRPr lang="en-US" altLang="en-US" sz="1800"/>
          </a:p>
        </p:txBody>
      </p:sp>
      <p:sp>
        <p:nvSpPr>
          <p:cNvPr id="3" name="Oval 2"/>
          <p:cNvSpPr/>
          <p:nvPr/>
        </p:nvSpPr>
        <p:spPr>
          <a:xfrm rot="20030785">
            <a:off x="1668463" y="5576888"/>
            <a:ext cx="2209800" cy="307975"/>
          </a:xfrm>
          <a:prstGeom prst="ellipse">
            <a:avLst/>
          </a:prstGeom>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rot="-1544933">
            <a:off x="2051050" y="5556250"/>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a:t>Tradeoff Vector</a:t>
            </a:r>
          </a:p>
        </p:txBody>
      </p:sp>
    </p:spTree>
    <p:extLst>
      <p:ext uri="{BB962C8B-B14F-4D97-AF65-F5344CB8AC3E}">
        <p14:creationId xmlns:p14="http://schemas.microsoft.com/office/powerpoint/2010/main" val="3629755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ppt_x"/>
                                          </p:val>
                                        </p:tav>
                                        <p:tav tm="100000">
                                          <p:val>
                                            <p:strVal val="#ppt_x"/>
                                          </p:val>
                                        </p:tav>
                                      </p:tavLst>
                                    </p:anim>
                                    <p:anim calcmode="lin" valueType="num">
                                      <p:cBhvr additive="base">
                                        <p:cTn id="18" dur="500" fill="hold"/>
                                        <p:tgtEl>
                                          <p:spTgt spid="4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5" grpId="0" animBg="1"/>
      <p:bldP spid="46" grpId="0" animBg="1"/>
      <p:bldP spid="47" grpId="0" animBg="1"/>
      <p:bldP spid="3"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D206E069-117E-463B-BE45-15F3A1C6F075}" type="datetime1">
              <a:rPr lang="en-US" smtClean="0"/>
              <a:pPr>
                <a:defRPr/>
              </a:pPr>
              <a:t>5/20/2015</a:t>
            </a:fld>
            <a:endParaRPr lang="en-US" smtClean="0"/>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924AD6-5ABE-4318-92D4-047B92F76287}" type="slidenum">
              <a:rPr lang="en-US" altLang="en-US" sz="1400" smtClean="0"/>
              <a:pPr>
                <a:spcBef>
                  <a:spcPct val="0"/>
                </a:spcBef>
                <a:buFontTx/>
                <a:buNone/>
              </a:pPr>
              <a:t>27</a:t>
            </a:fld>
            <a:endParaRPr lang="en-US" altLang="en-US" sz="1400" smtClean="0"/>
          </a:p>
        </p:txBody>
      </p:sp>
      <p:sp>
        <p:nvSpPr>
          <p:cNvPr id="10244" name="Rectangle 2"/>
          <p:cNvSpPr>
            <a:spLocks noGrp="1" noChangeArrowheads="1"/>
          </p:cNvSpPr>
          <p:nvPr>
            <p:ph type="title"/>
          </p:nvPr>
        </p:nvSpPr>
        <p:spPr>
          <a:xfrm>
            <a:off x="457200" y="-228600"/>
            <a:ext cx="8229600" cy="1143000"/>
          </a:xfrm>
        </p:spPr>
        <p:txBody>
          <a:bodyPr>
            <a:normAutofit fontScale="90000"/>
          </a:bodyPr>
          <a:lstStyle/>
          <a:p>
            <a:pPr eaLnBrk="1" hangingPunct="1">
              <a:defRPr/>
            </a:pPr>
            <a:r>
              <a:rPr lang="en-US" sz="2400" b="1" i="1" kern="1200" dirty="0" smtClean="0">
                <a:solidFill>
                  <a:srgbClr val="A50021"/>
                </a:solidFill>
                <a:effectLst>
                  <a:outerShdw blurRad="38100" dist="38100" dir="2700000" algn="tl">
                    <a:srgbClr val="C0C0C0"/>
                  </a:outerShdw>
                </a:effectLst>
                <a:ea typeface="+mn-ea"/>
                <a:cs typeface="Arial" charset="0"/>
              </a:rPr>
              <a:t/>
            </a:r>
            <a:br>
              <a:rPr lang="en-US" sz="2400" b="1" i="1" kern="1200" dirty="0" smtClean="0">
                <a:solidFill>
                  <a:srgbClr val="A50021"/>
                </a:solidFill>
                <a:effectLst>
                  <a:outerShdw blurRad="38100" dist="38100" dir="2700000" algn="tl">
                    <a:srgbClr val="C0C0C0"/>
                  </a:outerShdw>
                </a:effectLst>
                <a:ea typeface="+mn-ea"/>
                <a:cs typeface="Arial" charset="0"/>
              </a:rPr>
            </a:br>
            <a:r>
              <a:rPr lang="en-US" sz="2400" b="1" i="1" kern="1200" dirty="0">
                <a:solidFill>
                  <a:srgbClr val="A50021"/>
                </a:solidFill>
                <a:effectLst>
                  <a:outerShdw blurRad="38100" dist="38100" dir="2700000" algn="tl">
                    <a:srgbClr val="C0C0C0"/>
                  </a:outerShdw>
                </a:effectLst>
                <a:ea typeface="+mn-ea"/>
                <a:cs typeface="Arial" charset="0"/>
              </a:rPr>
              <a:t/>
            </a:r>
            <a:br>
              <a:rPr lang="en-US" sz="2400" b="1" i="1" kern="1200" dirty="0">
                <a:solidFill>
                  <a:srgbClr val="A50021"/>
                </a:solidFill>
                <a:effectLst>
                  <a:outerShdw blurRad="38100" dist="38100" dir="2700000" algn="tl">
                    <a:srgbClr val="C0C0C0"/>
                  </a:outerShdw>
                </a:effectLst>
                <a:ea typeface="+mn-ea"/>
                <a:cs typeface="Arial" charset="0"/>
              </a:rPr>
            </a:br>
            <a:r>
              <a:rPr lang="en-US" sz="2400" b="1" i="1" kern="1200" dirty="0" smtClean="0">
                <a:solidFill>
                  <a:srgbClr val="A50021"/>
                </a:solidFill>
                <a:effectLst>
                  <a:outerShdw blurRad="38100" dist="38100" dir="2700000" algn="tl">
                    <a:srgbClr val="C0C0C0"/>
                  </a:outerShdw>
                </a:effectLst>
                <a:ea typeface="+mn-ea"/>
                <a:cs typeface="Arial" charset="0"/>
              </a:rPr>
              <a:t>Dependent Variable: Share of Alliance Value Captured by Knowledge/IP Supplier</a:t>
            </a:r>
            <a:br>
              <a:rPr lang="en-US" sz="2400" b="1" i="1" kern="1200" dirty="0" smtClean="0">
                <a:solidFill>
                  <a:srgbClr val="A50021"/>
                </a:solidFill>
                <a:effectLst>
                  <a:outerShdw blurRad="38100" dist="38100" dir="2700000" algn="tl">
                    <a:srgbClr val="C0C0C0"/>
                  </a:outerShdw>
                </a:effectLst>
                <a:ea typeface="+mn-ea"/>
                <a:cs typeface="Arial" charset="0"/>
              </a:rPr>
            </a:br>
            <a:r>
              <a:rPr lang="en-US" sz="2400" b="1" i="1" kern="1200" dirty="0" smtClean="0">
                <a:solidFill>
                  <a:srgbClr val="A50021"/>
                </a:solidFill>
                <a:effectLst>
                  <a:outerShdw blurRad="38100" dist="38100" dir="2700000" algn="tl">
                    <a:srgbClr val="C0C0C0"/>
                  </a:outerShdw>
                </a:effectLst>
                <a:ea typeface="+mn-ea"/>
                <a:cs typeface="Arial" charset="0"/>
              </a:rPr>
              <a:t/>
            </a:r>
            <a:br>
              <a:rPr lang="en-US" sz="2400" b="1" i="1" kern="1200" dirty="0" smtClean="0">
                <a:solidFill>
                  <a:srgbClr val="A50021"/>
                </a:solidFill>
                <a:effectLst>
                  <a:outerShdw blurRad="38100" dist="38100" dir="2700000" algn="tl">
                    <a:srgbClr val="C0C0C0"/>
                  </a:outerShdw>
                </a:effectLst>
                <a:ea typeface="+mn-ea"/>
                <a:cs typeface="Arial" charset="0"/>
              </a:rPr>
            </a:br>
            <a:r>
              <a:rPr lang="en-US" sz="2400" b="1" i="1" kern="1200" dirty="0" smtClean="0">
                <a:solidFill>
                  <a:srgbClr val="002060"/>
                </a:solidFill>
                <a:effectLst>
                  <a:outerShdw blurRad="38100" dist="38100" dir="2700000" algn="tl">
                    <a:srgbClr val="C0C0C0"/>
                  </a:outerShdw>
                </a:effectLst>
                <a:ea typeface="+mn-ea"/>
                <a:cs typeface="Arial" charset="0"/>
              </a:rPr>
              <a:t>Independent Variable Categories</a:t>
            </a:r>
          </a:p>
        </p:txBody>
      </p:sp>
      <p:sp>
        <p:nvSpPr>
          <p:cNvPr id="25605" name="Rectangle 3"/>
          <p:cNvSpPr>
            <a:spLocks noGrp="1" noChangeArrowheads="1"/>
          </p:cNvSpPr>
          <p:nvPr>
            <p:ph type="body" idx="1"/>
          </p:nvPr>
        </p:nvSpPr>
        <p:spPr>
          <a:xfrm>
            <a:off x="533400" y="1371600"/>
            <a:ext cx="9296400" cy="5029200"/>
          </a:xfrm>
        </p:spPr>
        <p:txBody>
          <a:bodyPr>
            <a:normAutofit fontScale="92500" lnSpcReduction="10000"/>
          </a:bodyPr>
          <a:lstStyle/>
          <a:p>
            <a:pPr eaLnBrk="1" hangingPunct="1">
              <a:lnSpc>
                <a:spcPct val="80000"/>
              </a:lnSpc>
            </a:pPr>
            <a:r>
              <a:rPr lang="en-US" altLang="en-US" b="1" smtClean="0"/>
              <a:t>Technology</a:t>
            </a:r>
            <a:endParaRPr lang="en-US" altLang="en-US" sz="2000" smtClean="0"/>
          </a:p>
          <a:p>
            <a:pPr lvl="1" eaLnBrk="1" hangingPunct="1">
              <a:lnSpc>
                <a:spcPct val="80000"/>
              </a:lnSpc>
            </a:pPr>
            <a:r>
              <a:rPr lang="en-US" altLang="en-US" sz="2000" smtClean="0"/>
              <a:t>Partners’ relative technological capacities</a:t>
            </a:r>
          </a:p>
          <a:p>
            <a:pPr lvl="1" eaLnBrk="1" hangingPunct="1">
              <a:lnSpc>
                <a:spcPct val="80000"/>
              </a:lnSpc>
            </a:pPr>
            <a:r>
              <a:rPr lang="en-US" altLang="en-US" sz="2000" smtClean="0"/>
              <a:t>Technology transfer and agreement execution costs</a:t>
            </a:r>
          </a:p>
          <a:p>
            <a:pPr lvl="1" eaLnBrk="1" hangingPunct="1">
              <a:lnSpc>
                <a:spcPct val="80000"/>
              </a:lnSpc>
            </a:pPr>
            <a:r>
              <a:rPr lang="en-US" altLang="en-US" sz="2000" smtClean="0"/>
              <a:t>Proportions of tacit and codified knowledge </a:t>
            </a:r>
          </a:p>
          <a:p>
            <a:pPr eaLnBrk="1" hangingPunct="1">
              <a:lnSpc>
                <a:spcPct val="80000"/>
              </a:lnSpc>
            </a:pPr>
            <a:endParaRPr lang="en-US" altLang="en-US" sz="1600" b="1" smtClean="0"/>
          </a:p>
          <a:p>
            <a:pPr eaLnBrk="1" hangingPunct="1">
              <a:lnSpc>
                <a:spcPct val="80000"/>
              </a:lnSpc>
            </a:pPr>
            <a:r>
              <a:rPr lang="en-US" altLang="en-US" b="1" smtClean="0"/>
              <a:t>Host Nation Mandates</a:t>
            </a:r>
            <a:r>
              <a:rPr lang="en-US" altLang="en-US" smtClean="0"/>
              <a:t> </a:t>
            </a:r>
          </a:p>
          <a:p>
            <a:pPr lvl="1" eaLnBrk="1" hangingPunct="1">
              <a:lnSpc>
                <a:spcPct val="80000"/>
              </a:lnSpc>
            </a:pPr>
            <a:r>
              <a:rPr lang="en-US" altLang="en-US" sz="2000" smtClean="0"/>
              <a:t>Government mandate to have a local partner</a:t>
            </a:r>
          </a:p>
          <a:p>
            <a:pPr eaLnBrk="1" hangingPunct="1">
              <a:lnSpc>
                <a:spcPct val="80000"/>
              </a:lnSpc>
            </a:pPr>
            <a:endParaRPr lang="en-US" altLang="en-US" sz="1600" smtClean="0"/>
          </a:p>
          <a:p>
            <a:pPr eaLnBrk="1" hangingPunct="1">
              <a:lnSpc>
                <a:spcPct val="80000"/>
              </a:lnSpc>
            </a:pPr>
            <a:r>
              <a:rPr lang="en-US" altLang="en-US" b="1" smtClean="0"/>
              <a:t>Alliance Structure</a:t>
            </a:r>
            <a:r>
              <a:rPr lang="en-US" altLang="en-US" smtClean="0"/>
              <a:t> </a:t>
            </a:r>
          </a:p>
          <a:p>
            <a:pPr lvl="1" eaLnBrk="1" hangingPunct="1">
              <a:lnSpc>
                <a:spcPct val="80000"/>
              </a:lnSpc>
            </a:pPr>
            <a:r>
              <a:rPr lang="en-US" altLang="en-US" sz="2000" smtClean="0"/>
              <a:t>Existence of equity share for technology provider</a:t>
            </a:r>
          </a:p>
          <a:p>
            <a:pPr lvl="1" eaLnBrk="1" hangingPunct="1">
              <a:lnSpc>
                <a:spcPct val="80000"/>
              </a:lnSpc>
            </a:pPr>
            <a:r>
              <a:rPr lang="en-US" altLang="en-US" sz="2000" smtClean="0"/>
              <a:t>Majority ownership of joint venture by technology provider</a:t>
            </a:r>
          </a:p>
          <a:p>
            <a:pPr eaLnBrk="1" hangingPunct="1">
              <a:lnSpc>
                <a:spcPct val="80000"/>
              </a:lnSpc>
            </a:pPr>
            <a:endParaRPr lang="en-US" altLang="en-US" sz="2000" b="1" smtClean="0"/>
          </a:p>
          <a:p>
            <a:pPr eaLnBrk="1" hangingPunct="1">
              <a:lnSpc>
                <a:spcPct val="80000"/>
              </a:lnSpc>
            </a:pPr>
            <a:r>
              <a:rPr lang="en-US" altLang="en-US" b="1" smtClean="0"/>
              <a:t>Agreement Provisions</a:t>
            </a:r>
          </a:p>
          <a:p>
            <a:pPr lvl="1" eaLnBrk="1" hangingPunct="1">
              <a:lnSpc>
                <a:spcPct val="80000"/>
              </a:lnSpc>
            </a:pPr>
            <a:r>
              <a:rPr lang="en-US" altLang="en-US" sz="2000" smtClean="0"/>
              <a:t>Number of “minimum return” provisions</a:t>
            </a:r>
          </a:p>
          <a:p>
            <a:pPr lvl="1" eaLnBrk="1" hangingPunct="1">
              <a:lnSpc>
                <a:spcPct val="80000"/>
              </a:lnSpc>
            </a:pPr>
            <a:r>
              <a:rPr lang="en-US" altLang="en-US" sz="2000" smtClean="0"/>
              <a:t>“High risk” benefit / income streams </a:t>
            </a:r>
          </a:p>
          <a:p>
            <a:pPr lvl="1" eaLnBrk="1" hangingPunct="1">
              <a:lnSpc>
                <a:spcPct val="80000"/>
              </a:lnSpc>
            </a:pPr>
            <a:r>
              <a:rPr lang="en-US" altLang="en-US" sz="2000" smtClean="0"/>
              <a:t>Territorial restrictions on alliance activities</a:t>
            </a:r>
          </a:p>
          <a:p>
            <a:pPr lvl="1" eaLnBrk="1" hangingPunct="1">
              <a:lnSpc>
                <a:spcPct val="80000"/>
              </a:lnSpc>
            </a:pPr>
            <a:endParaRPr lang="en-US" altLang="en-US" sz="2000" smtClean="0"/>
          </a:p>
        </p:txBody>
      </p:sp>
    </p:spTree>
    <p:extLst>
      <p:ext uri="{BB962C8B-B14F-4D97-AF65-F5344CB8AC3E}">
        <p14:creationId xmlns:p14="http://schemas.microsoft.com/office/powerpoint/2010/main" val="587193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p:txBody>
          <a:bodyPr/>
          <a:lstStyle/>
          <a:p>
            <a:pPr>
              <a:defRPr/>
            </a:pPr>
            <a:fld id="{9E02F120-AAC3-40C9-99ED-E9954737FFAE}" type="datetime1">
              <a:rPr lang="en-US" smtClean="0"/>
              <a:pPr>
                <a:defRPr/>
              </a:pPr>
              <a:t>5/20/2015</a:t>
            </a:fld>
            <a:endParaRPr lang="en-US" smtClean="0"/>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3B573E-BDFC-4F37-89BD-A2F41BE2DCAC}" type="slidenum">
              <a:rPr lang="en-US" altLang="en-US" sz="1400" smtClean="0"/>
              <a:pPr>
                <a:spcBef>
                  <a:spcPct val="0"/>
                </a:spcBef>
                <a:buFontTx/>
                <a:buNone/>
              </a:pPr>
              <a:t>28</a:t>
            </a:fld>
            <a:endParaRPr lang="en-US" altLang="en-US" sz="1400" smtClean="0"/>
          </a:p>
        </p:txBody>
      </p:sp>
      <p:sp>
        <p:nvSpPr>
          <p:cNvPr id="11268" name="Rectangle 2"/>
          <p:cNvSpPr>
            <a:spLocks noGrp="1" noChangeArrowheads="1"/>
          </p:cNvSpPr>
          <p:nvPr>
            <p:ph type="title"/>
          </p:nvPr>
        </p:nvSpPr>
        <p:spPr>
          <a:xfrm>
            <a:off x="-76200" y="-152400"/>
            <a:ext cx="9220200" cy="1417638"/>
          </a:xfrm>
        </p:spPr>
        <p:txBody>
          <a:bodyPr/>
          <a:lstStyle/>
          <a:p>
            <a:pPr eaLnBrk="1" hangingPunct="1">
              <a:defRPr/>
            </a:pPr>
            <a:r>
              <a:rPr lang="en-US" sz="2800" b="1" i="1" kern="1200" dirty="0" smtClean="0">
                <a:solidFill>
                  <a:srgbClr val="A50021"/>
                </a:solidFill>
                <a:effectLst>
                  <a:outerShdw blurRad="38100" dist="38100" dir="2700000" algn="tl">
                    <a:srgbClr val="C0C0C0"/>
                  </a:outerShdw>
                </a:effectLst>
                <a:ea typeface="+mn-ea"/>
                <a:cs typeface="Arial" charset="0"/>
              </a:rPr>
              <a:t>Model Summary for Share of Alliance Value Appropriated by the Technology Supplier:  “DIVBEN”</a:t>
            </a:r>
            <a:r>
              <a:rPr lang="en-US" sz="3200" b="1" i="1" kern="1200" dirty="0" smtClean="0">
                <a:solidFill>
                  <a:srgbClr val="A50021"/>
                </a:solidFill>
                <a:effectLst>
                  <a:outerShdw blurRad="38100" dist="38100" dir="2700000" algn="tl">
                    <a:srgbClr val="C0C0C0"/>
                  </a:outerShdw>
                </a:effectLst>
                <a:ea typeface="+mn-ea"/>
                <a:cs typeface="Arial" charset="0"/>
              </a:rPr>
              <a:t/>
            </a:r>
            <a:br>
              <a:rPr lang="en-US" sz="3200" b="1" i="1" kern="1200" dirty="0" smtClean="0">
                <a:solidFill>
                  <a:srgbClr val="A50021"/>
                </a:solidFill>
                <a:effectLst>
                  <a:outerShdw blurRad="38100" dist="38100" dir="2700000" algn="tl">
                    <a:srgbClr val="C0C0C0"/>
                  </a:outerShdw>
                </a:effectLst>
                <a:ea typeface="+mn-ea"/>
                <a:cs typeface="Arial" charset="0"/>
              </a:rPr>
            </a:br>
            <a:r>
              <a:rPr lang="en-US" sz="2000" b="1" i="1" dirty="0" smtClean="0"/>
              <a:t>- With Hypothesized Signs for Coefficients</a:t>
            </a:r>
            <a:endParaRPr lang="en-US" sz="2000" i="1" dirty="0" smtClean="0"/>
          </a:p>
        </p:txBody>
      </p:sp>
      <p:pic>
        <p:nvPicPr>
          <p:cNvPr id="27653" name="Picture 29"/>
          <p:cNvPicPr>
            <a:picLocks noChangeAspect="1" noChangeArrowheads="1"/>
          </p:cNvPicPr>
          <p:nvPr/>
        </p:nvPicPr>
        <p:blipFill>
          <a:blip r:embed="rId3">
            <a:extLst>
              <a:ext uri="{28A0092B-C50C-407E-A947-70E740481C1C}">
                <a14:useLocalDpi xmlns:a14="http://schemas.microsoft.com/office/drawing/2010/main" val="0"/>
              </a:ext>
            </a:extLst>
          </a:blip>
          <a:srcRect l="23334" t="11333" r="20000" b="7333"/>
          <a:stretch>
            <a:fillRect/>
          </a:stretch>
        </p:blipFill>
        <p:spPr bwMode="auto">
          <a:xfrm>
            <a:off x="533400" y="12192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43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81B6B9-E7E4-4356-A039-A8830C9B6D35}" type="slidenum">
              <a:rPr lang="en-US" altLang="en-US" sz="1400" smtClean="0"/>
              <a:pPr>
                <a:spcBef>
                  <a:spcPct val="0"/>
                </a:spcBef>
                <a:buFontTx/>
                <a:buNone/>
              </a:pPr>
              <a:t>29</a:t>
            </a:fld>
            <a:endParaRPr lang="en-US" altLang="en-US" sz="1400" smtClean="0"/>
          </a:p>
        </p:txBody>
      </p:sp>
      <p:sp>
        <p:nvSpPr>
          <p:cNvPr id="12292" name="Rectangle 2"/>
          <p:cNvSpPr>
            <a:spLocks noGrp="1" noChangeArrowheads="1"/>
          </p:cNvSpPr>
          <p:nvPr>
            <p:ph type="title"/>
          </p:nvPr>
        </p:nvSpPr>
        <p:spPr>
          <a:xfrm>
            <a:off x="457200" y="0"/>
            <a:ext cx="8229600" cy="1355725"/>
          </a:xfrm>
        </p:spPr>
        <p:txBody>
          <a:bodyPr/>
          <a:lstStyle/>
          <a:p>
            <a:pPr eaLnBrk="1" hangingPunct="1">
              <a:defRPr/>
            </a:pPr>
            <a:r>
              <a:rPr lang="en-US" sz="2200" b="1" i="1" kern="1200" dirty="0" smtClean="0">
                <a:solidFill>
                  <a:srgbClr val="A50021"/>
                </a:solidFill>
                <a:effectLst>
                  <a:outerShdw blurRad="38100" dist="38100" dir="2700000" algn="tl">
                    <a:srgbClr val="C0C0C0"/>
                  </a:outerShdw>
                </a:effectLst>
                <a:ea typeface="+mn-ea"/>
                <a:cs typeface="Arial" charset="0"/>
              </a:rPr>
              <a:t>                        Hypotheses – Relative Technical Capacity (+)</a:t>
            </a:r>
          </a:p>
        </p:txBody>
      </p:sp>
      <p:sp>
        <p:nvSpPr>
          <p:cNvPr id="13317" name="Rectangle 3"/>
          <p:cNvSpPr>
            <a:spLocks noGrp="1" noChangeArrowheads="1"/>
          </p:cNvSpPr>
          <p:nvPr>
            <p:ph type="body" idx="1"/>
          </p:nvPr>
        </p:nvSpPr>
        <p:spPr>
          <a:xfrm>
            <a:off x="304800" y="1295400"/>
            <a:ext cx="8686800" cy="4953000"/>
          </a:xfrm>
        </p:spPr>
        <p:txBody>
          <a:bodyPr>
            <a:normAutofit lnSpcReduction="10000"/>
          </a:bodyPr>
          <a:lstStyle/>
          <a:p>
            <a:r>
              <a:rPr lang="en-US" altLang="en-US" sz="1700" smtClean="0"/>
              <a:t>The value of an asset such as knowledge transferred from one location (country) to another is a function of its use in the foreign market </a:t>
            </a:r>
          </a:p>
          <a:p>
            <a:r>
              <a:rPr lang="en-US" altLang="en-US" sz="1700" smtClean="0"/>
              <a:t>Depends on the ability of the recipient ally to recognize, digest, assimilate, and integrate the new technology into local operations. </a:t>
            </a:r>
          </a:p>
          <a:p>
            <a:r>
              <a:rPr lang="en-US" altLang="en-US" sz="1700" smtClean="0"/>
              <a:t>Adegbesan &amp; Higgins’ (2010) study of pharma-biotech alliances, pharmaceutical partners that have superior absorptive/technical capacity realize a larger percentage of control rights and appropriation of alliance value. </a:t>
            </a:r>
          </a:p>
          <a:p>
            <a:r>
              <a:rPr lang="en-US" altLang="en-US" sz="1700" smtClean="0"/>
              <a:t>The partner with the relatively stronger absorptive and learning capacity increases its bargaining power, over time (Inkpen &amp; Beamish, 1997), </a:t>
            </a:r>
          </a:p>
          <a:p>
            <a:r>
              <a:rPr lang="en-US" altLang="en-US" sz="1700" smtClean="0"/>
              <a:t>And can </a:t>
            </a:r>
            <a:r>
              <a:rPr lang="en-US" altLang="en-US" sz="1700" i="1" smtClean="0"/>
              <a:t>“…appropriate a higher percentage of the subsequent relational rents</a:t>
            </a:r>
            <a:r>
              <a:rPr lang="en-US" altLang="en-US" sz="1700" smtClean="0"/>
              <a:t>…” (Dyer, Singh &amp; Kale, 2008, p. 140). </a:t>
            </a:r>
          </a:p>
          <a:p>
            <a:endParaRPr lang="en-US" altLang="en-US" sz="1600" smtClean="0"/>
          </a:p>
          <a:p>
            <a:pPr>
              <a:buFontTx/>
              <a:buNone/>
            </a:pPr>
            <a:r>
              <a:rPr lang="en-US" altLang="en-US" sz="2000" u="sng" smtClean="0"/>
              <a:t>Hypothesis 1 (H1)</a:t>
            </a:r>
            <a:r>
              <a:rPr lang="en-US" altLang="en-US" sz="2000" smtClean="0"/>
              <a:t>:  The share of alliance value appropriated by the technology supplying partner is greater when the technology recipient has relatively lower technical capacity. </a:t>
            </a:r>
            <a:br>
              <a:rPr lang="en-US" altLang="en-US" sz="2000" smtClean="0"/>
            </a:br>
            <a:r>
              <a:rPr lang="en-US" altLang="en-US" sz="2000" smtClean="0"/>
              <a:t/>
            </a:r>
            <a:br>
              <a:rPr lang="en-US" altLang="en-US" sz="2000" smtClean="0"/>
            </a:br>
            <a:r>
              <a:rPr lang="en-US" altLang="en-US" sz="2000" smtClean="0"/>
              <a:t>	</a:t>
            </a:r>
            <a:r>
              <a:rPr lang="en-US" altLang="en-US" sz="1600" smtClean="0"/>
              <a:t>(Note: The expected sign of the coefficient is positive only because of the way </a:t>
            </a:r>
            <a:br>
              <a:rPr lang="en-US" altLang="en-US" sz="1600" smtClean="0"/>
            </a:br>
            <a:r>
              <a:rPr lang="en-US" altLang="en-US" sz="1600" smtClean="0"/>
              <a:t>		the variable is constructed).</a:t>
            </a:r>
          </a:p>
          <a:p>
            <a:pPr eaLnBrk="1" hangingPunct="1">
              <a:lnSpc>
                <a:spcPct val="80000"/>
              </a:lnSpc>
            </a:pPr>
            <a:endParaRPr lang="en-US" altLang="en-US" sz="1600" b="1" smtClean="0"/>
          </a:p>
        </p:txBody>
      </p:sp>
      <p:pic>
        <p:nvPicPr>
          <p:cNvPr id="29702" name="Picture 8" descr="http://www.experiment-resources.com/images/reasoning-cycle-re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146" y="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776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additive="base">
                                        <p:cTn id="7"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xEl>
                                              <p:pRg st="1" end="1"/>
                                            </p:txEl>
                                          </p:spTgt>
                                        </p:tgtEl>
                                        <p:attrNameLst>
                                          <p:attrName>style.visibility</p:attrName>
                                        </p:attrNameLst>
                                      </p:cBhvr>
                                      <p:to>
                                        <p:strVal val="visible"/>
                                      </p:to>
                                    </p:set>
                                    <p:anim calcmode="lin" valueType="num">
                                      <p:cBhvr additive="base">
                                        <p:cTn id="13" dur="500" fill="hold"/>
                                        <p:tgtEl>
                                          <p:spTgt spid="133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7">
                                            <p:txEl>
                                              <p:pRg st="2" end="2"/>
                                            </p:txEl>
                                          </p:spTgt>
                                        </p:tgtEl>
                                        <p:attrNameLst>
                                          <p:attrName>style.visibility</p:attrName>
                                        </p:attrNameLst>
                                      </p:cBhvr>
                                      <p:to>
                                        <p:strVal val="visible"/>
                                      </p:to>
                                    </p:set>
                                    <p:anim calcmode="lin" valueType="num">
                                      <p:cBhvr additive="base">
                                        <p:cTn id="19"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7">
                                            <p:txEl>
                                              <p:pRg st="3" end="3"/>
                                            </p:txEl>
                                          </p:spTgt>
                                        </p:tgtEl>
                                        <p:attrNameLst>
                                          <p:attrName>style.visibility</p:attrName>
                                        </p:attrNameLst>
                                      </p:cBhvr>
                                      <p:to>
                                        <p:strVal val="visible"/>
                                      </p:to>
                                    </p:set>
                                    <p:anim calcmode="lin" valueType="num">
                                      <p:cBhvr additive="base">
                                        <p:cTn id="25"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7">
                                            <p:txEl>
                                              <p:pRg st="4" end="4"/>
                                            </p:txEl>
                                          </p:spTgt>
                                        </p:tgtEl>
                                        <p:attrNameLst>
                                          <p:attrName>style.visibility</p:attrName>
                                        </p:attrNameLst>
                                      </p:cBhvr>
                                      <p:to>
                                        <p:strVal val="visible"/>
                                      </p:to>
                                    </p:set>
                                    <p:anim calcmode="lin" valueType="num">
                                      <p:cBhvr additive="base">
                                        <p:cTn id="31"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7">
                                            <p:txEl>
                                              <p:pRg st="6" end="6"/>
                                            </p:txEl>
                                          </p:spTgt>
                                        </p:tgtEl>
                                        <p:attrNameLst>
                                          <p:attrName>style.visibility</p:attrName>
                                        </p:attrNameLst>
                                      </p:cBhvr>
                                      <p:to>
                                        <p:strVal val="visible"/>
                                      </p:to>
                                    </p:set>
                                    <p:anim calcmode="lin" valueType="num">
                                      <p:cBhvr additive="base">
                                        <p:cTn id="37" dur="500" fill="hold"/>
                                        <p:tgtEl>
                                          <p:spTgt spid="1331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p:txBody>
          <a:bodyPr/>
          <a:lstStyle/>
          <a:p>
            <a:pPr>
              <a:defRPr/>
            </a:pPr>
            <a:r>
              <a:rPr lang="en-US" smtClean="0">
                <a:latin typeface="Arial" pitchFamily="34" charset="0"/>
              </a:rPr>
              <a:t>Copyright Farok J. Contractor</a:t>
            </a:r>
          </a:p>
        </p:txBody>
      </p:sp>
      <p:sp>
        <p:nvSpPr>
          <p:cNvPr id="7170" name="Text Box 2"/>
          <p:cNvSpPr txBox="1">
            <a:spLocks noChangeArrowheads="1"/>
          </p:cNvSpPr>
          <p:nvPr/>
        </p:nvSpPr>
        <p:spPr bwMode="auto">
          <a:xfrm>
            <a:off x="304800" y="0"/>
            <a:ext cx="85344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i="1" dirty="0">
                <a:solidFill>
                  <a:srgbClr val="A50021"/>
                </a:solidFill>
                <a:effectLst>
                  <a:outerShdw blurRad="38100" dist="38100" dir="2700000" algn="tl">
                    <a:srgbClr val="C0C0C0"/>
                  </a:outerShdw>
                </a:effectLst>
                <a:latin typeface="Arial" charset="0"/>
                <a:cs typeface="Arial" charset="0"/>
              </a:rPr>
              <a:t>Alliances: Strategy Role and Negotiations</a:t>
            </a:r>
          </a:p>
        </p:txBody>
      </p:sp>
      <p:sp>
        <p:nvSpPr>
          <p:cNvPr id="7171" name="Text Box 3"/>
          <p:cNvSpPr txBox="1">
            <a:spLocks noChangeArrowheads="1"/>
          </p:cNvSpPr>
          <p:nvPr/>
        </p:nvSpPr>
        <p:spPr bwMode="auto">
          <a:xfrm>
            <a:off x="914400" y="1981200"/>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b="1"/>
          </a:p>
        </p:txBody>
      </p:sp>
      <p:sp>
        <p:nvSpPr>
          <p:cNvPr id="7173" name="Rectangle 4"/>
          <p:cNvSpPr>
            <a:spLocks noGrp="1" noChangeArrowheads="1"/>
          </p:cNvSpPr>
          <p:nvPr>
            <p:ph/>
          </p:nvPr>
        </p:nvSpPr>
        <p:spPr>
          <a:xfrm>
            <a:off x="228600" y="274638"/>
            <a:ext cx="8686800" cy="5851525"/>
          </a:xfrm>
        </p:spPr>
        <p:txBody>
          <a:bodyPr/>
          <a:lstStyle/>
          <a:p>
            <a:pPr eaLnBrk="1" hangingPunct="1"/>
            <a:endParaRPr lang="en-US" altLang="en-US" b="1" smtClean="0"/>
          </a:p>
          <a:p>
            <a:pPr algn="ctr" eaLnBrk="1" hangingPunct="1">
              <a:buFontTx/>
              <a:buNone/>
            </a:pPr>
            <a:r>
              <a:rPr lang="en-US" altLang="en-US" b="1" smtClean="0">
                <a:solidFill>
                  <a:srgbClr val="0070C0"/>
                </a:solidFill>
              </a:rPr>
              <a:t>DEFINITION OF “ALLIANCE”</a:t>
            </a:r>
          </a:p>
          <a:p>
            <a:pPr eaLnBrk="1" hangingPunct="1"/>
            <a:r>
              <a:rPr lang="en-US" altLang="en-US" smtClean="0"/>
              <a:t> ”Any cooperative arrangement involving two or more separate firms, between the extremes of spot contracts and complete merger.”</a:t>
            </a:r>
          </a:p>
          <a:p>
            <a:pPr eaLnBrk="1" hangingPunct="1">
              <a:buFontTx/>
              <a:buNone/>
            </a:pPr>
            <a:r>
              <a:rPr lang="en-US" altLang="en-US" smtClean="0"/>
              <a:t>					</a:t>
            </a:r>
            <a:r>
              <a:rPr lang="en-US" altLang="en-US" sz="2400" smtClean="0"/>
              <a:t>--  </a:t>
            </a:r>
            <a:r>
              <a:rPr lang="en-US" altLang="en-US" sz="2400" i="1" smtClean="0"/>
              <a:t>Farok Contractor</a:t>
            </a:r>
          </a:p>
          <a:p>
            <a:pPr eaLnBrk="1" hangingPunct="1"/>
            <a:endParaRPr lang="en-US" altLang="en-US" i="1" smtClean="0"/>
          </a:p>
          <a:p>
            <a:pPr eaLnBrk="1" hangingPunct="1"/>
            <a:r>
              <a:rPr lang="en-US" altLang="en-US" smtClean="0"/>
              <a:t>  Two or more firms joined in common purpose while remaining independent   </a:t>
            </a:r>
          </a:p>
          <a:p>
            <a:pPr eaLnBrk="1" hangingPunct="1">
              <a:buFontTx/>
              <a:buNone/>
            </a:pPr>
            <a:r>
              <a:rPr lang="en-US" altLang="en-US" smtClean="0"/>
              <a:t>				        </a:t>
            </a:r>
            <a:r>
              <a:rPr lang="en-US" altLang="en-US" sz="2400" smtClean="0"/>
              <a:t>-- </a:t>
            </a:r>
            <a:r>
              <a:rPr lang="en-US" altLang="en-US" sz="2400" i="1" smtClean="0"/>
              <a:t>Yoshino and Rangan</a:t>
            </a:r>
          </a:p>
          <a:p>
            <a:pPr eaLnBrk="1" hangingPunct="1"/>
            <a:endParaRPr lang="en-US" altLang="en-US" smtClean="0"/>
          </a:p>
        </p:txBody>
      </p:sp>
    </p:spTree>
    <p:extLst>
      <p:ext uri="{BB962C8B-B14F-4D97-AF65-F5344CB8AC3E}">
        <p14:creationId xmlns:p14="http://schemas.microsoft.com/office/powerpoint/2010/main" val="40765317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E854E0B-E7E6-4579-AAC6-9F1E3E06D109}" type="slidenum">
              <a:rPr lang="en-US" altLang="en-US" sz="1400" smtClean="0"/>
              <a:pPr>
                <a:spcBef>
                  <a:spcPct val="0"/>
                </a:spcBef>
                <a:buFontTx/>
                <a:buNone/>
              </a:pPr>
              <a:t>30</a:t>
            </a:fld>
            <a:endParaRPr lang="en-US" altLang="en-US" sz="1400" smtClean="0"/>
          </a:p>
        </p:txBody>
      </p:sp>
      <p:sp>
        <p:nvSpPr>
          <p:cNvPr id="12292" name="Rectangle 2"/>
          <p:cNvSpPr>
            <a:spLocks noGrp="1" noChangeArrowheads="1"/>
          </p:cNvSpPr>
          <p:nvPr>
            <p:ph type="title"/>
          </p:nvPr>
        </p:nvSpPr>
        <p:spPr>
          <a:xfrm>
            <a:off x="457200" y="0"/>
            <a:ext cx="8229600" cy="1355725"/>
          </a:xfrm>
        </p:spPr>
        <p:txBody>
          <a:bodyPr/>
          <a:lstStyle/>
          <a:p>
            <a:pPr eaLnBrk="1" hangingPunct="1">
              <a:defRPr/>
            </a:pPr>
            <a:r>
              <a:rPr lang="en-US" sz="2200" b="1" i="1" kern="1200" dirty="0" smtClean="0">
                <a:solidFill>
                  <a:srgbClr val="A50021"/>
                </a:solidFill>
                <a:effectLst>
                  <a:outerShdw blurRad="38100" dist="38100" dir="2700000" algn="tl">
                    <a:srgbClr val="C0C0C0"/>
                  </a:outerShdw>
                </a:effectLst>
                <a:ea typeface="+mn-ea"/>
                <a:cs typeface="Arial" charset="0"/>
              </a:rPr>
              <a:t>Hypotheses </a:t>
            </a:r>
            <a:br>
              <a:rPr lang="en-US" sz="2200" b="1" i="1" kern="1200" dirty="0" smtClean="0">
                <a:solidFill>
                  <a:srgbClr val="A50021"/>
                </a:solidFill>
                <a:effectLst>
                  <a:outerShdw blurRad="38100" dist="38100" dir="2700000" algn="tl">
                    <a:srgbClr val="C0C0C0"/>
                  </a:outerShdw>
                </a:effectLst>
                <a:ea typeface="+mn-ea"/>
                <a:cs typeface="Arial" charset="0"/>
              </a:rPr>
            </a:br>
            <a:r>
              <a:rPr lang="en-US" sz="2200" b="1" i="1" kern="1200" dirty="0" smtClean="0">
                <a:solidFill>
                  <a:srgbClr val="A50021"/>
                </a:solidFill>
                <a:effectLst>
                  <a:outerShdw blurRad="38100" dist="38100" dir="2700000" algn="tl">
                    <a:srgbClr val="C0C0C0"/>
                  </a:outerShdw>
                </a:effectLst>
                <a:ea typeface="+mn-ea"/>
                <a:cs typeface="Arial" charset="0"/>
              </a:rPr>
              <a:t>		Execution Costs Borne by  Tech. Supplier (-)</a:t>
            </a:r>
          </a:p>
        </p:txBody>
      </p:sp>
      <p:sp>
        <p:nvSpPr>
          <p:cNvPr id="13317" name="Rectangle 3"/>
          <p:cNvSpPr>
            <a:spLocks noGrp="1" noChangeArrowheads="1"/>
          </p:cNvSpPr>
          <p:nvPr>
            <p:ph type="body" idx="1"/>
          </p:nvPr>
        </p:nvSpPr>
        <p:spPr>
          <a:xfrm>
            <a:off x="762000" y="1295400"/>
            <a:ext cx="8229600" cy="4953000"/>
          </a:xfrm>
        </p:spPr>
        <p:txBody>
          <a:bodyPr/>
          <a:lstStyle/>
          <a:p>
            <a:r>
              <a:rPr lang="en-US" altLang="en-US" sz="1800" smtClean="0"/>
              <a:t>Some technologies are more complex and hence harder to transfer, and </a:t>
            </a:r>
            <a:br>
              <a:rPr lang="en-US" altLang="en-US" sz="1800" smtClean="0"/>
            </a:br>
            <a:endParaRPr lang="en-US" altLang="en-US" sz="1800" smtClean="0"/>
          </a:p>
          <a:p>
            <a:r>
              <a:rPr lang="en-US" altLang="en-US" sz="1800" smtClean="0"/>
              <a:t>Entail high resource costs for the technology supplier, Teece (1977) </a:t>
            </a:r>
            <a:br>
              <a:rPr lang="en-US" altLang="en-US" sz="1800" smtClean="0"/>
            </a:br>
            <a:endParaRPr lang="en-US" altLang="en-US" sz="1800" smtClean="0"/>
          </a:p>
          <a:p>
            <a:r>
              <a:rPr lang="en-US" altLang="en-US" sz="1800" smtClean="0"/>
              <a:t>Technology transfer can entail large costs borne by the technology provider in training their partner, in negotiations and other costs related to the transfer of knowledge. </a:t>
            </a:r>
          </a:p>
          <a:p>
            <a:endParaRPr lang="en-US" altLang="en-US" sz="1800" smtClean="0"/>
          </a:p>
          <a:p>
            <a:r>
              <a:rPr lang="en-US" altLang="en-US" sz="1800" smtClean="0"/>
              <a:t>The share of net alliance value appropriated by the technology supplying partner will likely be lower if they have to incur large initial and ongoing transfer costs. </a:t>
            </a:r>
          </a:p>
          <a:p>
            <a:endParaRPr lang="en-US" altLang="en-US" sz="1600" smtClean="0"/>
          </a:p>
          <a:p>
            <a:r>
              <a:rPr lang="en-US" altLang="en-US" sz="2000" u="sng" smtClean="0"/>
              <a:t>Hypothesis 2 (H2)</a:t>
            </a:r>
            <a:r>
              <a:rPr lang="en-US" altLang="en-US" sz="2000" smtClean="0"/>
              <a:t>:  There will be a negative relationship between the technology transfer and agreement execution costs borne by the technology provider and the share of net alliance value appropriated by them.</a:t>
            </a:r>
          </a:p>
          <a:p>
            <a:pPr eaLnBrk="1" hangingPunct="1">
              <a:lnSpc>
                <a:spcPct val="80000"/>
              </a:lnSpc>
            </a:pPr>
            <a:endParaRPr lang="en-US" altLang="en-US" sz="1600" b="1" smtClean="0"/>
          </a:p>
        </p:txBody>
      </p:sp>
      <p:pic>
        <p:nvPicPr>
          <p:cNvPr id="31750" name="Picture 8" descr="http://www.experiment-resources.com/images/reasoning-cycle-re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499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additive="base">
                                        <p:cTn id="7"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xEl>
                                              <p:pRg st="1" end="1"/>
                                            </p:txEl>
                                          </p:spTgt>
                                        </p:tgtEl>
                                        <p:attrNameLst>
                                          <p:attrName>style.visibility</p:attrName>
                                        </p:attrNameLst>
                                      </p:cBhvr>
                                      <p:to>
                                        <p:strVal val="visible"/>
                                      </p:to>
                                    </p:set>
                                    <p:anim calcmode="lin" valueType="num">
                                      <p:cBhvr additive="base">
                                        <p:cTn id="13" dur="500" fill="hold"/>
                                        <p:tgtEl>
                                          <p:spTgt spid="133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7">
                                            <p:txEl>
                                              <p:pRg st="2" end="2"/>
                                            </p:txEl>
                                          </p:spTgt>
                                        </p:tgtEl>
                                        <p:attrNameLst>
                                          <p:attrName>style.visibility</p:attrName>
                                        </p:attrNameLst>
                                      </p:cBhvr>
                                      <p:to>
                                        <p:strVal val="visible"/>
                                      </p:to>
                                    </p:set>
                                    <p:anim calcmode="lin" valueType="num">
                                      <p:cBhvr additive="base">
                                        <p:cTn id="19"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7">
                                            <p:txEl>
                                              <p:pRg st="4" end="4"/>
                                            </p:txEl>
                                          </p:spTgt>
                                        </p:tgtEl>
                                        <p:attrNameLst>
                                          <p:attrName>style.visibility</p:attrName>
                                        </p:attrNameLst>
                                      </p:cBhvr>
                                      <p:to>
                                        <p:strVal val="visible"/>
                                      </p:to>
                                    </p:set>
                                    <p:anim calcmode="lin" valueType="num">
                                      <p:cBhvr additive="base">
                                        <p:cTn id="25"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7">
                                            <p:txEl>
                                              <p:pRg st="6" end="6"/>
                                            </p:txEl>
                                          </p:spTgt>
                                        </p:tgtEl>
                                        <p:attrNameLst>
                                          <p:attrName>style.visibility</p:attrName>
                                        </p:attrNameLst>
                                      </p:cBhvr>
                                      <p:to>
                                        <p:strVal val="visible"/>
                                      </p:to>
                                    </p:set>
                                    <p:anim calcmode="lin" valueType="num">
                                      <p:cBhvr additive="base">
                                        <p:cTn id="31" dur="500" fill="hold"/>
                                        <p:tgtEl>
                                          <p:spTgt spid="1331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08C4D9-B94D-46BA-94CF-76DFE4FF3B88}" type="slidenum">
              <a:rPr lang="en-US" altLang="en-US" sz="1400" smtClean="0"/>
              <a:pPr>
                <a:spcBef>
                  <a:spcPct val="0"/>
                </a:spcBef>
                <a:buFontTx/>
                <a:buNone/>
              </a:pPr>
              <a:t>31</a:t>
            </a:fld>
            <a:endParaRPr lang="en-US" altLang="en-US" sz="1400" smtClean="0"/>
          </a:p>
        </p:txBody>
      </p:sp>
      <p:sp>
        <p:nvSpPr>
          <p:cNvPr id="12292" name="Rectangle 2"/>
          <p:cNvSpPr>
            <a:spLocks noGrp="1" noChangeArrowheads="1"/>
          </p:cNvSpPr>
          <p:nvPr>
            <p:ph type="title"/>
          </p:nvPr>
        </p:nvSpPr>
        <p:spPr>
          <a:xfrm>
            <a:off x="457200" y="-76200"/>
            <a:ext cx="8229600" cy="762000"/>
          </a:xfrm>
        </p:spPr>
        <p:txBody>
          <a:bodyPr/>
          <a:lstStyle/>
          <a:p>
            <a:pPr eaLnBrk="1" hangingPunct="1">
              <a:defRPr/>
            </a:pPr>
            <a:r>
              <a:rPr lang="en-US" sz="2000" b="1" i="1" kern="1200" dirty="0" smtClean="0">
                <a:solidFill>
                  <a:srgbClr val="A50021"/>
                </a:solidFill>
                <a:effectLst>
                  <a:outerShdw blurRad="38100" dist="38100" dir="2700000" algn="tl">
                    <a:srgbClr val="C0C0C0"/>
                  </a:outerShdw>
                </a:effectLst>
                <a:ea typeface="+mn-ea"/>
                <a:cs typeface="Arial" charset="0"/>
              </a:rPr>
              <a:t>Control Variable: </a:t>
            </a:r>
            <a:br>
              <a:rPr lang="en-US" sz="2000" b="1" i="1" kern="1200" dirty="0" smtClean="0">
                <a:solidFill>
                  <a:srgbClr val="A50021"/>
                </a:solidFill>
                <a:effectLst>
                  <a:outerShdw blurRad="38100" dist="38100" dir="2700000" algn="tl">
                    <a:srgbClr val="C0C0C0"/>
                  </a:outerShdw>
                </a:effectLst>
                <a:ea typeface="+mn-ea"/>
                <a:cs typeface="Arial" charset="0"/>
              </a:rPr>
            </a:br>
            <a:r>
              <a:rPr lang="en-US" sz="2000" b="1" i="1" kern="1200" dirty="0" smtClean="0">
                <a:solidFill>
                  <a:srgbClr val="A50021"/>
                </a:solidFill>
                <a:effectLst>
                  <a:outerShdw blurRad="38100" dist="38100" dir="2700000" algn="tl">
                    <a:srgbClr val="C0C0C0"/>
                  </a:outerShdw>
                </a:effectLst>
                <a:ea typeface="+mn-ea"/>
                <a:cs typeface="Arial" charset="0"/>
              </a:rPr>
              <a:t>Relative Proportion of Tacit vs. Codified Knowledge</a:t>
            </a:r>
          </a:p>
        </p:txBody>
      </p:sp>
      <p:sp>
        <p:nvSpPr>
          <p:cNvPr id="13317" name="Rectangle 3"/>
          <p:cNvSpPr>
            <a:spLocks noGrp="1" noChangeArrowheads="1"/>
          </p:cNvSpPr>
          <p:nvPr>
            <p:ph type="body" idx="1"/>
          </p:nvPr>
        </p:nvSpPr>
        <p:spPr>
          <a:xfrm>
            <a:off x="914400" y="685800"/>
            <a:ext cx="8229600" cy="4953000"/>
          </a:xfrm>
        </p:spPr>
        <p:txBody>
          <a:bodyPr>
            <a:normAutofit fontScale="92500" lnSpcReduction="10000"/>
          </a:bodyPr>
          <a:lstStyle/>
          <a:p>
            <a:r>
              <a:rPr lang="en-US" altLang="en-US" sz="1700" dirty="0" smtClean="0"/>
              <a:t>Corporate knowledge is typically a mix of tacit and codified expertise (</a:t>
            </a:r>
            <a:r>
              <a:rPr lang="en-US" altLang="en-US" sz="1700" dirty="0" err="1" smtClean="0"/>
              <a:t>Kogut</a:t>
            </a:r>
            <a:r>
              <a:rPr lang="en-US" altLang="en-US" sz="1700" dirty="0" smtClean="0"/>
              <a:t> &amp; Zander, 1993). </a:t>
            </a:r>
          </a:p>
          <a:p>
            <a:r>
              <a:rPr lang="en-US" altLang="en-US" sz="1700" dirty="0" smtClean="0"/>
              <a:t>Codified knowledge is much more observable and more easily </a:t>
            </a:r>
            <a:r>
              <a:rPr lang="en-US" altLang="en-US" sz="1700" dirty="0" smtClean="0"/>
              <a:t>transferable </a:t>
            </a:r>
            <a:r>
              <a:rPr lang="en-US" altLang="en-US" sz="1700" dirty="0" smtClean="0"/>
              <a:t>to an alliance partner than tacit knowledge. </a:t>
            </a:r>
          </a:p>
          <a:p>
            <a:r>
              <a:rPr lang="en-US" altLang="en-US" sz="1700" dirty="0" smtClean="0"/>
              <a:t>A firm’s resources, such as proprietary knowledge or technology, influences its potential to earn economic rents (Grant, 1991)</a:t>
            </a:r>
          </a:p>
          <a:p>
            <a:r>
              <a:rPr lang="en-US" altLang="en-US" sz="1700" dirty="0" smtClean="0"/>
              <a:t>The more so if the resources are valuable, rare, and difficult to substitute or imitate (Barney, 1991). </a:t>
            </a:r>
          </a:p>
          <a:p>
            <a:r>
              <a:rPr lang="en-US" altLang="en-US" sz="1700" dirty="0" smtClean="0"/>
              <a:t>Dyer, Singh &amp; Kale (2008) posit that the </a:t>
            </a:r>
            <a:r>
              <a:rPr lang="en-US" altLang="en-US" sz="1700" i="1" dirty="0" smtClean="0"/>
              <a:t>“…firm in an alliance/network which brings the more critical (i.e., valuable, rare, inimitable) resources to the relationship will appropriate a higher percentage of total relational rents generated from an alliance relationship”</a:t>
            </a:r>
            <a:r>
              <a:rPr lang="en-US" altLang="en-US" sz="1700" dirty="0" smtClean="0"/>
              <a:t> (page 140).</a:t>
            </a:r>
            <a:r>
              <a:rPr lang="en-US" altLang="en-US" sz="1600" dirty="0" smtClean="0"/>
              <a:t/>
            </a:r>
            <a:br>
              <a:rPr lang="en-US" altLang="en-US" sz="1600" dirty="0" smtClean="0"/>
            </a:br>
            <a:endParaRPr lang="en-US" altLang="en-US" sz="1600" dirty="0" smtClean="0"/>
          </a:p>
          <a:p>
            <a:r>
              <a:rPr lang="en-US" altLang="en-US" sz="1900" i="1" u="sng" dirty="0" smtClean="0"/>
              <a:t>Proposition</a:t>
            </a:r>
            <a:r>
              <a:rPr lang="en-US" altLang="en-US" sz="1900" dirty="0" smtClean="0"/>
              <a:t>: One possibility is that a greater proportion of tacit or embedded knowledge enhances the bargaining power of the partner supplying technology who will capture a larger share of the overall benefits from the alliance.  </a:t>
            </a:r>
          </a:p>
          <a:p>
            <a:r>
              <a:rPr lang="en-US" altLang="en-US" sz="1900" i="1" u="sng" dirty="0" smtClean="0"/>
              <a:t>Counter Argument</a:t>
            </a:r>
            <a:r>
              <a:rPr lang="en-US" altLang="en-US" sz="1900" dirty="0" smtClean="0"/>
              <a:t>: Intellectual property such as patents transferred to an alliance partner can sometimes be highly desirable and that therefore it is the codified portion of the technology bundle that confers on the technology supplier the greater bargaining power. </a:t>
            </a:r>
            <a:endParaRPr lang="en-US" altLang="en-US" sz="1900" b="1" dirty="0" smtClean="0"/>
          </a:p>
        </p:txBody>
      </p:sp>
    </p:spTree>
    <p:extLst>
      <p:ext uri="{BB962C8B-B14F-4D97-AF65-F5344CB8AC3E}">
        <p14:creationId xmlns:p14="http://schemas.microsoft.com/office/powerpoint/2010/main" val="1403749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additive="base">
                                        <p:cTn id="7"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xEl>
                                              <p:pRg st="1" end="1"/>
                                            </p:txEl>
                                          </p:spTgt>
                                        </p:tgtEl>
                                        <p:attrNameLst>
                                          <p:attrName>style.visibility</p:attrName>
                                        </p:attrNameLst>
                                      </p:cBhvr>
                                      <p:to>
                                        <p:strVal val="visible"/>
                                      </p:to>
                                    </p:set>
                                    <p:anim calcmode="lin" valueType="num">
                                      <p:cBhvr additive="base">
                                        <p:cTn id="13" dur="500" fill="hold"/>
                                        <p:tgtEl>
                                          <p:spTgt spid="133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7">
                                            <p:txEl>
                                              <p:pRg st="2" end="2"/>
                                            </p:txEl>
                                          </p:spTgt>
                                        </p:tgtEl>
                                        <p:attrNameLst>
                                          <p:attrName>style.visibility</p:attrName>
                                        </p:attrNameLst>
                                      </p:cBhvr>
                                      <p:to>
                                        <p:strVal val="visible"/>
                                      </p:to>
                                    </p:set>
                                    <p:anim calcmode="lin" valueType="num">
                                      <p:cBhvr additive="base">
                                        <p:cTn id="19"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7">
                                            <p:txEl>
                                              <p:pRg st="3" end="3"/>
                                            </p:txEl>
                                          </p:spTgt>
                                        </p:tgtEl>
                                        <p:attrNameLst>
                                          <p:attrName>style.visibility</p:attrName>
                                        </p:attrNameLst>
                                      </p:cBhvr>
                                      <p:to>
                                        <p:strVal val="visible"/>
                                      </p:to>
                                    </p:set>
                                    <p:anim calcmode="lin" valueType="num">
                                      <p:cBhvr additive="base">
                                        <p:cTn id="25"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7">
                                            <p:txEl>
                                              <p:pRg st="4" end="4"/>
                                            </p:txEl>
                                          </p:spTgt>
                                        </p:tgtEl>
                                        <p:attrNameLst>
                                          <p:attrName>style.visibility</p:attrName>
                                        </p:attrNameLst>
                                      </p:cBhvr>
                                      <p:to>
                                        <p:strVal val="visible"/>
                                      </p:to>
                                    </p:set>
                                    <p:anim calcmode="lin" valueType="num">
                                      <p:cBhvr additive="base">
                                        <p:cTn id="31"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7">
                                            <p:txEl>
                                              <p:pRg st="5" end="5"/>
                                            </p:txEl>
                                          </p:spTgt>
                                        </p:tgtEl>
                                        <p:attrNameLst>
                                          <p:attrName>style.visibility</p:attrName>
                                        </p:attrNameLst>
                                      </p:cBhvr>
                                      <p:to>
                                        <p:strVal val="visible"/>
                                      </p:to>
                                    </p:set>
                                    <p:anim calcmode="lin" valueType="num">
                                      <p:cBhvr additive="base">
                                        <p:cTn id="37" dur="500" fill="hold"/>
                                        <p:tgtEl>
                                          <p:spTgt spid="1331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7">
                                            <p:txEl>
                                              <p:pRg st="6" end="6"/>
                                            </p:txEl>
                                          </p:spTgt>
                                        </p:tgtEl>
                                        <p:attrNameLst>
                                          <p:attrName>style.visibility</p:attrName>
                                        </p:attrNameLst>
                                      </p:cBhvr>
                                      <p:to>
                                        <p:strVal val="visible"/>
                                      </p:to>
                                    </p:set>
                                    <p:anim calcmode="lin" valueType="num">
                                      <p:cBhvr additive="base">
                                        <p:cTn id="43" dur="500" fill="hold"/>
                                        <p:tgtEl>
                                          <p:spTgt spid="1331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80F997-7E88-45B3-8A35-E4F83991046A}" type="slidenum">
              <a:rPr lang="en-US" altLang="en-US" sz="1400" smtClean="0"/>
              <a:pPr>
                <a:spcBef>
                  <a:spcPct val="0"/>
                </a:spcBef>
                <a:buFontTx/>
                <a:buNone/>
              </a:pPr>
              <a:t>32</a:t>
            </a:fld>
            <a:endParaRPr lang="en-US" altLang="en-US" sz="1400" smtClean="0"/>
          </a:p>
        </p:txBody>
      </p:sp>
      <p:sp>
        <p:nvSpPr>
          <p:cNvPr id="12292" name="Rectangle 2"/>
          <p:cNvSpPr>
            <a:spLocks noGrp="1" noChangeArrowheads="1"/>
          </p:cNvSpPr>
          <p:nvPr>
            <p:ph type="title"/>
          </p:nvPr>
        </p:nvSpPr>
        <p:spPr>
          <a:xfrm>
            <a:off x="457200" y="0"/>
            <a:ext cx="8229600" cy="1355725"/>
          </a:xfrm>
        </p:spPr>
        <p:txBody>
          <a:bodyPr/>
          <a:lstStyle/>
          <a:p>
            <a:pPr eaLnBrk="1" hangingPunct="1">
              <a:defRPr/>
            </a:pPr>
            <a:r>
              <a:rPr lang="en-US" sz="2200" b="1" i="1" kern="1200" dirty="0" smtClean="0">
                <a:solidFill>
                  <a:srgbClr val="A50021"/>
                </a:solidFill>
                <a:effectLst>
                  <a:outerShdw blurRad="38100" dist="38100" dir="2700000" algn="tl">
                    <a:srgbClr val="C0C0C0"/>
                  </a:outerShdw>
                </a:effectLst>
                <a:ea typeface="+mn-ea"/>
                <a:cs typeface="Arial" charset="0"/>
              </a:rPr>
              <a:t>Hypotheses – Local Mandate (-)</a:t>
            </a:r>
          </a:p>
        </p:txBody>
      </p:sp>
      <p:sp>
        <p:nvSpPr>
          <p:cNvPr id="13317" name="Rectangle 3"/>
          <p:cNvSpPr>
            <a:spLocks noGrp="1" noChangeArrowheads="1"/>
          </p:cNvSpPr>
          <p:nvPr>
            <p:ph type="body" idx="1"/>
          </p:nvPr>
        </p:nvSpPr>
        <p:spPr>
          <a:xfrm>
            <a:off x="838200" y="1219200"/>
            <a:ext cx="8229600" cy="4953000"/>
          </a:xfrm>
        </p:spPr>
        <p:txBody>
          <a:bodyPr>
            <a:normAutofit lnSpcReduction="10000"/>
          </a:bodyPr>
          <a:lstStyle/>
          <a:p>
            <a:pPr>
              <a:defRPr/>
            </a:pPr>
            <a:r>
              <a:rPr lang="en-US" sz="1800" dirty="0" smtClean="0"/>
              <a:t>Government mandates favoring a local alliance partner’s negotiation position </a:t>
            </a:r>
          </a:p>
          <a:p>
            <a:pPr lvl="1">
              <a:defRPr/>
            </a:pPr>
            <a:r>
              <a:rPr lang="en-US" sz="1600" dirty="0" smtClean="0">
                <a:ea typeface="+mn-ea"/>
                <a:cs typeface="+mn-cs"/>
              </a:rPr>
              <a:t>Explicitly stated requirements to share technology </a:t>
            </a:r>
          </a:p>
          <a:p>
            <a:pPr lvl="1">
              <a:defRPr/>
            </a:pPr>
            <a:r>
              <a:rPr lang="en-US" sz="1600" dirty="0" smtClean="0">
                <a:ea typeface="+mn-ea"/>
                <a:cs typeface="+mn-cs"/>
              </a:rPr>
              <a:t>Subtle insinuations that the alliance would not receive government orders unless the foreign partner released intellectual property rights to the alliance and/or trained local personnel (Murphy, 2009). </a:t>
            </a:r>
          </a:p>
          <a:p>
            <a:pPr lvl="1">
              <a:defRPr/>
            </a:pPr>
            <a:r>
              <a:rPr lang="en-US" sz="1600" dirty="0" smtClean="0">
                <a:ea typeface="+mn-ea"/>
                <a:cs typeface="+mn-cs"/>
              </a:rPr>
              <a:t>Equity investment in certain key sectors where the government wishes to build up local technical capability – for example solar cell or wind turbine technology in China -- continues to be restricted in emerging nations (Lewis, 2007). </a:t>
            </a:r>
          </a:p>
          <a:p>
            <a:pPr>
              <a:defRPr/>
            </a:pPr>
            <a:r>
              <a:rPr lang="en-US" sz="1800" dirty="0" smtClean="0"/>
              <a:t>Mandated partnerships with national firms are likely to reduce the share of total alliance returns accruing to foreign-based technology providing firms, </a:t>
            </a:r>
            <a:r>
              <a:rPr lang="en-US" sz="1800" i="1" dirty="0" smtClean="0"/>
              <a:t>ceteris paribus, </a:t>
            </a:r>
            <a:r>
              <a:rPr lang="en-US" sz="1800" dirty="0" smtClean="0"/>
              <a:t>since the local partner has a claim on cash flows as well as a claim on managerial attention of the foreign partner. </a:t>
            </a:r>
          </a:p>
          <a:p>
            <a:pPr>
              <a:defRPr/>
            </a:pPr>
            <a:endParaRPr lang="en-US" sz="1600" dirty="0" smtClean="0"/>
          </a:p>
          <a:p>
            <a:pPr>
              <a:defRPr/>
            </a:pPr>
            <a:r>
              <a:rPr lang="en-US" sz="2000" u="sng" dirty="0" smtClean="0"/>
              <a:t>Hypothesis 3 (H3)</a:t>
            </a:r>
            <a:r>
              <a:rPr lang="en-US" sz="2000" dirty="0" smtClean="0"/>
              <a:t>:  The presence of a government mandate that foreign firms must accept a local partner will have a negative effect on the value accruing to technology providing firms based outside such nations (compared to cases where there was no mandate).  </a:t>
            </a:r>
            <a:br>
              <a:rPr lang="en-US" sz="2000" dirty="0" smtClean="0"/>
            </a:br>
            <a:endParaRPr lang="en-US" sz="2000" b="1" dirty="0" smtClean="0"/>
          </a:p>
        </p:txBody>
      </p:sp>
      <p:pic>
        <p:nvPicPr>
          <p:cNvPr id="35846" name="Picture 8" descr="http://www.experiment-resources.com/images/reasoning-cycle-re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998" y="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871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additive="base">
                                        <p:cTn id="7"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xEl>
                                              <p:pRg st="1" end="1"/>
                                            </p:txEl>
                                          </p:spTgt>
                                        </p:tgtEl>
                                        <p:attrNameLst>
                                          <p:attrName>style.visibility</p:attrName>
                                        </p:attrNameLst>
                                      </p:cBhvr>
                                      <p:to>
                                        <p:strVal val="visible"/>
                                      </p:to>
                                    </p:set>
                                    <p:anim calcmode="lin" valueType="num">
                                      <p:cBhvr additive="base">
                                        <p:cTn id="13" dur="500" fill="hold"/>
                                        <p:tgtEl>
                                          <p:spTgt spid="133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7">
                                            <p:txEl>
                                              <p:pRg st="2" end="2"/>
                                            </p:txEl>
                                          </p:spTgt>
                                        </p:tgtEl>
                                        <p:attrNameLst>
                                          <p:attrName>style.visibility</p:attrName>
                                        </p:attrNameLst>
                                      </p:cBhvr>
                                      <p:to>
                                        <p:strVal val="visible"/>
                                      </p:to>
                                    </p:set>
                                    <p:anim calcmode="lin" valueType="num">
                                      <p:cBhvr additive="base">
                                        <p:cTn id="19"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7">
                                            <p:txEl>
                                              <p:pRg st="3" end="3"/>
                                            </p:txEl>
                                          </p:spTgt>
                                        </p:tgtEl>
                                        <p:attrNameLst>
                                          <p:attrName>style.visibility</p:attrName>
                                        </p:attrNameLst>
                                      </p:cBhvr>
                                      <p:to>
                                        <p:strVal val="visible"/>
                                      </p:to>
                                    </p:set>
                                    <p:anim calcmode="lin" valueType="num">
                                      <p:cBhvr additive="base">
                                        <p:cTn id="25"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7">
                                            <p:txEl>
                                              <p:pRg st="4" end="4"/>
                                            </p:txEl>
                                          </p:spTgt>
                                        </p:tgtEl>
                                        <p:attrNameLst>
                                          <p:attrName>style.visibility</p:attrName>
                                        </p:attrNameLst>
                                      </p:cBhvr>
                                      <p:to>
                                        <p:strVal val="visible"/>
                                      </p:to>
                                    </p:set>
                                    <p:anim calcmode="lin" valueType="num">
                                      <p:cBhvr additive="base">
                                        <p:cTn id="31"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7">
                                            <p:txEl>
                                              <p:pRg st="6" end="6"/>
                                            </p:txEl>
                                          </p:spTgt>
                                        </p:tgtEl>
                                        <p:attrNameLst>
                                          <p:attrName>style.visibility</p:attrName>
                                        </p:attrNameLst>
                                      </p:cBhvr>
                                      <p:to>
                                        <p:strVal val="visible"/>
                                      </p:to>
                                    </p:set>
                                    <p:anim calcmode="lin" valueType="num">
                                      <p:cBhvr additive="base">
                                        <p:cTn id="37" dur="500" fill="hold"/>
                                        <p:tgtEl>
                                          <p:spTgt spid="1331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942801-12A6-4E27-A0E8-AAE99D5943F3}" type="slidenum">
              <a:rPr lang="en-US" altLang="en-US" sz="1400" smtClean="0"/>
              <a:pPr>
                <a:spcBef>
                  <a:spcPct val="0"/>
                </a:spcBef>
                <a:buFontTx/>
                <a:buNone/>
              </a:pPr>
              <a:t>33</a:t>
            </a:fld>
            <a:endParaRPr lang="en-US" altLang="en-US" sz="1400" smtClean="0"/>
          </a:p>
        </p:txBody>
      </p:sp>
      <p:sp>
        <p:nvSpPr>
          <p:cNvPr id="12292" name="Rectangle 2"/>
          <p:cNvSpPr>
            <a:spLocks noGrp="1" noChangeArrowheads="1"/>
          </p:cNvSpPr>
          <p:nvPr>
            <p:ph type="title"/>
          </p:nvPr>
        </p:nvSpPr>
        <p:spPr>
          <a:xfrm>
            <a:off x="457200" y="0"/>
            <a:ext cx="8229600" cy="1355725"/>
          </a:xfrm>
        </p:spPr>
        <p:txBody>
          <a:bodyPr/>
          <a:lstStyle/>
          <a:p>
            <a:pPr eaLnBrk="1" hangingPunct="1">
              <a:defRPr/>
            </a:pPr>
            <a:r>
              <a:rPr lang="en-US" sz="2200" b="1" i="1" kern="1200" dirty="0" smtClean="0">
                <a:solidFill>
                  <a:srgbClr val="A50021"/>
                </a:solidFill>
                <a:effectLst>
                  <a:outerShdw blurRad="38100" dist="38100" dir="2700000" algn="tl">
                    <a:srgbClr val="C0C0C0"/>
                  </a:outerShdw>
                </a:effectLst>
                <a:ea typeface="+mn-ea"/>
                <a:cs typeface="Arial" charset="0"/>
              </a:rPr>
              <a:t>Hypotheses – Equity Investment </a:t>
            </a:r>
            <a:r>
              <a:rPr lang="en-US" sz="2200" b="1" i="1" kern="1200" dirty="0" smtClean="0">
                <a:solidFill>
                  <a:srgbClr val="A50021"/>
                </a:solidFill>
                <a:effectLst>
                  <a:outerShdw blurRad="38100" dist="38100" dir="2700000" algn="tl">
                    <a:srgbClr val="C0C0C0"/>
                  </a:outerShdw>
                </a:effectLst>
                <a:cs typeface="Arial" charset="0"/>
              </a:rPr>
              <a:t>(+)</a:t>
            </a:r>
            <a:endParaRPr lang="en-US" sz="2200" b="1" i="1" kern="1200" dirty="0" smtClean="0">
              <a:solidFill>
                <a:srgbClr val="A50021"/>
              </a:solidFill>
              <a:effectLst>
                <a:outerShdw blurRad="38100" dist="38100" dir="2700000" algn="tl">
                  <a:srgbClr val="C0C0C0"/>
                </a:outerShdw>
              </a:effectLst>
              <a:ea typeface="+mn-ea"/>
              <a:cs typeface="Arial" charset="0"/>
            </a:endParaRPr>
          </a:p>
        </p:txBody>
      </p:sp>
      <p:sp>
        <p:nvSpPr>
          <p:cNvPr id="13317" name="Rectangle 3"/>
          <p:cNvSpPr>
            <a:spLocks noGrp="1" noChangeArrowheads="1"/>
          </p:cNvSpPr>
          <p:nvPr>
            <p:ph type="body" idx="1"/>
          </p:nvPr>
        </p:nvSpPr>
        <p:spPr>
          <a:xfrm>
            <a:off x="838200" y="1219200"/>
            <a:ext cx="8229600" cy="4953000"/>
          </a:xfrm>
        </p:spPr>
        <p:txBody>
          <a:bodyPr/>
          <a:lstStyle/>
          <a:p>
            <a:pPr>
              <a:buFontTx/>
              <a:buNone/>
              <a:defRPr/>
            </a:pPr>
            <a:r>
              <a:rPr lang="en-US" sz="2000" u="sng" dirty="0" smtClean="0"/>
              <a:t>Equity vs. Contractual Alliances Such as Licensing</a:t>
            </a:r>
          </a:p>
          <a:p>
            <a:pPr>
              <a:buFontTx/>
              <a:buNone/>
              <a:defRPr/>
            </a:pPr>
            <a:r>
              <a:rPr lang="en-US" sz="2000" dirty="0" smtClean="0"/>
              <a:t>Two Versions of Hypothesis:</a:t>
            </a:r>
          </a:p>
          <a:p>
            <a:pPr>
              <a:defRPr/>
            </a:pPr>
            <a:r>
              <a:rPr lang="en-US" sz="2000" dirty="0" smtClean="0"/>
              <a:t>Similar to Reuer &amp; Arino (2007) or </a:t>
            </a:r>
            <a:r>
              <a:rPr lang="en-US" sz="2000" dirty="0" err="1" smtClean="0"/>
              <a:t>Agdebesan</a:t>
            </a:r>
            <a:r>
              <a:rPr lang="en-US" sz="2000" dirty="0" smtClean="0"/>
              <a:t> &amp; Higgins (2010),  equity JV participation by the technology supplier triggers a dummy = 1 (H4a). </a:t>
            </a:r>
            <a:br>
              <a:rPr lang="en-US" sz="2000" dirty="0" smtClean="0"/>
            </a:br>
            <a:endParaRPr lang="en-US" sz="2000" dirty="0" smtClean="0"/>
          </a:p>
          <a:p>
            <a:pPr>
              <a:defRPr/>
            </a:pPr>
            <a:r>
              <a:rPr lang="en-US" sz="2000" dirty="0" smtClean="0"/>
              <a:t>In a stronger version of the hypothesis, the dummy = 1 only if the technology supplier has majority equity (H4b)</a:t>
            </a:r>
            <a:br>
              <a:rPr lang="en-US" sz="2000" dirty="0" smtClean="0"/>
            </a:br>
            <a:endParaRPr lang="en-US" sz="2000" dirty="0" smtClean="0"/>
          </a:p>
          <a:p>
            <a:pPr>
              <a:defRPr/>
            </a:pPr>
            <a:r>
              <a:rPr lang="en-US" sz="2000" dirty="0" smtClean="0"/>
              <a:t>Compared with contractual alliances, equity JVs </a:t>
            </a:r>
          </a:p>
          <a:p>
            <a:pPr lvl="1">
              <a:defRPr/>
            </a:pPr>
            <a:r>
              <a:rPr lang="en-US" sz="1700" dirty="0" smtClean="0">
                <a:ea typeface="+mn-ea"/>
                <a:cs typeface="+mn-cs"/>
              </a:rPr>
              <a:t>afford the investing partner greater interaction, control and participation in the alliance. </a:t>
            </a:r>
          </a:p>
          <a:p>
            <a:pPr lvl="1">
              <a:defRPr/>
            </a:pPr>
            <a:r>
              <a:rPr lang="en-US" sz="1700" dirty="0" smtClean="0">
                <a:ea typeface="+mn-ea"/>
                <a:cs typeface="+mn-cs"/>
              </a:rPr>
              <a:t>BUT !  Also require greater resource commitment </a:t>
            </a:r>
            <a:endParaRPr lang="en-US" sz="1700" dirty="0" smtClean="0"/>
          </a:p>
          <a:p>
            <a:pPr lvl="1">
              <a:defRPr/>
            </a:pPr>
            <a:r>
              <a:rPr lang="en-US" sz="1700" dirty="0" smtClean="0">
                <a:ea typeface="+mn-ea"/>
                <a:cs typeface="+mn-cs"/>
              </a:rPr>
              <a:t>Said to provide better “incentive alignment” (Oxley &amp; Wada, 2009). </a:t>
            </a:r>
            <a:br>
              <a:rPr lang="en-US" sz="1700" dirty="0" smtClean="0">
                <a:ea typeface="+mn-ea"/>
                <a:cs typeface="+mn-cs"/>
              </a:rPr>
            </a:br>
            <a:endParaRPr lang="en-US" sz="1700" b="1" dirty="0" smtClean="0"/>
          </a:p>
        </p:txBody>
      </p:sp>
      <p:pic>
        <p:nvPicPr>
          <p:cNvPr id="37894" name="Picture 8" descr="http://www.experiment-resources.com/images/reasoning-cycle-re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147" y="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635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xEl>
                                              <p:pRg st="2" end="2"/>
                                            </p:txEl>
                                          </p:spTgt>
                                        </p:tgtEl>
                                        <p:attrNameLst>
                                          <p:attrName>style.visibility</p:attrName>
                                        </p:attrNameLst>
                                      </p:cBhvr>
                                      <p:to>
                                        <p:strVal val="visible"/>
                                      </p:to>
                                    </p:set>
                                    <p:anim calcmode="lin" valueType="num">
                                      <p:cBhvr additive="base">
                                        <p:cTn id="7"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anim calcmode="lin" valueType="num">
                                      <p:cBhvr additive="base">
                                        <p:cTn id="13"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7">
                                            <p:txEl>
                                              <p:pRg st="4" end="4"/>
                                            </p:txEl>
                                          </p:spTgt>
                                        </p:tgtEl>
                                        <p:attrNameLst>
                                          <p:attrName>style.visibility</p:attrName>
                                        </p:attrNameLst>
                                      </p:cBhvr>
                                      <p:to>
                                        <p:strVal val="visible"/>
                                      </p:to>
                                    </p:set>
                                    <p:anim calcmode="lin" valueType="num">
                                      <p:cBhvr additive="base">
                                        <p:cTn id="19"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7">
                                            <p:txEl>
                                              <p:pRg st="5" end="5"/>
                                            </p:txEl>
                                          </p:spTgt>
                                        </p:tgtEl>
                                        <p:attrNameLst>
                                          <p:attrName>style.visibility</p:attrName>
                                        </p:attrNameLst>
                                      </p:cBhvr>
                                      <p:to>
                                        <p:strVal val="visible"/>
                                      </p:to>
                                    </p:set>
                                    <p:anim calcmode="lin" valueType="num">
                                      <p:cBhvr additive="base">
                                        <p:cTn id="25" dur="500" fill="hold"/>
                                        <p:tgtEl>
                                          <p:spTgt spid="1331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7">
                                            <p:txEl>
                                              <p:pRg st="6" end="6"/>
                                            </p:txEl>
                                          </p:spTgt>
                                        </p:tgtEl>
                                        <p:attrNameLst>
                                          <p:attrName>style.visibility</p:attrName>
                                        </p:attrNameLst>
                                      </p:cBhvr>
                                      <p:to>
                                        <p:strVal val="visible"/>
                                      </p:to>
                                    </p:set>
                                    <p:anim calcmode="lin" valueType="num">
                                      <p:cBhvr additive="base">
                                        <p:cTn id="31" dur="500" fill="hold"/>
                                        <p:tgtEl>
                                          <p:spTgt spid="1331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7">
                                            <p:txEl>
                                              <p:pRg st="7" end="7"/>
                                            </p:txEl>
                                          </p:spTgt>
                                        </p:tgtEl>
                                        <p:attrNameLst>
                                          <p:attrName>style.visibility</p:attrName>
                                        </p:attrNameLst>
                                      </p:cBhvr>
                                      <p:to>
                                        <p:strVal val="visible"/>
                                      </p:to>
                                    </p:set>
                                    <p:anim calcmode="lin" valueType="num">
                                      <p:cBhvr additive="base">
                                        <p:cTn id="37" dur="500" fill="hold"/>
                                        <p:tgtEl>
                                          <p:spTgt spid="1331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D892E1-A771-4078-8088-9E604CC0B9A4}" type="slidenum">
              <a:rPr lang="en-US" altLang="en-US" sz="1400" smtClean="0"/>
              <a:pPr>
                <a:spcBef>
                  <a:spcPct val="0"/>
                </a:spcBef>
                <a:buFontTx/>
                <a:buNone/>
              </a:pPr>
              <a:t>34</a:t>
            </a:fld>
            <a:endParaRPr lang="en-US" altLang="en-US" sz="1400" smtClean="0"/>
          </a:p>
        </p:txBody>
      </p:sp>
      <p:sp>
        <p:nvSpPr>
          <p:cNvPr id="12292" name="Rectangle 2"/>
          <p:cNvSpPr>
            <a:spLocks noGrp="1" noChangeArrowheads="1"/>
          </p:cNvSpPr>
          <p:nvPr>
            <p:ph type="title"/>
          </p:nvPr>
        </p:nvSpPr>
        <p:spPr>
          <a:xfrm>
            <a:off x="457200" y="-381000"/>
            <a:ext cx="8229600" cy="1355725"/>
          </a:xfrm>
        </p:spPr>
        <p:txBody>
          <a:bodyPr/>
          <a:lstStyle/>
          <a:p>
            <a:pPr eaLnBrk="1" hangingPunct="1">
              <a:defRPr/>
            </a:pPr>
            <a:r>
              <a:rPr lang="en-US" sz="2200" b="1" i="1" kern="1200" dirty="0" smtClean="0">
                <a:solidFill>
                  <a:srgbClr val="A50021"/>
                </a:solidFill>
                <a:effectLst>
                  <a:outerShdw blurRad="38100" dist="38100" dir="2700000" algn="tl">
                    <a:srgbClr val="C0C0C0"/>
                  </a:outerShdw>
                </a:effectLst>
                <a:cs typeface="Arial" charset="0"/>
              </a:rPr>
              <a:t>Hypotheses – Equity Investment (+)</a:t>
            </a:r>
            <a:endParaRPr lang="en-US" sz="2200" b="1" i="1" kern="1200" dirty="0" smtClean="0">
              <a:solidFill>
                <a:srgbClr val="A50021"/>
              </a:solidFill>
              <a:effectLst>
                <a:outerShdw blurRad="38100" dist="38100" dir="2700000" algn="tl">
                  <a:srgbClr val="C0C0C0"/>
                </a:outerShdw>
              </a:effectLst>
              <a:ea typeface="+mn-ea"/>
              <a:cs typeface="Arial" charset="0"/>
            </a:endParaRPr>
          </a:p>
        </p:txBody>
      </p:sp>
      <p:sp>
        <p:nvSpPr>
          <p:cNvPr id="13317" name="Rectangle 3"/>
          <p:cNvSpPr>
            <a:spLocks noGrp="1" noChangeArrowheads="1"/>
          </p:cNvSpPr>
          <p:nvPr>
            <p:ph type="body" idx="1"/>
          </p:nvPr>
        </p:nvSpPr>
        <p:spPr>
          <a:xfrm>
            <a:off x="533400" y="533400"/>
            <a:ext cx="8610600" cy="2362200"/>
          </a:xfrm>
        </p:spPr>
        <p:txBody>
          <a:bodyPr>
            <a:normAutofit fontScale="92500" lnSpcReduction="10000"/>
          </a:bodyPr>
          <a:lstStyle/>
          <a:p>
            <a:pPr>
              <a:buFontTx/>
              <a:buNone/>
            </a:pPr>
            <a:r>
              <a:rPr lang="en-US" altLang="en-US" sz="2000" smtClean="0"/>
              <a:t>                    </a:t>
            </a:r>
            <a:r>
              <a:rPr lang="en-US" altLang="en-US" sz="2000" u="sng" smtClean="0"/>
              <a:t>Equity vs. Contractual Alliances Such as Licensing</a:t>
            </a:r>
            <a:r>
              <a:rPr lang="en-US" altLang="en-US" sz="2000" smtClean="0"/>
              <a:t> </a:t>
            </a:r>
            <a:r>
              <a:rPr lang="en-US" altLang="en-US" sz="1400" smtClean="0"/>
              <a:t>(continued…)</a:t>
            </a:r>
          </a:p>
          <a:p>
            <a:endParaRPr lang="en-US" altLang="en-US" sz="2000" smtClean="0"/>
          </a:p>
          <a:p>
            <a:r>
              <a:rPr lang="en-US" altLang="en-US" sz="2000" smtClean="0"/>
              <a:t>But this is by no means always the case </a:t>
            </a:r>
          </a:p>
          <a:p>
            <a:r>
              <a:rPr lang="en-US" altLang="en-US" sz="2000" smtClean="0"/>
              <a:t>While equity JVs are generally (if not always) supposed to provide higher returns than a technology provider can earn through a contractual agreement, </a:t>
            </a:r>
          </a:p>
          <a:p>
            <a:pPr lvl="1"/>
            <a:r>
              <a:rPr lang="en-US" altLang="en-US" sz="1700" smtClean="0"/>
              <a:t>the volatility (i.e., risk) of JV returns is also greater cpmpared to the more steady, and more sure returns as licensor. </a:t>
            </a:r>
          </a:p>
          <a:p>
            <a:pPr lvl="1"/>
            <a:r>
              <a:rPr lang="en-US" altLang="en-US" sz="1700" smtClean="0"/>
              <a:t>JV investors can also lose money</a:t>
            </a:r>
          </a:p>
          <a:p>
            <a:pPr lvl="1"/>
            <a:endParaRPr lang="en-US" altLang="en-US" sz="1700" smtClean="0"/>
          </a:p>
        </p:txBody>
      </p:sp>
      <p:pic>
        <p:nvPicPr>
          <p:cNvPr id="39942" name="Picture 8" descr="http://www.experiment-resources.com/images/reasoning-cycle-resear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983" y="0"/>
            <a:ext cx="1615436"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p:cNvPicPr>
            <a:picLocks noChangeAspect="1" noChangeArrowheads="1"/>
          </p:cNvPicPr>
          <p:nvPr/>
        </p:nvPicPr>
        <p:blipFill>
          <a:blip r:embed="rId4">
            <a:extLst>
              <a:ext uri="{28A0092B-C50C-407E-A947-70E740481C1C}">
                <a14:useLocalDpi xmlns:a14="http://schemas.microsoft.com/office/drawing/2010/main" val="0"/>
              </a:ext>
            </a:extLst>
          </a:blip>
          <a:srcRect l="14777" t="33955" r="13663" b="11993"/>
          <a:stretch>
            <a:fillRect/>
          </a:stretch>
        </p:blipFill>
        <p:spPr bwMode="auto">
          <a:xfrm>
            <a:off x="533400" y="3505200"/>
            <a:ext cx="7924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362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xEl>
                                              <p:pRg st="2" end="2"/>
                                            </p:txEl>
                                          </p:spTgt>
                                        </p:tgtEl>
                                        <p:attrNameLst>
                                          <p:attrName>style.visibility</p:attrName>
                                        </p:attrNameLst>
                                      </p:cBhvr>
                                      <p:to>
                                        <p:strVal val="visible"/>
                                      </p:to>
                                    </p:set>
                                    <p:anim calcmode="lin" valueType="num">
                                      <p:cBhvr additive="base">
                                        <p:cTn id="7"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anim calcmode="lin" valueType="num">
                                      <p:cBhvr additive="base">
                                        <p:cTn id="13"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7">
                                            <p:txEl>
                                              <p:pRg st="4" end="4"/>
                                            </p:txEl>
                                          </p:spTgt>
                                        </p:tgtEl>
                                        <p:attrNameLst>
                                          <p:attrName>style.visibility</p:attrName>
                                        </p:attrNameLst>
                                      </p:cBhvr>
                                      <p:to>
                                        <p:strVal val="visible"/>
                                      </p:to>
                                    </p:set>
                                    <p:anim calcmode="lin" valueType="num">
                                      <p:cBhvr additive="base">
                                        <p:cTn id="19"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7">
                                            <p:txEl>
                                              <p:pRg st="5" end="5"/>
                                            </p:txEl>
                                          </p:spTgt>
                                        </p:tgtEl>
                                        <p:attrNameLst>
                                          <p:attrName>style.visibility</p:attrName>
                                        </p:attrNameLst>
                                      </p:cBhvr>
                                      <p:to>
                                        <p:strVal val="visible"/>
                                      </p:to>
                                    </p:set>
                                    <p:anim calcmode="lin" valueType="num">
                                      <p:cBhvr additive="base">
                                        <p:cTn id="25" dur="500" fill="hold"/>
                                        <p:tgtEl>
                                          <p:spTgt spid="1331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439"/>
                                        </p:tgtEl>
                                        <p:attrNameLst>
                                          <p:attrName>style.visibility</p:attrName>
                                        </p:attrNameLst>
                                      </p:cBhvr>
                                      <p:to>
                                        <p:strVal val="visible"/>
                                      </p:to>
                                    </p:set>
                                    <p:anim calcmode="lin" valueType="num">
                                      <p:cBhvr additive="base">
                                        <p:cTn id="31" dur="500" fill="hold"/>
                                        <p:tgtEl>
                                          <p:spTgt spid="18439"/>
                                        </p:tgtEl>
                                        <p:attrNameLst>
                                          <p:attrName>ppt_x</p:attrName>
                                        </p:attrNameLst>
                                      </p:cBhvr>
                                      <p:tavLst>
                                        <p:tav tm="0">
                                          <p:val>
                                            <p:strVal val="#ppt_x"/>
                                          </p:val>
                                        </p:tav>
                                        <p:tav tm="100000">
                                          <p:val>
                                            <p:strVal val="#ppt_x"/>
                                          </p:val>
                                        </p:tav>
                                      </p:tavLst>
                                    </p:anim>
                                    <p:anim calcmode="lin" valueType="num">
                                      <p:cBhvr additive="base">
                                        <p:cTn id="32"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AE11C74-B631-4D29-9E69-E794854F7CA0}" type="slidenum">
              <a:rPr lang="en-US" altLang="en-US" sz="1400" smtClean="0"/>
              <a:pPr>
                <a:spcBef>
                  <a:spcPct val="0"/>
                </a:spcBef>
                <a:buFontTx/>
                <a:buNone/>
              </a:pPr>
              <a:t>35</a:t>
            </a:fld>
            <a:endParaRPr lang="en-US" altLang="en-US" sz="1400" smtClean="0"/>
          </a:p>
        </p:txBody>
      </p:sp>
      <p:sp>
        <p:nvSpPr>
          <p:cNvPr id="12292" name="Rectangle 2"/>
          <p:cNvSpPr>
            <a:spLocks noGrp="1" noChangeArrowheads="1"/>
          </p:cNvSpPr>
          <p:nvPr>
            <p:ph type="title"/>
          </p:nvPr>
        </p:nvSpPr>
        <p:spPr>
          <a:xfrm>
            <a:off x="457200" y="-381000"/>
            <a:ext cx="8229600" cy="1355725"/>
          </a:xfrm>
        </p:spPr>
        <p:txBody>
          <a:bodyPr/>
          <a:lstStyle/>
          <a:p>
            <a:pPr eaLnBrk="1" hangingPunct="1">
              <a:defRPr/>
            </a:pPr>
            <a:r>
              <a:rPr lang="en-US" sz="2200" b="1" i="1" kern="1200" dirty="0" smtClean="0">
                <a:solidFill>
                  <a:srgbClr val="A50021"/>
                </a:solidFill>
                <a:effectLst>
                  <a:outerShdw blurRad="38100" dist="38100" dir="2700000" algn="tl">
                    <a:srgbClr val="C0C0C0"/>
                  </a:outerShdw>
                </a:effectLst>
                <a:cs typeface="Arial" charset="0"/>
              </a:rPr>
              <a:t>Hypotheses – Equity Investment (+)</a:t>
            </a:r>
            <a:endParaRPr lang="en-US" sz="2200" b="1" i="1" kern="1200" dirty="0" smtClean="0">
              <a:solidFill>
                <a:srgbClr val="A50021"/>
              </a:solidFill>
              <a:effectLst>
                <a:outerShdw blurRad="38100" dist="38100" dir="2700000" algn="tl">
                  <a:srgbClr val="C0C0C0"/>
                </a:outerShdw>
              </a:effectLst>
              <a:ea typeface="+mn-ea"/>
              <a:cs typeface="Arial" charset="0"/>
            </a:endParaRPr>
          </a:p>
        </p:txBody>
      </p:sp>
      <p:sp>
        <p:nvSpPr>
          <p:cNvPr id="41989" name="Rectangle 3"/>
          <p:cNvSpPr>
            <a:spLocks noGrp="1" noChangeArrowheads="1"/>
          </p:cNvSpPr>
          <p:nvPr>
            <p:ph type="body" idx="1"/>
          </p:nvPr>
        </p:nvSpPr>
        <p:spPr>
          <a:xfrm>
            <a:off x="533400" y="533400"/>
            <a:ext cx="8610600" cy="457200"/>
          </a:xfrm>
        </p:spPr>
        <p:txBody>
          <a:bodyPr/>
          <a:lstStyle/>
          <a:p>
            <a:pPr>
              <a:buFontTx/>
              <a:buNone/>
            </a:pPr>
            <a:r>
              <a:rPr lang="en-US" altLang="en-US" sz="2000" smtClean="0"/>
              <a:t>                    </a:t>
            </a:r>
            <a:r>
              <a:rPr lang="en-US" altLang="en-US" sz="2000" u="sng" smtClean="0"/>
              <a:t>Equity vs. Contractual Alliances Such as Licensing</a:t>
            </a:r>
            <a:r>
              <a:rPr lang="en-US" altLang="en-US" sz="2000" smtClean="0"/>
              <a:t> </a:t>
            </a:r>
            <a:r>
              <a:rPr lang="en-US" altLang="en-US" sz="1400" smtClean="0"/>
              <a:t>(continued…)</a:t>
            </a:r>
          </a:p>
          <a:p>
            <a:endParaRPr lang="en-US" altLang="en-US" sz="2000" smtClean="0"/>
          </a:p>
        </p:txBody>
      </p:sp>
      <p:pic>
        <p:nvPicPr>
          <p:cNvPr id="41990" name="Picture 8" descr="http://www.experiment-resources.com/images/reasoning-cycle-resear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8667" y="0"/>
            <a:ext cx="1408697"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8"/>
          <p:cNvPicPr>
            <a:picLocks noChangeAspect="1" noChangeArrowheads="1"/>
          </p:cNvPicPr>
          <p:nvPr/>
        </p:nvPicPr>
        <p:blipFill>
          <a:blip r:embed="rId4">
            <a:extLst>
              <a:ext uri="{28A0092B-C50C-407E-A947-70E740481C1C}">
                <a14:useLocalDpi xmlns:a14="http://schemas.microsoft.com/office/drawing/2010/main" val="0"/>
              </a:ext>
            </a:extLst>
          </a:blip>
          <a:srcRect l="15948" t="26656" r="15388" b="16138"/>
          <a:stretch>
            <a:fillRect/>
          </a:stretch>
        </p:blipFill>
        <p:spPr bwMode="auto">
          <a:xfrm>
            <a:off x="838200" y="1447800"/>
            <a:ext cx="762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Box 7"/>
          <p:cNvSpPr txBox="1">
            <a:spLocks noChangeArrowheads="1"/>
          </p:cNvSpPr>
          <p:nvPr/>
        </p:nvSpPr>
        <p:spPr bwMode="auto">
          <a:xfrm>
            <a:off x="8610600" y="55626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dirty="0" smtClean="0">
                <a:hlinkClick r:id="rId5" action="ppaction://hlinksldjump"/>
              </a:rPr>
              <a:t>50V</a:t>
            </a:r>
            <a:endParaRPr lang="en-US" altLang="en-US" sz="1400" dirty="0"/>
          </a:p>
        </p:txBody>
      </p:sp>
    </p:spTree>
    <p:extLst>
      <p:ext uri="{BB962C8B-B14F-4D97-AF65-F5344CB8AC3E}">
        <p14:creationId xmlns:p14="http://schemas.microsoft.com/office/powerpoint/2010/main" val="7444451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44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22EBDC5-82B2-42EC-8B33-A4765D7EA5BE}" type="slidenum">
              <a:rPr lang="en-US" altLang="en-US" sz="1400" smtClean="0"/>
              <a:pPr>
                <a:spcBef>
                  <a:spcPct val="0"/>
                </a:spcBef>
                <a:buFontTx/>
                <a:buNone/>
              </a:pPr>
              <a:t>36</a:t>
            </a:fld>
            <a:endParaRPr lang="en-US" altLang="en-US" sz="1400" smtClean="0"/>
          </a:p>
        </p:txBody>
      </p:sp>
      <p:sp>
        <p:nvSpPr>
          <p:cNvPr id="12292" name="Rectangle 2"/>
          <p:cNvSpPr>
            <a:spLocks noGrp="1" noChangeArrowheads="1"/>
          </p:cNvSpPr>
          <p:nvPr>
            <p:ph type="title"/>
          </p:nvPr>
        </p:nvSpPr>
        <p:spPr>
          <a:xfrm>
            <a:off x="457200" y="-381000"/>
            <a:ext cx="8229600" cy="1355725"/>
          </a:xfrm>
        </p:spPr>
        <p:txBody>
          <a:bodyPr/>
          <a:lstStyle/>
          <a:p>
            <a:pPr eaLnBrk="1" hangingPunct="1">
              <a:defRPr/>
            </a:pPr>
            <a:r>
              <a:rPr lang="en-US" sz="2200" b="1" i="1" kern="1200" dirty="0" smtClean="0">
                <a:solidFill>
                  <a:srgbClr val="A50021"/>
                </a:solidFill>
                <a:effectLst>
                  <a:outerShdw blurRad="38100" dist="38100" dir="2700000" algn="tl">
                    <a:srgbClr val="C0C0C0"/>
                  </a:outerShdw>
                </a:effectLst>
                <a:cs typeface="Arial" charset="0"/>
              </a:rPr>
              <a:t>Hypotheses – Equity Investment (+)</a:t>
            </a:r>
            <a:endParaRPr lang="en-US" sz="2200" b="1" i="1" kern="1200" dirty="0" smtClean="0">
              <a:solidFill>
                <a:srgbClr val="A50021"/>
              </a:solidFill>
              <a:effectLst>
                <a:outerShdw blurRad="38100" dist="38100" dir="2700000" algn="tl">
                  <a:srgbClr val="C0C0C0"/>
                </a:outerShdw>
              </a:effectLst>
              <a:ea typeface="+mn-ea"/>
              <a:cs typeface="Arial" charset="0"/>
            </a:endParaRPr>
          </a:p>
        </p:txBody>
      </p:sp>
      <p:sp>
        <p:nvSpPr>
          <p:cNvPr id="13317" name="Rectangle 3"/>
          <p:cNvSpPr>
            <a:spLocks noGrp="1" noChangeArrowheads="1"/>
          </p:cNvSpPr>
          <p:nvPr>
            <p:ph type="body" idx="1"/>
          </p:nvPr>
        </p:nvSpPr>
        <p:spPr>
          <a:xfrm>
            <a:off x="609600" y="533400"/>
            <a:ext cx="8534400" cy="4953000"/>
          </a:xfrm>
        </p:spPr>
        <p:txBody>
          <a:bodyPr/>
          <a:lstStyle/>
          <a:p>
            <a:pPr>
              <a:buFontTx/>
              <a:buNone/>
              <a:defRPr/>
            </a:pPr>
            <a:r>
              <a:rPr lang="en-US" sz="2000" dirty="0" smtClean="0"/>
              <a:t>                    </a:t>
            </a:r>
            <a:r>
              <a:rPr lang="en-US" sz="2000" u="sng" dirty="0" smtClean="0"/>
              <a:t>Equity vs. Contractual Alliances Such as Licensing</a:t>
            </a:r>
            <a:r>
              <a:rPr lang="en-US" sz="2000" dirty="0" smtClean="0"/>
              <a:t> </a:t>
            </a:r>
            <a:r>
              <a:rPr lang="en-US" sz="1400" dirty="0" smtClean="0"/>
              <a:t>(continued…)</a:t>
            </a:r>
          </a:p>
          <a:p>
            <a:pPr>
              <a:defRPr/>
            </a:pPr>
            <a:endParaRPr lang="en-US" sz="2000" dirty="0" smtClean="0"/>
          </a:p>
          <a:p>
            <a:pPr>
              <a:defRPr/>
            </a:pPr>
            <a:r>
              <a:rPr lang="en-US" sz="2000" dirty="0" smtClean="0"/>
              <a:t>Moreover,</a:t>
            </a:r>
            <a:br>
              <a:rPr lang="en-US" sz="2000" dirty="0" smtClean="0"/>
            </a:br>
            <a:endParaRPr lang="en-US" sz="2000" dirty="0" smtClean="0"/>
          </a:p>
          <a:p>
            <a:pPr lvl="1">
              <a:defRPr/>
            </a:pPr>
            <a:r>
              <a:rPr lang="en-US" sz="1800" dirty="0" smtClean="0"/>
              <a:t>An equity investment often entails additional investment (at risk) which a mere licensor would not have to make.</a:t>
            </a:r>
            <a:br>
              <a:rPr lang="en-US" sz="1800" dirty="0" smtClean="0"/>
            </a:br>
            <a:endParaRPr lang="en-US" sz="1800" dirty="0" smtClean="0"/>
          </a:p>
          <a:p>
            <a:pPr lvl="1">
              <a:defRPr/>
            </a:pPr>
            <a:r>
              <a:rPr lang="en-US" sz="1800" dirty="0" smtClean="0"/>
              <a:t>With higher risk and a larger investment – one can hypothesize that when equity investment is involved the technology supplying partner will seek to appropriate a higher share of alliance value than in the case of a contractual alliance.  </a:t>
            </a:r>
          </a:p>
          <a:p>
            <a:pPr lvl="1">
              <a:defRPr/>
            </a:pPr>
            <a:endParaRPr lang="en-US" sz="1700" dirty="0" smtClean="0"/>
          </a:p>
          <a:p>
            <a:pPr marL="352425">
              <a:defRPr/>
            </a:pPr>
            <a:r>
              <a:rPr lang="en-US" sz="2000" u="sng" dirty="0" smtClean="0"/>
              <a:t>Hypothesis 4a (H4a)</a:t>
            </a:r>
            <a:r>
              <a:rPr lang="en-US" sz="2000" dirty="0" smtClean="0"/>
              <a:t>:  When investing in an alliance as an equity partner, the technology providing firm will receive a larger share of value generated through the alliance, all else being equal.</a:t>
            </a:r>
          </a:p>
        </p:txBody>
      </p:sp>
      <p:pic>
        <p:nvPicPr>
          <p:cNvPr id="44038" name="Picture 8" descr="http://www.experiment-resources.com/images/reasoning-cycle-re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016" y="4985466"/>
            <a:ext cx="19812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4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xEl>
                                              <p:pRg st="2" end="2"/>
                                            </p:txEl>
                                          </p:spTgt>
                                        </p:tgtEl>
                                        <p:attrNameLst>
                                          <p:attrName>style.visibility</p:attrName>
                                        </p:attrNameLst>
                                      </p:cBhvr>
                                      <p:to>
                                        <p:strVal val="visible"/>
                                      </p:to>
                                    </p:set>
                                    <p:anim calcmode="lin" valueType="num">
                                      <p:cBhvr additive="base">
                                        <p:cTn id="7"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7">
                                            <p:txEl>
                                              <p:pRg st="3" end="3"/>
                                            </p:txEl>
                                          </p:spTgt>
                                        </p:tgtEl>
                                        <p:attrNameLst>
                                          <p:attrName>style.visibility</p:attrName>
                                        </p:attrNameLst>
                                      </p:cBhvr>
                                      <p:to>
                                        <p:strVal val="visible"/>
                                      </p:to>
                                    </p:set>
                                    <p:anim calcmode="lin" valueType="num">
                                      <p:cBhvr additive="base">
                                        <p:cTn id="11"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7">
                                            <p:txEl>
                                              <p:pRg st="3" end="3"/>
                                            </p:txEl>
                                          </p:spTgt>
                                        </p:tgtEl>
                                        <p:attrNameLst>
                                          <p:attrName>style.visibility</p:attrName>
                                        </p:attrNameLst>
                                      </p:cBhvr>
                                      <p:to>
                                        <p:strVal val="visible"/>
                                      </p:to>
                                    </p:set>
                                    <p:anim calcmode="lin" valueType="num">
                                      <p:cBhvr additive="base">
                                        <p:cTn id="15"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3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17">
                                            <p:txEl>
                                              <p:pRg st="4" end="4"/>
                                            </p:txEl>
                                          </p:spTgt>
                                        </p:tgtEl>
                                        <p:attrNameLst>
                                          <p:attrName>style.visibility</p:attrName>
                                        </p:attrNameLst>
                                      </p:cBhvr>
                                      <p:to>
                                        <p:strVal val="visible"/>
                                      </p:to>
                                    </p:set>
                                    <p:anim calcmode="lin" valueType="num">
                                      <p:cBhvr additive="base">
                                        <p:cTn id="21"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3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17">
                                            <p:txEl>
                                              <p:pRg st="6" end="6"/>
                                            </p:txEl>
                                          </p:spTgt>
                                        </p:tgtEl>
                                        <p:attrNameLst>
                                          <p:attrName>style.visibility</p:attrName>
                                        </p:attrNameLst>
                                      </p:cBhvr>
                                      <p:to>
                                        <p:strVal val="visible"/>
                                      </p:to>
                                    </p:set>
                                    <p:anim calcmode="lin" valueType="num">
                                      <p:cBhvr additive="base">
                                        <p:cTn id="27" dur="500" fill="hold"/>
                                        <p:tgtEl>
                                          <p:spTgt spid="1331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3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858DE5-C83E-4E6D-B6F9-3DD010DDEAD7}" type="slidenum">
              <a:rPr lang="en-US" altLang="en-US" sz="1400" smtClean="0"/>
              <a:pPr>
                <a:spcBef>
                  <a:spcPct val="0"/>
                </a:spcBef>
                <a:buFontTx/>
                <a:buNone/>
              </a:pPr>
              <a:t>37</a:t>
            </a:fld>
            <a:endParaRPr lang="en-US" altLang="en-US" sz="1400" smtClean="0"/>
          </a:p>
        </p:txBody>
      </p:sp>
      <p:sp>
        <p:nvSpPr>
          <p:cNvPr id="12292" name="Rectangle 2"/>
          <p:cNvSpPr>
            <a:spLocks noGrp="1" noChangeArrowheads="1"/>
          </p:cNvSpPr>
          <p:nvPr>
            <p:ph type="title"/>
          </p:nvPr>
        </p:nvSpPr>
        <p:spPr>
          <a:xfrm>
            <a:off x="457200" y="-136525"/>
            <a:ext cx="8229600" cy="1355725"/>
          </a:xfrm>
        </p:spPr>
        <p:txBody>
          <a:bodyPr/>
          <a:lstStyle/>
          <a:p>
            <a:pPr eaLnBrk="1" hangingPunct="1">
              <a:defRPr/>
            </a:pPr>
            <a:r>
              <a:rPr lang="en-US" sz="2200" b="1" i="1" kern="1200" dirty="0" smtClean="0">
                <a:solidFill>
                  <a:srgbClr val="A50021"/>
                </a:solidFill>
                <a:effectLst>
                  <a:outerShdw blurRad="38100" dist="38100" dir="2700000" algn="tl">
                    <a:srgbClr val="C0C0C0"/>
                  </a:outerShdw>
                </a:effectLst>
                <a:cs typeface="Arial" charset="0"/>
              </a:rPr>
              <a:t>Hypotheses – Equity Investment (+)</a:t>
            </a:r>
            <a:endParaRPr lang="en-US" sz="2200" b="1" i="1" kern="1200" dirty="0" smtClean="0">
              <a:solidFill>
                <a:srgbClr val="A50021"/>
              </a:solidFill>
              <a:effectLst>
                <a:outerShdw blurRad="38100" dist="38100" dir="2700000" algn="tl">
                  <a:srgbClr val="C0C0C0"/>
                </a:outerShdw>
              </a:effectLst>
              <a:ea typeface="+mn-ea"/>
              <a:cs typeface="Arial" charset="0"/>
            </a:endParaRPr>
          </a:p>
        </p:txBody>
      </p:sp>
      <p:sp>
        <p:nvSpPr>
          <p:cNvPr id="13317" name="Rectangle 3"/>
          <p:cNvSpPr>
            <a:spLocks noGrp="1" noChangeArrowheads="1"/>
          </p:cNvSpPr>
          <p:nvPr>
            <p:ph type="body" idx="1"/>
          </p:nvPr>
        </p:nvSpPr>
        <p:spPr>
          <a:xfrm>
            <a:off x="533400" y="685800"/>
            <a:ext cx="8534400" cy="4953000"/>
          </a:xfrm>
        </p:spPr>
        <p:txBody>
          <a:bodyPr>
            <a:normAutofit fontScale="92500" lnSpcReduction="20000"/>
          </a:bodyPr>
          <a:lstStyle/>
          <a:p>
            <a:pPr>
              <a:buFontTx/>
              <a:buNone/>
              <a:defRPr/>
            </a:pPr>
            <a:r>
              <a:rPr lang="en-US" sz="2000" dirty="0" smtClean="0"/>
              <a:t>                    </a:t>
            </a:r>
            <a:r>
              <a:rPr lang="en-US" sz="2000" u="sng" dirty="0" smtClean="0"/>
              <a:t>Equity vs. Contractual Alliances Such as Licensing</a:t>
            </a:r>
            <a:r>
              <a:rPr lang="en-US" sz="2000" dirty="0" smtClean="0"/>
              <a:t> </a:t>
            </a:r>
            <a:r>
              <a:rPr lang="en-US" sz="1400" dirty="0" smtClean="0"/>
              <a:t>(continued…)</a:t>
            </a:r>
          </a:p>
          <a:p>
            <a:pPr>
              <a:defRPr/>
            </a:pPr>
            <a:endParaRPr lang="en-US" sz="2000" dirty="0" smtClean="0"/>
          </a:p>
          <a:p>
            <a:pPr>
              <a:buFontTx/>
              <a:buNone/>
              <a:defRPr/>
            </a:pPr>
            <a:r>
              <a:rPr lang="en-US" sz="1800" dirty="0" smtClean="0"/>
              <a:t>But is the mere fact of equity participation an indicator of sufficient rent appropriation power with the technology supplying partner? </a:t>
            </a:r>
          </a:p>
          <a:p>
            <a:pPr lvl="1">
              <a:defRPr/>
            </a:pPr>
            <a:r>
              <a:rPr lang="en-US" sz="1600" dirty="0" smtClean="0"/>
              <a:t>A minority stake may </a:t>
            </a:r>
            <a:r>
              <a:rPr lang="en-US" sz="1600" dirty="0" smtClean="0"/>
              <a:t>wield </a:t>
            </a:r>
            <a:r>
              <a:rPr lang="en-US" sz="1600" dirty="0" smtClean="0"/>
              <a:t>some (but not much) influence on the decision making of the other ally. The local, technology-receiving partner may act independently even with a small equity stake held by the technology provider </a:t>
            </a:r>
          </a:p>
          <a:p>
            <a:pPr lvl="1">
              <a:defRPr/>
            </a:pPr>
            <a:r>
              <a:rPr lang="en-US" sz="1600" dirty="0" smtClean="0"/>
              <a:t>The optimum market penetration desired by an equity holder is different from that of the local partner </a:t>
            </a:r>
            <a:r>
              <a:rPr lang="en-US" sz="1600" dirty="0" smtClean="0">
                <a:solidFill>
                  <a:srgbClr val="00B050"/>
                </a:solidFill>
              </a:rPr>
              <a:t>Comparing Volatility of JV Profits and </a:t>
            </a:r>
            <a:r>
              <a:rPr lang="en-US" sz="1600" dirty="0" smtClean="0">
                <a:solidFill>
                  <a:srgbClr val="00B050"/>
                </a:solidFill>
              </a:rPr>
              <a:t>Royalties</a:t>
            </a:r>
            <a:r>
              <a:rPr lang="en-US" sz="1600" dirty="0" smtClean="0"/>
              <a:t> </a:t>
            </a:r>
            <a:r>
              <a:rPr lang="en-US" sz="1800" b="1" dirty="0" smtClean="0">
                <a:solidFill>
                  <a:srgbClr val="00B050"/>
                </a:solidFill>
              </a:rPr>
              <a:t>[</a:t>
            </a:r>
            <a:r>
              <a:rPr lang="en-US" sz="1800" b="1" dirty="0" smtClean="0">
                <a:solidFill>
                  <a:srgbClr val="00B050"/>
                </a:solidFill>
                <a:hlinkClick r:id="rId3" action="ppaction://hlinksldjump"/>
              </a:rPr>
              <a:t>H</a:t>
            </a:r>
            <a:r>
              <a:rPr lang="en-US" sz="1800" b="1" dirty="0" smtClean="0">
                <a:solidFill>
                  <a:srgbClr val="00B050"/>
                </a:solidFill>
              </a:rPr>
              <a:t>]</a:t>
            </a:r>
            <a:endParaRPr lang="en-US" sz="1800" b="1" dirty="0" smtClean="0">
              <a:solidFill>
                <a:srgbClr val="00B050"/>
              </a:solidFill>
            </a:endParaRPr>
          </a:p>
          <a:p>
            <a:pPr lvl="1">
              <a:defRPr/>
            </a:pPr>
            <a:r>
              <a:rPr lang="en-US" sz="1600" dirty="0" smtClean="0"/>
              <a:t>Especially in a majority-owned JV, the personnel of the technology supplier are deputed to the alliance organization as engineers, managers and accountants, to help guide and support the technology-receiving partner – but also acting as monitors and watchdogs to constrain the opportunistic proclivities of the other partner (Das, 2005; </a:t>
            </a:r>
            <a:r>
              <a:rPr lang="en-US" sz="1600" dirty="0" err="1" smtClean="0"/>
              <a:t>Nooteboom</a:t>
            </a:r>
            <a:r>
              <a:rPr lang="en-US" sz="1600" dirty="0" smtClean="0"/>
              <a:t>, Berger, &amp; </a:t>
            </a:r>
            <a:r>
              <a:rPr lang="en-US" sz="1600" dirty="0" err="1" smtClean="0"/>
              <a:t>Noorderhaven</a:t>
            </a:r>
            <a:r>
              <a:rPr lang="en-US" sz="1600" dirty="0" smtClean="0"/>
              <a:t>, 1997)</a:t>
            </a:r>
          </a:p>
          <a:p>
            <a:pPr lvl="1">
              <a:defRPr/>
            </a:pPr>
            <a:r>
              <a:rPr lang="en-US" sz="1600" dirty="0" smtClean="0"/>
              <a:t>It is only with a majority equity stake that an investor is more assured of being in charge. Hence a stronger form of Hypothesis 4 would state</a:t>
            </a:r>
            <a:r>
              <a:rPr lang="en-US" sz="1600" dirty="0" smtClean="0"/>
              <a:t>:</a:t>
            </a:r>
          </a:p>
          <a:p>
            <a:pPr lvl="1">
              <a:defRPr/>
            </a:pPr>
            <a:endParaRPr lang="en-US" sz="1600" dirty="0" smtClean="0"/>
          </a:p>
          <a:p>
            <a:pPr marL="741363">
              <a:buFontTx/>
              <a:buNone/>
              <a:defRPr/>
            </a:pPr>
            <a:r>
              <a:rPr lang="en-US" sz="2000" u="sng" dirty="0" smtClean="0"/>
              <a:t>Hypothesis 4b (H4b)</a:t>
            </a:r>
            <a:r>
              <a:rPr lang="en-US" sz="2000" dirty="0" smtClean="0"/>
              <a:t>:  When the technology providing firm has a majority equity stake in the alliance, they will receive a larger share of value generated through the alliance, all else being equal.</a:t>
            </a:r>
            <a:r>
              <a:rPr lang="en-US" sz="1700" dirty="0" smtClean="0"/>
              <a:t/>
            </a:r>
            <a:br>
              <a:rPr lang="en-US" sz="1700" dirty="0" smtClean="0"/>
            </a:br>
            <a:endParaRPr lang="en-US" sz="1700" b="1" dirty="0" smtClean="0"/>
          </a:p>
        </p:txBody>
      </p:sp>
      <p:pic>
        <p:nvPicPr>
          <p:cNvPr id="46086" name="Picture 8" descr="http://www.experiment-resources.com/images/reasoning-cycle-rese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794" y="5486399"/>
            <a:ext cx="19812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0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xEl>
                                              <p:pRg st="3" end="3"/>
                                            </p:txEl>
                                          </p:spTgt>
                                        </p:tgtEl>
                                        <p:attrNameLst>
                                          <p:attrName>style.visibility</p:attrName>
                                        </p:attrNameLst>
                                      </p:cBhvr>
                                      <p:to>
                                        <p:strVal val="visible"/>
                                      </p:to>
                                    </p:set>
                                    <p:anim calcmode="lin" valueType="num">
                                      <p:cBhvr additive="base">
                                        <p:cTn id="7"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7">
                                            <p:txEl>
                                              <p:pRg st="4" end="4"/>
                                            </p:txEl>
                                          </p:spTgt>
                                        </p:tgtEl>
                                        <p:attrNameLst>
                                          <p:attrName>style.visibility</p:attrName>
                                        </p:attrNameLst>
                                      </p:cBhvr>
                                      <p:to>
                                        <p:strVal val="visible"/>
                                      </p:to>
                                    </p:set>
                                    <p:anim calcmode="lin" valueType="num">
                                      <p:cBhvr additive="base">
                                        <p:cTn id="13"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7">
                                            <p:txEl>
                                              <p:pRg st="5" end="5"/>
                                            </p:txEl>
                                          </p:spTgt>
                                        </p:tgtEl>
                                        <p:attrNameLst>
                                          <p:attrName>style.visibility</p:attrName>
                                        </p:attrNameLst>
                                      </p:cBhvr>
                                      <p:to>
                                        <p:strVal val="visible"/>
                                      </p:to>
                                    </p:set>
                                    <p:anim calcmode="lin" valueType="num">
                                      <p:cBhvr additive="base">
                                        <p:cTn id="19" dur="500" fill="hold"/>
                                        <p:tgtEl>
                                          <p:spTgt spid="1331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7">
                                            <p:txEl>
                                              <p:pRg st="6" end="6"/>
                                            </p:txEl>
                                          </p:spTgt>
                                        </p:tgtEl>
                                        <p:attrNameLst>
                                          <p:attrName>style.visibility</p:attrName>
                                        </p:attrNameLst>
                                      </p:cBhvr>
                                      <p:to>
                                        <p:strVal val="visible"/>
                                      </p:to>
                                    </p:set>
                                    <p:anim calcmode="lin" valueType="num">
                                      <p:cBhvr additive="base">
                                        <p:cTn id="25" dur="500" fill="hold"/>
                                        <p:tgtEl>
                                          <p:spTgt spid="1331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317">
                                            <p:txEl>
                                              <p:pRg st="8" end="8"/>
                                            </p:txEl>
                                          </p:spTgt>
                                        </p:tgtEl>
                                        <p:attrNameLst>
                                          <p:attrName>style.visibility</p:attrName>
                                        </p:attrNameLst>
                                      </p:cBhvr>
                                      <p:to>
                                        <p:strVal val="visible"/>
                                      </p:to>
                                    </p:set>
                                    <p:anim calcmode="lin" valueType="num">
                                      <p:cBhvr additive="base">
                                        <p:cTn id="31" dur="500" fill="hold"/>
                                        <p:tgtEl>
                                          <p:spTgt spid="1331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B36EC2-704D-4ECF-BCBB-F54A6BEC9680}" type="slidenum">
              <a:rPr lang="en-US" altLang="en-US" sz="1400" smtClean="0"/>
              <a:pPr>
                <a:spcBef>
                  <a:spcPct val="0"/>
                </a:spcBef>
                <a:buFontTx/>
                <a:buNone/>
              </a:pPr>
              <a:t>38</a:t>
            </a:fld>
            <a:endParaRPr lang="en-US" altLang="en-US" sz="1400" smtClean="0"/>
          </a:p>
        </p:txBody>
      </p:sp>
      <p:sp>
        <p:nvSpPr>
          <p:cNvPr id="12292" name="Rectangle 2"/>
          <p:cNvSpPr>
            <a:spLocks noGrp="1" noChangeArrowheads="1"/>
          </p:cNvSpPr>
          <p:nvPr>
            <p:ph type="title"/>
          </p:nvPr>
        </p:nvSpPr>
        <p:spPr>
          <a:xfrm>
            <a:off x="457200" y="0"/>
            <a:ext cx="8229600" cy="1355725"/>
          </a:xfrm>
        </p:spPr>
        <p:txBody>
          <a:bodyPr/>
          <a:lstStyle/>
          <a:p>
            <a:pPr eaLnBrk="1" hangingPunct="1">
              <a:defRPr/>
            </a:pPr>
            <a:r>
              <a:rPr lang="en-US" sz="2200" b="1" i="1" kern="1200" dirty="0" smtClean="0">
                <a:solidFill>
                  <a:srgbClr val="A50021"/>
                </a:solidFill>
                <a:effectLst>
                  <a:outerShdw blurRad="38100" dist="38100" dir="2700000" algn="tl">
                    <a:srgbClr val="C0C0C0"/>
                  </a:outerShdw>
                </a:effectLst>
                <a:ea typeface="+mn-ea"/>
                <a:cs typeface="Arial" charset="0"/>
              </a:rPr>
              <a:t>Hypotheses </a:t>
            </a:r>
            <a:br>
              <a:rPr lang="en-US" sz="2200" b="1" i="1" kern="1200" dirty="0" smtClean="0">
                <a:solidFill>
                  <a:srgbClr val="A50021"/>
                </a:solidFill>
                <a:effectLst>
                  <a:outerShdw blurRad="38100" dist="38100" dir="2700000" algn="tl">
                    <a:srgbClr val="C0C0C0"/>
                  </a:outerShdw>
                </a:effectLst>
                <a:ea typeface="+mn-ea"/>
                <a:cs typeface="Arial" charset="0"/>
              </a:rPr>
            </a:br>
            <a:r>
              <a:rPr lang="en-US" sz="2200" b="1" i="1" kern="1200" dirty="0" smtClean="0">
                <a:solidFill>
                  <a:srgbClr val="A50021"/>
                </a:solidFill>
                <a:effectLst>
                  <a:outerShdw blurRad="38100" dist="38100" dir="2700000" algn="tl">
                    <a:srgbClr val="C0C0C0"/>
                  </a:outerShdw>
                </a:effectLst>
                <a:ea typeface="+mn-ea"/>
                <a:cs typeface="Arial" charset="0"/>
              </a:rPr>
              <a:t>       “Minimum” Provisions in Agreement (-)</a:t>
            </a:r>
          </a:p>
        </p:txBody>
      </p:sp>
      <p:sp>
        <p:nvSpPr>
          <p:cNvPr id="13317" name="Rectangle 3"/>
          <p:cNvSpPr>
            <a:spLocks noGrp="1" noChangeArrowheads="1"/>
          </p:cNvSpPr>
          <p:nvPr>
            <p:ph type="body" idx="1"/>
          </p:nvPr>
        </p:nvSpPr>
        <p:spPr>
          <a:xfrm>
            <a:off x="838200" y="1219200"/>
            <a:ext cx="8229600" cy="4953000"/>
          </a:xfrm>
        </p:spPr>
        <p:txBody>
          <a:bodyPr/>
          <a:lstStyle/>
          <a:p>
            <a:pPr>
              <a:defRPr/>
            </a:pPr>
            <a:r>
              <a:rPr lang="en-US" sz="1800" dirty="0" smtClean="0"/>
              <a:t>Insufficient attention has been paid to the </a:t>
            </a:r>
            <a:r>
              <a:rPr lang="en-US" sz="1800" i="1" u="sng" dirty="0" smtClean="0"/>
              <a:t>details</a:t>
            </a:r>
            <a:r>
              <a:rPr lang="en-US" sz="1800" dirty="0" smtClean="0"/>
              <a:t> of agreement provisions in alliance contracts (Reuer &amp; Arino, 2007)</a:t>
            </a:r>
          </a:p>
          <a:p>
            <a:pPr>
              <a:defRPr/>
            </a:pPr>
            <a:r>
              <a:rPr lang="en-US" sz="1800" dirty="0" smtClean="0"/>
              <a:t>Equity JVs typically have an auxiliary agreement between the JV partners covering issues such as territorial limits, compensation minimums and technology sharing.</a:t>
            </a:r>
          </a:p>
          <a:p>
            <a:pPr>
              <a:defRPr/>
            </a:pPr>
            <a:r>
              <a:rPr lang="en-US" sz="1800" dirty="0" smtClean="0"/>
              <a:t>A minimum return or floor compensation (in the form of minimum sales requirements or minimum royalties) is sometimes assured to the partner supplying technology to the alliance or to the other party. (Bhattacharya &amp; Lafontaine, 1995; Contractor, 1986). </a:t>
            </a:r>
          </a:p>
          <a:p>
            <a:pPr>
              <a:defRPr/>
            </a:pPr>
            <a:r>
              <a:rPr lang="en-US" sz="1800" dirty="0" smtClean="0"/>
              <a:t>In effect, this is partial risk-shifting between the allies:</a:t>
            </a:r>
          </a:p>
          <a:p>
            <a:pPr lvl="1">
              <a:defRPr/>
            </a:pPr>
            <a:r>
              <a:rPr lang="en-US" sz="1700" dirty="0" smtClean="0">
                <a:ea typeface="+mn-ea"/>
                <a:cs typeface="+mn-cs"/>
              </a:rPr>
              <a:t>The technology recipient ally accepts greater payment (compensation) risk</a:t>
            </a:r>
          </a:p>
          <a:p>
            <a:pPr lvl="1">
              <a:defRPr/>
            </a:pPr>
            <a:r>
              <a:rPr lang="en-US" sz="1700" dirty="0" smtClean="0">
                <a:ea typeface="+mn-ea"/>
                <a:cs typeface="+mn-cs"/>
              </a:rPr>
              <a:t>while lowering the compensation risk of the technology supplier. </a:t>
            </a:r>
          </a:p>
          <a:p>
            <a:pPr lvl="1">
              <a:defRPr/>
            </a:pPr>
            <a:r>
              <a:rPr lang="en-US" sz="1700" dirty="0" smtClean="0">
                <a:ea typeface="+mn-ea"/>
                <a:cs typeface="+mn-cs"/>
              </a:rPr>
              <a:t>A guaranteed reduction of risk for the technology provider should result in their willingness to accept a lower return, and a lower share in alliance value, </a:t>
            </a:r>
            <a:r>
              <a:rPr lang="en-US" sz="1700" i="1" dirty="0" smtClean="0">
                <a:ea typeface="+mn-ea"/>
                <a:cs typeface="+mn-cs"/>
              </a:rPr>
              <a:t>ceteris paribus</a:t>
            </a:r>
            <a:r>
              <a:rPr lang="en-US" sz="1700" dirty="0" smtClean="0">
                <a:ea typeface="+mn-ea"/>
                <a:cs typeface="+mn-cs"/>
              </a:rPr>
              <a:t>.  </a:t>
            </a:r>
          </a:p>
          <a:p>
            <a:pPr>
              <a:defRPr/>
            </a:pPr>
            <a:r>
              <a:rPr lang="en-US" sz="1800" u="sng" dirty="0" smtClean="0"/>
              <a:t>Hypothesis 5 (H5)</a:t>
            </a:r>
            <a:r>
              <a:rPr lang="en-US" sz="1800" dirty="0" smtClean="0"/>
              <a:t>:  The presence in the alliance agreement of contractual minimum returns for the technology providing firm will lead to a lower overall share of alliance value appropriated by the technology providing firm. </a:t>
            </a:r>
            <a:endParaRPr lang="en-US" sz="1700" b="1" dirty="0" smtClean="0"/>
          </a:p>
        </p:txBody>
      </p:sp>
      <p:pic>
        <p:nvPicPr>
          <p:cNvPr id="48134" name="Picture 8" descr="http://www.experiment-resources.com/images/reasoning-cycle-re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4020" y="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329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additive="base">
                                        <p:cTn id="7"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xEl>
                                              <p:pRg st="1" end="1"/>
                                            </p:txEl>
                                          </p:spTgt>
                                        </p:tgtEl>
                                        <p:attrNameLst>
                                          <p:attrName>style.visibility</p:attrName>
                                        </p:attrNameLst>
                                      </p:cBhvr>
                                      <p:to>
                                        <p:strVal val="visible"/>
                                      </p:to>
                                    </p:set>
                                    <p:anim calcmode="lin" valueType="num">
                                      <p:cBhvr additive="base">
                                        <p:cTn id="13" dur="500" fill="hold"/>
                                        <p:tgtEl>
                                          <p:spTgt spid="133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7">
                                            <p:txEl>
                                              <p:pRg st="2" end="2"/>
                                            </p:txEl>
                                          </p:spTgt>
                                        </p:tgtEl>
                                        <p:attrNameLst>
                                          <p:attrName>style.visibility</p:attrName>
                                        </p:attrNameLst>
                                      </p:cBhvr>
                                      <p:to>
                                        <p:strVal val="visible"/>
                                      </p:to>
                                    </p:set>
                                    <p:anim calcmode="lin" valueType="num">
                                      <p:cBhvr additive="base">
                                        <p:cTn id="19"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7">
                                            <p:txEl>
                                              <p:pRg st="3" end="3"/>
                                            </p:txEl>
                                          </p:spTgt>
                                        </p:tgtEl>
                                        <p:attrNameLst>
                                          <p:attrName>style.visibility</p:attrName>
                                        </p:attrNameLst>
                                      </p:cBhvr>
                                      <p:to>
                                        <p:strVal val="visible"/>
                                      </p:to>
                                    </p:set>
                                    <p:anim calcmode="lin" valueType="num">
                                      <p:cBhvr additive="base">
                                        <p:cTn id="25"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7">
                                            <p:txEl>
                                              <p:pRg st="4" end="4"/>
                                            </p:txEl>
                                          </p:spTgt>
                                        </p:tgtEl>
                                        <p:attrNameLst>
                                          <p:attrName>style.visibility</p:attrName>
                                        </p:attrNameLst>
                                      </p:cBhvr>
                                      <p:to>
                                        <p:strVal val="visible"/>
                                      </p:to>
                                    </p:set>
                                    <p:anim calcmode="lin" valueType="num">
                                      <p:cBhvr additive="base">
                                        <p:cTn id="31"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7">
                                            <p:txEl>
                                              <p:pRg st="5" end="5"/>
                                            </p:txEl>
                                          </p:spTgt>
                                        </p:tgtEl>
                                        <p:attrNameLst>
                                          <p:attrName>style.visibility</p:attrName>
                                        </p:attrNameLst>
                                      </p:cBhvr>
                                      <p:to>
                                        <p:strVal val="visible"/>
                                      </p:to>
                                    </p:set>
                                    <p:anim calcmode="lin" valueType="num">
                                      <p:cBhvr additive="base">
                                        <p:cTn id="37" dur="500" fill="hold"/>
                                        <p:tgtEl>
                                          <p:spTgt spid="1331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7">
                                            <p:txEl>
                                              <p:pRg st="6" end="6"/>
                                            </p:txEl>
                                          </p:spTgt>
                                        </p:tgtEl>
                                        <p:attrNameLst>
                                          <p:attrName>style.visibility</p:attrName>
                                        </p:attrNameLst>
                                      </p:cBhvr>
                                      <p:to>
                                        <p:strVal val="visible"/>
                                      </p:to>
                                    </p:set>
                                    <p:anim calcmode="lin" valueType="num">
                                      <p:cBhvr additive="base">
                                        <p:cTn id="43" dur="500" fill="hold"/>
                                        <p:tgtEl>
                                          <p:spTgt spid="1331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7">
                                            <p:txEl>
                                              <p:pRg st="7" end="7"/>
                                            </p:txEl>
                                          </p:spTgt>
                                        </p:tgtEl>
                                        <p:attrNameLst>
                                          <p:attrName>style.visibility</p:attrName>
                                        </p:attrNameLst>
                                      </p:cBhvr>
                                      <p:to>
                                        <p:strVal val="visible"/>
                                      </p:to>
                                    </p:set>
                                    <p:anim calcmode="lin" valueType="num">
                                      <p:cBhvr additive="base">
                                        <p:cTn id="49" dur="500" fill="hold"/>
                                        <p:tgtEl>
                                          <p:spTgt spid="1331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25D70DC-7732-4978-958F-049C2F784CFD}" type="slidenum">
              <a:rPr lang="en-US" altLang="en-US" sz="1400" smtClean="0"/>
              <a:pPr>
                <a:spcBef>
                  <a:spcPct val="0"/>
                </a:spcBef>
                <a:buFontTx/>
                <a:buNone/>
              </a:pPr>
              <a:t>39</a:t>
            </a:fld>
            <a:endParaRPr lang="en-US" altLang="en-US" sz="1400" smtClean="0"/>
          </a:p>
        </p:txBody>
      </p:sp>
      <p:sp>
        <p:nvSpPr>
          <p:cNvPr id="12292" name="Rectangle 2"/>
          <p:cNvSpPr>
            <a:spLocks noGrp="1" noChangeArrowheads="1"/>
          </p:cNvSpPr>
          <p:nvPr>
            <p:ph type="title"/>
          </p:nvPr>
        </p:nvSpPr>
        <p:spPr>
          <a:xfrm>
            <a:off x="457200" y="0"/>
            <a:ext cx="8229600" cy="1355725"/>
          </a:xfrm>
        </p:spPr>
        <p:txBody>
          <a:bodyPr/>
          <a:lstStyle/>
          <a:p>
            <a:pPr eaLnBrk="1" hangingPunct="1">
              <a:defRPr/>
            </a:pPr>
            <a:r>
              <a:rPr lang="en-US" sz="2200" b="1" i="1" kern="1200" dirty="0" smtClean="0">
                <a:solidFill>
                  <a:srgbClr val="A50021"/>
                </a:solidFill>
                <a:effectLst>
                  <a:outerShdw blurRad="38100" dist="38100" dir="2700000" algn="tl">
                    <a:srgbClr val="C0C0C0"/>
                  </a:outerShdw>
                </a:effectLst>
                <a:ea typeface="+mn-ea"/>
                <a:cs typeface="Arial" charset="0"/>
              </a:rPr>
              <a:t>               Hypotheses – Compensation Volatility (+)</a:t>
            </a:r>
          </a:p>
        </p:txBody>
      </p:sp>
      <p:sp>
        <p:nvSpPr>
          <p:cNvPr id="13317" name="Rectangle 3"/>
          <p:cNvSpPr>
            <a:spLocks noGrp="1" noChangeArrowheads="1"/>
          </p:cNvSpPr>
          <p:nvPr>
            <p:ph type="body" idx="1"/>
          </p:nvPr>
        </p:nvSpPr>
        <p:spPr>
          <a:xfrm>
            <a:off x="838200" y="1219200"/>
            <a:ext cx="8229600" cy="4953000"/>
          </a:xfrm>
        </p:spPr>
        <p:txBody>
          <a:bodyPr/>
          <a:lstStyle/>
          <a:p>
            <a:r>
              <a:rPr lang="en-US" altLang="en-US" sz="1800" smtClean="0"/>
              <a:t>We calculate for each agreement an “Index of Compensation Volatility” for the technology supplier</a:t>
            </a:r>
          </a:p>
          <a:p>
            <a:r>
              <a:rPr lang="en-US" altLang="en-US" sz="1800" smtClean="0"/>
              <a:t>Several studies, including Hsieh, Rodrigues &amp; Child (2010) confirm that an equity stake in a Joint Venture (JV) is the least certain return on investment in an alliance (in the sense that the returns are drawn from bottom-line profits, if any, earned by the JV). </a:t>
            </a:r>
          </a:p>
          <a:p>
            <a:r>
              <a:rPr lang="en-US" altLang="en-US" sz="1800" smtClean="0"/>
              <a:t>But an equity stake is also potentially the most rewarding in terms of up-side market growth. By contrast, if the technology supplier earns returns in the form of royalties, or lump-sum fees, their return is less volatile, but also typically lower than the total earning from an equity stake. </a:t>
            </a:r>
          </a:p>
          <a:p>
            <a:r>
              <a:rPr lang="en-US" altLang="en-US" sz="1800" smtClean="0"/>
              <a:t>We hypothesize that higher compensation risk for the technology supplier will correlate with a higher share of alliance value captured by them.</a:t>
            </a:r>
            <a:br>
              <a:rPr lang="en-US" altLang="en-US" sz="1800" smtClean="0"/>
            </a:br>
            <a:endParaRPr lang="en-US" altLang="en-US" sz="1800" smtClean="0"/>
          </a:p>
          <a:p>
            <a:pPr>
              <a:buFontTx/>
              <a:buNone/>
            </a:pPr>
            <a:r>
              <a:rPr lang="en-US" altLang="en-US" sz="1800" u="sng" smtClean="0"/>
              <a:t>Hypothesis 6 (H6)</a:t>
            </a:r>
            <a:r>
              <a:rPr lang="en-US" altLang="en-US" sz="1800" smtClean="0"/>
              <a:t>:  The presence in the alliance agreement of higher risk (volatility) elements in the compensation earned by the technology providing firm will lead to a higher overall share of alliance value appropriated by the technology providing firm.  </a:t>
            </a:r>
          </a:p>
          <a:p>
            <a:endParaRPr lang="en-US" altLang="en-US" sz="1700" b="1" smtClean="0"/>
          </a:p>
        </p:txBody>
      </p:sp>
      <p:pic>
        <p:nvPicPr>
          <p:cNvPr id="50182" name="Picture 8" descr="http://www.experiment-resources.com/images/reasoning-cycle-re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294" y="7951"/>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023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additive="base">
                                        <p:cTn id="7"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xEl>
                                              <p:pRg st="1" end="1"/>
                                            </p:txEl>
                                          </p:spTgt>
                                        </p:tgtEl>
                                        <p:attrNameLst>
                                          <p:attrName>style.visibility</p:attrName>
                                        </p:attrNameLst>
                                      </p:cBhvr>
                                      <p:to>
                                        <p:strVal val="visible"/>
                                      </p:to>
                                    </p:set>
                                    <p:anim calcmode="lin" valueType="num">
                                      <p:cBhvr additive="base">
                                        <p:cTn id="13" dur="500" fill="hold"/>
                                        <p:tgtEl>
                                          <p:spTgt spid="133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7">
                                            <p:txEl>
                                              <p:pRg st="2" end="2"/>
                                            </p:txEl>
                                          </p:spTgt>
                                        </p:tgtEl>
                                        <p:attrNameLst>
                                          <p:attrName>style.visibility</p:attrName>
                                        </p:attrNameLst>
                                      </p:cBhvr>
                                      <p:to>
                                        <p:strVal val="visible"/>
                                      </p:to>
                                    </p:set>
                                    <p:anim calcmode="lin" valueType="num">
                                      <p:cBhvr additive="base">
                                        <p:cTn id="19"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7">
                                            <p:txEl>
                                              <p:pRg st="3" end="3"/>
                                            </p:txEl>
                                          </p:spTgt>
                                        </p:tgtEl>
                                        <p:attrNameLst>
                                          <p:attrName>style.visibility</p:attrName>
                                        </p:attrNameLst>
                                      </p:cBhvr>
                                      <p:to>
                                        <p:strVal val="visible"/>
                                      </p:to>
                                    </p:set>
                                    <p:anim calcmode="lin" valueType="num">
                                      <p:cBhvr additive="base">
                                        <p:cTn id="25"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7">
                                            <p:txEl>
                                              <p:pRg st="4" end="4"/>
                                            </p:txEl>
                                          </p:spTgt>
                                        </p:tgtEl>
                                        <p:attrNameLst>
                                          <p:attrName>style.visibility</p:attrName>
                                        </p:attrNameLst>
                                      </p:cBhvr>
                                      <p:to>
                                        <p:strVal val="visible"/>
                                      </p:to>
                                    </p:set>
                                    <p:anim calcmode="lin" valueType="num">
                                      <p:cBhvr additive="base">
                                        <p:cTn id="31"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0"/>
            <a:ext cx="85344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i="1">
                <a:solidFill>
                  <a:srgbClr val="A50021"/>
                </a:solidFill>
                <a:effectLst>
                  <a:outerShdw blurRad="38100" dist="38100" dir="2700000" algn="tl">
                    <a:srgbClr val="C0C0C0"/>
                  </a:outerShdw>
                </a:effectLst>
                <a:latin typeface="Arial" charset="0"/>
                <a:cs typeface="Arial" charset="0"/>
              </a:rPr>
              <a:t>Alliances: Strategy Role and Negotiations</a:t>
            </a:r>
          </a:p>
        </p:txBody>
      </p:sp>
      <p:sp>
        <p:nvSpPr>
          <p:cNvPr id="9219" name="Text Box 3"/>
          <p:cNvSpPr txBox="1">
            <a:spLocks noChangeArrowheads="1"/>
          </p:cNvSpPr>
          <p:nvPr/>
        </p:nvSpPr>
        <p:spPr bwMode="auto">
          <a:xfrm>
            <a:off x="914400" y="1981200"/>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b="1"/>
          </a:p>
        </p:txBody>
      </p:sp>
      <p:sp>
        <p:nvSpPr>
          <p:cNvPr id="4101" name="Rectangle 4"/>
          <p:cNvSpPr>
            <a:spLocks noGrp="1" noChangeArrowheads="1"/>
          </p:cNvSpPr>
          <p:nvPr>
            <p:ph/>
          </p:nvPr>
        </p:nvSpPr>
        <p:spPr>
          <a:xfrm>
            <a:off x="228600" y="152400"/>
            <a:ext cx="8686800" cy="6858000"/>
          </a:xfrm>
        </p:spPr>
        <p:txBody>
          <a:bodyPr/>
          <a:lstStyle/>
          <a:p>
            <a:pPr eaLnBrk="1" hangingPunct="1"/>
            <a:endParaRPr lang="en-US" altLang="en-US" b="1" smtClean="0"/>
          </a:p>
          <a:p>
            <a:pPr algn="ctr" eaLnBrk="1" hangingPunct="1">
              <a:buFontTx/>
              <a:buNone/>
            </a:pPr>
            <a:r>
              <a:rPr lang="en-US" altLang="en-US" b="1" smtClean="0">
                <a:solidFill>
                  <a:srgbClr val="0070C0"/>
                </a:solidFill>
              </a:rPr>
              <a:t>TYPES OF ALLIANCES</a:t>
            </a:r>
          </a:p>
          <a:p>
            <a:pPr eaLnBrk="1" hangingPunct="1"/>
            <a:r>
              <a:rPr lang="en-US" altLang="en-US" sz="2400" b="1" smtClean="0"/>
              <a:t>Co-Marketing </a:t>
            </a:r>
            <a:r>
              <a:rPr lang="en-US" altLang="en-US" sz="2000" smtClean="0">
                <a:solidFill>
                  <a:srgbClr val="002060"/>
                </a:solidFill>
              </a:rPr>
              <a:t>[e.g., Burgers + Movies]</a:t>
            </a:r>
          </a:p>
          <a:p>
            <a:pPr eaLnBrk="1" hangingPunct="1"/>
            <a:r>
              <a:rPr lang="en-US" altLang="en-US" sz="2400" b="1" smtClean="0"/>
              <a:t>Coordination Agreements </a:t>
            </a:r>
            <a:r>
              <a:rPr lang="en-US" altLang="en-US" sz="2000" smtClean="0">
                <a:solidFill>
                  <a:srgbClr val="002060"/>
                </a:solidFill>
              </a:rPr>
              <a:t>[e.g., Airline Code Sharing] </a:t>
            </a:r>
            <a:br>
              <a:rPr lang="en-US" altLang="en-US" sz="2000" smtClean="0">
                <a:solidFill>
                  <a:srgbClr val="002060"/>
                </a:solidFill>
              </a:rPr>
            </a:br>
            <a:r>
              <a:rPr lang="en-US" altLang="en-US" sz="2000" smtClean="0">
                <a:solidFill>
                  <a:srgbClr val="002060"/>
                </a:solidFill>
              </a:rPr>
              <a:t>	[e.g., Regus – TripIt or Regus – Virgin Atlantic]</a:t>
            </a:r>
          </a:p>
          <a:p>
            <a:pPr eaLnBrk="1" hangingPunct="1"/>
            <a:r>
              <a:rPr lang="en-US" altLang="en-US" sz="2400" b="1" smtClean="0"/>
              <a:t>Agreement on Technical Standards </a:t>
            </a:r>
            <a:r>
              <a:rPr lang="en-US" altLang="en-US" sz="2000" smtClean="0">
                <a:solidFill>
                  <a:srgbClr val="002060"/>
                </a:solidFill>
              </a:rPr>
              <a:t>[e.g., Telecommunication Standards]</a:t>
            </a:r>
          </a:p>
          <a:p>
            <a:pPr eaLnBrk="1" hangingPunct="1"/>
            <a:r>
              <a:rPr lang="en-US" altLang="en-US" sz="2400" b="1" smtClean="0"/>
              <a:t>Joint R&amp;D </a:t>
            </a:r>
            <a:r>
              <a:rPr lang="en-US" altLang="en-US" sz="2000" smtClean="0">
                <a:solidFill>
                  <a:srgbClr val="002060"/>
                </a:solidFill>
              </a:rPr>
              <a:t>[e.g., Nokia -- Microsoft]</a:t>
            </a:r>
          </a:p>
          <a:p>
            <a:pPr eaLnBrk="1" hangingPunct="1"/>
            <a:r>
              <a:rPr lang="en-US" altLang="en-US" sz="2400" b="1" smtClean="0"/>
              <a:t>Joint Exploration </a:t>
            </a:r>
            <a:r>
              <a:rPr lang="en-US" altLang="en-US" sz="2000" smtClean="0">
                <a:solidFill>
                  <a:srgbClr val="002060"/>
                </a:solidFill>
              </a:rPr>
              <a:t>[e.g., Oil Field Exploration Risk Sharing]</a:t>
            </a:r>
          </a:p>
          <a:p>
            <a:pPr eaLnBrk="1" hangingPunct="1"/>
            <a:r>
              <a:rPr lang="en-US" altLang="en-US" sz="2400" b="1" smtClean="0"/>
              <a:t>Real Options Agreements </a:t>
            </a:r>
            <a:r>
              <a:rPr lang="en-US" altLang="en-US" sz="2000" smtClean="0">
                <a:solidFill>
                  <a:srgbClr val="002060"/>
                </a:solidFill>
              </a:rPr>
              <a:t>[e.g., Pharmaceutical – BioTech Startup]</a:t>
            </a:r>
          </a:p>
          <a:p>
            <a:pPr eaLnBrk="1" hangingPunct="1"/>
            <a:r>
              <a:rPr lang="en-US" altLang="en-US" sz="2400" b="1" smtClean="0"/>
              <a:t>Technology Licensing (including knowhow and IP)</a:t>
            </a:r>
          </a:p>
          <a:p>
            <a:pPr eaLnBrk="1" hangingPunct="1"/>
            <a:r>
              <a:rPr lang="en-US" altLang="en-US" sz="2400" b="1" smtClean="0"/>
              <a:t>Franchising</a:t>
            </a:r>
          </a:p>
          <a:p>
            <a:pPr eaLnBrk="1" hangingPunct="1"/>
            <a:r>
              <a:rPr lang="en-US" altLang="en-US" sz="2400" b="1" smtClean="0"/>
              <a:t>Supply Chain Alliances or Cooperative Outsourcing</a:t>
            </a:r>
          </a:p>
          <a:p>
            <a:pPr eaLnBrk="1" hangingPunct="1"/>
            <a:r>
              <a:rPr lang="en-US" altLang="en-US" sz="2400" b="1" smtClean="0"/>
              <a:t>Joint Venture Company</a:t>
            </a:r>
          </a:p>
          <a:p>
            <a:pPr eaLnBrk="1" hangingPunct="1">
              <a:buFontTx/>
              <a:buNone/>
            </a:pPr>
            <a:endParaRPr lang="en-US" altLang="en-US" sz="2400" b="1" smtClean="0">
              <a:solidFill>
                <a:schemeClr val="accent2"/>
              </a:solidFill>
            </a:endParaRPr>
          </a:p>
          <a:p>
            <a:pPr algn="ctr" eaLnBrk="1" hangingPunct="1">
              <a:buFontTx/>
              <a:buNone/>
            </a:pPr>
            <a:endParaRPr lang="en-US" altLang="en-US" b="1" smtClean="0">
              <a:solidFill>
                <a:schemeClr val="accent2"/>
              </a:solidFill>
            </a:endParaRPr>
          </a:p>
          <a:p>
            <a:pPr eaLnBrk="1" hangingPunct="1">
              <a:buFontTx/>
              <a:buNone/>
            </a:pPr>
            <a:endParaRPr lang="en-US" altLang="en-US" smtClean="0"/>
          </a:p>
        </p:txBody>
      </p:sp>
    </p:spTree>
    <p:extLst>
      <p:ext uri="{BB962C8B-B14F-4D97-AF65-F5344CB8AC3E}">
        <p14:creationId xmlns:p14="http://schemas.microsoft.com/office/powerpoint/2010/main" val="25189494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1">
                                            <p:txEl>
                                              <p:pRg st="2" end="2"/>
                                            </p:txEl>
                                          </p:spTgt>
                                        </p:tgtEl>
                                        <p:attrNameLst>
                                          <p:attrName>style.visibility</p:attrName>
                                        </p:attrNameLst>
                                      </p:cBhvr>
                                      <p:to>
                                        <p:strVal val="visible"/>
                                      </p:to>
                                    </p:set>
                                    <p:anim calcmode="lin" valueType="num">
                                      <p:cBhvr additive="base">
                                        <p:cTn id="7" dur="500" fill="hold"/>
                                        <p:tgtEl>
                                          <p:spTgt spid="410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01">
                                            <p:txEl>
                                              <p:pRg st="3" end="3"/>
                                            </p:txEl>
                                          </p:spTgt>
                                        </p:tgtEl>
                                        <p:attrNameLst>
                                          <p:attrName>style.visibility</p:attrName>
                                        </p:attrNameLst>
                                      </p:cBhvr>
                                      <p:to>
                                        <p:strVal val="visible"/>
                                      </p:to>
                                    </p:set>
                                    <p:anim calcmode="lin" valueType="num">
                                      <p:cBhvr additive="base">
                                        <p:cTn id="13" dur="500" fill="hold"/>
                                        <p:tgtEl>
                                          <p:spTgt spid="410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01">
                                            <p:txEl>
                                              <p:pRg st="4" end="4"/>
                                            </p:txEl>
                                          </p:spTgt>
                                        </p:tgtEl>
                                        <p:attrNameLst>
                                          <p:attrName>style.visibility</p:attrName>
                                        </p:attrNameLst>
                                      </p:cBhvr>
                                      <p:to>
                                        <p:strVal val="visible"/>
                                      </p:to>
                                    </p:set>
                                    <p:anim calcmode="lin" valueType="num">
                                      <p:cBhvr additive="base">
                                        <p:cTn id="19" dur="500" fill="hold"/>
                                        <p:tgtEl>
                                          <p:spTgt spid="410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01">
                                            <p:txEl>
                                              <p:pRg st="5" end="5"/>
                                            </p:txEl>
                                          </p:spTgt>
                                        </p:tgtEl>
                                        <p:attrNameLst>
                                          <p:attrName>style.visibility</p:attrName>
                                        </p:attrNameLst>
                                      </p:cBhvr>
                                      <p:to>
                                        <p:strVal val="visible"/>
                                      </p:to>
                                    </p:set>
                                    <p:anim calcmode="lin" valueType="num">
                                      <p:cBhvr additive="base">
                                        <p:cTn id="25" dur="500" fill="hold"/>
                                        <p:tgtEl>
                                          <p:spTgt spid="410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01">
                                            <p:txEl>
                                              <p:pRg st="6" end="6"/>
                                            </p:txEl>
                                          </p:spTgt>
                                        </p:tgtEl>
                                        <p:attrNameLst>
                                          <p:attrName>style.visibility</p:attrName>
                                        </p:attrNameLst>
                                      </p:cBhvr>
                                      <p:to>
                                        <p:strVal val="visible"/>
                                      </p:to>
                                    </p:set>
                                    <p:anim calcmode="lin" valueType="num">
                                      <p:cBhvr additive="base">
                                        <p:cTn id="31" dur="500" fill="hold"/>
                                        <p:tgtEl>
                                          <p:spTgt spid="410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101">
                                            <p:txEl>
                                              <p:pRg st="7" end="7"/>
                                            </p:txEl>
                                          </p:spTgt>
                                        </p:tgtEl>
                                        <p:attrNameLst>
                                          <p:attrName>style.visibility</p:attrName>
                                        </p:attrNameLst>
                                      </p:cBhvr>
                                      <p:to>
                                        <p:strVal val="visible"/>
                                      </p:to>
                                    </p:set>
                                    <p:anim calcmode="lin" valueType="num">
                                      <p:cBhvr additive="base">
                                        <p:cTn id="37" dur="500" fill="hold"/>
                                        <p:tgtEl>
                                          <p:spTgt spid="410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0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101">
                                            <p:txEl>
                                              <p:pRg st="8" end="8"/>
                                            </p:txEl>
                                          </p:spTgt>
                                        </p:tgtEl>
                                        <p:attrNameLst>
                                          <p:attrName>style.visibility</p:attrName>
                                        </p:attrNameLst>
                                      </p:cBhvr>
                                      <p:to>
                                        <p:strVal val="visible"/>
                                      </p:to>
                                    </p:set>
                                    <p:anim calcmode="lin" valueType="num">
                                      <p:cBhvr additive="base">
                                        <p:cTn id="43" dur="500" fill="hold"/>
                                        <p:tgtEl>
                                          <p:spTgt spid="410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0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101">
                                            <p:txEl>
                                              <p:pRg st="9" end="9"/>
                                            </p:txEl>
                                          </p:spTgt>
                                        </p:tgtEl>
                                        <p:attrNameLst>
                                          <p:attrName>style.visibility</p:attrName>
                                        </p:attrNameLst>
                                      </p:cBhvr>
                                      <p:to>
                                        <p:strVal val="visible"/>
                                      </p:to>
                                    </p:set>
                                    <p:anim calcmode="lin" valueType="num">
                                      <p:cBhvr additive="base">
                                        <p:cTn id="49" dur="500" fill="hold"/>
                                        <p:tgtEl>
                                          <p:spTgt spid="410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0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101">
                                            <p:txEl>
                                              <p:pRg st="10" end="10"/>
                                            </p:txEl>
                                          </p:spTgt>
                                        </p:tgtEl>
                                        <p:attrNameLst>
                                          <p:attrName>style.visibility</p:attrName>
                                        </p:attrNameLst>
                                      </p:cBhvr>
                                      <p:to>
                                        <p:strVal val="visible"/>
                                      </p:to>
                                    </p:set>
                                    <p:anim calcmode="lin" valueType="num">
                                      <p:cBhvr additive="base">
                                        <p:cTn id="55" dur="500" fill="hold"/>
                                        <p:tgtEl>
                                          <p:spTgt spid="4101">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0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4101">
                                            <p:txEl>
                                              <p:pRg st="11" end="11"/>
                                            </p:txEl>
                                          </p:spTgt>
                                        </p:tgtEl>
                                        <p:attrNameLst>
                                          <p:attrName>style.visibility</p:attrName>
                                        </p:attrNameLst>
                                      </p:cBhvr>
                                      <p:to>
                                        <p:strVal val="visible"/>
                                      </p:to>
                                    </p:set>
                                    <p:anim calcmode="lin" valueType="num">
                                      <p:cBhvr additive="base">
                                        <p:cTn id="61" dur="500" fill="hold"/>
                                        <p:tgtEl>
                                          <p:spTgt spid="4101">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10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9C58EC-65EB-471B-BC8E-4FC1DC25291A}" type="slidenum">
              <a:rPr lang="en-US" altLang="en-US" sz="1400" smtClean="0"/>
              <a:pPr>
                <a:spcBef>
                  <a:spcPct val="0"/>
                </a:spcBef>
                <a:buFontTx/>
                <a:buNone/>
              </a:pPr>
              <a:t>40</a:t>
            </a:fld>
            <a:endParaRPr lang="en-US" altLang="en-US" sz="1400" smtClean="0"/>
          </a:p>
        </p:txBody>
      </p:sp>
      <p:sp>
        <p:nvSpPr>
          <p:cNvPr id="12292" name="Rectangle 2"/>
          <p:cNvSpPr>
            <a:spLocks noGrp="1" noChangeArrowheads="1"/>
          </p:cNvSpPr>
          <p:nvPr>
            <p:ph type="title"/>
          </p:nvPr>
        </p:nvSpPr>
        <p:spPr>
          <a:xfrm>
            <a:off x="457200" y="0"/>
            <a:ext cx="8229600" cy="762000"/>
          </a:xfrm>
        </p:spPr>
        <p:txBody>
          <a:bodyPr/>
          <a:lstStyle/>
          <a:p>
            <a:pPr eaLnBrk="1" hangingPunct="1">
              <a:defRPr/>
            </a:pPr>
            <a:r>
              <a:rPr lang="en-US" sz="2000" b="1" i="1" kern="1200" dirty="0" smtClean="0">
                <a:solidFill>
                  <a:srgbClr val="A50021"/>
                </a:solidFill>
                <a:effectLst>
                  <a:outerShdw blurRad="38100" dist="38100" dir="2700000" algn="tl">
                    <a:srgbClr val="C0C0C0"/>
                  </a:outerShdw>
                </a:effectLst>
                <a:cs typeface="Arial" charset="0"/>
              </a:rPr>
              <a:t>Control Variable: Territorial Restrictions on Alliance/Partner</a:t>
            </a:r>
            <a:endParaRPr lang="en-US" sz="2000" b="1" i="1" kern="1200" dirty="0" smtClean="0">
              <a:solidFill>
                <a:srgbClr val="A50021"/>
              </a:solidFill>
              <a:effectLst>
                <a:outerShdw blurRad="38100" dist="38100" dir="2700000" algn="tl">
                  <a:srgbClr val="C0C0C0"/>
                </a:outerShdw>
              </a:effectLst>
              <a:ea typeface="+mn-ea"/>
              <a:cs typeface="Arial" charset="0"/>
            </a:endParaRPr>
          </a:p>
        </p:txBody>
      </p:sp>
      <p:sp>
        <p:nvSpPr>
          <p:cNvPr id="13317" name="Rectangle 3"/>
          <p:cNvSpPr>
            <a:spLocks noGrp="1" noChangeArrowheads="1"/>
          </p:cNvSpPr>
          <p:nvPr>
            <p:ph type="body" idx="1"/>
          </p:nvPr>
        </p:nvSpPr>
        <p:spPr>
          <a:xfrm>
            <a:off x="304800" y="609600"/>
            <a:ext cx="8686800" cy="4953000"/>
          </a:xfrm>
        </p:spPr>
        <p:txBody>
          <a:bodyPr/>
          <a:lstStyle/>
          <a:p>
            <a:r>
              <a:rPr lang="en-US" altLang="en-US" sz="1800" i="1" smtClean="0"/>
              <a:t>Each </a:t>
            </a:r>
            <a:r>
              <a:rPr lang="en-US" altLang="en-US" sz="1800" smtClean="0"/>
              <a:t>alliance is a bundle of rights, obligations, as well as contractual limitations (e.g., Arino &amp; Ring, 2008; Kale &amp; Singh, 2009; Arino &amp; Reuer, 2004). </a:t>
            </a:r>
          </a:p>
          <a:p>
            <a:r>
              <a:rPr lang="en-US" altLang="en-US" sz="1800" smtClean="0"/>
              <a:t>In cross-border alliances, a common limitation is geographic or territorial limits on sales or operations. </a:t>
            </a:r>
          </a:p>
          <a:p>
            <a:r>
              <a:rPr lang="en-US" altLang="en-US" sz="1800" smtClean="0"/>
              <a:t>How the presence of territorial limits affects the </a:t>
            </a:r>
            <a:r>
              <a:rPr lang="en-US" altLang="en-US" sz="1800" i="1" smtClean="0"/>
              <a:t>share</a:t>
            </a:r>
            <a:r>
              <a:rPr lang="en-US" altLang="en-US" sz="1800" smtClean="0"/>
              <a:t> of alliance value captured by the technology provider has no empirical antecedents in the literature. </a:t>
            </a:r>
          </a:p>
          <a:p>
            <a:r>
              <a:rPr lang="en-US" altLang="en-US" sz="1800" smtClean="0"/>
              <a:t>Based on </a:t>
            </a:r>
            <a:r>
              <a:rPr lang="en-US" altLang="en-US" sz="1800" i="1" smtClean="0"/>
              <a:t>a priori</a:t>
            </a:r>
            <a:r>
              <a:rPr lang="en-US" altLang="en-US" sz="1800" smtClean="0"/>
              <a:t> reasoning, following the theory of the discriminating monopolist (e.g., Wright, 1965) we can see that a technology owner maximizes worldwide returns by dividing the world into discrete markets (that are not subject to end-product arbitrage)</a:t>
            </a:r>
          </a:p>
          <a:p>
            <a:r>
              <a:rPr lang="en-US" altLang="en-US" sz="1800" smtClean="0"/>
              <a:t>Restricting the territory of the technology receiving partner lowers their potential earnings, (on a global basis) – if they have extraterritorial ambitions. </a:t>
            </a:r>
          </a:p>
          <a:p>
            <a:r>
              <a:rPr lang="en-US" altLang="en-US" sz="1800" smtClean="0"/>
              <a:t>At the same time, the fact that such a limitation was agreed to by the recipient suggests strong bargaining power on the part of the technology provider and significant anticipated value for the technology (in the assigned country and elsewhere) which, </a:t>
            </a:r>
            <a:r>
              <a:rPr lang="en-US" altLang="en-US" sz="1800" i="1" smtClean="0"/>
              <a:t>ceteris paribus</a:t>
            </a:r>
            <a:r>
              <a:rPr lang="en-US" altLang="en-US" sz="1800" smtClean="0"/>
              <a:t>, should positively correlate with the technology provider appropriating a larger share of alliance value.</a:t>
            </a:r>
            <a:endParaRPr lang="en-US" altLang="en-US" sz="1700" b="1" smtClean="0"/>
          </a:p>
        </p:txBody>
      </p:sp>
    </p:spTree>
    <p:extLst>
      <p:ext uri="{BB962C8B-B14F-4D97-AF65-F5344CB8AC3E}">
        <p14:creationId xmlns:p14="http://schemas.microsoft.com/office/powerpoint/2010/main" val="2328096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additive="base">
                                        <p:cTn id="7"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xEl>
                                              <p:pRg st="1" end="1"/>
                                            </p:txEl>
                                          </p:spTgt>
                                        </p:tgtEl>
                                        <p:attrNameLst>
                                          <p:attrName>style.visibility</p:attrName>
                                        </p:attrNameLst>
                                      </p:cBhvr>
                                      <p:to>
                                        <p:strVal val="visible"/>
                                      </p:to>
                                    </p:set>
                                    <p:anim calcmode="lin" valueType="num">
                                      <p:cBhvr additive="base">
                                        <p:cTn id="13" dur="500" fill="hold"/>
                                        <p:tgtEl>
                                          <p:spTgt spid="133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7">
                                            <p:txEl>
                                              <p:pRg st="2" end="2"/>
                                            </p:txEl>
                                          </p:spTgt>
                                        </p:tgtEl>
                                        <p:attrNameLst>
                                          <p:attrName>style.visibility</p:attrName>
                                        </p:attrNameLst>
                                      </p:cBhvr>
                                      <p:to>
                                        <p:strVal val="visible"/>
                                      </p:to>
                                    </p:set>
                                    <p:anim calcmode="lin" valueType="num">
                                      <p:cBhvr additive="base">
                                        <p:cTn id="19"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7">
                                            <p:txEl>
                                              <p:pRg st="3" end="3"/>
                                            </p:txEl>
                                          </p:spTgt>
                                        </p:tgtEl>
                                        <p:attrNameLst>
                                          <p:attrName>style.visibility</p:attrName>
                                        </p:attrNameLst>
                                      </p:cBhvr>
                                      <p:to>
                                        <p:strVal val="visible"/>
                                      </p:to>
                                    </p:set>
                                    <p:anim calcmode="lin" valueType="num">
                                      <p:cBhvr additive="base">
                                        <p:cTn id="25"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7">
                                            <p:txEl>
                                              <p:pRg st="4" end="4"/>
                                            </p:txEl>
                                          </p:spTgt>
                                        </p:tgtEl>
                                        <p:attrNameLst>
                                          <p:attrName>style.visibility</p:attrName>
                                        </p:attrNameLst>
                                      </p:cBhvr>
                                      <p:to>
                                        <p:strVal val="visible"/>
                                      </p:to>
                                    </p:set>
                                    <p:anim calcmode="lin" valueType="num">
                                      <p:cBhvr additive="base">
                                        <p:cTn id="31"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7">
                                            <p:txEl>
                                              <p:pRg st="5" end="5"/>
                                            </p:txEl>
                                          </p:spTgt>
                                        </p:tgtEl>
                                        <p:attrNameLst>
                                          <p:attrName>style.visibility</p:attrName>
                                        </p:attrNameLst>
                                      </p:cBhvr>
                                      <p:to>
                                        <p:strVal val="visible"/>
                                      </p:to>
                                    </p:set>
                                    <p:anim calcmode="lin" valueType="num">
                                      <p:cBhvr additive="base">
                                        <p:cTn id="37" dur="500" fill="hold"/>
                                        <p:tgtEl>
                                          <p:spTgt spid="1331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fld id="{9897D68D-DFF3-4617-910A-946965BC1BCA}" type="datetime1">
              <a:rPr lang="en-US" smtClean="0"/>
              <a:pPr>
                <a:defRPr/>
              </a:pPr>
              <a:t>5/20/2015</a:t>
            </a:fld>
            <a:endParaRPr lang="en-US" smtClean="0"/>
          </a:p>
        </p:txBody>
      </p:sp>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5B8FD0-A1BD-41F3-91F5-5023B375283E}" type="slidenum">
              <a:rPr lang="en-US" altLang="en-US" sz="1400" smtClean="0"/>
              <a:pPr>
                <a:spcBef>
                  <a:spcPct val="0"/>
                </a:spcBef>
                <a:buFontTx/>
                <a:buNone/>
              </a:pPr>
              <a:t>41</a:t>
            </a:fld>
            <a:endParaRPr lang="en-US" altLang="en-US" sz="1400" smtClean="0"/>
          </a:p>
        </p:txBody>
      </p:sp>
      <p:sp>
        <p:nvSpPr>
          <p:cNvPr id="12292" name="Rectangle 2"/>
          <p:cNvSpPr>
            <a:spLocks noGrp="1" noChangeArrowheads="1"/>
          </p:cNvSpPr>
          <p:nvPr>
            <p:ph type="title"/>
          </p:nvPr>
        </p:nvSpPr>
        <p:spPr>
          <a:xfrm>
            <a:off x="457200" y="0"/>
            <a:ext cx="8229600" cy="1355725"/>
          </a:xfrm>
        </p:spPr>
        <p:txBody>
          <a:bodyPr/>
          <a:lstStyle/>
          <a:p>
            <a:pPr eaLnBrk="1" hangingPunct="1">
              <a:defRPr/>
            </a:pPr>
            <a:r>
              <a:rPr lang="en-US" sz="3200" b="1" i="1" kern="1200" dirty="0" smtClean="0">
                <a:solidFill>
                  <a:srgbClr val="A50021"/>
                </a:solidFill>
                <a:effectLst>
                  <a:outerShdw blurRad="38100" dist="38100" dir="2700000" algn="tl">
                    <a:srgbClr val="C0C0C0"/>
                  </a:outerShdw>
                </a:effectLst>
                <a:ea typeface="+mn-ea"/>
                <a:cs typeface="Arial" charset="0"/>
              </a:rPr>
              <a:t>Methodology</a:t>
            </a:r>
          </a:p>
        </p:txBody>
      </p:sp>
      <p:sp>
        <p:nvSpPr>
          <p:cNvPr id="54277" name="Rectangle 3"/>
          <p:cNvSpPr>
            <a:spLocks noGrp="1" noChangeArrowheads="1"/>
          </p:cNvSpPr>
          <p:nvPr>
            <p:ph type="body" idx="1"/>
          </p:nvPr>
        </p:nvSpPr>
        <p:spPr>
          <a:xfrm>
            <a:off x="762000" y="1524000"/>
            <a:ext cx="8229600" cy="4953000"/>
          </a:xfrm>
        </p:spPr>
        <p:txBody>
          <a:bodyPr/>
          <a:lstStyle/>
          <a:p>
            <a:pPr eaLnBrk="1" hangingPunct="1">
              <a:lnSpc>
                <a:spcPct val="80000"/>
              </a:lnSpc>
            </a:pPr>
            <a:endParaRPr lang="en-US" altLang="en-US" sz="1600" b="1" smtClean="0"/>
          </a:p>
          <a:p>
            <a:pPr eaLnBrk="1" hangingPunct="1">
              <a:lnSpc>
                <a:spcPct val="80000"/>
              </a:lnSpc>
            </a:pPr>
            <a:r>
              <a:rPr lang="en-US" altLang="en-US" sz="2000" b="1" smtClean="0"/>
              <a:t>Survey</a:t>
            </a:r>
            <a:r>
              <a:rPr lang="en-US" altLang="en-US" sz="1600" smtClean="0"/>
              <a:t> </a:t>
            </a:r>
          </a:p>
          <a:p>
            <a:pPr lvl="1" eaLnBrk="1" hangingPunct="1">
              <a:lnSpc>
                <a:spcPct val="80000"/>
              </a:lnSpc>
            </a:pPr>
            <a:r>
              <a:rPr lang="en-US" altLang="en-US" sz="1600" smtClean="0"/>
              <a:t>US-based firms supplying manufacturing technology to non-US partners</a:t>
            </a:r>
          </a:p>
          <a:p>
            <a:pPr lvl="1" eaLnBrk="1" hangingPunct="1">
              <a:lnSpc>
                <a:spcPct val="80000"/>
              </a:lnSpc>
            </a:pPr>
            <a:r>
              <a:rPr lang="en-US" altLang="en-US" sz="1600" u="sng" smtClean="0"/>
              <a:t>Respondents</a:t>
            </a:r>
            <a:r>
              <a:rPr lang="en-US" altLang="en-US" sz="1600" smtClean="0"/>
              <a:t>: </a:t>
            </a:r>
            <a:br>
              <a:rPr lang="en-US" altLang="en-US" sz="1600" smtClean="0"/>
            </a:br>
            <a:r>
              <a:rPr lang="en-US" altLang="en-US" sz="1600" smtClean="0"/>
              <a:t>Executives, Engineers, others who were an intimate part of initial negotiations </a:t>
            </a:r>
          </a:p>
          <a:p>
            <a:pPr eaLnBrk="1" hangingPunct="1">
              <a:lnSpc>
                <a:spcPct val="80000"/>
              </a:lnSpc>
            </a:pPr>
            <a:endParaRPr lang="en-US" altLang="en-US" sz="1400" b="1" smtClean="0"/>
          </a:p>
          <a:p>
            <a:pPr eaLnBrk="1" hangingPunct="1">
              <a:lnSpc>
                <a:spcPct val="80000"/>
              </a:lnSpc>
            </a:pPr>
            <a:r>
              <a:rPr lang="en-US" altLang="en-US" sz="2000" b="1" smtClean="0"/>
              <a:t>Alliance Attributes</a:t>
            </a:r>
            <a:endParaRPr lang="en-US" altLang="en-US" sz="2000" smtClean="0"/>
          </a:p>
          <a:p>
            <a:pPr lvl="1" eaLnBrk="1" hangingPunct="1">
              <a:lnSpc>
                <a:spcPct val="80000"/>
              </a:lnSpc>
            </a:pPr>
            <a:r>
              <a:rPr lang="en-US" altLang="en-US" sz="1600" smtClean="0"/>
              <a:t>Technology already commercialized, or close</a:t>
            </a:r>
          </a:p>
          <a:p>
            <a:pPr lvl="2" eaLnBrk="1" hangingPunct="1">
              <a:lnSpc>
                <a:spcPct val="80000"/>
              </a:lnSpc>
            </a:pPr>
            <a:r>
              <a:rPr lang="en-US" altLang="en-US" sz="1600" smtClean="0"/>
              <a:t>Minimum 3+ years in existence</a:t>
            </a:r>
          </a:p>
          <a:p>
            <a:pPr lvl="1" eaLnBrk="1" hangingPunct="1">
              <a:lnSpc>
                <a:spcPct val="80000"/>
              </a:lnSpc>
            </a:pPr>
            <a:r>
              <a:rPr lang="en-US" altLang="en-US" sz="1600" i="1" smtClean="0"/>
              <a:t>Alliance Structures</a:t>
            </a:r>
            <a:r>
              <a:rPr lang="en-US" altLang="en-US" sz="1600" smtClean="0"/>
              <a:t>: licensing agreements (all), supply chain, equity (some) </a:t>
            </a:r>
          </a:p>
          <a:p>
            <a:pPr eaLnBrk="1" hangingPunct="1">
              <a:lnSpc>
                <a:spcPct val="80000"/>
              </a:lnSpc>
            </a:pPr>
            <a:endParaRPr lang="en-US" altLang="en-US" sz="1600" b="1" smtClean="0"/>
          </a:p>
          <a:p>
            <a:pPr eaLnBrk="1" hangingPunct="1">
              <a:lnSpc>
                <a:spcPct val="80000"/>
              </a:lnSpc>
            </a:pPr>
            <a:r>
              <a:rPr lang="en-US" altLang="en-US" sz="2000" b="1" smtClean="0"/>
              <a:t>Responses</a:t>
            </a:r>
          </a:p>
          <a:p>
            <a:pPr lvl="1" eaLnBrk="1" hangingPunct="1">
              <a:lnSpc>
                <a:spcPct val="80000"/>
              </a:lnSpc>
            </a:pPr>
            <a:r>
              <a:rPr lang="en-US" altLang="en-US" sz="1600" smtClean="0"/>
              <a:t>N= 141 </a:t>
            </a:r>
            <a:r>
              <a:rPr lang="en-US" altLang="en-US" sz="1600" smtClean="0">
                <a:sym typeface="Wingdings" panose="05000000000000000000" pitchFamily="2" charset="2"/>
              </a:rPr>
              <a:t> </a:t>
            </a:r>
            <a:r>
              <a:rPr lang="en-US" altLang="en-US" sz="1600" smtClean="0"/>
              <a:t>105 </a:t>
            </a:r>
          </a:p>
          <a:p>
            <a:pPr lvl="1" eaLnBrk="1" hangingPunct="1">
              <a:lnSpc>
                <a:spcPct val="80000"/>
              </a:lnSpc>
            </a:pPr>
            <a:r>
              <a:rPr lang="en-US" altLang="en-US" sz="1600" smtClean="0"/>
              <a:t>Internal consistency checks in the survey showed respondent accuracy was consistent in over 98% of all cases</a:t>
            </a:r>
          </a:p>
        </p:txBody>
      </p:sp>
      <p:pic>
        <p:nvPicPr>
          <p:cNvPr id="54278" name="Picture 4" descr="EequalsMCsqua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9225"/>
            <a:ext cx="2159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0117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p:txBody>
          <a:bodyPr/>
          <a:lstStyle/>
          <a:p>
            <a:pPr>
              <a:defRPr/>
            </a:pPr>
            <a:fld id="{AEC94E11-B6EA-45FB-9F81-490482A5FFBA}" type="datetime1">
              <a:rPr lang="en-US" smtClean="0"/>
              <a:pPr>
                <a:defRPr/>
              </a:pPr>
              <a:t>5/20/2015</a:t>
            </a:fld>
            <a:endParaRPr lang="en-US" smtClean="0"/>
          </a:p>
        </p:txBody>
      </p:sp>
      <p:sp>
        <p:nvSpPr>
          <p:cNvPr id="56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C9E9DE-BAE7-47F2-A0AA-4E72C13A737A}" type="slidenum">
              <a:rPr lang="en-US" altLang="en-US" sz="1400" smtClean="0"/>
              <a:pPr>
                <a:spcBef>
                  <a:spcPct val="0"/>
                </a:spcBef>
                <a:buFontTx/>
                <a:buNone/>
              </a:pPr>
              <a:t>42</a:t>
            </a:fld>
            <a:endParaRPr lang="en-US" altLang="en-US" sz="1400" smtClean="0"/>
          </a:p>
        </p:txBody>
      </p:sp>
      <p:sp>
        <p:nvSpPr>
          <p:cNvPr id="15364" name="Rectangle 2"/>
          <p:cNvSpPr>
            <a:spLocks noGrp="1" noChangeArrowheads="1"/>
          </p:cNvSpPr>
          <p:nvPr>
            <p:ph type="title"/>
          </p:nvPr>
        </p:nvSpPr>
        <p:spPr>
          <a:xfrm>
            <a:off x="381000" y="-228600"/>
            <a:ext cx="8229600" cy="1752600"/>
          </a:xfrm>
        </p:spPr>
        <p:txBody>
          <a:bodyPr/>
          <a:lstStyle/>
          <a:p>
            <a:pPr eaLnBrk="1" hangingPunct="1">
              <a:defRPr/>
            </a:pPr>
            <a:r>
              <a:rPr lang="en-US" sz="3200" b="1" i="1" kern="1200" dirty="0" smtClean="0">
                <a:solidFill>
                  <a:srgbClr val="A50021"/>
                </a:solidFill>
                <a:effectLst>
                  <a:outerShdw blurRad="38100" dist="38100" dir="2700000" algn="tl">
                    <a:srgbClr val="C0C0C0"/>
                  </a:outerShdw>
                </a:effectLst>
                <a:ea typeface="+mn-ea"/>
                <a:cs typeface="Arial" charset="0"/>
              </a:rPr>
              <a:t>Measures</a:t>
            </a:r>
          </a:p>
        </p:txBody>
      </p:sp>
      <p:sp>
        <p:nvSpPr>
          <p:cNvPr id="56325" name="Rectangle 3"/>
          <p:cNvSpPr>
            <a:spLocks noGrp="1" noChangeArrowheads="1"/>
          </p:cNvSpPr>
          <p:nvPr>
            <p:ph type="body" idx="1"/>
          </p:nvPr>
        </p:nvSpPr>
        <p:spPr>
          <a:xfrm>
            <a:off x="381000" y="1371600"/>
            <a:ext cx="8458200" cy="5287963"/>
          </a:xfrm>
        </p:spPr>
        <p:txBody>
          <a:bodyPr/>
          <a:lstStyle/>
          <a:p>
            <a:pPr eaLnBrk="1" hangingPunct="1">
              <a:lnSpc>
                <a:spcPct val="80000"/>
              </a:lnSpc>
            </a:pPr>
            <a:r>
              <a:rPr lang="en-US" altLang="en-US" sz="1800" b="1" smtClean="0"/>
              <a:t>Division of net benefits between partners - DIVBEN</a:t>
            </a:r>
            <a:r>
              <a:rPr lang="en-US" altLang="en-US" sz="1800" smtClean="0"/>
              <a:t>	</a:t>
            </a:r>
          </a:p>
          <a:p>
            <a:pPr lvl="1" eaLnBrk="1" hangingPunct="1">
              <a:lnSpc>
                <a:spcPct val="80000"/>
              </a:lnSpc>
            </a:pPr>
            <a:r>
              <a:rPr lang="en-US" altLang="en-US" sz="1600" smtClean="0"/>
              <a:t>Proportion of overall net benefits accruing to the </a:t>
            </a:r>
            <a:r>
              <a:rPr lang="en-US" altLang="en-US" sz="1600" b="1" i="1" smtClean="0"/>
              <a:t>technology</a:t>
            </a:r>
            <a:r>
              <a:rPr lang="en-US" altLang="en-US" sz="1600" i="1" smtClean="0"/>
              <a:t> </a:t>
            </a:r>
            <a:r>
              <a:rPr lang="en-US" altLang="en-US" sz="1600" b="1" i="1" smtClean="0"/>
              <a:t>providing</a:t>
            </a:r>
            <a:r>
              <a:rPr lang="en-US" altLang="en-US" sz="1600" smtClean="0"/>
              <a:t> partner</a:t>
            </a:r>
            <a:br>
              <a:rPr lang="en-US" altLang="en-US" sz="1600" smtClean="0"/>
            </a:br>
            <a:r>
              <a:rPr lang="en-US" altLang="en-US" sz="1600" smtClean="0"/>
              <a:t> </a:t>
            </a:r>
            <a:r>
              <a:rPr lang="en-US" altLang="en-US" sz="1600" i="1" smtClean="0"/>
              <a:t>(Range: 0 – 100)</a:t>
            </a:r>
          </a:p>
          <a:p>
            <a:pPr lvl="1" eaLnBrk="1" hangingPunct="1">
              <a:lnSpc>
                <a:spcPct val="80000"/>
              </a:lnSpc>
            </a:pPr>
            <a:endParaRPr lang="en-US" altLang="en-US" sz="1600" i="1" smtClean="0"/>
          </a:p>
          <a:p>
            <a:pPr eaLnBrk="1" hangingPunct="1">
              <a:lnSpc>
                <a:spcPct val="80000"/>
              </a:lnSpc>
            </a:pPr>
            <a:r>
              <a:rPr lang="en-US" altLang="en-US" sz="1600" b="1" smtClean="0"/>
              <a:t>Relative technological capacity of alliance partners - PARTLEAR</a:t>
            </a:r>
            <a:r>
              <a:rPr lang="en-US" altLang="en-US" sz="1600" smtClean="0"/>
              <a:t>	</a:t>
            </a:r>
          </a:p>
          <a:p>
            <a:pPr lvl="1" eaLnBrk="1" hangingPunct="1">
              <a:lnSpc>
                <a:spcPct val="80000"/>
              </a:lnSpc>
            </a:pPr>
            <a:r>
              <a:rPr lang="en-US" altLang="en-US" sz="1400" smtClean="0"/>
              <a:t>PARTLEAR=1 signals a </a:t>
            </a:r>
            <a:r>
              <a:rPr lang="en-US" altLang="en-US" sz="1400" b="1" smtClean="0"/>
              <a:t>partner</a:t>
            </a:r>
            <a:r>
              <a:rPr lang="en-US" altLang="en-US" sz="1400" smtClean="0"/>
              <a:t> with </a:t>
            </a:r>
            <a:r>
              <a:rPr lang="en-US" altLang="en-US" sz="1400" i="1" u="sng" smtClean="0"/>
              <a:t>higher</a:t>
            </a:r>
            <a:r>
              <a:rPr lang="en-US" altLang="en-US" sz="1400" smtClean="0"/>
              <a:t> absorptive capacity</a:t>
            </a:r>
          </a:p>
          <a:p>
            <a:pPr lvl="1" eaLnBrk="1" hangingPunct="1">
              <a:lnSpc>
                <a:spcPct val="80000"/>
              </a:lnSpc>
            </a:pPr>
            <a:r>
              <a:rPr lang="en-US" altLang="en-US" sz="1400" smtClean="0"/>
              <a:t>PARTLEAR=3 signals </a:t>
            </a:r>
            <a:r>
              <a:rPr lang="en-US" altLang="en-US" sz="1400" i="1" smtClean="0"/>
              <a:t>rough equality</a:t>
            </a:r>
            <a:r>
              <a:rPr lang="en-US" altLang="en-US" sz="1400" smtClean="0"/>
              <a:t> in absorptive capacity</a:t>
            </a:r>
          </a:p>
          <a:p>
            <a:pPr lvl="1" eaLnBrk="1" hangingPunct="1">
              <a:lnSpc>
                <a:spcPct val="80000"/>
              </a:lnSpc>
            </a:pPr>
            <a:r>
              <a:rPr lang="en-US" altLang="en-US" sz="1400" smtClean="0"/>
              <a:t>PARTLEAR=5 signals a </a:t>
            </a:r>
            <a:r>
              <a:rPr lang="en-US" altLang="en-US" sz="1400" b="1" smtClean="0"/>
              <a:t>partner</a:t>
            </a:r>
            <a:r>
              <a:rPr lang="en-US" altLang="en-US" sz="1400" smtClean="0"/>
              <a:t> with </a:t>
            </a:r>
            <a:r>
              <a:rPr lang="en-US" altLang="en-US" sz="1400" i="1" u="sng" smtClean="0"/>
              <a:t>lower</a:t>
            </a:r>
            <a:r>
              <a:rPr lang="en-US" altLang="en-US" sz="1400" smtClean="0"/>
              <a:t> absorptive capacity</a:t>
            </a:r>
          </a:p>
          <a:p>
            <a:pPr eaLnBrk="1" hangingPunct="1">
              <a:lnSpc>
                <a:spcPct val="80000"/>
              </a:lnSpc>
            </a:pPr>
            <a:endParaRPr lang="en-US" altLang="en-US" sz="1800" smtClean="0"/>
          </a:p>
          <a:p>
            <a:pPr eaLnBrk="1" hangingPunct="1">
              <a:lnSpc>
                <a:spcPct val="80000"/>
              </a:lnSpc>
            </a:pPr>
            <a:r>
              <a:rPr lang="en-US" altLang="en-US" sz="1800" b="1" smtClean="0"/>
              <a:t>Agreement execution - COSTEXEC</a:t>
            </a:r>
            <a:r>
              <a:rPr lang="en-US" altLang="en-US" sz="1800" smtClean="0"/>
              <a:t>	</a:t>
            </a:r>
          </a:p>
          <a:p>
            <a:pPr lvl="1" eaLnBrk="1" hangingPunct="1">
              <a:lnSpc>
                <a:spcPct val="80000"/>
              </a:lnSpc>
            </a:pPr>
            <a:r>
              <a:rPr lang="en-US" altLang="en-US" sz="1600" smtClean="0"/>
              <a:t>% of implementation costs from agreement execution costs  </a:t>
            </a:r>
          </a:p>
          <a:p>
            <a:pPr lvl="2" eaLnBrk="1" hangingPunct="1">
              <a:lnSpc>
                <a:spcPct val="80000"/>
              </a:lnSpc>
            </a:pPr>
            <a:r>
              <a:rPr lang="en-US" altLang="en-US" sz="1600" smtClean="0"/>
              <a:t>ie: negotiations, travel, legal fees, subsequent training, and other costs directly related to the alliance / license agreement  </a:t>
            </a:r>
          </a:p>
          <a:p>
            <a:pPr eaLnBrk="1" hangingPunct="1">
              <a:lnSpc>
                <a:spcPct val="80000"/>
              </a:lnSpc>
            </a:pPr>
            <a:endParaRPr lang="en-US" altLang="en-US" sz="1600" smtClean="0"/>
          </a:p>
          <a:p>
            <a:pPr eaLnBrk="1" hangingPunct="1">
              <a:lnSpc>
                <a:spcPct val="80000"/>
              </a:lnSpc>
            </a:pPr>
            <a:r>
              <a:rPr lang="en-US" altLang="en-US" sz="1600" b="1" smtClean="0"/>
              <a:t>Tacit vs. Codified knowledge - KNOWHOW</a:t>
            </a:r>
            <a:r>
              <a:rPr lang="en-US" altLang="en-US" sz="1600" smtClean="0"/>
              <a:t>	</a:t>
            </a:r>
          </a:p>
          <a:p>
            <a:pPr lvl="1" eaLnBrk="1" hangingPunct="1">
              <a:lnSpc>
                <a:spcPct val="80000"/>
              </a:lnSpc>
            </a:pPr>
            <a:r>
              <a:rPr lang="en-US" altLang="en-US" sz="1600" smtClean="0"/>
              <a:t>% of technology value from </a:t>
            </a:r>
            <a:r>
              <a:rPr lang="en-US" altLang="en-US" sz="1600" u="sng" smtClean="0"/>
              <a:t>unregistered</a:t>
            </a:r>
            <a:r>
              <a:rPr lang="en-US" altLang="en-US" sz="1600" smtClean="0"/>
              <a:t> </a:t>
            </a:r>
            <a:r>
              <a:rPr lang="en-US" altLang="en-US" sz="1600" i="1" smtClean="0"/>
              <a:t>knowledge and expertise</a:t>
            </a:r>
            <a:endParaRPr lang="en-US" altLang="en-US" sz="1600" smtClean="0"/>
          </a:p>
        </p:txBody>
      </p:sp>
      <p:pic>
        <p:nvPicPr>
          <p:cNvPr id="56326" name="Picture 4" descr="measuring c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4800"/>
            <a:ext cx="1619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755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p:txBody>
          <a:bodyPr/>
          <a:lstStyle/>
          <a:p>
            <a:pPr>
              <a:defRPr/>
            </a:pPr>
            <a:fld id="{426BEEDC-0369-4D73-AEEF-64DF618E695A}" type="datetime1">
              <a:rPr lang="en-US" smtClean="0"/>
              <a:pPr>
                <a:defRPr/>
              </a:pPr>
              <a:t>5/20/2015</a:t>
            </a:fld>
            <a:endParaRPr lang="en-US" smtClean="0"/>
          </a:p>
        </p:txBody>
      </p:sp>
      <p:sp>
        <p:nvSpPr>
          <p:cNvPr id="583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A8AA3E-FDF5-4198-8A8B-1EC7413F4A64}" type="slidenum">
              <a:rPr lang="en-US" altLang="en-US" sz="1400" smtClean="0"/>
              <a:pPr>
                <a:spcBef>
                  <a:spcPct val="0"/>
                </a:spcBef>
                <a:buFontTx/>
                <a:buNone/>
              </a:pPr>
              <a:t>43</a:t>
            </a:fld>
            <a:endParaRPr lang="en-US" altLang="en-US" sz="1400" smtClean="0"/>
          </a:p>
        </p:txBody>
      </p:sp>
      <p:sp>
        <p:nvSpPr>
          <p:cNvPr id="58372" name="Rectangle 2"/>
          <p:cNvSpPr>
            <a:spLocks noGrp="1" noChangeArrowheads="1"/>
          </p:cNvSpPr>
          <p:nvPr>
            <p:ph type="title"/>
          </p:nvPr>
        </p:nvSpPr>
        <p:spPr>
          <a:xfrm>
            <a:off x="457200" y="274638"/>
            <a:ext cx="8229600" cy="1020762"/>
          </a:xfrm>
        </p:spPr>
        <p:txBody>
          <a:bodyPr/>
          <a:lstStyle/>
          <a:p>
            <a:pPr eaLnBrk="1" hangingPunct="1"/>
            <a:r>
              <a:rPr lang="en-US" altLang="en-US" sz="3200" b="1" i="1" smtClean="0">
                <a:solidFill>
                  <a:srgbClr val="C00000"/>
                </a:solidFill>
              </a:rPr>
              <a:t>Measures</a:t>
            </a:r>
          </a:p>
        </p:txBody>
      </p:sp>
      <p:sp>
        <p:nvSpPr>
          <p:cNvPr id="58373" name="Rectangle 3"/>
          <p:cNvSpPr>
            <a:spLocks noGrp="1" noChangeArrowheads="1"/>
          </p:cNvSpPr>
          <p:nvPr>
            <p:ph type="body" idx="1"/>
          </p:nvPr>
        </p:nvSpPr>
        <p:spPr>
          <a:xfrm>
            <a:off x="457200" y="1447800"/>
            <a:ext cx="8229600" cy="4800600"/>
          </a:xfrm>
        </p:spPr>
        <p:txBody>
          <a:bodyPr/>
          <a:lstStyle/>
          <a:p>
            <a:pPr eaLnBrk="1" hangingPunct="1">
              <a:lnSpc>
                <a:spcPct val="80000"/>
              </a:lnSpc>
            </a:pPr>
            <a:r>
              <a:rPr lang="en-US" altLang="en-US" sz="1600" b="1" smtClean="0"/>
              <a:t>Government mandate to work with a local partner - MANDATE</a:t>
            </a:r>
            <a:r>
              <a:rPr lang="en-US" altLang="en-US" sz="1600" smtClean="0"/>
              <a:t>	</a:t>
            </a:r>
          </a:p>
          <a:p>
            <a:pPr lvl="1" eaLnBrk="1" hangingPunct="1">
              <a:lnSpc>
                <a:spcPct val="80000"/>
              </a:lnSpc>
            </a:pPr>
            <a:r>
              <a:rPr lang="en-US" altLang="en-US" sz="1600" smtClean="0"/>
              <a:t>Questionnaire asked about 11 strategic issues in forming the alliance</a:t>
            </a:r>
          </a:p>
          <a:p>
            <a:pPr lvl="1" eaLnBrk="1" hangingPunct="1">
              <a:lnSpc>
                <a:spcPct val="80000"/>
              </a:lnSpc>
            </a:pPr>
            <a:r>
              <a:rPr lang="en-US" altLang="en-US" sz="1600" smtClean="0"/>
              <a:t>If “Local partner mandated by the host nation” was equal or greater then 3, on a scale of 0 to 5, with “5” meaning “most important”, then MANDATE=1</a:t>
            </a:r>
          </a:p>
          <a:p>
            <a:pPr lvl="2" eaLnBrk="1" hangingPunct="1">
              <a:lnSpc>
                <a:spcPct val="80000"/>
              </a:lnSpc>
            </a:pPr>
            <a:r>
              <a:rPr lang="en-US" altLang="en-US" sz="1400" smtClean="0"/>
              <a:t>Otherwise MANDATE=0</a:t>
            </a:r>
          </a:p>
          <a:p>
            <a:pPr eaLnBrk="1" hangingPunct="1">
              <a:lnSpc>
                <a:spcPct val="80000"/>
              </a:lnSpc>
            </a:pPr>
            <a:endParaRPr lang="en-US" altLang="en-US" sz="1600" b="1" smtClean="0"/>
          </a:p>
          <a:p>
            <a:pPr eaLnBrk="1" hangingPunct="1">
              <a:lnSpc>
                <a:spcPct val="80000"/>
              </a:lnSpc>
            </a:pPr>
            <a:r>
              <a:rPr lang="en-US" altLang="en-US" sz="1600" b="1" smtClean="0"/>
              <a:t>“Equity Existence” Variable - HAVEQUIT</a:t>
            </a:r>
            <a:r>
              <a:rPr lang="en-US" altLang="en-US" sz="1600" smtClean="0"/>
              <a:t>	</a:t>
            </a:r>
          </a:p>
          <a:p>
            <a:pPr lvl="1" eaLnBrk="1" hangingPunct="1">
              <a:lnSpc>
                <a:spcPct val="80000"/>
              </a:lnSpc>
            </a:pPr>
            <a:r>
              <a:rPr lang="en-US" altLang="en-US" sz="1600" smtClean="0"/>
              <a:t>If the </a:t>
            </a:r>
            <a:r>
              <a:rPr lang="en-US" altLang="en-US" sz="1600" i="1" smtClean="0"/>
              <a:t>technology providing </a:t>
            </a:r>
            <a:r>
              <a:rPr lang="en-US" altLang="en-US" sz="1600" smtClean="0"/>
              <a:t>firm has an equity share of greater than zero, then HAVEQUIT=1; Otherwise HAVEQUIT=0</a:t>
            </a:r>
          </a:p>
          <a:p>
            <a:pPr eaLnBrk="1" hangingPunct="1">
              <a:lnSpc>
                <a:spcPct val="80000"/>
              </a:lnSpc>
            </a:pPr>
            <a:endParaRPr lang="en-US" altLang="en-US" sz="1600" smtClean="0"/>
          </a:p>
          <a:p>
            <a:pPr eaLnBrk="1" hangingPunct="1">
              <a:lnSpc>
                <a:spcPct val="80000"/>
              </a:lnSpc>
            </a:pPr>
            <a:r>
              <a:rPr lang="en-US" altLang="en-US" sz="1800" b="1" smtClean="0"/>
              <a:t>Equity Investment by technology providing firm - MAJORITY</a:t>
            </a:r>
            <a:endParaRPr lang="en-US" altLang="en-US" sz="1800" smtClean="0"/>
          </a:p>
          <a:p>
            <a:pPr lvl="1" eaLnBrk="1" hangingPunct="1">
              <a:lnSpc>
                <a:spcPct val="80000"/>
              </a:lnSpc>
            </a:pPr>
            <a:r>
              <a:rPr lang="en-US" altLang="en-US" sz="1600" smtClean="0"/>
              <a:t>MAJORITY=1 when equity share of the </a:t>
            </a:r>
            <a:r>
              <a:rPr lang="en-US" altLang="en-US" sz="1600" i="1" smtClean="0"/>
              <a:t>technology providing</a:t>
            </a:r>
            <a:r>
              <a:rPr lang="en-US" altLang="en-US" sz="1600" smtClean="0"/>
              <a:t> firm is &gt; 50%</a:t>
            </a:r>
          </a:p>
          <a:p>
            <a:pPr lvl="2" eaLnBrk="1" hangingPunct="1">
              <a:lnSpc>
                <a:spcPct val="80000"/>
              </a:lnSpc>
            </a:pPr>
            <a:r>
              <a:rPr lang="en-US" altLang="en-US" sz="1400" smtClean="0"/>
              <a:t>Otherwise, MAJORITY=0</a:t>
            </a:r>
          </a:p>
          <a:p>
            <a:pPr eaLnBrk="1" hangingPunct="1">
              <a:lnSpc>
                <a:spcPct val="80000"/>
              </a:lnSpc>
            </a:pPr>
            <a:endParaRPr lang="en-US" altLang="en-US" sz="1600" smtClean="0"/>
          </a:p>
        </p:txBody>
      </p:sp>
      <p:pic>
        <p:nvPicPr>
          <p:cNvPr id="58374" name="Picture 4" descr="measuring c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1619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255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p:txBody>
          <a:bodyPr/>
          <a:lstStyle/>
          <a:p>
            <a:pPr>
              <a:defRPr/>
            </a:pPr>
            <a:fld id="{F801F377-23B3-4D63-A4BE-923D5EED4710}" type="datetime1">
              <a:rPr lang="en-US" smtClean="0"/>
              <a:pPr>
                <a:defRPr/>
              </a:pPr>
              <a:t>5/20/2015</a:t>
            </a:fld>
            <a:endParaRPr lang="en-US" smtClean="0"/>
          </a:p>
        </p:txBody>
      </p:sp>
      <p:sp>
        <p:nvSpPr>
          <p:cNvPr id="604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C2D0BD-402C-4D55-A6F3-89FFC2786266}" type="slidenum">
              <a:rPr lang="en-US" altLang="en-US" sz="1400" smtClean="0"/>
              <a:pPr>
                <a:spcBef>
                  <a:spcPct val="0"/>
                </a:spcBef>
                <a:buFontTx/>
                <a:buNone/>
              </a:pPr>
              <a:t>44</a:t>
            </a:fld>
            <a:endParaRPr lang="en-US" altLang="en-US" sz="1400" smtClean="0"/>
          </a:p>
        </p:txBody>
      </p:sp>
      <p:sp>
        <p:nvSpPr>
          <p:cNvPr id="60420" name="Rectangle 2"/>
          <p:cNvSpPr>
            <a:spLocks noGrp="1" noChangeArrowheads="1"/>
          </p:cNvSpPr>
          <p:nvPr>
            <p:ph type="title"/>
          </p:nvPr>
        </p:nvSpPr>
        <p:spPr>
          <a:xfrm>
            <a:off x="457200" y="-228600"/>
            <a:ext cx="8229600" cy="1143000"/>
          </a:xfrm>
        </p:spPr>
        <p:txBody>
          <a:bodyPr/>
          <a:lstStyle/>
          <a:p>
            <a:pPr eaLnBrk="1" hangingPunct="1"/>
            <a:r>
              <a:rPr lang="en-US" altLang="en-US" sz="3200" b="1" i="1" smtClean="0">
                <a:solidFill>
                  <a:srgbClr val="C00000"/>
                </a:solidFill>
              </a:rPr>
              <a:t>Measures</a:t>
            </a:r>
          </a:p>
        </p:txBody>
      </p:sp>
      <p:sp>
        <p:nvSpPr>
          <p:cNvPr id="60421" name="Rectangle 3"/>
          <p:cNvSpPr>
            <a:spLocks noGrp="1" noChangeArrowheads="1"/>
          </p:cNvSpPr>
          <p:nvPr>
            <p:ph type="body" idx="1"/>
          </p:nvPr>
        </p:nvSpPr>
        <p:spPr>
          <a:xfrm>
            <a:off x="152400" y="1066800"/>
            <a:ext cx="8229600" cy="4221163"/>
          </a:xfrm>
        </p:spPr>
        <p:txBody>
          <a:bodyPr>
            <a:normAutofit fontScale="85000" lnSpcReduction="20000"/>
          </a:bodyPr>
          <a:lstStyle/>
          <a:p>
            <a:pPr eaLnBrk="1" hangingPunct="1">
              <a:lnSpc>
                <a:spcPct val="80000"/>
              </a:lnSpc>
            </a:pPr>
            <a:r>
              <a:rPr lang="en-US" altLang="en-US" sz="1800" b="1" dirty="0" smtClean="0"/>
              <a:t>Minimum returns for technology providing firm - MINIMUMS</a:t>
            </a:r>
          </a:p>
          <a:p>
            <a:pPr lvl="1" eaLnBrk="1" hangingPunct="1">
              <a:lnSpc>
                <a:spcPct val="80000"/>
              </a:lnSpc>
            </a:pPr>
            <a:r>
              <a:rPr lang="en-US" altLang="en-US" sz="1600" dirty="0" smtClean="0"/>
              <a:t>MINIMUMS = 0 by default, or perhaps 1 or 2</a:t>
            </a:r>
          </a:p>
          <a:p>
            <a:pPr lvl="2" eaLnBrk="1" hangingPunct="1">
              <a:lnSpc>
                <a:spcPct val="80000"/>
              </a:lnSpc>
            </a:pPr>
            <a:r>
              <a:rPr lang="en-US" altLang="en-US" sz="1400" dirty="0" smtClean="0"/>
              <a:t>If minimum royalties exist, then add 1 to MINIMUMS </a:t>
            </a:r>
          </a:p>
          <a:p>
            <a:pPr lvl="2" eaLnBrk="1" hangingPunct="1">
              <a:lnSpc>
                <a:spcPct val="80000"/>
              </a:lnSpc>
            </a:pPr>
            <a:r>
              <a:rPr lang="en-US" altLang="en-US" sz="1400" dirty="0" smtClean="0"/>
              <a:t>If minimum sales requirements also exist, then add 1 to MINIMUMS</a:t>
            </a:r>
            <a:r>
              <a:rPr lang="en-US" altLang="en-US" sz="1200" dirty="0" smtClean="0"/>
              <a:t> </a:t>
            </a:r>
          </a:p>
          <a:p>
            <a:pPr eaLnBrk="1" hangingPunct="1">
              <a:lnSpc>
                <a:spcPct val="80000"/>
              </a:lnSpc>
            </a:pPr>
            <a:endParaRPr lang="en-US" altLang="en-US" sz="1800" b="1" dirty="0" smtClean="0"/>
          </a:p>
          <a:p>
            <a:pPr eaLnBrk="1" hangingPunct="1">
              <a:lnSpc>
                <a:spcPct val="80000"/>
              </a:lnSpc>
            </a:pPr>
            <a:r>
              <a:rPr lang="en-US" altLang="en-US" sz="1800" b="1" dirty="0" smtClean="0"/>
              <a:t>Geographic limitations on alliance scope - GEOLIMIT</a:t>
            </a:r>
            <a:r>
              <a:rPr lang="en-US" altLang="en-US" sz="1800" dirty="0" smtClean="0"/>
              <a:t>	</a:t>
            </a:r>
          </a:p>
          <a:p>
            <a:pPr lvl="1" eaLnBrk="1" hangingPunct="1">
              <a:lnSpc>
                <a:spcPct val="80000"/>
              </a:lnSpc>
            </a:pPr>
            <a:r>
              <a:rPr lang="en-US" altLang="en-US" sz="1600" dirty="0" smtClean="0"/>
              <a:t>If territorial restrictions existed, then GEOLIMIT = 1; Otherwise, GEOLIMIT=0</a:t>
            </a:r>
          </a:p>
          <a:p>
            <a:pPr eaLnBrk="1" hangingPunct="1">
              <a:lnSpc>
                <a:spcPct val="80000"/>
              </a:lnSpc>
            </a:pPr>
            <a:endParaRPr lang="en-US" altLang="en-US" sz="1800" dirty="0" smtClean="0"/>
          </a:p>
          <a:p>
            <a:pPr eaLnBrk="1" hangingPunct="1">
              <a:lnSpc>
                <a:spcPct val="80000"/>
              </a:lnSpc>
            </a:pPr>
            <a:r>
              <a:rPr lang="en-US" altLang="en-US" sz="1800" b="1" dirty="0" smtClean="0"/>
              <a:t>Overall Volatility / Risk Index of Expected Compensation for Technology Provider - RETRISK</a:t>
            </a:r>
          </a:p>
          <a:p>
            <a:pPr lvl="1" eaLnBrk="1" hangingPunct="1">
              <a:lnSpc>
                <a:spcPct val="80000"/>
              </a:lnSpc>
            </a:pPr>
            <a:r>
              <a:rPr lang="en-US" altLang="en-US" sz="1600" dirty="0" smtClean="0"/>
              <a:t>If BENDIV + BENMARK + BENTECH – BENROY – BENLUMP &gt; 0, then RETRISK=1; Otherwise RETRISK=0 (see “</a:t>
            </a:r>
            <a:r>
              <a:rPr lang="en-US" altLang="en-US" sz="1600" i="1" dirty="0" smtClean="0">
                <a:hlinkClick r:id="rId3" action="ppaction://hlinksldjump"/>
              </a:rPr>
              <a:t>Elements</a:t>
            </a:r>
            <a:r>
              <a:rPr lang="en-US" altLang="en-US" sz="1600" dirty="0" smtClean="0"/>
              <a:t>” below …)</a:t>
            </a:r>
          </a:p>
          <a:p>
            <a:pPr eaLnBrk="1" hangingPunct="1">
              <a:lnSpc>
                <a:spcPct val="80000"/>
              </a:lnSpc>
            </a:pPr>
            <a:endParaRPr lang="en-US" altLang="en-US" sz="1800" dirty="0" smtClean="0"/>
          </a:p>
          <a:p>
            <a:pPr lvl="1" eaLnBrk="1" hangingPunct="1">
              <a:lnSpc>
                <a:spcPct val="80000"/>
              </a:lnSpc>
            </a:pPr>
            <a:r>
              <a:rPr lang="en-US" altLang="en-US" sz="1600" i="1" dirty="0" smtClean="0"/>
              <a:t>Elements of RETRISK</a:t>
            </a:r>
          </a:p>
          <a:p>
            <a:pPr lvl="2" eaLnBrk="1" hangingPunct="1">
              <a:lnSpc>
                <a:spcPct val="80000"/>
              </a:lnSpc>
            </a:pPr>
            <a:r>
              <a:rPr lang="en-US" altLang="en-US" sz="1600" dirty="0" smtClean="0"/>
              <a:t>Proportion of alliance returns for the technology providing firm, from each of </a:t>
            </a:r>
          </a:p>
          <a:p>
            <a:pPr lvl="3" eaLnBrk="1" hangingPunct="1">
              <a:lnSpc>
                <a:spcPct val="80000"/>
              </a:lnSpc>
            </a:pPr>
            <a:r>
              <a:rPr lang="en-US" altLang="en-US" sz="1600" dirty="0" smtClean="0"/>
              <a:t>dividends (BENDIV)</a:t>
            </a:r>
          </a:p>
          <a:p>
            <a:pPr lvl="3" eaLnBrk="1" hangingPunct="1">
              <a:lnSpc>
                <a:spcPct val="80000"/>
              </a:lnSpc>
            </a:pPr>
            <a:r>
              <a:rPr lang="en-US" altLang="en-US" sz="1600" dirty="0" smtClean="0"/>
              <a:t>mark-ups on trade involving alliance and technology providing firm (BENMARK)</a:t>
            </a:r>
          </a:p>
          <a:p>
            <a:pPr lvl="3" eaLnBrk="1" hangingPunct="1">
              <a:lnSpc>
                <a:spcPct val="80000"/>
              </a:lnSpc>
            </a:pPr>
            <a:r>
              <a:rPr lang="en-US" altLang="en-US" sz="1600" dirty="0" smtClean="0"/>
              <a:t>improvements in technology (BENTECH)</a:t>
            </a:r>
          </a:p>
          <a:p>
            <a:pPr lvl="3" eaLnBrk="1" hangingPunct="1">
              <a:lnSpc>
                <a:spcPct val="80000"/>
              </a:lnSpc>
            </a:pPr>
            <a:r>
              <a:rPr lang="en-US" altLang="en-US" sz="1600" dirty="0" smtClean="0"/>
              <a:t>royalties (BENROY)</a:t>
            </a:r>
          </a:p>
          <a:p>
            <a:pPr lvl="3" eaLnBrk="1" hangingPunct="1">
              <a:lnSpc>
                <a:spcPct val="80000"/>
              </a:lnSpc>
            </a:pPr>
            <a:r>
              <a:rPr lang="en-US" altLang="en-US" sz="1600" dirty="0" smtClean="0"/>
              <a:t>lump sum payments (BENLUMP)</a:t>
            </a:r>
          </a:p>
          <a:p>
            <a:pPr eaLnBrk="1" hangingPunct="1">
              <a:lnSpc>
                <a:spcPct val="80000"/>
              </a:lnSpc>
            </a:pPr>
            <a:endParaRPr lang="en-US" altLang="en-US" sz="1800" dirty="0" smtClean="0"/>
          </a:p>
        </p:txBody>
      </p:sp>
      <p:pic>
        <p:nvPicPr>
          <p:cNvPr id="60422" name="Picture 4" descr="measuring cu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950" y="228600"/>
            <a:ext cx="1619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920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p:txBody>
          <a:bodyPr/>
          <a:lstStyle/>
          <a:p>
            <a:pPr>
              <a:defRPr/>
            </a:pPr>
            <a:fld id="{01B69A80-1B9B-40CF-AE7D-8B40B148F727}" type="datetime1">
              <a:rPr lang="en-US" smtClean="0"/>
              <a:pPr>
                <a:defRPr/>
              </a:pPr>
              <a:t>5/20/2015</a:t>
            </a:fld>
            <a:endParaRPr lang="en-US" smtClean="0"/>
          </a:p>
        </p:txBody>
      </p:sp>
      <p:sp>
        <p:nvSpPr>
          <p:cNvPr id="624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29B59D-D9C9-493E-9D54-917ACDE0ACDB}" type="slidenum">
              <a:rPr lang="en-US" altLang="en-US" sz="1400" smtClean="0"/>
              <a:pPr>
                <a:spcBef>
                  <a:spcPct val="0"/>
                </a:spcBef>
                <a:buFontTx/>
                <a:buNone/>
              </a:pPr>
              <a:t>45</a:t>
            </a:fld>
            <a:endParaRPr lang="en-US" altLang="en-US" sz="1400" smtClean="0"/>
          </a:p>
        </p:txBody>
      </p:sp>
      <p:sp>
        <p:nvSpPr>
          <p:cNvPr id="14340" name="Rectangle 2"/>
          <p:cNvSpPr>
            <a:spLocks noGrp="1" noChangeArrowheads="1"/>
          </p:cNvSpPr>
          <p:nvPr>
            <p:ph type="title"/>
          </p:nvPr>
        </p:nvSpPr>
        <p:spPr>
          <a:xfrm>
            <a:off x="457200" y="-228600"/>
            <a:ext cx="8229600" cy="914400"/>
          </a:xfrm>
        </p:spPr>
        <p:txBody>
          <a:bodyPr/>
          <a:lstStyle/>
          <a:p>
            <a:pPr eaLnBrk="1" hangingPunct="1">
              <a:defRPr/>
            </a:pPr>
            <a:r>
              <a:rPr lang="en-US" sz="3200" b="1" i="1" kern="1200" dirty="0" smtClean="0">
                <a:solidFill>
                  <a:srgbClr val="A50021"/>
                </a:solidFill>
                <a:effectLst>
                  <a:outerShdw blurRad="38100" dist="38100" dir="2700000" algn="tl">
                    <a:srgbClr val="C0C0C0"/>
                  </a:outerShdw>
                </a:effectLst>
                <a:ea typeface="+mn-ea"/>
                <a:cs typeface="Arial" charset="0"/>
              </a:rPr>
              <a:t>Regression Results</a:t>
            </a:r>
          </a:p>
        </p:txBody>
      </p:sp>
      <p:sp>
        <p:nvSpPr>
          <p:cNvPr id="62469" name="Rectangle 7"/>
          <p:cNvSpPr>
            <a:spLocks noChangeArrowheads="1"/>
          </p:cNvSpPr>
          <p:nvPr/>
        </p:nvSpPr>
        <p:spPr bwMode="auto">
          <a:xfrm>
            <a:off x="728663" y="55006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7" name="Table 6"/>
          <p:cNvGraphicFramePr>
            <a:graphicFrameLocks noGrp="1"/>
          </p:cNvGraphicFramePr>
          <p:nvPr/>
        </p:nvGraphicFramePr>
        <p:xfrm>
          <a:off x="685800" y="568325"/>
          <a:ext cx="7696201" cy="4842013"/>
        </p:xfrm>
        <a:graphic>
          <a:graphicData uri="http://schemas.openxmlformats.org/drawingml/2006/table">
            <a:tbl>
              <a:tblPr/>
              <a:tblGrid>
                <a:gridCol w="1158000"/>
                <a:gridCol w="2347200"/>
                <a:gridCol w="1435170"/>
                <a:gridCol w="1420925"/>
                <a:gridCol w="1334906"/>
              </a:tblGrid>
              <a:tr h="1020328">
                <a:tc>
                  <a:txBody>
                    <a:bodyPr/>
                    <a:lstStyle/>
                    <a:p>
                      <a:pPr marL="0" marR="0">
                        <a:spcBef>
                          <a:spcPts val="0"/>
                        </a:spcBef>
                        <a:spcAft>
                          <a:spcPts val="0"/>
                        </a:spcAft>
                      </a:pPr>
                      <a:endParaRPr lang="en-US" sz="11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smtClean="0">
                          <a:latin typeface="Times New Roman"/>
                          <a:ea typeface="Times New Roman"/>
                          <a:cs typeface="Times New Roman"/>
                        </a:rPr>
                        <a:t>Variable</a:t>
                      </a:r>
                      <a:r>
                        <a:rPr lang="en-US" sz="1100" b="1" baseline="0" dirty="0" smtClean="0">
                          <a:latin typeface="Times New Roman"/>
                          <a:ea typeface="Times New Roman"/>
                          <a:cs typeface="Times New Roman"/>
                        </a:rPr>
                        <a:t> </a:t>
                      </a:r>
                      <a:r>
                        <a:rPr lang="en-US" sz="1100" b="1" dirty="0" smtClean="0">
                          <a:latin typeface="Times New Roman"/>
                          <a:ea typeface="Times New Roman"/>
                          <a:cs typeface="Times New Roman"/>
                        </a:rPr>
                        <a:t>Characteristics</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Times New Roman"/>
                          <a:ea typeface="Times New Roman"/>
                          <a:cs typeface="Times New Roman"/>
                        </a:rPr>
                        <a:t>Hypothesis</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Times New Roman"/>
                          <a:ea typeface="Times New Roman"/>
                          <a:cs typeface="Times New Roman"/>
                        </a:rPr>
                        <a:t>Model  1</a:t>
                      </a:r>
                      <a:endParaRPr lang="en-US" sz="1200" b="1" dirty="0">
                        <a:latin typeface="Times New Roman"/>
                        <a:ea typeface="Times New Roman"/>
                        <a:cs typeface="Times New Roman"/>
                      </a:endParaRPr>
                    </a:p>
                    <a:p>
                      <a:pPr marL="0" marR="0" algn="ctr">
                        <a:spcBef>
                          <a:spcPts val="0"/>
                        </a:spcBef>
                        <a:spcAft>
                          <a:spcPts val="0"/>
                        </a:spcAft>
                      </a:pPr>
                      <a:r>
                        <a:rPr lang="en-US" sz="1100" b="1" dirty="0">
                          <a:latin typeface="Times New Roman"/>
                          <a:ea typeface="Times New Roman"/>
                          <a:cs typeface="Times New Roman"/>
                        </a:rPr>
                        <a:t>ß (t)</a:t>
                      </a:r>
                      <a:endParaRPr lang="en-US" sz="1200" b="1" dirty="0">
                        <a:latin typeface="Times New Roman"/>
                        <a:ea typeface="Times New Roman"/>
                        <a:cs typeface="Times New Roman"/>
                      </a:endParaRPr>
                    </a:p>
                    <a:p>
                      <a:pPr marL="0" marR="0" algn="ctr">
                        <a:spcBef>
                          <a:spcPts val="0"/>
                        </a:spcBef>
                        <a:spcAft>
                          <a:spcPts val="0"/>
                        </a:spcAft>
                      </a:pPr>
                      <a:r>
                        <a:rPr lang="en-US" sz="1100" b="1" dirty="0">
                          <a:latin typeface="Times New Roman"/>
                          <a:ea typeface="Times New Roman"/>
                          <a:cs typeface="Times New Roman"/>
                        </a:rPr>
                        <a:t>##Without Endogenous Risk Variables</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Times New Roman"/>
                          <a:ea typeface="Times New Roman"/>
                          <a:cs typeface="Times New Roman"/>
                        </a:rPr>
                        <a:t>Model 2</a:t>
                      </a:r>
                      <a:r>
                        <a:rPr lang="en-US" sz="1100" b="1" baseline="30000" dirty="0">
                          <a:latin typeface="Times New Roman"/>
                          <a:ea typeface="Times New Roman"/>
                          <a:cs typeface="Times New Roman"/>
                        </a:rPr>
                        <a:t>@</a:t>
                      </a:r>
                      <a:endParaRPr lang="en-US" sz="1200" b="1" dirty="0">
                        <a:latin typeface="Times New Roman"/>
                        <a:ea typeface="Times New Roman"/>
                        <a:cs typeface="Times New Roman"/>
                      </a:endParaRPr>
                    </a:p>
                    <a:p>
                      <a:pPr marL="0" marR="0" algn="ctr">
                        <a:spcBef>
                          <a:spcPts val="0"/>
                        </a:spcBef>
                        <a:spcAft>
                          <a:spcPts val="0"/>
                        </a:spcAft>
                      </a:pPr>
                      <a:r>
                        <a:rPr lang="en-US" sz="1100" b="1" dirty="0">
                          <a:latin typeface="Times New Roman"/>
                          <a:ea typeface="Times New Roman"/>
                          <a:cs typeface="Times New Roman"/>
                        </a:rPr>
                        <a:t>ß (t)</a:t>
                      </a:r>
                      <a:endParaRPr lang="en-US" sz="1200" b="1" dirty="0">
                        <a:latin typeface="Times New Roman"/>
                        <a:ea typeface="Times New Roman"/>
                        <a:cs typeface="Times New Roman"/>
                      </a:endParaRPr>
                    </a:p>
                    <a:p>
                      <a:pPr marL="0" marR="0" algn="ctr">
                        <a:spcBef>
                          <a:spcPts val="0"/>
                        </a:spcBef>
                        <a:spcAft>
                          <a:spcPts val="0"/>
                        </a:spcAft>
                      </a:pPr>
                      <a:r>
                        <a:rPr lang="en-US" sz="1100" b="1" dirty="0">
                          <a:latin typeface="Times New Roman"/>
                          <a:ea typeface="Times New Roman"/>
                          <a:cs typeface="Times New Roman"/>
                        </a:rPr>
                        <a:t>Endogenous </a:t>
                      </a:r>
                      <a:r>
                        <a:rPr lang="en-US" sz="1100" b="1" i="1" dirty="0">
                          <a:latin typeface="Times New Roman"/>
                          <a:ea typeface="Times New Roman"/>
                          <a:cs typeface="Times New Roman"/>
                        </a:rPr>
                        <a:t>and</a:t>
                      </a:r>
                      <a:r>
                        <a:rPr lang="en-US" sz="1100" b="1" dirty="0">
                          <a:latin typeface="Times New Roman"/>
                          <a:ea typeface="Times New Roman"/>
                          <a:cs typeface="Times New Roman"/>
                        </a:rPr>
                        <a:t> Exogenous Risk Variables</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65">
                <a:tc gridSpan="5">
                  <a:txBody>
                    <a:bodyPr/>
                    <a:lstStyle/>
                    <a:p>
                      <a:pPr marL="0" marR="0">
                        <a:spcBef>
                          <a:spcPts val="0"/>
                        </a:spcBef>
                        <a:spcAft>
                          <a:spcPts val="0"/>
                        </a:spcAft>
                      </a:pPr>
                      <a:endParaRPr lang="en-US" sz="11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r">
                        <a:spcBef>
                          <a:spcPts val="0"/>
                        </a:spcBef>
                        <a:spcAft>
                          <a:spcPts val="0"/>
                        </a:spcAft>
                      </a:pPr>
                      <a:endParaRPr lang="en-US"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88">
                <a:tc>
                  <a:txBody>
                    <a:bodyPr/>
                    <a:lstStyle/>
                    <a:p>
                      <a:pPr marL="0" marR="0">
                        <a:spcBef>
                          <a:spcPts val="0"/>
                        </a:spcBef>
                        <a:spcAft>
                          <a:spcPts val="0"/>
                        </a:spcAft>
                      </a:pPr>
                      <a:r>
                        <a:rPr lang="en-US" sz="1100" b="1" dirty="0">
                          <a:latin typeface="Times New Roman"/>
                          <a:ea typeface="Times New Roman"/>
                          <a:cs typeface="Times New Roman"/>
                        </a:rPr>
                        <a:t>Constant</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Times New Roman"/>
                          <a:ea typeface="Times New Roman"/>
                          <a:cs typeface="Times New Roman"/>
                        </a:rPr>
                        <a:t> 32.57 ( 5.25)***</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Times New Roman"/>
                          <a:ea typeface="Times New Roman"/>
                          <a:cs typeface="Times New Roman"/>
                        </a:rPr>
                        <a:t>24.61 ( 2.98)**</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88">
                <a:tc>
                  <a:txBody>
                    <a:bodyPr/>
                    <a:lstStyle/>
                    <a:p>
                      <a:pPr marL="0" marR="0">
                        <a:spcBef>
                          <a:spcPts val="0"/>
                        </a:spcBef>
                        <a:spcAft>
                          <a:spcPts val="0"/>
                        </a:spcAft>
                      </a:pPr>
                      <a:endParaRPr lang="en-US" sz="11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65">
                <a:tc>
                  <a:txBody>
                    <a:bodyPr/>
                    <a:lstStyle/>
                    <a:p>
                      <a:pPr marL="0" marR="0">
                        <a:spcBef>
                          <a:spcPts val="0"/>
                        </a:spcBef>
                        <a:spcAft>
                          <a:spcPts val="0"/>
                        </a:spcAft>
                      </a:pPr>
                      <a:r>
                        <a:rPr lang="en-US" sz="1100" b="1">
                          <a:latin typeface="Times New Roman"/>
                          <a:ea typeface="Times New Roman"/>
                          <a:cs typeface="Times New Roman"/>
                        </a:rPr>
                        <a:t>PARTLEAR</a:t>
                      </a:r>
                      <a:endParaRPr lang="en-US"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latin typeface="Times New Roman"/>
                          <a:ea typeface="Times New Roman"/>
                          <a:cs typeface="Times New Roman"/>
                        </a:rPr>
                        <a:t>Partner capability</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H1 (+) </a:t>
                      </a:r>
                      <a:r>
                        <a:rPr lang="en-US" sz="1100">
                          <a:latin typeface="Times New Roman"/>
                          <a:ea typeface="Times New Roman"/>
                          <a:cs typeface="Times New Roman"/>
                          <a:sym typeface="Wingdings"/>
                        </a:rPr>
                        <a:t></a:t>
                      </a:r>
                      <a:r>
                        <a:rPr lang="en-US" sz="1100">
                          <a:latin typeface="Times New Roman"/>
                          <a:ea typeface="Times New Roman"/>
                          <a:cs typeface="Times New Roman"/>
                        </a:rPr>
                        <a:t> Yes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 0.16 ( 1.99)*</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65">
                <a:tc>
                  <a:txBody>
                    <a:bodyPr/>
                    <a:lstStyle/>
                    <a:p>
                      <a:pPr marL="0" marR="0">
                        <a:spcBef>
                          <a:spcPts val="0"/>
                        </a:spcBef>
                        <a:spcAft>
                          <a:spcPts val="0"/>
                        </a:spcAft>
                      </a:pPr>
                      <a:r>
                        <a:rPr lang="en-US" sz="1100" b="1">
                          <a:latin typeface="Times New Roman"/>
                          <a:ea typeface="Times New Roman"/>
                          <a:cs typeface="Times New Roman"/>
                        </a:rPr>
                        <a:t>COSTEXEC</a:t>
                      </a:r>
                      <a:endParaRPr lang="en-US"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latin typeface="Times New Roman"/>
                          <a:ea typeface="Times New Roman"/>
                          <a:cs typeface="Times New Roman"/>
                        </a:rPr>
                        <a:t>Technology</a:t>
                      </a:r>
                      <a:r>
                        <a:rPr lang="en-US" sz="1100" baseline="0" dirty="0" smtClean="0">
                          <a:latin typeface="Times New Roman"/>
                          <a:ea typeface="Times New Roman"/>
                          <a:cs typeface="Times New Roman"/>
                        </a:rPr>
                        <a:t> Characteristics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H2 (-) </a:t>
                      </a:r>
                      <a:r>
                        <a:rPr lang="en-US" sz="1100">
                          <a:latin typeface="Times New Roman"/>
                          <a:ea typeface="Times New Roman"/>
                          <a:cs typeface="Times New Roman"/>
                          <a:sym typeface="Wingdings"/>
                        </a:rPr>
                        <a:t></a:t>
                      </a:r>
                      <a:r>
                        <a:rPr lang="en-US" sz="1100">
                          <a:latin typeface="Times New Roman"/>
                          <a:ea typeface="Times New Roman"/>
                          <a:cs typeface="Times New Roman"/>
                        </a:rPr>
                        <a:t> Yes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-0.25 (-2.90)**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-0.22 (-2.64)**</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64">
                <a:tc>
                  <a:txBody>
                    <a:bodyPr/>
                    <a:lstStyle/>
                    <a:p>
                      <a:pPr marL="0" marR="0">
                        <a:spcBef>
                          <a:spcPts val="0"/>
                        </a:spcBef>
                        <a:spcAft>
                          <a:spcPts val="0"/>
                        </a:spcAft>
                      </a:pPr>
                      <a:r>
                        <a:rPr lang="en-US" sz="1100" b="1" dirty="0">
                          <a:latin typeface="Times New Roman"/>
                          <a:ea typeface="Times New Roman"/>
                          <a:cs typeface="Times New Roman"/>
                        </a:rPr>
                        <a:t>KNOWHOW</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latin typeface="Times New Roman"/>
                          <a:ea typeface="Times New Roman"/>
                          <a:cs typeface="Times New Roman"/>
                        </a:rPr>
                        <a:t>Technology</a:t>
                      </a:r>
                      <a:r>
                        <a:rPr lang="en-US" sz="1100" baseline="0" dirty="0" smtClean="0">
                          <a:latin typeface="Times New Roman"/>
                          <a:ea typeface="Times New Roman"/>
                          <a:cs typeface="Times New Roman"/>
                        </a:rPr>
                        <a:t> Characteristics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Control variable</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 0.08 ( 0.17)</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-0.08 (-0.94)</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65">
                <a:tc>
                  <a:txBody>
                    <a:bodyPr/>
                    <a:lstStyle/>
                    <a:p>
                      <a:pPr marL="0" marR="0">
                        <a:spcBef>
                          <a:spcPts val="0"/>
                        </a:spcBef>
                        <a:spcAft>
                          <a:spcPts val="0"/>
                        </a:spcAft>
                      </a:pPr>
                      <a:r>
                        <a:rPr lang="en-US" sz="1100" b="1" dirty="0">
                          <a:latin typeface="Times New Roman"/>
                          <a:ea typeface="Times New Roman"/>
                          <a:cs typeface="Times New Roman"/>
                        </a:rPr>
                        <a:t>MANDATE</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latin typeface="Times New Roman"/>
                          <a:ea typeface="Times New Roman"/>
                          <a:cs typeface="Times New Roman"/>
                        </a:rPr>
                        <a:t>Exogenous/Foreign</a:t>
                      </a:r>
                      <a:r>
                        <a:rPr lang="en-US" sz="1100" baseline="0" dirty="0" smtClean="0">
                          <a:latin typeface="Times New Roman"/>
                          <a:ea typeface="Times New Roman"/>
                          <a:cs typeface="Times New Roman"/>
                        </a:rPr>
                        <a:t> nation</a:t>
                      </a:r>
                      <a:r>
                        <a:rPr lang="en-US" sz="1100" dirty="0" smtClean="0">
                          <a:latin typeface="Times New Roman"/>
                          <a:ea typeface="Times New Roman"/>
                          <a:cs typeface="Times New Roman"/>
                        </a:rPr>
                        <a:t> </a:t>
                      </a:r>
                      <a:r>
                        <a:rPr lang="en-US" sz="1100" dirty="0">
                          <a:latin typeface="Times New Roman"/>
                          <a:ea typeface="Times New Roman"/>
                          <a:cs typeface="Times New Roman"/>
                        </a:rPr>
                        <a:t>related</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H3 (–) </a:t>
                      </a:r>
                      <a:r>
                        <a:rPr lang="en-US" sz="1100">
                          <a:latin typeface="Times New Roman"/>
                          <a:ea typeface="Times New Roman"/>
                          <a:cs typeface="Times New Roman"/>
                          <a:sym typeface="Wingdings"/>
                        </a:rPr>
                        <a:t></a:t>
                      </a:r>
                      <a:r>
                        <a:rPr lang="en-US" sz="1100">
                          <a:latin typeface="Times New Roman"/>
                          <a:ea typeface="Times New Roman"/>
                          <a:cs typeface="Times New Roman"/>
                        </a:rPr>
                        <a:t> Yes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-0.18 (-1.99)*</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-0.19 (-2.25)*</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65">
                <a:tc>
                  <a:txBody>
                    <a:bodyPr/>
                    <a:lstStyle/>
                    <a:p>
                      <a:pPr marL="0" marR="0">
                        <a:spcBef>
                          <a:spcPts val="0"/>
                        </a:spcBef>
                        <a:spcAft>
                          <a:spcPts val="0"/>
                        </a:spcAft>
                      </a:pPr>
                      <a:r>
                        <a:rPr lang="en-US" sz="1100" b="1" dirty="0">
                          <a:latin typeface="Times New Roman"/>
                          <a:ea typeface="Times New Roman"/>
                          <a:cs typeface="Times New Roman"/>
                        </a:rPr>
                        <a:t>HAVEQUIT</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latin typeface="Times New Roman"/>
                          <a:ea typeface="Times New Roman"/>
                          <a:cs typeface="Times New Roman"/>
                        </a:rPr>
                        <a:t>Negotiated</a:t>
                      </a:r>
                      <a:r>
                        <a:rPr lang="en-US" sz="1100" baseline="0" dirty="0" smtClean="0">
                          <a:latin typeface="Times New Roman"/>
                          <a:ea typeface="Times New Roman"/>
                          <a:cs typeface="Times New Roman"/>
                        </a:rPr>
                        <a:t> JV Alliance Structure</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H4a (+) </a:t>
                      </a:r>
                      <a:r>
                        <a:rPr lang="en-US" sz="1100">
                          <a:latin typeface="Times New Roman"/>
                          <a:ea typeface="Times New Roman"/>
                          <a:cs typeface="Times New Roman"/>
                          <a:sym typeface="Wingdings"/>
                        </a:rPr>
                        <a:t></a:t>
                      </a:r>
                      <a:r>
                        <a:rPr lang="en-US" sz="1100">
                          <a:latin typeface="Times New Roman"/>
                          <a:ea typeface="Times New Roman"/>
                          <a:cs typeface="Times New Roman"/>
                        </a:rPr>
                        <a:t> </a:t>
                      </a:r>
                      <a:r>
                        <a:rPr lang="en-US" sz="1000">
                          <a:latin typeface="Times New Roman"/>
                          <a:ea typeface="Times New Roman"/>
                          <a:cs typeface="Times New Roman"/>
                        </a:rPr>
                        <a:t>Yes/No</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 0.22 ( 2.20)*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-0.00 (-0.01)</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65">
                <a:tc>
                  <a:txBody>
                    <a:bodyPr/>
                    <a:lstStyle/>
                    <a:p>
                      <a:pPr marL="0" marR="0">
                        <a:spcBef>
                          <a:spcPts val="0"/>
                        </a:spcBef>
                        <a:spcAft>
                          <a:spcPts val="0"/>
                        </a:spcAft>
                      </a:pPr>
                      <a:r>
                        <a:rPr lang="en-US" sz="1100" b="1" dirty="0">
                          <a:latin typeface="Times New Roman"/>
                          <a:ea typeface="Times New Roman"/>
                          <a:cs typeface="Times New Roman"/>
                        </a:rPr>
                        <a:t>MAJORITY</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latin typeface="Times New Roman"/>
                          <a:ea typeface="Times New Roman"/>
                          <a:cs typeface="Times New Roman"/>
                        </a:rPr>
                        <a:t>Negotiated</a:t>
                      </a:r>
                      <a:r>
                        <a:rPr lang="en-US" sz="1100" baseline="0" dirty="0" smtClean="0">
                          <a:latin typeface="Times New Roman"/>
                          <a:ea typeface="Times New Roman"/>
                          <a:cs typeface="Times New Roman"/>
                        </a:rPr>
                        <a:t> JV Alliance Structure</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H4b (+) </a:t>
                      </a:r>
                      <a:r>
                        <a:rPr lang="en-US" sz="1100">
                          <a:latin typeface="Times New Roman"/>
                          <a:ea typeface="Times New Roman"/>
                          <a:cs typeface="Times New Roman"/>
                          <a:sym typeface="Wingdings"/>
                        </a:rPr>
                        <a:t></a:t>
                      </a:r>
                      <a:r>
                        <a:rPr lang="en-US" sz="1100">
                          <a:latin typeface="Times New Roman"/>
                          <a:ea typeface="Times New Roman"/>
                          <a:cs typeface="Times New Roman"/>
                        </a:rPr>
                        <a:t> Yes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 0.25 ( 2.68)**</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 0.20 ( 2.26)*</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65">
                <a:tc>
                  <a:txBody>
                    <a:bodyPr/>
                    <a:lstStyle/>
                    <a:p>
                      <a:pPr marL="0" marR="0">
                        <a:spcBef>
                          <a:spcPts val="0"/>
                        </a:spcBef>
                        <a:spcAft>
                          <a:spcPts val="0"/>
                        </a:spcAft>
                      </a:pPr>
                      <a:r>
                        <a:rPr lang="en-US" sz="1100" b="1" dirty="0">
                          <a:latin typeface="Times New Roman"/>
                          <a:ea typeface="Times New Roman"/>
                          <a:cs typeface="Times New Roman"/>
                        </a:rPr>
                        <a:t>MINIMUMS</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latin typeface="Times New Roman"/>
                          <a:ea typeface="Times New Roman"/>
                          <a:cs typeface="Times New Roman"/>
                        </a:rPr>
                        <a:t>Negotiated Risk Shifting Provision</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H5 (–) </a:t>
                      </a:r>
                      <a:r>
                        <a:rPr lang="en-US" sz="1100">
                          <a:latin typeface="Times New Roman"/>
                          <a:ea typeface="Times New Roman"/>
                          <a:cs typeface="Times New Roman"/>
                          <a:sym typeface="Wingdings"/>
                        </a:rPr>
                        <a:t></a:t>
                      </a:r>
                      <a:r>
                        <a:rPr lang="en-US" sz="1100">
                          <a:latin typeface="Times New Roman"/>
                          <a:ea typeface="Times New Roman"/>
                          <a:cs typeface="Times New Roman"/>
                        </a:rPr>
                        <a:t> Yes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-0.24 (-2.66)**</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65">
                <a:tc>
                  <a:txBody>
                    <a:bodyPr/>
                    <a:lstStyle/>
                    <a:p>
                      <a:pPr marL="0" marR="0">
                        <a:spcBef>
                          <a:spcPts val="0"/>
                        </a:spcBef>
                        <a:spcAft>
                          <a:spcPts val="0"/>
                        </a:spcAft>
                      </a:pPr>
                      <a:r>
                        <a:rPr lang="en-US" sz="1100" b="1" dirty="0">
                          <a:latin typeface="Times New Roman"/>
                          <a:ea typeface="Times New Roman"/>
                          <a:cs typeface="Times New Roman"/>
                        </a:rPr>
                        <a:t>GEOLIMIT</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aseline="0" dirty="0" smtClean="0">
                          <a:latin typeface="Times New Roman"/>
                          <a:ea typeface="Times New Roman"/>
                          <a:cs typeface="Times New Roman"/>
                        </a:rPr>
                        <a:t>Territorial Limits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Control variable</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 0.29 ( 3.37)**</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 0.30 ( 3.71)***</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40">
                <a:tc>
                  <a:txBody>
                    <a:bodyPr/>
                    <a:lstStyle/>
                    <a:p>
                      <a:pPr marL="0" marR="0">
                        <a:spcBef>
                          <a:spcPts val="0"/>
                        </a:spcBef>
                        <a:spcAft>
                          <a:spcPts val="0"/>
                        </a:spcAft>
                      </a:pPr>
                      <a:r>
                        <a:rPr lang="en-US" sz="1100" b="1" dirty="0">
                          <a:latin typeface="Times New Roman"/>
                          <a:ea typeface="Times New Roman"/>
                          <a:cs typeface="Times New Roman"/>
                        </a:rPr>
                        <a:t>RETRISK</a:t>
                      </a:r>
                      <a:endParaRPr lang="en-US"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latin typeface="Times New Roman"/>
                          <a:ea typeface="Times New Roman"/>
                          <a:cs typeface="Times New Roman"/>
                        </a:rPr>
                        <a:t>Overall Index of Uncertainty (Technology Supplier)</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H6 (+) </a:t>
                      </a:r>
                      <a:r>
                        <a:rPr lang="en-US" sz="1100">
                          <a:latin typeface="Times New Roman"/>
                          <a:ea typeface="Times New Roman"/>
                          <a:cs typeface="Times New Roman"/>
                          <a:sym typeface="Wingdings"/>
                        </a:rPr>
                        <a:t></a:t>
                      </a:r>
                      <a:r>
                        <a:rPr lang="en-US" sz="1100">
                          <a:latin typeface="Times New Roman"/>
                          <a:ea typeface="Times New Roman"/>
                          <a:cs typeface="Times New Roman"/>
                        </a:rPr>
                        <a:t> Yes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 0.27 ( 2.86)**</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65">
                <a:tc gridSpan="5">
                  <a:txBody>
                    <a:bodyPr/>
                    <a:lstStyle/>
                    <a:p>
                      <a:pPr marL="0" marR="0" algn="ctr">
                        <a:spcBef>
                          <a:spcPts val="0"/>
                        </a:spcBef>
                        <a:spcAft>
                          <a:spcPts val="0"/>
                        </a:spcAft>
                      </a:pPr>
                      <a:endParaRPr lang="en-US"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88">
                <a:tc>
                  <a:txBody>
                    <a:bodyPr/>
                    <a:lstStyle/>
                    <a:p>
                      <a:pPr marL="0" marR="0">
                        <a:spcBef>
                          <a:spcPts val="0"/>
                        </a:spcBef>
                        <a:spcAft>
                          <a:spcPts val="0"/>
                        </a:spcAft>
                      </a:pPr>
                      <a:r>
                        <a:rPr lang="en-US" sz="1100" dirty="0">
                          <a:latin typeface="Times New Roman"/>
                          <a:ea typeface="Times New Roman"/>
                          <a:cs typeface="Times New Roman"/>
                        </a:rPr>
                        <a:t>F-Value</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Times New Roman"/>
                        </a:rPr>
                        <a:t>7.28***</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Times New Roman"/>
                        </a:rPr>
                        <a:t>7.64***</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196">
                <a:tc>
                  <a:txBody>
                    <a:bodyPr/>
                    <a:lstStyle/>
                    <a:p>
                      <a:pPr marL="0" marR="0">
                        <a:spcBef>
                          <a:spcPts val="0"/>
                        </a:spcBef>
                        <a:spcAft>
                          <a:spcPts val="0"/>
                        </a:spcAft>
                      </a:pPr>
                      <a:r>
                        <a:rPr lang="en-US" sz="1100" dirty="0">
                          <a:latin typeface="Times New Roman"/>
                          <a:ea typeface="Times New Roman"/>
                          <a:cs typeface="Times New Roman"/>
                        </a:rPr>
                        <a:t>Adj. R-squared value</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Times New Roman"/>
                          <a:ea typeface="Times New Roman"/>
                          <a:cs typeface="Times New Roman"/>
                        </a:rPr>
                        <a:t>         0.27</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Times New Roman"/>
                          <a:ea typeface="Times New Roman"/>
                          <a:cs typeface="Times New Roman"/>
                        </a:rPr>
                        <a:t>         0.37</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2574" name="Rectangle 93"/>
          <p:cNvSpPr>
            <a:spLocks noChangeArrowheads="1"/>
          </p:cNvSpPr>
          <p:nvPr/>
        </p:nvSpPr>
        <p:spPr bwMode="auto">
          <a:xfrm>
            <a:off x="1295400" y="5199063"/>
            <a:ext cx="77724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i="1">
                <a:cs typeface="Times New Roman" panose="02020603050405020304" pitchFamily="18" charset="0"/>
              </a:rPr>
              <a:t>N</a:t>
            </a:r>
            <a:r>
              <a:rPr lang="en-US" altLang="en-US" sz="1100">
                <a:cs typeface="Times New Roman" panose="02020603050405020304" pitchFamily="18" charset="0"/>
              </a:rPr>
              <a:t>=105</a:t>
            </a:r>
            <a:endParaRPr lang="en-US" altLang="en-US" sz="800"/>
          </a:p>
          <a:p>
            <a:pPr>
              <a:spcBef>
                <a:spcPct val="0"/>
              </a:spcBef>
              <a:buFontTx/>
              <a:buNone/>
            </a:pPr>
            <a:r>
              <a:rPr lang="en-US" altLang="en-US" sz="1100" baseline="30000">
                <a:cs typeface="Times New Roman" panose="02020603050405020304" pitchFamily="18" charset="0"/>
              </a:rPr>
              <a:t>†</a:t>
            </a:r>
            <a:r>
              <a:rPr lang="en-US" altLang="en-US" sz="1100">
                <a:cs typeface="Times New Roman" panose="02020603050405020304" pitchFamily="18" charset="0"/>
              </a:rPr>
              <a:t>p&lt;0.10, *p&lt;0.05, **p&lt;0.01, ***p&lt;0.001.</a:t>
            </a:r>
            <a:endParaRPr lang="en-US" altLang="en-US" sz="800"/>
          </a:p>
          <a:p>
            <a:pPr>
              <a:spcBef>
                <a:spcPct val="0"/>
              </a:spcBef>
              <a:buFontTx/>
              <a:buNone/>
            </a:pPr>
            <a:r>
              <a:rPr lang="en-US" altLang="en-US" sz="1100">
                <a:cs typeface="Times New Roman" panose="02020603050405020304" pitchFamily="18" charset="0"/>
              </a:rPr>
              <a:t>All significance levels are based on two-tailed tests.  </a:t>
            </a:r>
            <a:endParaRPr lang="en-US" altLang="en-US" sz="800"/>
          </a:p>
          <a:p>
            <a:pPr>
              <a:spcBef>
                <a:spcPct val="0"/>
              </a:spcBef>
              <a:buFontTx/>
              <a:buNone/>
            </a:pPr>
            <a:r>
              <a:rPr lang="en-US" altLang="en-US" sz="1100">
                <a:cs typeface="Times New Roman" panose="02020603050405020304" pitchFamily="18" charset="0"/>
              </a:rPr>
              <a:t>^ Standardized coefficients are given for all variables, except for “Constant”</a:t>
            </a:r>
            <a:endParaRPr lang="en-US" altLang="en-US" sz="800"/>
          </a:p>
          <a:p>
            <a:pPr>
              <a:spcBef>
                <a:spcPct val="0"/>
              </a:spcBef>
              <a:buFontTx/>
              <a:buNone/>
            </a:pPr>
            <a:r>
              <a:rPr lang="en-US" altLang="en-US" sz="1100">
                <a:cs typeface="Times New Roman" panose="02020603050405020304" pitchFamily="18" charset="0"/>
              </a:rPr>
              <a:t>## Variables not included in Model 1 </a:t>
            </a:r>
            <a:endParaRPr lang="en-US" altLang="en-US" sz="800"/>
          </a:p>
          <a:p>
            <a:pPr>
              <a:spcBef>
                <a:spcPct val="0"/>
              </a:spcBef>
              <a:buFontTx/>
              <a:buNone/>
            </a:pPr>
            <a:r>
              <a:rPr lang="en-US" altLang="en-US" sz="1100" baseline="30000">
                <a:cs typeface="Times New Roman" panose="02020603050405020304" pitchFamily="18" charset="0"/>
              </a:rPr>
              <a:t>@</a:t>
            </a:r>
            <a:r>
              <a:rPr lang="en-US" altLang="en-US" sz="1100">
                <a:cs typeface="Times New Roman" panose="02020603050405020304" pitchFamily="18" charset="0"/>
              </a:rPr>
              <a:t> Results from dropping HAVEQUIT out of Model 2, and re-running regressions, </a:t>
            </a:r>
            <a:br>
              <a:rPr lang="en-US" altLang="en-US" sz="1100">
                <a:cs typeface="Times New Roman" panose="02020603050405020304" pitchFamily="18" charset="0"/>
              </a:rPr>
            </a:br>
            <a:r>
              <a:rPr lang="en-US" altLang="en-US" sz="1100">
                <a:cs typeface="Times New Roman" panose="02020603050405020304" pitchFamily="18" charset="0"/>
              </a:rPr>
              <a:t>are essentially identical to those reported here, both for the model as a whole and for individual variables</a:t>
            </a:r>
            <a:endParaRPr lang="en-US" altLang="en-US" sz="1800"/>
          </a:p>
        </p:txBody>
      </p:sp>
    </p:spTree>
    <p:extLst>
      <p:ext uri="{BB962C8B-B14F-4D97-AF65-F5344CB8AC3E}">
        <p14:creationId xmlns:p14="http://schemas.microsoft.com/office/powerpoint/2010/main" val="32942544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p:txBody>
          <a:bodyPr/>
          <a:lstStyle/>
          <a:p>
            <a:pPr>
              <a:defRPr/>
            </a:pPr>
            <a:fld id="{F5D2A7EC-C4CF-4A82-8273-AC669B3FE613}" type="datetime1">
              <a:rPr lang="en-US" smtClean="0"/>
              <a:pPr>
                <a:defRPr/>
              </a:pPr>
              <a:t>5/20/2015</a:t>
            </a:fld>
            <a:endParaRPr lang="en-US" smtClean="0"/>
          </a:p>
        </p:txBody>
      </p:sp>
      <p:sp>
        <p:nvSpPr>
          <p:cNvPr id="645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4ECABC-BE83-4601-9C07-DEB2E8118F7C}" type="slidenum">
              <a:rPr lang="en-US" altLang="en-US" sz="1400" smtClean="0"/>
              <a:pPr>
                <a:spcBef>
                  <a:spcPct val="0"/>
                </a:spcBef>
                <a:buFontTx/>
                <a:buNone/>
              </a:pPr>
              <a:t>46</a:t>
            </a:fld>
            <a:endParaRPr lang="en-US" altLang="en-US" sz="1400" smtClean="0"/>
          </a:p>
        </p:txBody>
      </p:sp>
      <p:sp>
        <p:nvSpPr>
          <p:cNvPr id="13316" name="Rectangle 2"/>
          <p:cNvSpPr>
            <a:spLocks noGrp="1" noChangeArrowheads="1"/>
          </p:cNvSpPr>
          <p:nvPr>
            <p:ph type="title"/>
          </p:nvPr>
        </p:nvSpPr>
        <p:spPr>
          <a:xfrm>
            <a:off x="457200" y="152400"/>
            <a:ext cx="8229600" cy="533400"/>
          </a:xfrm>
        </p:spPr>
        <p:txBody>
          <a:bodyPr/>
          <a:lstStyle/>
          <a:p>
            <a:pPr eaLnBrk="1" hangingPunct="1">
              <a:defRPr/>
            </a:pPr>
            <a:r>
              <a:rPr lang="en-US" sz="3200" b="1" i="1" kern="1200" dirty="0" smtClean="0">
                <a:solidFill>
                  <a:srgbClr val="A50021"/>
                </a:solidFill>
                <a:effectLst>
                  <a:outerShdw blurRad="38100" dist="38100" dir="2700000" algn="tl">
                    <a:srgbClr val="C0C0C0"/>
                  </a:outerShdw>
                </a:effectLst>
                <a:ea typeface="+mn-ea"/>
                <a:cs typeface="Arial" charset="0"/>
              </a:rPr>
              <a:t>Findings &amp; Conclusions</a:t>
            </a:r>
          </a:p>
        </p:txBody>
      </p:sp>
      <p:sp>
        <p:nvSpPr>
          <p:cNvPr id="30725" name="Rectangle 3"/>
          <p:cNvSpPr>
            <a:spLocks noGrp="1" noChangeArrowheads="1"/>
          </p:cNvSpPr>
          <p:nvPr>
            <p:ph type="body" idx="1"/>
          </p:nvPr>
        </p:nvSpPr>
        <p:spPr>
          <a:xfrm>
            <a:off x="0" y="762000"/>
            <a:ext cx="9067800" cy="4830763"/>
          </a:xfrm>
        </p:spPr>
        <p:txBody>
          <a:bodyPr>
            <a:normAutofit fontScale="92500" lnSpcReduction="10000"/>
          </a:bodyPr>
          <a:lstStyle/>
          <a:p>
            <a:pPr eaLnBrk="1" hangingPunct="1">
              <a:lnSpc>
                <a:spcPct val="90000"/>
              </a:lnSpc>
              <a:buFontTx/>
              <a:buNone/>
            </a:pPr>
            <a:r>
              <a:rPr lang="en-US" altLang="en-US" sz="2400" smtClean="0">
                <a:solidFill>
                  <a:srgbClr val="0070C0"/>
                </a:solidFill>
              </a:rPr>
              <a:t>Influences on relative shares of value capture by alliance partners</a:t>
            </a:r>
          </a:p>
          <a:p>
            <a:pPr lvl="1" eaLnBrk="1" hangingPunct="1">
              <a:lnSpc>
                <a:spcPct val="90000"/>
              </a:lnSpc>
            </a:pPr>
            <a:r>
              <a:rPr lang="en-US" altLang="en-US" sz="2200" i="1" smtClean="0"/>
              <a:t>Majority</a:t>
            </a:r>
            <a:r>
              <a:rPr lang="en-US" altLang="en-US" sz="2200" smtClean="0"/>
              <a:t> equity share for technology provider (+) [MAJORITY]</a:t>
            </a:r>
            <a:br>
              <a:rPr lang="en-US" altLang="en-US" sz="2200" smtClean="0"/>
            </a:br>
            <a:endParaRPr lang="en-US" altLang="en-US" sz="2200" smtClean="0"/>
          </a:p>
          <a:p>
            <a:pPr lvl="1" eaLnBrk="1" hangingPunct="1">
              <a:lnSpc>
                <a:spcPct val="90000"/>
              </a:lnSpc>
            </a:pPr>
            <a:r>
              <a:rPr lang="en-US" altLang="en-US" sz="2200" smtClean="0"/>
              <a:t>Risk and Return tradeoffs</a:t>
            </a:r>
          </a:p>
          <a:p>
            <a:pPr lvl="2" eaLnBrk="1" hangingPunct="1">
              <a:lnSpc>
                <a:spcPct val="90000"/>
              </a:lnSpc>
            </a:pPr>
            <a:r>
              <a:rPr lang="en-US" altLang="en-US" sz="2200" smtClean="0"/>
              <a:t>Minimum performance clauses (-) [MINIMUMS]</a:t>
            </a:r>
          </a:p>
          <a:p>
            <a:pPr lvl="2" eaLnBrk="1" hangingPunct="1">
              <a:lnSpc>
                <a:spcPct val="90000"/>
              </a:lnSpc>
            </a:pPr>
            <a:r>
              <a:rPr lang="en-US" altLang="en-US" sz="2200" smtClean="0"/>
              <a:t>Uncertainty/Volatility of compensation for technology supplier (+) [RETRISK]</a:t>
            </a:r>
            <a:br>
              <a:rPr lang="en-US" altLang="en-US" sz="2200" smtClean="0"/>
            </a:br>
            <a:endParaRPr lang="en-US" altLang="en-US" sz="2200" smtClean="0"/>
          </a:p>
          <a:p>
            <a:pPr lvl="1" eaLnBrk="1" hangingPunct="1">
              <a:lnSpc>
                <a:spcPct val="90000"/>
              </a:lnSpc>
            </a:pPr>
            <a:r>
              <a:rPr lang="en-US" altLang="en-US" sz="2200" smtClean="0"/>
              <a:t>When relative partner absorptive/learning capacity is weaker the technology supplier appropriates a larger share [PARTLEAR]</a:t>
            </a:r>
            <a:br>
              <a:rPr lang="en-US" altLang="en-US" sz="2200" smtClean="0"/>
            </a:br>
            <a:endParaRPr lang="en-US" altLang="en-US" sz="2200" smtClean="0"/>
          </a:p>
          <a:p>
            <a:pPr lvl="1" eaLnBrk="1" hangingPunct="1">
              <a:lnSpc>
                <a:spcPct val="90000"/>
              </a:lnSpc>
            </a:pPr>
            <a:r>
              <a:rPr lang="en-US" altLang="en-US" sz="2200" i="1" smtClean="0"/>
              <a:t>Also …</a:t>
            </a:r>
          </a:p>
          <a:p>
            <a:pPr lvl="2" eaLnBrk="1" hangingPunct="1">
              <a:lnSpc>
                <a:spcPct val="90000"/>
              </a:lnSpc>
            </a:pPr>
            <a:r>
              <a:rPr lang="en-US" altLang="en-US" sz="2000" smtClean="0"/>
              <a:t>geographic limitations on alliance scope (+) [GEOLIMIT]</a:t>
            </a:r>
          </a:p>
          <a:p>
            <a:pPr lvl="2" eaLnBrk="1" hangingPunct="1">
              <a:lnSpc>
                <a:spcPct val="90000"/>
              </a:lnSpc>
            </a:pPr>
            <a:r>
              <a:rPr lang="en-US" altLang="en-US" sz="2000" smtClean="0"/>
              <a:t>agreement execution costs (-) [COSTEXEC]</a:t>
            </a:r>
            <a:endParaRPr lang="en-US" altLang="en-US" sz="2800" smtClean="0"/>
          </a:p>
          <a:p>
            <a:pPr eaLnBrk="1" hangingPunct="1">
              <a:lnSpc>
                <a:spcPct val="90000"/>
              </a:lnSpc>
            </a:pPr>
            <a:r>
              <a:rPr lang="en-US" altLang="en-US" sz="2400" smtClean="0"/>
              <a:t>Hypothesis for mix of tacit vs. codified knowledge not supported (control variable)</a:t>
            </a:r>
          </a:p>
        </p:txBody>
      </p:sp>
    </p:spTree>
    <p:extLst>
      <p:ext uri="{BB962C8B-B14F-4D97-AF65-F5344CB8AC3E}">
        <p14:creationId xmlns:p14="http://schemas.microsoft.com/office/powerpoint/2010/main" val="2746973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5">
                                            <p:txEl>
                                              <p:pRg st="1" end="1"/>
                                            </p:txEl>
                                          </p:spTgt>
                                        </p:tgtEl>
                                        <p:attrNameLst>
                                          <p:attrName>style.visibility</p:attrName>
                                        </p:attrNameLst>
                                      </p:cBhvr>
                                      <p:to>
                                        <p:strVal val="visible"/>
                                      </p:to>
                                    </p:set>
                                    <p:anim calcmode="lin" valueType="num">
                                      <p:cBhvr additive="base">
                                        <p:cTn id="7" dur="500" fill="hold"/>
                                        <p:tgtEl>
                                          <p:spTgt spid="307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5">
                                            <p:txEl>
                                              <p:pRg st="2" end="2"/>
                                            </p:txEl>
                                          </p:spTgt>
                                        </p:tgtEl>
                                        <p:attrNameLst>
                                          <p:attrName>style.visibility</p:attrName>
                                        </p:attrNameLst>
                                      </p:cBhvr>
                                      <p:to>
                                        <p:strVal val="visible"/>
                                      </p:to>
                                    </p:set>
                                    <p:anim calcmode="lin" valueType="num">
                                      <p:cBhvr additive="base">
                                        <p:cTn id="13" dur="500" fill="hold"/>
                                        <p:tgtEl>
                                          <p:spTgt spid="3072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5">
                                            <p:txEl>
                                              <p:pRg st="3" end="3"/>
                                            </p:txEl>
                                          </p:spTgt>
                                        </p:tgtEl>
                                        <p:attrNameLst>
                                          <p:attrName>style.visibility</p:attrName>
                                        </p:attrNameLst>
                                      </p:cBhvr>
                                      <p:to>
                                        <p:strVal val="visible"/>
                                      </p:to>
                                    </p:set>
                                    <p:anim calcmode="lin" valueType="num">
                                      <p:cBhvr additive="base">
                                        <p:cTn id="19" dur="500" fill="hold"/>
                                        <p:tgtEl>
                                          <p:spTgt spid="3072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5">
                                            <p:txEl>
                                              <p:pRg st="4" end="4"/>
                                            </p:txEl>
                                          </p:spTgt>
                                        </p:tgtEl>
                                        <p:attrNameLst>
                                          <p:attrName>style.visibility</p:attrName>
                                        </p:attrNameLst>
                                      </p:cBhvr>
                                      <p:to>
                                        <p:strVal val="visible"/>
                                      </p:to>
                                    </p:set>
                                    <p:anim calcmode="lin" valueType="num">
                                      <p:cBhvr additive="base">
                                        <p:cTn id="25" dur="500" fill="hold"/>
                                        <p:tgtEl>
                                          <p:spTgt spid="3072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5">
                                            <p:txEl>
                                              <p:pRg st="5" end="5"/>
                                            </p:txEl>
                                          </p:spTgt>
                                        </p:tgtEl>
                                        <p:attrNameLst>
                                          <p:attrName>style.visibility</p:attrName>
                                        </p:attrNameLst>
                                      </p:cBhvr>
                                      <p:to>
                                        <p:strVal val="visible"/>
                                      </p:to>
                                    </p:set>
                                    <p:anim calcmode="lin" valueType="num">
                                      <p:cBhvr additive="base">
                                        <p:cTn id="31" dur="500" fill="hold"/>
                                        <p:tgtEl>
                                          <p:spTgt spid="3072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5">
                                            <p:txEl>
                                              <p:pRg st="6" end="6"/>
                                            </p:txEl>
                                          </p:spTgt>
                                        </p:tgtEl>
                                        <p:attrNameLst>
                                          <p:attrName>style.visibility</p:attrName>
                                        </p:attrNameLst>
                                      </p:cBhvr>
                                      <p:to>
                                        <p:strVal val="visible"/>
                                      </p:to>
                                    </p:set>
                                    <p:anim calcmode="lin" valueType="num">
                                      <p:cBhvr additive="base">
                                        <p:cTn id="37" dur="500" fill="hold"/>
                                        <p:tgtEl>
                                          <p:spTgt spid="3072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725">
                                            <p:txEl>
                                              <p:pRg st="7" end="7"/>
                                            </p:txEl>
                                          </p:spTgt>
                                        </p:tgtEl>
                                        <p:attrNameLst>
                                          <p:attrName>style.visibility</p:attrName>
                                        </p:attrNameLst>
                                      </p:cBhvr>
                                      <p:to>
                                        <p:strVal val="visible"/>
                                      </p:to>
                                    </p:set>
                                    <p:anim calcmode="lin" valueType="num">
                                      <p:cBhvr additive="base">
                                        <p:cTn id="41" dur="500" fill="hold"/>
                                        <p:tgtEl>
                                          <p:spTgt spid="3072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72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725">
                                            <p:txEl>
                                              <p:pRg st="8" end="8"/>
                                            </p:txEl>
                                          </p:spTgt>
                                        </p:tgtEl>
                                        <p:attrNameLst>
                                          <p:attrName>style.visibility</p:attrName>
                                        </p:attrNameLst>
                                      </p:cBhvr>
                                      <p:to>
                                        <p:strVal val="visible"/>
                                      </p:to>
                                    </p:set>
                                    <p:anim calcmode="lin" valueType="num">
                                      <p:cBhvr additive="base">
                                        <p:cTn id="47" dur="500" fill="hold"/>
                                        <p:tgtEl>
                                          <p:spTgt spid="3072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72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0725">
                                            <p:txEl>
                                              <p:pRg st="9" end="9"/>
                                            </p:txEl>
                                          </p:spTgt>
                                        </p:tgtEl>
                                        <p:attrNameLst>
                                          <p:attrName>style.visibility</p:attrName>
                                        </p:attrNameLst>
                                      </p:cBhvr>
                                      <p:to>
                                        <p:strVal val="visible"/>
                                      </p:to>
                                    </p:set>
                                    <p:anim calcmode="lin" valueType="num">
                                      <p:cBhvr additive="base">
                                        <p:cTn id="53" dur="500" fill="hold"/>
                                        <p:tgtEl>
                                          <p:spTgt spid="30725">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072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p:txBody>
          <a:bodyPr/>
          <a:lstStyle/>
          <a:p>
            <a:pPr>
              <a:defRPr/>
            </a:pPr>
            <a:fld id="{F801F377-23B3-4D63-A4BE-923D5EED4710}" type="datetime1">
              <a:rPr lang="en-US" smtClean="0"/>
              <a:pPr>
                <a:defRPr/>
              </a:pPr>
              <a:t>5/20/2015</a:t>
            </a:fld>
            <a:endParaRPr lang="en-US" smtClean="0"/>
          </a:p>
        </p:txBody>
      </p:sp>
      <p:sp>
        <p:nvSpPr>
          <p:cNvPr id="665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BF7C01-7615-4162-9971-F748EB84E565}" type="slidenum">
              <a:rPr lang="en-US" altLang="en-US" sz="1400" smtClean="0"/>
              <a:pPr>
                <a:spcBef>
                  <a:spcPct val="0"/>
                </a:spcBef>
                <a:buFontTx/>
                <a:buNone/>
              </a:pPr>
              <a:t>47</a:t>
            </a:fld>
            <a:endParaRPr lang="en-US" altLang="en-US" sz="1400" smtClean="0"/>
          </a:p>
        </p:txBody>
      </p:sp>
      <p:sp>
        <p:nvSpPr>
          <p:cNvPr id="18436" name="Rectangle 2"/>
          <p:cNvSpPr>
            <a:spLocks noGrp="1" noChangeArrowheads="1"/>
          </p:cNvSpPr>
          <p:nvPr>
            <p:ph type="title"/>
          </p:nvPr>
        </p:nvSpPr>
        <p:spPr>
          <a:xfrm>
            <a:off x="1541891" y="76200"/>
            <a:ext cx="8229600" cy="1143000"/>
          </a:xfrm>
        </p:spPr>
        <p:txBody>
          <a:bodyPr/>
          <a:lstStyle/>
          <a:p>
            <a:pPr eaLnBrk="1" hangingPunct="1">
              <a:defRPr/>
            </a:pPr>
            <a:r>
              <a:rPr lang="en-US" sz="3200" b="1" i="1" kern="1200" dirty="0" smtClean="0">
                <a:solidFill>
                  <a:srgbClr val="A50021"/>
                </a:solidFill>
                <a:effectLst>
                  <a:outerShdw blurRad="38100" dist="38100" dir="2700000" algn="tl">
                    <a:srgbClr val="C0C0C0"/>
                  </a:outerShdw>
                </a:effectLst>
                <a:ea typeface="+mn-ea"/>
                <a:cs typeface="Arial" charset="0"/>
              </a:rPr>
              <a:t>         Risk-Shifting Between Partners</a:t>
            </a:r>
          </a:p>
        </p:txBody>
      </p:sp>
      <p:sp>
        <p:nvSpPr>
          <p:cNvPr id="66565" name="Rectangle 3"/>
          <p:cNvSpPr>
            <a:spLocks noGrp="1" noChangeArrowheads="1"/>
          </p:cNvSpPr>
          <p:nvPr>
            <p:ph type="body" idx="1"/>
          </p:nvPr>
        </p:nvSpPr>
        <p:spPr>
          <a:xfrm>
            <a:off x="609600" y="1722438"/>
            <a:ext cx="8229600" cy="4221162"/>
          </a:xfrm>
        </p:spPr>
        <p:txBody>
          <a:bodyPr/>
          <a:lstStyle/>
          <a:p>
            <a:pPr eaLnBrk="1" hangingPunct="1">
              <a:lnSpc>
                <a:spcPct val="80000"/>
              </a:lnSpc>
            </a:pPr>
            <a:r>
              <a:rPr lang="en-US" altLang="en-US" sz="1800" b="1" smtClean="0"/>
              <a:t>Minimum Returns Clauses, such as…</a:t>
            </a:r>
            <a:endParaRPr lang="en-US" altLang="en-US" sz="1600" smtClean="0"/>
          </a:p>
          <a:p>
            <a:pPr lvl="2" eaLnBrk="1" hangingPunct="1">
              <a:lnSpc>
                <a:spcPct val="80000"/>
              </a:lnSpc>
            </a:pPr>
            <a:r>
              <a:rPr lang="en-US" altLang="en-US" sz="1400" smtClean="0"/>
              <a:t>Minimum Sales </a:t>
            </a:r>
          </a:p>
          <a:p>
            <a:pPr lvl="2" eaLnBrk="1" hangingPunct="1">
              <a:lnSpc>
                <a:spcPct val="80000"/>
              </a:lnSpc>
            </a:pPr>
            <a:r>
              <a:rPr lang="en-US" altLang="en-US" sz="1400" smtClean="0"/>
              <a:t>Minimum Royalties</a:t>
            </a:r>
          </a:p>
          <a:p>
            <a:pPr lvl="2" eaLnBrk="1" hangingPunct="1">
              <a:lnSpc>
                <a:spcPct val="80000"/>
              </a:lnSpc>
            </a:pPr>
            <a:r>
              <a:rPr lang="en-US" altLang="en-US" sz="1400" smtClean="0"/>
              <a:t>Flat Annual Lumpsum Payments</a:t>
            </a:r>
            <a:br>
              <a:rPr lang="en-US" altLang="en-US" sz="1400" smtClean="0"/>
            </a:br>
            <a:endParaRPr lang="en-US" altLang="en-US" sz="1200" smtClean="0"/>
          </a:p>
          <a:p>
            <a:pPr eaLnBrk="1" hangingPunct="1">
              <a:lnSpc>
                <a:spcPct val="80000"/>
              </a:lnSpc>
            </a:pPr>
            <a:endParaRPr lang="en-US" altLang="en-US" sz="1800" b="1" smtClean="0"/>
          </a:p>
          <a:p>
            <a:pPr eaLnBrk="1" hangingPunct="1">
              <a:lnSpc>
                <a:spcPct val="80000"/>
              </a:lnSpc>
            </a:pPr>
            <a:r>
              <a:rPr lang="en-US" altLang="en-US" sz="1800" b="1" smtClean="0"/>
              <a:t>Reduce the Volatility/Uncertainty of Returns to Technology Supplier</a:t>
            </a:r>
            <a:br>
              <a:rPr lang="en-US" altLang="en-US" sz="1800" b="1" smtClean="0"/>
            </a:br>
            <a:r>
              <a:rPr lang="en-US" altLang="en-US" sz="1800" b="1" smtClean="0"/>
              <a:t/>
            </a:r>
            <a:br>
              <a:rPr lang="en-US" altLang="en-US" sz="1800" b="1" smtClean="0"/>
            </a:br>
            <a:endParaRPr lang="en-US" altLang="en-US" sz="1800" b="1" smtClean="0"/>
          </a:p>
          <a:p>
            <a:pPr eaLnBrk="1" hangingPunct="1">
              <a:lnSpc>
                <a:spcPct val="80000"/>
              </a:lnSpc>
            </a:pPr>
            <a:r>
              <a:rPr lang="en-US" altLang="en-US" sz="1800" b="1" smtClean="0"/>
              <a:t>Increase the Risk for the Technology Recipient Ally</a:t>
            </a:r>
            <a:br>
              <a:rPr lang="en-US" altLang="en-US" sz="1800" b="1" smtClean="0"/>
            </a:br>
            <a:r>
              <a:rPr lang="en-US" altLang="en-US" sz="1800" smtClean="0"/>
              <a:t>	</a:t>
            </a:r>
          </a:p>
          <a:p>
            <a:pPr eaLnBrk="1" hangingPunct="1">
              <a:lnSpc>
                <a:spcPct val="80000"/>
              </a:lnSpc>
            </a:pPr>
            <a:endParaRPr lang="en-US" altLang="en-US" sz="1800" smtClean="0"/>
          </a:p>
          <a:p>
            <a:pPr eaLnBrk="1" hangingPunct="1">
              <a:lnSpc>
                <a:spcPct val="80000"/>
              </a:lnSpc>
            </a:pPr>
            <a:r>
              <a:rPr lang="en-US" altLang="en-US" sz="1800" b="1" smtClean="0"/>
              <a:t>So  Minimum Performance Clauses</a:t>
            </a:r>
          </a:p>
          <a:p>
            <a:pPr lvl="1" eaLnBrk="1" hangingPunct="1">
              <a:lnSpc>
                <a:spcPct val="80000"/>
              </a:lnSpc>
            </a:pPr>
            <a:r>
              <a:rPr lang="en-US" altLang="en-US" sz="1400" b="1" smtClean="0"/>
              <a:t>Shift more risk to technology recipient</a:t>
            </a:r>
          </a:p>
          <a:p>
            <a:pPr lvl="1" eaLnBrk="1" hangingPunct="1">
              <a:lnSpc>
                <a:spcPct val="80000"/>
              </a:lnSpc>
            </a:pPr>
            <a:r>
              <a:rPr lang="en-US" altLang="en-US" sz="1400" b="1" smtClean="0"/>
              <a:t>Provide Technology Supplier with greater compensation assurance</a:t>
            </a:r>
          </a:p>
          <a:p>
            <a:pPr eaLnBrk="1" hangingPunct="1">
              <a:lnSpc>
                <a:spcPct val="80000"/>
              </a:lnSpc>
            </a:pPr>
            <a:endParaRPr lang="en-US" altLang="en-US" sz="1800" smtClean="0"/>
          </a:p>
        </p:txBody>
      </p:sp>
      <p:pic>
        <p:nvPicPr>
          <p:cNvPr id="66566" name="Picture 4" descr="measuring c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619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2473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p:txBody>
          <a:bodyPr/>
          <a:lstStyle/>
          <a:p>
            <a:pPr>
              <a:defRPr/>
            </a:pPr>
            <a:r>
              <a:rPr lang="en-US" smtClean="0"/>
              <a:t>12/10/11</a:t>
            </a:r>
          </a:p>
        </p:txBody>
      </p:sp>
      <p:sp>
        <p:nvSpPr>
          <p:cNvPr id="68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21801A6-8223-4F58-B1A2-658E44ED36BD}" type="slidenum">
              <a:rPr lang="en-US" altLang="en-US" sz="1400" smtClean="0"/>
              <a:pPr>
                <a:spcBef>
                  <a:spcPct val="0"/>
                </a:spcBef>
                <a:buFontTx/>
                <a:buNone/>
              </a:pPr>
              <a:t>48</a:t>
            </a:fld>
            <a:endParaRPr lang="en-US" altLang="en-US" sz="1400" smtClean="0"/>
          </a:p>
        </p:txBody>
      </p:sp>
      <p:sp>
        <p:nvSpPr>
          <p:cNvPr id="12292" name="Rectangle 2"/>
          <p:cNvSpPr>
            <a:spLocks noGrp="1" noChangeArrowheads="1"/>
          </p:cNvSpPr>
          <p:nvPr>
            <p:ph type="title"/>
          </p:nvPr>
        </p:nvSpPr>
        <p:spPr>
          <a:xfrm>
            <a:off x="457200" y="0"/>
            <a:ext cx="8229600" cy="533400"/>
          </a:xfrm>
        </p:spPr>
        <p:txBody>
          <a:bodyPr/>
          <a:lstStyle/>
          <a:p>
            <a:pPr eaLnBrk="1" hangingPunct="1">
              <a:defRPr/>
            </a:pPr>
            <a:r>
              <a:rPr lang="en-US" sz="2000" b="1" i="1" kern="1200" dirty="0" smtClean="0">
                <a:solidFill>
                  <a:srgbClr val="A50021"/>
                </a:solidFill>
                <a:effectLst>
                  <a:outerShdw blurRad="38100" dist="38100" dir="2700000" algn="tl">
                    <a:srgbClr val="C0C0C0"/>
                  </a:outerShdw>
                </a:effectLst>
                <a:ea typeface="+mn-ea"/>
                <a:cs typeface="Arial" charset="0"/>
              </a:rPr>
              <a:t>Volatility of Different Alliance Compensation Elements</a:t>
            </a:r>
          </a:p>
        </p:txBody>
      </p:sp>
      <p:graphicFrame>
        <p:nvGraphicFramePr>
          <p:cNvPr id="13" name="Table 12"/>
          <p:cNvGraphicFramePr>
            <a:graphicFrameLocks noGrp="1"/>
          </p:cNvGraphicFramePr>
          <p:nvPr>
            <p:extLst>
              <p:ext uri="{D42A27DB-BD31-4B8C-83A1-F6EECF244321}">
                <p14:modId xmlns:p14="http://schemas.microsoft.com/office/powerpoint/2010/main" val="2266718775"/>
              </p:ext>
            </p:extLst>
          </p:nvPr>
        </p:nvGraphicFramePr>
        <p:xfrm>
          <a:off x="457200" y="1700213"/>
          <a:ext cx="7620000" cy="2225750"/>
        </p:xfrm>
        <a:graphic>
          <a:graphicData uri="http://schemas.openxmlformats.org/drawingml/2006/table">
            <a:tbl>
              <a:tblPr/>
              <a:tblGrid>
                <a:gridCol w="2616970"/>
                <a:gridCol w="5003030"/>
              </a:tblGrid>
              <a:tr h="911300">
                <a:tc>
                  <a:txBody>
                    <a:bodyPr/>
                    <a:lstStyle/>
                    <a:p>
                      <a:pPr marL="0" marR="0" algn="ctr">
                        <a:lnSpc>
                          <a:spcPct val="115000"/>
                        </a:lnSpc>
                        <a:spcBef>
                          <a:spcPts val="0"/>
                        </a:spcBef>
                        <a:spcAft>
                          <a:spcPts val="0"/>
                        </a:spcAft>
                      </a:pPr>
                      <a:r>
                        <a:rPr lang="en-US" sz="1600" b="1" i="1" dirty="0" smtClean="0">
                          <a:solidFill>
                            <a:srgbClr val="0070C0"/>
                          </a:solidFill>
                          <a:latin typeface="Calibri"/>
                          <a:ea typeface="Calibri"/>
                          <a:cs typeface="Times New Roman"/>
                        </a:rPr>
                        <a:t>Dividends </a:t>
                      </a:r>
                      <a:r>
                        <a:rPr lang="en-US" sz="1600" b="1" i="1" dirty="0">
                          <a:solidFill>
                            <a:srgbClr val="0070C0"/>
                          </a:solidFill>
                          <a:latin typeface="Calibri"/>
                          <a:ea typeface="Calibri"/>
                          <a:cs typeface="Times New Roman"/>
                        </a:rPr>
                        <a:t>and Equity </a:t>
                      </a:r>
                      <a:r>
                        <a:rPr lang="en-US" sz="1600" b="1" i="1" dirty="0" smtClean="0">
                          <a:solidFill>
                            <a:srgbClr val="0070C0"/>
                          </a:solidFill>
                          <a:latin typeface="Calibri"/>
                          <a:ea typeface="Calibri"/>
                          <a:cs typeface="Times New Roman"/>
                        </a:rPr>
                        <a:t>Growth                                                                                                                                                          </a:t>
                      </a:r>
                      <a:r>
                        <a:rPr lang="en-US" sz="1100" b="0" i="0" dirty="0" smtClean="0">
                          <a:solidFill>
                            <a:schemeClr val="tx1"/>
                          </a:solidFill>
                          <a:latin typeface="Calibri"/>
                          <a:ea typeface="Calibri"/>
                          <a:cs typeface="Times New Roman"/>
                        </a:rPr>
                        <a:t>(</a:t>
                      </a:r>
                      <a:r>
                        <a:rPr lang="en-US" sz="1100" dirty="0" smtClean="0">
                          <a:latin typeface="Calibri"/>
                          <a:ea typeface="Calibri"/>
                          <a:cs typeface="Times New Roman"/>
                        </a:rPr>
                        <a:t> BENDIV</a:t>
                      </a:r>
                      <a:r>
                        <a:rPr lang="en-US" sz="1100" dirty="0">
                          <a:latin typeface="Calibri"/>
                          <a:ea typeface="Calibri"/>
                          <a:cs typeface="Times New Roman"/>
                        </a:rPr>
                        <a:t>)</a:t>
                      </a:r>
                      <a:endParaRPr lang="en-US" sz="800" dirty="0">
                        <a:latin typeface="Calibri"/>
                        <a:ea typeface="Calibri"/>
                        <a:cs typeface="Times New Roman"/>
                      </a:endParaRPr>
                    </a:p>
                  </a:txBody>
                  <a:tcPr marL="48905" marR="4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Times New Roman"/>
                        </a:rPr>
                        <a:t>Profits are </a:t>
                      </a:r>
                      <a:r>
                        <a:rPr lang="en-US" sz="1300" dirty="0" smtClean="0">
                          <a:latin typeface="Calibri"/>
                          <a:ea typeface="Calibri"/>
                          <a:cs typeface="Times New Roman"/>
                        </a:rPr>
                        <a:t>not assured</a:t>
                      </a:r>
                    </a:p>
                    <a:p>
                      <a:pPr marL="0" marR="0">
                        <a:lnSpc>
                          <a:spcPct val="115000"/>
                        </a:lnSpc>
                        <a:spcBef>
                          <a:spcPts val="0"/>
                        </a:spcBef>
                        <a:spcAft>
                          <a:spcPts val="0"/>
                        </a:spcAft>
                      </a:pPr>
                      <a:r>
                        <a:rPr lang="en-US" sz="1300" dirty="0" smtClean="0">
                          <a:latin typeface="Calibri"/>
                          <a:ea typeface="Calibri"/>
                          <a:cs typeface="Times New Roman"/>
                        </a:rPr>
                        <a:t>Axiomatically </a:t>
                      </a:r>
                      <a:r>
                        <a:rPr lang="en-US" sz="1300" dirty="0">
                          <a:latin typeface="Calibri"/>
                          <a:ea typeface="Calibri"/>
                          <a:cs typeface="Times New Roman"/>
                        </a:rPr>
                        <a:t>more volatile than output-related payments such as supply chain trade or royalties. </a:t>
                      </a:r>
                      <a:r>
                        <a:rPr lang="en-US" sz="1300" dirty="0" smtClean="0">
                          <a:latin typeface="Calibri"/>
                          <a:ea typeface="Calibri"/>
                          <a:cs typeface="Times New Roman"/>
                        </a:rPr>
                        <a:t>[Slide 17]</a:t>
                      </a:r>
                      <a:endParaRPr lang="en-US" sz="800" dirty="0">
                        <a:latin typeface="Calibri"/>
                        <a:ea typeface="Calibri"/>
                        <a:cs typeface="Times New Roman"/>
                      </a:endParaRPr>
                    </a:p>
                    <a:p>
                      <a:pPr marL="0" marR="0">
                        <a:lnSpc>
                          <a:spcPct val="115000"/>
                        </a:lnSpc>
                        <a:spcBef>
                          <a:spcPts val="0"/>
                        </a:spcBef>
                        <a:spcAft>
                          <a:spcPts val="0"/>
                        </a:spcAft>
                      </a:pPr>
                      <a:r>
                        <a:rPr lang="en-US" sz="1300" dirty="0">
                          <a:latin typeface="Calibri"/>
                          <a:ea typeface="Calibri"/>
                          <a:cs typeface="Times New Roman"/>
                        </a:rPr>
                        <a:t>Dividend/Retained Earnings declaration is a joint decision with partner</a:t>
                      </a:r>
                      <a:endParaRPr lang="en-US" sz="800" dirty="0">
                        <a:latin typeface="Calibri"/>
                        <a:ea typeface="Calibri"/>
                        <a:cs typeface="Times New Roman"/>
                      </a:endParaRPr>
                    </a:p>
                  </a:txBody>
                  <a:tcPr marL="48905" marR="4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575">
                <a:tc>
                  <a:txBody>
                    <a:bodyPr/>
                    <a:lstStyle/>
                    <a:p>
                      <a:pPr marL="0" marR="0" algn="ctr">
                        <a:lnSpc>
                          <a:spcPct val="115000"/>
                        </a:lnSpc>
                        <a:spcBef>
                          <a:spcPts val="0"/>
                        </a:spcBef>
                        <a:spcAft>
                          <a:spcPts val="0"/>
                        </a:spcAft>
                      </a:pPr>
                      <a:r>
                        <a:rPr lang="en-US" sz="1600" b="1" i="1" kern="1200" dirty="0" smtClean="0">
                          <a:solidFill>
                            <a:srgbClr val="0070C0"/>
                          </a:solidFill>
                          <a:latin typeface="Calibri"/>
                          <a:ea typeface="Calibri"/>
                          <a:cs typeface="Times New Roman"/>
                        </a:rPr>
                        <a:t>Technical Improvements Made by Alliance/Partner                               </a:t>
                      </a:r>
                      <a:r>
                        <a:rPr lang="en-US" sz="1100" dirty="0" smtClean="0">
                          <a:latin typeface="Calibri"/>
                          <a:ea typeface="Calibri"/>
                          <a:cs typeface="Times New Roman"/>
                        </a:rPr>
                        <a:t>(</a:t>
                      </a:r>
                      <a:r>
                        <a:rPr lang="en-US" sz="1100" dirty="0">
                          <a:latin typeface="Calibri"/>
                          <a:ea typeface="Calibri"/>
                          <a:cs typeface="Times New Roman"/>
                        </a:rPr>
                        <a:t>BENTECH)</a:t>
                      </a:r>
                      <a:endParaRPr lang="en-US" sz="800" dirty="0">
                        <a:latin typeface="Calibri"/>
                        <a:ea typeface="Calibri"/>
                        <a:cs typeface="Times New Roman"/>
                      </a:endParaRPr>
                    </a:p>
                  </a:txBody>
                  <a:tcPr marL="48905" marR="4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Times New Roman"/>
                        </a:rPr>
                        <a:t>Uncertain prospect that depends on technical skills of ally and their willingness to share future technology</a:t>
                      </a:r>
                      <a:endParaRPr lang="en-US" sz="800" dirty="0">
                        <a:latin typeface="Calibri"/>
                        <a:ea typeface="Calibri"/>
                        <a:cs typeface="Times New Roman"/>
                      </a:endParaRPr>
                    </a:p>
                  </a:txBody>
                  <a:tcPr marL="48905" marR="4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00">
                <a:tc>
                  <a:txBody>
                    <a:bodyPr/>
                    <a:lstStyle/>
                    <a:p>
                      <a:pPr marL="0" marR="0" algn="ctr">
                        <a:lnSpc>
                          <a:spcPct val="115000"/>
                        </a:lnSpc>
                        <a:spcBef>
                          <a:spcPts val="0"/>
                        </a:spcBef>
                        <a:spcAft>
                          <a:spcPts val="0"/>
                        </a:spcAft>
                      </a:pPr>
                      <a:r>
                        <a:rPr lang="en-US" sz="1600" b="1" i="1" kern="1200" dirty="0" smtClean="0">
                          <a:solidFill>
                            <a:srgbClr val="0070C0"/>
                          </a:solidFill>
                          <a:latin typeface="Calibri"/>
                          <a:ea typeface="Calibri"/>
                          <a:cs typeface="Times New Roman"/>
                        </a:rPr>
                        <a:t>Markups on Supply Chain Trade with Partner    </a:t>
                      </a:r>
                      <a:r>
                        <a:rPr lang="en-US" sz="1100" dirty="0" smtClean="0">
                          <a:latin typeface="Calibri"/>
                          <a:ea typeface="Calibri"/>
                          <a:cs typeface="Times New Roman"/>
                        </a:rPr>
                        <a:t>(BENMARK</a:t>
                      </a:r>
                      <a:r>
                        <a:rPr lang="en-US" sz="1100" dirty="0">
                          <a:latin typeface="Calibri"/>
                          <a:ea typeface="Calibri"/>
                          <a:cs typeface="Times New Roman"/>
                        </a:rPr>
                        <a:t>)</a:t>
                      </a:r>
                      <a:endParaRPr lang="en-US" sz="800" dirty="0">
                        <a:latin typeface="Calibri"/>
                        <a:ea typeface="Calibri"/>
                        <a:cs typeface="Times New Roman"/>
                      </a:endParaRPr>
                    </a:p>
                  </a:txBody>
                  <a:tcPr marL="48905" marR="4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Times New Roman"/>
                        </a:rPr>
                        <a:t>Partially output related measure subject to ongoing continuous renegotiation with partner over unit price and quantity</a:t>
                      </a:r>
                      <a:endParaRPr lang="en-US" sz="800" dirty="0">
                        <a:latin typeface="Calibri"/>
                        <a:ea typeface="Calibri"/>
                        <a:cs typeface="Times New Roman"/>
                      </a:endParaRPr>
                    </a:p>
                  </a:txBody>
                  <a:tcPr marL="48905" marR="4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8627" name="AutoShape 6"/>
          <p:cNvSpPr>
            <a:spLocks noChangeArrowheads="1"/>
          </p:cNvSpPr>
          <p:nvPr/>
        </p:nvSpPr>
        <p:spPr bwMode="auto">
          <a:xfrm>
            <a:off x="8153400" y="1243013"/>
            <a:ext cx="838200" cy="3862387"/>
          </a:xfrm>
          <a:prstGeom prst="upArrow">
            <a:avLst>
              <a:gd name="adj1" fmla="val 50000"/>
              <a:gd name="adj2" fmla="val 171028"/>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6" name="Table 15"/>
          <p:cNvGraphicFramePr>
            <a:graphicFrameLocks noGrp="1"/>
          </p:cNvGraphicFramePr>
          <p:nvPr/>
        </p:nvGraphicFramePr>
        <p:xfrm>
          <a:off x="457200" y="4343400"/>
          <a:ext cx="7620000" cy="560832"/>
        </p:xfrm>
        <a:graphic>
          <a:graphicData uri="http://schemas.openxmlformats.org/drawingml/2006/table">
            <a:tbl>
              <a:tblPr/>
              <a:tblGrid>
                <a:gridCol w="2616970"/>
                <a:gridCol w="5003030"/>
              </a:tblGrid>
              <a:tr h="280194">
                <a:tc>
                  <a:txBody>
                    <a:bodyPr/>
                    <a:lstStyle/>
                    <a:p>
                      <a:pPr marL="0" marR="0">
                        <a:lnSpc>
                          <a:spcPct val="115000"/>
                        </a:lnSpc>
                        <a:spcBef>
                          <a:spcPts val="0"/>
                        </a:spcBef>
                        <a:spcAft>
                          <a:spcPts val="0"/>
                        </a:spcAft>
                      </a:pPr>
                      <a:r>
                        <a:rPr lang="en-US" sz="1600" b="1" i="1" kern="1200" dirty="0" smtClean="0">
                          <a:solidFill>
                            <a:srgbClr val="0070C0"/>
                          </a:solidFill>
                          <a:latin typeface="Calibri"/>
                          <a:ea typeface="Calibri"/>
                          <a:cs typeface="Times New Roman"/>
                        </a:rPr>
                        <a:t>Royalties                       </a:t>
                      </a:r>
                      <a:r>
                        <a:rPr lang="en-US" sz="1100" kern="1200" dirty="0" smtClean="0">
                          <a:solidFill>
                            <a:schemeClr val="tx1"/>
                          </a:solidFill>
                          <a:latin typeface="Calibri"/>
                          <a:ea typeface="Calibri"/>
                          <a:cs typeface="Times New Roman"/>
                        </a:rPr>
                        <a:t>(BENROY</a:t>
                      </a:r>
                      <a:r>
                        <a:rPr lang="en-US" sz="1100" kern="1200" dirty="0">
                          <a:solidFill>
                            <a:schemeClr val="tx1"/>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chemeClr val="tx1"/>
                          </a:solidFill>
                          <a:latin typeface="Calibri"/>
                          <a:ea typeface="Calibri"/>
                          <a:cs typeface="Times New Roman"/>
                        </a:rPr>
                        <a:t>Contractually specified and linked to sales/output. Fixed term.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194">
                <a:tc>
                  <a:txBody>
                    <a:bodyPr/>
                    <a:lstStyle/>
                    <a:p>
                      <a:pPr marL="0" marR="0">
                        <a:lnSpc>
                          <a:spcPct val="115000"/>
                        </a:lnSpc>
                        <a:spcBef>
                          <a:spcPts val="0"/>
                        </a:spcBef>
                        <a:spcAft>
                          <a:spcPts val="0"/>
                        </a:spcAft>
                      </a:pPr>
                      <a:r>
                        <a:rPr lang="en-US" sz="1600" b="1" i="1" kern="1200" dirty="0" smtClean="0">
                          <a:solidFill>
                            <a:srgbClr val="0070C0"/>
                          </a:solidFill>
                          <a:latin typeface="Calibri"/>
                          <a:ea typeface="Calibri"/>
                          <a:cs typeface="Times New Roman"/>
                        </a:rPr>
                        <a:t>Lumpsum Payment    </a:t>
                      </a:r>
                      <a:r>
                        <a:rPr lang="en-US" sz="1100" kern="1200" dirty="0" smtClean="0">
                          <a:solidFill>
                            <a:schemeClr val="tx1"/>
                          </a:solidFill>
                          <a:latin typeface="Calibri"/>
                          <a:ea typeface="Calibri"/>
                          <a:cs typeface="Times New Roman"/>
                        </a:rPr>
                        <a:t>(BENLUMP</a:t>
                      </a:r>
                      <a:r>
                        <a:rPr lang="en-US" sz="1100" kern="1200" dirty="0">
                          <a:solidFill>
                            <a:schemeClr val="tx1"/>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chemeClr val="tx1"/>
                          </a:solidFill>
                          <a:latin typeface="Calibri"/>
                          <a:ea typeface="Calibri"/>
                          <a:cs typeface="Times New Roman"/>
                        </a:rPr>
                        <a:t>Most sure compensation element once agreement is initiated.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8639" name="Rectangle 10"/>
          <p:cNvSpPr>
            <a:spLocks noChangeArrowheads="1"/>
          </p:cNvSpPr>
          <p:nvPr/>
        </p:nvSpPr>
        <p:spPr bwMode="auto">
          <a:xfrm rot="-5400000">
            <a:off x="5514975" y="3168650"/>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0000"/>
                </a:solidFill>
                <a:latin typeface="Calibri" panose="020F0502020204030204" pitchFamily="34" charset="0"/>
                <a:ea typeface="Calibri" panose="020F0502020204030204" pitchFamily="34" charset="0"/>
                <a:cs typeface="Times New Roman" panose="02020603050405020304" pitchFamily="18" charset="0"/>
              </a:rPr>
              <a:t>Increasing Volatility/Uncertainty</a:t>
            </a:r>
            <a:endParaRPr lang="en-US" altLang="en-US" sz="1800">
              <a:ea typeface="Calibri" panose="020F0502020204030204" pitchFamily="34" charset="0"/>
              <a:cs typeface="Times New Roman" panose="02020603050405020304" pitchFamily="18" charset="0"/>
            </a:endParaRPr>
          </a:p>
        </p:txBody>
      </p:sp>
      <p:sp>
        <p:nvSpPr>
          <p:cNvPr id="68640" name="TextBox 17"/>
          <p:cNvSpPr txBox="1">
            <a:spLocks noChangeArrowheads="1"/>
          </p:cNvSpPr>
          <p:nvPr/>
        </p:nvSpPr>
        <p:spPr bwMode="auto">
          <a:xfrm>
            <a:off x="381000" y="3886200"/>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i="1">
                <a:solidFill>
                  <a:srgbClr val="C00000"/>
                </a:solidFill>
                <a:latin typeface="Calibri" panose="020F0502020204030204" pitchFamily="34" charset="0"/>
              </a:rPr>
              <a:t>Less Volatile Compensation Elements (Contractually More Assured) </a:t>
            </a:r>
            <a:endParaRPr lang="en-US" altLang="en-US" sz="1800" i="1">
              <a:solidFill>
                <a:srgbClr val="C00000"/>
              </a:solidFill>
              <a:latin typeface="Calibri" panose="020F0502020204030204" pitchFamily="34" charset="0"/>
            </a:endParaRPr>
          </a:p>
        </p:txBody>
      </p:sp>
      <p:sp>
        <p:nvSpPr>
          <p:cNvPr id="68641" name="TextBox 18"/>
          <p:cNvSpPr txBox="1">
            <a:spLocks noChangeArrowheads="1"/>
          </p:cNvSpPr>
          <p:nvPr/>
        </p:nvSpPr>
        <p:spPr bwMode="auto">
          <a:xfrm>
            <a:off x="457200" y="5456238"/>
            <a:ext cx="7391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[Higher Expected Return – and Higher Volatility]</a:t>
            </a:r>
          </a:p>
          <a:p>
            <a:pPr eaLnBrk="1" hangingPunct="1">
              <a:spcBef>
                <a:spcPct val="0"/>
              </a:spcBef>
              <a:buFontTx/>
              <a:buNone/>
            </a:pPr>
            <a:endParaRPr lang="en-US" altLang="en-US" sz="1800"/>
          </a:p>
          <a:p>
            <a:pPr eaLnBrk="1" hangingPunct="1">
              <a:spcBef>
                <a:spcPct val="0"/>
              </a:spcBef>
              <a:buFontTx/>
              <a:buNone/>
            </a:pPr>
            <a:r>
              <a:rPr lang="en-US" altLang="en-US" sz="1800"/>
              <a:t>BENLUMP        BENROY      BENMARK      BENTECH        BENDIV</a:t>
            </a:r>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20" name="Right Arrow 19"/>
          <p:cNvSpPr/>
          <p:nvPr/>
        </p:nvSpPr>
        <p:spPr>
          <a:xfrm>
            <a:off x="1752600" y="6096000"/>
            <a:ext cx="304800" cy="152400"/>
          </a:xfrm>
          <a:prstGeom prst="rightArrow">
            <a:avLst/>
          </a:prstGeom>
          <a:solidFill>
            <a:srgbClr val="FF0000">
              <a:alpha val="9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0000"/>
              </a:solidFill>
            </a:endParaRPr>
          </a:p>
        </p:txBody>
      </p:sp>
      <p:sp>
        <p:nvSpPr>
          <p:cNvPr id="21" name="Right Arrow 20"/>
          <p:cNvSpPr/>
          <p:nvPr/>
        </p:nvSpPr>
        <p:spPr>
          <a:xfrm>
            <a:off x="3124200" y="6096000"/>
            <a:ext cx="3048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0000"/>
              </a:solidFill>
            </a:endParaRPr>
          </a:p>
        </p:txBody>
      </p:sp>
      <p:sp>
        <p:nvSpPr>
          <p:cNvPr id="22" name="Right Arrow 21"/>
          <p:cNvSpPr/>
          <p:nvPr/>
        </p:nvSpPr>
        <p:spPr>
          <a:xfrm>
            <a:off x="4648200" y="6096000"/>
            <a:ext cx="3048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ight Arrow 22"/>
          <p:cNvSpPr/>
          <p:nvPr/>
        </p:nvSpPr>
        <p:spPr>
          <a:xfrm>
            <a:off x="6172200" y="6096000"/>
            <a:ext cx="3048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ight Arrow 23"/>
          <p:cNvSpPr/>
          <p:nvPr/>
        </p:nvSpPr>
        <p:spPr>
          <a:xfrm>
            <a:off x="2209800" y="5334000"/>
            <a:ext cx="33528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17" name="Table 16"/>
          <p:cNvGraphicFramePr>
            <a:graphicFrameLocks noGrp="1"/>
          </p:cNvGraphicFramePr>
          <p:nvPr/>
        </p:nvGraphicFramePr>
        <p:xfrm>
          <a:off x="457200" y="517525"/>
          <a:ext cx="7620000" cy="549275"/>
        </p:xfrm>
        <a:graphic>
          <a:graphicData uri="http://schemas.openxmlformats.org/drawingml/2006/table">
            <a:tbl>
              <a:tblPr/>
              <a:tblGrid>
                <a:gridCol w="2616970"/>
                <a:gridCol w="5003030"/>
              </a:tblGrid>
              <a:tr h="549275">
                <a:tc>
                  <a:txBody>
                    <a:bodyPr/>
                    <a:lstStyle/>
                    <a:p>
                      <a:pPr algn="ctr"/>
                      <a:r>
                        <a:rPr lang="en-US" sz="1800" b="1" i="1" dirty="0" smtClean="0">
                          <a:solidFill>
                            <a:srgbClr val="C00000"/>
                          </a:solidFill>
                          <a:latin typeface="Calibri"/>
                        </a:rPr>
                        <a:t>Type </a:t>
                      </a:r>
                      <a:r>
                        <a:rPr lang="en-US" sz="1800" b="1" i="1" smtClean="0">
                          <a:solidFill>
                            <a:srgbClr val="C00000"/>
                          </a:solidFill>
                          <a:latin typeface="Calibri"/>
                        </a:rPr>
                        <a:t>of Returns/Value</a:t>
                      </a:r>
                      <a:r>
                        <a:rPr lang="en-US" sz="1800" b="1" i="1" baseline="0" smtClean="0">
                          <a:solidFill>
                            <a:srgbClr val="C00000"/>
                          </a:solidFill>
                          <a:latin typeface="Calibri"/>
                        </a:rPr>
                        <a:t> </a:t>
                      </a:r>
                      <a:r>
                        <a:rPr lang="en-US" sz="1800" b="1" i="1" smtClean="0">
                          <a:solidFill>
                            <a:srgbClr val="C00000"/>
                          </a:solidFill>
                          <a:latin typeface="Calibri"/>
                        </a:rPr>
                        <a:t>to </a:t>
                      </a:r>
                      <a:r>
                        <a:rPr lang="en-US" sz="1800" b="1" i="1" dirty="0">
                          <a:solidFill>
                            <a:srgbClr val="C00000"/>
                          </a:solidFill>
                          <a:latin typeface="Calibri"/>
                        </a:rPr>
                        <a:t>Technology Provider</a:t>
                      </a:r>
                      <a:r>
                        <a:rPr lang="en-US" sz="1800" i="1" dirty="0">
                          <a:latin typeface="Calibri"/>
                        </a:rPr>
                        <a:t> </a:t>
                      </a:r>
                    </a:p>
                  </a:txBody>
                  <a:tcPr marL="48905" marR="4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i="1" dirty="0" smtClean="0">
                          <a:solidFill>
                            <a:srgbClr val="C00000"/>
                          </a:solidFill>
                          <a:latin typeface="Calibri"/>
                          <a:ea typeface="Calibri"/>
                          <a:cs typeface="Times New Roman"/>
                        </a:rPr>
                        <a:t>Causes </a:t>
                      </a:r>
                      <a:r>
                        <a:rPr lang="en-US" sz="1800" b="1" i="1" dirty="0">
                          <a:solidFill>
                            <a:srgbClr val="C00000"/>
                          </a:solidFill>
                          <a:latin typeface="Calibri"/>
                          <a:ea typeface="Calibri"/>
                          <a:cs typeface="Times New Roman"/>
                        </a:rPr>
                        <a:t>of Volatility and Uncertainty</a:t>
                      </a:r>
                      <a:endParaRPr lang="en-US" sz="1800" i="1" dirty="0">
                        <a:latin typeface="Calibri"/>
                        <a:ea typeface="Calibri"/>
                        <a:cs typeface="Times New Roman"/>
                      </a:endParaRPr>
                    </a:p>
                  </a:txBody>
                  <a:tcPr marL="48905" marR="4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8655" name="TextBox 17"/>
          <p:cNvSpPr txBox="1">
            <a:spLocks noChangeArrowheads="1"/>
          </p:cNvSpPr>
          <p:nvPr/>
        </p:nvSpPr>
        <p:spPr bwMode="auto">
          <a:xfrm>
            <a:off x="457200" y="13716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C00000"/>
                </a:solidFill>
                <a:latin typeface="Calibri" panose="020F0502020204030204" pitchFamily="34" charset="0"/>
              </a:rPr>
              <a:t>More Volatile and Less Certain Compensation Elements</a:t>
            </a:r>
            <a:endParaRPr lang="en-US" altLang="en-US" sz="1800" i="1">
              <a:solidFill>
                <a:srgbClr val="C00000"/>
              </a:solidFill>
              <a:latin typeface="Calibri" panose="020F0502020204030204" pitchFamily="34" charset="0"/>
            </a:endParaRPr>
          </a:p>
        </p:txBody>
      </p:sp>
      <p:sp>
        <p:nvSpPr>
          <p:cNvPr id="68656" name="TextBox 17"/>
          <p:cNvSpPr txBox="1">
            <a:spLocks noChangeArrowheads="1"/>
          </p:cNvSpPr>
          <p:nvPr/>
        </p:nvSpPr>
        <p:spPr bwMode="auto">
          <a:xfrm>
            <a:off x="8458200" y="57912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dirty="0">
                <a:hlinkClick r:id="rId3" action="ppaction://hlinksldjump"/>
              </a:rPr>
              <a:t>R</a:t>
            </a:r>
            <a:endParaRPr lang="en-US" altLang="en-US" sz="1400" b="1" dirty="0"/>
          </a:p>
        </p:txBody>
      </p:sp>
    </p:spTree>
    <p:extLst>
      <p:ext uri="{BB962C8B-B14F-4D97-AF65-F5344CB8AC3E}">
        <p14:creationId xmlns:p14="http://schemas.microsoft.com/office/powerpoint/2010/main" val="3117821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xfrm>
            <a:off x="457200" y="6245225"/>
            <a:ext cx="914400" cy="476250"/>
          </a:xfrm>
        </p:spPr>
        <p:txBody>
          <a:bodyPr/>
          <a:lstStyle/>
          <a:p>
            <a:pPr>
              <a:defRPr/>
            </a:pPr>
            <a:fld id="{758DDF27-269B-4118-A5E9-376351988AB4}" type="datetime1">
              <a:rPr lang="en-US" smtClean="0"/>
              <a:pPr>
                <a:defRPr/>
              </a:pPr>
              <a:t>5/20/2015</a:t>
            </a:fld>
            <a:endParaRPr lang="en-US" dirty="0" smtClean="0"/>
          </a:p>
        </p:txBody>
      </p:sp>
      <p:sp>
        <p:nvSpPr>
          <p:cNvPr id="706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482E54-7446-4932-B1B2-79D343BA38B6}" type="slidenum">
              <a:rPr lang="en-US" altLang="en-US" sz="1400" smtClean="0"/>
              <a:pPr>
                <a:spcBef>
                  <a:spcPct val="0"/>
                </a:spcBef>
                <a:buFontTx/>
                <a:buNone/>
              </a:pPr>
              <a:t>49</a:t>
            </a:fld>
            <a:endParaRPr lang="en-US" altLang="en-US" sz="1400" smtClean="0"/>
          </a:p>
        </p:txBody>
      </p:sp>
      <p:sp>
        <p:nvSpPr>
          <p:cNvPr id="21508" name="Rectangle 2"/>
          <p:cNvSpPr>
            <a:spLocks noGrp="1" noChangeArrowheads="1"/>
          </p:cNvSpPr>
          <p:nvPr>
            <p:ph type="title"/>
          </p:nvPr>
        </p:nvSpPr>
        <p:spPr>
          <a:xfrm>
            <a:off x="457200" y="76200"/>
            <a:ext cx="8229600" cy="1020763"/>
          </a:xfrm>
        </p:spPr>
        <p:txBody>
          <a:bodyPr/>
          <a:lstStyle/>
          <a:p>
            <a:pPr eaLnBrk="1" hangingPunct="1">
              <a:defRPr/>
            </a:pPr>
            <a:r>
              <a:rPr lang="en-US" sz="3200" b="1" i="1" kern="1200" dirty="0" smtClean="0">
                <a:solidFill>
                  <a:srgbClr val="A50021"/>
                </a:solidFill>
                <a:effectLst>
                  <a:outerShdw blurRad="38100" dist="38100" dir="2700000" algn="tl">
                    <a:srgbClr val="C0C0C0"/>
                  </a:outerShdw>
                </a:effectLst>
                <a:ea typeface="+mn-ea"/>
                <a:cs typeface="Arial" charset="0"/>
              </a:rPr>
              <a:t>For Practitioners</a:t>
            </a:r>
          </a:p>
        </p:txBody>
      </p:sp>
      <p:sp>
        <p:nvSpPr>
          <p:cNvPr id="33797" name="Rectangle 3"/>
          <p:cNvSpPr>
            <a:spLocks noGrp="1" noChangeArrowheads="1"/>
          </p:cNvSpPr>
          <p:nvPr>
            <p:ph type="body" idx="1"/>
          </p:nvPr>
        </p:nvSpPr>
        <p:spPr>
          <a:xfrm>
            <a:off x="457200" y="838200"/>
            <a:ext cx="8229600" cy="4678363"/>
          </a:xfrm>
        </p:spPr>
        <p:txBody>
          <a:bodyPr>
            <a:normAutofit lnSpcReduction="10000"/>
          </a:bodyPr>
          <a:lstStyle/>
          <a:p>
            <a:pPr eaLnBrk="1" hangingPunct="1">
              <a:lnSpc>
                <a:spcPct val="80000"/>
              </a:lnSpc>
            </a:pPr>
            <a:r>
              <a:rPr lang="en-US" altLang="en-US" sz="2400" i="1" smtClean="0"/>
              <a:t>Firms should be cognizant about their potential share of alliance returns and carefully construct an alliance “structure” </a:t>
            </a:r>
          </a:p>
          <a:p>
            <a:pPr lvl="1" eaLnBrk="1" hangingPunct="1">
              <a:lnSpc>
                <a:spcPct val="80000"/>
              </a:lnSpc>
            </a:pPr>
            <a:r>
              <a:rPr lang="en-US" altLang="en-US" sz="2400" i="1" smtClean="0"/>
              <a:t>That calculates the risk/return values under different market scenarios</a:t>
            </a:r>
          </a:p>
          <a:p>
            <a:pPr lvl="1" eaLnBrk="1" hangingPunct="1">
              <a:lnSpc>
                <a:spcPct val="80000"/>
              </a:lnSpc>
            </a:pPr>
            <a:r>
              <a:rPr lang="en-US" altLang="en-US" sz="2400" i="1" smtClean="0"/>
              <a:t>Decide whether to include risk-shifting  clauses in the agreement</a:t>
            </a:r>
            <a:endParaRPr lang="en-US" altLang="en-US" sz="2000" i="1" smtClean="0"/>
          </a:p>
          <a:p>
            <a:pPr eaLnBrk="1" hangingPunct="1">
              <a:lnSpc>
                <a:spcPct val="80000"/>
              </a:lnSpc>
            </a:pPr>
            <a:endParaRPr lang="en-US" altLang="en-US" sz="2400" i="1" smtClean="0"/>
          </a:p>
          <a:p>
            <a:pPr eaLnBrk="1" hangingPunct="1">
              <a:lnSpc>
                <a:spcPct val="80000"/>
              </a:lnSpc>
            </a:pPr>
            <a:r>
              <a:rPr lang="en-US" altLang="en-US" sz="2400" i="1" smtClean="0"/>
              <a:t>Fortune favors the partner with stronger technological capacity</a:t>
            </a:r>
          </a:p>
          <a:p>
            <a:pPr eaLnBrk="1" hangingPunct="1">
              <a:lnSpc>
                <a:spcPct val="80000"/>
              </a:lnSpc>
            </a:pPr>
            <a:endParaRPr lang="en-US" altLang="en-US" sz="2400" smtClean="0"/>
          </a:p>
          <a:p>
            <a:pPr eaLnBrk="1" hangingPunct="1">
              <a:lnSpc>
                <a:spcPct val="80000"/>
              </a:lnSpc>
            </a:pPr>
            <a:r>
              <a:rPr lang="en-US" altLang="en-US" sz="2400" smtClean="0"/>
              <a:t>Do not neglect to assess the cost of negotiations, knowledge transfer and agreement execution</a:t>
            </a:r>
          </a:p>
          <a:p>
            <a:pPr eaLnBrk="1" hangingPunct="1">
              <a:lnSpc>
                <a:spcPct val="80000"/>
              </a:lnSpc>
            </a:pPr>
            <a:endParaRPr lang="en-US" altLang="en-US" sz="2400" smtClean="0"/>
          </a:p>
          <a:p>
            <a:pPr eaLnBrk="1" hangingPunct="1">
              <a:lnSpc>
                <a:spcPct val="80000"/>
              </a:lnSpc>
            </a:pPr>
            <a:r>
              <a:rPr lang="en-US" altLang="en-US" sz="2400" smtClean="0"/>
              <a:t>Assess carefully the geographical/territorial scope assigned to the alliance/partner</a:t>
            </a:r>
          </a:p>
        </p:txBody>
      </p:sp>
    </p:spTree>
    <p:extLst>
      <p:ext uri="{BB962C8B-B14F-4D97-AF65-F5344CB8AC3E}">
        <p14:creationId xmlns:p14="http://schemas.microsoft.com/office/powerpoint/2010/main" val="2528256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 calcmode="lin" valueType="num">
                                      <p:cBhvr additive="base">
                                        <p:cTn id="7" dur="500" fill="hold"/>
                                        <p:tgtEl>
                                          <p:spTgt spid="337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7">
                                            <p:txEl>
                                              <p:pRg st="1" end="1"/>
                                            </p:txEl>
                                          </p:spTgt>
                                        </p:tgtEl>
                                        <p:attrNameLst>
                                          <p:attrName>style.visibility</p:attrName>
                                        </p:attrNameLst>
                                      </p:cBhvr>
                                      <p:to>
                                        <p:strVal val="visible"/>
                                      </p:to>
                                    </p:set>
                                    <p:anim calcmode="lin" valueType="num">
                                      <p:cBhvr additive="base">
                                        <p:cTn id="13" dur="500" fill="hold"/>
                                        <p:tgtEl>
                                          <p:spTgt spid="337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7">
                                            <p:txEl>
                                              <p:pRg st="2" end="2"/>
                                            </p:txEl>
                                          </p:spTgt>
                                        </p:tgtEl>
                                        <p:attrNameLst>
                                          <p:attrName>style.visibility</p:attrName>
                                        </p:attrNameLst>
                                      </p:cBhvr>
                                      <p:to>
                                        <p:strVal val="visible"/>
                                      </p:to>
                                    </p:set>
                                    <p:anim calcmode="lin" valueType="num">
                                      <p:cBhvr additive="base">
                                        <p:cTn id="19" dur="500" fill="hold"/>
                                        <p:tgtEl>
                                          <p:spTgt spid="337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797">
                                            <p:txEl>
                                              <p:pRg st="4" end="4"/>
                                            </p:txEl>
                                          </p:spTgt>
                                        </p:tgtEl>
                                        <p:attrNameLst>
                                          <p:attrName>style.visibility</p:attrName>
                                        </p:attrNameLst>
                                      </p:cBhvr>
                                      <p:to>
                                        <p:strVal val="visible"/>
                                      </p:to>
                                    </p:set>
                                    <p:anim calcmode="lin" valueType="num">
                                      <p:cBhvr additive="base">
                                        <p:cTn id="25" dur="500" fill="hold"/>
                                        <p:tgtEl>
                                          <p:spTgt spid="3379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3797">
                                            <p:txEl>
                                              <p:pRg st="6" end="6"/>
                                            </p:txEl>
                                          </p:spTgt>
                                        </p:tgtEl>
                                        <p:attrNameLst>
                                          <p:attrName>style.visibility</p:attrName>
                                        </p:attrNameLst>
                                      </p:cBhvr>
                                      <p:to>
                                        <p:strVal val="visible"/>
                                      </p:to>
                                    </p:set>
                                    <p:anim calcmode="lin" valueType="num">
                                      <p:cBhvr additive="base">
                                        <p:cTn id="31" dur="500" fill="hold"/>
                                        <p:tgtEl>
                                          <p:spTgt spid="3379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3797">
                                            <p:txEl>
                                              <p:pRg st="8" end="8"/>
                                            </p:txEl>
                                          </p:spTgt>
                                        </p:tgtEl>
                                        <p:attrNameLst>
                                          <p:attrName>style.visibility</p:attrName>
                                        </p:attrNameLst>
                                      </p:cBhvr>
                                      <p:to>
                                        <p:strVal val="visible"/>
                                      </p:to>
                                    </p:set>
                                    <p:anim calcmode="lin" valueType="num">
                                      <p:cBhvr additive="base">
                                        <p:cTn id="37" dur="500" fill="hold"/>
                                        <p:tgtEl>
                                          <p:spTgt spid="3379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0"/>
            <a:ext cx="8534400" cy="584200"/>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i="1" dirty="0">
                <a:solidFill>
                  <a:srgbClr val="A50021"/>
                </a:solidFill>
                <a:effectLst>
                  <a:outerShdw blurRad="38100" dist="38100" dir="2700000" algn="tl">
                    <a:srgbClr val="C0C0C0"/>
                  </a:outerShdw>
                </a:effectLst>
                <a:latin typeface="Arial" charset="0"/>
              </a:rPr>
              <a:t>The Role of Alliances in Business</a:t>
            </a:r>
          </a:p>
        </p:txBody>
      </p:sp>
      <p:sp>
        <p:nvSpPr>
          <p:cNvPr id="11267" name="Text Box 3"/>
          <p:cNvSpPr txBox="1">
            <a:spLocks noChangeArrowheads="1"/>
          </p:cNvSpPr>
          <p:nvPr/>
        </p:nvSpPr>
        <p:spPr bwMode="auto">
          <a:xfrm>
            <a:off x="914400" y="1981200"/>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b="1"/>
          </a:p>
        </p:txBody>
      </p:sp>
      <p:sp>
        <p:nvSpPr>
          <p:cNvPr id="7" name="TextBox 6"/>
          <p:cNvSpPr txBox="1">
            <a:spLocks noChangeArrowheads="1"/>
          </p:cNvSpPr>
          <p:nvPr/>
        </p:nvSpPr>
        <p:spPr bwMode="auto">
          <a:xfrm>
            <a:off x="304800" y="1143000"/>
            <a:ext cx="8610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q"/>
            </a:pPr>
            <a:r>
              <a:rPr lang="en-US" altLang="en-US" sz="2400"/>
              <a:t>Alliances are integral to the practice of management today and constitute a significant portion of business activity</a:t>
            </a:r>
          </a:p>
          <a:p>
            <a:pPr eaLnBrk="1" hangingPunct="1">
              <a:spcBef>
                <a:spcPct val="0"/>
              </a:spcBef>
              <a:buFont typeface="Wingdings" panose="05000000000000000000" pitchFamily="2" charset="2"/>
              <a:buChar char="q"/>
            </a:pPr>
            <a:endParaRPr lang="en-US" altLang="en-US" sz="2400"/>
          </a:p>
          <a:p>
            <a:pPr eaLnBrk="1" hangingPunct="1">
              <a:spcBef>
                <a:spcPct val="0"/>
              </a:spcBef>
              <a:buFont typeface="Wingdings" panose="05000000000000000000" pitchFamily="2" charset="2"/>
              <a:buChar char="q"/>
            </a:pPr>
            <a:r>
              <a:rPr lang="en-US" altLang="en-US" sz="2400"/>
              <a:t>According to Kale, Singh and Bell (2009) 80% of Fortune 1000 CEOs state that alliances constitute 26% of their company revenues in 2007-2008.</a:t>
            </a:r>
          </a:p>
          <a:p>
            <a:pPr eaLnBrk="1" hangingPunct="1">
              <a:spcBef>
                <a:spcPct val="0"/>
              </a:spcBef>
              <a:buFont typeface="Wingdings" panose="05000000000000000000" pitchFamily="2" charset="2"/>
              <a:buChar char="q"/>
            </a:pPr>
            <a:endParaRPr lang="en-US" altLang="en-US" sz="2400"/>
          </a:p>
          <a:p>
            <a:pPr eaLnBrk="1" hangingPunct="1">
              <a:spcBef>
                <a:spcPct val="0"/>
              </a:spcBef>
              <a:buFont typeface="Wingdings" panose="05000000000000000000" pitchFamily="2" charset="2"/>
              <a:buChar char="q"/>
            </a:pPr>
            <a:r>
              <a:rPr lang="en-US" altLang="en-US" sz="2400"/>
              <a:t>According to a survey of some of the world’s largest firms, in Ernst (2004), 20% of Assets and over 30% of R&amp;D is in alliances – as opposed to in-house work</a:t>
            </a:r>
          </a:p>
          <a:p>
            <a:pPr eaLnBrk="1" hangingPunct="1">
              <a:spcBef>
                <a:spcPct val="0"/>
              </a:spcBef>
              <a:buFont typeface="Wingdings" panose="05000000000000000000" pitchFamily="2" charset="2"/>
              <a:buChar char="q"/>
            </a:pPr>
            <a:endParaRPr lang="en-US" altLang="en-US" sz="2400"/>
          </a:p>
          <a:p>
            <a:pPr eaLnBrk="1" hangingPunct="1">
              <a:spcBef>
                <a:spcPct val="0"/>
              </a:spcBef>
              <a:buFont typeface="Wingdings" panose="05000000000000000000" pitchFamily="2" charset="2"/>
              <a:buChar char="q"/>
            </a:pPr>
            <a:r>
              <a:rPr lang="en-US" altLang="en-US" sz="2400"/>
              <a:t>Companies like IBM or Novartis state in their annual reports that they interact with </a:t>
            </a:r>
            <a:r>
              <a:rPr lang="en-US" altLang="en-US" sz="2400" u="sng"/>
              <a:t>+</a:t>
            </a:r>
            <a:r>
              <a:rPr lang="en-US" altLang="en-US" sz="2400"/>
              <a:t>100,000 partners worldwide. </a:t>
            </a:r>
          </a:p>
        </p:txBody>
      </p:sp>
    </p:spTree>
    <p:extLst>
      <p:ext uri="{BB962C8B-B14F-4D97-AF65-F5344CB8AC3E}">
        <p14:creationId xmlns:p14="http://schemas.microsoft.com/office/powerpoint/2010/main" val="7281170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xfrm>
            <a:off x="457200" y="6245225"/>
            <a:ext cx="914400" cy="476250"/>
          </a:xfrm>
        </p:spPr>
        <p:txBody>
          <a:bodyPr/>
          <a:lstStyle/>
          <a:p>
            <a:pPr>
              <a:defRPr/>
            </a:pPr>
            <a:fld id="{758DDF27-269B-4118-A5E9-376351988AB4}" type="datetime1">
              <a:rPr lang="en-US" smtClean="0"/>
              <a:pPr>
                <a:defRPr/>
              </a:pPr>
              <a:t>5/20/2015</a:t>
            </a:fld>
            <a:endParaRPr lang="en-US" dirty="0" smtClean="0"/>
          </a:p>
        </p:txBody>
      </p:sp>
      <p:sp>
        <p:nvSpPr>
          <p:cNvPr id="727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7C00C6-80CB-4B58-9B5F-D1A872E6AD5B}" type="slidenum">
              <a:rPr lang="en-US" altLang="en-US" sz="1400" smtClean="0"/>
              <a:pPr>
                <a:spcBef>
                  <a:spcPct val="0"/>
                </a:spcBef>
                <a:buFontTx/>
                <a:buNone/>
              </a:pPr>
              <a:t>50</a:t>
            </a:fld>
            <a:endParaRPr lang="en-US" altLang="en-US" sz="1400" smtClean="0"/>
          </a:p>
        </p:txBody>
      </p:sp>
      <p:sp>
        <p:nvSpPr>
          <p:cNvPr id="21508" name="Rectangle 2"/>
          <p:cNvSpPr>
            <a:spLocks noGrp="1" noChangeArrowheads="1"/>
          </p:cNvSpPr>
          <p:nvPr>
            <p:ph type="title"/>
          </p:nvPr>
        </p:nvSpPr>
        <p:spPr>
          <a:xfrm>
            <a:off x="457200" y="-362259"/>
            <a:ext cx="8229600" cy="1020763"/>
          </a:xfrm>
        </p:spPr>
        <p:txBody>
          <a:bodyPr/>
          <a:lstStyle/>
          <a:p>
            <a:pPr eaLnBrk="1" hangingPunct="1">
              <a:defRPr/>
            </a:pPr>
            <a:r>
              <a:rPr lang="en-US" sz="3200" b="1" i="1" kern="1200" dirty="0" smtClean="0">
                <a:solidFill>
                  <a:srgbClr val="A50021"/>
                </a:solidFill>
                <a:effectLst>
                  <a:outerShdw blurRad="38100" dist="38100" dir="2700000" algn="tl">
                    <a:srgbClr val="C0C0C0"/>
                  </a:outerShdw>
                </a:effectLst>
                <a:ea typeface="+mn-ea"/>
                <a:cs typeface="Arial" charset="0"/>
              </a:rPr>
              <a:t>Overall Academic Conclusions</a:t>
            </a:r>
          </a:p>
        </p:txBody>
      </p:sp>
      <p:sp>
        <p:nvSpPr>
          <p:cNvPr id="33797" name="Rectangle 3"/>
          <p:cNvSpPr>
            <a:spLocks noGrp="1" noChangeArrowheads="1"/>
          </p:cNvSpPr>
          <p:nvPr>
            <p:ph type="body" idx="1"/>
          </p:nvPr>
        </p:nvSpPr>
        <p:spPr>
          <a:xfrm>
            <a:off x="304800" y="252480"/>
            <a:ext cx="8229600" cy="5181600"/>
          </a:xfrm>
        </p:spPr>
        <p:txBody>
          <a:bodyPr>
            <a:normAutofit fontScale="25000" lnSpcReduction="20000"/>
          </a:bodyPr>
          <a:lstStyle/>
          <a:p>
            <a:pPr eaLnBrk="1" hangingPunct="1">
              <a:lnSpc>
                <a:spcPct val="120000"/>
              </a:lnSpc>
              <a:defRPr/>
            </a:pPr>
            <a:r>
              <a:rPr lang="en-US" altLang="en-US" sz="8000" i="1" dirty="0" smtClean="0"/>
              <a:t>The determinants of the relative shares of alliance value appropriated by the two partners is a critical question</a:t>
            </a:r>
            <a:r>
              <a:rPr lang="en-US" altLang="en-US" sz="8000" i="1" dirty="0" smtClean="0"/>
              <a:t>.</a:t>
            </a:r>
            <a:endParaRPr lang="en-US" altLang="en-US" sz="8000" i="1" dirty="0"/>
          </a:p>
          <a:p>
            <a:pPr eaLnBrk="1" hangingPunct="1">
              <a:lnSpc>
                <a:spcPct val="120000"/>
              </a:lnSpc>
              <a:defRPr/>
            </a:pPr>
            <a:r>
              <a:rPr lang="en-US" altLang="en-US" sz="8000" i="1" dirty="0" smtClean="0"/>
              <a:t>This is only the second empirical study that treats this </a:t>
            </a:r>
            <a:r>
              <a:rPr lang="en-US" altLang="en-US" sz="8000" i="1" dirty="0" smtClean="0"/>
              <a:t>question.</a:t>
            </a:r>
            <a:endParaRPr lang="en-US" altLang="en-US" sz="8000" i="1" dirty="0" smtClean="0"/>
          </a:p>
          <a:p>
            <a:pPr eaLnBrk="1" hangingPunct="1">
              <a:lnSpc>
                <a:spcPct val="120000"/>
              </a:lnSpc>
              <a:defRPr/>
            </a:pPr>
            <a:r>
              <a:rPr lang="en-US" altLang="en-US" sz="8000" i="1" dirty="0" smtClean="0"/>
              <a:t>This study highlights the heterogeneous elements that go into an alliance agreement – a mix of compensation elements</a:t>
            </a:r>
            <a:r>
              <a:rPr lang="en-US" altLang="en-US" sz="8000" i="1" dirty="0" smtClean="0"/>
              <a:t>.</a:t>
            </a:r>
            <a:endParaRPr lang="en-US" altLang="en-US" sz="8000" dirty="0" smtClean="0"/>
          </a:p>
          <a:p>
            <a:pPr eaLnBrk="1" hangingPunct="1">
              <a:lnSpc>
                <a:spcPct val="120000"/>
              </a:lnSpc>
              <a:defRPr/>
            </a:pPr>
            <a:r>
              <a:rPr lang="en-US" altLang="en-US" sz="8000" i="1" dirty="0" smtClean="0"/>
              <a:t>Each </a:t>
            </a:r>
            <a:r>
              <a:rPr lang="en-US" altLang="en-US" sz="8000" i="1" dirty="0"/>
              <a:t>compensation</a:t>
            </a:r>
            <a:r>
              <a:rPr lang="en-US" altLang="en-US" sz="8000" i="1" dirty="0" smtClean="0"/>
              <a:t> element has its own Expected Return – Volatility – Control </a:t>
            </a:r>
            <a:r>
              <a:rPr lang="en-US" altLang="en-US" sz="8000" i="1" dirty="0" smtClean="0"/>
              <a:t>aspects.</a:t>
            </a:r>
            <a:endParaRPr lang="en-US" altLang="en-US" sz="8000" i="1" dirty="0"/>
          </a:p>
          <a:p>
            <a:pPr eaLnBrk="1" hangingPunct="1">
              <a:lnSpc>
                <a:spcPct val="120000"/>
              </a:lnSpc>
              <a:defRPr/>
            </a:pPr>
            <a:r>
              <a:rPr lang="en-US" altLang="en-US" sz="8000" i="1" dirty="0" smtClean="0"/>
              <a:t>The results suggest that </a:t>
            </a:r>
          </a:p>
          <a:p>
            <a:pPr lvl="1" eaLnBrk="1" hangingPunct="1">
              <a:lnSpc>
                <a:spcPct val="120000"/>
              </a:lnSpc>
              <a:buFont typeface="Arial" panose="020B0604020202020204" pitchFamily="34" charset="0"/>
              <a:buChar char="•"/>
              <a:defRPr/>
            </a:pPr>
            <a:r>
              <a:rPr lang="en-US" altLang="en-US" sz="8000" i="1" dirty="0" smtClean="0"/>
              <a:t>Higher Risk/Volatility elements are correlated with </a:t>
            </a:r>
            <a:r>
              <a:rPr lang="en-US" altLang="en-US" sz="8000" i="1" dirty="0" smtClean="0"/>
              <a:t>a higher share.</a:t>
            </a:r>
            <a:endParaRPr lang="en-US" altLang="en-US" sz="8000" i="1" dirty="0" smtClean="0"/>
          </a:p>
          <a:p>
            <a:pPr lvl="1" eaLnBrk="1" hangingPunct="1">
              <a:lnSpc>
                <a:spcPct val="120000"/>
              </a:lnSpc>
              <a:buFont typeface="Arial" panose="020B0604020202020204" pitchFamily="34" charset="0"/>
              <a:buChar char="•"/>
              <a:defRPr/>
            </a:pPr>
            <a:r>
              <a:rPr lang="en-US" altLang="en-US" sz="8000" i="1" dirty="0" smtClean="0"/>
              <a:t>Also, negotiators do think in risk vs. return tradeoffs, willing, for example to accept a lower appropriation for lower risk in the form of “minimum” provisions</a:t>
            </a:r>
            <a:r>
              <a:rPr lang="en-US" altLang="en-US" sz="8000" i="1" dirty="0" smtClean="0"/>
              <a:t>.</a:t>
            </a:r>
            <a:endParaRPr lang="en-US" altLang="en-US" sz="8000" i="1" dirty="0"/>
          </a:p>
          <a:p>
            <a:pPr lvl="1" eaLnBrk="1" hangingPunct="1">
              <a:lnSpc>
                <a:spcPct val="120000"/>
              </a:lnSpc>
              <a:buFont typeface="Arial" panose="020B0604020202020204" pitchFamily="34" charset="0"/>
              <a:buChar char="•"/>
              <a:defRPr/>
            </a:pPr>
            <a:r>
              <a:rPr lang="en-US" altLang="en-US" sz="8000" i="1" dirty="0" smtClean="0"/>
              <a:t>The share of the technology supplier is reduced with host government mandates and a technically capable </a:t>
            </a:r>
            <a:r>
              <a:rPr lang="en-US" altLang="en-US" sz="8000" i="1" dirty="0" smtClean="0"/>
              <a:t>partner</a:t>
            </a:r>
            <a:endParaRPr lang="en-US" altLang="en-US" sz="8000" i="1" dirty="0" smtClean="0"/>
          </a:p>
          <a:p>
            <a:pPr lvl="1" eaLnBrk="1" hangingPunct="1">
              <a:lnSpc>
                <a:spcPct val="120000"/>
              </a:lnSpc>
              <a:buFont typeface="Arial" panose="020B0604020202020204" pitchFamily="34" charset="0"/>
              <a:buChar char="•"/>
              <a:defRPr/>
            </a:pPr>
            <a:r>
              <a:rPr lang="en-US" altLang="en-US" sz="8000" i="1" dirty="0" smtClean="0"/>
              <a:t>Equity participation, and especially majority equity gives the greatest opportunity for rent appropriation. But it also involves the highest degree of commitment and risk</a:t>
            </a:r>
            <a:r>
              <a:rPr lang="en-US" altLang="en-US" sz="8000" i="1" dirty="0" smtClean="0"/>
              <a:t>.</a:t>
            </a:r>
            <a:endParaRPr lang="en-US" altLang="en-US" sz="8000" i="1" dirty="0" smtClean="0"/>
          </a:p>
          <a:p>
            <a:pPr eaLnBrk="1" hangingPunct="1">
              <a:lnSpc>
                <a:spcPct val="120000"/>
              </a:lnSpc>
              <a:defRPr/>
            </a:pPr>
            <a:r>
              <a:rPr lang="en-US" altLang="en-US" sz="8000" i="1" dirty="0" smtClean="0"/>
              <a:t>More research </a:t>
            </a:r>
            <a:r>
              <a:rPr lang="en-US" altLang="en-US" sz="8000" i="1" dirty="0" smtClean="0"/>
              <a:t>needed on alliance </a:t>
            </a:r>
            <a:r>
              <a:rPr lang="en-US" altLang="en-US" sz="8000" i="1" dirty="0" smtClean="0"/>
              <a:t>agreement provisions in micro-detail</a:t>
            </a:r>
            <a:r>
              <a:rPr lang="en-US" altLang="en-US" sz="8000" i="1" dirty="0" smtClean="0"/>
              <a:t>.</a:t>
            </a:r>
            <a:endParaRPr lang="en-US" altLang="en-US" sz="1400" dirty="0" smtClean="0"/>
          </a:p>
        </p:txBody>
      </p:sp>
      <p:sp>
        <p:nvSpPr>
          <p:cNvPr id="6" name="TextBox 5"/>
          <p:cNvSpPr txBox="1"/>
          <p:nvPr/>
        </p:nvSpPr>
        <p:spPr>
          <a:xfrm>
            <a:off x="2645394" y="2690546"/>
            <a:ext cx="6324600" cy="523875"/>
          </a:xfrm>
          <a:prstGeom prst="rect">
            <a:avLst/>
          </a:prstGeom>
          <a:solidFill>
            <a:srgbClr val="92D050"/>
          </a:solidFill>
        </p:spPr>
        <p:txBody>
          <a:bodyPr>
            <a:spAutoFit/>
          </a:bodyPr>
          <a:lstStyle/>
          <a:p>
            <a:pPr algn="ctr" eaLnBrk="1" hangingPunct="1">
              <a:defRPr/>
            </a:pPr>
            <a:r>
              <a:rPr lang="en-US" sz="2800" b="1" i="1" dirty="0">
                <a:solidFill>
                  <a:srgbClr val="A50021"/>
                </a:solidFill>
                <a:effectLst>
                  <a:outerShdw blurRad="38100" dist="38100" dir="2700000" algn="tl">
                    <a:srgbClr val="C0C0C0"/>
                  </a:outerShdw>
                </a:effectLst>
                <a:latin typeface="Arial" charset="0"/>
                <a:cs typeface="Arial" charset="0"/>
              </a:rPr>
              <a:t>Thank You for Your Attention</a:t>
            </a:r>
            <a:endParaRPr lang="en-US" sz="2800" dirty="0">
              <a:latin typeface="Arial" charset="0"/>
              <a:cs typeface="Arial" charset="0"/>
            </a:endParaRPr>
          </a:p>
        </p:txBody>
      </p:sp>
    </p:spTree>
    <p:extLst>
      <p:ext uri="{BB962C8B-B14F-4D97-AF65-F5344CB8AC3E}">
        <p14:creationId xmlns:p14="http://schemas.microsoft.com/office/powerpoint/2010/main" val="823562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 calcmode="lin" valueType="num">
                                      <p:cBhvr additive="base">
                                        <p:cTn id="7" dur="500" fill="hold"/>
                                        <p:tgtEl>
                                          <p:spTgt spid="337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7">
                                            <p:txEl>
                                              <p:pRg st="1" end="1"/>
                                            </p:txEl>
                                          </p:spTgt>
                                        </p:tgtEl>
                                        <p:attrNameLst>
                                          <p:attrName>style.visibility</p:attrName>
                                        </p:attrNameLst>
                                      </p:cBhvr>
                                      <p:to>
                                        <p:strVal val="visible"/>
                                      </p:to>
                                    </p:set>
                                    <p:anim calcmode="lin" valueType="num">
                                      <p:cBhvr additive="base">
                                        <p:cTn id="13" dur="500" fill="hold"/>
                                        <p:tgtEl>
                                          <p:spTgt spid="337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7">
                                            <p:txEl>
                                              <p:pRg st="2" end="2"/>
                                            </p:txEl>
                                          </p:spTgt>
                                        </p:tgtEl>
                                        <p:attrNameLst>
                                          <p:attrName>style.visibility</p:attrName>
                                        </p:attrNameLst>
                                      </p:cBhvr>
                                      <p:to>
                                        <p:strVal val="visible"/>
                                      </p:to>
                                    </p:set>
                                    <p:anim calcmode="lin" valueType="num">
                                      <p:cBhvr additive="base">
                                        <p:cTn id="19" dur="500" fill="hold"/>
                                        <p:tgtEl>
                                          <p:spTgt spid="337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797">
                                            <p:txEl>
                                              <p:pRg st="3" end="3"/>
                                            </p:txEl>
                                          </p:spTgt>
                                        </p:tgtEl>
                                        <p:attrNameLst>
                                          <p:attrName>style.visibility</p:attrName>
                                        </p:attrNameLst>
                                      </p:cBhvr>
                                      <p:to>
                                        <p:strVal val="visible"/>
                                      </p:to>
                                    </p:set>
                                    <p:anim calcmode="lin" valueType="num">
                                      <p:cBhvr additive="base">
                                        <p:cTn id="25" dur="500" fill="hold"/>
                                        <p:tgtEl>
                                          <p:spTgt spid="3379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3797">
                                            <p:txEl>
                                              <p:pRg st="4" end="4"/>
                                            </p:txEl>
                                          </p:spTgt>
                                        </p:tgtEl>
                                        <p:attrNameLst>
                                          <p:attrName>style.visibility</p:attrName>
                                        </p:attrNameLst>
                                      </p:cBhvr>
                                      <p:to>
                                        <p:strVal val="visible"/>
                                      </p:to>
                                    </p:set>
                                    <p:anim calcmode="lin" valueType="num">
                                      <p:cBhvr additive="base">
                                        <p:cTn id="31" dur="500" fill="hold"/>
                                        <p:tgtEl>
                                          <p:spTgt spid="3379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3797">
                                            <p:txEl>
                                              <p:pRg st="5" end="5"/>
                                            </p:txEl>
                                          </p:spTgt>
                                        </p:tgtEl>
                                        <p:attrNameLst>
                                          <p:attrName>style.visibility</p:attrName>
                                        </p:attrNameLst>
                                      </p:cBhvr>
                                      <p:to>
                                        <p:strVal val="visible"/>
                                      </p:to>
                                    </p:set>
                                    <p:anim calcmode="lin" valueType="num">
                                      <p:cBhvr additive="base">
                                        <p:cTn id="37" dur="500" fill="hold"/>
                                        <p:tgtEl>
                                          <p:spTgt spid="3379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3797">
                                            <p:txEl>
                                              <p:pRg st="6" end="6"/>
                                            </p:txEl>
                                          </p:spTgt>
                                        </p:tgtEl>
                                        <p:attrNameLst>
                                          <p:attrName>style.visibility</p:attrName>
                                        </p:attrNameLst>
                                      </p:cBhvr>
                                      <p:to>
                                        <p:strVal val="visible"/>
                                      </p:to>
                                    </p:set>
                                    <p:anim calcmode="lin" valueType="num">
                                      <p:cBhvr additive="base">
                                        <p:cTn id="43" dur="500" fill="hold"/>
                                        <p:tgtEl>
                                          <p:spTgt spid="3379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3797">
                                            <p:txEl>
                                              <p:pRg st="7" end="7"/>
                                            </p:txEl>
                                          </p:spTgt>
                                        </p:tgtEl>
                                        <p:attrNameLst>
                                          <p:attrName>style.visibility</p:attrName>
                                        </p:attrNameLst>
                                      </p:cBhvr>
                                      <p:to>
                                        <p:strVal val="visible"/>
                                      </p:to>
                                    </p:set>
                                    <p:anim calcmode="lin" valueType="num">
                                      <p:cBhvr additive="base">
                                        <p:cTn id="49" dur="500" fill="hold"/>
                                        <p:tgtEl>
                                          <p:spTgt spid="3379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379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3797">
                                            <p:txEl>
                                              <p:pRg st="8" end="8"/>
                                            </p:txEl>
                                          </p:spTgt>
                                        </p:tgtEl>
                                        <p:attrNameLst>
                                          <p:attrName>style.visibility</p:attrName>
                                        </p:attrNameLst>
                                      </p:cBhvr>
                                      <p:to>
                                        <p:strVal val="visible"/>
                                      </p:to>
                                    </p:set>
                                    <p:anim calcmode="lin" valueType="num">
                                      <p:cBhvr additive="base">
                                        <p:cTn id="55" dur="500" fill="hold"/>
                                        <p:tgtEl>
                                          <p:spTgt spid="3379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379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3797">
                                            <p:txEl>
                                              <p:pRg st="9" end="9"/>
                                            </p:txEl>
                                          </p:spTgt>
                                        </p:tgtEl>
                                        <p:attrNameLst>
                                          <p:attrName>style.visibility</p:attrName>
                                        </p:attrNameLst>
                                      </p:cBhvr>
                                      <p:to>
                                        <p:strVal val="visible"/>
                                      </p:to>
                                    </p:set>
                                    <p:anim calcmode="lin" valueType="num">
                                      <p:cBhvr additive="base">
                                        <p:cTn id="61" dur="500" fill="hold"/>
                                        <p:tgtEl>
                                          <p:spTgt spid="3379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379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p:txBody>
          <a:bodyPr/>
          <a:lstStyle/>
          <a:p>
            <a:pPr>
              <a:defRPr/>
            </a:pPr>
            <a:r>
              <a:rPr lang="en-US" smtClean="0"/>
              <a:t>12/10/11</a:t>
            </a:r>
          </a:p>
        </p:txBody>
      </p:sp>
      <p:sp>
        <p:nvSpPr>
          <p:cNvPr id="747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6329F8-0B1B-44D6-A76A-196178F92571}" type="slidenum">
              <a:rPr lang="en-US" altLang="en-US" sz="1400" smtClean="0"/>
              <a:pPr>
                <a:spcBef>
                  <a:spcPct val="0"/>
                </a:spcBef>
                <a:buFontTx/>
                <a:buNone/>
              </a:pPr>
              <a:t>51</a:t>
            </a:fld>
            <a:endParaRPr lang="en-US" altLang="en-US" sz="1400" smtClean="0"/>
          </a:p>
        </p:txBody>
      </p:sp>
      <p:sp>
        <p:nvSpPr>
          <p:cNvPr id="74756" name="Rectangle 2"/>
          <p:cNvSpPr>
            <a:spLocks noGrp="1" noChangeArrowheads="1"/>
          </p:cNvSpPr>
          <p:nvPr>
            <p:ph type="title"/>
          </p:nvPr>
        </p:nvSpPr>
        <p:spPr>
          <a:xfrm>
            <a:off x="457200" y="-76200"/>
            <a:ext cx="8229600" cy="533400"/>
          </a:xfrm>
        </p:spPr>
        <p:txBody>
          <a:bodyPr/>
          <a:lstStyle/>
          <a:p>
            <a:pPr eaLnBrk="1" hangingPunct="1"/>
            <a:r>
              <a:rPr lang="en-US" altLang="en-US" sz="2000" b="1" i="1" smtClean="0">
                <a:solidFill>
                  <a:srgbClr val="C00000"/>
                </a:solidFill>
              </a:rPr>
              <a:t>Comparing Volatility of JV Profits and Royalties</a:t>
            </a:r>
          </a:p>
        </p:txBody>
      </p:sp>
      <p:pic>
        <p:nvPicPr>
          <p:cNvPr id="74757" name="Char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3962400"/>
            <a:ext cx="67706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Box 23"/>
          <p:cNvSpPr txBox="1">
            <a:spLocks noChangeArrowheads="1"/>
          </p:cNvSpPr>
          <p:nvPr/>
        </p:nvSpPr>
        <p:spPr bwMode="auto">
          <a:xfrm>
            <a:off x="1600200" y="304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1">
                <a:solidFill>
                  <a:srgbClr val="002060"/>
                </a:solidFill>
              </a:rPr>
              <a:t>Under Different Optima for Partners (With P and Q linked)</a:t>
            </a:r>
          </a:p>
        </p:txBody>
      </p:sp>
      <p:sp>
        <p:nvSpPr>
          <p:cNvPr id="10" name="TextBox 9"/>
          <p:cNvSpPr txBox="1"/>
          <p:nvPr/>
        </p:nvSpPr>
        <p:spPr>
          <a:xfrm>
            <a:off x="3048000" y="5105400"/>
            <a:ext cx="457200" cy="276225"/>
          </a:xfrm>
          <a:prstGeom prst="rect">
            <a:avLst/>
          </a:prstGeom>
          <a:gradFill>
            <a:gsLst>
              <a:gs pos="60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p>
            <a:pPr eaLnBrk="1" hangingPunct="1">
              <a:defRPr/>
            </a:pPr>
            <a:r>
              <a:rPr lang="en-US" sz="1200" b="1" dirty="0">
                <a:latin typeface="Arial" charset="0"/>
                <a:cs typeface="Arial" charset="0"/>
              </a:rPr>
              <a:t>Div</a:t>
            </a:r>
          </a:p>
        </p:txBody>
      </p:sp>
      <p:sp>
        <p:nvSpPr>
          <p:cNvPr id="11" name="TextBox 10"/>
          <p:cNvSpPr txBox="1"/>
          <p:nvPr/>
        </p:nvSpPr>
        <p:spPr>
          <a:xfrm>
            <a:off x="3810000" y="5105400"/>
            <a:ext cx="533400" cy="276225"/>
          </a:xfrm>
          <a:prstGeom prst="rect">
            <a:avLst/>
          </a:prstGeom>
          <a:gradFill>
            <a:gsLst>
              <a:gs pos="60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p>
            <a:pPr eaLnBrk="1" hangingPunct="1">
              <a:defRPr/>
            </a:pPr>
            <a:r>
              <a:rPr lang="en-US" sz="1200" b="1" dirty="0">
                <a:latin typeface="Arial" charset="0"/>
                <a:cs typeface="Arial" charset="0"/>
              </a:rPr>
              <a:t>Roy</a:t>
            </a:r>
          </a:p>
        </p:txBody>
      </p:sp>
      <p:cxnSp>
        <p:nvCxnSpPr>
          <p:cNvPr id="16" name="Straight Connector 15"/>
          <p:cNvCxnSpPr/>
          <p:nvPr/>
        </p:nvCxnSpPr>
        <p:spPr>
          <a:xfrm>
            <a:off x="3352800" y="4419600"/>
            <a:ext cx="0" cy="685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38600" y="4800600"/>
            <a:ext cx="0" cy="304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4763" name="Picture 2"/>
          <p:cNvPicPr>
            <a:picLocks noChangeAspect="1" noChangeArrowheads="1"/>
          </p:cNvPicPr>
          <p:nvPr/>
        </p:nvPicPr>
        <p:blipFill>
          <a:blip r:embed="rId4">
            <a:extLst>
              <a:ext uri="{28A0092B-C50C-407E-A947-70E740481C1C}">
                <a14:useLocalDpi xmlns:a14="http://schemas.microsoft.com/office/drawing/2010/main" val="0"/>
              </a:ext>
            </a:extLst>
          </a:blip>
          <a:srcRect l="14999" t="38000" r="12500" b="11333"/>
          <a:stretch>
            <a:fillRect/>
          </a:stretch>
        </p:blipFill>
        <p:spPr bwMode="auto">
          <a:xfrm>
            <a:off x="1447800" y="609600"/>
            <a:ext cx="6705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4" name="TextBox 12">
            <a:hlinkClick r:id="rId5" action="ppaction://hlinksldjump"/>
          </p:cNvPr>
          <p:cNvSpPr txBox="1">
            <a:spLocks noChangeArrowheads="1"/>
          </p:cNvSpPr>
          <p:nvPr/>
        </p:nvSpPr>
        <p:spPr bwMode="auto">
          <a:xfrm>
            <a:off x="8305800" y="5075431"/>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800" dirty="0">
                <a:hlinkClick r:id="rId6" action="ppaction://hlinksldjump"/>
              </a:rPr>
              <a:t>R</a:t>
            </a:r>
            <a:endParaRPr lang="en-US" altLang="en-US" sz="1800" dirty="0"/>
          </a:p>
          <a:p>
            <a:pPr eaLnBrk="1" hangingPunct="1">
              <a:spcBef>
                <a:spcPct val="0"/>
              </a:spcBef>
              <a:buFontTx/>
              <a:buNone/>
            </a:pPr>
            <a:endParaRPr lang="en-US" altLang="en-US" sz="1800" dirty="0"/>
          </a:p>
        </p:txBody>
      </p:sp>
      <p:sp>
        <p:nvSpPr>
          <p:cNvPr id="2" name="TextBox 1"/>
          <p:cNvSpPr txBox="1"/>
          <p:nvPr/>
        </p:nvSpPr>
        <p:spPr>
          <a:xfrm>
            <a:off x="8641081" y="6169581"/>
            <a:ext cx="45719" cy="646331"/>
          </a:xfrm>
          <a:prstGeom prst="rect">
            <a:avLst/>
          </a:prstGeom>
          <a:noFill/>
        </p:spPr>
        <p:txBody>
          <a:bodyPr wrap="square" rtlCol="0">
            <a:spAutoFit/>
          </a:bodyPr>
          <a:lstStyle/>
          <a:p>
            <a:r>
              <a:rPr lang="en-US" b="1" dirty="0" smtClean="0">
                <a:solidFill>
                  <a:srgbClr val="00B050"/>
                </a:solidFill>
                <a:hlinkClick r:id="rId7" action="ppaction://hlinksldjump"/>
              </a:rPr>
              <a:t>HR</a:t>
            </a:r>
            <a:endParaRPr lang="en-US" b="1" dirty="0">
              <a:solidFill>
                <a:srgbClr val="00B050"/>
              </a:solidFill>
            </a:endParaRPr>
          </a:p>
        </p:txBody>
      </p:sp>
    </p:spTree>
    <p:extLst>
      <p:ext uri="{BB962C8B-B14F-4D97-AF65-F5344CB8AC3E}">
        <p14:creationId xmlns:p14="http://schemas.microsoft.com/office/powerpoint/2010/main" val="340117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0"/>
            <a:ext cx="85344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i="1">
                <a:solidFill>
                  <a:srgbClr val="A50021"/>
                </a:solidFill>
                <a:effectLst>
                  <a:outerShdw blurRad="38100" dist="38100" dir="2700000" algn="tl">
                    <a:srgbClr val="C0C0C0"/>
                  </a:outerShdw>
                </a:effectLst>
                <a:latin typeface="Arial" charset="0"/>
                <a:cs typeface="Arial" charset="0"/>
              </a:rPr>
              <a:t>Alliances: Strategy Role and Negotiations</a:t>
            </a:r>
          </a:p>
        </p:txBody>
      </p:sp>
      <p:sp>
        <p:nvSpPr>
          <p:cNvPr id="13315" name="Text Box 3"/>
          <p:cNvSpPr txBox="1">
            <a:spLocks noChangeArrowheads="1"/>
          </p:cNvSpPr>
          <p:nvPr/>
        </p:nvSpPr>
        <p:spPr bwMode="auto">
          <a:xfrm>
            <a:off x="914400" y="1981200"/>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b="1"/>
          </a:p>
        </p:txBody>
      </p:sp>
      <p:graphicFrame>
        <p:nvGraphicFramePr>
          <p:cNvPr id="13316" name="Object 4"/>
          <p:cNvGraphicFramePr>
            <a:graphicFrameLocks noGrp="1" noChangeAspect="1"/>
          </p:cNvGraphicFramePr>
          <p:nvPr>
            <p:ph/>
            <p:extLst>
              <p:ext uri="{D42A27DB-BD31-4B8C-83A1-F6EECF244321}">
                <p14:modId xmlns:p14="http://schemas.microsoft.com/office/powerpoint/2010/main" val="2165013610"/>
              </p:ext>
            </p:extLst>
          </p:nvPr>
        </p:nvGraphicFramePr>
        <p:xfrm>
          <a:off x="568325" y="703263"/>
          <a:ext cx="7627938" cy="5897562"/>
        </p:xfrm>
        <a:graphic>
          <a:graphicData uri="http://schemas.openxmlformats.org/presentationml/2006/ole">
            <mc:AlternateContent xmlns:mc="http://schemas.openxmlformats.org/markup-compatibility/2006">
              <mc:Choice xmlns:v="urn:schemas-microsoft-com:vml" Requires="v">
                <p:oleObj spid="_x0000_s12317" name="Document" r:id="rId4" imgW="8105094" imgH="6266697" progId="Word.Document.8">
                  <p:embed/>
                </p:oleObj>
              </mc:Choice>
              <mc:Fallback>
                <p:oleObj name="Document" r:id="rId4" imgW="8105094" imgH="6266697" progId="Word.Document.8">
                  <p:embed/>
                  <p:pic>
                    <p:nvPicPr>
                      <p:cNvPr id="0" name=""/>
                      <p:cNvPicPr>
                        <a:picLocks noChangeAspect="1" noChangeArrowheads="1"/>
                      </p:cNvPicPr>
                      <p:nvPr/>
                    </p:nvPicPr>
                    <p:blipFill>
                      <a:blip r:embed="rId5"/>
                      <a:srcRect/>
                      <a:stretch>
                        <a:fillRect/>
                      </a:stretch>
                    </p:blipFill>
                    <p:spPr bwMode="auto">
                      <a:xfrm>
                        <a:off x="568325" y="703263"/>
                        <a:ext cx="7627938" cy="589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410005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371600" y="47129"/>
            <a:ext cx="6400800" cy="830997"/>
          </a:xfrm>
          <a:prstGeom prst="rect">
            <a:avLst/>
          </a:prstGeom>
          <a:noFill/>
          <a:ln w="9525">
            <a:noFill/>
            <a:miter lim="800000"/>
            <a:headEnd/>
            <a:tailEnd/>
          </a:ln>
          <a:effectLst/>
        </p:spPr>
        <p:txBody>
          <a:bodyPr>
            <a:spAutoFit/>
          </a:bodyPr>
          <a:lstStyle/>
          <a:p>
            <a:pPr algn="ctr" eaLnBrk="1" hangingPunct="1">
              <a:defRPr/>
            </a:pPr>
            <a:r>
              <a:rPr lang="en-US" sz="2400" b="1" i="1" dirty="0">
                <a:solidFill>
                  <a:srgbClr val="002060"/>
                </a:solidFill>
                <a:effectLst>
                  <a:outerShdw blurRad="38100" dist="38100" dir="2700000" algn="tl">
                    <a:srgbClr val="C0C0C0"/>
                  </a:outerShdw>
                </a:effectLst>
                <a:latin typeface="Arial" charset="0"/>
              </a:rPr>
              <a:t>Choosing an Appropriate Modality</a:t>
            </a:r>
            <a:r>
              <a:rPr lang="en-US" sz="2400" b="1" i="1" dirty="0">
                <a:solidFill>
                  <a:srgbClr val="A50021"/>
                </a:solidFill>
                <a:effectLst>
                  <a:outerShdw blurRad="38100" dist="38100" dir="2700000" algn="tl">
                    <a:srgbClr val="C0C0C0"/>
                  </a:outerShdw>
                </a:effectLst>
                <a:latin typeface="Arial" charset="0"/>
              </a:rPr>
              <a:t/>
            </a:r>
            <a:br>
              <a:rPr lang="en-US" sz="2400" b="1" i="1" dirty="0">
                <a:solidFill>
                  <a:srgbClr val="A50021"/>
                </a:solidFill>
                <a:effectLst>
                  <a:outerShdw blurRad="38100" dist="38100" dir="2700000" algn="tl">
                    <a:srgbClr val="C0C0C0"/>
                  </a:outerShdw>
                </a:effectLst>
                <a:latin typeface="Arial" charset="0"/>
              </a:rPr>
            </a:br>
            <a:r>
              <a:rPr lang="en-US" sz="2400" b="1" i="1" dirty="0">
                <a:solidFill>
                  <a:srgbClr val="A50021"/>
                </a:solidFill>
                <a:effectLst>
                  <a:outerShdw blurRad="38100" dist="38100" dir="2700000" algn="tl">
                    <a:srgbClr val="C0C0C0"/>
                  </a:outerShdw>
                </a:effectLst>
                <a:latin typeface="Arial" charset="0"/>
              </a:rPr>
              <a:t>Alliance Complexity and Contract Length</a:t>
            </a:r>
          </a:p>
        </p:txBody>
      </p:sp>
      <p:sp>
        <p:nvSpPr>
          <p:cNvPr id="11267" name="Text Box 3"/>
          <p:cNvSpPr txBox="1">
            <a:spLocks noChangeArrowheads="1"/>
          </p:cNvSpPr>
          <p:nvPr/>
        </p:nvSpPr>
        <p:spPr bwMode="auto">
          <a:xfrm>
            <a:off x="1828800" y="2343151"/>
            <a:ext cx="56578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500" b="1"/>
          </a:p>
        </p:txBody>
      </p:sp>
      <p:sp>
        <p:nvSpPr>
          <p:cNvPr id="7" name="TextBox 6"/>
          <p:cNvSpPr txBox="1">
            <a:spLocks noChangeArrowheads="1"/>
          </p:cNvSpPr>
          <p:nvPr/>
        </p:nvSpPr>
        <p:spPr bwMode="auto">
          <a:xfrm>
            <a:off x="1371600" y="2161495"/>
            <a:ext cx="6457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q"/>
            </a:pPr>
            <a:endParaRPr lang="en-US" altLang="en-US" sz="1800" dirty="0"/>
          </a:p>
        </p:txBody>
      </p:sp>
      <p:graphicFrame>
        <p:nvGraphicFramePr>
          <p:cNvPr id="24" name="Object 23"/>
          <p:cNvGraphicFramePr>
            <a:graphicFrameLocks noChangeAspect="1"/>
          </p:cNvGraphicFramePr>
          <p:nvPr>
            <p:extLst>
              <p:ext uri="{D42A27DB-BD31-4B8C-83A1-F6EECF244321}">
                <p14:modId xmlns:p14="http://schemas.microsoft.com/office/powerpoint/2010/main" val="44700342"/>
              </p:ext>
            </p:extLst>
          </p:nvPr>
        </p:nvGraphicFramePr>
        <p:xfrm>
          <a:off x="222331" y="855425"/>
          <a:ext cx="8627469" cy="6008687"/>
        </p:xfrm>
        <a:graphic>
          <a:graphicData uri="http://schemas.openxmlformats.org/presentationml/2006/ole">
            <mc:AlternateContent xmlns:mc="http://schemas.openxmlformats.org/markup-compatibility/2006">
              <mc:Choice xmlns:v="urn:schemas-microsoft-com:vml" Requires="v">
                <p:oleObj spid="_x0000_s3141" name="Document" r:id="rId4" imgW="6086467" imgH="4152227" progId="Word.Document.12">
                  <p:embed/>
                </p:oleObj>
              </mc:Choice>
              <mc:Fallback>
                <p:oleObj name="Document" r:id="rId4" imgW="6086467" imgH="4152227" progId="Word.Document.12">
                  <p:embed/>
                  <p:pic>
                    <p:nvPicPr>
                      <p:cNvPr id="0" name=""/>
                      <p:cNvPicPr/>
                      <p:nvPr/>
                    </p:nvPicPr>
                    <p:blipFill>
                      <a:blip r:embed="rId5">
                        <a:lum bright="-1000" contrast="-31000"/>
                      </a:blip>
                      <a:stretch>
                        <a:fillRect/>
                      </a:stretch>
                    </p:blipFill>
                    <p:spPr>
                      <a:xfrm>
                        <a:off x="222331" y="855425"/>
                        <a:ext cx="8627469" cy="6008687"/>
                      </a:xfrm>
                      <a:prstGeom prst="rect">
                        <a:avLst/>
                      </a:prstGeom>
                      <a:solidFill>
                        <a:schemeClr val="accent1">
                          <a:alpha val="33000"/>
                        </a:schemeClr>
                      </a:solidFill>
                      <a:ln>
                        <a:solidFill>
                          <a:schemeClr val="tx1"/>
                        </a:solidFill>
                      </a:ln>
                    </p:spPr>
                  </p:pic>
                </p:oleObj>
              </mc:Fallback>
            </mc:AlternateContent>
          </a:graphicData>
        </a:graphic>
      </p:graphicFrame>
      <p:sp>
        <p:nvSpPr>
          <p:cNvPr id="2" name="TextBox 1"/>
          <p:cNvSpPr txBox="1"/>
          <p:nvPr/>
        </p:nvSpPr>
        <p:spPr>
          <a:xfrm>
            <a:off x="407324" y="6267785"/>
            <a:ext cx="8171411" cy="1200329"/>
          </a:xfrm>
          <a:prstGeom prst="rect">
            <a:avLst/>
          </a:prstGeom>
          <a:noFill/>
        </p:spPr>
        <p:txBody>
          <a:bodyPr wrap="square" rtlCol="0">
            <a:spAutoFit/>
          </a:bodyPr>
          <a:lstStyle/>
          <a:p>
            <a:pPr lvl="0"/>
            <a:r>
              <a:rPr lang="en-US" dirty="0"/>
              <a:t>“Structuring and Governing Alliances: New Directions for Research,” </a:t>
            </a:r>
            <a:r>
              <a:rPr lang="en-US" u="sng" dirty="0"/>
              <a:t>Global Strategy Journal</a:t>
            </a:r>
            <a:r>
              <a:rPr lang="en-US" dirty="0"/>
              <a:t>, (2014) Contractor, Farok J. &amp; Reuer, Jeffrey, J., 4: 241 – 256.</a:t>
            </a:r>
            <a:br>
              <a:rPr lang="en-US" dirty="0"/>
            </a:br>
            <a:endParaRPr lang="en-US" dirty="0"/>
          </a:p>
          <a:p>
            <a:endParaRPr lang="en-US" dirty="0"/>
          </a:p>
        </p:txBody>
      </p:sp>
    </p:spTree>
    <p:extLst>
      <p:ext uri="{BB962C8B-B14F-4D97-AF65-F5344CB8AC3E}">
        <p14:creationId xmlns:p14="http://schemas.microsoft.com/office/powerpoint/2010/main" val="3267193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148862" y="164366"/>
            <a:ext cx="6983046" cy="1077218"/>
          </a:xfrm>
          <a:prstGeom prst="rect">
            <a:avLst/>
          </a:prstGeom>
          <a:noFill/>
          <a:ln w="9525">
            <a:noFill/>
            <a:miter lim="800000"/>
            <a:headEnd/>
            <a:tailEnd/>
          </a:ln>
          <a:effectLst/>
        </p:spPr>
        <p:txBody>
          <a:bodyPr wrap="square">
            <a:spAutoFit/>
          </a:bodyPr>
          <a:lstStyle/>
          <a:p>
            <a:pPr algn="ctr" eaLnBrk="1" hangingPunct="1">
              <a:defRPr/>
            </a:pPr>
            <a:r>
              <a:rPr lang="en-US" sz="2000" b="1" i="1" dirty="0">
                <a:solidFill>
                  <a:srgbClr val="002060"/>
                </a:solidFill>
                <a:effectLst>
                  <a:outerShdw blurRad="38100" dist="38100" dir="2700000" algn="tl">
                    <a:srgbClr val="C0C0C0"/>
                  </a:outerShdw>
                </a:effectLst>
                <a:latin typeface="Arial" charset="0"/>
              </a:rPr>
              <a:t>Choosing an Appropriate </a:t>
            </a:r>
            <a:r>
              <a:rPr lang="en-US" sz="2000" b="1" i="1" dirty="0" smtClean="0">
                <a:solidFill>
                  <a:srgbClr val="002060"/>
                </a:solidFill>
                <a:effectLst>
                  <a:outerShdw blurRad="38100" dist="38100" dir="2700000" algn="tl">
                    <a:srgbClr val="C0C0C0"/>
                  </a:outerShdw>
                </a:effectLst>
                <a:latin typeface="Arial" charset="0"/>
              </a:rPr>
              <a:t>Modality</a:t>
            </a:r>
            <a:br>
              <a:rPr lang="en-US" sz="2000" b="1" i="1" dirty="0" smtClean="0">
                <a:solidFill>
                  <a:srgbClr val="002060"/>
                </a:solidFill>
                <a:effectLst>
                  <a:outerShdw blurRad="38100" dist="38100" dir="2700000" algn="tl">
                    <a:srgbClr val="C0C0C0"/>
                  </a:outerShdw>
                </a:effectLst>
                <a:latin typeface="Arial" charset="0"/>
              </a:rPr>
            </a:br>
            <a:r>
              <a:rPr lang="en-US" sz="2000" b="1" i="1" dirty="0">
                <a:solidFill>
                  <a:srgbClr val="A50021"/>
                </a:solidFill>
                <a:effectLst>
                  <a:outerShdw blurRad="38100" dist="38100" dir="2700000" algn="tl">
                    <a:srgbClr val="C0C0C0"/>
                  </a:outerShdw>
                </a:effectLst>
                <a:latin typeface="Arial" charset="0"/>
              </a:rPr>
              <a:t/>
            </a:r>
            <a:br>
              <a:rPr lang="en-US" sz="2000" b="1" i="1" dirty="0">
                <a:solidFill>
                  <a:srgbClr val="A50021"/>
                </a:solidFill>
                <a:effectLst>
                  <a:outerShdw blurRad="38100" dist="38100" dir="2700000" algn="tl">
                    <a:srgbClr val="C0C0C0"/>
                  </a:outerShdw>
                </a:effectLst>
                <a:latin typeface="Arial" charset="0"/>
              </a:rPr>
            </a:br>
            <a:r>
              <a:rPr lang="en-US" sz="2400" b="1" i="1" dirty="0" smtClean="0">
                <a:solidFill>
                  <a:srgbClr val="A50021"/>
                </a:solidFill>
                <a:effectLst>
                  <a:outerShdw blurRad="38100" dist="38100" dir="2700000" algn="tl">
                    <a:srgbClr val="C0C0C0"/>
                  </a:outerShdw>
                </a:effectLst>
                <a:latin typeface="Arial" charset="0"/>
              </a:rPr>
              <a:t>Variables That Affect Governance Complexity</a:t>
            </a:r>
            <a:endParaRPr lang="en-US" sz="2400" b="1" i="1" dirty="0">
              <a:solidFill>
                <a:srgbClr val="A50021"/>
              </a:solidFill>
              <a:effectLst>
                <a:outerShdw blurRad="38100" dist="38100" dir="2700000" algn="tl">
                  <a:srgbClr val="C0C0C0"/>
                </a:outerShdw>
              </a:effectLst>
              <a:latin typeface="Arial" charset="0"/>
            </a:endParaRPr>
          </a:p>
        </p:txBody>
      </p:sp>
      <p:sp>
        <p:nvSpPr>
          <p:cNvPr id="11267" name="Text Box 3"/>
          <p:cNvSpPr txBox="1">
            <a:spLocks noChangeArrowheads="1"/>
          </p:cNvSpPr>
          <p:nvPr/>
        </p:nvSpPr>
        <p:spPr bwMode="auto">
          <a:xfrm>
            <a:off x="1828800" y="2343151"/>
            <a:ext cx="56578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500" b="1"/>
          </a:p>
        </p:txBody>
      </p:sp>
      <p:sp>
        <p:nvSpPr>
          <p:cNvPr id="7" name="TextBox 6"/>
          <p:cNvSpPr txBox="1">
            <a:spLocks noChangeArrowheads="1"/>
          </p:cNvSpPr>
          <p:nvPr/>
        </p:nvSpPr>
        <p:spPr bwMode="auto">
          <a:xfrm>
            <a:off x="1371600" y="2161495"/>
            <a:ext cx="6457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q"/>
            </a:pPr>
            <a:endParaRPr lang="en-US" altLang="en-US" sz="1800" dirty="0"/>
          </a:p>
        </p:txBody>
      </p:sp>
      <p:graphicFrame>
        <p:nvGraphicFramePr>
          <p:cNvPr id="2" name="Object 1"/>
          <p:cNvGraphicFramePr>
            <a:graphicFrameLocks noChangeAspect="1"/>
          </p:cNvGraphicFramePr>
          <p:nvPr>
            <p:extLst>
              <p:ext uri="{D42A27DB-BD31-4B8C-83A1-F6EECF244321}">
                <p14:modId xmlns:p14="http://schemas.microsoft.com/office/powerpoint/2010/main" val="1212933773"/>
              </p:ext>
            </p:extLst>
          </p:nvPr>
        </p:nvGraphicFramePr>
        <p:xfrm>
          <a:off x="336550" y="1430100"/>
          <a:ext cx="8299450" cy="5673725"/>
        </p:xfrm>
        <a:graphic>
          <a:graphicData uri="http://schemas.openxmlformats.org/presentationml/2006/ole">
            <mc:AlternateContent xmlns:mc="http://schemas.openxmlformats.org/markup-compatibility/2006">
              <mc:Choice xmlns:v="urn:schemas-microsoft-com:vml" Requires="v">
                <p:oleObj spid="_x0000_s5166" name="Document" r:id="rId4" imgW="6086467" imgH="4167012" progId="Word.Document.12">
                  <p:embed/>
                </p:oleObj>
              </mc:Choice>
              <mc:Fallback>
                <p:oleObj name="Document" r:id="rId4" imgW="6086467" imgH="4167012" progId="Word.Document.12">
                  <p:embed/>
                  <p:pic>
                    <p:nvPicPr>
                      <p:cNvPr id="0" name=""/>
                      <p:cNvPicPr/>
                      <p:nvPr/>
                    </p:nvPicPr>
                    <p:blipFill>
                      <a:blip r:embed="rId5"/>
                      <a:stretch>
                        <a:fillRect/>
                      </a:stretch>
                    </p:blipFill>
                    <p:spPr>
                      <a:xfrm>
                        <a:off x="336550" y="1430100"/>
                        <a:ext cx="8299450" cy="5673725"/>
                      </a:xfrm>
                      <a:prstGeom prst="rect">
                        <a:avLst/>
                      </a:prstGeom>
                    </p:spPr>
                  </p:pic>
                </p:oleObj>
              </mc:Fallback>
            </mc:AlternateContent>
          </a:graphicData>
        </a:graphic>
      </p:graphicFrame>
      <p:sp>
        <p:nvSpPr>
          <p:cNvPr id="3" name="Rectangle 2"/>
          <p:cNvSpPr/>
          <p:nvPr/>
        </p:nvSpPr>
        <p:spPr>
          <a:xfrm>
            <a:off x="4421959" y="3244334"/>
            <a:ext cx="300082" cy="369332"/>
          </a:xfrm>
          <a:prstGeom prst="rect">
            <a:avLst/>
          </a:prstGeom>
        </p:spPr>
        <p:txBody>
          <a:bodyPr wrap="none">
            <a:spAutoFit/>
          </a:bodyPr>
          <a:lstStyle/>
          <a:p>
            <a:r>
              <a:rPr lang="en-US" b="1" dirty="0">
                <a:solidFill>
                  <a:srgbClr val="C00000"/>
                </a:solidFill>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33790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90769" y="-23445"/>
            <a:ext cx="7893539" cy="4401205"/>
          </a:xfrm>
          <a:prstGeom prst="rect">
            <a:avLst/>
          </a:prstGeom>
          <a:noFill/>
        </p:spPr>
        <p:txBody>
          <a:bodyPr wrap="square" rtlCol="0">
            <a:spAutoFit/>
          </a:bodyPr>
          <a:lstStyle/>
          <a:p>
            <a:pPr algn="ctr"/>
            <a:r>
              <a:rPr lang="en-US" sz="2000" b="1" i="1" dirty="0" smtClean="0">
                <a:solidFill>
                  <a:srgbClr val="002060"/>
                </a:solidFill>
                <a:effectLst>
                  <a:outerShdw blurRad="38100" dist="38100" dir="2700000" algn="tl">
                    <a:srgbClr val="C0C0C0"/>
                  </a:outerShdw>
                </a:effectLst>
                <a:latin typeface="Arial" charset="0"/>
              </a:rPr>
              <a:t>Example of a Ph.D. Dissertation by </a:t>
            </a:r>
            <a:r>
              <a:rPr lang="en-US" sz="2000" b="1" i="1" dirty="0">
                <a:solidFill>
                  <a:srgbClr val="002060"/>
                </a:solidFill>
                <a:effectLst>
                  <a:outerShdw blurRad="38100" dist="38100" dir="2700000" algn="tl">
                    <a:srgbClr val="C0C0C0"/>
                  </a:outerShdw>
                </a:effectLst>
                <a:latin typeface="Arial" charset="0"/>
              </a:rPr>
              <a:t>Jeongho </a:t>
            </a:r>
            <a:r>
              <a:rPr lang="en-US" sz="2000" b="1" i="1" dirty="0" smtClean="0">
                <a:solidFill>
                  <a:srgbClr val="002060"/>
                </a:solidFill>
                <a:effectLst>
                  <a:outerShdw blurRad="38100" dist="38100" dir="2700000" algn="tl">
                    <a:srgbClr val="C0C0C0"/>
                  </a:outerShdw>
                </a:effectLst>
                <a:latin typeface="Arial" charset="0"/>
              </a:rPr>
              <a:t>Choi, </a:t>
            </a:r>
            <a:br>
              <a:rPr lang="en-US" sz="2000" b="1" i="1" dirty="0" smtClean="0">
                <a:solidFill>
                  <a:srgbClr val="002060"/>
                </a:solidFill>
                <a:effectLst>
                  <a:outerShdw blurRad="38100" dist="38100" dir="2700000" algn="tl">
                    <a:srgbClr val="C0C0C0"/>
                  </a:outerShdw>
                </a:effectLst>
                <a:latin typeface="Arial" charset="0"/>
              </a:rPr>
            </a:br>
            <a:r>
              <a:rPr lang="en-US" sz="2000" b="1" i="1" dirty="0" smtClean="0">
                <a:solidFill>
                  <a:srgbClr val="002060"/>
                </a:solidFill>
                <a:effectLst>
                  <a:outerShdw blurRad="38100" dist="38100" dir="2700000" algn="tl">
                    <a:srgbClr val="C0C0C0"/>
                  </a:outerShdw>
                </a:effectLst>
                <a:latin typeface="Arial" charset="0"/>
              </a:rPr>
              <a:t>Rutgers University</a:t>
            </a:r>
          </a:p>
          <a:p>
            <a:pPr algn="ctr"/>
            <a:endParaRPr lang="en-US" sz="2000" b="1" i="1" dirty="0" smtClean="0">
              <a:solidFill>
                <a:srgbClr val="002060"/>
              </a:solidFill>
              <a:effectLst>
                <a:outerShdw blurRad="38100" dist="38100" dir="2700000" algn="tl">
                  <a:srgbClr val="C0C0C0"/>
                </a:outerShdw>
              </a:effectLst>
              <a:latin typeface="Arial" charset="0"/>
            </a:endParaRPr>
          </a:p>
          <a:p>
            <a:r>
              <a:rPr lang="en-US" sz="2000" b="1" i="1" dirty="0" smtClean="0">
                <a:solidFill>
                  <a:srgbClr val="002060"/>
                </a:solidFill>
                <a:effectLst>
                  <a:outerShdw blurRad="38100" dist="38100" dir="2700000" algn="tl">
                    <a:srgbClr val="C0C0C0"/>
                  </a:outerShdw>
                </a:effectLst>
                <a:latin typeface="Arial" charset="0"/>
              </a:rPr>
              <a:t>Because there are so many explanatory variables….</a:t>
            </a:r>
          </a:p>
          <a:p>
            <a:endParaRPr lang="en-US" sz="2000" b="1" i="1" dirty="0">
              <a:solidFill>
                <a:srgbClr val="002060"/>
              </a:solidFill>
              <a:effectLst>
                <a:outerShdw blurRad="38100" dist="38100" dir="2700000" algn="tl">
                  <a:srgbClr val="C0C0C0"/>
                </a:outerShdw>
              </a:effectLst>
              <a:latin typeface="Arial" charset="0"/>
            </a:endParaRPr>
          </a:p>
          <a:p>
            <a:r>
              <a:rPr lang="en-US" sz="2000" b="1" i="1" dirty="0" smtClean="0">
                <a:solidFill>
                  <a:srgbClr val="FF0000"/>
                </a:solidFill>
                <a:effectLst>
                  <a:outerShdw blurRad="38100" dist="38100" dir="2700000" algn="tl">
                    <a:srgbClr val="C0C0C0"/>
                  </a:outerShdw>
                </a:effectLst>
                <a:latin typeface="Arial" charset="0"/>
              </a:rPr>
              <a:t>NARROWER FOCUS:</a:t>
            </a:r>
          </a:p>
          <a:p>
            <a:endParaRPr lang="en-US" sz="2000" b="1" i="1" dirty="0">
              <a:solidFill>
                <a:srgbClr val="002060"/>
              </a:solidFill>
              <a:effectLst>
                <a:outerShdw blurRad="38100" dist="38100" dir="2700000" algn="tl">
                  <a:srgbClr val="C0C0C0"/>
                </a:outerShdw>
              </a:effectLst>
              <a:latin typeface="Arial" charset="0"/>
            </a:endParaRPr>
          </a:p>
          <a:p>
            <a:pPr marL="342900" indent="-342900">
              <a:buFont typeface="Arial" panose="020B0604020202020204" pitchFamily="34" charset="0"/>
              <a:buChar char="•"/>
            </a:pPr>
            <a:r>
              <a:rPr lang="en-US" sz="2000" b="1" i="1" dirty="0" smtClean="0">
                <a:solidFill>
                  <a:srgbClr val="002060"/>
                </a:solidFill>
                <a:effectLst>
                  <a:outerShdw blurRad="38100" dist="38100" dir="2700000" algn="tl">
                    <a:srgbClr val="C0C0C0"/>
                  </a:outerShdw>
                </a:effectLst>
                <a:latin typeface="Arial" charset="0"/>
              </a:rPr>
              <a:t>Bio-Pharmaceutical Alliances </a:t>
            </a:r>
            <a:r>
              <a:rPr lang="en-US" sz="2000" dirty="0"/>
              <a:t>U.S. SIC 2833 through 2836</a:t>
            </a:r>
            <a:endParaRPr lang="en-US" sz="2000" b="1" i="1" dirty="0" smtClean="0">
              <a:solidFill>
                <a:srgbClr val="002060"/>
              </a:solidFill>
              <a:effectLst>
                <a:outerShdw blurRad="38100" dist="38100" dir="2700000" algn="tl">
                  <a:srgbClr val="C0C0C0"/>
                </a:outerShdw>
              </a:effectLst>
              <a:latin typeface="Arial" charset="0"/>
            </a:endParaRPr>
          </a:p>
          <a:p>
            <a:pPr marL="342900" indent="-342900">
              <a:buFont typeface="Arial" panose="020B0604020202020204" pitchFamily="34" charset="0"/>
              <a:buChar char="•"/>
            </a:pPr>
            <a:r>
              <a:rPr lang="en-US" sz="2000" b="1" i="1" dirty="0" smtClean="0">
                <a:solidFill>
                  <a:srgbClr val="002060"/>
                </a:solidFill>
                <a:effectLst>
                  <a:outerShdw blurRad="38100" dist="38100" dir="2700000" algn="tl">
                    <a:srgbClr val="C0C0C0"/>
                  </a:outerShdw>
                </a:effectLst>
                <a:latin typeface="Arial" charset="0"/>
              </a:rPr>
              <a:t>Agreements with full text available </a:t>
            </a:r>
            <a:br>
              <a:rPr lang="en-US" sz="2000" b="1" i="1" dirty="0" smtClean="0">
                <a:solidFill>
                  <a:srgbClr val="002060"/>
                </a:solidFill>
                <a:effectLst>
                  <a:outerShdw blurRad="38100" dist="38100" dir="2700000" algn="tl">
                    <a:srgbClr val="C0C0C0"/>
                  </a:outerShdw>
                </a:effectLst>
                <a:latin typeface="Arial" charset="0"/>
              </a:rPr>
            </a:br>
            <a:r>
              <a:rPr lang="en-US" sz="2000" b="1" i="1" dirty="0" smtClean="0">
                <a:solidFill>
                  <a:srgbClr val="002060"/>
                </a:solidFill>
                <a:effectLst>
                  <a:outerShdw blurRad="38100" dist="38100" dir="2700000" algn="tl">
                    <a:srgbClr val="C0C0C0"/>
                  </a:outerShdw>
                </a:effectLst>
                <a:latin typeface="Arial" charset="0"/>
              </a:rPr>
              <a:t>(from “Current Agreements” Database, SEC, </a:t>
            </a:r>
            <a:r>
              <a:rPr lang="en-US" sz="2000" b="1" i="1" dirty="0">
                <a:solidFill>
                  <a:srgbClr val="002060"/>
                </a:solidFill>
                <a:effectLst>
                  <a:outerShdw blurRad="38100" dist="38100" dir="2700000" algn="tl">
                    <a:srgbClr val="C0C0C0"/>
                  </a:outerShdw>
                </a:effectLst>
                <a:latin typeface="Arial" charset="0"/>
              </a:rPr>
              <a:t>IMS</a:t>
            </a:r>
            <a:r>
              <a:rPr lang="en-US" sz="2000" dirty="0"/>
              <a:t> </a:t>
            </a:r>
            <a:r>
              <a:rPr lang="en-US" sz="2000" b="1" i="1" dirty="0">
                <a:solidFill>
                  <a:srgbClr val="002060"/>
                </a:solidFill>
                <a:effectLst>
                  <a:outerShdw blurRad="38100" dist="38100" dir="2700000" algn="tl">
                    <a:srgbClr val="C0C0C0"/>
                  </a:outerShdw>
                </a:effectLst>
                <a:latin typeface="Arial" charset="0"/>
              </a:rPr>
              <a:t>Health’s</a:t>
            </a:r>
            <a:r>
              <a:rPr lang="en-US" sz="2000" dirty="0"/>
              <a:t> </a:t>
            </a:r>
            <a:r>
              <a:rPr lang="en-US" sz="2000" b="1" i="1" dirty="0">
                <a:solidFill>
                  <a:srgbClr val="002060"/>
                </a:solidFill>
                <a:effectLst>
                  <a:outerShdw blurRad="38100" dist="38100" dir="2700000" algn="tl">
                    <a:srgbClr val="C0C0C0"/>
                  </a:outerShdw>
                </a:effectLst>
                <a:latin typeface="Arial" charset="0"/>
              </a:rPr>
              <a:t>USC</a:t>
            </a:r>
            <a:r>
              <a:rPr lang="en-US" sz="2000" dirty="0"/>
              <a:t> </a:t>
            </a:r>
            <a:r>
              <a:rPr lang="en-US" sz="2000" b="1" i="1" dirty="0">
                <a:solidFill>
                  <a:srgbClr val="002060"/>
                </a:solidFill>
                <a:effectLst>
                  <a:outerShdw blurRad="38100" dist="38100" dir="2700000" algn="tl">
                    <a:srgbClr val="C0C0C0"/>
                  </a:outerShdw>
                </a:effectLst>
                <a:latin typeface="Arial" charset="0"/>
              </a:rPr>
              <a:t>5</a:t>
            </a:r>
            <a:r>
              <a:rPr lang="en-US" sz="2000" dirty="0" smtClean="0"/>
              <a:t> </a:t>
            </a:r>
            <a:r>
              <a:rPr lang="en-US" sz="2000" b="1" i="1" dirty="0" smtClean="0">
                <a:solidFill>
                  <a:srgbClr val="002060"/>
                </a:solidFill>
                <a:effectLst>
                  <a:outerShdw blurRad="38100" dist="38100" dir="2700000" algn="tl">
                    <a:srgbClr val="C0C0C0"/>
                  </a:outerShdw>
                </a:effectLst>
                <a:latin typeface="Arial" charset="0"/>
              </a:rPr>
              <a:t>and </a:t>
            </a:r>
            <a:r>
              <a:rPr lang="en-US" sz="2000" b="1" i="1" dirty="0" err="1" smtClean="0">
                <a:solidFill>
                  <a:srgbClr val="002060"/>
                </a:solidFill>
                <a:effectLst>
                  <a:outerShdw blurRad="38100" dist="38100" dir="2700000" algn="tl">
                    <a:srgbClr val="C0C0C0"/>
                  </a:outerShdw>
                </a:effectLst>
                <a:latin typeface="Arial" charset="0"/>
              </a:rPr>
              <a:t>ReCap</a:t>
            </a:r>
            <a:r>
              <a:rPr lang="en-US" sz="2000" b="1" i="1" dirty="0" smtClean="0">
                <a:solidFill>
                  <a:srgbClr val="002060"/>
                </a:solidFill>
                <a:effectLst>
                  <a:outerShdw blurRad="38100" dist="38100" dir="2700000" algn="tl">
                    <a:srgbClr val="C0C0C0"/>
                  </a:outerShdw>
                </a:effectLst>
                <a:latin typeface="Arial" charset="0"/>
              </a:rPr>
              <a:t> Databases)</a:t>
            </a:r>
          </a:p>
          <a:p>
            <a:pPr marL="342900" indent="-342900">
              <a:buFont typeface="Arial" panose="020B0604020202020204" pitchFamily="34" charset="0"/>
              <a:buChar char="•"/>
            </a:pPr>
            <a:r>
              <a:rPr lang="en-US" sz="2000" b="1" i="1" dirty="0" smtClean="0">
                <a:solidFill>
                  <a:srgbClr val="002060"/>
                </a:solidFill>
                <a:effectLst>
                  <a:outerShdw blurRad="38100" dist="38100" dir="2700000" algn="tl">
                    <a:srgbClr val="C0C0C0"/>
                  </a:outerShdw>
                </a:effectLst>
                <a:latin typeface="Arial" charset="0"/>
              </a:rPr>
              <a:t>Only R&amp;D portion of value chain</a:t>
            </a:r>
          </a:p>
          <a:p>
            <a:endParaRPr lang="en-US" sz="2000" b="1" i="1" dirty="0">
              <a:solidFill>
                <a:srgbClr val="002060"/>
              </a:solidFill>
              <a:effectLst>
                <a:outerShdw blurRad="38100" dist="38100" dir="2700000" algn="tl">
                  <a:srgbClr val="C0C0C0"/>
                </a:outerShdw>
              </a:effectLst>
              <a:latin typeface="Arial" charset="0"/>
            </a:endParaRPr>
          </a:p>
          <a:p>
            <a:pPr algn="ctr"/>
            <a:endParaRPr lang="en-US" sz="2000" b="1" i="1" dirty="0">
              <a:solidFill>
                <a:srgbClr val="002060"/>
              </a:solidFill>
              <a:effectLst>
                <a:outerShdw blurRad="38100" dist="38100" dir="2700000" algn="tl">
                  <a:srgbClr val="C0C0C0"/>
                </a:outerShdw>
              </a:effectLst>
              <a:latin typeface="Arial" charset="0"/>
            </a:endParaRPr>
          </a:p>
        </p:txBody>
      </p:sp>
      <p:pic>
        <p:nvPicPr>
          <p:cNvPr id="23" name="Picture 22"/>
          <p:cNvPicPr>
            <a:picLocks noChangeAspect="1"/>
          </p:cNvPicPr>
          <p:nvPr/>
        </p:nvPicPr>
        <p:blipFill>
          <a:blip r:embed="rId2"/>
          <a:stretch>
            <a:fillRect/>
          </a:stretch>
        </p:blipFill>
        <p:spPr>
          <a:xfrm>
            <a:off x="455491" y="4091675"/>
            <a:ext cx="7828817" cy="3260907"/>
          </a:xfrm>
          <a:prstGeom prst="rect">
            <a:avLst/>
          </a:prstGeom>
        </p:spPr>
      </p:pic>
    </p:spTree>
    <p:extLst>
      <p:ext uri="{BB962C8B-B14F-4D97-AF65-F5344CB8AC3E}">
        <p14:creationId xmlns:p14="http://schemas.microsoft.com/office/powerpoint/2010/main" val="87242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anim calcmode="lin" valueType="num">
                                      <p:cBhvr additive="base">
                                        <p:cTn id="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xEl>
                                              <p:pRg st="4" end="4"/>
                                            </p:txEl>
                                          </p:spTgt>
                                        </p:tgtEl>
                                        <p:attrNameLst>
                                          <p:attrName>style.visibility</p:attrName>
                                        </p:attrNameLst>
                                      </p:cBhvr>
                                      <p:to>
                                        <p:strVal val="visible"/>
                                      </p:to>
                                    </p:set>
                                    <p:anim calcmode="lin" valueType="num">
                                      <p:cBhvr additive="base">
                                        <p:cTn id="11"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xEl>
                                              <p:pRg st="6" end="6"/>
                                            </p:txEl>
                                          </p:spTgt>
                                        </p:tgtEl>
                                        <p:attrNameLst>
                                          <p:attrName>style.visibility</p:attrName>
                                        </p:attrNameLst>
                                      </p:cBhvr>
                                      <p:to>
                                        <p:strVal val="visible"/>
                                      </p:to>
                                    </p:set>
                                    <p:anim calcmode="lin" valueType="num">
                                      <p:cBhvr additive="base">
                                        <p:cTn id="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
                                            <p:txEl>
                                              <p:pRg st="7" end="7"/>
                                            </p:txEl>
                                          </p:spTgt>
                                        </p:tgtEl>
                                        <p:attrNameLst>
                                          <p:attrName>style.visibility</p:attrName>
                                        </p:attrNameLst>
                                      </p:cBhvr>
                                      <p:to>
                                        <p:strVal val="visible"/>
                                      </p:to>
                                    </p:set>
                                    <p:anim calcmode="lin" valueType="num">
                                      <p:cBhvr additive="base">
                                        <p:cTn id="23"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
                                            <p:txEl>
                                              <p:pRg st="8" end="8"/>
                                            </p:txEl>
                                          </p:spTgt>
                                        </p:tgtEl>
                                        <p:attrNameLst>
                                          <p:attrName>style.visibility</p:attrName>
                                        </p:attrNameLst>
                                      </p:cBhvr>
                                      <p:to>
                                        <p:strVal val="visible"/>
                                      </p:to>
                                    </p:set>
                                    <p:anim calcmode="lin" valueType="num">
                                      <p:cBhvr additive="base">
                                        <p:cTn id="29"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TotalTime>
  <Words>3218</Words>
  <Application>Microsoft Office PowerPoint</Application>
  <PresentationFormat>On-screen Show (4:3)</PresentationFormat>
  <Paragraphs>617</Paragraphs>
  <Slides>51</Slides>
  <Notes>41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2" baseType="lpstr">
      <vt:lpstr>Malgun Gothic</vt:lpstr>
      <vt:lpstr>ＭＳ Ｐゴシック</vt:lpstr>
      <vt:lpstr>Arial</vt:lpstr>
      <vt:lpstr>Arial Narrow</vt:lpstr>
      <vt:lpstr>Calibri</vt:lpstr>
      <vt:lpstr>Calibri Light</vt:lpstr>
      <vt:lpstr>Times New Roman</vt:lpstr>
      <vt:lpstr>Wingdings</vt:lpstr>
      <vt:lpstr>Office Theme</vt:lpstr>
      <vt:lpstr>Microsoft Word 97 - 2003 Document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the alliance pie is split:  Value appropriation by each partner in cross-border technology transfer alliances   </vt:lpstr>
      <vt:lpstr>The Research Question</vt:lpstr>
      <vt:lpstr>The Research Setting</vt:lpstr>
      <vt:lpstr>TWO TYPES OF ALLIANCES</vt:lpstr>
      <vt:lpstr>Volatility of Different Alliance Compensation Elements</vt:lpstr>
      <vt:lpstr>PowerPoint Presentation</vt:lpstr>
      <vt:lpstr>  Dependent Variable: Share of Alliance Value Captured by Knowledge/IP Supplier  Independent Variable Categories</vt:lpstr>
      <vt:lpstr>Model Summary for Share of Alliance Value Appropriated by the Technology Supplier:  “DIVBEN” - With Hypothesized Signs for Coefficients</vt:lpstr>
      <vt:lpstr>                        Hypotheses – Relative Technical Capacity (+)</vt:lpstr>
      <vt:lpstr>Hypotheses    Execution Costs Borne by  Tech. Supplier (-)</vt:lpstr>
      <vt:lpstr>Control Variable:  Relative Proportion of Tacit vs. Codified Knowledge</vt:lpstr>
      <vt:lpstr>Hypotheses – Local Mandate (-)</vt:lpstr>
      <vt:lpstr>Hypotheses – Equity Investment (+)</vt:lpstr>
      <vt:lpstr>Hypotheses – Equity Investment (+)</vt:lpstr>
      <vt:lpstr>Hypotheses – Equity Investment (+)</vt:lpstr>
      <vt:lpstr>Hypotheses – Equity Investment (+)</vt:lpstr>
      <vt:lpstr>Hypotheses – Equity Investment (+)</vt:lpstr>
      <vt:lpstr>Hypotheses         “Minimum” Provisions in Agreement (-)</vt:lpstr>
      <vt:lpstr>               Hypotheses – Compensation Volatility (+)</vt:lpstr>
      <vt:lpstr>Control Variable: Territorial Restrictions on Alliance/Partner</vt:lpstr>
      <vt:lpstr>Methodology</vt:lpstr>
      <vt:lpstr>Measures</vt:lpstr>
      <vt:lpstr>Measures</vt:lpstr>
      <vt:lpstr>Measures</vt:lpstr>
      <vt:lpstr>Regression Results</vt:lpstr>
      <vt:lpstr>Findings &amp; Conclusions</vt:lpstr>
      <vt:lpstr>         Risk-Shifting Between Partners</vt:lpstr>
      <vt:lpstr>Volatility of Different Alliance Compensation Elements</vt:lpstr>
      <vt:lpstr>For Practitioners</vt:lpstr>
      <vt:lpstr>Overall Academic Conclusions</vt:lpstr>
      <vt:lpstr>Comparing Volatility of JV Profits and Royalties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Farok Contractor</dc:creator>
  <cp:lastModifiedBy>Farok Contractor</cp:lastModifiedBy>
  <cp:revision>49</cp:revision>
  <dcterms:created xsi:type="dcterms:W3CDTF">2015-05-13T21:29:16Z</dcterms:created>
  <dcterms:modified xsi:type="dcterms:W3CDTF">2015-05-20T22:50:23Z</dcterms:modified>
</cp:coreProperties>
</file>