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tmp" ContentType="image/png"/>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482" r:id="rId2"/>
    <p:sldId id="656" r:id="rId3"/>
    <p:sldId id="657" r:id="rId4"/>
    <p:sldId id="625" r:id="rId5"/>
    <p:sldId id="822" r:id="rId6"/>
    <p:sldId id="823" r:id="rId7"/>
    <p:sldId id="824" r:id="rId8"/>
    <p:sldId id="825" r:id="rId9"/>
    <p:sldId id="826" r:id="rId10"/>
    <p:sldId id="827" r:id="rId11"/>
    <p:sldId id="828" r:id="rId12"/>
    <p:sldId id="829" r:id="rId13"/>
    <p:sldId id="660" r:id="rId14"/>
    <p:sldId id="662" r:id="rId15"/>
    <p:sldId id="663" r:id="rId16"/>
    <p:sldId id="664" r:id="rId17"/>
    <p:sldId id="661" r:id="rId18"/>
    <p:sldId id="652" r:id="rId19"/>
    <p:sldId id="653" r:id="rId20"/>
    <p:sldId id="484" r:id="rId21"/>
    <p:sldId id="485" r:id="rId22"/>
    <p:sldId id="659" r:id="rId23"/>
    <p:sldId id="658" r:id="rId24"/>
    <p:sldId id="710" r:id="rId25"/>
    <p:sldId id="665" r:id="rId26"/>
    <p:sldId id="668" r:id="rId27"/>
    <p:sldId id="669" r:id="rId28"/>
    <p:sldId id="671" r:id="rId29"/>
    <p:sldId id="672" r:id="rId30"/>
    <p:sldId id="838" r:id="rId31"/>
    <p:sldId id="837" r:id="rId32"/>
    <p:sldId id="673" r:id="rId33"/>
    <p:sldId id="674" r:id="rId34"/>
    <p:sldId id="833" r:id="rId35"/>
    <p:sldId id="830" r:id="rId36"/>
    <p:sldId id="693" r:id="rId37"/>
    <p:sldId id="694" r:id="rId38"/>
    <p:sldId id="705" r:id="rId39"/>
    <p:sldId id="722" r:id="rId40"/>
    <p:sldId id="737" r:id="rId41"/>
    <p:sldId id="740" r:id="rId42"/>
    <p:sldId id="744" r:id="rId43"/>
    <p:sldId id="834" r:id="rId44"/>
    <p:sldId id="745" r:id="rId45"/>
    <p:sldId id="786" r:id="rId46"/>
    <p:sldId id="493" r:id="rId47"/>
    <p:sldId id="489" r:id="rId48"/>
    <p:sldId id="840" r:id="rId49"/>
    <p:sldId id="841" r:id="rId50"/>
    <p:sldId id="842" r:id="rId51"/>
    <p:sldId id="843" r:id="rId52"/>
    <p:sldId id="844" r:id="rId53"/>
    <p:sldId id="845" r:id="rId54"/>
    <p:sldId id="846" r:id="rId55"/>
    <p:sldId id="847" r:id="rId56"/>
    <p:sldId id="848" r:id="rId57"/>
    <p:sldId id="849" r:id="rId58"/>
    <p:sldId id="850" r:id="rId59"/>
    <p:sldId id="851" r:id="rId60"/>
    <p:sldId id="852" r:id="rId61"/>
    <p:sldId id="853" r:id="rId62"/>
    <p:sldId id="854" r:id="rId63"/>
    <p:sldId id="855" r:id="rId64"/>
    <p:sldId id="796" r:id="rId65"/>
    <p:sldId id="839" r:id="rId66"/>
    <p:sldId id="788" r:id="rId67"/>
    <p:sldId id="789" r:id="rId68"/>
    <p:sldId id="790" r:id="rId69"/>
    <p:sldId id="798" r:id="rId70"/>
    <p:sldId id="800" r:id="rId71"/>
    <p:sldId id="799" r:id="rId72"/>
    <p:sldId id="856" r:id="rId73"/>
    <p:sldId id="857" r:id="rId74"/>
    <p:sldId id="858" r:id="rId75"/>
    <p:sldId id="859" r:id="rId76"/>
    <p:sldId id="860" r:id="rId77"/>
    <p:sldId id="812" r:id="rId78"/>
    <p:sldId id="792" r:id="rId79"/>
    <p:sldId id="836"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98" autoAdjust="0"/>
    <p:restoredTop sz="98580" autoAdjust="0"/>
  </p:normalViewPr>
  <p:slideViewPr>
    <p:cSldViewPr>
      <p:cViewPr>
        <p:scale>
          <a:sx n="103" d="100"/>
          <a:sy n="103" d="100"/>
        </p:scale>
        <p:origin x="-600" y="-80"/>
      </p:cViewPr>
      <p:guideLst>
        <p:guide orient="horz" pos="2160"/>
        <p:guide pos="2880"/>
      </p:guideLst>
    </p:cSldViewPr>
  </p:slideViewPr>
  <p:outlineViewPr>
    <p:cViewPr>
      <p:scale>
        <a:sx n="33" d="100"/>
        <a:sy n="33" d="100"/>
      </p:scale>
      <p:origin x="0" y="21800"/>
    </p:cViewPr>
  </p:outlineViewPr>
  <p:notesTextViewPr>
    <p:cViewPr>
      <p:scale>
        <a:sx n="170" d="100"/>
        <a:sy n="170" d="100"/>
      </p:scale>
      <p:origin x="0" y="0"/>
    </p:cViewPr>
  </p:notesTextViewPr>
  <p:sorterViewPr>
    <p:cViewPr>
      <p:scale>
        <a:sx n="66" d="100"/>
        <a:sy n="66" d="100"/>
      </p:scale>
      <p:origin x="0" y="444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ohn:Dropbox:Documents%2007-19-2012:Personnel%20Economics:Initial%20Picture%20Data%20nov%2013%20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lewisde\My%20Documents\MW%202009\Bertelli-Lewis%20Figures%20Summer%202010.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Depart!$C$137</c:f>
              <c:strCache>
                <c:ptCount val="1"/>
                <c:pt idx="0">
                  <c:v>Comptroller</c:v>
                </c:pt>
              </c:strCache>
            </c:strRef>
          </c:tx>
          <c:marker>
            <c:symbol val="none"/>
          </c:marker>
          <c:xVal>
            <c:numRef>
              <c:f>Depart!$B$138:$B$146</c:f>
              <c:numCache>
                <c:formatCode>General</c:formatCode>
                <c:ptCount val="9"/>
                <c:pt idx="0">
                  <c:v>1.5</c:v>
                </c:pt>
                <c:pt idx="1">
                  <c:v>3.5</c:v>
                </c:pt>
                <c:pt idx="2">
                  <c:v>7.5</c:v>
                </c:pt>
                <c:pt idx="3">
                  <c:v>12.5</c:v>
                </c:pt>
                <c:pt idx="4">
                  <c:v>17.5</c:v>
                </c:pt>
                <c:pt idx="5">
                  <c:v>22.5</c:v>
                </c:pt>
                <c:pt idx="6">
                  <c:v>27.5</c:v>
                </c:pt>
                <c:pt idx="7">
                  <c:v>32.5</c:v>
                </c:pt>
                <c:pt idx="8">
                  <c:v>37.5</c:v>
                </c:pt>
              </c:numCache>
            </c:numRef>
          </c:xVal>
          <c:yVal>
            <c:numRef>
              <c:f>Depart!$C$138:$C$146</c:f>
              <c:numCache>
                <c:formatCode>0%</c:formatCode>
                <c:ptCount val="9"/>
                <c:pt idx="0">
                  <c:v>0.136094674556213</c:v>
                </c:pt>
                <c:pt idx="1">
                  <c:v>0.151595744680851</c:v>
                </c:pt>
                <c:pt idx="2">
                  <c:v>0.0887728459530026</c:v>
                </c:pt>
                <c:pt idx="3">
                  <c:v>0.0539419087136929</c:v>
                </c:pt>
                <c:pt idx="4">
                  <c:v>0.0111731843575419</c:v>
                </c:pt>
                <c:pt idx="5">
                  <c:v>0.0509554140127388</c:v>
                </c:pt>
                <c:pt idx="6">
                  <c:v>0.030379746835443</c:v>
                </c:pt>
                <c:pt idx="7">
                  <c:v>0.158249158249158</c:v>
                </c:pt>
                <c:pt idx="8">
                  <c:v>0.260504201680672</c:v>
                </c:pt>
              </c:numCache>
            </c:numRef>
          </c:yVal>
          <c:smooth val="1"/>
        </c:ser>
        <c:ser>
          <c:idx val="1"/>
          <c:order val="1"/>
          <c:tx>
            <c:strRef>
              <c:f>Depart!$D$137</c:f>
              <c:strCache>
                <c:ptCount val="1"/>
                <c:pt idx="0">
                  <c:v>Public Debt</c:v>
                </c:pt>
              </c:strCache>
            </c:strRef>
          </c:tx>
          <c:marker>
            <c:symbol val="none"/>
          </c:marker>
          <c:xVal>
            <c:numRef>
              <c:f>Depart!$B$138:$B$146</c:f>
              <c:numCache>
                <c:formatCode>General</c:formatCode>
                <c:ptCount val="9"/>
                <c:pt idx="0">
                  <c:v>1.5</c:v>
                </c:pt>
                <c:pt idx="1">
                  <c:v>3.5</c:v>
                </c:pt>
                <c:pt idx="2">
                  <c:v>7.5</c:v>
                </c:pt>
                <c:pt idx="3">
                  <c:v>12.5</c:v>
                </c:pt>
                <c:pt idx="4">
                  <c:v>17.5</c:v>
                </c:pt>
                <c:pt idx="5">
                  <c:v>22.5</c:v>
                </c:pt>
                <c:pt idx="6">
                  <c:v>27.5</c:v>
                </c:pt>
                <c:pt idx="7">
                  <c:v>32.5</c:v>
                </c:pt>
                <c:pt idx="8">
                  <c:v>37.5</c:v>
                </c:pt>
              </c:numCache>
            </c:numRef>
          </c:xVal>
          <c:yVal>
            <c:numRef>
              <c:f>Depart!$D$138:$D$146</c:f>
              <c:numCache>
                <c:formatCode>0%</c:formatCode>
                <c:ptCount val="9"/>
                <c:pt idx="0">
                  <c:v>0.00675675675675676</c:v>
                </c:pt>
                <c:pt idx="1">
                  <c:v>0.00865800865800866</c:v>
                </c:pt>
                <c:pt idx="2">
                  <c:v>0.0182767624020888</c:v>
                </c:pt>
                <c:pt idx="3">
                  <c:v>0.0171232876712329</c:v>
                </c:pt>
                <c:pt idx="4">
                  <c:v>0.00588235294117647</c:v>
                </c:pt>
                <c:pt idx="5">
                  <c:v>0.0396825396825397</c:v>
                </c:pt>
                <c:pt idx="6">
                  <c:v>0.043010752688172</c:v>
                </c:pt>
                <c:pt idx="7">
                  <c:v>0.103260869565217</c:v>
                </c:pt>
                <c:pt idx="8">
                  <c:v>0.336206896551724</c:v>
                </c:pt>
              </c:numCache>
            </c:numRef>
          </c:yVal>
          <c:smooth val="1"/>
        </c:ser>
        <c:dLbls>
          <c:showLegendKey val="0"/>
          <c:showVal val="0"/>
          <c:showCatName val="0"/>
          <c:showSerName val="0"/>
          <c:showPercent val="0"/>
          <c:showBubbleSize val="0"/>
        </c:dLbls>
        <c:axId val="-2133709944"/>
        <c:axId val="2145956616"/>
      </c:scatterChart>
      <c:valAx>
        <c:axId val="-2133709944"/>
        <c:scaling>
          <c:orientation val="minMax"/>
        </c:scaling>
        <c:delete val="0"/>
        <c:axPos val="b"/>
        <c:numFmt formatCode="General" sourceLinked="1"/>
        <c:majorTickMark val="out"/>
        <c:minorTickMark val="none"/>
        <c:tickLblPos val="nextTo"/>
        <c:crossAx val="2145956616"/>
        <c:crosses val="autoZero"/>
        <c:crossBetween val="midCat"/>
      </c:valAx>
      <c:valAx>
        <c:axId val="2145956616"/>
        <c:scaling>
          <c:orientation val="minMax"/>
        </c:scaling>
        <c:delete val="0"/>
        <c:axPos val="l"/>
        <c:numFmt formatCode="0%" sourceLinked="1"/>
        <c:majorTickMark val="out"/>
        <c:minorTickMark val="none"/>
        <c:tickLblPos val="nextTo"/>
        <c:crossAx val="-2133709944"/>
        <c:crosses val="autoZero"/>
        <c:crossBetween val="midCat"/>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pPr>
            <a:r>
              <a:rPr lang="en-US" sz="1600" b="0" dirty="0" smtClean="0"/>
              <a:t>How </a:t>
            </a:r>
            <a:r>
              <a:rPr lang="en-US" sz="1600" b="0" dirty="0"/>
              <a:t>Executive Policy Influence Changes Probability of </a:t>
            </a:r>
            <a:r>
              <a:rPr lang="en-US" sz="1600" b="0" dirty="0" smtClean="0"/>
              <a:t>Career Executive Turnover (Lewis 2008)</a:t>
            </a:r>
            <a:endParaRPr lang="en-US" sz="1600" b="0" dirty="0"/>
          </a:p>
        </c:rich>
      </c:tx>
      <c:overlay val="0"/>
    </c:title>
    <c:autoTitleDeleted val="0"/>
    <c:plotArea>
      <c:layout>
        <c:manualLayout>
          <c:layoutTarget val="inner"/>
          <c:xMode val="edge"/>
          <c:yMode val="edge"/>
          <c:x val="0.131616851163052"/>
          <c:y val="0.125238563217049"/>
          <c:w val="0.828226911320415"/>
          <c:h val="0.627347859826534"/>
        </c:manualLayout>
      </c:layout>
      <c:lineChart>
        <c:grouping val="standard"/>
        <c:varyColors val="0"/>
        <c:ser>
          <c:idx val="0"/>
          <c:order val="0"/>
          <c:spPr>
            <a:ln>
              <a:solidFill>
                <a:schemeClr val="tx1"/>
              </a:solidFill>
            </a:ln>
          </c:spPr>
          <c:marker>
            <c:symbol val="none"/>
          </c:marker>
          <c:cat>
            <c:numRef>
              <c:f>(Sheet2!$C$5,Sheet2!$H$5,Sheet2!$M$5,Sheet2!$R$5,Sheet2!$W$5,Sheet2!$AB$5,Sheet2!$AG$5,Sheet2!$AL$5,Sheet2!$AQ$5)</c:f>
              <c:numCache>
                <c:formatCode>General</c:formatCode>
                <c:ptCount val="9"/>
                <c:pt idx="0">
                  <c:v>-4.0</c:v>
                </c:pt>
                <c:pt idx="1">
                  <c:v>-3.0</c:v>
                </c:pt>
                <c:pt idx="2">
                  <c:v>-2.0</c:v>
                </c:pt>
                <c:pt idx="3">
                  <c:v>-1.0</c:v>
                </c:pt>
                <c:pt idx="4">
                  <c:v>0.0</c:v>
                </c:pt>
                <c:pt idx="5">
                  <c:v>1.0</c:v>
                </c:pt>
                <c:pt idx="6">
                  <c:v>2.0</c:v>
                </c:pt>
                <c:pt idx="7">
                  <c:v>3.0</c:v>
                </c:pt>
                <c:pt idx="8">
                  <c:v>4.0</c:v>
                </c:pt>
              </c:numCache>
            </c:numRef>
          </c:cat>
          <c:val>
            <c:numRef>
              <c:f>(Sheet2!$D$24,Sheet2!$I$24,Sheet2!$N$24,Sheet2!$S$24,Sheet2!$X$24,Sheet2!$AC$24,Sheet2!$AH$24,Sheet2!$AM$24,Sheet2!$AR$24)</c:f>
              <c:numCache>
                <c:formatCode>General</c:formatCode>
                <c:ptCount val="9"/>
                <c:pt idx="0">
                  <c:v>0.195251119145127</c:v>
                </c:pt>
                <c:pt idx="1">
                  <c:v>0.171688206176503</c:v>
                </c:pt>
                <c:pt idx="2">
                  <c:v>0.150025714567525</c:v>
                </c:pt>
                <c:pt idx="3">
                  <c:v>0.130266719277607</c:v>
                </c:pt>
                <c:pt idx="4">
                  <c:v>0.112385450565938</c:v>
                </c:pt>
                <c:pt idx="5">
                  <c:v>0.0963305055319972</c:v>
                </c:pt>
                <c:pt idx="6">
                  <c:v>0.0820285198866773</c:v>
                </c:pt>
                <c:pt idx="7">
                  <c:v>0.0693881182428329</c:v>
                </c:pt>
                <c:pt idx="8">
                  <c:v>0.058303967320984</c:v>
                </c:pt>
              </c:numCache>
            </c:numRef>
          </c:val>
          <c:smooth val="0"/>
        </c:ser>
        <c:dLbls>
          <c:showLegendKey val="0"/>
          <c:showVal val="0"/>
          <c:showCatName val="0"/>
          <c:showSerName val="0"/>
          <c:showPercent val="0"/>
          <c:showBubbleSize val="0"/>
        </c:dLbls>
        <c:marker val="1"/>
        <c:smooth val="0"/>
        <c:axId val="2146375896"/>
        <c:axId val="2146312104"/>
      </c:lineChart>
      <c:catAx>
        <c:axId val="2146375896"/>
        <c:scaling>
          <c:orientation val="minMax"/>
        </c:scaling>
        <c:delete val="0"/>
        <c:axPos val="b"/>
        <c:title>
          <c:tx>
            <c:rich>
              <a:bodyPr/>
              <a:lstStyle/>
              <a:p>
                <a:pPr>
                  <a:defRPr b="0"/>
                </a:pPr>
                <a:r>
                  <a:rPr lang="en-US" b="0"/>
                  <a:t>Difference in Careerist and Appointee Influence in Agency Decisions</a:t>
                </a:r>
              </a:p>
            </c:rich>
          </c:tx>
          <c:overlay val="0"/>
        </c:title>
        <c:numFmt formatCode="General" sourceLinked="1"/>
        <c:majorTickMark val="out"/>
        <c:minorTickMark val="none"/>
        <c:tickLblPos val="nextTo"/>
        <c:crossAx val="2146312104"/>
        <c:crosses val="autoZero"/>
        <c:auto val="1"/>
        <c:lblAlgn val="ctr"/>
        <c:lblOffset val="100"/>
        <c:noMultiLvlLbl val="0"/>
      </c:catAx>
      <c:valAx>
        <c:axId val="2146312104"/>
        <c:scaling>
          <c:orientation val="minMax"/>
          <c:max val="0.3"/>
        </c:scaling>
        <c:delete val="0"/>
        <c:axPos val="l"/>
        <c:title>
          <c:tx>
            <c:rich>
              <a:bodyPr rot="-5400000" vert="horz"/>
              <a:lstStyle/>
              <a:p>
                <a:pPr>
                  <a:defRPr sz="1600" b="0"/>
                </a:pPr>
                <a:r>
                  <a:rPr lang="en-US" sz="1600" b="0"/>
                  <a:t>Probability Repondent Reports Likely or Very Likely to Leave Agency
</a:t>
                </a:r>
              </a:p>
            </c:rich>
          </c:tx>
          <c:overlay val="0"/>
        </c:title>
        <c:numFmt formatCode="General" sourceLinked="1"/>
        <c:majorTickMark val="out"/>
        <c:minorTickMark val="none"/>
        <c:tickLblPos val="nextTo"/>
        <c:crossAx val="2146375896"/>
        <c:crosses val="autoZero"/>
        <c:crossBetween val="between"/>
      </c:valAx>
    </c:plotArea>
    <c:plotVisOnly val="1"/>
    <c:dispBlanksAs val="gap"/>
    <c:showDLblsOverMax val="0"/>
  </c:chart>
  <c:spPr>
    <a:ln>
      <a:noFill/>
    </a:ln>
  </c:spPr>
  <c:txPr>
    <a:bodyPr/>
    <a:lstStyle/>
    <a:p>
      <a:pPr>
        <a:defRPr sz="1600">
          <a:latin typeface="Times New Roman" pitchFamily="18" charset="0"/>
          <a:cs typeface="Times New Roman" pitchFamily="18" charset="0"/>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cdr:x>
      <cdr:y>0.8984</cdr:y>
    </cdr:from>
    <cdr:to>
      <cdr:x>0.96201</cdr:x>
      <cdr:y>1</cdr:y>
    </cdr:to>
    <cdr:sp macro="" textlink="">
      <cdr:nvSpPr>
        <cdr:cNvPr id="2" name="TextBox 1"/>
        <cdr:cNvSpPr txBox="1"/>
      </cdr:nvSpPr>
      <cdr:spPr>
        <a:xfrm xmlns:a="http://schemas.openxmlformats.org/drawingml/2006/main">
          <a:off x="0" y="5605005"/>
          <a:ext cx="7999426" cy="6338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latin typeface="Times New Roman" pitchFamily="18" charset="0"/>
              <a:cs typeface="Times New Roman" pitchFamily="18" charset="0"/>
            </a:rPr>
            <a:t>Note: Values greater</a:t>
          </a:r>
          <a:r>
            <a:rPr lang="en-US" sz="1100" baseline="0">
              <a:latin typeface="Times New Roman" pitchFamily="18" charset="0"/>
              <a:cs typeface="Times New Roman" pitchFamily="18" charset="0"/>
            </a:rPr>
            <a:t> than 0 imply more relative careerist influence. X-axis  variable is difference in response to "In general, how much influence do</a:t>
          </a:r>
        </a:p>
        <a:p xmlns:a="http://schemas.openxmlformats.org/drawingml/2006/main">
          <a:r>
            <a:rPr lang="en-US" sz="1100" baseline="0">
              <a:latin typeface="Times New Roman" pitchFamily="18" charset="0"/>
              <a:cs typeface="Times New Roman" pitchFamily="18" charset="0"/>
            </a:rPr>
            <a:t> the following groups have over policy decisions in your agency?  [senior civil servants, political appointees]" None (0); Little (1); Some (2); </a:t>
          </a:r>
        </a:p>
        <a:p xmlns:a="http://schemas.openxmlformats.org/drawingml/2006/main">
          <a:r>
            <a:rPr lang="en-US" sz="1100" baseline="0">
              <a:latin typeface="Times New Roman" pitchFamily="18" charset="0"/>
              <a:cs typeface="Times New Roman" pitchFamily="18" charset="0"/>
            </a:rPr>
            <a:t>A good bit (3); A great deal (4). Don't know responses omitted. </a:t>
          </a:r>
          <a:endParaRPr lang="en-US" sz="1100">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1DF58-D5F6-3A46-A80A-639791C7AC29}" type="datetimeFigureOut">
              <a:rPr lang="en-US" smtClean="0"/>
              <a:t>5/18/15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61FE43-73D3-BB41-81C3-D351047BB41A}" type="slidenum">
              <a:rPr lang="en-US" smtClean="0"/>
              <a:t>‹#›</a:t>
            </a:fld>
            <a:endParaRPr lang="en-US"/>
          </a:p>
        </p:txBody>
      </p:sp>
    </p:spTree>
    <p:extLst>
      <p:ext uri="{BB962C8B-B14F-4D97-AF65-F5344CB8AC3E}">
        <p14:creationId xmlns:p14="http://schemas.microsoft.com/office/powerpoint/2010/main" val="1591457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think that to really understand and work at solving this problem, we require an interdisciplinary approach (Carnegie lesson #2!).  In order to gain traction, we are going to integrate contract theory, personnel economics, and the literature on public administration.</a:t>
            </a:r>
          </a:p>
        </p:txBody>
      </p:sp>
      <p:sp>
        <p:nvSpPr>
          <p:cNvPr id="4" name="Slide Number Placeholder 3"/>
          <p:cNvSpPr>
            <a:spLocks noGrp="1"/>
          </p:cNvSpPr>
          <p:nvPr>
            <p:ph type="sldNum" sz="quarter" idx="10"/>
          </p:nvPr>
        </p:nvSpPr>
        <p:spPr/>
        <p:txBody>
          <a:bodyPr/>
          <a:lstStyle/>
          <a:p>
            <a:fld id="{C761FE43-73D3-BB41-81C3-D351047BB41A}" type="slidenum">
              <a:rPr lang="en-US" smtClean="0"/>
              <a:t>18</a:t>
            </a:fld>
            <a:endParaRPr lang="en-US"/>
          </a:p>
        </p:txBody>
      </p:sp>
    </p:spTree>
    <p:extLst>
      <p:ext uri="{BB962C8B-B14F-4D97-AF65-F5344CB8AC3E}">
        <p14:creationId xmlns:p14="http://schemas.microsoft.com/office/powerpoint/2010/main" val="388917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Outside wages here are really important.  However, we want to set wages so that slackers go and zealots stay.</a:t>
            </a:r>
            <a:endParaRPr lang="en-US" sz="1600" dirty="0"/>
          </a:p>
        </p:txBody>
      </p:sp>
      <p:sp>
        <p:nvSpPr>
          <p:cNvPr id="4" name="Slide Number Placeholder 3"/>
          <p:cNvSpPr>
            <a:spLocks noGrp="1"/>
          </p:cNvSpPr>
          <p:nvPr>
            <p:ph type="sldNum" sz="quarter" idx="10"/>
          </p:nvPr>
        </p:nvSpPr>
        <p:spPr/>
        <p:txBody>
          <a:bodyPr/>
          <a:lstStyle/>
          <a:p>
            <a:fld id="{C761FE43-73D3-BB41-81C3-D351047BB41A}" type="slidenum">
              <a:rPr lang="en-US" smtClean="0"/>
              <a:t>37</a:t>
            </a:fld>
            <a:endParaRPr lang="en-US"/>
          </a:p>
        </p:txBody>
      </p:sp>
    </p:spTree>
    <p:extLst>
      <p:ext uri="{BB962C8B-B14F-4D97-AF65-F5344CB8AC3E}">
        <p14:creationId xmlns:p14="http://schemas.microsoft.com/office/powerpoint/2010/main" val="422100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Put it together</a:t>
            </a:r>
          </a:p>
          <a:p>
            <a:r>
              <a:rPr lang="en-US" sz="1600" dirty="0" smtClean="0"/>
              <a:t>Horizontal</a:t>
            </a:r>
            <a:r>
              <a:rPr lang="en-US" sz="1600" baseline="0" dirty="0" smtClean="0"/>
              <a:t> axis:  promotion standard</a:t>
            </a:r>
          </a:p>
          <a:p>
            <a:r>
              <a:rPr lang="en-US" sz="1600" baseline="0" dirty="0" smtClean="0"/>
              <a:t>Vertical axis:  degree of politicization.</a:t>
            </a:r>
          </a:p>
          <a:p>
            <a:endParaRPr lang="en-US" sz="1600" baseline="0" dirty="0" smtClean="0"/>
          </a:p>
          <a:p>
            <a:r>
              <a:rPr lang="en-US" sz="1600" baseline="0" dirty="0" smtClean="0"/>
              <a:t>Top left:  High politicization=&gt;low promotion standards (low p, High conflict)</a:t>
            </a:r>
          </a:p>
          <a:p>
            <a:r>
              <a:rPr lang="en-US" sz="1600" baseline="0" dirty="0" smtClean="0"/>
              <a:t>Bottom right:  Low politicization=&gt; high promotion standards (high p, Low conflict)</a:t>
            </a:r>
            <a:endParaRPr lang="en-US" sz="1600" dirty="0"/>
          </a:p>
        </p:txBody>
      </p:sp>
      <p:sp>
        <p:nvSpPr>
          <p:cNvPr id="4" name="Slide Number Placeholder 3"/>
          <p:cNvSpPr>
            <a:spLocks noGrp="1"/>
          </p:cNvSpPr>
          <p:nvPr>
            <p:ph type="sldNum" sz="quarter" idx="10"/>
          </p:nvPr>
        </p:nvSpPr>
        <p:spPr/>
        <p:txBody>
          <a:bodyPr/>
          <a:lstStyle/>
          <a:p>
            <a:fld id="{C761FE43-73D3-BB41-81C3-D351047BB41A}" type="slidenum">
              <a:rPr lang="en-US" smtClean="0"/>
              <a:t>38</a:t>
            </a:fld>
            <a:endParaRPr lang="en-US"/>
          </a:p>
        </p:txBody>
      </p:sp>
    </p:spTree>
    <p:extLst>
      <p:ext uri="{BB962C8B-B14F-4D97-AF65-F5344CB8AC3E}">
        <p14:creationId xmlns:p14="http://schemas.microsoft.com/office/powerpoint/2010/main" val="267292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2AE99A-CA91-429C-BA31-7DE62991C29C}" type="slidenum">
              <a:rPr lang="en-US" smtClean="0"/>
              <a:t>66</a:t>
            </a:fld>
            <a:endParaRPr lang="en-US"/>
          </a:p>
        </p:txBody>
      </p:sp>
    </p:spTree>
    <p:extLst>
      <p:ext uri="{BB962C8B-B14F-4D97-AF65-F5344CB8AC3E}">
        <p14:creationId xmlns:p14="http://schemas.microsoft.com/office/powerpoint/2010/main" val="10738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Personnel Economics about?  Wage, Promotion, Human Capital, and Careers</a:t>
            </a:r>
          </a:p>
          <a:p>
            <a:r>
              <a:rPr lang="en-US" baseline="0" dirty="0" smtClean="0"/>
              <a:t>How does the private sector think about it?</a:t>
            </a:r>
          </a:p>
          <a:p>
            <a:r>
              <a:rPr lang="en-US" baseline="0" dirty="0" smtClean="0"/>
              <a:t>What is happening in the public sector?</a:t>
            </a:r>
          </a:p>
          <a:p>
            <a:r>
              <a:rPr lang="en-US" baseline="0" dirty="0" smtClean="0"/>
              <a:t>What is Public Sector Personnel Economics—we add three additional features.</a:t>
            </a:r>
          </a:p>
          <a:p>
            <a:r>
              <a:rPr lang="en-US" baseline="0" dirty="0" smtClean="0"/>
              <a:t>This paper is about the first six of these.  That is our model has wages, promotions, human capital, careers, motivation, and policy outcomes.  Does NOT have multiple principals.</a:t>
            </a:r>
            <a:endParaRPr lang="en-US" dirty="0"/>
          </a:p>
        </p:txBody>
      </p:sp>
      <p:sp>
        <p:nvSpPr>
          <p:cNvPr id="4" name="Slide Number Placeholder 3"/>
          <p:cNvSpPr>
            <a:spLocks noGrp="1"/>
          </p:cNvSpPr>
          <p:nvPr>
            <p:ph type="sldNum" sz="quarter" idx="10"/>
          </p:nvPr>
        </p:nvSpPr>
        <p:spPr/>
        <p:txBody>
          <a:bodyPr/>
          <a:lstStyle/>
          <a:p>
            <a:fld id="{C761FE43-73D3-BB41-81C3-D351047BB41A}" type="slidenum">
              <a:rPr lang="en-US" smtClean="0"/>
              <a:t>19</a:t>
            </a:fld>
            <a:endParaRPr lang="en-US"/>
          </a:p>
        </p:txBody>
      </p:sp>
    </p:spTree>
    <p:extLst>
      <p:ext uri="{BB962C8B-B14F-4D97-AF65-F5344CB8AC3E}">
        <p14:creationId xmlns:p14="http://schemas.microsoft.com/office/powerpoint/2010/main" val="256132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 is joint</a:t>
            </a:r>
            <a:r>
              <a:rPr lang="en-US" sz="1600" baseline="0" dirty="0" smtClean="0"/>
              <a:t> work with Charles Cameron who is sitting right here, and David Lewis who could not make it.</a:t>
            </a:r>
          </a:p>
          <a:p>
            <a:endParaRPr lang="en-US" sz="1600" dirty="0" smtClean="0"/>
          </a:p>
          <a:p>
            <a:r>
              <a:rPr lang="en-US" sz="1600" dirty="0" smtClean="0"/>
              <a:t>Thank you.  Oliver’s talk last night was a great introduction. </a:t>
            </a:r>
          </a:p>
          <a:p>
            <a:endParaRPr lang="en-US" sz="1600" dirty="0" smtClean="0"/>
          </a:p>
          <a:p>
            <a:r>
              <a:rPr lang="en-US" sz="1600" dirty="0" smtClean="0"/>
              <a:t>Apparently we are heading into the “swamp” of bureaucracy</a:t>
            </a:r>
            <a:r>
              <a:rPr lang="en-US" sz="1600" baseline="0" dirty="0" smtClean="0"/>
              <a:t>.  This is an early foray into modeling bureaucracies for us, so you can think of us as being in the swamp </a:t>
            </a:r>
            <a:r>
              <a:rPr lang="en-US" sz="1600" dirty="0" smtClean="0"/>
              <a:t>with very short boots!  </a:t>
            </a:r>
          </a:p>
          <a:p>
            <a:endParaRPr lang="en-US" sz="1600" dirty="0" smtClean="0"/>
          </a:p>
          <a:p>
            <a:r>
              <a:rPr lang="en-US" sz="1600" dirty="0" smtClean="0"/>
              <a:t>This paper is about internal labor markets in government</a:t>
            </a:r>
            <a:r>
              <a:rPr lang="en-US" sz="1600" baseline="0" dirty="0" smtClean="0"/>
              <a:t> bureaucracies and its effect on agency performance.</a:t>
            </a:r>
            <a:endParaRPr lang="en-US" sz="1600" dirty="0"/>
          </a:p>
        </p:txBody>
      </p:sp>
      <p:sp>
        <p:nvSpPr>
          <p:cNvPr id="4" name="Slide Number Placeholder 3"/>
          <p:cNvSpPr>
            <a:spLocks noGrp="1"/>
          </p:cNvSpPr>
          <p:nvPr>
            <p:ph type="sldNum" sz="quarter" idx="10"/>
          </p:nvPr>
        </p:nvSpPr>
        <p:spPr/>
        <p:txBody>
          <a:bodyPr/>
          <a:lstStyle/>
          <a:p>
            <a:fld id="{C761FE43-73D3-BB41-81C3-D351047BB41A}" type="slidenum">
              <a:rPr lang="en-US" smtClean="0"/>
              <a:t>25</a:t>
            </a:fld>
            <a:endParaRPr lang="en-US"/>
          </a:p>
        </p:txBody>
      </p:sp>
    </p:spTree>
    <p:extLst>
      <p:ext uri="{BB962C8B-B14F-4D97-AF65-F5344CB8AC3E}">
        <p14:creationId xmlns:p14="http://schemas.microsoft.com/office/powerpoint/2010/main" val="1391859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 believe that the bureaucracy</a:t>
            </a:r>
            <a:r>
              <a:rPr lang="en-US" sz="1600" baseline="0" dirty="0" smtClean="0"/>
              <a:t> is fundamentally a contracting problem.  This is an innovative way of thinking about bureaucracy, we believe.  The contracting problem is bureaucracy is more extreme than in firms.</a:t>
            </a:r>
            <a:endParaRPr lang="en-US" sz="1600" dirty="0" smtClean="0"/>
          </a:p>
          <a:p>
            <a:endParaRPr lang="en-US" sz="1600" dirty="0" smtClean="0"/>
          </a:p>
          <a:p>
            <a:r>
              <a:rPr lang="en-US" sz="1600" dirty="0" smtClean="0"/>
              <a:t>Performance is hard to measure in agencies:</a:t>
            </a:r>
          </a:p>
          <a:p>
            <a:pPr marL="228600" indent="-228600">
              <a:buAutoNum type="arabicPeriod"/>
            </a:pPr>
            <a:r>
              <a:rPr lang="en-US" sz="1600" dirty="0" smtClean="0"/>
              <a:t>Nature</a:t>
            </a:r>
            <a:r>
              <a:rPr lang="en-US" sz="1600" baseline="0" dirty="0" smtClean="0"/>
              <a:t> of job:  how to measure the foreign service office or park ranger?</a:t>
            </a:r>
          </a:p>
          <a:p>
            <a:pPr marL="228600" indent="-228600">
              <a:buAutoNum type="arabicPeriod"/>
            </a:pPr>
            <a:r>
              <a:rPr lang="en-US" sz="1600" baseline="0" dirty="0" smtClean="0"/>
              <a:t>Public sector unions means you can’t get fired and can’t have performance based pay</a:t>
            </a:r>
          </a:p>
          <a:p>
            <a:pPr marL="228600" indent="-228600">
              <a:buAutoNum type="arabicPeriod"/>
            </a:pPr>
            <a:endParaRPr lang="en-US" sz="1600" baseline="0" dirty="0" smtClean="0"/>
          </a:p>
          <a:p>
            <a:pPr marL="0" indent="0">
              <a:buNone/>
            </a:pPr>
            <a:r>
              <a:rPr lang="en-US" sz="1600" baseline="0" dirty="0" smtClean="0"/>
              <a:t>Political meddling is hard to stop.</a:t>
            </a:r>
          </a:p>
          <a:p>
            <a:pPr marL="228600" indent="-228600">
              <a:buAutoNum type="arabicPeriod"/>
            </a:pPr>
            <a:r>
              <a:rPr lang="en-US" sz="1600" baseline="0" dirty="0" smtClean="0"/>
              <a:t>Can’t contract the decision rights to not meddle, so statements not credible.</a:t>
            </a:r>
          </a:p>
          <a:p>
            <a:pPr marL="228600" indent="-228600">
              <a:buAutoNum type="arabicPeriod"/>
            </a:pPr>
            <a:r>
              <a:rPr lang="en-US" sz="1600" baseline="0" dirty="0" smtClean="0"/>
              <a:t>Electoral pressures, interest groups encourage meddling</a:t>
            </a:r>
            <a:endParaRPr lang="en-US" sz="1600" dirty="0"/>
          </a:p>
        </p:txBody>
      </p:sp>
      <p:sp>
        <p:nvSpPr>
          <p:cNvPr id="4" name="Slide Number Placeholder 3"/>
          <p:cNvSpPr>
            <a:spLocks noGrp="1"/>
          </p:cNvSpPr>
          <p:nvPr>
            <p:ph type="sldNum" sz="quarter" idx="10"/>
          </p:nvPr>
        </p:nvSpPr>
        <p:spPr/>
        <p:txBody>
          <a:bodyPr/>
          <a:lstStyle/>
          <a:p>
            <a:fld id="{C761FE43-73D3-BB41-81C3-D351047BB41A}" type="slidenum">
              <a:rPr lang="en-US" smtClean="0"/>
              <a:t>27</a:t>
            </a:fld>
            <a:endParaRPr lang="en-US"/>
          </a:p>
        </p:txBody>
      </p:sp>
    </p:spTree>
    <p:extLst>
      <p:ext uri="{BB962C8B-B14F-4D97-AF65-F5344CB8AC3E}">
        <p14:creationId xmlns:p14="http://schemas.microsoft.com/office/powerpoint/2010/main" val="12616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claim in the paper is that……</a:t>
            </a:r>
            <a:endParaRPr lang="en-US" dirty="0"/>
          </a:p>
        </p:txBody>
      </p:sp>
      <p:sp>
        <p:nvSpPr>
          <p:cNvPr id="4" name="Slide Number Placeholder 3"/>
          <p:cNvSpPr>
            <a:spLocks noGrp="1"/>
          </p:cNvSpPr>
          <p:nvPr>
            <p:ph type="sldNum" sz="quarter" idx="10"/>
          </p:nvPr>
        </p:nvSpPr>
        <p:spPr/>
        <p:txBody>
          <a:bodyPr/>
          <a:lstStyle/>
          <a:p>
            <a:fld id="{C761FE43-73D3-BB41-81C3-D351047BB41A}" type="slidenum">
              <a:rPr lang="en-US" smtClean="0"/>
              <a:t>28</a:t>
            </a:fld>
            <a:endParaRPr lang="en-US"/>
          </a:p>
        </p:txBody>
      </p:sp>
    </p:spTree>
    <p:extLst>
      <p:ext uri="{BB962C8B-B14F-4D97-AF65-F5344CB8AC3E}">
        <p14:creationId xmlns:p14="http://schemas.microsoft.com/office/powerpoint/2010/main" val="201080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Oliver’s Carnegie</a:t>
            </a:r>
            <a:r>
              <a:rPr lang="en-US" baseline="0" dirty="0" smtClean="0"/>
              <a:t> Lesson #1:  Be disciplined.</a:t>
            </a:r>
            <a:endParaRPr lang="en-US" dirty="0"/>
          </a:p>
        </p:txBody>
      </p:sp>
      <p:sp>
        <p:nvSpPr>
          <p:cNvPr id="4" name="Slide Number Placeholder 3"/>
          <p:cNvSpPr>
            <a:spLocks noGrp="1"/>
          </p:cNvSpPr>
          <p:nvPr>
            <p:ph type="sldNum" sz="quarter" idx="10"/>
          </p:nvPr>
        </p:nvSpPr>
        <p:spPr/>
        <p:txBody>
          <a:bodyPr/>
          <a:lstStyle/>
          <a:p>
            <a:fld id="{C761FE43-73D3-BB41-81C3-D351047BB41A}" type="slidenum">
              <a:rPr lang="en-US" smtClean="0"/>
              <a:t>29</a:t>
            </a:fld>
            <a:endParaRPr lang="en-US"/>
          </a:p>
        </p:txBody>
      </p:sp>
    </p:spTree>
    <p:extLst>
      <p:ext uri="{BB962C8B-B14F-4D97-AF65-F5344CB8AC3E}">
        <p14:creationId xmlns:p14="http://schemas.microsoft.com/office/powerpoint/2010/main" val="81401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types of agencies:</a:t>
            </a:r>
          </a:p>
          <a:p>
            <a:endParaRPr lang="en-US" dirty="0"/>
          </a:p>
        </p:txBody>
      </p:sp>
      <p:sp>
        <p:nvSpPr>
          <p:cNvPr id="4" name="Slide Number Placeholder 3"/>
          <p:cNvSpPr>
            <a:spLocks noGrp="1"/>
          </p:cNvSpPr>
          <p:nvPr>
            <p:ph type="sldNum" sz="quarter" idx="10"/>
          </p:nvPr>
        </p:nvSpPr>
        <p:spPr/>
        <p:txBody>
          <a:bodyPr/>
          <a:lstStyle/>
          <a:p>
            <a:fld id="{C761FE43-73D3-BB41-81C3-D351047BB41A}" type="slidenum">
              <a:rPr lang="en-US" smtClean="0"/>
              <a:t>33</a:t>
            </a:fld>
            <a:endParaRPr lang="en-US"/>
          </a:p>
        </p:txBody>
      </p:sp>
    </p:spTree>
    <p:extLst>
      <p:ext uri="{BB962C8B-B14F-4D97-AF65-F5344CB8AC3E}">
        <p14:creationId xmlns:p14="http://schemas.microsoft.com/office/powerpoint/2010/main" val="1406547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There is much higher turnover at OCC (Type II) than Type I</a:t>
            </a:r>
          </a:p>
          <a:p>
            <a:endParaRPr lang="en-US" sz="1600" dirty="0" smtClean="0"/>
          </a:p>
          <a:p>
            <a:r>
              <a:rPr lang="en-US" sz="1600" dirty="0" smtClean="0"/>
              <a:t>This</a:t>
            </a:r>
            <a:r>
              <a:rPr lang="en-US" sz="1600" baseline="0" dirty="0" smtClean="0"/>
              <a:t> is, in a roughly descriptive way, the hazard rate of leaving the two agencies at the Treasury Dept.  The horizontal access is the years of service, and the vertical axis is the percentage of worker with that many years of service who leave the agency.  What you see is the blue line, OCC, employees, leave much earlier in their careers.  Indeed, they take the OCC exam 2-5 years into the their career and then they leave.  The red line, OPD, have few skills for the public sector and they become lifers.  </a:t>
            </a:r>
          </a:p>
          <a:p>
            <a:endParaRPr lang="en-US" sz="1600" baseline="0" dirty="0" smtClean="0"/>
          </a:p>
          <a:p>
            <a:r>
              <a:rPr lang="en-US" sz="1600" baseline="0" dirty="0" smtClean="0"/>
              <a:t>Note:  At 20 years there is bump in pension; and then both OCC and OPD look pretty much the same.</a:t>
            </a:r>
            <a:endParaRPr lang="en-US" sz="1600" dirty="0"/>
          </a:p>
        </p:txBody>
      </p:sp>
      <p:sp>
        <p:nvSpPr>
          <p:cNvPr id="4" name="Slide Number Placeholder 3"/>
          <p:cNvSpPr>
            <a:spLocks noGrp="1"/>
          </p:cNvSpPr>
          <p:nvPr>
            <p:ph type="sldNum" sz="quarter" idx="10"/>
          </p:nvPr>
        </p:nvSpPr>
        <p:spPr/>
        <p:txBody>
          <a:bodyPr/>
          <a:lstStyle/>
          <a:p>
            <a:fld id="{C761FE43-73D3-BB41-81C3-D351047BB41A}" type="slidenum">
              <a:rPr lang="en-US" smtClean="0"/>
              <a:t>35</a:t>
            </a:fld>
            <a:endParaRPr lang="en-US"/>
          </a:p>
        </p:txBody>
      </p:sp>
    </p:spTree>
    <p:extLst>
      <p:ext uri="{BB962C8B-B14F-4D97-AF65-F5344CB8AC3E}">
        <p14:creationId xmlns:p14="http://schemas.microsoft.com/office/powerpoint/2010/main" val="148717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What this means is that these guys don’t leave the agency so private sector</a:t>
            </a:r>
            <a:r>
              <a:rPr lang="en-US" sz="1600" baseline="0" dirty="0" smtClean="0"/>
              <a:t> wages are not that important.</a:t>
            </a:r>
            <a:endParaRPr lang="en-US" sz="1600" dirty="0"/>
          </a:p>
        </p:txBody>
      </p:sp>
      <p:sp>
        <p:nvSpPr>
          <p:cNvPr id="4" name="Slide Number Placeholder 3"/>
          <p:cNvSpPr>
            <a:spLocks noGrp="1"/>
          </p:cNvSpPr>
          <p:nvPr>
            <p:ph type="sldNum" sz="quarter" idx="10"/>
          </p:nvPr>
        </p:nvSpPr>
        <p:spPr/>
        <p:txBody>
          <a:bodyPr/>
          <a:lstStyle/>
          <a:p>
            <a:fld id="{C761FE43-73D3-BB41-81C3-D351047BB41A}" type="slidenum">
              <a:rPr lang="en-US" smtClean="0"/>
              <a:t>36</a:t>
            </a:fld>
            <a:endParaRPr lang="en-US"/>
          </a:p>
        </p:txBody>
      </p:sp>
    </p:spTree>
    <p:extLst>
      <p:ext uri="{BB962C8B-B14F-4D97-AF65-F5344CB8AC3E}">
        <p14:creationId xmlns:p14="http://schemas.microsoft.com/office/powerpoint/2010/main" val="4257064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C49169-C8A5-440A-B721-9A1DFC6B0791}" type="datetimeFigureOut">
              <a:rPr lang="en-US" smtClean="0"/>
              <a:pPr/>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3F33F-0A56-4642-A658-D0E75DCD87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49169-C8A5-440A-B721-9A1DFC6B0791}" type="datetimeFigureOut">
              <a:rPr lang="en-US" smtClean="0"/>
              <a:pPr/>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3F33F-0A56-4642-A658-D0E75DCD87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49169-C8A5-440A-B721-9A1DFC6B0791}" type="datetimeFigureOut">
              <a:rPr lang="en-US" smtClean="0"/>
              <a:pPr/>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3F33F-0A56-4642-A658-D0E75DCD87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49169-C8A5-440A-B721-9A1DFC6B0791}" type="datetimeFigureOut">
              <a:rPr lang="en-US" smtClean="0"/>
              <a:pPr/>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3F33F-0A56-4642-A658-D0E75DCD87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C49169-C8A5-440A-B721-9A1DFC6B0791}" type="datetimeFigureOut">
              <a:rPr lang="en-US" smtClean="0"/>
              <a:pPr/>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3F33F-0A56-4642-A658-D0E75DCD87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C49169-C8A5-440A-B721-9A1DFC6B0791}" type="datetimeFigureOut">
              <a:rPr lang="en-US" smtClean="0"/>
              <a:pPr/>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3F33F-0A56-4642-A658-D0E75DCD87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C49169-C8A5-440A-B721-9A1DFC6B0791}" type="datetimeFigureOut">
              <a:rPr lang="en-US" smtClean="0"/>
              <a:pPr/>
              <a:t>5/18/15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3F33F-0A56-4642-A658-D0E75DCD87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C49169-C8A5-440A-B721-9A1DFC6B0791}" type="datetimeFigureOut">
              <a:rPr lang="en-US" smtClean="0"/>
              <a:pPr/>
              <a:t>5/18/15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3F33F-0A56-4642-A658-D0E75DCD87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49169-C8A5-440A-B721-9A1DFC6B0791}" type="datetimeFigureOut">
              <a:rPr lang="en-US" smtClean="0"/>
              <a:pPr/>
              <a:t>5/18/15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3F33F-0A56-4642-A658-D0E75DCD87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49169-C8A5-440A-B721-9A1DFC6B0791}" type="datetimeFigureOut">
              <a:rPr lang="en-US" smtClean="0"/>
              <a:pPr/>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3F33F-0A56-4642-A658-D0E75DCD87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49169-C8A5-440A-B721-9A1DFC6B0791}" type="datetimeFigureOut">
              <a:rPr lang="en-US" smtClean="0"/>
              <a:pPr/>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3F33F-0A56-4642-A658-D0E75DCD87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49169-C8A5-440A-B721-9A1DFC6B0791}" type="datetimeFigureOut">
              <a:rPr lang="en-US" smtClean="0"/>
              <a:pPr/>
              <a:t>5/18/15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3F33F-0A56-4642-A658-D0E75DCD87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tmp"/></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tmp"/></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1.docx"/><Relationship Id="rId5" Type="http://schemas.openxmlformats.org/officeDocument/2006/relationships/image" Target="../media/image23.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tmp"/></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523999"/>
          </a:xfrm>
        </p:spPr>
        <p:txBody>
          <a:bodyPr>
            <a:normAutofit/>
          </a:bodyPr>
          <a:lstStyle/>
          <a:p>
            <a:r>
              <a:rPr lang="en-US" sz="3600" dirty="0" smtClean="0"/>
              <a:t>Public Sector Personnel Economics</a:t>
            </a:r>
            <a:r>
              <a:rPr lang="en-US" dirty="0" smtClean="0"/>
              <a:t/>
            </a:r>
            <a:br>
              <a:rPr lang="en-US" dirty="0" smtClean="0"/>
            </a:br>
            <a:endParaRPr lang="en-US" dirty="0"/>
          </a:p>
        </p:txBody>
      </p:sp>
      <p:sp>
        <p:nvSpPr>
          <p:cNvPr id="3" name="Subtitle 2"/>
          <p:cNvSpPr>
            <a:spLocks noGrp="1"/>
          </p:cNvSpPr>
          <p:nvPr>
            <p:ph type="subTitle" idx="1"/>
          </p:nvPr>
        </p:nvSpPr>
        <p:spPr>
          <a:xfrm>
            <a:off x="609600" y="2514600"/>
            <a:ext cx="7772400" cy="3657600"/>
          </a:xfrm>
        </p:spPr>
        <p:txBody>
          <a:bodyPr>
            <a:normAutofit fontScale="70000" lnSpcReduction="20000"/>
          </a:bodyPr>
          <a:lstStyle/>
          <a:p>
            <a:r>
              <a:rPr lang="en-US" dirty="0"/>
              <a:t>John de Figueiredo</a:t>
            </a:r>
          </a:p>
          <a:p>
            <a:r>
              <a:rPr lang="en-US" dirty="0"/>
              <a:t>Duke </a:t>
            </a:r>
            <a:r>
              <a:rPr lang="en-US" dirty="0" smtClean="0"/>
              <a:t>University</a:t>
            </a:r>
          </a:p>
          <a:p>
            <a:endParaRPr lang="en-US" dirty="0"/>
          </a:p>
          <a:p>
            <a:r>
              <a:rPr lang="en-US" dirty="0" smtClean="0"/>
              <a:t>with</a:t>
            </a:r>
          </a:p>
          <a:p>
            <a:r>
              <a:rPr lang="en-US" dirty="0" smtClean="0"/>
              <a:t>Charles Cameron</a:t>
            </a:r>
          </a:p>
          <a:p>
            <a:r>
              <a:rPr lang="en-US" dirty="0" smtClean="0"/>
              <a:t>Princeton </a:t>
            </a:r>
            <a:r>
              <a:rPr lang="en-US" dirty="0"/>
              <a:t>University </a:t>
            </a:r>
          </a:p>
          <a:p>
            <a:endParaRPr lang="en-US" dirty="0" smtClean="0"/>
          </a:p>
          <a:p>
            <a:r>
              <a:rPr lang="en-US" dirty="0" smtClean="0"/>
              <a:t>David Lewis</a:t>
            </a:r>
          </a:p>
          <a:p>
            <a:r>
              <a:rPr lang="en-US" dirty="0" smtClean="0"/>
              <a:t>Vanderbilt University</a:t>
            </a:r>
          </a:p>
          <a:p>
            <a:endParaRPr lang="en-US" dirty="0" smtClean="0"/>
          </a:p>
          <a:p>
            <a:r>
              <a:rPr lang="en-US" sz="2300" dirty="0" smtClean="0"/>
              <a:t>Presented at the ESNIE Annual Meeting, May 2015, Corsica, France</a:t>
            </a:r>
          </a:p>
          <a:p>
            <a:endParaRPr lang="en-US" dirty="0"/>
          </a:p>
        </p:txBody>
      </p:sp>
    </p:spTree>
    <p:extLst>
      <p:ext uri="{BB962C8B-B14F-4D97-AF65-F5344CB8AC3E}">
        <p14:creationId xmlns:p14="http://schemas.microsoft.com/office/powerpoint/2010/main" val="15774461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What would these policies do to Apple’s culture and competence?</a:t>
            </a:r>
            <a:endParaRPr lang="en-US" dirty="0"/>
          </a:p>
        </p:txBody>
      </p:sp>
      <p:sp>
        <p:nvSpPr>
          <p:cNvPr id="5" name="Subtitle 4"/>
          <p:cNvSpPr>
            <a:spLocks noGrp="1"/>
          </p:cNvSpPr>
          <p:nvPr>
            <p:ph type="subTitle" idx="1"/>
          </p:nvPr>
        </p:nvSpPr>
        <p:spPr/>
        <p:txBody>
          <a:bodyPr/>
          <a:lstStyle/>
          <a:p>
            <a:r>
              <a:rPr lang="en-US" dirty="0" smtClean="0"/>
              <a:t>Think about it … </a:t>
            </a:r>
            <a:endParaRPr lang="en-US" dirty="0"/>
          </a:p>
        </p:txBody>
      </p:sp>
    </p:spTree>
    <p:extLst>
      <p:ext uri="{BB962C8B-B14F-4D97-AF65-F5344CB8AC3E}">
        <p14:creationId xmlns:p14="http://schemas.microsoft.com/office/powerpoint/2010/main" val="24115551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iPhone</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pPr marL="0" indent="0" algn="ctr">
              <a:buNone/>
            </a:pPr>
            <a:r>
              <a:rPr lang="en-US" dirty="0" smtClean="0"/>
              <a:t>It weighs 40 pounds, costs $10K, doesn’t work, and can’t be repaired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66838"/>
            <a:ext cx="3205162" cy="320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1237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Big 4 Federal Personnel Policies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Short-term political </a:t>
            </a:r>
            <a:r>
              <a:rPr lang="en-US" dirty="0"/>
              <a:t>a</a:t>
            </a:r>
            <a:r>
              <a:rPr lang="en-US" dirty="0" smtClean="0"/>
              <a:t>ppointees hold most of the good jobs</a:t>
            </a:r>
          </a:p>
          <a:p>
            <a:pPr marL="571500" indent="-514350">
              <a:buFont typeface="+mj-lt"/>
              <a:buAutoNum type="arabicPeriod"/>
            </a:pPr>
            <a:r>
              <a:rPr lang="en-US" dirty="0" smtClean="0"/>
              <a:t>Presidents meddle opportunistically from the Center</a:t>
            </a:r>
          </a:p>
          <a:p>
            <a:pPr marL="514350" indent="-514350">
              <a:buFont typeface="+mj-lt"/>
              <a:buAutoNum type="arabicPeriod"/>
            </a:pPr>
            <a:r>
              <a:rPr lang="en-US" dirty="0" smtClean="0"/>
              <a:t>Much work is subcontracted, esp. to a select group of big private contractors </a:t>
            </a:r>
          </a:p>
          <a:p>
            <a:pPr marL="514350" indent="-514350">
              <a:buFont typeface="+mj-lt"/>
              <a:buAutoNum type="arabicPeriod"/>
            </a:pPr>
            <a:r>
              <a:rPr lang="en-US" dirty="0" smtClean="0"/>
              <a:t>Congress imposes random hiring freezes and pay cuts</a:t>
            </a:r>
          </a:p>
          <a:p>
            <a:pPr marL="514350" indent="-514350">
              <a:buFont typeface="+mj-lt"/>
              <a:buAutoNum type="arabicPeriod"/>
            </a:pPr>
            <a:endParaRPr lang="en-US" dirty="0"/>
          </a:p>
        </p:txBody>
      </p:sp>
    </p:spTree>
    <p:extLst>
      <p:ext uri="{BB962C8B-B14F-4D97-AF65-F5344CB8AC3E}">
        <p14:creationId xmlns:p14="http://schemas.microsoft.com/office/powerpoint/2010/main" val="1667472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Black Box</a:t>
            </a:r>
            <a:endParaRPr lang="en-US" dirty="0"/>
          </a:p>
        </p:txBody>
      </p:sp>
      <p:sp>
        <p:nvSpPr>
          <p:cNvPr id="3" name="Rectangle 2"/>
          <p:cNvSpPr/>
          <p:nvPr/>
        </p:nvSpPr>
        <p:spPr>
          <a:xfrm>
            <a:off x="3429000" y="2819400"/>
            <a:ext cx="2286000" cy="2286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Bureaucratic </a:t>
            </a:r>
          </a:p>
          <a:p>
            <a:pPr algn="ctr"/>
            <a:r>
              <a:rPr lang="en-US" dirty="0" smtClean="0"/>
              <a:t>Agencies</a:t>
            </a:r>
            <a:endParaRPr lang="en-US" dirty="0"/>
          </a:p>
        </p:txBody>
      </p:sp>
      <p:sp>
        <p:nvSpPr>
          <p:cNvPr id="4" name="Down Arrow 3"/>
          <p:cNvSpPr/>
          <p:nvPr/>
        </p:nvSpPr>
        <p:spPr>
          <a:xfrm>
            <a:off x="4419600" y="2133600"/>
            <a:ext cx="3048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86200" y="1676400"/>
            <a:ext cx="1303888" cy="369332"/>
          </a:xfrm>
          <a:prstGeom prst="rect">
            <a:avLst/>
          </a:prstGeom>
          <a:noFill/>
        </p:spPr>
        <p:txBody>
          <a:bodyPr wrap="none" rtlCol="0">
            <a:spAutoFit/>
          </a:bodyPr>
          <a:lstStyle/>
          <a:p>
            <a:r>
              <a:rPr lang="en-US" dirty="0" smtClean="0"/>
              <a:t>Preferences</a:t>
            </a:r>
            <a:endParaRPr lang="en-US" dirty="0"/>
          </a:p>
        </p:txBody>
      </p:sp>
      <p:sp>
        <p:nvSpPr>
          <p:cNvPr id="6" name="Right Arrow 5"/>
          <p:cNvSpPr/>
          <p:nvPr/>
        </p:nvSpPr>
        <p:spPr>
          <a:xfrm>
            <a:off x="1828800" y="3810000"/>
            <a:ext cx="1219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752600" y="3429000"/>
            <a:ext cx="1151615" cy="369332"/>
          </a:xfrm>
          <a:prstGeom prst="rect">
            <a:avLst/>
          </a:prstGeom>
          <a:noFill/>
        </p:spPr>
        <p:txBody>
          <a:bodyPr wrap="none" rtlCol="0">
            <a:spAutoFit/>
          </a:bodyPr>
          <a:lstStyle/>
          <a:p>
            <a:r>
              <a:rPr lang="en-US" dirty="0" smtClean="0"/>
              <a:t>Structures</a:t>
            </a:r>
            <a:endParaRPr lang="en-US" dirty="0"/>
          </a:p>
        </p:txBody>
      </p:sp>
      <p:sp>
        <p:nvSpPr>
          <p:cNvPr id="8" name="Down Arrow 7"/>
          <p:cNvSpPr/>
          <p:nvPr/>
        </p:nvSpPr>
        <p:spPr>
          <a:xfrm rot="10800000">
            <a:off x="4419600" y="5257800"/>
            <a:ext cx="3048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962400" y="5943600"/>
            <a:ext cx="1249060" cy="369332"/>
          </a:xfrm>
          <a:prstGeom prst="rect">
            <a:avLst/>
          </a:prstGeom>
          <a:noFill/>
        </p:spPr>
        <p:txBody>
          <a:bodyPr wrap="none" rtlCol="0">
            <a:spAutoFit/>
          </a:bodyPr>
          <a:lstStyle/>
          <a:p>
            <a:r>
              <a:rPr lang="en-US" dirty="0" smtClean="0"/>
              <a:t>Procedures</a:t>
            </a:r>
            <a:endParaRPr lang="en-US" dirty="0"/>
          </a:p>
        </p:txBody>
      </p:sp>
      <p:sp>
        <p:nvSpPr>
          <p:cNvPr id="10" name="Right Arrow 9"/>
          <p:cNvSpPr/>
          <p:nvPr/>
        </p:nvSpPr>
        <p:spPr>
          <a:xfrm>
            <a:off x="6400800" y="3505200"/>
            <a:ext cx="1676400" cy="1447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324600" y="2895600"/>
            <a:ext cx="1589948" cy="646331"/>
          </a:xfrm>
          <a:prstGeom prst="rect">
            <a:avLst/>
          </a:prstGeom>
          <a:noFill/>
        </p:spPr>
        <p:txBody>
          <a:bodyPr wrap="none" rtlCol="0">
            <a:spAutoFit/>
          </a:bodyPr>
          <a:lstStyle/>
          <a:p>
            <a:r>
              <a:rPr lang="en-US" sz="3600" dirty="0" smtClean="0"/>
              <a:t>Policies</a:t>
            </a:r>
            <a:endParaRPr lang="en-US" sz="3600" dirty="0"/>
          </a:p>
        </p:txBody>
      </p:sp>
    </p:spTree>
    <p:extLst>
      <p:ext uri="{BB962C8B-B14F-4D97-AF65-F5344CB8AC3E}">
        <p14:creationId xmlns:p14="http://schemas.microsoft.com/office/powerpoint/2010/main" val="1588237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P spid="8" grpId="0" animBg="1"/>
      <p:bldP spid="9" grpId="0"/>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440363"/>
          </a:xfrm>
        </p:spPr>
        <p:txBody>
          <a:bodyPr/>
          <a:lstStyle/>
          <a:p>
            <a:pPr marL="0" indent="0" algn="ctr">
              <a:buNone/>
            </a:pPr>
            <a:r>
              <a:rPr lang="en-US" dirty="0" smtClean="0">
                <a:solidFill>
                  <a:srgbClr val="336600"/>
                </a:solidFill>
                <a:latin typeface="Adobe Caslon Pro Bold" pitchFamily="18" charset="0"/>
              </a:rPr>
              <a:t/>
            </a:r>
            <a:br>
              <a:rPr lang="en-US" dirty="0" smtClean="0">
                <a:solidFill>
                  <a:srgbClr val="336600"/>
                </a:solidFill>
                <a:latin typeface="Adobe Caslon Pro Bold" pitchFamily="18" charset="0"/>
              </a:rPr>
            </a:br>
            <a:r>
              <a:rPr lang="en-US" dirty="0" smtClean="0">
                <a:solidFill>
                  <a:srgbClr val="336600"/>
                </a:solidFill>
                <a:latin typeface="Adobe Caslon Pro Bold" pitchFamily="18" charset="0"/>
              </a:rPr>
              <a:t/>
            </a:r>
            <a:br>
              <a:rPr lang="en-US" dirty="0" smtClean="0">
                <a:solidFill>
                  <a:srgbClr val="336600"/>
                </a:solidFill>
                <a:latin typeface="Adobe Caslon Pro Bold" pitchFamily="18" charset="0"/>
              </a:rPr>
            </a:br>
            <a:r>
              <a:rPr lang="en-US" sz="3800" dirty="0" smtClean="0">
                <a:solidFill>
                  <a:srgbClr val="336600"/>
                </a:solidFill>
                <a:latin typeface="Adobe Caslon Pro Bold" pitchFamily="18" charset="0"/>
              </a:rPr>
              <a:t>Bureaucratization:</a:t>
            </a:r>
          </a:p>
          <a:p>
            <a:pPr marL="0" indent="0" algn="ctr">
              <a:buNone/>
            </a:pPr>
            <a:r>
              <a:rPr lang="en-US" sz="2800" dirty="0" smtClean="0">
                <a:solidFill>
                  <a:srgbClr val="336600"/>
                </a:solidFill>
                <a:latin typeface="Adobe Caslon Pro Bold" pitchFamily="18" charset="0"/>
              </a:rPr>
              <a:t>The Case for Candor</a:t>
            </a:r>
          </a:p>
          <a:p>
            <a:pPr algn="ctr">
              <a:buNone/>
            </a:pPr>
            <a:r>
              <a:rPr lang="en-US" sz="2800" b="1" dirty="0" smtClean="0">
                <a:solidFill>
                  <a:srgbClr val="336600"/>
                </a:solidFill>
                <a:latin typeface="Adobe Caslon Pro Bold" pitchFamily="18" charset="0"/>
              </a:rPr>
              <a:t/>
            </a:r>
            <a:br>
              <a:rPr lang="en-US" sz="2800" b="1" dirty="0" smtClean="0">
                <a:solidFill>
                  <a:srgbClr val="336600"/>
                </a:solidFill>
                <a:latin typeface="Adobe Caslon Pro Bold" pitchFamily="18" charset="0"/>
              </a:rPr>
            </a:br>
            <a:endParaRPr lang="en-US" sz="2800" b="1" dirty="0">
              <a:solidFill>
                <a:srgbClr val="336600"/>
              </a:solidFill>
              <a:latin typeface="Adobe Caslon Pro Bold" pitchFamily="18" charset="0"/>
            </a:endParaRPr>
          </a:p>
          <a:p>
            <a:pPr marL="0" indent="0" algn="ctr">
              <a:lnSpc>
                <a:spcPct val="110000"/>
              </a:lnSpc>
              <a:buNone/>
            </a:pPr>
            <a:r>
              <a:rPr lang="en-US" sz="2000" b="1" dirty="0" smtClean="0">
                <a:solidFill>
                  <a:srgbClr val="996633"/>
                </a:solidFill>
              </a:rPr>
              <a:t/>
            </a:r>
            <a:br>
              <a:rPr lang="en-US" sz="2000" b="1" dirty="0" smtClean="0">
                <a:solidFill>
                  <a:srgbClr val="996633"/>
                </a:solidFill>
              </a:rPr>
            </a:br>
            <a:r>
              <a:rPr lang="en-US" sz="2400" b="1" dirty="0" smtClean="0">
                <a:solidFill>
                  <a:srgbClr val="996633"/>
                </a:solidFill>
              </a:rPr>
              <a:t>Oliver E. Williamson</a:t>
            </a:r>
            <a:br>
              <a:rPr lang="en-US" sz="2400" b="1" dirty="0" smtClean="0">
                <a:solidFill>
                  <a:srgbClr val="996633"/>
                </a:solidFill>
              </a:rPr>
            </a:br>
            <a:r>
              <a:rPr lang="en-US" sz="2400" b="1" dirty="0" smtClean="0">
                <a:solidFill>
                  <a:srgbClr val="996633"/>
                </a:solidFill>
              </a:rPr>
              <a:t>University of California, Berkeley</a:t>
            </a:r>
          </a:p>
          <a:p>
            <a:pPr marL="0" indent="0" algn="ctr">
              <a:buNone/>
            </a:pPr>
            <a:endParaRPr lang="en-US" sz="2200" dirty="0" smtClean="0">
              <a:solidFill>
                <a:srgbClr val="996633"/>
              </a:solidFill>
            </a:endParaRPr>
          </a:p>
          <a:p>
            <a:pPr marL="0" indent="0" algn="ctr">
              <a:buNone/>
            </a:pPr>
            <a:r>
              <a:rPr lang="en-US" sz="2000" dirty="0" smtClean="0">
                <a:solidFill>
                  <a:srgbClr val="C00000"/>
                </a:solidFill>
              </a:rPr>
              <a:t>November 30, 2012</a:t>
            </a:r>
            <a:endParaRPr lang="en-US" sz="2000" dirty="0">
              <a:solidFill>
                <a:srgbClr val="C00000"/>
              </a:solidFill>
            </a:endParaRPr>
          </a:p>
        </p:txBody>
      </p:sp>
    </p:spTree>
    <p:extLst>
      <p:ext uri="{BB962C8B-B14F-4D97-AF65-F5344CB8AC3E}">
        <p14:creationId xmlns:p14="http://schemas.microsoft.com/office/powerpoint/2010/main" val="25556412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solidFill>
                  <a:srgbClr val="336600"/>
                </a:solidFill>
                <a:latin typeface="Adobe Caslon Pro Bold" pitchFamily="18" charset="0"/>
              </a:rPr>
              <a:t>V.  Government Bureaucracy</a:t>
            </a:r>
            <a:endParaRPr lang="en-US" sz="3600" dirty="0">
              <a:solidFill>
                <a:srgbClr val="336600"/>
              </a:solidFill>
              <a:latin typeface="Adobe Caslon Pro Bold" pitchFamily="18" charset="0"/>
            </a:endParaRPr>
          </a:p>
        </p:txBody>
      </p:sp>
      <p:sp>
        <p:nvSpPr>
          <p:cNvPr id="3" name="Content Placeholder 2"/>
          <p:cNvSpPr>
            <a:spLocks noGrp="1"/>
          </p:cNvSpPr>
          <p:nvPr>
            <p:ph idx="1"/>
          </p:nvPr>
        </p:nvSpPr>
        <p:spPr>
          <a:xfrm>
            <a:off x="457200" y="1143000"/>
            <a:ext cx="8229600" cy="4983163"/>
          </a:xfrm>
        </p:spPr>
        <p:txBody>
          <a:bodyPr>
            <a:normAutofit lnSpcReduction="10000"/>
          </a:bodyPr>
          <a:lstStyle/>
          <a:p>
            <a:pPr marL="406400" indent="-406400">
              <a:buNone/>
            </a:pPr>
            <a:r>
              <a:rPr lang="en-US" sz="2400" b="1" dirty="0" smtClean="0">
                <a:solidFill>
                  <a:srgbClr val="FF0000"/>
                </a:solidFill>
              </a:rPr>
              <a:t>1.	</a:t>
            </a:r>
            <a:r>
              <a:rPr lang="en-US" sz="2400" dirty="0" smtClean="0">
                <a:solidFill>
                  <a:srgbClr val="663300"/>
                </a:solidFill>
              </a:rPr>
              <a:t>The employment relation</a:t>
            </a:r>
          </a:p>
          <a:p>
            <a:pPr marL="0" indent="400050">
              <a:buNone/>
              <a:tabLst>
                <a:tab pos="406400" algn="l"/>
              </a:tabLst>
            </a:pPr>
            <a:r>
              <a:rPr lang="en-US" sz="2400" dirty="0">
                <a:solidFill>
                  <a:srgbClr val="663300"/>
                </a:solidFill>
              </a:rPr>
              <a:t>	</a:t>
            </a:r>
            <a:r>
              <a:rPr lang="en-US" sz="2400" dirty="0" smtClean="0">
                <a:solidFill>
                  <a:srgbClr val="663300"/>
                </a:solidFill>
              </a:rPr>
              <a:t>Civil servants and private sector employees are “different”</a:t>
            </a:r>
          </a:p>
          <a:p>
            <a:pPr marL="0" indent="400050">
              <a:spcBef>
                <a:spcPts val="0"/>
              </a:spcBef>
              <a:buNone/>
              <a:tabLst>
                <a:tab pos="406400" algn="l"/>
              </a:tabLst>
            </a:pPr>
            <a:r>
              <a:rPr lang="en-US" sz="2400" b="1" dirty="0" smtClean="0">
                <a:solidFill>
                  <a:srgbClr val="FF0000"/>
                </a:solidFill>
              </a:rPr>
              <a:t>-</a:t>
            </a:r>
            <a:r>
              <a:rPr lang="en-US" sz="2400" dirty="0" smtClean="0">
                <a:solidFill>
                  <a:srgbClr val="663300"/>
                </a:solidFill>
              </a:rPr>
              <a:t> incentive intensity</a:t>
            </a:r>
          </a:p>
          <a:p>
            <a:pPr marL="0" indent="400050">
              <a:spcBef>
                <a:spcPts val="0"/>
              </a:spcBef>
              <a:buNone/>
              <a:tabLst>
                <a:tab pos="406400" algn="l"/>
              </a:tabLst>
            </a:pPr>
            <a:r>
              <a:rPr lang="en-US" sz="2400" b="1" dirty="0" smtClean="0">
                <a:solidFill>
                  <a:srgbClr val="FF0000"/>
                </a:solidFill>
              </a:rPr>
              <a:t>-</a:t>
            </a:r>
            <a:r>
              <a:rPr lang="en-US" sz="2400" dirty="0" smtClean="0">
                <a:solidFill>
                  <a:srgbClr val="663300"/>
                </a:solidFill>
              </a:rPr>
              <a:t> job security (James Q. Wilson)</a:t>
            </a:r>
          </a:p>
          <a:p>
            <a:pPr marL="0" indent="400050">
              <a:spcBef>
                <a:spcPts val="0"/>
              </a:spcBef>
              <a:buNone/>
              <a:tabLst>
                <a:tab pos="406400" algn="l"/>
              </a:tabLst>
            </a:pPr>
            <a:r>
              <a:rPr lang="en-US" sz="2400" dirty="0">
                <a:solidFill>
                  <a:srgbClr val="663300"/>
                </a:solidFill>
              </a:rPr>
              <a:t>	</a:t>
            </a:r>
            <a:r>
              <a:rPr lang="en-US" sz="2400" b="1" dirty="0" smtClean="0">
                <a:solidFill>
                  <a:srgbClr val="FF0000"/>
                </a:solidFill>
              </a:rPr>
              <a:t>-</a:t>
            </a:r>
            <a:r>
              <a:rPr lang="en-US" sz="2400" dirty="0" smtClean="0">
                <a:solidFill>
                  <a:srgbClr val="663300"/>
                </a:solidFill>
              </a:rPr>
              <a:t> rules proliferate (constrain)</a:t>
            </a:r>
          </a:p>
          <a:p>
            <a:pPr marL="0" indent="400050">
              <a:spcBef>
                <a:spcPts val="0"/>
              </a:spcBef>
              <a:buNone/>
              <a:tabLst>
                <a:tab pos="406400" algn="l"/>
              </a:tabLst>
            </a:pPr>
            <a:r>
              <a:rPr lang="en-US" sz="2400" dirty="0">
                <a:solidFill>
                  <a:srgbClr val="663300"/>
                </a:solidFill>
              </a:rPr>
              <a:t>	</a:t>
            </a:r>
            <a:r>
              <a:rPr lang="en-US" sz="2400" b="1" dirty="0" smtClean="0">
                <a:solidFill>
                  <a:srgbClr val="FF0000"/>
                </a:solidFill>
              </a:rPr>
              <a:t>-</a:t>
            </a:r>
            <a:r>
              <a:rPr lang="en-US" sz="2400" dirty="0" smtClean="0">
                <a:solidFill>
                  <a:srgbClr val="663300"/>
                </a:solidFill>
              </a:rPr>
              <a:t> urgency</a:t>
            </a:r>
          </a:p>
          <a:p>
            <a:pPr marL="406400" indent="-406400">
              <a:buNone/>
            </a:pPr>
            <a:r>
              <a:rPr lang="en-US" sz="2400" b="1" dirty="0" smtClean="0">
                <a:solidFill>
                  <a:srgbClr val="FF0000"/>
                </a:solidFill>
              </a:rPr>
              <a:t>2.	</a:t>
            </a:r>
            <a:r>
              <a:rPr lang="en-US" sz="2400" dirty="0" smtClean="0">
                <a:solidFill>
                  <a:srgbClr val="663300"/>
                </a:solidFill>
              </a:rPr>
              <a:t>Regulatory hazards</a:t>
            </a:r>
          </a:p>
          <a:p>
            <a:pPr marL="0" lvl="1" indent="400050">
              <a:buNone/>
            </a:pPr>
            <a:r>
              <a:rPr lang="en-US" sz="2400" dirty="0" smtClean="0">
                <a:solidFill>
                  <a:srgbClr val="663300"/>
                </a:solidFill>
              </a:rPr>
              <a:t>Enforcement is theory-dependent (as with A/T)</a:t>
            </a:r>
          </a:p>
          <a:p>
            <a:pPr marL="0" lvl="1" indent="400050">
              <a:buNone/>
              <a:tabLst>
                <a:tab pos="406400" algn="l"/>
                <a:tab pos="457200" algn="l"/>
              </a:tabLst>
            </a:pPr>
            <a:r>
              <a:rPr lang="en-US" sz="2400" dirty="0" smtClean="0">
                <a:solidFill>
                  <a:srgbClr val="663300"/>
                </a:solidFill>
              </a:rPr>
              <a:t>So if the economic theory is defective, enforcement will be 	defective</a:t>
            </a:r>
          </a:p>
          <a:p>
            <a:pPr marL="0" lvl="1" indent="400050">
              <a:buNone/>
            </a:pPr>
            <a:r>
              <a:rPr lang="en-US" sz="2400" dirty="0" smtClean="0">
                <a:solidFill>
                  <a:srgbClr val="663300"/>
                </a:solidFill>
              </a:rPr>
              <a:t>Turf (politicized)</a:t>
            </a:r>
          </a:p>
          <a:p>
            <a:pPr marL="0" lvl="1" indent="400050">
              <a:buNone/>
              <a:tabLst>
                <a:tab pos="406400" algn="l"/>
              </a:tabLst>
            </a:pPr>
            <a:r>
              <a:rPr lang="en-US" sz="2400" dirty="0" smtClean="0">
                <a:solidFill>
                  <a:srgbClr val="663300"/>
                </a:solidFill>
              </a:rPr>
              <a:t>Over-matched:  excellence notwithstanding, cannot presume 	parity</a:t>
            </a:r>
          </a:p>
        </p:txBody>
      </p:sp>
      <p:sp>
        <p:nvSpPr>
          <p:cNvPr id="4" name="Date Placeholder 3"/>
          <p:cNvSpPr>
            <a:spLocks noGrp="1"/>
          </p:cNvSpPr>
          <p:nvPr>
            <p:ph type="dt" sz="half" idx="10"/>
          </p:nvPr>
        </p:nvSpPr>
        <p:spPr/>
        <p:txBody>
          <a:bodyPr/>
          <a:lstStyle/>
          <a:p>
            <a:fld id="{3EFF105B-FC5A-4204-9BC4-6ADD4376FA02}" type="datetime1">
              <a:rPr lang="en-US" smtClean="0"/>
              <a:pPr/>
              <a:t>5/18/15</a:t>
            </a:fld>
            <a:endParaRPr lang="en-US" dirty="0"/>
          </a:p>
        </p:txBody>
      </p:sp>
      <p:sp>
        <p:nvSpPr>
          <p:cNvPr id="5" name="Footer Placeholder 4"/>
          <p:cNvSpPr>
            <a:spLocks noGrp="1"/>
          </p:cNvSpPr>
          <p:nvPr>
            <p:ph type="ftr" sz="quarter" idx="11"/>
          </p:nvPr>
        </p:nvSpPr>
        <p:spPr/>
        <p:txBody>
          <a:bodyPr/>
          <a:lstStyle/>
          <a:p>
            <a:r>
              <a:rPr lang="en-US" dirty="0" smtClean="0"/>
              <a:t>Bureaucratization: The Case for Candor</a:t>
            </a:r>
            <a:endParaRPr lang="en-US" dirty="0"/>
          </a:p>
        </p:txBody>
      </p:sp>
      <p:sp>
        <p:nvSpPr>
          <p:cNvPr id="6" name="Slide Number Placeholder 5"/>
          <p:cNvSpPr>
            <a:spLocks noGrp="1"/>
          </p:cNvSpPr>
          <p:nvPr>
            <p:ph type="sldNum" sz="quarter" idx="12"/>
          </p:nvPr>
        </p:nvSpPr>
        <p:spPr/>
        <p:txBody>
          <a:bodyPr/>
          <a:lstStyle/>
          <a:p>
            <a:fld id="{5834D019-EDE3-44E2-8393-699891971677}" type="slidenum">
              <a:rPr lang="en-US" smtClean="0"/>
              <a:pPr/>
              <a:t>15</a:t>
            </a:fld>
            <a:endParaRPr lang="en-US" dirty="0"/>
          </a:p>
        </p:txBody>
      </p:sp>
    </p:spTree>
    <p:extLst>
      <p:ext uri="{BB962C8B-B14F-4D97-AF65-F5344CB8AC3E}">
        <p14:creationId xmlns:p14="http://schemas.microsoft.com/office/powerpoint/2010/main" val="31271804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86400"/>
          </a:xfrm>
        </p:spPr>
        <p:txBody>
          <a:bodyPr>
            <a:normAutofit lnSpcReduction="10000"/>
          </a:bodyPr>
          <a:lstStyle/>
          <a:p>
            <a:pPr marL="457200" lvl="1" indent="-457200">
              <a:lnSpc>
                <a:spcPct val="90000"/>
              </a:lnSpc>
              <a:spcBef>
                <a:spcPts val="800"/>
              </a:spcBef>
              <a:buNone/>
              <a:tabLst>
                <a:tab pos="342900" algn="l"/>
                <a:tab pos="863600" algn="l"/>
              </a:tabLst>
            </a:pPr>
            <a:r>
              <a:rPr lang="en-US" sz="2400" b="1" dirty="0" smtClean="0">
                <a:solidFill>
                  <a:srgbClr val="FF0000"/>
                </a:solidFill>
              </a:rPr>
              <a:t>3.</a:t>
            </a:r>
            <a:r>
              <a:rPr lang="en-US" sz="2400" dirty="0" smtClean="0">
                <a:solidFill>
                  <a:srgbClr val="663300"/>
                </a:solidFill>
              </a:rPr>
              <a:t>	Political process</a:t>
            </a:r>
          </a:p>
          <a:p>
            <a:pPr marL="457200" lvl="1" indent="-457200">
              <a:lnSpc>
                <a:spcPct val="90000"/>
              </a:lnSpc>
              <a:spcBef>
                <a:spcPts val="800"/>
              </a:spcBef>
              <a:buNone/>
              <a:tabLst>
                <a:tab pos="342900" algn="l"/>
                <a:tab pos="863600" algn="l"/>
              </a:tabLst>
            </a:pPr>
            <a:r>
              <a:rPr lang="en-US" sz="2400" b="1" dirty="0" smtClean="0">
                <a:solidFill>
                  <a:srgbClr val="FF0000"/>
                </a:solidFill>
              </a:rPr>
              <a:t>	3.1</a:t>
            </a:r>
            <a:r>
              <a:rPr lang="en-US" sz="2400" dirty="0" smtClean="0">
                <a:solidFill>
                  <a:srgbClr val="663300"/>
                </a:solidFill>
              </a:rPr>
              <a:t>	A digression</a:t>
            </a:r>
          </a:p>
          <a:p>
            <a:pPr marL="457200" lvl="1" indent="-457200">
              <a:lnSpc>
                <a:spcPct val="90000"/>
              </a:lnSpc>
              <a:spcBef>
                <a:spcPts val="800"/>
              </a:spcBef>
              <a:buNone/>
              <a:tabLst>
                <a:tab pos="342900" algn="l"/>
                <a:tab pos="863600" algn="l"/>
              </a:tabLst>
            </a:pPr>
            <a:r>
              <a:rPr lang="en-US" sz="2400" dirty="0" smtClean="0">
                <a:solidFill>
                  <a:srgbClr val="663300"/>
                </a:solidFill>
              </a:rPr>
              <a:t>			Financial Engineering and proposed collaboration with 	Transaction Cost Economics.</a:t>
            </a:r>
          </a:p>
          <a:p>
            <a:pPr marL="457200" lvl="1" indent="-457200">
              <a:lnSpc>
                <a:spcPct val="90000"/>
              </a:lnSpc>
              <a:spcBef>
                <a:spcPts val="800"/>
              </a:spcBef>
              <a:buNone/>
              <a:tabLst>
                <a:tab pos="342900" algn="l"/>
                <a:tab pos="863600" algn="l"/>
              </a:tabLst>
            </a:pPr>
            <a:r>
              <a:rPr lang="en-US" sz="2400" dirty="0">
                <a:solidFill>
                  <a:srgbClr val="663300"/>
                </a:solidFill>
              </a:rPr>
              <a:t>	</a:t>
            </a:r>
            <a:r>
              <a:rPr lang="en-US" sz="2400" dirty="0" smtClean="0">
                <a:solidFill>
                  <a:srgbClr val="663300"/>
                </a:solidFill>
              </a:rPr>
              <a:t>		I demure</a:t>
            </a:r>
          </a:p>
          <a:p>
            <a:pPr marL="457200" lvl="1" indent="-457200">
              <a:lnSpc>
                <a:spcPct val="90000"/>
              </a:lnSpc>
              <a:spcBef>
                <a:spcPts val="800"/>
              </a:spcBef>
              <a:buNone/>
              <a:tabLst>
                <a:tab pos="342900" algn="l"/>
                <a:tab pos="863600" algn="l"/>
              </a:tabLst>
            </a:pPr>
            <a:r>
              <a:rPr lang="en-US" sz="2400" dirty="0">
                <a:solidFill>
                  <a:srgbClr val="663300"/>
                </a:solidFill>
              </a:rPr>
              <a:t>	</a:t>
            </a:r>
            <a:r>
              <a:rPr lang="en-US" sz="2400" dirty="0" smtClean="0">
                <a:solidFill>
                  <a:srgbClr val="663300"/>
                </a:solidFill>
              </a:rPr>
              <a:t>		Clarification:  Not design but implementation is the 	concern</a:t>
            </a:r>
          </a:p>
          <a:p>
            <a:pPr marL="457200" lvl="1" indent="-457200">
              <a:lnSpc>
                <a:spcPct val="90000"/>
              </a:lnSpc>
              <a:spcBef>
                <a:spcPts val="800"/>
              </a:spcBef>
              <a:buNone/>
              <a:tabLst>
                <a:tab pos="342900" algn="l"/>
                <a:tab pos="863600" algn="l"/>
              </a:tabLst>
            </a:pPr>
            <a:r>
              <a:rPr lang="en-US" sz="2400" dirty="0">
                <a:solidFill>
                  <a:srgbClr val="663300"/>
                </a:solidFill>
              </a:rPr>
              <a:t>	</a:t>
            </a:r>
            <a:r>
              <a:rPr lang="en-US" sz="2400" dirty="0" smtClean="0">
                <a:solidFill>
                  <a:srgbClr val="663300"/>
                </a:solidFill>
              </a:rPr>
              <a:t>		Yes, contract implementation is the main TCE focus </a:t>
            </a:r>
            <a:br>
              <a:rPr lang="en-US" sz="2400" dirty="0" smtClean="0">
                <a:solidFill>
                  <a:srgbClr val="663300"/>
                </a:solidFill>
              </a:rPr>
            </a:br>
            <a:r>
              <a:rPr lang="en-US" sz="2400" dirty="0" smtClean="0">
                <a:solidFill>
                  <a:srgbClr val="663300"/>
                </a:solidFill>
              </a:rPr>
              <a:t>	(to which design changes may be made)</a:t>
            </a:r>
          </a:p>
          <a:p>
            <a:pPr marL="457200" lvl="1" indent="-457200">
              <a:lnSpc>
                <a:spcPct val="90000"/>
              </a:lnSpc>
              <a:spcBef>
                <a:spcPts val="800"/>
              </a:spcBef>
              <a:buNone/>
              <a:tabLst>
                <a:tab pos="342900" algn="l"/>
                <a:tab pos="863600" algn="l"/>
              </a:tabLst>
            </a:pPr>
            <a:r>
              <a:rPr lang="en-US" sz="2400" b="1" dirty="0" smtClean="0">
                <a:solidFill>
                  <a:srgbClr val="FF0000"/>
                </a:solidFill>
              </a:rPr>
              <a:t>	3.2</a:t>
            </a:r>
            <a:r>
              <a:rPr lang="en-US" sz="2400" dirty="0" smtClean="0">
                <a:solidFill>
                  <a:srgbClr val="663300"/>
                </a:solidFill>
              </a:rPr>
              <a:t>	Political</a:t>
            </a:r>
            <a:br>
              <a:rPr lang="en-US" sz="2400" dirty="0" smtClean="0">
                <a:solidFill>
                  <a:srgbClr val="663300"/>
                </a:solidFill>
              </a:rPr>
            </a:br>
            <a:r>
              <a:rPr lang="en-US" sz="2400" dirty="0" smtClean="0">
                <a:solidFill>
                  <a:srgbClr val="663300"/>
                </a:solidFill>
              </a:rPr>
              <a:t>	Passage (design) of programs gets priority, the 	presumption being that implementation can wait to be 	addressed later</a:t>
            </a:r>
          </a:p>
          <a:p>
            <a:pPr marL="457200" lvl="1" indent="-457200">
              <a:lnSpc>
                <a:spcPct val="90000"/>
              </a:lnSpc>
              <a:spcBef>
                <a:spcPts val="800"/>
              </a:spcBef>
              <a:buNone/>
              <a:tabLst>
                <a:tab pos="342900" algn="l"/>
                <a:tab pos="863600" algn="l"/>
              </a:tabLst>
            </a:pPr>
            <a:r>
              <a:rPr lang="en-US" sz="2400" dirty="0" smtClean="0">
                <a:solidFill>
                  <a:srgbClr val="663300"/>
                </a:solidFill>
              </a:rPr>
              <a:t>			So:  Politics moves on; problems await</a:t>
            </a:r>
          </a:p>
          <a:p>
            <a:pPr marL="457200" lvl="1" indent="-457200">
              <a:buNone/>
              <a:tabLst>
                <a:tab pos="457200" algn="l"/>
              </a:tabLst>
            </a:pPr>
            <a:r>
              <a:rPr lang="en-US" sz="2400" dirty="0">
                <a:solidFill>
                  <a:srgbClr val="663300"/>
                </a:solidFill>
              </a:rPr>
              <a:t>	</a:t>
            </a:r>
            <a:endParaRPr lang="en-US" sz="2400" dirty="0" smtClean="0">
              <a:solidFill>
                <a:srgbClr val="663300"/>
              </a:solidFill>
            </a:endParaRPr>
          </a:p>
          <a:p>
            <a:pPr>
              <a:buNone/>
            </a:pPr>
            <a:endParaRPr lang="en-US" sz="2400" dirty="0">
              <a:solidFill>
                <a:srgbClr val="663300"/>
              </a:solidFill>
            </a:endParaRPr>
          </a:p>
        </p:txBody>
      </p:sp>
      <p:sp>
        <p:nvSpPr>
          <p:cNvPr id="4" name="Date Placeholder 3"/>
          <p:cNvSpPr>
            <a:spLocks noGrp="1"/>
          </p:cNvSpPr>
          <p:nvPr>
            <p:ph type="dt" sz="half" idx="10"/>
          </p:nvPr>
        </p:nvSpPr>
        <p:spPr/>
        <p:txBody>
          <a:bodyPr/>
          <a:lstStyle/>
          <a:p>
            <a:fld id="{1BC92432-26B6-4089-B650-3A57D692EFDE}" type="datetime1">
              <a:rPr lang="en-US" smtClean="0"/>
              <a:pPr/>
              <a:t>5/18/15</a:t>
            </a:fld>
            <a:endParaRPr lang="en-US" dirty="0"/>
          </a:p>
        </p:txBody>
      </p:sp>
      <p:sp>
        <p:nvSpPr>
          <p:cNvPr id="5" name="Footer Placeholder 4"/>
          <p:cNvSpPr>
            <a:spLocks noGrp="1"/>
          </p:cNvSpPr>
          <p:nvPr>
            <p:ph type="ftr" sz="quarter" idx="11"/>
          </p:nvPr>
        </p:nvSpPr>
        <p:spPr/>
        <p:txBody>
          <a:bodyPr/>
          <a:lstStyle/>
          <a:p>
            <a:r>
              <a:rPr lang="en-US" dirty="0" smtClean="0"/>
              <a:t>Bureaucratization: The Case for Candor</a:t>
            </a:r>
            <a:endParaRPr lang="en-US" dirty="0"/>
          </a:p>
        </p:txBody>
      </p:sp>
      <p:sp>
        <p:nvSpPr>
          <p:cNvPr id="6" name="Slide Number Placeholder 5"/>
          <p:cNvSpPr>
            <a:spLocks noGrp="1"/>
          </p:cNvSpPr>
          <p:nvPr>
            <p:ph type="sldNum" sz="quarter" idx="12"/>
          </p:nvPr>
        </p:nvSpPr>
        <p:spPr/>
        <p:txBody>
          <a:bodyPr/>
          <a:lstStyle/>
          <a:p>
            <a:fld id="{5834D019-EDE3-44E2-8393-699891971677}" type="slidenum">
              <a:rPr lang="en-US" smtClean="0"/>
              <a:pPr/>
              <a:t>16</a:t>
            </a:fld>
            <a:endParaRPr lang="en-US" dirty="0"/>
          </a:p>
        </p:txBody>
      </p:sp>
    </p:spTree>
    <p:extLst>
      <p:ext uri="{BB962C8B-B14F-4D97-AF65-F5344CB8AC3E}">
        <p14:creationId xmlns:p14="http://schemas.microsoft.com/office/powerpoint/2010/main" val="37957284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and Institutions</a:t>
            </a:r>
            <a:endParaRPr lang="en-US" dirty="0"/>
          </a:p>
        </p:txBody>
      </p:sp>
      <p:sp>
        <p:nvSpPr>
          <p:cNvPr id="4" name="TextBox 3"/>
          <p:cNvSpPr txBox="1"/>
          <p:nvPr/>
        </p:nvSpPr>
        <p:spPr>
          <a:xfrm>
            <a:off x="914400" y="2437707"/>
            <a:ext cx="3657600" cy="923330"/>
          </a:xfrm>
          <a:prstGeom prst="rect">
            <a:avLst/>
          </a:prstGeom>
          <a:noFill/>
        </p:spPr>
        <p:txBody>
          <a:bodyPr wrap="square" rtlCol="0">
            <a:spAutoFit/>
          </a:bodyPr>
          <a:lstStyle/>
          <a:p>
            <a:r>
              <a:rPr lang="en-US" dirty="0" err="1" smtClean="0"/>
              <a:t>Coase</a:t>
            </a:r>
            <a:r>
              <a:rPr lang="en-US" dirty="0" smtClean="0"/>
              <a:t>, Simon, March, Barnard, Williamson, </a:t>
            </a:r>
            <a:r>
              <a:rPr lang="en-US" dirty="0" err="1" smtClean="0"/>
              <a:t>Alchian</a:t>
            </a:r>
            <a:r>
              <a:rPr lang="en-US" dirty="0" smtClean="0"/>
              <a:t>, </a:t>
            </a:r>
            <a:r>
              <a:rPr lang="en-US" dirty="0" err="1" smtClean="0"/>
              <a:t>Demsetz</a:t>
            </a:r>
            <a:r>
              <a:rPr lang="en-US" dirty="0" smtClean="0"/>
              <a:t>, </a:t>
            </a:r>
          </a:p>
          <a:p>
            <a:r>
              <a:rPr lang="en-US" dirty="0" smtClean="0"/>
              <a:t>Klein, </a:t>
            </a:r>
            <a:r>
              <a:rPr lang="en-US" dirty="0" smtClean="0"/>
              <a:t>Gibbons,…</a:t>
            </a:r>
            <a:r>
              <a:rPr lang="en-US" dirty="0" smtClean="0"/>
              <a:t>….</a:t>
            </a:r>
          </a:p>
        </p:txBody>
      </p:sp>
      <p:sp>
        <p:nvSpPr>
          <p:cNvPr id="5" name="TextBox 4"/>
          <p:cNvSpPr txBox="1"/>
          <p:nvPr/>
        </p:nvSpPr>
        <p:spPr>
          <a:xfrm>
            <a:off x="4648200" y="2436383"/>
            <a:ext cx="3657600" cy="923330"/>
          </a:xfrm>
          <a:prstGeom prst="rect">
            <a:avLst/>
          </a:prstGeom>
          <a:noFill/>
        </p:spPr>
        <p:txBody>
          <a:bodyPr wrap="square" rtlCol="0">
            <a:spAutoFit/>
          </a:bodyPr>
          <a:lstStyle/>
          <a:p>
            <a:r>
              <a:rPr lang="en-US" dirty="0" smtClean="0"/>
              <a:t>North, Weingast, Wallis, </a:t>
            </a:r>
            <a:r>
              <a:rPr lang="en-US" dirty="0" err="1" smtClean="0"/>
              <a:t>Eichengreen</a:t>
            </a:r>
            <a:r>
              <a:rPr lang="en-US" dirty="0" smtClean="0"/>
              <a:t>, Spiller, McCubbins, Spitzer, …..</a:t>
            </a:r>
          </a:p>
        </p:txBody>
      </p:sp>
      <p:sp>
        <p:nvSpPr>
          <p:cNvPr id="6" name="Down Arrow 5"/>
          <p:cNvSpPr/>
          <p:nvPr/>
        </p:nvSpPr>
        <p:spPr>
          <a:xfrm>
            <a:off x="2438400" y="13716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019800" y="13716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438400" y="34290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1379" y="4419600"/>
            <a:ext cx="3382021" cy="1077218"/>
          </a:xfrm>
          <a:prstGeom prst="rect">
            <a:avLst/>
          </a:prstGeom>
          <a:noFill/>
        </p:spPr>
        <p:txBody>
          <a:bodyPr wrap="square" rtlCol="0">
            <a:spAutoFit/>
          </a:bodyPr>
          <a:lstStyle/>
          <a:p>
            <a:r>
              <a:rPr lang="en-US" sz="2800" dirty="0" smtClean="0"/>
              <a:t>Personnel Economics</a:t>
            </a:r>
          </a:p>
          <a:p>
            <a:r>
              <a:rPr lang="en-US" dirty="0" err="1" smtClean="0"/>
              <a:t>Lazear</a:t>
            </a:r>
            <a:r>
              <a:rPr lang="en-US" dirty="0" smtClean="0"/>
              <a:t>, Shaw, </a:t>
            </a:r>
            <a:r>
              <a:rPr lang="en-US" dirty="0" err="1" smtClean="0"/>
              <a:t>Oyer</a:t>
            </a:r>
            <a:r>
              <a:rPr lang="en-US" dirty="0" smtClean="0"/>
              <a:t>, Waldman, Hubbard, </a:t>
            </a:r>
            <a:r>
              <a:rPr lang="en-US" dirty="0" err="1" smtClean="0"/>
              <a:t>Garicano</a:t>
            </a:r>
            <a:r>
              <a:rPr lang="en-US" dirty="0" smtClean="0"/>
              <a:t>, Baker…</a:t>
            </a:r>
            <a:endParaRPr lang="en-US" dirty="0"/>
          </a:p>
        </p:txBody>
      </p:sp>
      <p:sp>
        <p:nvSpPr>
          <p:cNvPr id="10" name="Down Arrow 9"/>
          <p:cNvSpPr/>
          <p:nvPr/>
        </p:nvSpPr>
        <p:spPr>
          <a:xfrm rot="18328865">
            <a:off x="1161623" y="38862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8894" y="3570690"/>
            <a:ext cx="1764970" cy="369332"/>
          </a:xfrm>
          <a:prstGeom prst="rect">
            <a:avLst/>
          </a:prstGeom>
          <a:noFill/>
          <a:ln w="3175">
            <a:solidFill>
              <a:schemeClr val="tx1"/>
            </a:solidFill>
          </a:ln>
        </p:spPr>
        <p:txBody>
          <a:bodyPr wrap="none" rtlCol="0">
            <a:spAutoFit/>
          </a:bodyPr>
          <a:lstStyle/>
          <a:p>
            <a:r>
              <a:rPr lang="en-US" dirty="0" smtClean="0"/>
              <a:t>Labor Economics</a:t>
            </a:r>
            <a:endParaRPr lang="en-US" dirty="0"/>
          </a:p>
        </p:txBody>
      </p:sp>
      <p:sp>
        <p:nvSpPr>
          <p:cNvPr id="12" name="Down Arrow 11"/>
          <p:cNvSpPr/>
          <p:nvPr/>
        </p:nvSpPr>
        <p:spPr>
          <a:xfrm>
            <a:off x="6081423" y="3418290"/>
            <a:ext cx="304800" cy="7727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343400" y="4915274"/>
            <a:ext cx="609600" cy="270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181599" y="4408241"/>
            <a:ext cx="3258841" cy="954107"/>
          </a:xfrm>
          <a:prstGeom prst="rect">
            <a:avLst/>
          </a:prstGeom>
          <a:noFill/>
        </p:spPr>
        <p:txBody>
          <a:bodyPr wrap="none" rtlCol="0">
            <a:spAutoFit/>
          </a:bodyPr>
          <a:lstStyle/>
          <a:p>
            <a:pPr algn="ctr"/>
            <a:r>
              <a:rPr lang="en-US" sz="2800" dirty="0" smtClean="0"/>
              <a:t>Public Sector</a:t>
            </a:r>
          </a:p>
          <a:p>
            <a:pPr algn="ctr"/>
            <a:r>
              <a:rPr lang="en-US" sz="2800" dirty="0" smtClean="0"/>
              <a:t>Personnel Economics</a:t>
            </a:r>
          </a:p>
        </p:txBody>
      </p:sp>
    </p:spTree>
    <p:extLst>
      <p:ext uri="{BB962C8B-B14F-4D97-AF65-F5344CB8AC3E}">
        <p14:creationId xmlns:p14="http://schemas.microsoft.com/office/powerpoint/2010/main" val="821015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heckerboard(across)">
                                      <p:cBhvr>
                                        <p:cTn id="35" dur="500"/>
                                        <p:tgtEl>
                                          <p:spTgt spid="12"/>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heckerboard(across)">
                                      <p:cBhvr>
                                        <p:cTn id="38" dur="500"/>
                                        <p:tgtEl>
                                          <p:spTgt spid="13"/>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heckerboard(across)">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p:bldP spid="10" grpId="0" animBg="1"/>
      <p:bldP spid="11" grpId="0" animBg="1"/>
      <p:bldP spid="12" grpId="0" animBg="1"/>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3" name="Oval 2"/>
          <p:cNvSpPr/>
          <p:nvPr/>
        </p:nvSpPr>
        <p:spPr>
          <a:xfrm>
            <a:off x="3429000" y="1981200"/>
            <a:ext cx="2209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Economics of Organizations</a:t>
            </a:r>
            <a:endParaRPr lang="en-US" dirty="0">
              <a:solidFill>
                <a:srgbClr val="000000"/>
              </a:solidFill>
            </a:endParaRPr>
          </a:p>
        </p:txBody>
      </p:sp>
      <p:sp>
        <p:nvSpPr>
          <p:cNvPr id="4" name="Oval 3"/>
          <p:cNvSpPr/>
          <p:nvPr/>
        </p:nvSpPr>
        <p:spPr>
          <a:xfrm>
            <a:off x="2514600" y="3276600"/>
            <a:ext cx="2209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Personnel Economics</a:t>
            </a:r>
            <a:endParaRPr lang="en-US" dirty="0"/>
          </a:p>
        </p:txBody>
      </p:sp>
      <p:sp>
        <p:nvSpPr>
          <p:cNvPr id="5" name="Oval 4"/>
          <p:cNvSpPr/>
          <p:nvPr/>
        </p:nvSpPr>
        <p:spPr>
          <a:xfrm>
            <a:off x="4267200" y="3276600"/>
            <a:ext cx="2209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Public Administration</a:t>
            </a:r>
            <a:endParaRPr lang="en-US" dirty="0">
              <a:solidFill>
                <a:srgbClr val="000000"/>
              </a:solidFill>
            </a:endParaRPr>
          </a:p>
        </p:txBody>
      </p:sp>
      <p:cxnSp>
        <p:nvCxnSpPr>
          <p:cNvPr id="7" name="Straight Arrow Connector 6"/>
          <p:cNvCxnSpPr/>
          <p:nvPr/>
        </p:nvCxnSpPr>
        <p:spPr>
          <a:xfrm flipH="1">
            <a:off x="4533900" y="2362200"/>
            <a:ext cx="21717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6248400" y="1143000"/>
            <a:ext cx="2133600" cy="1569660"/>
          </a:xfrm>
          <a:prstGeom prst="rect">
            <a:avLst/>
          </a:prstGeom>
          <a:noFill/>
        </p:spPr>
        <p:txBody>
          <a:bodyPr wrap="square" rtlCol="0">
            <a:spAutoFit/>
          </a:bodyPr>
          <a:lstStyle/>
          <a:p>
            <a:pPr algn="ctr"/>
            <a:r>
              <a:rPr lang="en-US" sz="2400" b="1" dirty="0" smtClean="0"/>
              <a:t>Intersection:</a:t>
            </a:r>
          </a:p>
          <a:p>
            <a:pPr algn="ctr"/>
            <a:r>
              <a:rPr lang="en-US" sz="2400" b="1" dirty="0" smtClean="0"/>
              <a:t>Public Sector Personnel Economics</a:t>
            </a:r>
            <a:endParaRPr lang="en-US" sz="2400" b="1" dirty="0"/>
          </a:p>
        </p:txBody>
      </p:sp>
    </p:spTree>
    <p:extLst>
      <p:ext uri="{BB962C8B-B14F-4D97-AF65-F5344CB8AC3E}">
        <p14:creationId xmlns:p14="http://schemas.microsoft.com/office/powerpoint/2010/main" val="1312237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Horizontal)">
                                      <p:cBhvr>
                                        <p:cTn id="22" dur="500"/>
                                        <p:tgtEl>
                                          <p:spTgt spid="7"/>
                                        </p:tgtEl>
                                      </p:cBhvr>
                                    </p:animEffect>
                                  </p:childTnLst>
                                </p:cTn>
                              </p:par>
                              <p:par>
                                <p:cTn id="23" presetID="16" presetClass="entr" presetSubtype="4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Public Sector Personnel Economics</a:t>
            </a:r>
            <a:endParaRPr lang="en-US" sz="3200" dirty="0"/>
          </a:p>
        </p:txBody>
      </p:sp>
      <p:sp>
        <p:nvSpPr>
          <p:cNvPr id="3" name="Content Placeholder 2"/>
          <p:cNvSpPr>
            <a:spLocks noGrp="1"/>
          </p:cNvSpPr>
          <p:nvPr>
            <p:ph idx="1"/>
          </p:nvPr>
        </p:nvSpPr>
        <p:spPr/>
        <p:txBody>
          <a:bodyPr/>
          <a:lstStyle/>
          <a:p>
            <a:endParaRPr lang="en-US" dirty="0"/>
          </a:p>
        </p:txBody>
      </p:sp>
      <p:sp>
        <p:nvSpPr>
          <p:cNvPr id="6" name="AutoShape 4"/>
          <p:cNvSpPr>
            <a:spLocks noChangeAspect="1" noChangeArrowheads="1" noTextEdit="1"/>
          </p:cNvSpPr>
          <p:nvPr/>
        </p:nvSpPr>
        <p:spPr bwMode="auto">
          <a:xfrm>
            <a:off x="495411" y="1662570"/>
            <a:ext cx="8228013"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493823" y="1670508"/>
            <a:ext cx="1677988" cy="73183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2171811" y="1670508"/>
            <a:ext cx="2057400" cy="73183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4229211" y="1670508"/>
            <a:ext cx="2438400" cy="73183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6667611" y="1670508"/>
            <a:ext cx="2057400" cy="73183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93823" y="2402345"/>
            <a:ext cx="1677988" cy="5175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2171811" y="2402345"/>
            <a:ext cx="2057400" cy="5175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4229211" y="2402345"/>
            <a:ext cx="2438400" cy="5175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6667611" y="2402345"/>
            <a:ext cx="2057400" cy="5175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493823" y="2919870"/>
            <a:ext cx="1677988"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2171811" y="2919870"/>
            <a:ext cx="2057400"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4229211" y="2919870"/>
            <a:ext cx="2438400"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6667611" y="2919870"/>
            <a:ext cx="2057400"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493823" y="3437395"/>
            <a:ext cx="1677988" cy="73183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2171811" y="3437395"/>
            <a:ext cx="2057400" cy="73183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4229211" y="3437395"/>
            <a:ext cx="2438400" cy="73183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6667611" y="3437395"/>
            <a:ext cx="2057400" cy="73183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493823" y="4169233"/>
            <a:ext cx="1677988"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2171811" y="4169233"/>
            <a:ext cx="2057400"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4229211" y="4169233"/>
            <a:ext cx="2438400"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6667611" y="4169233"/>
            <a:ext cx="2057400"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493823" y="4688345"/>
            <a:ext cx="1677988" cy="5175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2171811" y="4688345"/>
            <a:ext cx="2057400" cy="5175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4229211" y="4688345"/>
            <a:ext cx="2438400" cy="5175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6667611" y="4688345"/>
            <a:ext cx="2057400" cy="5175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493823" y="5205870"/>
            <a:ext cx="1677988" cy="369888"/>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88" name="Rectangle 31"/>
          <p:cNvSpPr>
            <a:spLocks noChangeArrowheads="1"/>
          </p:cNvSpPr>
          <p:nvPr/>
        </p:nvSpPr>
        <p:spPr bwMode="auto">
          <a:xfrm>
            <a:off x="2171811" y="5205870"/>
            <a:ext cx="2057400" cy="369888"/>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89" name="Rectangle 32"/>
          <p:cNvSpPr>
            <a:spLocks noChangeArrowheads="1"/>
          </p:cNvSpPr>
          <p:nvPr/>
        </p:nvSpPr>
        <p:spPr bwMode="auto">
          <a:xfrm>
            <a:off x="4229211" y="5205870"/>
            <a:ext cx="2438400" cy="369888"/>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91" name="Rectangle 33"/>
          <p:cNvSpPr>
            <a:spLocks noChangeArrowheads="1"/>
          </p:cNvSpPr>
          <p:nvPr/>
        </p:nvSpPr>
        <p:spPr bwMode="auto">
          <a:xfrm>
            <a:off x="6667611" y="5205870"/>
            <a:ext cx="2057400" cy="369888"/>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96" name="Rectangle 38"/>
          <p:cNvSpPr>
            <a:spLocks noChangeArrowheads="1"/>
          </p:cNvSpPr>
          <p:nvPr/>
        </p:nvSpPr>
        <p:spPr bwMode="auto">
          <a:xfrm>
            <a:off x="2163874" y="1662570"/>
            <a:ext cx="14288" cy="429101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497" name="Rectangle 39"/>
          <p:cNvSpPr>
            <a:spLocks noChangeArrowheads="1"/>
          </p:cNvSpPr>
          <p:nvPr/>
        </p:nvSpPr>
        <p:spPr bwMode="auto">
          <a:xfrm>
            <a:off x="4221274" y="1662570"/>
            <a:ext cx="14288" cy="429101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498" name="Rectangle 40"/>
          <p:cNvSpPr>
            <a:spLocks noChangeArrowheads="1"/>
          </p:cNvSpPr>
          <p:nvPr/>
        </p:nvSpPr>
        <p:spPr bwMode="auto">
          <a:xfrm>
            <a:off x="6659674" y="1662570"/>
            <a:ext cx="14288" cy="429101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499" name="Rectangle 41"/>
          <p:cNvSpPr>
            <a:spLocks noChangeArrowheads="1"/>
          </p:cNvSpPr>
          <p:nvPr/>
        </p:nvSpPr>
        <p:spPr bwMode="auto">
          <a:xfrm>
            <a:off x="487473" y="2381708"/>
            <a:ext cx="8243888" cy="3810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500" name="Rectangle 42"/>
          <p:cNvSpPr>
            <a:spLocks noChangeArrowheads="1"/>
          </p:cNvSpPr>
          <p:nvPr/>
        </p:nvSpPr>
        <p:spPr bwMode="auto">
          <a:xfrm>
            <a:off x="487473" y="2913520"/>
            <a:ext cx="8243888" cy="1270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501" name="Rectangle 43"/>
          <p:cNvSpPr>
            <a:spLocks noChangeArrowheads="1"/>
          </p:cNvSpPr>
          <p:nvPr/>
        </p:nvSpPr>
        <p:spPr bwMode="auto">
          <a:xfrm>
            <a:off x="487473" y="3432633"/>
            <a:ext cx="8243888" cy="1111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502" name="Rectangle 44"/>
          <p:cNvSpPr>
            <a:spLocks noChangeArrowheads="1"/>
          </p:cNvSpPr>
          <p:nvPr/>
        </p:nvSpPr>
        <p:spPr bwMode="auto">
          <a:xfrm>
            <a:off x="487473" y="4162883"/>
            <a:ext cx="8243888" cy="1270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503" name="Rectangle 45"/>
          <p:cNvSpPr>
            <a:spLocks noChangeArrowheads="1"/>
          </p:cNvSpPr>
          <p:nvPr/>
        </p:nvSpPr>
        <p:spPr bwMode="auto">
          <a:xfrm>
            <a:off x="487473" y="4681995"/>
            <a:ext cx="8243888" cy="1270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504" name="Rectangle 46"/>
          <p:cNvSpPr>
            <a:spLocks noChangeArrowheads="1"/>
          </p:cNvSpPr>
          <p:nvPr/>
        </p:nvSpPr>
        <p:spPr bwMode="auto">
          <a:xfrm>
            <a:off x="487473" y="5199520"/>
            <a:ext cx="8243888" cy="1270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505" name="Rectangle 47"/>
          <p:cNvSpPr>
            <a:spLocks noChangeArrowheads="1"/>
          </p:cNvSpPr>
          <p:nvPr/>
        </p:nvSpPr>
        <p:spPr bwMode="auto">
          <a:xfrm>
            <a:off x="487473" y="5570995"/>
            <a:ext cx="8243888" cy="1111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506" name="Rectangle 48"/>
          <p:cNvSpPr>
            <a:spLocks noChangeArrowheads="1"/>
          </p:cNvSpPr>
          <p:nvPr/>
        </p:nvSpPr>
        <p:spPr bwMode="auto">
          <a:xfrm>
            <a:off x="487473" y="1662570"/>
            <a:ext cx="14288" cy="429101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507" name="Rectangle 49"/>
          <p:cNvSpPr>
            <a:spLocks noChangeArrowheads="1"/>
          </p:cNvSpPr>
          <p:nvPr/>
        </p:nvSpPr>
        <p:spPr bwMode="auto">
          <a:xfrm>
            <a:off x="8718661" y="1664158"/>
            <a:ext cx="12700" cy="429101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508" name="Rectangle 50"/>
          <p:cNvSpPr>
            <a:spLocks noChangeArrowheads="1"/>
          </p:cNvSpPr>
          <p:nvPr/>
        </p:nvSpPr>
        <p:spPr bwMode="auto">
          <a:xfrm>
            <a:off x="487473" y="1664158"/>
            <a:ext cx="8243888" cy="1270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509" name="Rectangle 51"/>
          <p:cNvSpPr>
            <a:spLocks noChangeArrowheads="1"/>
          </p:cNvSpPr>
          <p:nvPr/>
        </p:nvSpPr>
        <p:spPr bwMode="auto">
          <a:xfrm>
            <a:off x="487473" y="5940883"/>
            <a:ext cx="8243888" cy="1428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510" name="Rectangle 52"/>
          <p:cNvSpPr>
            <a:spLocks noChangeArrowheads="1"/>
          </p:cNvSpPr>
          <p:nvPr/>
        </p:nvSpPr>
        <p:spPr bwMode="auto">
          <a:xfrm>
            <a:off x="963724" y="1711783"/>
            <a:ext cx="8778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alibri" pitchFamily="34" charset="0"/>
                <a:cs typeface="Arial" pitchFamily="34" charset="0"/>
              </a:rPr>
              <a:t>Personnel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11" name="Rectangle 53"/>
          <p:cNvSpPr>
            <a:spLocks noChangeArrowheads="1"/>
          </p:cNvSpPr>
          <p:nvPr/>
        </p:nvSpPr>
        <p:spPr bwMode="auto">
          <a:xfrm>
            <a:off x="941499" y="1926095"/>
            <a:ext cx="8810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Economics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12" name="Rectangle 54"/>
          <p:cNvSpPr>
            <a:spLocks noChangeArrowheads="1"/>
          </p:cNvSpPr>
          <p:nvPr/>
        </p:nvSpPr>
        <p:spPr bwMode="auto">
          <a:xfrm>
            <a:off x="2762361" y="1711783"/>
            <a:ext cx="9715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alibri" pitchFamily="34" charset="0"/>
                <a:cs typeface="Arial" pitchFamily="34" charset="0"/>
              </a:rPr>
              <a:t>In Addition: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13" name="Rectangle 55"/>
          <p:cNvSpPr>
            <a:spLocks noChangeArrowheads="1"/>
          </p:cNvSpPr>
          <p:nvPr/>
        </p:nvSpPr>
        <p:spPr bwMode="auto">
          <a:xfrm>
            <a:off x="2333736" y="1926095"/>
            <a:ext cx="18780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alibri" pitchFamily="34" charset="0"/>
                <a:cs typeface="Arial" pitchFamily="34" charset="0"/>
              </a:rPr>
              <a:t>Public Sector Personnel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14" name="Rectangle 56"/>
          <p:cNvSpPr>
            <a:spLocks noChangeArrowheads="1"/>
          </p:cNvSpPr>
          <p:nvPr/>
        </p:nvSpPr>
        <p:spPr bwMode="auto">
          <a:xfrm>
            <a:off x="2808399" y="2138820"/>
            <a:ext cx="8810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alibri" pitchFamily="34" charset="0"/>
                <a:cs typeface="Arial" pitchFamily="34" charset="0"/>
              </a:rPr>
              <a:t>Economics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15" name="Rectangle 57"/>
          <p:cNvSpPr>
            <a:spLocks noChangeArrowheads="1"/>
          </p:cNvSpPr>
          <p:nvPr/>
        </p:nvSpPr>
        <p:spPr bwMode="auto">
          <a:xfrm>
            <a:off x="4932474" y="1843545"/>
            <a:ext cx="11334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Private Sector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16" name="Rectangle 58"/>
          <p:cNvSpPr>
            <a:spLocks noChangeArrowheads="1"/>
          </p:cNvSpPr>
          <p:nvPr/>
        </p:nvSpPr>
        <p:spPr bwMode="auto">
          <a:xfrm>
            <a:off x="7208948" y="1854826"/>
            <a:ext cx="10556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Public Sector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17" name="Rectangle 59"/>
          <p:cNvSpPr>
            <a:spLocks noChangeArrowheads="1"/>
          </p:cNvSpPr>
          <p:nvPr/>
        </p:nvSpPr>
        <p:spPr bwMode="auto">
          <a:xfrm>
            <a:off x="736711" y="2549983"/>
            <a:ext cx="5095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Wage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18" name="Rectangle 60"/>
          <p:cNvSpPr>
            <a:spLocks noChangeArrowheads="1"/>
          </p:cNvSpPr>
          <p:nvPr/>
        </p:nvSpPr>
        <p:spPr bwMode="auto">
          <a:xfrm>
            <a:off x="1185974" y="2549983"/>
            <a:ext cx="8382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Structures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19" name="Rectangle 61"/>
          <p:cNvSpPr>
            <a:spLocks noChangeArrowheads="1"/>
          </p:cNvSpPr>
          <p:nvPr/>
        </p:nvSpPr>
        <p:spPr bwMode="auto">
          <a:xfrm>
            <a:off x="4321286" y="2453145"/>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20" name="Rectangle 62"/>
          <p:cNvSpPr>
            <a:spLocks noChangeArrowheads="1"/>
          </p:cNvSpPr>
          <p:nvPr/>
        </p:nvSpPr>
        <p:spPr bwMode="auto">
          <a:xfrm>
            <a:off x="4607036" y="2443620"/>
            <a:ext cx="3508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Pay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21" name="Rectangle 63"/>
          <p:cNvSpPr>
            <a:spLocks noChangeArrowheads="1"/>
          </p:cNvSpPr>
          <p:nvPr/>
        </p:nvSpPr>
        <p:spPr bwMode="auto">
          <a:xfrm>
            <a:off x="4897549" y="2443620"/>
            <a:ext cx="12811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for Performance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22" name="Rectangle 64"/>
          <p:cNvSpPr>
            <a:spLocks noChangeArrowheads="1"/>
          </p:cNvSpPr>
          <p:nvPr/>
        </p:nvSpPr>
        <p:spPr bwMode="auto">
          <a:xfrm>
            <a:off x="6759686" y="2453145"/>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23" name="Rectangle 65"/>
          <p:cNvSpPr>
            <a:spLocks noChangeArrowheads="1"/>
          </p:cNvSpPr>
          <p:nvPr/>
        </p:nvSpPr>
        <p:spPr bwMode="auto">
          <a:xfrm>
            <a:off x="7045436" y="2443620"/>
            <a:ext cx="8921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No Pay for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24" name="Rectangle 66"/>
          <p:cNvSpPr>
            <a:spLocks noChangeArrowheads="1"/>
          </p:cNvSpPr>
          <p:nvPr/>
        </p:nvSpPr>
        <p:spPr bwMode="auto">
          <a:xfrm>
            <a:off x="7045436" y="2656345"/>
            <a:ext cx="10302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Performance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25" name="Rectangle 67"/>
          <p:cNvSpPr>
            <a:spLocks noChangeArrowheads="1"/>
          </p:cNvSpPr>
          <p:nvPr/>
        </p:nvSpPr>
        <p:spPr bwMode="auto">
          <a:xfrm>
            <a:off x="912924" y="3069095"/>
            <a:ext cx="9350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Promotions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26" name="Rectangle 68"/>
          <p:cNvSpPr>
            <a:spLocks noChangeArrowheads="1"/>
          </p:cNvSpPr>
          <p:nvPr/>
        </p:nvSpPr>
        <p:spPr bwMode="auto">
          <a:xfrm>
            <a:off x="4321286" y="2970670"/>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27" name="Rectangle 69"/>
          <p:cNvSpPr>
            <a:spLocks noChangeArrowheads="1"/>
          </p:cNvSpPr>
          <p:nvPr/>
        </p:nvSpPr>
        <p:spPr bwMode="auto">
          <a:xfrm>
            <a:off x="4607036" y="2961145"/>
            <a:ext cx="18129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Sorting on Performance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28" name="Rectangle 70"/>
          <p:cNvSpPr>
            <a:spLocks noChangeArrowheads="1"/>
          </p:cNvSpPr>
          <p:nvPr/>
        </p:nvSpPr>
        <p:spPr bwMode="auto">
          <a:xfrm>
            <a:off x="4321286" y="3184983"/>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29" name="Rectangle 71"/>
          <p:cNvSpPr>
            <a:spLocks noChangeArrowheads="1"/>
          </p:cNvSpPr>
          <p:nvPr/>
        </p:nvSpPr>
        <p:spPr bwMode="auto">
          <a:xfrm>
            <a:off x="4607036" y="3175458"/>
            <a:ext cx="10604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Tournaments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30" name="Rectangle 72"/>
          <p:cNvSpPr>
            <a:spLocks noChangeArrowheads="1"/>
          </p:cNvSpPr>
          <p:nvPr/>
        </p:nvSpPr>
        <p:spPr bwMode="auto">
          <a:xfrm>
            <a:off x="6759686" y="2970670"/>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31" name="Rectangle 73"/>
          <p:cNvSpPr>
            <a:spLocks noChangeArrowheads="1"/>
          </p:cNvSpPr>
          <p:nvPr/>
        </p:nvSpPr>
        <p:spPr bwMode="auto">
          <a:xfrm>
            <a:off x="7045436" y="2961145"/>
            <a:ext cx="4222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Well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32" name="Rectangle 74"/>
          <p:cNvSpPr>
            <a:spLocks noChangeArrowheads="1"/>
          </p:cNvSpPr>
          <p:nvPr/>
        </p:nvSpPr>
        <p:spPr bwMode="auto">
          <a:xfrm>
            <a:off x="7369286" y="2961145"/>
            <a:ext cx="1476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33" name="Rectangle 75"/>
          <p:cNvSpPr>
            <a:spLocks noChangeArrowheads="1"/>
          </p:cNvSpPr>
          <p:nvPr/>
        </p:nvSpPr>
        <p:spPr bwMode="auto">
          <a:xfrm>
            <a:off x="7423261" y="2961145"/>
            <a:ext cx="9437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Documented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34" name="Rectangle 76"/>
          <p:cNvSpPr>
            <a:spLocks noChangeArrowheads="1"/>
          </p:cNvSpPr>
          <p:nvPr/>
        </p:nvSpPr>
        <p:spPr bwMode="auto">
          <a:xfrm>
            <a:off x="7045436" y="3175458"/>
            <a:ext cx="16287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Promotion Standards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35" name="Rectangle 77"/>
          <p:cNvSpPr>
            <a:spLocks noChangeArrowheads="1"/>
          </p:cNvSpPr>
          <p:nvPr/>
        </p:nvSpPr>
        <p:spPr bwMode="auto">
          <a:xfrm>
            <a:off x="800211" y="3692983"/>
            <a:ext cx="11572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Human Capital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36" name="Rectangle 78"/>
          <p:cNvSpPr>
            <a:spLocks noChangeArrowheads="1"/>
          </p:cNvSpPr>
          <p:nvPr/>
        </p:nvSpPr>
        <p:spPr bwMode="auto">
          <a:xfrm>
            <a:off x="4321286" y="3489783"/>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37" name="Rectangle 79"/>
          <p:cNvSpPr>
            <a:spLocks noChangeArrowheads="1"/>
          </p:cNvSpPr>
          <p:nvPr/>
        </p:nvSpPr>
        <p:spPr bwMode="auto">
          <a:xfrm>
            <a:off x="4607036" y="3480258"/>
            <a:ext cx="4206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Firm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38" name="Rectangle 80"/>
          <p:cNvSpPr>
            <a:spLocks noChangeArrowheads="1"/>
          </p:cNvSpPr>
          <p:nvPr/>
        </p:nvSpPr>
        <p:spPr bwMode="auto">
          <a:xfrm>
            <a:off x="4934061" y="3480258"/>
            <a:ext cx="1476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39" name="Rectangle 81"/>
          <p:cNvSpPr>
            <a:spLocks noChangeArrowheads="1"/>
          </p:cNvSpPr>
          <p:nvPr/>
        </p:nvSpPr>
        <p:spPr bwMode="auto">
          <a:xfrm>
            <a:off x="4989624" y="3480258"/>
            <a:ext cx="6429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Specific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40" name="Rectangle 82"/>
          <p:cNvSpPr>
            <a:spLocks noChangeArrowheads="1"/>
          </p:cNvSpPr>
          <p:nvPr/>
        </p:nvSpPr>
        <p:spPr bwMode="auto">
          <a:xfrm>
            <a:off x="4321286" y="3702508"/>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41" name="Rectangle 83"/>
          <p:cNvSpPr>
            <a:spLocks noChangeArrowheads="1"/>
          </p:cNvSpPr>
          <p:nvPr/>
        </p:nvSpPr>
        <p:spPr bwMode="auto">
          <a:xfrm>
            <a:off x="4607036" y="3692983"/>
            <a:ext cx="654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Generic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42" name="Rectangle 84"/>
          <p:cNvSpPr>
            <a:spLocks noChangeArrowheads="1"/>
          </p:cNvSpPr>
          <p:nvPr/>
        </p:nvSpPr>
        <p:spPr bwMode="auto">
          <a:xfrm>
            <a:off x="6759686" y="3489783"/>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43" name="Rectangle 85"/>
          <p:cNvSpPr>
            <a:spLocks noChangeArrowheads="1"/>
          </p:cNvSpPr>
          <p:nvPr/>
        </p:nvSpPr>
        <p:spPr bwMode="auto">
          <a:xfrm>
            <a:off x="7045436" y="3480258"/>
            <a:ext cx="10080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Government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44" name="Rectangle 86"/>
          <p:cNvSpPr>
            <a:spLocks noChangeArrowheads="1"/>
          </p:cNvSpPr>
          <p:nvPr/>
        </p:nvSpPr>
        <p:spPr bwMode="auto">
          <a:xfrm>
            <a:off x="7956661" y="3480258"/>
            <a:ext cx="1476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45" name="Rectangle 87"/>
          <p:cNvSpPr>
            <a:spLocks noChangeArrowheads="1"/>
          </p:cNvSpPr>
          <p:nvPr/>
        </p:nvSpPr>
        <p:spPr bwMode="auto">
          <a:xfrm>
            <a:off x="8012224" y="3480258"/>
            <a:ext cx="6429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Specific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46" name="Rectangle 88"/>
          <p:cNvSpPr>
            <a:spLocks noChangeArrowheads="1"/>
          </p:cNvSpPr>
          <p:nvPr/>
        </p:nvSpPr>
        <p:spPr bwMode="auto">
          <a:xfrm>
            <a:off x="6759686" y="3702508"/>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47" name="Rectangle 89"/>
          <p:cNvSpPr>
            <a:spLocks noChangeArrowheads="1"/>
          </p:cNvSpPr>
          <p:nvPr/>
        </p:nvSpPr>
        <p:spPr bwMode="auto">
          <a:xfrm>
            <a:off x="7045436" y="3692983"/>
            <a:ext cx="1143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Private Sector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48" name="Rectangle 90"/>
          <p:cNvSpPr>
            <a:spLocks noChangeArrowheads="1"/>
          </p:cNvSpPr>
          <p:nvPr/>
        </p:nvSpPr>
        <p:spPr bwMode="auto">
          <a:xfrm>
            <a:off x="7045436" y="3907295"/>
            <a:ext cx="7207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Valuable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49" name="Rectangle 91"/>
          <p:cNvSpPr>
            <a:spLocks noChangeArrowheads="1"/>
          </p:cNvSpPr>
          <p:nvPr/>
        </p:nvSpPr>
        <p:spPr bwMode="auto">
          <a:xfrm>
            <a:off x="1058974" y="4318458"/>
            <a:ext cx="6445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Careers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50" name="Rectangle 92"/>
          <p:cNvSpPr>
            <a:spLocks noChangeArrowheads="1"/>
          </p:cNvSpPr>
          <p:nvPr/>
        </p:nvSpPr>
        <p:spPr bwMode="auto">
          <a:xfrm>
            <a:off x="4321286" y="4221620"/>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51" name="Rectangle 93"/>
          <p:cNvSpPr>
            <a:spLocks noChangeArrowheads="1"/>
          </p:cNvSpPr>
          <p:nvPr/>
        </p:nvSpPr>
        <p:spPr bwMode="auto">
          <a:xfrm>
            <a:off x="4607036" y="4212095"/>
            <a:ext cx="10414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Fast Trackers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52" name="Rectangle 94"/>
          <p:cNvSpPr>
            <a:spLocks noChangeArrowheads="1"/>
          </p:cNvSpPr>
          <p:nvPr/>
        </p:nvSpPr>
        <p:spPr bwMode="auto">
          <a:xfrm>
            <a:off x="4321286" y="4434345"/>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53" name="Rectangle 95"/>
          <p:cNvSpPr>
            <a:spLocks noChangeArrowheads="1"/>
          </p:cNvSpPr>
          <p:nvPr/>
        </p:nvSpPr>
        <p:spPr bwMode="auto">
          <a:xfrm>
            <a:off x="4607036" y="4424820"/>
            <a:ext cx="7350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Exit/Stay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54" name="Rectangle 96"/>
          <p:cNvSpPr>
            <a:spLocks noChangeArrowheads="1"/>
          </p:cNvSpPr>
          <p:nvPr/>
        </p:nvSpPr>
        <p:spPr bwMode="auto">
          <a:xfrm>
            <a:off x="6759686" y="4221620"/>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55" name="Rectangle 97"/>
          <p:cNvSpPr>
            <a:spLocks noChangeArrowheads="1"/>
          </p:cNvSpPr>
          <p:nvPr/>
        </p:nvSpPr>
        <p:spPr bwMode="auto">
          <a:xfrm>
            <a:off x="7045436" y="421209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56" name="Rectangle 98"/>
          <p:cNvSpPr>
            <a:spLocks noChangeArrowheads="1"/>
          </p:cNvSpPr>
          <p:nvPr/>
        </p:nvSpPr>
        <p:spPr bwMode="auto">
          <a:xfrm>
            <a:off x="7025235" y="4246622"/>
            <a:ext cx="501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000000"/>
                </a:solidFill>
                <a:latin typeface="Calibri" pitchFamily="34" charset="0"/>
                <a:cs typeface="Arial" pitchFamily="34" charset="0"/>
              </a:rPr>
              <a:t>Tenure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57" name="Rectangle 99"/>
          <p:cNvSpPr>
            <a:spLocks noChangeArrowheads="1"/>
          </p:cNvSpPr>
          <p:nvPr/>
        </p:nvSpPr>
        <p:spPr bwMode="auto">
          <a:xfrm flipH="1">
            <a:off x="7423326" y="4212095"/>
            <a:ext cx="627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58" name="Rectangle 100"/>
          <p:cNvSpPr>
            <a:spLocks noChangeArrowheads="1"/>
          </p:cNvSpPr>
          <p:nvPr/>
        </p:nvSpPr>
        <p:spPr bwMode="auto">
          <a:xfrm>
            <a:off x="8031274" y="4212095"/>
            <a:ext cx="400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60" name="Rectangle 102"/>
          <p:cNvSpPr>
            <a:spLocks noChangeArrowheads="1"/>
          </p:cNvSpPr>
          <p:nvPr/>
        </p:nvSpPr>
        <p:spPr bwMode="auto">
          <a:xfrm>
            <a:off x="2800461" y="4835983"/>
            <a:ext cx="8953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Motivation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61" name="Rectangle 103"/>
          <p:cNvSpPr>
            <a:spLocks noChangeArrowheads="1"/>
          </p:cNvSpPr>
          <p:nvPr/>
        </p:nvSpPr>
        <p:spPr bwMode="auto">
          <a:xfrm>
            <a:off x="6759686" y="4739145"/>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62" name="Rectangle 104"/>
          <p:cNvSpPr>
            <a:spLocks noChangeArrowheads="1"/>
          </p:cNvSpPr>
          <p:nvPr/>
        </p:nvSpPr>
        <p:spPr bwMode="auto">
          <a:xfrm>
            <a:off x="7045436" y="4729620"/>
            <a:ext cx="6715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Intrinsic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63" name="Rectangle 105"/>
          <p:cNvSpPr>
            <a:spLocks noChangeArrowheads="1"/>
          </p:cNvSpPr>
          <p:nvPr/>
        </p:nvSpPr>
        <p:spPr bwMode="auto">
          <a:xfrm>
            <a:off x="7664561" y="4729620"/>
            <a:ext cx="8953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Motivation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64" name="Rectangle 106"/>
          <p:cNvSpPr>
            <a:spLocks noChangeArrowheads="1"/>
          </p:cNvSpPr>
          <p:nvPr/>
        </p:nvSpPr>
        <p:spPr bwMode="auto">
          <a:xfrm>
            <a:off x="6759686" y="4953458"/>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65" name="Rectangle 107"/>
          <p:cNvSpPr>
            <a:spLocks noChangeArrowheads="1"/>
          </p:cNvSpPr>
          <p:nvPr/>
        </p:nvSpPr>
        <p:spPr bwMode="auto">
          <a:xfrm>
            <a:off x="7045436" y="4943933"/>
            <a:ext cx="12192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Agency Mission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66" name="Rectangle 108"/>
          <p:cNvSpPr>
            <a:spLocks noChangeArrowheads="1"/>
          </p:cNvSpPr>
          <p:nvPr/>
        </p:nvSpPr>
        <p:spPr bwMode="auto">
          <a:xfrm>
            <a:off x="2602024" y="5282070"/>
            <a:ext cx="12954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Policy Outcomes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67" name="Rectangle 109"/>
          <p:cNvSpPr>
            <a:spLocks noChangeArrowheads="1"/>
          </p:cNvSpPr>
          <p:nvPr/>
        </p:nvSpPr>
        <p:spPr bwMode="auto">
          <a:xfrm>
            <a:off x="6759686" y="5258258"/>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68" name="Rectangle 110"/>
          <p:cNvSpPr>
            <a:spLocks noChangeArrowheads="1"/>
          </p:cNvSpPr>
          <p:nvPr/>
        </p:nvSpPr>
        <p:spPr bwMode="auto">
          <a:xfrm>
            <a:off x="7045436" y="5248733"/>
            <a:ext cx="10207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Politicization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74" name="Rectangle 63573"/>
          <p:cNvSpPr/>
          <p:nvPr/>
        </p:nvSpPr>
        <p:spPr>
          <a:xfrm>
            <a:off x="6659674" y="1524000"/>
            <a:ext cx="2179526" cy="4094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703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3496"/>
                                        </p:tgtEl>
                                        <p:attrNameLst>
                                          <p:attrName>style.visibility</p:attrName>
                                        </p:attrNameLst>
                                      </p:cBhvr>
                                      <p:to>
                                        <p:strVal val="visible"/>
                                      </p:to>
                                    </p:set>
                                    <p:anim calcmode="lin" valueType="num">
                                      <p:cBhvr additive="base">
                                        <p:cTn id="37" dur="500" fill="hold"/>
                                        <p:tgtEl>
                                          <p:spTgt spid="63496"/>
                                        </p:tgtEl>
                                        <p:attrNameLst>
                                          <p:attrName>ppt_x</p:attrName>
                                        </p:attrNameLst>
                                      </p:cBhvr>
                                      <p:tavLst>
                                        <p:tav tm="0">
                                          <p:val>
                                            <p:strVal val="#ppt_x"/>
                                          </p:val>
                                        </p:tav>
                                        <p:tav tm="100000">
                                          <p:val>
                                            <p:strVal val="#ppt_x"/>
                                          </p:val>
                                        </p:tav>
                                      </p:tavLst>
                                    </p:anim>
                                    <p:anim calcmode="lin" valueType="num">
                                      <p:cBhvr additive="base">
                                        <p:cTn id="38" dur="500" fill="hold"/>
                                        <p:tgtEl>
                                          <p:spTgt spid="63496"/>
                                        </p:tgtEl>
                                        <p:attrNameLst>
                                          <p:attrName>ppt_y</p:attrName>
                                        </p:attrNameLst>
                                      </p:cBhvr>
                                      <p:tavLst>
                                        <p:tav tm="0">
                                          <p:val>
                                            <p:strVal val="1+#ppt_h/2"/>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3506"/>
                                        </p:tgtEl>
                                        <p:attrNameLst>
                                          <p:attrName>style.visibility</p:attrName>
                                        </p:attrNameLst>
                                      </p:cBhvr>
                                      <p:to>
                                        <p:strVal val="visible"/>
                                      </p:to>
                                    </p:set>
                                    <p:anim calcmode="lin" valueType="num">
                                      <p:cBhvr additive="base">
                                        <p:cTn id="41" dur="500" fill="hold"/>
                                        <p:tgtEl>
                                          <p:spTgt spid="63506"/>
                                        </p:tgtEl>
                                        <p:attrNameLst>
                                          <p:attrName>ppt_x</p:attrName>
                                        </p:attrNameLst>
                                      </p:cBhvr>
                                      <p:tavLst>
                                        <p:tav tm="0">
                                          <p:val>
                                            <p:strVal val="0-#ppt_w/2"/>
                                          </p:val>
                                        </p:tav>
                                        <p:tav tm="100000">
                                          <p:val>
                                            <p:strVal val="#ppt_x"/>
                                          </p:val>
                                        </p:tav>
                                      </p:tavLst>
                                    </p:anim>
                                    <p:anim calcmode="lin" valueType="num">
                                      <p:cBhvr additive="base">
                                        <p:cTn id="42" dur="500" fill="hold"/>
                                        <p:tgtEl>
                                          <p:spTgt spid="6350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63510"/>
                                        </p:tgtEl>
                                        <p:attrNameLst>
                                          <p:attrName>style.visibility</p:attrName>
                                        </p:attrNameLst>
                                      </p:cBhvr>
                                      <p:to>
                                        <p:strVal val="visible"/>
                                      </p:to>
                                    </p:set>
                                    <p:anim calcmode="lin" valueType="num">
                                      <p:cBhvr additive="base">
                                        <p:cTn id="45" dur="500" fill="hold"/>
                                        <p:tgtEl>
                                          <p:spTgt spid="63510"/>
                                        </p:tgtEl>
                                        <p:attrNameLst>
                                          <p:attrName>ppt_x</p:attrName>
                                        </p:attrNameLst>
                                      </p:cBhvr>
                                      <p:tavLst>
                                        <p:tav tm="0">
                                          <p:val>
                                            <p:strVal val="0-#ppt_w/2"/>
                                          </p:val>
                                        </p:tav>
                                        <p:tav tm="100000">
                                          <p:val>
                                            <p:strVal val="#ppt_x"/>
                                          </p:val>
                                        </p:tav>
                                      </p:tavLst>
                                    </p:anim>
                                    <p:anim calcmode="lin" valueType="num">
                                      <p:cBhvr additive="base">
                                        <p:cTn id="46" dur="500" fill="hold"/>
                                        <p:tgtEl>
                                          <p:spTgt spid="6351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63511"/>
                                        </p:tgtEl>
                                        <p:attrNameLst>
                                          <p:attrName>style.visibility</p:attrName>
                                        </p:attrNameLst>
                                      </p:cBhvr>
                                      <p:to>
                                        <p:strVal val="visible"/>
                                      </p:to>
                                    </p:set>
                                    <p:anim calcmode="lin" valueType="num">
                                      <p:cBhvr additive="base">
                                        <p:cTn id="49" dur="500" fill="hold"/>
                                        <p:tgtEl>
                                          <p:spTgt spid="63511"/>
                                        </p:tgtEl>
                                        <p:attrNameLst>
                                          <p:attrName>ppt_x</p:attrName>
                                        </p:attrNameLst>
                                      </p:cBhvr>
                                      <p:tavLst>
                                        <p:tav tm="0">
                                          <p:val>
                                            <p:strVal val="0-#ppt_w/2"/>
                                          </p:val>
                                        </p:tav>
                                        <p:tav tm="100000">
                                          <p:val>
                                            <p:strVal val="#ppt_x"/>
                                          </p:val>
                                        </p:tav>
                                      </p:tavLst>
                                    </p:anim>
                                    <p:anim calcmode="lin" valueType="num">
                                      <p:cBhvr additive="base">
                                        <p:cTn id="50" dur="500" fill="hold"/>
                                        <p:tgtEl>
                                          <p:spTgt spid="63511"/>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63517"/>
                                        </p:tgtEl>
                                        <p:attrNameLst>
                                          <p:attrName>style.visibility</p:attrName>
                                        </p:attrNameLst>
                                      </p:cBhvr>
                                      <p:to>
                                        <p:strVal val="visible"/>
                                      </p:to>
                                    </p:set>
                                    <p:anim calcmode="lin" valueType="num">
                                      <p:cBhvr additive="base">
                                        <p:cTn id="53" dur="500" fill="hold"/>
                                        <p:tgtEl>
                                          <p:spTgt spid="63517"/>
                                        </p:tgtEl>
                                        <p:attrNameLst>
                                          <p:attrName>ppt_x</p:attrName>
                                        </p:attrNameLst>
                                      </p:cBhvr>
                                      <p:tavLst>
                                        <p:tav tm="0">
                                          <p:val>
                                            <p:strVal val="0-#ppt_w/2"/>
                                          </p:val>
                                        </p:tav>
                                        <p:tav tm="100000">
                                          <p:val>
                                            <p:strVal val="#ppt_x"/>
                                          </p:val>
                                        </p:tav>
                                      </p:tavLst>
                                    </p:anim>
                                    <p:anim calcmode="lin" valueType="num">
                                      <p:cBhvr additive="base">
                                        <p:cTn id="54" dur="500" fill="hold"/>
                                        <p:tgtEl>
                                          <p:spTgt spid="63517"/>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63518"/>
                                        </p:tgtEl>
                                        <p:attrNameLst>
                                          <p:attrName>style.visibility</p:attrName>
                                        </p:attrNameLst>
                                      </p:cBhvr>
                                      <p:to>
                                        <p:strVal val="visible"/>
                                      </p:to>
                                    </p:set>
                                    <p:anim calcmode="lin" valueType="num">
                                      <p:cBhvr additive="base">
                                        <p:cTn id="57" dur="500" fill="hold"/>
                                        <p:tgtEl>
                                          <p:spTgt spid="63518"/>
                                        </p:tgtEl>
                                        <p:attrNameLst>
                                          <p:attrName>ppt_x</p:attrName>
                                        </p:attrNameLst>
                                      </p:cBhvr>
                                      <p:tavLst>
                                        <p:tav tm="0">
                                          <p:val>
                                            <p:strVal val="0-#ppt_w/2"/>
                                          </p:val>
                                        </p:tav>
                                        <p:tav tm="100000">
                                          <p:val>
                                            <p:strVal val="#ppt_x"/>
                                          </p:val>
                                        </p:tav>
                                      </p:tavLst>
                                    </p:anim>
                                    <p:anim calcmode="lin" valueType="num">
                                      <p:cBhvr additive="base">
                                        <p:cTn id="58" dur="500" fill="hold"/>
                                        <p:tgtEl>
                                          <p:spTgt spid="63518"/>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63525"/>
                                        </p:tgtEl>
                                        <p:attrNameLst>
                                          <p:attrName>style.visibility</p:attrName>
                                        </p:attrNameLst>
                                      </p:cBhvr>
                                      <p:to>
                                        <p:strVal val="visible"/>
                                      </p:to>
                                    </p:set>
                                    <p:anim calcmode="lin" valueType="num">
                                      <p:cBhvr additive="base">
                                        <p:cTn id="61" dur="500" fill="hold"/>
                                        <p:tgtEl>
                                          <p:spTgt spid="63525"/>
                                        </p:tgtEl>
                                        <p:attrNameLst>
                                          <p:attrName>ppt_x</p:attrName>
                                        </p:attrNameLst>
                                      </p:cBhvr>
                                      <p:tavLst>
                                        <p:tav tm="0">
                                          <p:val>
                                            <p:strVal val="0-#ppt_w/2"/>
                                          </p:val>
                                        </p:tav>
                                        <p:tav tm="100000">
                                          <p:val>
                                            <p:strVal val="#ppt_x"/>
                                          </p:val>
                                        </p:tav>
                                      </p:tavLst>
                                    </p:anim>
                                    <p:anim calcmode="lin" valueType="num">
                                      <p:cBhvr additive="base">
                                        <p:cTn id="62" dur="500" fill="hold"/>
                                        <p:tgtEl>
                                          <p:spTgt spid="63525"/>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63535"/>
                                        </p:tgtEl>
                                        <p:attrNameLst>
                                          <p:attrName>style.visibility</p:attrName>
                                        </p:attrNameLst>
                                      </p:cBhvr>
                                      <p:to>
                                        <p:strVal val="visible"/>
                                      </p:to>
                                    </p:set>
                                    <p:anim calcmode="lin" valueType="num">
                                      <p:cBhvr additive="base">
                                        <p:cTn id="65" dur="500" fill="hold"/>
                                        <p:tgtEl>
                                          <p:spTgt spid="63535"/>
                                        </p:tgtEl>
                                        <p:attrNameLst>
                                          <p:attrName>ppt_x</p:attrName>
                                        </p:attrNameLst>
                                      </p:cBhvr>
                                      <p:tavLst>
                                        <p:tav tm="0">
                                          <p:val>
                                            <p:strVal val="0-#ppt_w/2"/>
                                          </p:val>
                                        </p:tav>
                                        <p:tav tm="100000">
                                          <p:val>
                                            <p:strVal val="#ppt_x"/>
                                          </p:val>
                                        </p:tav>
                                      </p:tavLst>
                                    </p:anim>
                                    <p:anim calcmode="lin" valueType="num">
                                      <p:cBhvr additive="base">
                                        <p:cTn id="66" dur="500" fill="hold"/>
                                        <p:tgtEl>
                                          <p:spTgt spid="63535"/>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63549"/>
                                        </p:tgtEl>
                                        <p:attrNameLst>
                                          <p:attrName>style.visibility</p:attrName>
                                        </p:attrNameLst>
                                      </p:cBhvr>
                                      <p:to>
                                        <p:strVal val="visible"/>
                                      </p:to>
                                    </p:set>
                                    <p:anim calcmode="lin" valueType="num">
                                      <p:cBhvr additive="base">
                                        <p:cTn id="69" dur="500" fill="hold"/>
                                        <p:tgtEl>
                                          <p:spTgt spid="63549"/>
                                        </p:tgtEl>
                                        <p:attrNameLst>
                                          <p:attrName>ppt_x</p:attrName>
                                        </p:attrNameLst>
                                      </p:cBhvr>
                                      <p:tavLst>
                                        <p:tav tm="0">
                                          <p:val>
                                            <p:strVal val="0-#ppt_w/2"/>
                                          </p:val>
                                        </p:tav>
                                        <p:tav tm="100000">
                                          <p:val>
                                            <p:strVal val="#ppt_x"/>
                                          </p:val>
                                        </p:tav>
                                      </p:tavLst>
                                    </p:anim>
                                    <p:anim calcmode="lin" valueType="num">
                                      <p:cBhvr additive="base">
                                        <p:cTn id="70" dur="500" fill="hold"/>
                                        <p:tgtEl>
                                          <p:spTgt spid="63549"/>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0"/>
                                  </p:stCondLst>
                                  <p:childTnLst>
                                    <p:set>
                                      <p:cBhvr>
                                        <p:cTn id="98" dur="1" fill="hold">
                                          <p:stCondLst>
                                            <p:cond delay="0"/>
                                          </p:stCondLst>
                                        </p:cTn>
                                        <p:tgtEl>
                                          <p:spTgt spid="63489"/>
                                        </p:tgtEl>
                                        <p:attrNameLst>
                                          <p:attrName>style.visibility</p:attrName>
                                        </p:attrNameLst>
                                      </p:cBhvr>
                                      <p:to>
                                        <p:strVal val="visible"/>
                                      </p:to>
                                    </p:set>
                                    <p:anim calcmode="lin" valueType="num">
                                      <p:cBhvr additive="base">
                                        <p:cTn id="99" dur="500" fill="hold"/>
                                        <p:tgtEl>
                                          <p:spTgt spid="63489"/>
                                        </p:tgtEl>
                                        <p:attrNameLst>
                                          <p:attrName>ppt_x</p:attrName>
                                        </p:attrNameLst>
                                      </p:cBhvr>
                                      <p:tavLst>
                                        <p:tav tm="0">
                                          <p:val>
                                            <p:strVal val="#ppt_x"/>
                                          </p:val>
                                        </p:tav>
                                        <p:tav tm="100000">
                                          <p:val>
                                            <p:strVal val="#ppt_x"/>
                                          </p:val>
                                        </p:tav>
                                      </p:tavLst>
                                    </p:anim>
                                    <p:anim calcmode="lin" valueType="num">
                                      <p:cBhvr additive="base">
                                        <p:cTn id="100" dur="500" fill="hold"/>
                                        <p:tgtEl>
                                          <p:spTgt spid="63489"/>
                                        </p:tgtEl>
                                        <p:attrNameLst>
                                          <p:attrName>ppt_y</p:attrName>
                                        </p:attrNameLst>
                                      </p:cBhvr>
                                      <p:tavLst>
                                        <p:tav tm="0">
                                          <p:val>
                                            <p:strVal val="0-#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3497"/>
                                        </p:tgtEl>
                                        <p:attrNameLst>
                                          <p:attrName>style.visibility</p:attrName>
                                        </p:attrNameLst>
                                      </p:cBhvr>
                                      <p:to>
                                        <p:strVal val="visible"/>
                                      </p:to>
                                    </p:set>
                                    <p:anim calcmode="lin" valueType="num">
                                      <p:cBhvr additive="base">
                                        <p:cTn id="103" dur="500" fill="hold"/>
                                        <p:tgtEl>
                                          <p:spTgt spid="63497"/>
                                        </p:tgtEl>
                                        <p:attrNameLst>
                                          <p:attrName>ppt_x</p:attrName>
                                        </p:attrNameLst>
                                      </p:cBhvr>
                                      <p:tavLst>
                                        <p:tav tm="0">
                                          <p:val>
                                            <p:strVal val="#ppt_x"/>
                                          </p:val>
                                        </p:tav>
                                        <p:tav tm="100000">
                                          <p:val>
                                            <p:strVal val="#ppt_x"/>
                                          </p:val>
                                        </p:tav>
                                      </p:tavLst>
                                    </p:anim>
                                    <p:anim calcmode="lin" valueType="num">
                                      <p:cBhvr additive="base">
                                        <p:cTn id="104" dur="500" fill="hold"/>
                                        <p:tgtEl>
                                          <p:spTgt spid="63497"/>
                                        </p:tgtEl>
                                        <p:attrNameLst>
                                          <p:attrName>ppt_y</p:attrName>
                                        </p:attrNameLst>
                                      </p:cBhvr>
                                      <p:tavLst>
                                        <p:tav tm="0">
                                          <p:val>
                                            <p:strVal val="1+#ppt_h/2"/>
                                          </p:val>
                                        </p:tav>
                                        <p:tav tm="100000">
                                          <p:val>
                                            <p:strVal val="#ppt_y"/>
                                          </p:val>
                                        </p:tav>
                                      </p:tavLst>
                                    </p:anim>
                                  </p:childTnLst>
                                </p:cTn>
                              </p:par>
                              <p:par>
                                <p:cTn id="105" presetID="2" presetClass="entr" presetSubtype="1" fill="hold" grpId="0" nodeType="withEffect">
                                  <p:stCondLst>
                                    <p:cond delay="0"/>
                                  </p:stCondLst>
                                  <p:childTnLst>
                                    <p:set>
                                      <p:cBhvr>
                                        <p:cTn id="106" dur="1" fill="hold">
                                          <p:stCondLst>
                                            <p:cond delay="0"/>
                                          </p:stCondLst>
                                        </p:cTn>
                                        <p:tgtEl>
                                          <p:spTgt spid="63498"/>
                                        </p:tgtEl>
                                        <p:attrNameLst>
                                          <p:attrName>style.visibility</p:attrName>
                                        </p:attrNameLst>
                                      </p:cBhvr>
                                      <p:to>
                                        <p:strVal val="visible"/>
                                      </p:to>
                                    </p:set>
                                    <p:anim calcmode="lin" valueType="num">
                                      <p:cBhvr additive="base">
                                        <p:cTn id="107" dur="500" fill="hold"/>
                                        <p:tgtEl>
                                          <p:spTgt spid="63498"/>
                                        </p:tgtEl>
                                        <p:attrNameLst>
                                          <p:attrName>ppt_x</p:attrName>
                                        </p:attrNameLst>
                                      </p:cBhvr>
                                      <p:tavLst>
                                        <p:tav tm="0">
                                          <p:val>
                                            <p:strVal val="#ppt_x"/>
                                          </p:val>
                                        </p:tav>
                                        <p:tav tm="100000">
                                          <p:val>
                                            <p:strVal val="#ppt_x"/>
                                          </p:val>
                                        </p:tav>
                                      </p:tavLst>
                                    </p:anim>
                                    <p:anim calcmode="lin" valueType="num">
                                      <p:cBhvr additive="base">
                                        <p:cTn id="108" dur="500" fill="hold"/>
                                        <p:tgtEl>
                                          <p:spTgt spid="63498"/>
                                        </p:tgtEl>
                                        <p:attrNameLst>
                                          <p:attrName>ppt_y</p:attrName>
                                        </p:attrNameLst>
                                      </p:cBhvr>
                                      <p:tavLst>
                                        <p:tav tm="0">
                                          <p:val>
                                            <p:strVal val="0-#ppt_h/2"/>
                                          </p:val>
                                        </p:tav>
                                        <p:tav tm="100000">
                                          <p:val>
                                            <p:strVal val="#ppt_y"/>
                                          </p:val>
                                        </p:tav>
                                      </p:tavLst>
                                    </p:anim>
                                  </p:childTnLst>
                                </p:cTn>
                              </p:par>
                              <p:par>
                                <p:cTn id="109" presetID="2" presetClass="entr" presetSubtype="1" fill="hold" grpId="0" nodeType="withEffect">
                                  <p:stCondLst>
                                    <p:cond delay="0"/>
                                  </p:stCondLst>
                                  <p:childTnLst>
                                    <p:set>
                                      <p:cBhvr>
                                        <p:cTn id="110" dur="1" fill="hold">
                                          <p:stCondLst>
                                            <p:cond delay="0"/>
                                          </p:stCondLst>
                                        </p:cTn>
                                        <p:tgtEl>
                                          <p:spTgt spid="63515"/>
                                        </p:tgtEl>
                                        <p:attrNameLst>
                                          <p:attrName>style.visibility</p:attrName>
                                        </p:attrNameLst>
                                      </p:cBhvr>
                                      <p:to>
                                        <p:strVal val="visible"/>
                                      </p:to>
                                    </p:set>
                                    <p:anim calcmode="lin" valueType="num">
                                      <p:cBhvr additive="base">
                                        <p:cTn id="111" dur="500" fill="hold"/>
                                        <p:tgtEl>
                                          <p:spTgt spid="63515"/>
                                        </p:tgtEl>
                                        <p:attrNameLst>
                                          <p:attrName>ppt_x</p:attrName>
                                        </p:attrNameLst>
                                      </p:cBhvr>
                                      <p:tavLst>
                                        <p:tav tm="0">
                                          <p:val>
                                            <p:strVal val="#ppt_x"/>
                                          </p:val>
                                        </p:tav>
                                        <p:tav tm="100000">
                                          <p:val>
                                            <p:strVal val="#ppt_x"/>
                                          </p:val>
                                        </p:tav>
                                      </p:tavLst>
                                    </p:anim>
                                    <p:anim calcmode="lin" valueType="num">
                                      <p:cBhvr additive="base">
                                        <p:cTn id="112" dur="500" fill="hold"/>
                                        <p:tgtEl>
                                          <p:spTgt spid="63515"/>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63519"/>
                                        </p:tgtEl>
                                        <p:attrNameLst>
                                          <p:attrName>style.visibility</p:attrName>
                                        </p:attrNameLst>
                                      </p:cBhvr>
                                      <p:to>
                                        <p:strVal val="visible"/>
                                      </p:to>
                                    </p:set>
                                    <p:anim calcmode="lin" valueType="num">
                                      <p:cBhvr additive="base">
                                        <p:cTn id="115" dur="500" fill="hold"/>
                                        <p:tgtEl>
                                          <p:spTgt spid="63519"/>
                                        </p:tgtEl>
                                        <p:attrNameLst>
                                          <p:attrName>ppt_x</p:attrName>
                                        </p:attrNameLst>
                                      </p:cBhvr>
                                      <p:tavLst>
                                        <p:tav tm="0">
                                          <p:val>
                                            <p:strVal val="#ppt_x"/>
                                          </p:val>
                                        </p:tav>
                                        <p:tav tm="100000">
                                          <p:val>
                                            <p:strVal val="#ppt_x"/>
                                          </p:val>
                                        </p:tav>
                                      </p:tavLst>
                                    </p:anim>
                                    <p:anim calcmode="lin" valueType="num">
                                      <p:cBhvr additive="base">
                                        <p:cTn id="116" dur="500" fill="hold"/>
                                        <p:tgtEl>
                                          <p:spTgt spid="63519"/>
                                        </p:tgtEl>
                                        <p:attrNameLst>
                                          <p:attrName>ppt_y</p:attrName>
                                        </p:attrNameLst>
                                      </p:cBhvr>
                                      <p:tavLst>
                                        <p:tav tm="0">
                                          <p:val>
                                            <p:strVal val="0-#ppt_h/2"/>
                                          </p:val>
                                        </p:tav>
                                        <p:tav tm="100000">
                                          <p:val>
                                            <p:strVal val="#ppt_y"/>
                                          </p:val>
                                        </p:tav>
                                      </p:tavLst>
                                    </p:anim>
                                  </p:childTnLst>
                                </p:cTn>
                              </p:par>
                              <p:par>
                                <p:cTn id="117" presetID="2" presetClass="entr" presetSubtype="1" fill="hold" grpId="0" nodeType="withEffect">
                                  <p:stCondLst>
                                    <p:cond delay="0"/>
                                  </p:stCondLst>
                                  <p:childTnLst>
                                    <p:set>
                                      <p:cBhvr>
                                        <p:cTn id="118" dur="1" fill="hold">
                                          <p:stCondLst>
                                            <p:cond delay="0"/>
                                          </p:stCondLst>
                                        </p:cTn>
                                        <p:tgtEl>
                                          <p:spTgt spid="63520"/>
                                        </p:tgtEl>
                                        <p:attrNameLst>
                                          <p:attrName>style.visibility</p:attrName>
                                        </p:attrNameLst>
                                      </p:cBhvr>
                                      <p:to>
                                        <p:strVal val="visible"/>
                                      </p:to>
                                    </p:set>
                                    <p:anim calcmode="lin" valueType="num">
                                      <p:cBhvr additive="base">
                                        <p:cTn id="119" dur="500" fill="hold"/>
                                        <p:tgtEl>
                                          <p:spTgt spid="63520"/>
                                        </p:tgtEl>
                                        <p:attrNameLst>
                                          <p:attrName>ppt_x</p:attrName>
                                        </p:attrNameLst>
                                      </p:cBhvr>
                                      <p:tavLst>
                                        <p:tav tm="0">
                                          <p:val>
                                            <p:strVal val="#ppt_x"/>
                                          </p:val>
                                        </p:tav>
                                        <p:tav tm="100000">
                                          <p:val>
                                            <p:strVal val="#ppt_x"/>
                                          </p:val>
                                        </p:tav>
                                      </p:tavLst>
                                    </p:anim>
                                    <p:anim calcmode="lin" valueType="num">
                                      <p:cBhvr additive="base">
                                        <p:cTn id="120" dur="500" fill="hold"/>
                                        <p:tgtEl>
                                          <p:spTgt spid="63520"/>
                                        </p:tgtEl>
                                        <p:attrNameLst>
                                          <p:attrName>ppt_y</p:attrName>
                                        </p:attrNameLst>
                                      </p:cBhvr>
                                      <p:tavLst>
                                        <p:tav tm="0">
                                          <p:val>
                                            <p:strVal val="0-#ppt_h/2"/>
                                          </p:val>
                                        </p:tav>
                                        <p:tav tm="100000">
                                          <p:val>
                                            <p:strVal val="#ppt_y"/>
                                          </p:val>
                                        </p:tav>
                                      </p:tavLst>
                                    </p:anim>
                                  </p:childTnLst>
                                </p:cTn>
                              </p:par>
                              <p:par>
                                <p:cTn id="121" presetID="2" presetClass="entr" presetSubtype="1" fill="hold" grpId="0" nodeType="withEffect">
                                  <p:stCondLst>
                                    <p:cond delay="0"/>
                                  </p:stCondLst>
                                  <p:childTnLst>
                                    <p:set>
                                      <p:cBhvr>
                                        <p:cTn id="122" dur="1" fill="hold">
                                          <p:stCondLst>
                                            <p:cond delay="0"/>
                                          </p:stCondLst>
                                        </p:cTn>
                                        <p:tgtEl>
                                          <p:spTgt spid="63521"/>
                                        </p:tgtEl>
                                        <p:attrNameLst>
                                          <p:attrName>style.visibility</p:attrName>
                                        </p:attrNameLst>
                                      </p:cBhvr>
                                      <p:to>
                                        <p:strVal val="visible"/>
                                      </p:to>
                                    </p:set>
                                    <p:anim calcmode="lin" valueType="num">
                                      <p:cBhvr additive="base">
                                        <p:cTn id="123" dur="500" fill="hold"/>
                                        <p:tgtEl>
                                          <p:spTgt spid="63521"/>
                                        </p:tgtEl>
                                        <p:attrNameLst>
                                          <p:attrName>ppt_x</p:attrName>
                                        </p:attrNameLst>
                                      </p:cBhvr>
                                      <p:tavLst>
                                        <p:tav tm="0">
                                          <p:val>
                                            <p:strVal val="#ppt_x"/>
                                          </p:val>
                                        </p:tav>
                                        <p:tav tm="100000">
                                          <p:val>
                                            <p:strVal val="#ppt_x"/>
                                          </p:val>
                                        </p:tav>
                                      </p:tavLst>
                                    </p:anim>
                                    <p:anim calcmode="lin" valueType="num">
                                      <p:cBhvr additive="base">
                                        <p:cTn id="124" dur="500" fill="hold"/>
                                        <p:tgtEl>
                                          <p:spTgt spid="63521"/>
                                        </p:tgtEl>
                                        <p:attrNameLst>
                                          <p:attrName>ppt_y</p:attrName>
                                        </p:attrNameLst>
                                      </p:cBhvr>
                                      <p:tavLst>
                                        <p:tav tm="0">
                                          <p:val>
                                            <p:strVal val="0-#ppt_h/2"/>
                                          </p:val>
                                        </p:tav>
                                        <p:tav tm="100000">
                                          <p:val>
                                            <p:strVal val="#ppt_y"/>
                                          </p:val>
                                        </p:tav>
                                      </p:tavLst>
                                    </p:anim>
                                  </p:childTnLst>
                                </p:cTn>
                              </p:par>
                              <p:par>
                                <p:cTn id="125" presetID="2" presetClass="entr" presetSubtype="1" fill="hold" grpId="0" nodeType="withEffect">
                                  <p:stCondLst>
                                    <p:cond delay="0"/>
                                  </p:stCondLst>
                                  <p:childTnLst>
                                    <p:set>
                                      <p:cBhvr>
                                        <p:cTn id="126" dur="1" fill="hold">
                                          <p:stCondLst>
                                            <p:cond delay="0"/>
                                          </p:stCondLst>
                                        </p:cTn>
                                        <p:tgtEl>
                                          <p:spTgt spid="63526"/>
                                        </p:tgtEl>
                                        <p:attrNameLst>
                                          <p:attrName>style.visibility</p:attrName>
                                        </p:attrNameLst>
                                      </p:cBhvr>
                                      <p:to>
                                        <p:strVal val="visible"/>
                                      </p:to>
                                    </p:set>
                                    <p:anim calcmode="lin" valueType="num">
                                      <p:cBhvr additive="base">
                                        <p:cTn id="127" dur="500" fill="hold"/>
                                        <p:tgtEl>
                                          <p:spTgt spid="63526"/>
                                        </p:tgtEl>
                                        <p:attrNameLst>
                                          <p:attrName>ppt_x</p:attrName>
                                        </p:attrNameLst>
                                      </p:cBhvr>
                                      <p:tavLst>
                                        <p:tav tm="0">
                                          <p:val>
                                            <p:strVal val="#ppt_x"/>
                                          </p:val>
                                        </p:tav>
                                        <p:tav tm="100000">
                                          <p:val>
                                            <p:strVal val="#ppt_x"/>
                                          </p:val>
                                        </p:tav>
                                      </p:tavLst>
                                    </p:anim>
                                    <p:anim calcmode="lin" valueType="num">
                                      <p:cBhvr additive="base">
                                        <p:cTn id="128" dur="500" fill="hold"/>
                                        <p:tgtEl>
                                          <p:spTgt spid="63526"/>
                                        </p:tgtEl>
                                        <p:attrNameLst>
                                          <p:attrName>ppt_y</p:attrName>
                                        </p:attrNameLst>
                                      </p:cBhvr>
                                      <p:tavLst>
                                        <p:tav tm="0">
                                          <p:val>
                                            <p:strVal val="0-#ppt_h/2"/>
                                          </p:val>
                                        </p:tav>
                                        <p:tav tm="100000">
                                          <p:val>
                                            <p:strVal val="#ppt_y"/>
                                          </p:val>
                                        </p:tav>
                                      </p:tavLst>
                                    </p:anim>
                                  </p:childTnLst>
                                </p:cTn>
                              </p:par>
                              <p:par>
                                <p:cTn id="129" presetID="2" presetClass="entr" presetSubtype="1" fill="hold" grpId="0" nodeType="withEffect">
                                  <p:stCondLst>
                                    <p:cond delay="0"/>
                                  </p:stCondLst>
                                  <p:childTnLst>
                                    <p:set>
                                      <p:cBhvr>
                                        <p:cTn id="130" dur="1" fill="hold">
                                          <p:stCondLst>
                                            <p:cond delay="0"/>
                                          </p:stCondLst>
                                        </p:cTn>
                                        <p:tgtEl>
                                          <p:spTgt spid="63527"/>
                                        </p:tgtEl>
                                        <p:attrNameLst>
                                          <p:attrName>style.visibility</p:attrName>
                                        </p:attrNameLst>
                                      </p:cBhvr>
                                      <p:to>
                                        <p:strVal val="visible"/>
                                      </p:to>
                                    </p:set>
                                    <p:anim calcmode="lin" valueType="num">
                                      <p:cBhvr additive="base">
                                        <p:cTn id="131" dur="500" fill="hold"/>
                                        <p:tgtEl>
                                          <p:spTgt spid="63527"/>
                                        </p:tgtEl>
                                        <p:attrNameLst>
                                          <p:attrName>ppt_x</p:attrName>
                                        </p:attrNameLst>
                                      </p:cBhvr>
                                      <p:tavLst>
                                        <p:tav tm="0">
                                          <p:val>
                                            <p:strVal val="#ppt_x"/>
                                          </p:val>
                                        </p:tav>
                                        <p:tav tm="100000">
                                          <p:val>
                                            <p:strVal val="#ppt_x"/>
                                          </p:val>
                                        </p:tav>
                                      </p:tavLst>
                                    </p:anim>
                                    <p:anim calcmode="lin" valueType="num">
                                      <p:cBhvr additive="base">
                                        <p:cTn id="132" dur="500" fill="hold"/>
                                        <p:tgtEl>
                                          <p:spTgt spid="63527"/>
                                        </p:tgtEl>
                                        <p:attrNameLst>
                                          <p:attrName>ppt_y</p:attrName>
                                        </p:attrNameLst>
                                      </p:cBhvr>
                                      <p:tavLst>
                                        <p:tav tm="0">
                                          <p:val>
                                            <p:strVal val="0-#ppt_h/2"/>
                                          </p:val>
                                        </p:tav>
                                        <p:tav tm="100000">
                                          <p:val>
                                            <p:strVal val="#ppt_y"/>
                                          </p:val>
                                        </p:tav>
                                      </p:tavLst>
                                    </p:anim>
                                  </p:childTnLst>
                                </p:cTn>
                              </p:par>
                              <p:par>
                                <p:cTn id="133" presetID="2" presetClass="entr" presetSubtype="1" fill="hold" grpId="0" nodeType="withEffect">
                                  <p:stCondLst>
                                    <p:cond delay="0"/>
                                  </p:stCondLst>
                                  <p:childTnLst>
                                    <p:set>
                                      <p:cBhvr>
                                        <p:cTn id="134" dur="1" fill="hold">
                                          <p:stCondLst>
                                            <p:cond delay="0"/>
                                          </p:stCondLst>
                                        </p:cTn>
                                        <p:tgtEl>
                                          <p:spTgt spid="63528"/>
                                        </p:tgtEl>
                                        <p:attrNameLst>
                                          <p:attrName>style.visibility</p:attrName>
                                        </p:attrNameLst>
                                      </p:cBhvr>
                                      <p:to>
                                        <p:strVal val="visible"/>
                                      </p:to>
                                    </p:set>
                                    <p:anim calcmode="lin" valueType="num">
                                      <p:cBhvr additive="base">
                                        <p:cTn id="135" dur="500" fill="hold"/>
                                        <p:tgtEl>
                                          <p:spTgt spid="63528"/>
                                        </p:tgtEl>
                                        <p:attrNameLst>
                                          <p:attrName>ppt_x</p:attrName>
                                        </p:attrNameLst>
                                      </p:cBhvr>
                                      <p:tavLst>
                                        <p:tav tm="0">
                                          <p:val>
                                            <p:strVal val="#ppt_x"/>
                                          </p:val>
                                        </p:tav>
                                        <p:tav tm="100000">
                                          <p:val>
                                            <p:strVal val="#ppt_x"/>
                                          </p:val>
                                        </p:tav>
                                      </p:tavLst>
                                    </p:anim>
                                    <p:anim calcmode="lin" valueType="num">
                                      <p:cBhvr additive="base">
                                        <p:cTn id="136" dur="500" fill="hold"/>
                                        <p:tgtEl>
                                          <p:spTgt spid="63528"/>
                                        </p:tgtEl>
                                        <p:attrNameLst>
                                          <p:attrName>ppt_y</p:attrName>
                                        </p:attrNameLst>
                                      </p:cBhvr>
                                      <p:tavLst>
                                        <p:tav tm="0">
                                          <p:val>
                                            <p:strVal val="0-#ppt_h/2"/>
                                          </p:val>
                                        </p:tav>
                                        <p:tav tm="100000">
                                          <p:val>
                                            <p:strVal val="#ppt_y"/>
                                          </p:val>
                                        </p:tav>
                                      </p:tavLst>
                                    </p:anim>
                                  </p:childTnLst>
                                </p:cTn>
                              </p:par>
                              <p:par>
                                <p:cTn id="137" presetID="2" presetClass="entr" presetSubtype="1" fill="hold" grpId="0" nodeType="withEffect">
                                  <p:stCondLst>
                                    <p:cond delay="0"/>
                                  </p:stCondLst>
                                  <p:childTnLst>
                                    <p:set>
                                      <p:cBhvr>
                                        <p:cTn id="138" dur="1" fill="hold">
                                          <p:stCondLst>
                                            <p:cond delay="0"/>
                                          </p:stCondLst>
                                        </p:cTn>
                                        <p:tgtEl>
                                          <p:spTgt spid="63529"/>
                                        </p:tgtEl>
                                        <p:attrNameLst>
                                          <p:attrName>style.visibility</p:attrName>
                                        </p:attrNameLst>
                                      </p:cBhvr>
                                      <p:to>
                                        <p:strVal val="visible"/>
                                      </p:to>
                                    </p:set>
                                    <p:anim calcmode="lin" valueType="num">
                                      <p:cBhvr additive="base">
                                        <p:cTn id="139" dur="500" fill="hold"/>
                                        <p:tgtEl>
                                          <p:spTgt spid="63529"/>
                                        </p:tgtEl>
                                        <p:attrNameLst>
                                          <p:attrName>ppt_x</p:attrName>
                                        </p:attrNameLst>
                                      </p:cBhvr>
                                      <p:tavLst>
                                        <p:tav tm="0">
                                          <p:val>
                                            <p:strVal val="#ppt_x"/>
                                          </p:val>
                                        </p:tav>
                                        <p:tav tm="100000">
                                          <p:val>
                                            <p:strVal val="#ppt_x"/>
                                          </p:val>
                                        </p:tav>
                                      </p:tavLst>
                                    </p:anim>
                                    <p:anim calcmode="lin" valueType="num">
                                      <p:cBhvr additive="base">
                                        <p:cTn id="140" dur="500" fill="hold"/>
                                        <p:tgtEl>
                                          <p:spTgt spid="63529"/>
                                        </p:tgtEl>
                                        <p:attrNameLst>
                                          <p:attrName>ppt_y</p:attrName>
                                        </p:attrNameLst>
                                      </p:cBhvr>
                                      <p:tavLst>
                                        <p:tav tm="0">
                                          <p:val>
                                            <p:strVal val="0-#ppt_h/2"/>
                                          </p:val>
                                        </p:tav>
                                        <p:tav tm="100000">
                                          <p:val>
                                            <p:strVal val="#ppt_y"/>
                                          </p:val>
                                        </p:tav>
                                      </p:tavLst>
                                    </p:anim>
                                  </p:childTnLst>
                                </p:cTn>
                              </p:par>
                              <p:par>
                                <p:cTn id="141" presetID="2" presetClass="entr" presetSubtype="1" fill="hold" grpId="0" nodeType="withEffect">
                                  <p:stCondLst>
                                    <p:cond delay="0"/>
                                  </p:stCondLst>
                                  <p:childTnLst>
                                    <p:set>
                                      <p:cBhvr>
                                        <p:cTn id="142" dur="1" fill="hold">
                                          <p:stCondLst>
                                            <p:cond delay="0"/>
                                          </p:stCondLst>
                                        </p:cTn>
                                        <p:tgtEl>
                                          <p:spTgt spid="63536"/>
                                        </p:tgtEl>
                                        <p:attrNameLst>
                                          <p:attrName>style.visibility</p:attrName>
                                        </p:attrNameLst>
                                      </p:cBhvr>
                                      <p:to>
                                        <p:strVal val="visible"/>
                                      </p:to>
                                    </p:set>
                                    <p:anim calcmode="lin" valueType="num">
                                      <p:cBhvr additive="base">
                                        <p:cTn id="143" dur="500" fill="hold"/>
                                        <p:tgtEl>
                                          <p:spTgt spid="63536"/>
                                        </p:tgtEl>
                                        <p:attrNameLst>
                                          <p:attrName>ppt_x</p:attrName>
                                        </p:attrNameLst>
                                      </p:cBhvr>
                                      <p:tavLst>
                                        <p:tav tm="0">
                                          <p:val>
                                            <p:strVal val="#ppt_x"/>
                                          </p:val>
                                        </p:tav>
                                        <p:tav tm="100000">
                                          <p:val>
                                            <p:strVal val="#ppt_x"/>
                                          </p:val>
                                        </p:tav>
                                      </p:tavLst>
                                    </p:anim>
                                    <p:anim calcmode="lin" valueType="num">
                                      <p:cBhvr additive="base">
                                        <p:cTn id="144" dur="500" fill="hold"/>
                                        <p:tgtEl>
                                          <p:spTgt spid="63536"/>
                                        </p:tgtEl>
                                        <p:attrNameLst>
                                          <p:attrName>ppt_y</p:attrName>
                                        </p:attrNameLst>
                                      </p:cBhvr>
                                      <p:tavLst>
                                        <p:tav tm="0">
                                          <p:val>
                                            <p:strVal val="0-#ppt_h/2"/>
                                          </p:val>
                                        </p:tav>
                                        <p:tav tm="100000">
                                          <p:val>
                                            <p:strVal val="#ppt_y"/>
                                          </p:val>
                                        </p:tav>
                                      </p:tavLst>
                                    </p:anim>
                                  </p:childTnLst>
                                </p:cTn>
                              </p:par>
                              <p:par>
                                <p:cTn id="145" presetID="2" presetClass="entr" presetSubtype="1" fill="hold" grpId="0" nodeType="withEffect">
                                  <p:stCondLst>
                                    <p:cond delay="0"/>
                                  </p:stCondLst>
                                  <p:childTnLst>
                                    <p:set>
                                      <p:cBhvr>
                                        <p:cTn id="146" dur="1" fill="hold">
                                          <p:stCondLst>
                                            <p:cond delay="0"/>
                                          </p:stCondLst>
                                        </p:cTn>
                                        <p:tgtEl>
                                          <p:spTgt spid="63537"/>
                                        </p:tgtEl>
                                        <p:attrNameLst>
                                          <p:attrName>style.visibility</p:attrName>
                                        </p:attrNameLst>
                                      </p:cBhvr>
                                      <p:to>
                                        <p:strVal val="visible"/>
                                      </p:to>
                                    </p:set>
                                    <p:anim calcmode="lin" valueType="num">
                                      <p:cBhvr additive="base">
                                        <p:cTn id="147" dur="500" fill="hold"/>
                                        <p:tgtEl>
                                          <p:spTgt spid="63537"/>
                                        </p:tgtEl>
                                        <p:attrNameLst>
                                          <p:attrName>ppt_x</p:attrName>
                                        </p:attrNameLst>
                                      </p:cBhvr>
                                      <p:tavLst>
                                        <p:tav tm="0">
                                          <p:val>
                                            <p:strVal val="#ppt_x"/>
                                          </p:val>
                                        </p:tav>
                                        <p:tav tm="100000">
                                          <p:val>
                                            <p:strVal val="#ppt_x"/>
                                          </p:val>
                                        </p:tav>
                                      </p:tavLst>
                                    </p:anim>
                                    <p:anim calcmode="lin" valueType="num">
                                      <p:cBhvr additive="base">
                                        <p:cTn id="148" dur="500" fill="hold"/>
                                        <p:tgtEl>
                                          <p:spTgt spid="63537"/>
                                        </p:tgtEl>
                                        <p:attrNameLst>
                                          <p:attrName>ppt_y</p:attrName>
                                        </p:attrNameLst>
                                      </p:cBhvr>
                                      <p:tavLst>
                                        <p:tav tm="0">
                                          <p:val>
                                            <p:strVal val="0-#ppt_h/2"/>
                                          </p:val>
                                        </p:tav>
                                        <p:tav tm="100000">
                                          <p:val>
                                            <p:strVal val="#ppt_y"/>
                                          </p:val>
                                        </p:tav>
                                      </p:tavLst>
                                    </p:anim>
                                  </p:childTnLst>
                                </p:cTn>
                              </p:par>
                              <p:par>
                                <p:cTn id="149" presetID="2" presetClass="entr" presetSubtype="1" fill="hold" grpId="0" nodeType="withEffect">
                                  <p:stCondLst>
                                    <p:cond delay="0"/>
                                  </p:stCondLst>
                                  <p:childTnLst>
                                    <p:set>
                                      <p:cBhvr>
                                        <p:cTn id="150" dur="1" fill="hold">
                                          <p:stCondLst>
                                            <p:cond delay="0"/>
                                          </p:stCondLst>
                                        </p:cTn>
                                        <p:tgtEl>
                                          <p:spTgt spid="63538"/>
                                        </p:tgtEl>
                                        <p:attrNameLst>
                                          <p:attrName>style.visibility</p:attrName>
                                        </p:attrNameLst>
                                      </p:cBhvr>
                                      <p:to>
                                        <p:strVal val="visible"/>
                                      </p:to>
                                    </p:set>
                                    <p:anim calcmode="lin" valueType="num">
                                      <p:cBhvr additive="base">
                                        <p:cTn id="151" dur="500" fill="hold"/>
                                        <p:tgtEl>
                                          <p:spTgt spid="63538"/>
                                        </p:tgtEl>
                                        <p:attrNameLst>
                                          <p:attrName>ppt_x</p:attrName>
                                        </p:attrNameLst>
                                      </p:cBhvr>
                                      <p:tavLst>
                                        <p:tav tm="0">
                                          <p:val>
                                            <p:strVal val="#ppt_x"/>
                                          </p:val>
                                        </p:tav>
                                        <p:tav tm="100000">
                                          <p:val>
                                            <p:strVal val="#ppt_x"/>
                                          </p:val>
                                        </p:tav>
                                      </p:tavLst>
                                    </p:anim>
                                    <p:anim calcmode="lin" valueType="num">
                                      <p:cBhvr additive="base">
                                        <p:cTn id="152" dur="500" fill="hold"/>
                                        <p:tgtEl>
                                          <p:spTgt spid="63538"/>
                                        </p:tgtEl>
                                        <p:attrNameLst>
                                          <p:attrName>ppt_y</p:attrName>
                                        </p:attrNameLst>
                                      </p:cBhvr>
                                      <p:tavLst>
                                        <p:tav tm="0">
                                          <p:val>
                                            <p:strVal val="0-#ppt_h/2"/>
                                          </p:val>
                                        </p:tav>
                                        <p:tav tm="100000">
                                          <p:val>
                                            <p:strVal val="#ppt_y"/>
                                          </p:val>
                                        </p:tav>
                                      </p:tavLst>
                                    </p:anim>
                                  </p:childTnLst>
                                </p:cTn>
                              </p:par>
                              <p:par>
                                <p:cTn id="153" presetID="2" presetClass="entr" presetSubtype="1" fill="hold" grpId="0" nodeType="withEffect">
                                  <p:stCondLst>
                                    <p:cond delay="0"/>
                                  </p:stCondLst>
                                  <p:childTnLst>
                                    <p:set>
                                      <p:cBhvr>
                                        <p:cTn id="154" dur="1" fill="hold">
                                          <p:stCondLst>
                                            <p:cond delay="0"/>
                                          </p:stCondLst>
                                        </p:cTn>
                                        <p:tgtEl>
                                          <p:spTgt spid="63539"/>
                                        </p:tgtEl>
                                        <p:attrNameLst>
                                          <p:attrName>style.visibility</p:attrName>
                                        </p:attrNameLst>
                                      </p:cBhvr>
                                      <p:to>
                                        <p:strVal val="visible"/>
                                      </p:to>
                                    </p:set>
                                    <p:anim calcmode="lin" valueType="num">
                                      <p:cBhvr additive="base">
                                        <p:cTn id="155" dur="500" fill="hold"/>
                                        <p:tgtEl>
                                          <p:spTgt spid="63539"/>
                                        </p:tgtEl>
                                        <p:attrNameLst>
                                          <p:attrName>ppt_x</p:attrName>
                                        </p:attrNameLst>
                                      </p:cBhvr>
                                      <p:tavLst>
                                        <p:tav tm="0">
                                          <p:val>
                                            <p:strVal val="#ppt_x"/>
                                          </p:val>
                                        </p:tav>
                                        <p:tav tm="100000">
                                          <p:val>
                                            <p:strVal val="#ppt_x"/>
                                          </p:val>
                                        </p:tav>
                                      </p:tavLst>
                                    </p:anim>
                                    <p:anim calcmode="lin" valueType="num">
                                      <p:cBhvr additive="base">
                                        <p:cTn id="156" dur="500" fill="hold"/>
                                        <p:tgtEl>
                                          <p:spTgt spid="63539"/>
                                        </p:tgtEl>
                                        <p:attrNameLst>
                                          <p:attrName>ppt_y</p:attrName>
                                        </p:attrNameLst>
                                      </p:cBhvr>
                                      <p:tavLst>
                                        <p:tav tm="0">
                                          <p:val>
                                            <p:strVal val="0-#ppt_h/2"/>
                                          </p:val>
                                        </p:tav>
                                        <p:tav tm="100000">
                                          <p:val>
                                            <p:strVal val="#ppt_y"/>
                                          </p:val>
                                        </p:tav>
                                      </p:tavLst>
                                    </p:anim>
                                  </p:childTnLst>
                                </p:cTn>
                              </p:par>
                              <p:par>
                                <p:cTn id="157" presetID="2" presetClass="entr" presetSubtype="1" fill="hold" grpId="0" nodeType="withEffect">
                                  <p:stCondLst>
                                    <p:cond delay="0"/>
                                  </p:stCondLst>
                                  <p:childTnLst>
                                    <p:set>
                                      <p:cBhvr>
                                        <p:cTn id="158" dur="1" fill="hold">
                                          <p:stCondLst>
                                            <p:cond delay="0"/>
                                          </p:stCondLst>
                                        </p:cTn>
                                        <p:tgtEl>
                                          <p:spTgt spid="63540"/>
                                        </p:tgtEl>
                                        <p:attrNameLst>
                                          <p:attrName>style.visibility</p:attrName>
                                        </p:attrNameLst>
                                      </p:cBhvr>
                                      <p:to>
                                        <p:strVal val="visible"/>
                                      </p:to>
                                    </p:set>
                                    <p:anim calcmode="lin" valueType="num">
                                      <p:cBhvr additive="base">
                                        <p:cTn id="159" dur="500" fill="hold"/>
                                        <p:tgtEl>
                                          <p:spTgt spid="63540"/>
                                        </p:tgtEl>
                                        <p:attrNameLst>
                                          <p:attrName>ppt_x</p:attrName>
                                        </p:attrNameLst>
                                      </p:cBhvr>
                                      <p:tavLst>
                                        <p:tav tm="0">
                                          <p:val>
                                            <p:strVal val="#ppt_x"/>
                                          </p:val>
                                        </p:tav>
                                        <p:tav tm="100000">
                                          <p:val>
                                            <p:strVal val="#ppt_x"/>
                                          </p:val>
                                        </p:tav>
                                      </p:tavLst>
                                    </p:anim>
                                    <p:anim calcmode="lin" valueType="num">
                                      <p:cBhvr additive="base">
                                        <p:cTn id="160" dur="500" fill="hold"/>
                                        <p:tgtEl>
                                          <p:spTgt spid="63540"/>
                                        </p:tgtEl>
                                        <p:attrNameLst>
                                          <p:attrName>ppt_y</p:attrName>
                                        </p:attrNameLst>
                                      </p:cBhvr>
                                      <p:tavLst>
                                        <p:tav tm="0">
                                          <p:val>
                                            <p:strVal val="0-#ppt_h/2"/>
                                          </p:val>
                                        </p:tav>
                                        <p:tav tm="100000">
                                          <p:val>
                                            <p:strVal val="#ppt_y"/>
                                          </p:val>
                                        </p:tav>
                                      </p:tavLst>
                                    </p:anim>
                                  </p:childTnLst>
                                </p:cTn>
                              </p:par>
                              <p:par>
                                <p:cTn id="161" presetID="2" presetClass="entr" presetSubtype="1" fill="hold" grpId="0" nodeType="withEffect">
                                  <p:stCondLst>
                                    <p:cond delay="0"/>
                                  </p:stCondLst>
                                  <p:childTnLst>
                                    <p:set>
                                      <p:cBhvr>
                                        <p:cTn id="162" dur="1" fill="hold">
                                          <p:stCondLst>
                                            <p:cond delay="0"/>
                                          </p:stCondLst>
                                        </p:cTn>
                                        <p:tgtEl>
                                          <p:spTgt spid="63541"/>
                                        </p:tgtEl>
                                        <p:attrNameLst>
                                          <p:attrName>style.visibility</p:attrName>
                                        </p:attrNameLst>
                                      </p:cBhvr>
                                      <p:to>
                                        <p:strVal val="visible"/>
                                      </p:to>
                                    </p:set>
                                    <p:anim calcmode="lin" valueType="num">
                                      <p:cBhvr additive="base">
                                        <p:cTn id="163" dur="500" fill="hold"/>
                                        <p:tgtEl>
                                          <p:spTgt spid="63541"/>
                                        </p:tgtEl>
                                        <p:attrNameLst>
                                          <p:attrName>ppt_x</p:attrName>
                                        </p:attrNameLst>
                                      </p:cBhvr>
                                      <p:tavLst>
                                        <p:tav tm="0">
                                          <p:val>
                                            <p:strVal val="#ppt_x"/>
                                          </p:val>
                                        </p:tav>
                                        <p:tav tm="100000">
                                          <p:val>
                                            <p:strVal val="#ppt_x"/>
                                          </p:val>
                                        </p:tav>
                                      </p:tavLst>
                                    </p:anim>
                                    <p:anim calcmode="lin" valueType="num">
                                      <p:cBhvr additive="base">
                                        <p:cTn id="164" dur="500" fill="hold"/>
                                        <p:tgtEl>
                                          <p:spTgt spid="63541"/>
                                        </p:tgtEl>
                                        <p:attrNameLst>
                                          <p:attrName>ppt_y</p:attrName>
                                        </p:attrNameLst>
                                      </p:cBhvr>
                                      <p:tavLst>
                                        <p:tav tm="0">
                                          <p:val>
                                            <p:strVal val="0-#ppt_h/2"/>
                                          </p:val>
                                        </p:tav>
                                        <p:tav tm="100000">
                                          <p:val>
                                            <p:strVal val="#ppt_y"/>
                                          </p:val>
                                        </p:tav>
                                      </p:tavLst>
                                    </p:anim>
                                  </p:childTnLst>
                                </p:cTn>
                              </p:par>
                              <p:par>
                                <p:cTn id="165" presetID="2" presetClass="entr" presetSubtype="1" fill="hold" grpId="0" nodeType="withEffect">
                                  <p:stCondLst>
                                    <p:cond delay="0"/>
                                  </p:stCondLst>
                                  <p:childTnLst>
                                    <p:set>
                                      <p:cBhvr>
                                        <p:cTn id="166" dur="1" fill="hold">
                                          <p:stCondLst>
                                            <p:cond delay="0"/>
                                          </p:stCondLst>
                                        </p:cTn>
                                        <p:tgtEl>
                                          <p:spTgt spid="63550"/>
                                        </p:tgtEl>
                                        <p:attrNameLst>
                                          <p:attrName>style.visibility</p:attrName>
                                        </p:attrNameLst>
                                      </p:cBhvr>
                                      <p:to>
                                        <p:strVal val="visible"/>
                                      </p:to>
                                    </p:set>
                                    <p:anim calcmode="lin" valueType="num">
                                      <p:cBhvr additive="base">
                                        <p:cTn id="167" dur="500" fill="hold"/>
                                        <p:tgtEl>
                                          <p:spTgt spid="63550"/>
                                        </p:tgtEl>
                                        <p:attrNameLst>
                                          <p:attrName>ppt_x</p:attrName>
                                        </p:attrNameLst>
                                      </p:cBhvr>
                                      <p:tavLst>
                                        <p:tav tm="0">
                                          <p:val>
                                            <p:strVal val="#ppt_x"/>
                                          </p:val>
                                        </p:tav>
                                        <p:tav tm="100000">
                                          <p:val>
                                            <p:strVal val="#ppt_x"/>
                                          </p:val>
                                        </p:tav>
                                      </p:tavLst>
                                    </p:anim>
                                    <p:anim calcmode="lin" valueType="num">
                                      <p:cBhvr additive="base">
                                        <p:cTn id="168" dur="500" fill="hold"/>
                                        <p:tgtEl>
                                          <p:spTgt spid="63550"/>
                                        </p:tgtEl>
                                        <p:attrNameLst>
                                          <p:attrName>ppt_y</p:attrName>
                                        </p:attrNameLst>
                                      </p:cBhvr>
                                      <p:tavLst>
                                        <p:tav tm="0">
                                          <p:val>
                                            <p:strVal val="0-#ppt_h/2"/>
                                          </p:val>
                                        </p:tav>
                                        <p:tav tm="100000">
                                          <p:val>
                                            <p:strVal val="#ppt_y"/>
                                          </p:val>
                                        </p:tav>
                                      </p:tavLst>
                                    </p:anim>
                                  </p:childTnLst>
                                </p:cTn>
                              </p:par>
                              <p:par>
                                <p:cTn id="169" presetID="2" presetClass="entr" presetSubtype="1" fill="hold" grpId="0" nodeType="withEffect">
                                  <p:stCondLst>
                                    <p:cond delay="0"/>
                                  </p:stCondLst>
                                  <p:childTnLst>
                                    <p:set>
                                      <p:cBhvr>
                                        <p:cTn id="170" dur="1" fill="hold">
                                          <p:stCondLst>
                                            <p:cond delay="0"/>
                                          </p:stCondLst>
                                        </p:cTn>
                                        <p:tgtEl>
                                          <p:spTgt spid="63551"/>
                                        </p:tgtEl>
                                        <p:attrNameLst>
                                          <p:attrName>style.visibility</p:attrName>
                                        </p:attrNameLst>
                                      </p:cBhvr>
                                      <p:to>
                                        <p:strVal val="visible"/>
                                      </p:to>
                                    </p:set>
                                    <p:anim calcmode="lin" valueType="num">
                                      <p:cBhvr additive="base">
                                        <p:cTn id="171" dur="500" fill="hold"/>
                                        <p:tgtEl>
                                          <p:spTgt spid="63551"/>
                                        </p:tgtEl>
                                        <p:attrNameLst>
                                          <p:attrName>ppt_x</p:attrName>
                                        </p:attrNameLst>
                                      </p:cBhvr>
                                      <p:tavLst>
                                        <p:tav tm="0">
                                          <p:val>
                                            <p:strVal val="#ppt_x"/>
                                          </p:val>
                                        </p:tav>
                                        <p:tav tm="100000">
                                          <p:val>
                                            <p:strVal val="#ppt_x"/>
                                          </p:val>
                                        </p:tav>
                                      </p:tavLst>
                                    </p:anim>
                                    <p:anim calcmode="lin" valueType="num">
                                      <p:cBhvr additive="base">
                                        <p:cTn id="172" dur="500" fill="hold"/>
                                        <p:tgtEl>
                                          <p:spTgt spid="63551"/>
                                        </p:tgtEl>
                                        <p:attrNameLst>
                                          <p:attrName>ppt_y</p:attrName>
                                        </p:attrNameLst>
                                      </p:cBhvr>
                                      <p:tavLst>
                                        <p:tav tm="0">
                                          <p:val>
                                            <p:strVal val="0-#ppt_h/2"/>
                                          </p:val>
                                        </p:tav>
                                        <p:tav tm="100000">
                                          <p:val>
                                            <p:strVal val="#ppt_y"/>
                                          </p:val>
                                        </p:tav>
                                      </p:tavLst>
                                    </p:anim>
                                  </p:childTnLst>
                                </p:cTn>
                              </p:par>
                              <p:par>
                                <p:cTn id="173" presetID="2" presetClass="entr" presetSubtype="1" fill="hold" grpId="0" nodeType="withEffect">
                                  <p:stCondLst>
                                    <p:cond delay="0"/>
                                  </p:stCondLst>
                                  <p:childTnLst>
                                    <p:set>
                                      <p:cBhvr>
                                        <p:cTn id="174" dur="1" fill="hold">
                                          <p:stCondLst>
                                            <p:cond delay="0"/>
                                          </p:stCondLst>
                                        </p:cTn>
                                        <p:tgtEl>
                                          <p:spTgt spid="63552"/>
                                        </p:tgtEl>
                                        <p:attrNameLst>
                                          <p:attrName>style.visibility</p:attrName>
                                        </p:attrNameLst>
                                      </p:cBhvr>
                                      <p:to>
                                        <p:strVal val="visible"/>
                                      </p:to>
                                    </p:set>
                                    <p:anim calcmode="lin" valueType="num">
                                      <p:cBhvr additive="base">
                                        <p:cTn id="175" dur="500" fill="hold"/>
                                        <p:tgtEl>
                                          <p:spTgt spid="63552"/>
                                        </p:tgtEl>
                                        <p:attrNameLst>
                                          <p:attrName>ppt_x</p:attrName>
                                        </p:attrNameLst>
                                      </p:cBhvr>
                                      <p:tavLst>
                                        <p:tav tm="0">
                                          <p:val>
                                            <p:strVal val="#ppt_x"/>
                                          </p:val>
                                        </p:tav>
                                        <p:tav tm="100000">
                                          <p:val>
                                            <p:strVal val="#ppt_x"/>
                                          </p:val>
                                        </p:tav>
                                      </p:tavLst>
                                    </p:anim>
                                    <p:anim calcmode="lin" valueType="num">
                                      <p:cBhvr additive="base">
                                        <p:cTn id="176" dur="500" fill="hold"/>
                                        <p:tgtEl>
                                          <p:spTgt spid="63552"/>
                                        </p:tgtEl>
                                        <p:attrNameLst>
                                          <p:attrName>ppt_y</p:attrName>
                                        </p:attrNameLst>
                                      </p:cBhvr>
                                      <p:tavLst>
                                        <p:tav tm="0">
                                          <p:val>
                                            <p:strVal val="0-#ppt_h/2"/>
                                          </p:val>
                                        </p:tav>
                                        <p:tav tm="100000">
                                          <p:val>
                                            <p:strVal val="#ppt_y"/>
                                          </p:val>
                                        </p:tav>
                                      </p:tavLst>
                                    </p:anim>
                                  </p:childTnLst>
                                </p:cTn>
                              </p:par>
                              <p:par>
                                <p:cTn id="177" presetID="2" presetClass="entr" presetSubtype="1" fill="hold" grpId="0" nodeType="withEffect">
                                  <p:stCondLst>
                                    <p:cond delay="0"/>
                                  </p:stCondLst>
                                  <p:childTnLst>
                                    <p:set>
                                      <p:cBhvr>
                                        <p:cTn id="178" dur="1" fill="hold">
                                          <p:stCondLst>
                                            <p:cond delay="0"/>
                                          </p:stCondLst>
                                        </p:cTn>
                                        <p:tgtEl>
                                          <p:spTgt spid="63553"/>
                                        </p:tgtEl>
                                        <p:attrNameLst>
                                          <p:attrName>style.visibility</p:attrName>
                                        </p:attrNameLst>
                                      </p:cBhvr>
                                      <p:to>
                                        <p:strVal val="visible"/>
                                      </p:to>
                                    </p:set>
                                    <p:anim calcmode="lin" valueType="num">
                                      <p:cBhvr additive="base">
                                        <p:cTn id="179" dur="500" fill="hold"/>
                                        <p:tgtEl>
                                          <p:spTgt spid="63553"/>
                                        </p:tgtEl>
                                        <p:attrNameLst>
                                          <p:attrName>ppt_x</p:attrName>
                                        </p:attrNameLst>
                                      </p:cBhvr>
                                      <p:tavLst>
                                        <p:tav tm="0">
                                          <p:val>
                                            <p:strVal val="#ppt_x"/>
                                          </p:val>
                                        </p:tav>
                                        <p:tav tm="100000">
                                          <p:val>
                                            <p:strVal val="#ppt_x"/>
                                          </p:val>
                                        </p:tav>
                                      </p:tavLst>
                                    </p:anim>
                                    <p:anim calcmode="lin" valueType="num">
                                      <p:cBhvr additive="base">
                                        <p:cTn id="180" dur="500" fill="hold"/>
                                        <p:tgtEl>
                                          <p:spTgt spid="63553"/>
                                        </p:tgtEl>
                                        <p:attrNameLst>
                                          <p:attrName>ppt_y</p:attrName>
                                        </p:attrNameLst>
                                      </p:cBhvr>
                                      <p:tavLst>
                                        <p:tav tm="0">
                                          <p:val>
                                            <p:strVal val="0-#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1" fill="hold" grpId="0" nodeType="clickEffect">
                                  <p:stCondLst>
                                    <p:cond delay="0"/>
                                  </p:stCondLst>
                                  <p:childTnLst>
                                    <p:set>
                                      <p:cBhvr>
                                        <p:cTn id="184" dur="1" fill="hold">
                                          <p:stCondLst>
                                            <p:cond delay="0"/>
                                          </p:stCondLst>
                                        </p:cTn>
                                        <p:tgtEl>
                                          <p:spTgt spid="10"/>
                                        </p:tgtEl>
                                        <p:attrNameLst>
                                          <p:attrName>style.visibility</p:attrName>
                                        </p:attrNameLst>
                                      </p:cBhvr>
                                      <p:to>
                                        <p:strVal val="visible"/>
                                      </p:to>
                                    </p:set>
                                    <p:anim calcmode="lin" valueType="num">
                                      <p:cBhvr additive="base">
                                        <p:cTn id="185" dur="500" fill="hold"/>
                                        <p:tgtEl>
                                          <p:spTgt spid="10"/>
                                        </p:tgtEl>
                                        <p:attrNameLst>
                                          <p:attrName>ppt_x</p:attrName>
                                        </p:attrNameLst>
                                      </p:cBhvr>
                                      <p:tavLst>
                                        <p:tav tm="0">
                                          <p:val>
                                            <p:strVal val="#ppt_x"/>
                                          </p:val>
                                        </p:tav>
                                        <p:tav tm="100000">
                                          <p:val>
                                            <p:strVal val="#ppt_x"/>
                                          </p:val>
                                        </p:tav>
                                      </p:tavLst>
                                    </p:anim>
                                    <p:anim calcmode="lin" valueType="num">
                                      <p:cBhvr additive="base">
                                        <p:cTn id="186" dur="500" fill="hold"/>
                                        <p:tgtEl>
                                          <p:spTgt spid="10"/>
                                        </p:tgtEl>
                                        <p:attrNameLst>
                                          <p:attrName>ppt_y</p:attrName>
                                        </p:attrNameLst>
                                      </p:cBhvr>
                                      <p:tavLst>
                                        <p:tav tm="0">
                                          <p:val>
                                            <p:strVal val="0-#ppt_h/2"/>
                                          </p:val>
                                        </p:tav>
                                        <p:tav tm="100000">
                                          <p:val>
                                            <p:strVal val="#ppt_y"/>
                                          </p:val>
                                        </p:tav>
                                      </p:tavLst>
                                    </p:anim>
                                  </p:childTnLst>
                                </p:cTn>
                              </p:par>
                              <p:par>
                                <p:cTn id="187" presetID="2" presetClass="entr" presetSubtype="1" fill="hold" grpId="0" nodeType="withEffect">
                                  <p:stCondLst>
                                    <p:cond delay="0"/>
                                  </p:stCondLst>
                                  <p:childTnLst>
                                    <p:set>
                                      <p:cBhvr>
                                        <p:cTn id="188" dur="1" fill="hold">
                                          <p:stCondLst>
                                            <p:cond delay="0"/>
                                          </p:stCondLst>
                                        </p:cTn>
                                        <p:tgtEl>
                                          <p:spTgt spid="14"/>
                                        </p:tgtEl>
                                        <p:attrNameLst>
                                          <p:attrName>style.visibility</p:attrName>
                                        </p:attrNameLst>
                                      </p:cBhvr>
                                      <p:to>
                                        <p:strVal val="visible"/>
                                      </p:to>
                                    </p:set>
                                    <p:anim calcmode="lin" valueType="num">
                                      <p:cBhvr additive="base">
                                        <p:cTn id="189" dur="500" fill="hold"/>
                                        <p:tgtEl>
                                          <p:spTgt spid="14"/>
                                        </p:tgtEl>
                                        <p:attrNameLst>
                                          <p:attrName>ppt_x</p:attrName>
                                        </p:attrNameLst>
                                      </p:cBhvr>
                                      <p:tavLst>
                                        <p:tav tm="0">
                                          <p:val>
                                            <p:strVal val="#ppt_x"/>
                                          </p:val>
                                        </p:tav>
                                        <p:tav tm="100000">
                                          <p:val>
                                            <p:strVal val="#ppt_x"/>
                                          </p:val>
                                        </p:tav>
                                      </p:tavLst>
                                    </p:anim>
                                    <p:anim calcmode="lin" valueType="num">
                                      <p:cBhvr additive="base">
                                        <p:cTn id="190" dur="500" fill="hold"/>
                                        <p:tgtEl>
                                          <p:spTgt spid="14"/>
                                        </p:tgtEl>
                                        <p:attrNameLst>
                                          <p:attrName>ppt_y</p:attrName>
                                        </p:attrNameLst>
                                      </p:cBhvr>
                                      <p:tavLst>
                                        <p:tav tm="0">
                                          <p:val>
                                            <p:strVal val="0-#ppt_h/2"/>
                                          </p:val>
                                        </p:tav>
                                        <p:tav tm="100000">
                                          <p:val>
                                            <p:strVal val="#ppt_y"/>
                                          </p:val>
                                        </p:tav>
                                      </p:tavLst>
                                    </p:anim>
                                  </p:childTnLst>
                                </p:cTn>
                              </p:par>
                              <p:par>
                                <p:cTn id="191" presetID="2" presetClass="entr" presetSubtype="1" fill="hold" grpId="0" nodeType="withEffect">
                                  <p:stCondLst>
                                    <p:cond delay="0"/>
                                  </p:stCondLst>
                                  <p:childTnLst>
                                    <p:set>
                                      <p:cBhvr>
                                        <p:cTn id="192" dur="1" fill="hold">
                                          <p:stCondLst>
                                            <p:cond delay="0"/>
                                          </p:stCondLst>
                                        </p:cTn>
                                        <p:tgtEl>
                                          <p:spTgt spid="18"/>
                                        </p:tgtEl>
                                        <p:attrNameLst>
                                          <p:attrName>style.visibility</p:attrName>
                                        </p:attrNameLst>
                                      </p:cBhvr>
                                      <p:to>
                                        <p:strVal val="visible"/>
                                      </p:to>
                                    </p:set>
                                    <p:anim calcmode="lin" valueType="num">
                                      <p:cBhvr additive="base">
                                        <p:cTn id="193" dur="500" fill="hold"/>
                                        <p:tgtEl>
                                          <p:spTgt spid="18"/>
                                        </p:tgtEl>
                                        <p:attrNameLst>
                                          <p:attrName>ppt_x</p:attrName>
                                        </p:attrNameLst>
                                      </p:cBhvr>
                                      <p:tavLst>
                                        <p:tav tm="0">
                                          <p:val>
                                            <p:strVal val="#ppt_x"/>
                                          </p:val>
                                        </p:tav>
                                        <p:tav tm="100000">
                                          <p:val>
                                            <p:strVal val="#ppt_x"/>
                                          </p:val>
                                        </p:tav>
                                      </p:tavLst>
                                    </p:anim>
                                    <p:anim calcmode="lin" valueType="num">
                                      <p:cBhvr additive="base">
                                        <p:cTn id="194" dur="500" fill="hold"/>
                                        <p:tgtEl>
                                          <p:spTgt spid="18"/>
                                        </p:tgtEl>
                                        <p:attrNameLst>
                                          <p:attrName>ppt_y</p:attrName>
                                        </p:attrNameLst>
                                      </p:cBhvr>
                                      <p:tavLst>
                                        <p:tav tm="0">
                                          <p:val>
                                            <p:strVal val="0-#ppt_h/2"/>
                                          </p:val>
                                        </p:tav>
                                        <p:tav tm="100000">
                                          <p:val>
                                            <p:strVal val="#ppt_y"/>
                                          </p:val>
                                        </p:tav>
                                      </p:tavLst>
                                    </p:anim>
                                  </p:childTnLst>
                                </p:cTn>
                              </p:par>
                              <p:par>
                                <p:cTn id="195" presetID="2" presetClass="entr" presetSubtype="1" fill="hold" grpId="0" nodeType="withEffect">
                                  <p:stCondLst>
                                    <p:cond delay="0"/>
                                  </p:stCondLst>
                                  <p:childTnLst>
                                    <p:set>
                                      <p:cBhvr>
                                        <p:cTn id="196" dur="1" fill="hold">
                                          <p:stCondLst>
                                            <p:cond delay="0"/>
                                          </p:stCondLst>
                                        </p:cTn>
                                        <p:tgtEl>
                                          <p:spTgt spid="22"/>
                                        </p:tgtEl>
                                        <p:attrNameLst>
                                          <p:attrName>style.visibility</p:attrName>
                                        </p:attrNameLst>
                                      </p:cBhvr>
                                      <p:to>
                                        <p:strVal val="visible"/>
                                      </p:to>
                                    </p:set>
                                    <p:anim calcmode="lin" valueType="num">
                                      <p:cBhvr additive="base">
                                        <p:cTn id="197" dur="500" fill="hold"/>
                                        <p:tgtEl>
                                          <p:spTgt spid="22"/>
                                        </p:tgtEl>
                                        <p:attrNameLst>
                                          <p:attrName>ppt_x</p:attrName>
                                        </p:attrNameLst>
                                      </p:cBhvr>
                                      <p:tavLst>
                                        <p:tav tm="0">
                                          <p:val>
                                            <p:strVal val="#ppt_x"/>
                                          </p:val>
                                        </p:tav>
                                        <p:tav tm="100000">
                                          <p:val>
                                            <p:strVal val="#ppt_x"/>
                                          </p:val>
                                        </p:tav>
                                      </p:tavLst>
                                    </p:anim>
                                    <p:anim calcmode="lin" valueType="num">
                                      <p:cBhvr additive="base">
                                        <p:cTn id="198" dur="500" fill="hold"/>
                                        <p:tgtEl>
                                          <p:spTgt spid="22"/>
                                        </p:tgtEl>
                                        <p:attrNameLst>
                                          <p:attrName>ppt_y</p:attrName>
                                        </p:attrNameLst>
                                      </p:cBhvr>
                                      <p:tavLst>
                                        <p:tav tm="0">
                                          <p:val>
                                            <p:strVal val="0-#ppt_h/2"/>
                                          </p:val>
                                        </p:tav>
                                        <p:tav tm="100000">
                                          <p:val>
                                            <p:strVal val="#ppt_y"/>
                                          </p:val>
                                        </p:tav>
                                      </p:tavLst>
                                    </p:anim>
                                  </p:childTnLst>
                                </p:cTn>
                              </p:par>
                              <p:par>
                                <p:cTn id="199" presetID="2" presetClass="entr" presetSubtype="1" fill="hold" grpId="0" nodeType="withEffect">
                                  <p:stCondLst>
                                    <p:cond delay="0"/>
                                  </p:stCondLst>
                                  <p:childTnLst>
                                    <p:set>
                                      <p:cBhvr>
                                        <p:cTn id="200" dur="1" fill="hold">
                                          <p:stCondLst>
                                            <p:cond delay="0"/>
                                          </p:stCondLst>
                                        </p:cTn>
                                        <p:tgtEl>
                                          <p:spTgt spid="26"/>
                                        </p:tgtEl>
                                        <p:attrNameLst>
                                          <p:attrName>style.visibility</p:attrName>
                                        </p:attrNameLst>
                                      </p:cBhvr>
                                      <p:to>
                                        <p:strVal val="visible"/>
                                      </p:to>
                                    </p:set>
                                    <p:anim calcmode="lin" valueType="num">
                                      <p:cBhvr additive="base">
                                        <p:cTn id="201" dur="500" fill="hold"/>
                                        <p:tgtEl>
                                          <p:spTgt spid="26"/>
                                        </p:tgtEl>
                                        <p:attrNameLst>
                                          <p:attrName>ppt_x</p:attrName>
                                        </p:attrNameLst>
                                      </p:cBhvr>
                                      <p:tavLst>
                                        <p:tav tm="0">
                                          <p:val>
                                            <p:strVal val="#ppt_x"/>
                                          </p:val>
                                        </p:tav>
                                        <p:tav tm="100000">
                                          <p:val>
                                            <p:strVal val="#ppt_x"/>
                                          </p:val>
                                        </p:tav>
                                      </p:tavLst>
                                    </p:anim>
                                    <p:anim calcmode="lin" valueType="num">
                                      <p:cBhvr additive="base">
                                        <p:cTn id="202" dur="500" fill="hold"/>
                                        <p:tgtEl>
                                          <p:spTgt spid="26"/>
                                        </p:tgtEl>
                                        <p:attrNameLst>
                                          <p:attrName>ppt_y</p:attrName>
                                        </p:attrNameLst>
                                      </p:cBhvr>
                                      <p:tavLst>
                                        <p:tav tm="0">
                                          <p:val>
                                            <p:strVal val="0-#ppt_h/2"/>
                                          </p:val>
                                        </p:tav>
                                        <p:tav tm="100000">
                                          <p:val>
                                            <p:strVal val="#ppt_y"/>
                                          </p:val>
                                        </p:tav>
                                      </p:tavLst>
                                    </p:anim>
                                  </p:childTnLst>
                                </p:cTn>
                              </p:par>
                              <p:par>
                                <p:cTn id="203" presetID="2" presetClass="entr" presetSubtype="1" fill="hold" grpId="0" nodeType="withEffect">
                                  <p:stCondLst>
                                    <p:cond delay="0"/>
                                  </p:stCondLst>
                                  <p:childTnLst>
                                    <p:set>
                                      <p:cBhvr>
                                        <p:cTn id="204" dur="1" fill="hold">
                                          <p:stCondLst>
                                            <p:cond delay="0"/>
                                          </p:stCondLst>
                                        </p:cTn>
                                        <p:tgtEl>
                                          <p:spTgt spid="63516"/>
                                        </p:tgtEl>
                                        <p:attrNameLst>
                                          <p:attrName>style.visibility</p:attrName>
                                        </p:attrNameLst>
                                      </p:cBhvr>
                                      <p:to>
                                        <p:strVal val="visible"/>
                                      </p:to>
                                    </p:set>
                                    <p:anim calcmode="lin" valueType="num">
                                      <p:cBhvr additive="base">
                                        <p:cTn id="205" dur="500" fill="hold"/>
                                        <p:tgtEl>
                                          <p:spTgt spid="63516"/>
                                        </p:tgtEl>
                                        <p:attrNameLst>
                                          <p:attrName>ppt_x</p:attrName>
                                        </p:attrNameLst>
                                      </p:cBhvr>
                                      <p:tavLst>
                                        <p:tav tm="0">
                                          <p:val>
                                            <p:strVal val="#ppt_x"/>
                                          </p:val>
                                        </p:tav>
                                        <p:tav tm="100000">
                                          <p:val>
                                            <p:strVal val="#ppt_x"/>
                                          </p:val>
                                        </p:tav>
                                      </p:tavLst>
                                    </p:anim>
                                    <p:anim calcmode="lin" valueType="num">
                                      <p:cBhvr additive="base">
                                        <p:cTn id="206" dur="500" fill="hold"/>
                                        <p:tgtEl>
                                          <p:spTgt spid="63516"/>
                                        </p:tgtEl>
                                        <p:attrNameLst>
                                          <p:attrName>ppt_y</p:attrName>
                                        </p:attrNameLst>
                                      </p:cBhvr>
                                      <p:tavLst>
                                        <p:tav tm="0">
                                          <p:val>
                                            <p:strVal val="0-#ppt_h/2"/>
                                          </p:val>
                                        </p:tav>
                                        <p:tav tm="100000">
                                          <p:val>
                                            <p:strVal val="#ppt_y"/>
                                          </p:val>
                                        </p:tav>
                                      </p:tavLst>
                                    </p:anim>
                                  </p:childTnLst>
                                </p:cTn>
                              </p:par>
                              <p:par>
                                <p:cTn id="207" presetID="2" presetClass="entr" presetSubtype="1" fill="hold" grpId="0" nodeType="withEffect">
                                  <p:stCondLst>
                                    <p:cond delay="0"/>
                                  </p:stCondLst>
                                  <p:childTnLst>
                                    <p:set>
                                      <p:cBhvr>
                                        <p:cTn id="208" dur="1" fill="hold">
                                          <p:stCondLst>
                                            <p:cond delay="0"/>
                                          </p:stCondLst>
                                        </p:cTn>
                                        <p:tgtEl>
                                          <p:spTgt spid="63522"/>
                                        </p:tgtEl>
                                        <p:attrNameLst>
                                          <p:attrName>style.visibility</p:attrName>
                                        </p:attrNameLst>
                                      </p:cBhvr>
                                      <p:to>
                                        <p:strVal val="visible"/>
                                      </p:to>
                                    </p:set>
                                    <p:anim calcmode="lin" valueType="num">
                                      <p:cBhvr additive="base">
                                        <p:cTn id="209" dur="500" fill="hold"/>
                                        <p:tgtEl>
                                          <p:spTgt spid="63522"/>
                                        </p:tgtEl>
                                        <p:attrNameLst>
                                          <p:attrName>ppt_x</p:attrName>
                                        </p:attrNameLst>
                                      </p:cBhvr>
                                      <p:tavLst>
                                        <p:tav tm="0">
                                          <p:val>
                                            <p:strVal val="#ppt_x"/>
                                          </p:val>
                                        </p:tav>
                                        <p:tav tm="100000">
                                          <p:val>
                                            <p:strVal val="#ppt_x"/>
                                          </p:val>
                                        </p:tav>
                                      </p:tavLst>
                                    </p:anim>
                                    <p:anim calcmode="lin" valueType="num">
                                      <p:cBhvr additive="base">
                                        <p:cTn id="210" dur="500" fill="hold"/>
                                        <p:tgtEl>
                                          <p:spTgt spid="63522"/>
                                        </p:tgtEl>
                                        <p:attrNameLst>
                                          <p:attrName>ppt_y</p:attrName>
                                        </p:attrNameLst>
                                      </p:cBhvr>
                                      <p:tavLst>
                                        <p:tav tm="0">
                                          <p:val>
                                            <p:strVal val="0-#ppt_h/2"/>
                                          </p:val>
                                        </p:tav>
                                        <p:tav tm="100000">
                                          <p:val>
                                            <p:strVal val="#ppt_y"/>
                                          </p:val>
                                        </p:tav>
                                      </p:tavLst>
                                    </p:anim>
                                  </p:childTnLst>
                                </p:cTn>
                              </p:par>
                              <p:par>
                                <p:cTn id="211" presetID="2" presetClass="entr" presetSubtype="1" fill="hold" grpId="0" nodeType="withEffect">
                                  <p:stCondLst>
                                    <p:cond delay="0"/>
                                  </p:stCondLst>
                                  <p:childTnLst>
                                    <p:set>
                                      <p:cBhvr>
                                        <p:cTn id="212" dur="1" fill="hold">
                                          <p:stCondLst>
                                            <p:cond delay="0"/>
                                          </p:stCondLst>
                                        </p:cTn>
                                        <p:tgtEl>
                                          <p:spTgt spid="63523"/>
                                        </p:tgtEl>
                                        <p:attrNameLst>
                                          <p:attrName>style.visibility</p:attrName>
                                        </p:attrNameLst>
                                      </p:cBhvr>
                                      <p:to>
                                        <p:strVal val="visible"/>
                                      </p:to>
                                    </p:set>
                                    <p:anim calcmode="lin" valueType="num">
                                      <p:cBhvr additive="base">
                                        <p:cTn id="213" dur="500" fill="hold"/>
                                        <p:tgtEl>
                                          <p:spTgt spid="63523"/>
                                        </p:tgtEl>
                                        <p:attrNameLst>
                                          <p:attrName>ppt_x</p:attrName>
                                        </p:attrNameLst>
                                      </p:cBhvr>
                                      <p:tavLst>
                                        <p:tav tm="0">
                                          <p:val>
                                            <p:strVal val="#ppt_x"/>
                                          </p:val>
                                        </p:tav>
                                        <p:tav tm="100000">
                                          <p:val>
                                            <p:strVal val="#ppt_x"/>
                                          </p:val>
                                        </p:tav>
                                      </p:tavLst>
                                    </p:anim>
                                    <p:anim calcmode="lin" valueType="num">
                                      <p:cBhvr additive="base">
                                        <p:cTn id="214" dur="500" fill="hold"/>
                                        <p:tgtEl>
                                          <p:spTgt spid="63523"/>
                                        </p:tgtEl>
                                        <p:attrNameLst>
                                          <p:attrName>ppt_y</p:attrName>
                                        </p:attrNameLst>
                                      </p:cBhvr>
                                      <p:tavLst>
                                        <p:tav tm="0">
                                          <p:val>
                                            <p:strVal val="0-#ppt_h/2"/>
                                          </p:val>
                                        </p:tav>
                                        <p:tav tm="100000">
                                          <p:val>
                                            <p:strVal val="#ppt_y"/>
                                          </p:val>
                                        </p:tav>
                                      </p:tavLst>
                                    </p:anim>
                                  </p:childTnLst>
                                </p:cTn>
                              </p:par>
                              <p:par>
                                <p:cTn id="215" presetID="2" presetClass="entr" presetSubtype="1" fill="hold" grpId="0" nodeType="withEffect">
                                  <p:stCondLst>
                                    <p:cond delay="0"/>
                                  </p:stCondLst>
                                  <p:childTnLst>
                                    <p:set>
                                      <p:cBhvr>
                                        <p:cTn id="216" dur="1" fill="hold">
                                          <p:stCondLst>
                                            <p:cond delay="0"/>
                                          </p:stCondLst>
                                        </p:cTn>
                                        <p:tgtEl>
                                          <p:spTgt spid="63524"/>
                                        </p:tgtEl>
                                        <p:attrNameLst>
                                          <p:attrName>style.visibility</p:attrName>
                                        </p:attrNameLst>
                                      </p:cBhvr>
                                      <p:to>
                                        <p:strVal val="visible"/>
                                      </p:to>
                                    </p:set>
                                    <p:anim calcmode="lin" valueType="num">
                                      <p:cBhvr additive="base">
                                        <p:cTn id="217" dur="500" fill="hold"/>
                                        <p:tgtEl>
                                          <p:spTgt spid="63524"/>
                                        </p:tgtEl>
                                        <p:attrNameLst>
                                          <p:attrName>ppt_x</p:attrName>
                                        </p:attrNameLst>
                                      </p:cBhvr>
                                      <p:tavLst>
                                        <p:tav tm="0">
                                          <p:val>
                                            <p:strVal val="#ppt_x"/>
                                          </p:val>
                                        </p:tav>
                                        <p:tav tm="100000">
                                          <p:val>
                                            <p:strVal val="#ppt_x"/>
                                          </p:val>
                                        </p:tav>
                                      </p:tavLst>
                                    </p:anim>
                                    <p:anim calcmode="lin" valueType="num">
                                      <p:cBhvr additive="base">
                                        <p:cTn id="218" dur="500" fill="hold"/>
                                        <p:tgtEl>
                                          <p:spTgt spid="63524"/>
                                        </p:tgtEl>
                                        <p:attrNameLst>
                                          <p:attrName>ppt_y</p:attrName>
                                        </p:attrNameLst>
                                      </p:cBhvr>
                                      <p:tavLst>
                                        <p:tav tm="0">
                                          <p:val>
                                            <p:strVal val="0-#ppt_h/2"/>
                                          </p:val>
                                        </p:tav>
                                        <p:tav tm="100000">
                                          <p:val>
                                            <p:strVal val="#ppt_y"/>
                                          </p:val>
                                        </p:tav>
                                      </p:tavLst>
                                    </p:anim>
                                  </p:childTnLst>
                                </p:cTn>
                              </p:par>
                              <p:par>
                                <p:cTn id="219" presetID="2" presetClass="entr" presetSubtype="1" fill="hold" grpId="0" nodeType="withEffect">
                                  <p:stCondLst>
                                    <p:cond delay="0"/>
                                  </p:stCondLst>
                                  <p:childTnLst>
                                    <p:set>
                                      <p:cBhvr>
                                        <p:cTn id="220" dur="1" fill="hold">
                                          <p:stCondLst>
                                            <p:cond delay="0"/>
                                          </p:stCondLst>
                                        </p:cTn>
                                        <p:tgtEl>
                                          <p:spTgt spid="63530"/>
                                        </p:tgtEl>
                                        <p:attrNameLst>
                                          <p:attrName>style.visibility</p:attrName>
                                        </p:attrNameLst>
                                      </p:cBhvr>
                                      <p:to>
                                        <p:strVal val="visible"/>
                                      </p:to>
                                    </p:set>
                                    <p:anim calcmode="lin" valueType="num">
                                      <p:cBhvr additive="base">
                                        <p:cTn id="221" dur="500" fill="hold"/>
                                        <p:tgtEl>
                                          <p:spTgt spid="63530"/>
                                        </p:tgtEl>
                                        <p:attrNameLst>
                                          <p:attrName>ppt_x</p:attrName>
                                        </p:attrNameLst>
                                      </p:cBhvr>
                                      <p:tavLst>
                                        <p:tav tm="0">
                                          <p:val>
                                            <p:strVal val="#ppt_x"/>
                                          </p:val>
                                        </p:tav>
                                        <p:tav tm="100000">
                                          <p:val>
                                            <p:strVal val="#ppt_x"/>
                                          </p:val>
                                        </p:tav>
                                      </p:tavLst>
                                    </p:anim>
                                    <p:anim calcmode="lin" valueType="num">
                                      <p:cBhvr additive="base">
                                        <p:cTn id="222" dur="500" fill="hold"/>
                                        <p:tgtEl>
                                          <p:spTgt spid="63530"/>
                                        </p:tgtEl>
                                        <p:attrNameLst>
                                          <p:attrName>ppt_y</p:attrName>
                                        </p:attrNameLst>
                                      </p:cBhvr>
                                      <p:tavLst>
                                        <p:tav tm="0">
                                          <p:val>
                                            <p:strVal val="0-#ppt_h/2"/>
                                          </p:val>
                                        </p:tav>
                                        <p:tav tm="100000">
                                          <p:val>
                                            <p:strVal val="#ppt_y"/>
                                          </p:val>
                                        </p:tav>
                                      </p:tavLst>
                                    </p:anim>
                                  </p:childTnLst>
                                </p:cTn>
                              </p:par>
                              <p:par>
                                <p:cTn id="223" presetID="2" presetClass="entr" presetSubtype="1" fill="hold" grpId="0" nodeType="withEffect">
                                  <p:stCondLst>
                                    <p:cond delay="0"/>
                                  </p:stCondLst>
                                  <p:childTnLst>
                                    <p:set>
                                      <p:cBhvr>
                                        <p:cTn id="224" dur="1" fill="hold">
                                          <p:stCondLst>
                                            <p:cond delay="0"/>
                                          </p:stCondLst>
                                        </p:cTn>
                                        <p:tgtEl>
                                          <p:spTgt spid="63531"/>
                                        </p:tgtEl>
                                        <p:attrNameLst>
                                          <p:attrName>style.visibility</p:attrName>
                                        </p:attrNameLst>
                                      </p:cBhvr>
                                      <p:to>
                                        <p:strVal val="visible"/>
                                      </p:to>
                                    </p:set>
                                    <p:anim calcmode="lin" valueType="num">
                                      <p:cBhvr additive="base">
                                        <p:cTn id="225" dur="500" fill="hold"/>
                                        <p:tgtEl>
                                          <p:spTgt spid="63531"/>
                                        </p:tgtEl>
                                        <p:attrNameLst>
                                          <p:attrName>ppt_x</p:attrName>
                                        </p:attrNameLst>
                                      </p:cBhvr>
                                      <p:tavLst>
                                        <p:tav tm="0">
                                          <p:val>
                                            <p:strVal val="#ppt_x"/>
                                          </p:val>
                                        </p:tav>
                                        <p:tav tm="100000">
                                          <p:val>
                                            <p:strVal val="#ppt_x"/>
                                          </p:val>
                                        </p:tav>
                                      </p:tavLst>
                                    </p:anim>
                                    <p:anim calcmode="lin" valueType="num">
                                      <p:cBhvr additive="base">
                                        <p:cTn id="226" dur="500" fill="hold"/>
                                        <p:tgtEl>
                                          <p:spTgt spid="63531"/>
                                        </p:tgtEl>
                                        <p:attrNameLst>
                                          <p:attrName>ppt_y</p:attrName>
                                        </p:attrNameLst>
                                      </p:cBhvr>
                                      <p:tavLst>
                                        <p:tav tm="0">
                                          <p:val>
                                            <p:strVal val="0-#ppt_h/2"/>
                                          </p:val>
                                        </p:tav>
                                        <p:tav tm="100000">
                                          <p:val>
                                            <p:strVal val="#ppt_y"/>
                                          </p:val>
                                        </p:tav>
                                      </p:tavLst>
                                    </p:anim>
                                  </p:childTnLst>
                                </p:cTn>
                              </p:par>
                              <p:par>
                                <p:cTn id="227" presetID="2" presetClass="entr" presetSubtype="1" fill="hold" grpId="0" nodeType="withEffect">
                                  <p:stCondLst>
                                    <p:cond delay="0"/>
                                  </p:stCondLst>
                                  <p:childTnLst>
                                    <p:set>
                                      <p:cBhvr>
                                        <p:cTn id="228" dur="1" fill="hold">
                                          <p:stCondLst>
                                            <p:cond delay="0"/>
                                          </p:stCondLst>
                                        </p:cTn>
                                        <p:tgtEl>
                                          <p:spTgt spid="63532"/>
                                        </p:tgtEl>
                                        <p:attrNameLst>
                                          <p:attrName>style.visibility</p:attrName>
                                        </p:attrNameLst>
                                      </p:cBhvr>
                                      <p:to>
                                        <p:strVal val="visible"/>
                                      </p:to>
                                    </p:set>
                                    <p:anim calcmode="lin" valueType="num">
                                      <p:cBhvr additive="base">
                                        <p:cTn id="229" dur="500" fill="hold"/>
                                        <p:tgtEl>
                                          <p:spTgt spid="63532"/>
                                        </p:tgtEl>
                                        <p:attrNameLst>
                                          <p:attrName>ppt_x</p:attrName>
                                        </p:attrNameLst>
                                      </p:cBhvr>
                                      <p:tavLst>
                                        <p:tav tm="0">
                                          <p:val>
                                            <p:strVal val="#ppt_x"/>
                                          </p:val>
                                        </p:tav>
                                        <p:tav tm="100000">
                                          <p:val>
                                            <p:strVal val="#ppt_x"/>
                                          </p:val>
                                        </p:tav>
                                      </p:tavLst>
                                    </p:anim>
                                    <p:anim calcmode="lin" valueType="num">
                                      <p:cBhvr additive="base">
                                        <p:cTn id="230" dur="500" fill="hold"/>
                                        <p:tgtEl>
                                          <p:spTgt spid="63532"/>
                                        </p:tgtEl>
                                        <p:attrNameLst>
                                          <p:attrName>ppt_y</p:attrName>
                                        </p:attrNameLst>
                                      </p:cBhvr>
                                      <p:tavLst>
                                        <p:tav tm="0">
                                          <p:val>
                                            <p:strVal val="0-#ppt_h/2"/>
                                          </p:val>
                                        </p:tav>
                                        <p:tav tm="100000">
                                          <p:val>
                                            <p:strVal val="#ppt_y"/>
                                          </p:val>
                                        </p:tav>
                                      </p:tavLst>
                                    </p:anim>
                                  </p:childTnLst>
                                </p:cTn>
                              </p:par>
                              <p:par>
                                <p:cTn id="231" presetID="2" presetClass="entr" presetSubtype="1" fill="hold" grpId="0" nodeType="withEffect">
                                  <p:stCondLst>
                                    <p:cond delay="0"/>
                                  </p:stCondLst>
                                  <p:childTnLst>
                                    <p:set>
                                      <p:cBhvr>
                                        <p:cTn id="232" dur="1" fill="hold">
                                          <p:stCondLst>
                                            <p:cond delay="0"/>
                                          </p:stCondLst>
                                        </p:cTn>
                                        <p:tgtEl>
                                          <p:spTgt spid="63533"/>
                                        </p:tgtEl>
                                        <p:attrNameLst>
                                          <p:attrName>style.visibility</p:attrName>
                                        </p:attrNameLst>
                                      </p:cBhvr>
                                      <p:to>
                                        <p:strVal val="visible"/>
                                      </p:to>
                                    </p:set>
                                    <p:anim calcmode="lin" valueType="num">
                                      <p:cBhvr additive="base">
                                        <p:cTn id="233" dur="500" fill="hold"/>
                                        <p:tgtEl>
                                          <p:spTgt spid="63533"/>
                                        </p:tgtEl>
                                        <p:attrNameLst>
                                          <p:attrName>ppt_x</p:attrName>
                                        </p:attrNameLst>
                                      </p:cBhvr>
                                      <p:tavLst>
                                        <p:tav tm="0">
                                          <p:val>
                                            <p:strVal val="#ppt_x"/>
                                          </p:val>
                                        </p:tav>
                                        <p:tav tm="100000">
                                          <p:val>
                                            <p:strVal val="#ppt_x"/>
                                          </p:val>
                                        </p:tav>
                                      </p:tavLst>
                                    </p:anim>
                                    <p:anim calcmode="lin" valueType="num">
                                      <p:cBhvr additive="base">
                                        <p:cTn id="234" dur="500" fill="hold"/>
                                        <p:tgtEl>
                                          <p:spTgt spid="63533"/>
                                        </p:tgtEl>
                                        <p:attrNameLst>
                                          <p:attrName>ppt_y</p:attrName>
                                        </p:attrNameLst>
                                      </p:cBhvr>
                                      <p:tavLst>
                                        <p:tav tm="0">
                                          <p:val>
                                            <p:strVal val="0-#ppt_h/2"/>
                                          </p:val>
                                        </p:tav>
                                        <p:tav tm="100000">
                                          <p:val>
                                            <p:strVal val="#ppt_y"/>
                                          </p:val>
                                        </p:tav>
                                      </p:tavLst>
                                    </p:anim>
                                  </p:childTnLst>
                                </p:cTn>
                              </p:par>
                              <p:par>
                                <p:cTn id="235" presetID="2" presetClass="entr" presetSubtype="1" fill="hold" grpId="0" nodeType="withEffect">
                                  <p:stCondLst>
                                    <p:cond delay="0"/>
                                  </p:stCondLst>
                                  <p:childTnLst>
                                    <p:set>
                                      <p:cBhvr>
                                        <p:cTn id="236" dur="1" fill="hold">
                                          <p:stCondLst>
                                            <p:cond delay="0"/>
                                          </p:stCondLst>
                                        </p:cTn>
                                        <p:tgtEl>
                                          <p:spTgt spid="63534"/>
                                        </p:tgtEl>
                                        <p:attrNameLst>
                                          <p:attrName>style.visibility</p:attrName>
                                        </p:attrNameLst>
                                      </p:cBhvr>
                                      <p:to>
                                        <p:strVal val="visible"/>
                                      </p:to>
                                    </p:set>
                                    <p:anim calcmode="lin" valueType="num">
                                      <p:cBhvr additive="base">
                                        <p:cTn id="237" dur="500" fill="hold"/>
                                        <p:tgtEl>
                                          <p:spTgt spid="63534"/>
                                        </p:tgtEl>
                                        <p:attrNameLst>
                                          <p:attrName>ppt_x</p:attrName>
                                        </p:attrNameLst>
                                      </p:cBhvr>
                                      <p:tavLst>
                                        <p:tav tm="0">
                                          <p:val>
                                            <p:strVal val="#ppt_x"/>
                                          </p:val>
                                        </p:tav>
                                        <p:tav tm="100000">
                                          <p:val>
                                            <p:strVal val="#ppt_x"/>
                                          </p:val>
                                        </p:tav>
                                      </p:tavLst>
                                    </p:anim>
                                    <p:anim calcmode="lin" valueType="num">
                                      <p:cBhvr additive="base">
                                        <p:cTn id="238" dur="500" fill="hold"/>
                                        <p:tgtEl>
                                          <p:spTgt spid="63534"/>
                                        </p:tgtEl>
                                        <p:attrNameLst>
                                          <p:attrName>ppt_y</p:attrName>
                                        </p:attrNameLst>
                                      </p:cBhvr>
                                      <p:tavLst>
                                        <p:tav tm="0">
                                          <p:val>
                                            <p:strVal val="0-#ppt_h/2"/>
                                          </p:val>
                                        </p:tav>
                                        <p:tav tm="100000">
                                          <p:val>
                                            <p:strVal val="#ppt_y"/>
                                          </p:val>
                                        </p:tav>
                                      </p:tavLst>
                                    </p:anim>
                                  </p:childTnLst>
                                </p:cTn>
                              </p:par>
                              <p:par>
                                <p:cTn id="239" presetID="2" presetClass="entr" presetSubtype="1" fill="hold" grpId="0" nodeType="withEffect">
                                  <p:stCondLst>
                                    <p:cond delay="0"/>
                                  </p:stCondLst>
                                  <p:childTnLst>
                                    <p:set>
                                      <p:cBhvr>
                                        <p:cTn id="240" dur="1" fill="hold">
                                          <p:stCondLst>
                                            <p:cond delay="0"/>
                                          </p:stCondLst>
                                        </p:cTn>
                                        <p:tgtEl>
                                          <p:spTgt spid="63542"/>
                                        </p:tgtEl>
                                        <p:attrNameLst>
                                          <p:attrName>style.visibility</p:attrName>
                                        </p:attrNameLst>
                                      </p:cBhvr>
                                      <p:to>
                                        <p:strVal val="visible"/>
                                      </p:to>
                                    </p:set>
                                    <p:anim calcmode="lin" valueType="num">
                                      <p:cBhvr additive="base">
                                        <p:cTn id="241" dur="500" fill="hold"/>
                                        <p:tgtEl>
                                          <p:spTgt spid="63542"/>
                                        </p:tgtEl>
                                        <p:attrNameLst>
                                          <p:attrName>ppt_x</p:attrName>
                                        </p:attrNameLst>
                                      </p:cBhvr>
                                      <p:tavLst>
                                        <p:tav tm="0">
                                          <p:val>
                                            <p:strVal val="#ppt_x"/>
                                          </p:val>
                                        </p:tav>
                                        <p:tav tm="100000">
                                          <p:val>
                                            <p:strVal val="#ppt_x"/>
                                          </p:val>
                                        </p:tav>
                                      </p:tavLst>
                                    </p:anim>
                                    <p:anim calcmode="lin" valueType="num">
                                      <p:cBhvr additive="base">
                                        <p:cTn id="242" dur="500" fill="hold"/>
                                        <p:tgtEl>
                                          <p:spTgt spid="63542"/>
                                        </p:tgtEl>
                                        <p:attrNameLst>
                                          <p:attrName>ppt_y</p:attrName>
                                        </p:attrNameLst>
                                      </p:cBhvr>
                                      <p:tavLst>
                                        <p:tav tm="0">
                                          <p:val>
                                            <p:strVal val="0-#ppt_h/2"/>
                                          </p:val>
                                        </p:tav>
                                        <p:tav tm="100000">
                                          <p:val>
                                            <p:strVal val="#ppt_y"/>
                                          </p:val>
                                        </p:tav>
                                      </p:tavLst>
                                    </p:anim>
                                  </p:childTnLst>
                                </p:cTn>
                              </p:par>
                              <p:par>
                                <p:cTn id="243" presetID="2" presetClass="entr" presetSubtype="1" fill="hold" grpId="0" nodeType="withEffect">
                                  <p:stCondLst>
                                    <p:cond delay="0"/>
                                  </p:stCondLst>
                                  <p:childTnLst>
                                    <p:set>
                                      <p:cBhvr>
                                        <p:cTn id="244" dur="1" fill="hold">
                                          <p:stCondLst>
                                            <p:cond delay="0"/>
                                          </p:stCondLst>
                                        </p:cTn>
                                        <p:tgtEl>
                                          <p:spTgt spid="63543"/>
                                        </p:tgtEl>
                                        <p:attrNameLst>
                                          <p:attrName>style.visibility</p:attrName>
                                        </p:attrNameLst>
                                      </p:cBhvr>
                                      <p:to>
                                        <p:strVal val="visible"/>
                                      </p:to>
                                    </p:set>
                                    <p:anim calcmode="lin" valueType="num">
                                      <p:cBhvr additive="base">
                                        <p:cTn id="245" dur="500" fill="hold"/>
                                        <p:tgtEl>
                                          <p:spTgt spid="63543"/>
                                        </p:tgtEl>
                                        <p:attrNameLst>
                                          <p:attrName>ppt_x</p:attrName>
                                        </p:attrNameLst>
                                      </p:cBhvr>
                                      <p:tavLst>
                                        <p:tav tm="0">
                                          <p:val>
                                            <p:strVal val="#ppt_x"/>
                                          </p:val>
                                        </p:tav>
                                        <p:tav tm="100000">
                                          <p:val>
                                            <p:strVal val="#ppt_x"/>
                                          </p:val>
                                        </p:tav>
                                      </p:tavLst>
                                    </p:anim>
                                    <p:anim calcmode="lin" valueType="num">
                                      <p:cBhvr additive="base">
                                        <p:cTn id="246" dur="500" fill="hold"/>
                                        <p:tgtEl>
                                          <p:spTgt spid="63543"/>
                                        </p:tgtEl>
                                        <p:attrNameLst>
                                          <p:attrName>ppt_y</p:attrName>
                                        </p:attrNameLst>
                                      </p:cBhvr>
                                      <p:tavLst>
                                        <p:tav tm="0">
                                          <p:val>
                                            <p:strVal val="0-#ppt_h/2"/>
                                          </p:val>
                                        </p:tav>
                                        <p:tav tm="100000">
                                          <p:val>
                                            <p:strVal val="#ppt_y"/>
                                          </p:val>
                                        </p:tav>
                                      </p:tavLst>
                                    </p:anim>
                                  </p:childTnLst>
                                </p:cTn>
                              </p:par>
                              <p:par>
                                <p:cTn id="247" presetID="2" presetClass="entr" presetSubtype="1" fill="hold" grpId="0" nodeType="withEffect">
                                  <p:stCondLst>
                                    <p:cond delay="0"/>
                                  </p:stCondLst>
                                  <p:childTnLst>
                                    <p:set>
                                      <p:cBhvr>
                                        <p:cTn id="248" dur="1" fill="hold">
                                          <p:stCondLst>
                                            <p:cond delay="0"/>
                                          </p:stCondLst>
                                        </p:cTn>
                                        <p:tgtEl>
                                          <p:spTgt spid="63544"/>
                                        </p:tgtEl>
                                        <p:attrNameLst>
                                          <p:attrName>style.visibility</p:attrName>
                                        </p:attrNameLst>
                                      </p:cBhvr>
                                      <p:to>
                                        <p:strVal val="visible"/>
                                      </p:to>
                                    </p:set>
                                    <p:anim calcmode="lin" valueType="num">
                                      <p:cBhvr additive="base">
                                        <p:cTn id="249" dur="500" fill="hold"/>
                                        <p:tgtEl>
                                          <p:spTgt spid="63544"/>
                                        </p:tgtEl>
                                        <p:attrNameLst>
                                          <p:attrName>ppt_x</p:attrName>
                                        </p:attrNameLst>
                                      </p:cBhvr>
                                      <p:tavLst>
                                        <p:tav tm="0">
                                          <p:val>
                                            <p:strVal val="#ppt_x"/>
                                          </p:val>
                                        </p:tav>
                                        <p:tav tm="100000">
                                          <p:val>
                                            <p:strVal val="#ppt_x"/>
                                          </p:val>
                                        </p:tav>
                                      </p:tavLst>
                                    </p:anim>
                                    <p:anim calcmode="lin" valueType="num">
                                      <p:cBhvr additive="base">
                                        <p:cTn id="250" dur="500" fill="hold"/>
                                        <p:tgtEl>
                                          <p:spTgt spid="63544"/>
                                        </p:tgtEl>
                                        <p:attrNameLst>
                                          <p:attrName>ppt_y</p:attrName>
                                        </p:attrNameLst>
                                      </p:cBhvr>
                                      <p:tavLst>
                                        <p:tav tm="0">
                                          <p:val>
                                            <p:strVal val="0-#ppt_h/2"/>
                                          </p:val>
                                        </p:tav>
                                        <p:tav tm="100000">
                                          <p:val>
                                            <p:strVal val="#ppt_y"/>
                                          </p:val>
                                        </p:tav>
                                      </p:tavLst>
                                    </p:anim>
                                  </p:childTnLst>
                                </p:cTn>
                              </p:par>
                              <p:par>
                                <p:cTn id="251" presetID="2" presetClass="entr" presetSubtype="1" fill="hold" grpId="0" nodeType="withEffect">
                                  <p:stCondLst>
                                    <p:cond delay="0"/>
                                  </p:stCondLst>
                                  <p:childTnLst>
                                    <p:set>
                                      <p:cBhvr>
                                        <p:cTn id="252" dur="1" fill="hold">
                                          <p:stCondLst>
                                            <p:cond delay="0"/>
                                          </p:stCondLst>
                                        </p:cTn>
                                        <p:tgtEl>
                                          <p:spTgt spid="63545"/>
                                        </p:tgtEl>
                                        <p:attrNameLst>
                                          <p:attrName>style.visibility</p:attrName>
                                        </p:attrNameLst>
                                      </p:cBhvr>
                                      <p:to>
                                        <p:strVal val="visible"/>
                                      </p:to>
                                    </p:set>
                                    <p:anim calcmode="lin" valueType="num">
                                      <p:cBhvr additive="base">
                                        <p:cTn id="253" dur="500" fill="hold"/>
                                        <p:tgtEl>
                                          <p:spTgt spid="63545"/>
                                        </p:tgtEl>
                                        <p:attrNameLst>
                                          <p:attrName>ppt_x</p:attrName>
                                        </p:attrNameLst>
                                      </p:cBhvr>
                                      <p:tavLst>
                                        <p:tav tm="0">
                                          <p:val>
                                            <p:strVal val="#ppt_x"/>
                                          </p:val>
                                        </p:tav>
                                        <p:tav tm="100000">
                                          <p:val>
                                            <p:strVal val="#ppt_x"/>
                                          </p:val>
                                        </p:tav>
                                      </p:tavLst>
                                    </p:anim>
                                    <p:anim calcmode="lin" valueType="num">
                                      <p:cBhvr additive="base">
                                        <p:cTn id="254" dur="500" fill="hold"/>
                                        <p:tgtEl>
                                          <p:spTgt spid="63545"/>
                                        </p:tgtEl>
                                        <p:attrNameLst>
                                          <p:attrName>ppt_y</p:attrName>
                                        </p:attrNameLst>
                                      </p:cBhvr>
                                      <p:tavLst>
                                        <p:tav tm="0">
                                          <p:val>
                                            <p:strVal val="0-#ppt_h/2"/>
                                          </p:val>
                                        </p:tav>
                                        <p:tav tm="100000">
                                          <p:val>
                                            <p:strVal val="#ppt_y"/>
                                          </p:val>
                                        </p:tav>
                                      </p:tavLst>
                                    </p:anim>
                                  </p:childTnLst>
                                </p:cTn>
                              </p:par>
                              <p:par>
                                <p:cTn id="255" presetID="2" presetClass="entr" presetSubtype="1" fill="hold" grpId="0" nodeType="withEffect">
                                  <p:stCondLst>
                                    <p:cond delay="0"/>
                                  </p:stCondLst>
                                  <p:childTnLst>
                                    <p:set>
                                      <p:cBhvr>
                                        <p:cTn id="256" dur="1" fill="hold">
                                          <p:stCondLst>
                                            <p:cond delay="0"/>
                                          </p:stCondLst>
                                        </p:cTn>
                                        <p:tgtEl>
                                          <p:spTgt spid="63546"/>
                                        </p:tgtEl>
                                        <p:attrNameLst>
                                          <p:attrName>style.visibility</p:attrName>
                                        </p:attrNameLst>
                                      </p:cBhvr>
                                      <p:to>
                                        <p:strVal val="visible"/>
                                      </p:to>
                                    </p:set>
                                    <p:anim calcmode="lin" valueType="num">
                                      <p:cBhvr additive="base">
                                        <p:cTn id="257" dur="500" fill="hold"/>
                                        <p:tgtEl>
                                          <p:spTgt spid="63546"/>
                                        </p:tgtEl>
                                        <p:attrNameLst>
                                          <p:attrName>ppt_x</p:attrName>
                                        </p:attrNameLst>
                                      </p:cBhvr>
                                      <p:tavLst>
                                        <p:tav tm="0">
                                          <p:val>
                                            <p:strVal val="#ppt_x"/>
                                          </p:val>
                                        </p:tav>
                                        <p:tav tm="100000">
                                          <p:val>
                                            <p:strVal val="#ppt_x"/>
                                          </p:val>
                                        </p:tav>
                                      </p:tavLst>
                                    </p:anim>
                                    <p:anim calcmode="lin" valueType="num">
                                      <p:cBhvr additive="base">
                                        <p:cTn id="258" dur="500" fill="hold"/>
                                        <p:tgtEl>
                                          <p:spTgt spid="63546"/>
                                        </p:tgtEl>
                                        <p:attrNameLst>
                                          <p:attrName>ppt_y</p:attrName>
                                        </p:attrNameLst>
                                      </p:cBhvr>
                                      <p:tavLst>
                                        <p:tav tm="0">
                                          <p:val>
                                            <p:strVal val="0-#ppt_h/2"/>
                                          </p:val>
                                        </p:tav>
                                        <p:tav tm="100000">
                                          <p:val>
                                            <p:strVal val="#ppt_y"/>
                                          </p:val>
                                        </p:tav>
                                      </p:tavLst>
                                    </p:anim>
                                  </p:childTnLst>
                                </p:cTn>
                              </p:par>
                              <p:par>
                                <p:cTn id="259" presetID="2" presetClass="entr" presetSubtype="1" fill="hold" grpId="0" nodeType="withEffect">
                                  <p:stCondLst>
                                    <p:cond delay="0"/>
                                  </p:stCondLst>
                                  <p:childTnLst>
                                    <p:set>
                                      <p:cBhvr>
                                        <p:cTn id="260" dur="1" fill="hold">
                                          <p:stCondLst>
                                            <p:cond delay="0"/>
                                          </p:stCondLst>
                                        </p:cTn>
                                        <p:tgtEl>
                                          <p:spTgt spid="63547"/>
                                        </p:tgtEl>
                                        <p:attrNameLst>
                                          <p:attrName>style.visibility</p:attrName>
                                        </p:attrNameLst>
                                      </p:cBhvr>
                                      <p:to>
                                        <p:strVal val="visible"/>
                                      </p:to>
                                    </p:set>
                                    <p:anim calcmode="lin" valueType="num">
                                      <p:cBhvr additive="base">
                                        <p:cTn id="261" dur="500" fill="hold"/>
                                        <p:tgtEl>
                                          <p:spTgt spid="63547"/>
                                        </p:tgtEl>
                                        <p:attrNameLst>
                                          <p:attrName>ppt_x</p:attrName>
                                        </p:attrNameLst>
                                      </p:cBhvr>
                                      <p:tavLst>
                                        <p:tav tm="0">
                                          <p:val>
                                            <p:strVal val="#ppt_x"/>
                                          </p:val>
                                        </p:tav>
                                        <p:tav tm="100000">
                                          <p:val>
                                            <p:strVal val="#ppt_x"/>
                                          </p:val>
                                        </p:tav>
                                      </p:tavLst>
                                    </p:anim>
                                    <p:anim calcmode="lin" valueType="num">
                                      <p:cBhvr additive="base">
                                        <p:cTn id="262" dur="500" fill="hold"/>
                                        <p:tgtEl>
                                          <p:spTgt spid="63547"/>
                                        </p:tgtEl>
                                        <p:attrNameLst>
                                          <p:attrName>ppt_y</p:attrName>
                                        </p:attrNameLst>
                                      </p:cBhvr>
                                      <p:tavLst>
                                        <p:tav tm="0">
                                          <p:val>
                                            <p:strVal val="0-#ppt_h/2"/>
                                          </p:val>
                                        </p:tav>
                                        <p:tav tm="100000">
                                          <p:val>
                                            <p:strVal val="#ppt_y"/>
                                          </p:val>
                                        </p:tav>
                                      </p:tavLst>
                                    </p:anim>
                                  </p:childTnLst>
                                </p:cTn>
                              </p:par>
                              <p:par>
                                <p:cTn id="263" presetID="2" presetClass="entr" presetSubtype="1" fill="hold" grpId="0" nodeType="withEffect">
                                  <p:stCondLst>
                                    <p:cond delay="0"/>
                                  </p:stCondLst>
                                  <p:childTnLst>
                                    <p:set>
                                      <p:cBhvr>
                                        <p:cTn id="264" dur="1" fill="hold">
                                          <p:stCondLst>
                                            <p:cond delay="0"/>
                                          </p:stCondLst>
                                        </p:cTn>
                                        <p:tgtEl>
                                          <p:spTgt spid="63548"/>
                                        </p:tgtEl>
                                        <p:attrNameLst>
                                          <p:attrName>style.visibility</p:attrName>
                                        </p:attrNameLst>
                                      </p:cBhvr>
                                      <p:to>
                                        <p:strVal val="visible"/>
                                      </p:to>
                                    </p:set>
                                    <p:anim calcmode="lin" valueType="num">
                                      <p:cBhvr additive="base">
                                        <p:cTn id="265" dur="500" fill="hold"/>
                                        <p:tgtEl>
                                          <p:spTgt spid="63548"/>
                                        </p:tgtEl>
                                        <p:attrNameLst>
                                          <p:attrName>ppt_x</p:attrName>
                                        </p:attrNameLst>
                                      </p:cBhvr>
                                      <p:tavLst>
                                        <p:tav tm="0">
                                          <p:val>
                                            <p:strVal val="#ppt_x"/>
                                          </p:val>
                                        </p:tav>
                                        <p:tav tm="100000">
                                          <p:val>
                                            <p:strVal val="#ppt_x"/>
                                          </p:val>
                                        </p:tav>
                                      </p:tavLst>
                                    </p:anim>
                                    <p:anim calcmode="lin" valueType="num">
                                      <p:cBhvr additive="base">
                                        <p:cTn id="266" dur="500" fill="hold"/>
                                        <p:tgtEl>
                                          <p:spTgt spid="63548"/>
                                        </p:tgtEl>
                                        <p:attrNameLst>
                                          <p:attrName>ppt_y</p:attrName>
                                        </p:attrNameLst>
                                      </p:cBhvr>
                                      <p:tavLst>
                                        <p:tav tm="0">
                                          <p:val>
                                            <p:strVal val="0-#ppt_h/2"/>
                                          </p:val>
                                        </p:tav>
                                        <p:tav tm="100000">
                                          <p:val>
                                            <p:strVal val="#ppt_y"/>
                                          </p:val>
                                        </p:tav>
                                      </p:tavLst>
                                    </p:anim>
                                  </p:childTnLst>
                                </p:cTn>
                              </p:par>
                              <p:par>
                                <p:cTn id="267" presetID="2" presetClass="entr" presetSubtype="1" fill="hold" grpId="0" nodeType="withEffect">
                                  <p:stCondLst>
                                    <p:cond delay="0"/>
                                  </p:stCondLst>
                                  <p:childTnLst>
                                    <p:set>
                                      <p:cBhvr>
                                        <p:cTn id="268" dur="1" fill="hold">
                                          <p:stCondLst>
                                            <p:cond delay="0"/>
                                          </p:stCondLst>
                                        </p:cTn>
                                        <p:tgtEl>
                                          <p:spTgt spid="63554"/>
                                        </p:tgtEl>
                                        <p:attrNameLst>
                                          <p:attrName>style.visibility</p:attrName>
                                        </p:attrNameLst>
                                      </p:cBhvr>
                                      <p:to>
                                        <p:strVal val="visible"/>
                                      </p:to>
                                    </p:set>
                                    <p:anim calcmode="lin" valueType="num">
                                      <p:cBhvr additive="base">
                                        <p:cTn id="269" dur="500" fill="hold"/>
                                        <p:tgtEl>
                                          <p:spTgt spid="63554"/>
                                        </p:tgtEl>
                                        <p:attrNameLst>
                                          <p:attrName>ppt_x</p:attrName>
                                        </p:attrNameLst>
                                      </p:cBhvr>
                                      <p:tavLst>
                                        <p:tav tm="0">
                                          <p:val>
                                            <p:strVal val="#ppt_x"/>
                                          </p:val>
                                        </p:tav>
                                        <p:tav tm="100000">
                                          <p:val>
                                            <p:strVal val="#ppt_x"/>
                                          </p:val>
                                        </p:tav>
                                      </p:tavLst>
                                    </p:anim>
                                    <p:anim calcmode="lin" valueType="num">
                                      <p:cBhvr additive="base">
                                        <p:cTn id="270" dur="500" fill="hold"/>
                                        <p:tgtEl>
                                          <p:spTgt spid="63554"/>
                                        </p:tgtEl>
                                        <p:attrNameLst>
                                          <p:attrName>ppt_y</p:attrName>
                                        </p:attrNameLst>
                                      </p:cBhvr>
                                      <p:tavLst>
                                        <p:tav tm="0">
                                          <p:val>
                                            <p:strVal val="0-#ppt_h/2"/>
                                          </p:val>
                                        </p:tav>
                                        <p:tav tm="100000">
                                          <p:val>
                                            <p:strVal val="#ppt_y"/>
                                          </p:val>
                                        </p:tav>
                                      </p:tavLst>
                                    </p:anim>
                                  </p:childTnLst>
                                </p:cTn>
                              </p:par>
                              <p:par>
                                <p:cTn id="271" presetID="2" presetClass="entr" presetSubtype="1" fill="hold" grpId="0" nodeType="withEffect" nodePh="1">
                                  <p:stCondLst>
                                    <p:cond delay="0"/>
                                  </p:stCondLst>
                                  <p:endCondLst>
                                    <p:cond evt="begin" delay="0">
                                      <p:tn val="271"/>
                                    </p:cond>
                                  </p:endCondLst>
                                  <p:childTnLst>
                                    <p:set>
                                      <p:cBhvr>
                                        <p:cTn id="272" dur="1" fill="hold">
                                          <p:stCondLst>
                                            <p:cond delay="0"/>
                                          </p:stCondLst>
                                        </p:cTn>
                                        <p:tgtEl>
                                          <p:spTgt spid="63555"/>
                                        </p:tgtEl>
                                        <p:attrNameLst>
                                          <p:attrName>style.visibility</p:attrName>
                                        </p:attrNameLst>
                                      </p:cBhvr>
                                      <p:to>
                                        <p:strVal val="visible"/>
                                      </p:to>
                                    </p:set>
                                    <p:anim calcmode="lin" valueType="num">
                                      <p:cBhvr additive="base">
                                        <p:cTn id="273" dur="500" fill="hold"/>
                                        <p:tgtEl>
                                          <p:spTgt spid="63555"/>
                                        </p:tgtEl>
                                        <p:attrNameLst>
                                          <p:attrName>ppt_x</p:attrName>
                                        </p:attrNameLst>
                                      </p:cBhvr>
                                      <p:tavLst>
                                        <p:tav tm="0">
                                          <p:val>
                                            <p:strVal val="#ppt_x"/>
                                          </p:val>
                                        </p:tav>
                                        <p:tav tm="100000">
                                          <p:val>
                                            <p:strVal val="#ppt_x"/>
                                          </p:val>
                                        </p:tav>
                                      </p:tavLst>
                                    </p:anim>
                                    <p:anim calcmode="lin" valueType="num">
                                      <p:cBhvr additive="base">
                                        <p:cTn id="274" dur="500" fill="hold"/>
                                        <p:tgtEl>
                                          <p:spTgt spid="63555"/>
                                        </p:tgtEl>
                                        <p:attrNameLst>
                                          <p:attrName>ppt_y</p:attrName>
                                        </p:attrNameLst>
                                      </p:cBhvr>
                                      <p:tavLst>
                                        <p:tav tm="0">
                                          <p:val>
                                            <p:strVal val="0-#ppt_h/2"/>
                                          </p:val>
                                        </p:tav>
                                        <p:tav tm="100000">
                                          <p:val>
                                            <p:strVal val="#ppt_y"/>
                                          </p:val>
                                        </p:tav>
                                      </p:tavLst>
                                    </p:anim>
                                  </p:childTnLst>
                                </p:cTn>
                              </p:par>
                              <p:par>
                                <p:cTn id="275" presetID="2" presetClass="entr" presetSubtype="1" fill="hold" grpId="0" nodeType="withEffect">
                                  <p:stCondLst>
                                    <p:cond delay="0"/>
                                  </p:stCondLst>
                                  <p:childTnLst>
                                    <p:set>
                                      <p:cBhvr>
                                        <p:cTn id="276" dur="1" fill="hold">
                                          <p:stCondLst>
                                            <p:cond delay="0"/>
                                          </p:stCondLst>
                                        </p:cTn>
                                        <p:tgtEl>
                                          <p:spTgt spid="63556"/>
                                        </p:tgtEl>
                                        <p:attrNameLst>
                                          <p:attrName>style.visibility</p:attrName>
                                        </p:attrNameLst>
                                      </p:cBhvr>
                                      <p:to>
                                        <p:strVal val="visible"/>
                                      </p:to>
                                    </p:set>
                                    <p:anim calcmode="lin" valueType="num">
                                      <p:cBhvr additive="base">
                                        <p:cTn id="277" dur="500" fill="hold"/>
                                        <p:tgtEl>
                                          <p:spTgt spid="63556"/>
                                        </p:tgtEl>
                                        <p:attrNameLst>
                                          <p:attrName>ppt_x</p:attrName>
                                        </p:attrNameLst>
                                      </p:cBhvr>
                                      <p:tavLst>
                                        <p:tav tm="0">
                                          <p:val>
                                            <p:strVal val="#ppt_x"/>
                                          </p:val>
                                        </p:tav>
                                        <p:tav tm="100000">
                                          <p:val>
                                            <p:strVal val="#ppt_x"/>
                                          </p:val>
                                        </p:tav>
                                      </p:tavLst>
                                    </p:anim>
                                    <p:anim calcmode="lin" valueType="num">
                                      <p:cBhvr additive="base">
                                        <p:cTn id="278" dur="500" fill="hold"/>
                                        <p:tgtEl>
                                          <p:spTgt spid="63556"/>
                                        </p:tgtEl>
                                        <p:attrNameLst>
                                          <p:attrName>ppt_y</p:attrName>
                                        </p:attrNameLst>
                                      </p:cBhvr>
                                      <p:tavLst>
                                        <p:tav tm="0">
                                          <p:val>
                                            <p:strVal val="0-#ppt_h/2"/>
                                          </p:val>
                                        </p:tav>
                                        <p:tav tm="100000">
                                          <p:val>
                                            <p:strVal val="#ppt_y"/>
                                          </p:val>
                                        </p:tav>
                                      </p:tavLst>
                                    </p:anim>
                                  </p:childTnLst>
                                </p:cTn>
                              </p:par>
                              <p:par>
                                <p:cTn id="279" presetID="2" presetClass="entr" presetSubtype="1" fill="hold" grpId="0" nodeType="withEffect" nodePh="1">
                                  <p:stCondLst>
                                    <p:cond delay="0"/>
                                  </p:stCondLst>
                                  <p:endCondLst>
                                    <p:cond evt="begin" delay="0">
                                      <p:tn val="279"/>
                                    </p:cond>
                                  </p:endCondLst>
                                  <p:childTnLst>
                                    <p:set>
                                      <p:cBhvr>
                                        <p:cTn id="280" dur="1" fill="hold">
                                          <p:stCondLst>
                                            <p:cond delay="0"/>
                                          </p:stCondLst>
                                        </p:cTn>
                                        <p:tgtEl>
                                          <p:spTgt spid="63557"/>
                                        </p:tgtEl>
                                        <p:attrNameLst>
                                          <p:attrName>style.visibility</p:attrName>
                                        </p:attrNameLst>
                                      </p:cBhvr>
                                      <p:to>
                                        <p:strVal val="visible"/>
                                      </p:to>
                                    </p:set>
                                    <p:anim calcmode="lin" valueType="num">
                                      <p:cBhvr additive="base">
                                        <p:cTn id="281" dur="500" fill="hold"/>
                                        <p:tgtEl>
                                          <p:spTgt spid="63557"/>
                                        </p:tgtEl>
                                        <p:attrNameLst>
                                          <p:attrName>ppt_x</p:attrName>
                                        </p:attrNameLst>
                                      </p:cBhvr>
                                      <p:tavLst>
                                        <p:tav tm="0">
                                          <p:val>
                                            <p:strVal val="#ppt_x"/>
                                          </p:val>
                                        </p:tav>
                                        <p:tav tm="100000">
                                          <p:val>
                                            <p:strVal val="#ppt_x"/>
                                          </p:val>
                                        </p:tav>
                                      </p:tavLst>
                                    </p:anim>
                                    <p:anim calcmode="lin" valueType="num">
                                      <p:cBhvr additive="base">
                                        <p:cTn id="282" dur="500" fill="hold"/>
                                        <p:tgtEl>
                                          <p:spTgt spid="63557"/>
                                        </p:tgtEl>
                                        <p:attrNameLst>
                                          <p:attrName>ppt_y</p:attrName>
                                        </p:attrNameLst>
                                      </p:cBhvr>
                                      <p:tavLst>
                                        <p:tav tm="0">
                                          <p:val>
                                            <p:strVal val="0-#ppt_h/2"/>
                                          </p:val>
                                        </p:tav>
                                        <p:tav tm="100000">
                                          <p:val>
                                            <p:strVal val="#ppt_y"/>
                                          </p:val>
                                        </p:tav>
                                      </p:tavLst>
                                    </p:anim>
                                  </p:childTnLst>
                                </p:cTn>
                              </p:par>
                              <p:par>
                                <p:cTn id="283" presetID="2" presetClass="entr" presetSubtype="1" fill="hold" grpId="0" nodeType="withEffect">
                                  <p:stCondLst>
                                    <p:cond delay="0"/>
                                  </p:stCondLst>
                                  <p:childTnLst>
                                    <p:set>
                                      <p:cBhvr>
                                        <p:cTn id="284" dur="1" fill="hold">
                                          <p:stCondLst>
                                            <p:cond delay="0"/>
                                          </p:stCondLst>
                                        </p:cTn>
                                        <p:tgtEl>
                                          <p:spTgt spid="63558"/>
                                        </p:tgtEl>
                                        <p:attrNameLst>
                                          <p:attrName>style.visibility</p:attrName>
                                        </p:attrNameLst>
                                      </p:cBhvr>
                                      <p:to>
                                        <p:strVal val="visible"/>
                                      </p:to>
                                    </p:set>
                                    <p:anim calcmode="lin" valueType="num">
                                      <p:cBhvr additive="base">
                                        <p:cTn id="285" dur="500" fill="hold"/>
                                        <p:tgtEl>
                                          <p:spTgt spid="63558"/>
                                        </p:tgtEl>
                                        <p:attrNameLst>
                                          <p:attrName>ppt_x</p:attrName>
                                        </p:attrNameLst>
                                      </p:cBhvr>
                                      <p:tavLst>
                                        <p:tav tm="0">
                                          <p:val>
                                            <p:strVal val="#ppt_x"/>
                                          </p:val>
                                        </p:tav>
                                        <p:tav tm="100000">
                                          <p:val>
                                            <p:strVal val="#ppt_x"/>
                                          </p:val>
                                        </p:tav>
                                      </p:tavLst>
                                    </p:anim>
                                    <p:anim calcmode="lin" valueType="num">
                                      <p:cBhvr additive="base">
                                        <p:cTn id="286" dur="500" fill="hold"/>
                                        <p:tgtEl>
                                          <p:spTgt spid="63558"/>
                                        </p:tgtEl>
                                        <p:attrNameLst>
                                          <p:attrName>ppt_y</p:attrName>
                                        </p:attrNameLst>
                                      </p:cBhvr>
                                      <p:tavLst>
                                        <p:tav tm="0">
                                          <p:val>
                                            <p:strVal val="0-#ppt_h/2"/>
                                          </p:val>
                                        </p:tav>
                                        <p:tav tm="100000">
                                          <p:val>
                                            <p:strVal val="#ppt_y"/>
                                          </p:val>
                                        </p:tav>
                                      </p:tavLst>
                                    </p:anim>
                                  </p:childTnLst>
                                </p:cTn>
                              </p:par>
                              <p:par>
                                <p:cTn id="287" presetID="2" presetClass="entr" presetSubtype="4" fill="hold" grpId="0" nodeType="withEffect">
                                  <p:stCondLst>
                                    <p:cond delay="0"/>
                                  </p:stCondLst>
                                  <p:childTnLst>
                                    <p:set>
                                      <p:cBhvr>
                                        <p:cTn id="288" dur="1" fill="hold">
                                          <p:stCondLst>
                                            <p:cond delay="0"/>
                                          </p:stCondLst>
                                        </p:cTn>
                                        <p:tgtEl>
                                          <p:spTgt spid="8"/>
                                        </p:tgtEl>
                                        <p:attrNameLst>
                                          <p:attrName>style.visibility</p:attrName>
                                        </p:attrNameLst>
                                      </p:cBhvr>
                                      <p:to>
                                        <p:strVal val="visible"/>
                                      </p:to>
                                    </p:set>
                                    <p:anim calcmode="lin" valueType="num">
                                      <p:cBhvr additive="base">
                                        <p:cTn id="289" dur="500" fill="hold"/>
                                        <p:tgtEl>
                                          <p:spTgt spid="8"/>
                                        </p:tgtEl>
                                        <p:attrNameLst>
                                          <p:attrName>ppt_x</p:attrName>
                                        </p:attrNameLst>
                                      </p:cBhvr>
                                      <p:tavLst>
                                        <p:tav tm="0">
                                          <p:val>
                                            <p:strVal val="#ppt_x"/>
                                          </p:val>
                                        </p:tav>
                                        <p:tav tm="100000">
                                          <p:val>
                                            <p:strVal val="#ppt_x"/>
                                          </p:val>
                                        </p:tav>
                                      </p:tavLst>
                                    </p:anim>
                                    <p:anim calcmode="lin" valueType="num">
                                      <p:cBhvr additive="base">
                                        <p:cTn id="290" dur="500" fill="hold"/>
                                        <p:tgtEl>
                                          <p:spTgt spid="8"/>
                                        </p:tgtEl>
                                        <p:attrNameLst>
                                          <p:attrName>ppt_y</p:attrName>
                                        </p:attrNameLst>
                                      </p:cBhvr>
                                      <p:tavLst>
                                        <p:tav tm="0">
                                          <p:val>
                                            <p:strVal val="1+#ppt_h/2"/>
                                          </p:val>
                                        </p:tav>
                                        <p:tav tm="100000">
                                          <p:val>
                                            <p:strVal val="#ppt_y"/>
                                          </p:val>
                                        </p:tav>
                                      </p:tavLst>
                                    </p:anim>
                                  </p:childTnLst>
                                </p:cTn>
                              </p:par>
                              <p:par>
                                <p:cTn id="291" presetID="2" presetClass="entr" presetSubtype="4" fill="hold" grpId="0" nodeType="withEffect">
                                  <p:stCondLst>
                                    <p:cond delay="0"/>
                                  </p:stCondLst>
                                  <p:childTnLst>
                                    <p:set>
                                      <p:cBhvr>
                                        <p:cTn id="292" dur="1" fill="hold">
                                          <p:stCondLst>
                                            <p:cond delay="0"/>
                                          </p:stCondLst>
                                        </p:cTn>
                                        <p:tgtEl>
                                          <p:spTgt spid="12"/>
                                        </p:tgtEl>
                                        <p:attrNameLst>
                                          <p:attrName>style.visibility</p:attrName>
                                        </p:attrNameLst>
                                      </p:cBhvr>
                                      <p:to>
                                        <p:strVal val="visible"/>
                                      </p:to>
                                    </p:set>
                                    <p:anim calcmode="lin" valueType="num">
                                      <p:cBhvr additive="base">
                                        <p:cTn id="293" dur="500" fill="hold"/>
                                        <p:tgtEl>
                                          <p:spTgt spid="12"/>
                                        </p:tgtEl>
                                        <p:attrNameLst>
                                          <p:attrName>ppt_x</p:attrName>
                                        </p:attrNameLst>
                                      </p:cBhvr>
                                      <p:tavLst>
                                        <p:tav tm="0">
                                          <p:val>
                                            <p:strVal val="#ppt_x"/>
                                          </p:val>
                                        </p:tav>
                                        <p:tav tm="100000">
                                          <p:val>
                                            <p:strVal val="#ppt_x"/>
                                          </p:val>
                                        </p:tav>
                                      </p:tavLst>
                                    </p:anim>
                                    <p:anim calcmode="lin" valueType="num">
                                      <p:cBhvr additive="base">
                                        <p:cTn id="294" dur="500" fill="hold"/>
                                        <p:tgtEl>
                                          <p:spTgt spid="12"/>
                                        </p:tgtEl>
                                        <p:attrNameLst>
                                          <p:attrName>ppt_y</p:attrName>
                                        </p:attrNameLst>
                                      </p:cBhvr>
                                      <p:tavLst>
                                        <p:tav tm="0">
                                          <p:val>
                                            <p:strVal val="1+#ppt_h/2"/>
                                          </p:val>
                                        </p:tav>
                                        <p:tav tm="100000">
                                          <p:val>
                                            <p:strVal val="#ppt_y"/>
                                          </p:val>
                                        </p:tav>
                                      </p:tavLst>
                                    </p:anim>
                                  </p:childTnLst>
                                </p:cTn>
                              </p:par>
                              <p:par>
                                <p:cTn id="295" presetID="2" presetClass="entr" presetSubtype="4" fill="hold" grpId="0" nodeType="withEffect">
                                  <p:stCondLst>
                                    <p:cond delay="0"/>
                                  </p:stCondLst>
                                  <p:childTnLst>
                                    <p:set>
                                      <p:cBhvr>
                                        <p:cTn id="296" dur="1" fill="hold">
                                          <p:stCondLst>
                                            <p:cond delay="0"/>
                                          </p:stCondLst>
                                        </p:cTn>
                                        <p:tgtEl>
                                          <p:spTgt spid="16"/>
                                        </p:tgtEl>
                                        <p:attrNameLst>
                                          <p:attrName>style.visibility</p:attrName>
                                        </p:attrNameLst>
                                      </p:cBhvr>
                                      <p:to>
                                        <p:strVal val="visible"/>
                                      </p:to>
                                    </p:set>
                                    <p:anim calcmode="lin" valueType="num">
                                      <p:cBhvr additive="base">
                                        <p:cTn id="297" dur="500" fill="hold"/>
                                        <p:tgtEl>
                                          <p:spTgt spid="16"/>
                                        </p:tgtEl>
                                        <p:attrNameLst>
                                          <p:attrName>ppt_x</p:attrName>
                                        </p:attrNameLst>
                                      </p:cBhvr>
                                      <p:tavLst>
                                        <p:tav tm="0">
                                          <p:val>
                                            <p:strVal val="#ppt_x"/>
                                          </p:val>
                                        </p:tav>
                                        <p:tav tm="100000">
                                          <p:val>
                                            <p:strVal val="#ppt_x"/>
                                          </p:val>
                                        </p:tav>
                                      </p:tavLst>
                                    </p:anim>
                                    <p:anim calcmode="lin" valueType="num">
                                      <p:cBhvr additive="base">
                                        <p:cTn id="298" dur="500" fill="hold"/>
                                        <p:tgtEl>
                                          <p:spTgt spid="16"/>
                                        </p:tgtEl>
                                        <p:attrNameLst>
                                          <p:attrName>ppt_y</p:attrName>
                                        </p:attrNameLst>
                                      </p:cBhvr>
                                      <p:tavLst>
                                        <p:tav tm="0">
                                          <p:val>
                                            <p:strVal val="1+#ppt_h/2"/>
                                          </p:val>
                                        </p:tav>
                                        <p:tav tm="100000">
                                          <p:val>
                                            <p:strVal val="#ppt_y"/>
                                          </p:val>
                                        </p:tav>
                                      </p:tavLst>
                                    </p:anim>
                                  </p:childTnLst>
                                </p:cTn>
                              </p:par>
                              <p:par>
                                <p:cTn id="299" presetID="2" presetClass="entr" presetSubtype="4" fill="hold" grpId="0" nodeType="withEffect">
                                  <p:stCondLst>
                                    <p:cond delay="0"/>
                                  </p:stCondLst>
                                  <p:childTnLst>
                                    <p:set>
                                      <p:cBhvr>
                                        <p:cTn id="300" dur="1" fill="hold">
                                          <p:stCondLst>
                                            <p:cond delay="0"/>
                                          </p:stCondLst>
                                        </p:cTn>
                                        <p:tgtEl>
                                          <p:spTgt spid="20"/>
                                        </p:tgtEl>
                                        <p:attrNameLst>
                                          <p:attrName>style.visibility</p:attrName>
                                        </p:attrNameLst>
                                      </p:cBhvr>
                                      <p:to>
                                        <p:strVal val="visible"/>
                                      </p:to>
                                    </p:set>
                                    <p:anim calcmode="lin" valueType="num">
                                      <p:cBhvr additive="base">
                                        <p:cTn id="301" dur="500" fill="hold"/>
                                        <p:tgtEl>
                                          <p:spTgt spid="20"/>
                                        </p:tgtEl>
                                        <p:attrNameLst>
                                          <p:attrName>ppt_x</p:attrName>
                                        </p:attrNameLst>
                                      </p:cBhvr>
                                      <p:tavLst>
                                        <p:tav tm="0">
                                          <p:val>
                                            <p:strVal val="#ppt_x"/>
                                          </p:val>
                                        </p:tav>
                                        <p:tav tm="100000">
                                          <p:val>
                                            <p:strVal val="#ppt_x"/>
                                          </p:val>
                                        </p:tav>
                                      </p:tavLst>
                                    </p:anim>
                                    <p:anim calcmode="lin" valueType="num">
                                      <p:cBhvr additive="base">
                                        <p:cTn id="302" dur="500" fill="hold"/>
                                        <p:tgtEl>
                                          <p:spTgt spid="20"/>
                                        </p:tgtEl>
                                        <p:attrNameLst>
                                          <p:attrName>ppt_y</p:attrName>
                                        </p:attrNameLst>
                                      </p:cBhvr>
                                      <p:tavLst>
                                        <p:tav tm="0">
                                          <p:val>
                                            <p:strVal val="1+#ppt_h/2"/>
                                          </p:val>
                                        </p:tav>
                                        <p:tav tm="100000">
                                          <p:val>
                                            <p:strVal val="#ppt_y"/>
                                          </p:val>
                                        </p:tav>
                                      </p:tavLst>
                                    </p:anim>
                                  </p:childTnLst>
                                </p:cTn>
                              </p:par>
                              <p:par>
                                <p:cTn id="303" presetID="2" presetClass="entr" presetSubtype="4" fill="hold" grpId="0" nodeType="withEffect">
                                  <p:stCondLst>
                                    <p:cond delay="0"/>
                                  </p:stCondLst>
                                  <p:childTnLst>
                                    <p:set>
                                      <p:cBhvr>
                                        <p:cTn id="304" dur="1" fill="hold">
                                          <p:stCondLst>
                                            <p:cond delay="0"/>
                                          </p:stCondLst>
                                        </p:cTn>
                                        <p:tgtEl>
                                          <p:spTgt spid="24"/>
                                        </p:tgtEl>
                                        <p:attrNameLst>
                                          <p:attrName>style.visibility</p:attrName>
                                        </p:attrNameLst>
                                      </p:cBhvr>
                                      <p:to>
                                        <p:strVal val="visible"/>
                                      </p:to>
                                    </p:set>
                                    <p:anim calcmode="lin" valueType="num">
                                      <p:cBhvr additive="base">
                                        <p:cTn id="305" dur="500" fill="hold"/>
                                        <p:tgtEl>
                                          <p:spTgt spid="24"/>
                                        </p:tgtEl>
                                        <p:attrNameLst>
                                          <p:attrName>ppt_x</p:attrName>
                                        </p:attrNameLst>
                                      </p:cBhvr>
                                      <p:tavLst>
                                        <p:tav tm="0">
                                          <p:val>
                                            <p:strVal val="#ppt_x"/>
                                          </p:val>
                                        </p:tav>
                                        <p:tav tm="100000">
                                          <p:val>
                                            <p:strVal val="#ppt_x"/>
                                          </p:val>
                                        </p:tav>
                                      </p:tavLst>
                                    </p:anim>
                                    <p:anim calcmode="lin" valueType="num">
                                      <p:cBhvr additive="base">
                                        <p:cTn id="306" dur="500" fill="hold"/>
                                        <p:tgtEl>
                                          <p:spTgt spid="24"/>
                                        </p:tgtEl>
                                        <p:attrNameLst>
                                          <p:attrName>ppt_y</p:attrName>
                                        </p:attrNameLst>
                                      </p:cBhvr>
                                      <p:tavLst>
                                        <p:tav tm="0">
                                          <p:val>
                                            <p:strVal val="1+#ppt_h/2"/>
                                          </p:val>
                                        </p:tav>
                                        <p:tav tm="100000">
                                          <p:val>
                                            <p:strVal val="#ppt_y"/>
                                          </p:val>
                                        </p:tav>
                                      </p:tavLst>
                                    </p:anim>
                                  </p:childTnLst>
                                </p:cTn>
                              </p:par>
                              <p:par>
                                <p:cTn id="307" presetID="2" presetClass="entr" presetSubtype="4" fill="hold" grpId="0" nodeType="withEffect">
                                  <p:stCondLst>
                                    <p:cond delay="0"/>
                                  </p:stCondLst>
                                  <p:childTnLst>
                                    <p:set>
                                      <p:cBhvr>
                                        <p:cTn id="308" dur="1" fill="hold">
                                          <p:stCondLst>
                                            <p:cond delay="0"/>
                                          </p:stCondLst>
                                        </p:cTn>
                                        <p:tgtEl>
                                          <p:spTgt spid="28"/>
                                        </p:tgtEl>
                                        <p:attrNameLst>
                                          <p:attrName>style.visibility</p:attrName>
                                        </p:attrNameLst>
                                      </p:cBhvr>
                                      <p:to>
                                        <p:strVal val="visible"/>
                                      </p:to>
                                    </p:set>
                                    <p:anim calcmode="lin" valueType="num">
                                      <p:cBhvr additive="base">
                                        <p:cTn id="309" dur="500" fill="hold"/>
                                        <p:tgtEl>
                                          <p:spTgt spid="28"/>
                                        </p:tgtEl>
                                        <p:attrNameLst>
                                          <p:attrName>ppt_x</p:attrName>
                                        </p:attrNameLst>
                                      </p:cBhvr>
                                      <p:tavLst>
                                        <p:tav tm="0">
                                          <p:val>
                                            <p:strVal val="#ppt_x"/>
                                          </p:val>
                                        </p:tav>
                                        <p:tav tm="100000">
                                          <p:val>
                                            <p:strVal val="#ppt_x"/>
                                          </p:val>
                                        </p:tav>
                                      </p:tavLst>
                                    </p:anim>
                                    <p:anim calcmode="lin" valueType="num">
                                      <p:cBhvr additive="base">
                                        <p:cTn id="310" dur="500" fill="hold"/>
                                        <p:tgtEl>
                                          <p:spTgt spid="28"/>
                                        </p:tgtEl>
                                        <p:attrNameLst>
                                          <p:attrName>ppt_y</p:attrName>
                                        </p:attrNameLst>
                                      </p:cBhvr>
                                      <p:tavLst>
                                        <p:tav tm="0">
                                          <p:val>
                                            <p:strVal val="1+#ppt_h/2"/>
                                          </p:val>
                                        </p:tav>
                                        <p:tav tm="100000">
                                          <p:val>
                                            <p:strVal val="#ppt_y"/>
                                          </p:val>
                                        </p:tav>
                                      </p:tavLst>
                                    </p:anim>
                                  </p:childTnLst>
                                </p:cTn>
                              </p:par>
                              <p:par>
                                <p:cTn id="311" presetID="2" presetClass="entr" presetSubtype="4" fill="hold" grpId="0" nodeType="withEffect">
                                  <p:stCondLst>
                                    <p:cond delay="0"/>
                                  </p:stCondLst>
                                  <p:childTnLst>
                                    <p:set>
                                      <p:cBhvr>
                                        <p:cTn id="312" dur="1" fill="hold">
                                          <p:stCondLst>
                                            <p:cond delay="0"/>
                                          </p:stCondLst>
                                        </p:cTn>
                                        <p:tgtEl>
                                          <p:spTgt spid="63488"/>
                                        </p:tgtEl>
                                        <p:attrNameLst>
                                          <p:attrName>style.visibility</p:attrName>
                                        </p:attrNameLst>
                                      </p:cBhvr>
                                      <p:to>
                                        <p:strVal val="visible"/>
                                      </p:to>
                                    </p:set>
                                    <p:anim calcmode="lin" valueType="num">
                                      <p:cBhvr additive="base">
                                        <p:cTn id="313" dur="500" fill="hold"/>
                                        <p:tgtEl>
                                          <p:spTgt spid="63488"/>
                                        </p:tgtEl>
                                        <p:attrNameLst>
                                          <p:attrName>ppt_x</p:attrName>
                                        </p:attrNameLst>
                                      </p:cBhvr>
                                      <p:tavLst>
                                        <p:tav tm="0">
                                          <p:val>
                                            <p:strVal val="#ppt_x"/>
                                          </p:val>
                                        </p:tav>
                                        <p:tav tm="100000">
                                          <p:val>
                                            <p:strVal val="#ppt_x"/>
                                          </p:val>
                                        </p:tav>
                                      </p:tavLst>
                                    </p:anim>
                                    <p:anim calcmode="lin" valueType="num">
                                      <p:cBhvr additive="base">
                                        <p:cTn id="314" dur="500" fill="hold"/>
                                        <p:tgtEl>
                                          <p:spTgt spid="63488"/>
                                        </p:tgtEl>
                                        <p:attrNameLst>
                                          <p:attrName>ppt_y</p:attrName>
                                        </p:attrNameLst>
                                      </p:cBhvr>
                                      <p:tavLst>
                                        <p:tav tm="0">
                                          <p:val>
                                            <p:strVal val="1+#ppt_h/2"/>
                                          </p:val>
                                        </p:tav>
                                        <p:tav tm="100000">
                                          <p:val>
                                            <p:strVal val="#ppt_y"/>
                                          </p:val>
                                        </p:tav>
                                      </p:tavLst>
                                    </p:anim>
                                  </p:childTnLst>
                                </p:cTn>
                              </p:par>
                              <p:par>
                                <p:cTn id="315" presetID="2" presetClass="entr" presetSubtype="4" fill="hold" grpId="0" nodeType="withEffect">
                                  <p:stCondLst>
                                    <p:cond delay="0"/>
                                  </p:stCondLst>
                                  <p:childTnLst>
                                    <p:set>
                                      <p:cBhvr>
                                        <p:cTn id="316" dur="1" fill="hold">
                                          <p:stCondLst>
                                            <p:cond delay="0"/>
                                          </p:stCondLst>
                                        </p:cTn>
                                        <p:tgtEl>
                                          <p:spTgt spid="63512"/>
                                        </p:tgtEl>
                                        <p:attrNameLst>
                                          <p:attrName>style.visibility</p:attrName>
                                        </p:attrNameLst>
                                      </p:cBhvr>
                                      <p:to>
                                        <p:strVal val="visible"/>
                                      </p:to>
                                    </p:set>
                                    <p:anim calcmode="lin" valueType="num">
                                      <p:cBhvr additive="base">
                                        <p:cTn id="317" dur="500" fill="hold"/>
                                        <p:tgtEl>
                                          <p:spTgt spid="63512"/>
                                        </p:tgtEl>
                                        <p:attrNameLst>
                                          <p:attrName>ppt_x</p:attrName>
                                        </p:attrNameLst>
                                      </p:cBhvr>
                                      <p:tavLst>
                                        <p:tav tm="0">
                                          <p:val>
                                            <p:strVal val="#ppt_x"/>
                                          </p:val>
                                        </p:tav>
                                        <p:tav tm="100000">
                                          <p:val>
                                            <p:strVal val="#ppt_x"/>
                                          </p:val>
                                        </p:tav>
                                      </p:tavLst>
                                    </p:anim>
                                    <p:anim calcmode="lin" valueType="num">
                                      <p:cBhvr additive="base">
                                        <p:cTn id="318" dur="500" fill="hold"/>
                                        <p:tgtEl>
                                          <p:spTgt spid="63512"/>
                                        </p:tgtEl>
                                        <p:attrNameLst>
                                          <p:attrName>ppt_y</p:attrName>
                                        </p:attrNameLst>
                                      </p:cBhvr>
                                      <p:tavLst>
                                        <p:tav tm="0">
                                          <p:val>
                                            <p:strVal val="1+#ppt_h/2"/>
                                          </p:val>
                                        </p:tav>
                                        <p:tav tm="100000">
                                          <p:val>
                                            <p:strVal val="#ppt_y"/>
                                          </p:val>
                                        </p:tav>
                                      </p:tavLst>
                                    </p:anim>
                                  </p:childTnLst>
                                </p:cTn>
                              </p:par>
                              <p:par>
                                <p:cTn id="319" presetID="2" presetClass="entr" presetSubtype="4" fill="hold" grpId="0" nodeType="withEffect">
                                  <p:stCondLst>
                                    <p:cond delay="0"/>
                                  </p:stCondLst>
                                  <p:childTnLst>
                                    <p:set>
                                      <p:cBhvr>
                                        <p:cTn id="320" dur="1" fill="hold">
                                          <p:stCondLst>
                                            <p:cond delay="0"/>
                                          </p:stCondLst>
                                        </p:cTn>
                                        <p:tgtEl>
                                          <p:spTgt spid="63513"/>
                                        </p:tgtEl>
                                        <p:attrNameLst>
                                          <p:attrName>style.visibility</p:attrName>
                                        </p:attrNameLst>
                                      </p:cBhvr>
                                      <p:to>
                                        <p:strVal val="visible"/>
                                      </p:to>
                                    </p:set>
                                    <p:anim calcmode="lin" valueType="num">
                                      <p:cBhvr additive="base">
                                        <p:cTn id="321" dur="500" fill="hold"/>
                                        <p:tgtEl>
                                          <p:spTgt spid="63513"/>
                                        </p:tgtEl>
                                        <p:attrNameLst>
                                          <p:attrName>ppt_x</p:attrName>
                                        </p:attrNameLst>
                                      </p:cBhvr>
                                      <p:tavLst>
                                        <p:tav tm="0">
                                          <p:val>
                                            <p:strVal val="#ppt_x"/>
                                          </p:val>
                                        </p:tav>
                                        <p:tav tm="100000">
                                          <p:val>
                                            <p:strVal val="#ppt_x"/>
                                          </p:val>
                                        </p:tav>
                                      </p:tavLst>
                                    </p:anim>
                                    <p:anim calcmode="lin" valueType="num">
                                      <p:cBhvr additive="base">
                                        <p:cTn id="322" dur="500" fill="hold"/>
                                        <p:tgtEl>
                                          <p:spTgt spid="63513"/>
                                        </p:tgtEl>
                                        <p:attrNameLst>
                                          <p:attrName>ppt_y</p:attrName>
                                        </p:attrNameLst>
                                      </p:cBhvr>
                                      <p:tavLst>
                                        <p:tav tm="0">
                                          <p:val>
                                            <p:strVal val="1+#ppt_h/2"/>
                                          </p:val>
                                        </p:tav>
                                        <p:tav tm="100000">
                                          <p:val>
                                            <p:strVal val="#ppt_y"/>
                                          </p:val>
                                        </p:tav>
                                      </p:tavLst>
                                    </p:anim>
                                  </p:childTnLst>
                                </p:cTn>
                              </p:par>
                              <p:par>
                                <p:cTn id="323" presetID="2" presetClass="entr" presetSubtype="4" fill="hold" grpId="0" nodeType="withEffect">
                                  <p:stCondLst>
                                    <p:cond delay="0"/>
                                  </p:stCondLst>
                                  <p:childTnLst>
                                    <p:set>
                                      <p:cBhvr>
                                        <p:cTn id="324" dur="1" fill="hold">
                                          <p:stCondLst>
                                            <p:cond delay="0"/>
                                          </p:stCondLst>
                                        </p:cTn>
                                        <p:tgtEl>
                                          <p:spTgt spid="63514"/>
                                        </p:tgtEl>
                                        <p:attrNameLst>
                                          <p:attrName>style.visibility</p:attrName>
                                        </p:attrNameLst>
                                      </p:cBhvr>
                                      <p:to>
                                        <p:strVal val="visible"/>
                                      </p:to>
                                    </p:set>
                                    <p:anim calcmode="lin" valueType="num">
                                      <p:cBhvr additive="base">
                                        <p:cTn id="325" dur="500" fill="hold"/>
                                        <p:tgtEl>
                                          <p:spTgt spid="63514"/>
                                        </p:tgtEl>
                                        <p:attrNameLst>
                                          <p:attrName>ppt_x</p:attrName>
                                        </p:attrNameLst>
                                      </p:cBhvr>
                                      <p:tavLst>
                                        <p:tav tm="0">
                                          <p:val>
                                            <p:strVal val="#ppt_x"/>
                                          </p:val>
                                        </p:tav>
                                        <p:tav tm="100000">
                                          <p:val>
                                            <p:strVal val="#ppt_x"/>
                                          </p:val>
                                        </p:tav>
                                      </p:tavLst>
                                    </p:anim>
                                    <p:anim calcmode="lin" valueType="num">
                                      <p:cBhvr additive="base">
                                        <p:cTn id="326" dur="500" fill="hold"/>
                                        <p:tgtEl>
                                          <p:spTgt spid="63514"/>
                                        </p:tgtEl>
                                        <p:attrNameLst>
                                          <p:attrName>ppt_y</p:attrName>
                                        </p:attrNameLst>
                                      </p:cBhvr>
                                      <p:tavLst>
                                        <p:tav tm="0">
                                          <p:val>
                                            <p:strVal val="1+#ppt_h/2"/>
                                          </p:val>
                                        </p:tav>
                                        <p:tav tm="100000">
                                          <p:val>
                                            <p:strVal val="#ppt_y"/>
                                          </p:val>
                                        </p:tav>
                                      </p:tavLst>
                                    </p:anim>
                                  </p:childTnLst>
                                </p:cTn>
                              </p:par>
                              <p:par>
                                <p:cTn id="327" presetID="2" presetClass="entr" presetSubtype="4" fill="hold" grpId="0" nodeType="withEffect">
                                  <p:stCondLst>
                                    <p:cond delay="0"/>
                                  </p:stCondLst>
                                  <p:childTnLst>
                                    <p:set>
                                      <p:cBhvr>
                                        <p:cTn id="328" dur="1" fill="hold">
                                          <p:stCondLst>
                                            <p:cond delay="0"/>
                                          </p:stCondLst>
                                        </p:cTn>
                                        <p:tgtEl>
                                          <p:spTgt spid="63560"/>
                                        </p:tgtEl>
                                        <p:attrNameLst>
                                          <p:attrName>style.visibility</p:attrName>
                                        </p:attrNameLst>
                                      </p:cBhvr>
                                      <p:to>
                                        <p:strVal val="visible"/>
                                      </p:to>
                                    </p:set>
                                    <p:anim calcmode="lin" valueType="num">
                                      <p:cBhvr additive="base">
                                        <p:cTn id="329" dur="500" fill="hold"/>
                                        <p:tgtEl>
                                          <p:spTgt spid="63560"/>
                                        </p:tgtEl>
                                        <p:attrNameLst>
                                          <p:attrName>ppt_x</p:attrName>
                                        </p:attrNameLst>
                                      </p:cBhvr>
                                      <p:tavLst>
                                        <p:tav tm="0">
                                          <p:val>
                                            <p:strVal val="#ppt_x"/>
                                          </p:val>
                                        </p:tav>
                                        <p:tav tm="100000">
                                          <p:val>
                                            <p:strVal val="#ppt_x"/>
                                          </p:val>
                                        </p:tav>
                                      </p:tavLst>
                                    </p:anim>
                                    <p:anim calcmode="lin" valueType="num">
                                      <p:cBhvr additive="base">
                                        <p:cTn id="330" dur="500" fill="hold"/>
                                        <p:tgtEl>
                                          <p:spTgt spid="63560"/>
                                        </p:tgtEl>
                                        <p:attrNameLst>
                                          <p:attrName>ppt_y</p:attrName>
                                        </p:attrNameLst>
                                      </p:cBhvr>
                                      <p:tavLst>
                                        <p:tav tm="0">
                                          <p:val>
                                            <p:strVal val="1+#ppt_h/2"/>
                                          </p:val>
                                        </p:tav>
                                        <p:tav tm="100000">
                                          <p:val>
                                            <p:strVal val="#ppt_y"/>
                                          </p:val>
                                        </p:tav>
                                      </p:tavLst>
                                    </p:anim>
                                  </p:childTnLst>
                                </p:cTn>
                              </p:par>
                              <p:par>
                                <p:cTn id="331" presetID="2" presetClass="entr" presetSubtype="4" fill="hold" grpId="0" nodeType="withEffect">
                                  <p:stCondLst>
                                    <p:cond delay="0"/>
                                  </p:stCondLst>
                                  <p:childTnLst>
                                    <p:set>
                                      <p:cBhvr>
                                        <p:cTn id="332" dur="1" fill="hold">
                                          <p:stCondLst>
                                            <p:cond delay="0"/>
                                          </p:stCondLst>
                                        </p:cTn>
                                        <p:tgtEl>
                                          <p:spTgt spid="63566"/>
                                        </p:tgtEl>
                                        <p:attrNameLst>
                                          <p:attrName>style.visibility</p:attrName>
                                        </p:attrNameLst>
                                      </p:cBhvr>
                                      <p:to>
                                        <p:strVal val="visible"/>
                                      </p:to>
                                    </p:set>
                                    <p:anim calcmode="lin" valueType="num">
                                      <p:cBhvr additive="base">
                                        <p:cTn id="333" dur="500" fill="hold"/>
                                        <p:tgtEl>
                                          <p:spTgt spid="63566"/>
                                        </p:tgtEl>
                                        <p:attrNameLst>
                                          <p:attrName>ppt_x</p:attrName>
                                        </p:attrNameLst>
                                      </p:cBhvr>
                                      <p:tavLst>
                                        <p:tav tm="0">
                                          <p:val>
                                            <p:strVal val="#ppt_x"/>
                                          </p:val>
                                        </p:tav>
                                        <p:tav tm="100000">
                                          <p:val>
                                            <p:strVal val="#ppt_x"/>
                                          </p:val>
                                        </p:tav>
                                      </p:tavLst>
                                    </p:anim>
                                    <p:anim calcmode="lin" valueType="num">
                                      <p:cBhvr additive="base">
                                        <p:cTn id="334" dur="500" fill="hold"/>
                                        <p:tgtEl>
                                          <p:spTgt spid="63566"/>
                                        </p:tgtEl>
                                        <p:attrNameLst>
                                          <p:attrName>ppt_y</p:attrName>
                                        </p:attrNameLst>
                                      </p:cBhvr>
                                      <p:tavLst>
                                        <p:tav tm="0">
                                          <p:val>
                                            <p:strVal val="1+#ppt_h/2"/>
                                          </p:val>
                                        </p:tav>
                                        <p:tav tm="100000">
                                          <p:val>
                                            <p:strVal val="#ppt_y"/>
                                          </p:val>
                                        </p:tav>
                                      </p:tavLst>
                                    </p:anim>
                                  </p:childTnLst>
                                </p:cTn>
                              </p:par>
                            </p:childTnLst>
                          </p:cTn>
                        </p:par>
                      </p:childTnLst>
                    </p:cTn>
                  </p:par>
                  <p:par>
                    <p:cTn id="335" fill="hold">
                      <p:stCondLst>
                        <p:cond delay="indefinite"/>
                      </p:stCondLst>
                      <p:childTnLst>
                        <p:par>
                          <p:cTn id="336" fill="hold">
                            <p:stCondLst>
                              <p:cond delay="0"/>
                            </p:stCondLst>
                            <p:childTnLst>
                              <p:par>
                                <p:cTn id="337" presetID="2" presetClass="entr" presetSubtype="12" fill="hold" grpId="0" nodeType="clickEffect">
                                  <p:stCondLst>
                                    <p:cond delay="0"/>
                                  </p:stCondLst>
                                  <p:childTnLst>
                                    <p:set>
                                      <p:cBhvr>
                                        <p:cTn id="338" dur="1" fill="hold">
                                          <p:stCondLst>
                                            <p:cond delay="0"/>
                                          </p:stCondLst>
                                        </p:cTn>
                                        <p:tgtEl>
                                          <p:spTgt spid="30"/>
                                        </p:tgtEl>
                                        <p:attrNameLst>
                                          <p:attrName>style.visibility</p:attrName>
                                        </p:attrNameLst>
                                      </p:cBhvr>
                                      <p:to>
                                        <p:strVal val="visible"/>
                                      </p:to>
                                    </p:set>
                                    <p:anim calcmode="lin" valueType="num">
                                      <p:cBhvr additive="base">
                                        <p:cTn id="339" dur="500" fill="hold"/>
                                        <p:tgtEl>
                                          <p:spTgt spid="30"/>
                                        </p:tgtEl>
                                        <p:attrNameLst>
                                          <p:attrName>ppt_x</p:attrName>
                                        </p:attrNameLst>
                                      </p:cBhvr>
                                      <p:tavLst>
                                        <p:tav tm="0">
                                          <p:val>
                                            <p:strVal val="0-#ppt_w/2"/>
                                          </p:val>
                                        </p:tav>
                                        <p:tav tm="100000">
                                          <p:val>
                                            <p:strVal val="#ppt_x"/>
                                          </p:val>
                                        </p:tav>
                                      </p:tavLst>
                                    </p:anim>
                                    <p:anim calcmode="lin" valueType="num">
                                      <p:cBhvr additive="base">
                                        <p:cTn id="340" dur="500" fill="hold"/>
                                        <p:tgtEl>
                                          <p:spTgt spid="30"/>
                                        </p:tgtEl>
                                        <p:attrNameLst>
                                          <p:attrName>ppt_y</p:attrName>
                                        </p:attrNameLst>
                                      </p:cBhvr>
                                      <p:tavLst>
                                        <p:tav tm="0">
                                          <p:val>
                                            <p:strVal val="1+#ppt_h/2"/>
                                          </p:val>
                                        </p:tav>
                                        <p:tav tm="100000">
                                          <p:val>
                                            <p:strVal val="#ppt_y"/>
                                          </p:val>
                                        </p:tav>
                                      </p:tavLst>
                                    </p:anim>
                                  </p:childTnLst>
                                </p:cTn>
                              </p:par>
                              <p:par>
                                <p:cTn id="341" presetID="2" presetClass="entr" presetSubtype="12" fill="hold" grpId="0" nodeType="withEffect">
                                  <p:stCondLst>
                                    <p:cond delay="0"/>
                                  </p:stCondLst>
                                  <p:childTnLst>
                                    <p:set>
                                      <p:cBhvr>
                                        <p:cTn id="342" dur="1" fill="hold">
                                          <p:stCondLst>
                                            <p:cond delay="0"/>
                                          </p:stCondLst>
                                        </p:cTn>
                                        <p:tgtEl>
                                          <p:spTgt spid="63491"/>
                                        </p:tgtEl>
                                        <p:attrNameLst>
                                          <p:attrName>style.visibility</p:attrName>
                                        </p:attrNameLst>
                                      </p:cBhvr>
                                      <p:to>
                                        <p:strVal val="visible"/>
                                      </p:to>
                                    </p:set>
                                    <p:anim calcmode="lin" valueType="num">
                                      <p:cBhvr additive="base">
                                        <p:cTn id="343" dur="500" fill="hold"/>
                                        <p:tgtEl>
                                          <p:spTgt spid="63491"/>
                                        </p:tgtEl>
                                        <p:attrNameLst>
                                          <p:attrName>ppt_x</p:attrName>
                                        </p:attrNameLst>
                                      </p:cBhvr>
                                      <p:tavLst>
                                        <p:tav tm="0">
                                          <p:val>
                                            <p:strVal val="0-#ppt_w/2"/>
                                          </p:val>
                                        </p:tav>
                                        <p:tav tm="100000">
                                          <p:val>
                                            <p:strVal val="#ppt_x"/>
                                          </p:val>
                                        </p:tav>
                                      </p:tavLst>
                                    </p:anim>
                                    <p:anim calcmode="lin" valueType="num">
                                      <p:cBhvr additive="base">
                                        <p:cTn id="344" dur="500" fill="hold"/>
                                        <p:tgtEl>
                                          <p:spTgt spid="63491"/>
                                        </p:tgtEl>
                                        <p:attrNameLst>
                                          <p:attrName>ppt_y</p:attrName>
                                        </p:attrNameLst>
                                      </p:cBhvr>
                                      <p:tavLst>
                                        <p:tav tm="0">
                                          <p:val>
                                            <p:strVal val="1+#ppt_h/2"/>
                                          </p:val>
                                        </p:tav>
                                        <p:tav tm="100000">
                                          <p:val>
                                            <p:strVal val="#ppt_y"/>
                                          </p:val>
                                        </p:tav>
                                      </p:tavLst>
                                    </p:anim>
                                  </p:childTnLst>
                                </p:cTn>
                              </p:par>
                              <p:par>
                                <p:cTn id="345" presetID="2" presetClass="entr" presetSubtype="12" fill="hold" grpId="0" nodeType="withEffect">
                                  <p:stCondLst>
                                    <p:cond delay="0"/>
                                  </p:stCondLst>
                                  <p:childTnLst>
                                    <p:set>
                                      <p:cBhvr>
                                        <p:cTn id="346" dur="1" fill="hold">
                                          <p:stCondLst>
                                            <p:cond delay="0"/>
                                          </p:stCondLst>
                                        </p:cTn>
                                        <p:tgtEl>
                                          <p:spTgt spid="63561"/>
                                        </p:tgtEl>
                                        <p:attrNameLst>
                                          <p:attrName>style.visibility</p:attrName>
                                        </p:attrNameLst>
                                      </p:cBhvr>
                                      <p:to>
                                        <p:strVal val="visible"/>
                                      </p:to>
                                    </p:set>
                                    <p:anim calcmode="lin" valueType="num">
                                      <p:cBhvr additive="base">
                                        <p:cTn id="347" dur="500" fill="hold"/>
                                        <p:tgtEl>
                                          <p:spTgt spid="63561"/>
                                        </p:tgtEl>
                                        <p:attrNameLst>
                                          <p:attrName>ppt_x</p:attrName>
                                        </p:attrNameLst>
                                      </p:cBhvr>
                                      <p:tavLst>
                                        <p:tav tm="0">
                                          <p:val>
                                            <p:strVal val="0-#ppt_w/2"/>
                                          </p:val>
                                        </p:tav>
                                        <p:tav tm="100000">
                                          <p:val>
                                            <p:strVal val="#ppt_x"/>
                                          </p:val>
                                        </p:tav>
                                      </p:tavLst>
                                    </p:anim>
                                    <p:anim calcmode="lin" valueType="num">
                                      <p:cBhvr additive="base">
                                        <p:cTn id="348" dur="500" fill="hold"/>
                                        <p:tgtEl>
                                          <p:spTgt spid="63561"/>
                                        </p:tgtEl>
                                        <p:attrNameLst>
                                          <p:attrName>ppt_y</p:attrName>
                                        </p:attrNameLst>
                                      </p:cBhvr>
                                      <p:tavLst>
                                        <p:tav tm="0">
                                          <p:val>
                                            <p:strVal val="1+#ppt_h/2"/>
                                          </p:val>
                                        </p:tav>
                                        <p:tav tm="100000">
                                          <p:val>
                                            <p:strVal val="#ppt_y"/>
                                          </p:val>
                                        </p:tav>
                                      </p:tavLst>
                                    </p:anim>
                                  </p:childTnLst>
                                </p:cTn>
                              </p:par>
                              <p:par>
                                <p:cTn id="349" presetID="2" presetClass="entr" presetSubtype="12" fill="hold" grpId="0" nodeType="withEffect">
                                  <p:stCondLst>
                                    <p:cond delay="0"/>
                                  </p:stCondLst>
                                  <p:childTnLst>
                                    <p:set>
                                      <p:cBhvr>
                                        <p:cTn id="350" dur="1" fill="hold">
                                          <p:stCondLst>
                                            <p:cond delay="0"/>
                                          </p:stCondLst>
                                        </p:cTn>
                                        <p:tgtEl>
                                          <p:spTgt spid="63562"/>
                                        </p:tgtEl>
                                        <p:attrNameLst>
                                          <p:attrName>style.visibility</p:attrName>
                                        </p:attrNameLst>
                                      </p:cBhvr>
                                      <p:to>
                                        <p:strVal val="visible"/>
                                      </p:to>
                                    </p:set>
                                    <p:anim calcmode="lin" valueType="num">
                                      <p:cBhvr additive="base">
                                        <p:cTn id="351" dur="500" fill="hold"/>
                                        <p:tgtEl>
                                          <p:spTgt spid="63562"/>
                                        </p:tgtEl>
                                        <p:attrNameLst>
                                          <p:attrName>ppt_x</p:attrName>
                                        </p:attrNameLst>
                                      </p:cBhvr>
                                      <p:tavLst>
                                        <p:tav tm="0">
                                          <p:val>
                                            <p:strVal val="0-#ppt_w/2"/>
                                          </p:val>
                                        </p:tav>
                                        <p:tav tm="100000">
                                          <p:val>
                                            <p:strVal val="#ppt_x"/>
                                          </p:val>
                                        </p:tav>
                                      </p:tavLst>
                                    </p:anim>
                                    <p:anim calcmode="lin" valueType="num">
                                      <p:cBhvr additive="base">
                                        <p:cTn id="352" dur="500" fill="hold"/>
                                        <p:tgtEl>
                                          <p:spTgt spid="63562"/>
                                        </p:tgtEl>
                                        <p:attrNameLst>
                                          <p:attrName>ppt_y</p:attrName>
                                        </p:attrNameLst>
                                      </p:cBhvr>
                                      <p:tavLst>
                                        <p:tav tm="0">
                                          <p:val>
                                            <p:strVal val="1+#ppt_h/2"/>
                                          </p:val>
                                        </p:tav>
                                        <p:tav tm="100000">
                                          <p:val>
                                            <p:strVal val="#ppt_y"/>
                                          </p:val>
                                        </p:tav>
                                      </p:tavLst>
                                    </p:anim>
                                  </p:childTnLst>
                                </p:cTn>
                              </p:par>
                              <p:par>
                                <p:cTn id="353" presetID="2" presetClass="entr" presetSubtype="12" fill="hold" grpId="0" nodeType="withEffect">
                                  <p:stCondLst>
                                    <p:cond delay="0"/>
                                  </p:stCondLst>
                                  <p:childTnLst>
                                    <p:set>
                                      <p:cBhvr>
                                        <p:cTn id="354" dur="1" fill="hold">
                                          <p:stCondLst>
                                            <p:cond delay="0"/>
                                          </p:stCondLst>
                                        </p:cTn>
                                        <p:tgtEl>
                                          <p:spTgt spid="63563"/>
                                        </p:tgtEl>
                                        <p:attrNameLst>
                                          <p:attrName>style.visibility</p:attrName>
                                        </p:attrNameLst>
                                      </p:cBhvr>
                                      <p:to>
                                        <p:strVal val="visible"/>
                                      </p:to>
                                    </p:set>
                                    <p:anim calcmode="lin" valueType="num">
                                      <p:cBhvr additive="base">
                                        <p:cTn id="355" dur="500" fill="hold"/>
                                        <p:tgtEl>
                                          <p:spTgt spid="63563"/>
                                        </p:tgtEl>
                                        <p:attrNameLst>
                                          <p:attrName>ppt_x</p:attrName>
                                        </p:attrNameLst>
                                      </p:cBhvr>
                                      <p:tavLst>
                                        <p:tav tm="0">
                                          <p:val>
                                            <p:strVal val="0-#ppt_w/2"/>
                                          </p:val>
                                        </p:tav>
                                        <p:tav tm="100000">
                                          <p:val>
                                            <p:strVal val="#ppt_x"/>
                                          </p:val>
                                        </p:tav>
                                      </p:tavLst>
                                    </p:anim>
                                    <p:anim calcmode="lin" valueType="num">
                                      <p:cBhvr additive="base">
                                        <p:cTn id="356" dur="500" fill="hold"/>
                                        <p:tgtEl>
                                          <p:spTgt spid="63563"/>
                                        </p:tgtEl>
                                        <p:attrNameLst>
                                          <p:attrName>ppt_y</p:attrName>
                                        </p:attrNameLst>
                                      </p:cBhvr>
                                      <p:tavLst>
                                        <p:tav tm="0">
                                          <p:val>
                                            <p:strVal val="1+#ppt_h/2"/>
                                          </p:val>
                                        </p:tav>
                                        <p:tav tm="100000">
                                          <p:val>
                                            <p:strVal val="#ppt_y"/>
                                          </p:val>
                                        </p:tav>
                                      </p:tavLst>
                                    </p:anim>
                                  </p:childTnLst>
                                </p:cTn>
                              </p:par>
                              <p:par>
                                <p:cTn id="357" presetID="2" presetClass="entr" presetSubtype="12" fill="hold" grpId="0" nodeType="withEffect">
                                  <p:stCondLst>
                                    <p:cond delay="0"/>
                                  </p:stCondLst>
                                  <p:childTnLst>
                                    <p:set>
                                      <p:cBhvr>
                                        <p:cTn id="358" dur="1" fill="hold">
                                          <p:stCondLst>
                                            <p:cond delay="0"/>
                                          </p:stCondLst>
                                        </p:cTn>
                                        <p:tgtEl>
                                          <p:spTgt spid="63564"/>
                                        </p:tgtEl>
                                        <p:attrNameLst>
                                          <p:attrName>style.visibility</p:attrName>
                                        </p:attrNameLst>
                                      </p:cBhvr>
                                      <p:to>
                                        <p:strVal val="visible"/>
                                      </p:to>
                                    </p:set>
                                    <p:anim calcmode="lin" valueType="num">
                                      <p:cBhvr additive="base">
                                        <p:cTn id="359" dur="500" fill="hold"/>
                                        <p:tgtEl>
                                          <p:spTgt spid="63564"/>
                                        </p:tgtEl>
                                        <p:attrNameLst>
                                          <p:attrName>ppt_x</p:attrName>
                                        </p:attrNameLst>
                                      </p:cBhvr>
                                      <p:tavLst>
                                        <p:tav tm="0">
                                          <p:val>
                                            <p:strVal val="0-#ppt_w/2"/>
                                          </p:val>
                                        </p:tav>
                                        <p:tav tm="100000">
                                          <p:val>
                                            <p:strVal val="#ppt_x"/>
                                          </p:val>
                                        </p:tav>
                                      </p:tavLst>
                                    </p:anim>
                                    <p:anim calcmode="lin" valueType="num">
                                      <p:cBhvr additive="base">
                                        <p:cTn id="360" dur="500" fill="hold"/>
                                        <p:tgtEl>
                                          <p:spTgt spid="63564"/>
                                        </p:tgtEl>
                                        <p:attrNameLst>
                                          <p:attrName>ppt_y</p:attrName>
                                        </p:attrNameLst>
                                      </p:cBhvr>
                                      <p:tavLst>
                                        <p:tav tm="0">
                                          <p:val>
                                            <p:strVal val="1+#ppt_h/2"/>
                                          </p:val>
                                        </p:tav>
                                        <p:tav tm="100000">
                                          <p:val>
                                            <p:strVal val="#ppt_y"/>
                                          </p:val>
                                        </p:tav>
                                      </p:tavLst>
                                    </p:anim>
                                  </p:childTnLst>
                                </p:cTn>
                              </p:par>
                              <p:par>
                                <p:cTn id="361" presetID="2" presetClass="entr" presetSubtype="12" fill="hold" grpId="0" nodeType="withEffect">
                                  <p:stCondLst>
                                    <p:cond delay="0"/>
                                  </p:stCondLst>
                                  <p:childTnLst>
                                    <p:set>
                                      <p:cBhvr>
                                        <p:cTn id="362" dur="1" fill="hold">
                                          <p:stCondLst>
                                            <p:cond delay="0"/>
                                          </p:stCondLst>
                                        </p:cTn>
                                        <p:tgtEl>
                                          <p:spTgt spid="63565"/>
                                        </p:tgtEl>
                                        <p:attrNameLst>
                                          <p:attrName>style.visibility</p:attrName>
                                        </p:attrNameLst>
                                      </p:cBhvr>
                                      <p:to>
                                        <p:strVal val="visible"/>
                                      </p:to>
                                    </p:set>
                                    <p:anim calcmode="lin" valueType="num">
                                      <p:cBhvr additive="base">
                                        <p:cTn id="363" dur="500" fill="hold"/>
                                        <p:tgtEl>
                                          <p:spTgt spid="63565"/>
                                        </p:tgtEl>
                                        <p:attrNameLst>
                                          <p:attrName>ppt_x</p:attrName>
                                        </p:attrNameLst>
                                      </p:cBhvr>
                                      <p:tavLst>
                                        <p:tav tm="0">
                                          <p:val>
                                            <p:strVal val="0-#ppt_w/2"/>
                                          </p:val>
                                        </p:tav>
                                        <p:tav tm="100000">
                                          <p:val>
                                            <p:strVal val="#ppt_x"/>
                                          </p:val>
                                        </p:tav>
                                      </p:tavLst>
                                    </p:anim>
                                    <p:anim calcmode="lin" valueType="num">
                                      <p:cBhvr additive="base">
                                        <p:cTn id="364" dur="500" fill="hold"/>
                                        <p:tgtEl>
                                          <p:spTgt spid="63565"/>
                                        </p:tgtEl>
                                        <p:attrNameLst>
                                          <p:attrName>ppt_y</p:attrName>
                                        </p:attrNameLst>
                                      </p:cBhvr>
                                      <p:tavLst>
                                        <p:tav tm="0">
                                          <p:val>
                                            <p:strVal val="1+#ppt_h/2"/>
                                          </p:val>
                                        </p:tav>
                                        <p:tav tm="100000">
                                          <p:val>
                                            <p:strVal val="#ppt_y"/>
                                          </p:val>
                                        </p:tav>
                                      </p:tavLst>
                                    </p:anim>
                                  </p:childTnLst>
                                </p:cTn>
                              </p:par>
                              <p:par>
                                <p:cTn id="365" presetID="2" presetClass="entr" presetSubtype="12" fill="hold" grpId="0" nodeType="withEffect">
                                  <p:stCondLst>
                                    <p:cond delay="0"/>
                                  </p:stCondLst>
                                  <p:childTnLst>
                                    <p:set>
                                      <p:cBhvr>
                                        <p:cTn id="366" dur="1" fill="hold">
                                          <p:stCondLst>
                                            <p:cond delay="0"/>
                                          </p:stCondLst>
                                        </p:cTn>
                                        <p:tgtEl>
                                          <p:spTgt spid="63567"/>
                                        </p:tgtEl>
                                        <p:attrNameLst>
                                          <p:attrName>style.visibility</p:attrName>
                                        </p:attrNameLst>
                                      </p:cBhvr>
                                      <p:to>
                                        <p:strVal val="visible"/>
                                      </p:to>
                                    </p:set>
                                    <p:anim calcmode="lin" valueType="num">
                                      <p:cBhvr additive="base">
                                        <p:cTn id="367" dur="500" fill="hold"/>
                                        <p:tgtEl>
                                          <p:spTgt spid="63567"/>
                                        </p:tgtEl>
                                        <p:attrNameLst>
                                          <p:attrName>ppt_x</p:attrName>
                                        </p:attrNameLst>
                                      </p:cBhvr>
                                      <p:tavLst>
                                        <p:tav tm="0">
                                          <p:val>
                                            <p:strVal val="0-#ppt_w/2"/>
                                          </p:val>
                                        </p:tav>
                                        <p:tav tm="100000">
                                          <p:val>
                                            <p:strVal val="#ppt_x"/>
                                          </p:val>
                                        </p:tav>
                                      </p:tavLst>
                                    </p:anim>
                                    <p:anim calcmode="lin" valueType="num">
                                      <p:cBhvr additive="base">
                                        <p:cTn id="368" dur="500" fill="hold"/>
                                        <p:tgtEl>
                                          <p:spTgt spid="63567"/>
                                        </p:tgtEl>
                                        <p:attrNameLst>
                                          <p:attrName>ppt_y</p:attrName>
                                        </p:attrNameLst>
                                      </p:cBhvr>
                                      <p:tavLst>
                                        <p:tav tm="0">
                                          <p:val>
                                            <p:strVal val="1+#ppt_h/2"/>
                                          </p:val>
                                        </p:tav>
                                        <p:tav tm="100000">
                                          <p:val>
                                            <p:strVal val="#ppt_y"/>
                                          </p:val>
                                        </p:tav>
                                      </p:tavLst>
                                    </p:anim>
                                  </p:childTnLst>
                                </p:cTn>
                              </p:par>
                              <p:par>
                                <p:cTn id="369" presetID="2" presetClass="entr" presetSubtype="12" fill="hold" grpId="0" nodeType="withEffect">
                                  <p:stCondLst>
                                    <p:cond delay="0"/>
                                  </p:stCondLst>
                                  <p:childTnLst>
                                    <p:set>
                                      <p:cBhvr>
                                        <p:cTn id="370" dur="1" fill="hold">
                                          <p:stCondLst>
                                            <p:cond delay="0"/>
                                          </p:stCondLst>
                                        </p:cTn>
                                        <p:tgtEl>
                                          <p:spTgt spid="63568"/>
                                        </p:tgtEl>
                                        <p:attrNameLst>
                                          <p:attrName>style.visibility</p:attrName>
                                        </p:attrNameLst>
                                      </p:cBhvr>
                                      <p:to>
                                        <p:strVal val="visible"/>
                                      </p:to>
                                    </p:set>
                                    <p:anim calcmode="lin" valueType="num">
                                      <p:cBhvr additive="base">
                                        <p:cTn id="371" dur="500" fill="hold"/>
                                        <p:tgtEl>
                                          <p:spTgt spid="63568"/>
                                        </p:tgtEl>
                                        <p:attrNameLst>
                                          <p:attrName>ppt_x</p:attrName>
                                        </p:attrNameLst>
                                      </p:cBhvr>
                                      <p:tavLst>
                                        <p:tav tm="0">
                                          <p:val>
                                            <p:strVal val="0-#ppt_w/2"/>
                                          </p:val>
                                        </p:tav>
                                        <p:tav tm="100000">
                                          <p:val>
                                            <p:strVal val="#ppt_x"/>
                                          </p:val>
                                        </p:tav>
                                      </p:tavLst>
                                    </p:anim>
                                    <p:anim calcmode="lin" valueType="num">
                                      <p:cBhvr additive="base">
                                        <p:cTn id="372" dur="500" fill="hold"/>
                                        <p:tgtEl>
                                          <p:spTgt spid="63568"/>
                                        </p:tgtEl>
                                        <p:attrNameLst>
                                          <p:attrName>ppt_y</p:attrName>
                                        </p:attrNameLst>
                                      </p:cBhvr>
                                      <p:tavLst>
                                        <p:tav tm="0">
                                          <p:val>
                                            <p:strVal val="1+#ppt_h/2"/>
                                          </p:val>
                                        </p:tav>
                                        <p:tav tm="100000">
                                          <p:val>
                                            <p:strVal val="#ppt_y"/>
                                          </p:val>
                                        </p:tav>
                                      </p:tavLst>
                                    </p:anim>
                                  </p:childTnLst>
                                </p:cTn>
                              </p:par>
                            </p:childTnLst>
                          </p:cTn>
                        </p:par>
                      </p:childTnLst>
                    </p:cTn>
                  </p:par>
                  <p:par>
                    <p:cTn id="373" fill="hold">
                      <p:stCondLst>
                        <p:cond delay="indefinite"/>
                      </p:stCondLst>
                      <p:childTnLst>
                        <p:par>
                          <p:cTn id="374" fill="hold">
                            <p:stCondLst>
                              <p:cond delay="0"/>
                            </p:stCondLst>
                            <p:childTnLst>
                              <p:par>
                                <p:cTn id="375" presetID="21" presetClass="entr" presetSubtype="1" fill="hold" grpId="0" nodeType="clickEffect">
                                  <p:stCondLst>
                                    <p:cond delay="0"/>
                                  </p:stCondLst>
                                  <p:childTnLst>
                                    <p:set>
                                      <p:cBhvr>
                                        <p:cTn id="376" dur="1" fill="hold">
                                          <p:stCondLst>
                                            <p:cond delay="0"/>
                                          </p:stCondLst>
                                        </p:cTn>
                                        <p:tgtEl>
                                          <p:spTgt spid="63574"/>
                                        </p:tgtEl>
                                        <p:attrNameLst>
                                          <p:attrName>style.visibility</p:attrName>
                                        </p:attrNameLst>
                                      </p:cBhvr>
                                      <p:to>
                                        <p:strVal val="visible"/>
                                      </p:to>
                                    </p:set>
                                    <p:animEffect transition="in" filter="wheel(1)">
                                      <p:cBhvr>
                                        <p:cTn id="377" dur="2000"/>
                                        <p:tgtEl>
                                          <p:spTgt spid="6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63488" grpId="0" animBg="1"/>
      <p:bldP spid="63489" grpId="0" animBg="1"/>
      <p:bldP spid="63491" grpId="0" animBg="1"/>
      <p:bldP spid="63496" grpId="0" animBg="1"/>
      <p:bldP spid="63497" grpId="0" animBg="1"/>
      <p:bldP spid="63498" grpId="0" animBg="1"/>
      <p:bldP spid="63506" grpId="0" animBg="1"/>
      <p:bldP spid="63510" grpId="0"/>
      <p:bldP spid="63511" grpId="0"/>
      <p:bldP spid="63512" grpId="0"/>
      <p:bldP spid="63513" grpId="0"/>
      <p:bldP spid="63514" grpId="0"/>
      <p:bldP spid="63515" grpId="0"/>
      <p:bldP spid="63516" grpId="0"/>
      <p:bldP spid="63517" grpId="0"/>
      <p:bldP spid="63518" grpId="0"/>
      <p:bldP spid="63519" grpId="0"/>
      <p:bldP spid="63520" grpId="0"/>
      <p:bldP spid="63521" grpId="0"/>
      <p:bldP spid="63522" grpId="0"/>
      <p:bldP spid="63523" grpId="0"/>
      <p:bldP spid="63524" grpId="0"/>
      <p:bldP spid="63525" grpId="0"/>
      <p:bldP spid="63526" grpId="0"/>
      <p:bldP spid="63527" grpId="0"/>
      <p:bldP spid="63528" grpId="0"/>
      <p:bldP spid="63529" grpId="0"/>
      <p:bldP spid="63530" grpId="0"/>
      <p:bldP spid="63531" grpId="0"/>
      <p:bldP spid="63532" grpId="0"/>
      <p:bldP spid="63533" grpId="0"/>
      <p:bldP spid="63534" grpId="0"/>
      <p:bldP spid="63535" grpId="0"/>
      <p:bldP spid="63536" grpId="0"/>
      <p:bldP spid="63537" grpId="0"/>
      <p:bldP spid="63538" grpId="0"/>
      <p:bldP spid="63539" grpId="0"/>
      <p:bldP spid="63540" grpId="0"/>
      <p:bldP spid="63541" grpId="0"/>
      <p:bldP spid="63542" grpId="0"/>
      <p:bldP spid="63543" grpId="0"/>
      <p:bldP spid="63544" grpId="0"/>
      <p:bldP spid="63545" grpId="0"/>
      <p:bldP spid="63546" grpId="0"/>
      <p:bldP spid="63547" grpId="0"/>
      <p:bldP spid="63548" grpId="0"/>
      <p:bldP spid="63549" grpId="0"/>
      <p:bldP spid="63550" grpId="0"/>
      <p:bldP spid="63551" grpId="0"/>
      <p:bldP spid="63552" grpId="0"/>
      <p:bldP spid="63553" grpId="0"/>
      <p:bldP spid="63554" grpId="0"/>
      <p:bldP spid="63555" grpId="0"/>
      <p:bldP spid="63556" grpId="0"/>
      <p:bldP spid="63557" grpId="0"/>
      <p:bldP spid="63558" grpId="0"/>
      <p:bldP spid="63560" grpId="0"/>
      <p:bldP spid="63561" grpId="0"/>
      <p:bldP spid="63562" grpId="0"/>
      <p:bldP spid="63563" grpId="0"/>
      <p:bldP spid="63564" grpId="0"/>
      <p:bldP spid="63565" grpId="0"/>
      <p:bldP spid="63566" grpId="0"/>
      <p:bldP spid="63567" grpId="0"/>
      <p:bldP spid="63568" grpId="0"/>
      <p:bldP spid="635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Theory</a:t>
            </a:r>
          </a:p>
          <a:p>
            <a:r>
              <a:rPr lang="en-US" dirty="0" smtClean="0"/>
              <a:t>Empirical Evidence</a:t>
            </a:r>
            <a:endParaRPr lang="en-US" dirty="0"/>
          </a:p>
        </p:txBody>
      </p:sp>
    </p:spTree>
    <p:extLst>
      <p:ext uri="{BB962C8B-B14F-4D97-AF65-F5344CB8AC3E}">
        <p14:creationId xmlns:p14="http://schemas.microsoft.com/office/powerpoint/2010/main" val="2075210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Overall Project</a:t>
            </a:r>
            <a:endParaRPr lang="en-US" dirty="0"/>
          </a:p>
        </p:txBody>
      </p:sp>
      <p:sp>
        <p:nvSpPr>
          <p:cNvPr id="3" name="Down Arrow 2"/>
          <p:cNvSpPr/>
          <p:nvPr/>
        </p:nvSpPr>
        <p:spPr>
          <a:xfrm>
            <a:off x="1163821" y="2748875"/>
            <a:ext cx="1295400" cy="1676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859021" y="1682075"/>
            <a:ext cx="1945665" cy="954107"/>
          </a:xfrm>
          <a:prstGeom prst="rect">
            <a:avLst/>
          </a:prstGeom>
          <a:noFill/>
        </p:spPr>
        <p:txBody>
          <a:bodyPr wrap="none" rtlCol="0">
            <a:spAutoFit/>
          </a:bodyPr>
          <a:lstStyle/>
          <a:p>
            <a:pPr algn="ctr"/>
            <a:r>
              <a:rPr lang="en-US" sz="2800" dirty="0" smtClean="0"/>
              <a:t>Institutional </a:t>
            </a:r>
          </a:p>
          <a:p>
            <a:pPr algn="ctr"/>
            <a:r>
              <a:rPr lang="en-US" sz="2800" dirty="0" smtClean="0"/>
              <a:t>Analysis</a:t>
            </a:r>
            <a:endParaRPr lang="en-US" sz="2800" dirty="0"/>
          </a:p>
        </p:txBody>
      </p:sp>
      <p:sp>
        <p:nvSpPr>
          <p:cNvPr id="5" name="TextBox 4"/>
          <p:cNvSpPr txBox="1"/>
          <p:nvPr/>
        </p:nvSpPr>
        <p:spPr>
          <a:xfrm>
            <a:off x="554221" y="4577675"/>
            <a:ext cx="2438400" cy="1200329"/>
          </a:xfrm>
          <a:prstGeom prst="rect">
            <a:avLst/>
          </a:prstGeom>
          <a:noFill/>
        </p:spPr>
        <p:txBody>
          <a:bodyPr wrap="square" rtlCol="0">
            <a:spAutoFit/>
          </a:bodyPr>
          <a:lstStyle/>
          <a:p>
            <a:pPr marL="285750" indent="-285750">
              <a:buFont typeface="Arial"/>
              <a:buChar char="•"/>
            </a:pPr>
            <a:r>
              <a:rPr lang="en-US" dirty="0" smtClean="0"/>
              <a:t>Case Studies (FEMA, CIA, Treasury,…)</a:t>
            </a:r>
          </a:p>
          <a:p>
            <a:pPr marL="285750" indent="-285750">
              <a:buFont typeface="Arial"/>
              <a:buChar char="•"/>
            </a:pPr>
            <a:r>
              <a:rPr lang="en-US" dirty="0" smtClean="0"/>
              <a:t>Interviews</a:t>
            </a:r>
          </a:p>
          <a:p>
            <a:pPr marL="285750" indent="-285750">
              <a:buFont typeface="Arial"/>
              <a:buChar char="•"/>
            </a:pPr>
            <a:r>
              <a:rPr lang="en-US" dirty="0" smtClean="0"/>
              <a:t>Descriptive</a:t>
            </a:r>
          </a:p>
        </p:txBody>
      </p:sp>
      <p:sp>
        <p:nvSpPr>
          <p:cNvPr id="6" name="Down Arrow 5"/>
          <p:cNvSpPr/>
          <p:nvPr/>
        </p:nvSpPr>
        <p:spPr>
          <a:xfrm>
            <a:off x="6907696" y="2748875"/>
            <a:ext cx="1295400" cy="1676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471317" y="1682075"/>
            <a:ext cx="2208833" cy="954107"/>
          </a:xfrm>
          <a:prstGeom prst="rect">
            <a:avLst/>
          </a:prstGeom>
          <a:noFill/>
        </p:spPr>
        <p:txBody>
          <a:bodyPr wrap="none" rtlCol="0">
            <a:spAutoFit/>
          </a:bodyPr>
          <a:lstStyle/>
          <a:p>
            <a:pPr algn="ctr"/>
            <a:r>
              <a:rPr lang="en-US" sz="2800" dirty="0" smtClean="0"/>
              <a:t>Large Scale</a:t>
            </a:r>
          </a:p>
          <a:p>
            <a:pPr algn="ctr"/>
            <a:r>
              <a:rPr lang="en-US" sz="2800" dirty="0" smtClean="0"/>
              <a:t> Data Analysis</a:t>
            </a:r>
            <a:endParaRPr lang="en-US" sz="2800" dirty="0"/>
          </a:p>
        </p:txBody>
      </p:sp>
      <p:sp>
        <p:nvSpPr>
          <p:cNvPr id="9" name="TextBox 8"/>
          <p:cNvSpPr txBox="1"/>
          <p:nvPr/>
        </p:nvSpPr>
        <p:spPr>
          <a:xfrm>
            <a:off x="6526696" y="4577675"/>
            <a:ext cx="2590800" cy="1200329"/>
          </a:xfrm>
          <a:prstGeom prst="rect">
            <a:avLst/>
          </a:prstGeom>
          <a:noFill/>
        </p:spPr>
        <p:txBody>
          <a:bodyPr wrap="square" rtlCol="0">
            <a:spAutoFit/>
          </a:bodyPr>
          <a:lstStyle/>
          <a:p>
            <a:pPr marL="285750" indent="-285750">
              <a:buFont typeface="Arial"/>
              <a:buChar char="•"/>
            </a:pPr>
            <a:r>
              <a:rPr lang="en-US" dirty="0" smtClean="0"/>
              <a:t>Surveys </a:t>
            </a:r>
          </a:p>
          <a:p>
            <a:pPr marL="285750" indent="-285750">
              <a:buFont typeface="Arial"/>
              <a:buChar char="•"/>
            </a:pPr>
            <a:r>
              <a:rPr lang="en-US" dirty="0" smtClean="0"/>
              <a:t>CVs </a:t>
            </a:r>
          </a:p>
          <a:p>
            <a:pPr marL="285750" indent="-285750">
              <a:buFont typeface="Arial"/>
              <a:buChar char="•"/>
            </a:pPr>
            <a:r>
              <a:rPr lang="en-US" dirty="0" smtClean="0"/>
              <a:t>Personnel Records</a:t>
            </a:r>
          </a:p>
          <a:p>
            <a:pPr marL="285750" indent="-285750">
              <a:buFont typeface="Arial"/>
              <a:buChar char="•"/>
            </a:pPr>
            <a:r>
              <a:rPr lang="en-US" dirty="0" smtClean="0"/>
              <a:t>Statistical</a:t>
            </a:r>
          </a:p>
        </p:txBody>
      </p:sp>
      <p:sp>
        <p:nvSpPr>
          <p:cNvPr id="10" name="Down Arrow 9"/>
          <p:cNvSpPr/>
          <p:nvPr/>
        </p:nvSpPr>
        <p:spPr>
          <a:xfrm>
            <a:off x="4017280" y="2748875"/>
            <a:ext cx="1295400" cy="1676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003084" y="1682075"/>
            <a:ext cx="1364476" cy="954107"/>
          </a:xfrm>
          <a:prstGeom prst="rect">
            <a:avLst/>
          </a:prstGeom>
          <a:noFill/>
        </p:spPr>
        <p:txBody>
          <a:bodyPr wrap="none" rtlCol="0">
            <a:spAutoFit/>
          </a:bodyPr>
          <a:lstStyle/>
          <a:p>
            <a:pPr algn="ctr"/>
            <a:r>
              <a:rPr lang="en-US" sz="2800" dirty="0" smtClean="0"/>
              <a:t>Theory</a:t>
            </a:r>
          </a:p>
          <a:p>
            <a:pPr algn="ctr"/>
            <a:r>
              <a:rPr lang="en-US" sz="2800" dirty="0" smtClean="0"/>
              <a:t>Building</a:t>
            </a:r>
            <a:endParaRPr lang="en-US" sz="2800" dirty="0"/>
          </a:p>
        </p:txBody>
      </p:sp>
      <p:sp>
        <p:nvSpPr>
          <p:cNvPr id="12" name="TextBox 11"/>
          <p:cNvSpPr txBox="1"/>
          <p:nvPr/>
        </p:nvSpPr>
        <p:spPr>
          <a:xfrm>
            <a:off x="3636280" y="4577675"/>
            <a:ext cx="2667000" cy="1754326"/>
          </a:xfrm>
          <a:prstGeom prst="rect">
            <a:avLst/>
          </a:prstGeom>
          <a:noFill/>
        </p:spPr>
        <p:txBody>
          <a:bodyPr wrap="square" rtlCol="0">
            <a:spAutoFit/>
          </a:bodyPr>
          <a:lstStyle/>
          <a:p>
            <a:pPr marL="285750" indent="-285750">
              <a:buFont typeface="Arial"/>
              <a:buChar char="•"/>
            </a:pPr>
            <a:r>
              <a:rPr lang="en-US" dirty="0" smtClean="0"/>
              <a:t>Internal Labor Markets</a:t>
            </a:r>
          </a:p>
          <a:p>
            <a:pPr marL="285750" indent="-285750">
              <a:buFont typeface="Arial"/>
              <a:buChar char="•"/>
            </a:pPr>
            <a:r>
              <a:rPr lang="en-US" dirty="0" smtClean="0"/>
              <a:t>Institutional Economics</a:t>
            </a:r>
          </a:p>
          <a:p>
            <a:pPr marL="285750" indent="-285750">
              <a:buFont typeface="Arial"/>
              <a:buChar char="•"/>
            </a:pPr>
            <a:r>
              <a:rPr lang="en-US" dirty="0" smtClean="0"/>
              <a:t>Mechanism Design</a:t>
            </a:r>
          </a:p>
          <a:p>
            <a:pPr marL="285750" indent="-285750">
              <a:buFont typeface="Arial"/>
              <a:buChar char="•"/>
            </a:pPr>
            <a:r>
              <a:rPr lang="en-US" dirty="0" smtClean="0"/>
              <a:t>Public Administration/ Bureaucracy</a:t>
            </a:r>
          </a:p>
          <a:p>
            <a:pPr marL="285750" indent="-285750">
              <a:buFont typeface="Arial"/>
              <a:buChar char="•"/>
            </a:pPr>
            <a:r>
              <a:rPr lang="en-US" dirty="0" smtClean="0"/>
              <a:t>Mathematical</a:t>
            </a:r>
          </a:p>
        </p:txBody>
      </p:sp>
    </p:spTree>
    <p:extLst>
      <p:ext uri="{BB962C8B-B14F-4D97-AF65-F5344CB8AC3E}">
        <p14:creationId xmlns:p14="http://schemas.microsoft.com/office/powerpoint/2010/main" val="4114809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P spid="9" grpId="0"/>
      <p:bldP spid="10" grpId="0" animBg="1"/>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Research Areas/Questions</a:t>
            </a:r>
            <a:endParaRPr lang="en-US" sz="3600" dirty="0"/>
          </a:p>
        </p:txBody>
      </p:sp>
      <p:sp>
        <p:nvSpPr>
          <p:cNvPr id="3" name="Content Placeholder 2"/>
          <p:cNvSpPr>
            <a:spLocks noGrp="1"/>
          </p:cNvSpPr>
          <p:nvPr>
            <p:ph idx="1"/>
          </p:nvPr>
        </p:nvSpPr>
        <p:spPr>
          <a:xfrm>
            <a:off x="457200" y="1600200"/>
            <a:ext cx="8229600" cy="4648200"/>
          </a:xfrm>
        </p:spPr>
        <p:txBody>
          <a:bodyPr>
            <a:normAutofit fontScale="70000" lnSpcReduction="20000"/>
          </a:bodyPr>
          <a:lstStyle/>
          <a:p>
            <a:r>
              <a:rPr lang="en-US" dirty="0" smtClean="0"/>
              <a:t>Do public sector labor markets look like private sector labor markets?  If not, what is the impact?</a:t>
            </a:r>
          </a:p>
          <a:p>
            <a:r>
              <a:rPr lang="en-US" dirty="0" smtClean="0"/>
              <a:t>What differentiates a poor performing bureaucracy from a high performing bureaucracy?</a:t>
            </a:r>
          </a:p>
          <a:p>
            <a:r>
              <a:rPr lang="en-US" dirty="0" smtClean="0"/>
              <a:t>How do we achieve a high performing bureaucracy?</a:t>
            </a:r>
          </a:p>
          <a:p>
            <a:r>
              <a:rPr lang="en-US" dirty="0" smtClean="0"/>
              <a:t>How do we best develop human capital in the government?</a:t>
            </a:r>
          </a:p>
          <a:p>
            <a:r>
              <a:rPr lang="en-US" dirty="0" smtClean="0"/>
              <a:t>How does the government attract, develop, and retain the best people?</a:t>
            </a:r>
          </a:p>
          <a:p>
            <a:r>
              <a:rPr lang="en-US" dirty="0" smtClean="0"/>
              <a:t>What kind of agency designs/policies foment human capital development?</a:t>
            </a:r>
          </a:p>
          <a:p>
            <a:r>
              <a:rPr lang="en-US" dirty="0" smtClean="0"/>
              <a:t>What is the effect of politics on the human capital development and policy outcomes of the bureaucracy?</a:t>
            </a:r>
          </a:p>
          <a:p>
            <a:r>
              <a:rPr lang="en-US" dirty="0" smtClean="0"/>
              <a:t>How </a:t>
            </a:r>
            <a:r>
              <a:rPr lang="en-US" dirty="0"/>
              <a:t>do we incentivize government employees to invest in expertise when output is difficult to measure and we cannot hire/fire them or provide incentive pay</a:t>
            </a:r>
            <a:r>
              <a:rPr lang="en-US" dirty="0" smtClean="0"/>
              <a:t>?  </a:t>
            </a:r>
            <a:endParaRPr lang="en-US" dirty="0"/>
          </a:p>
        </p:txBody>
      </p:sp>
    </p:spTree>
    <p:extLst>
      <p:ext uri="{BB962C8B-B14F-4D97-AF65-F5344CB8AC3E}">
        <p14:creationId xmlns:p14="http://schemas.microsoft.com/office/powerpoint/2010/main" val="29034417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Motivation</a:t>
            </a:r>
          </a:p>
          <a:p>
            <a:r>
              <a:rPr lang="en-US" b="1" dirty="0" smtClean="0"/>
              <a:t>Theory</a:t>
            </a:r>
          </a:p>
          <a:p>
            <a:r>
              <a:rPr lang="en-US" dirty="0" smtClean="0"/>
              <a:t>Empirical Evidence</a:t>
            </a:r>
            <a:endParaRPr lang="en-US" dirty="0"/>
          </a:p>
        </p:txBody>
      </p:sp>
    </p:spTree>
    <p:extLst>
      <p:ext uri="{BB962C8B-B14F-4D97-AF65-F5344CB8AC3E}">
        <p14:creationId xmlns:p14="http://schemas.microsoft.com/office/powerpoint/2010/main" val="33113365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Assumptions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Some Employees Have A “Mission Orientation”</a:t>
            </a:r>
          </a:p>
          <a:p>
            <a:pPr lvl="1"/>
            <a:r>
              <a:rPr lang="en-US" dirty="0" smtClean="0"/>
              <a:t>Intrinsically Motivated (</a:t>
            </a:r>
            <a:r>
              <a:rPr lang="en-US" dirty="0" err="1" smtClean="0"/>
              <a:t>Besley</a:t>
            </a:r>
            <a:r>
              <a:rPr lang="en-US" dirty="0" smtClean="0"/>
              <a:t> and </a:t>
            </a:r>
            <a:r>
              <a:rPr lang="en-US" dirty="0" err="1" smtClean="0"/>
              <a:t>Ghatak</a:t>
            </a:r>
            <a:r>
              <a:rPr lang="en-US" dirty="0" smtClean="0"/>
              <a:t> 2005; Prendergast 2008)</a:t>
            </a:r>
          </a:p>
          <a:p>
            <a:pPr lvl="1"/>
            <a:r>
              <a:rPr lang="en-US" dirty="0" smtClean="0"/>
              <a:t>Purpose (</a:t>
            </a:r>
            <a:r>
              <a:rPr lang="en-US" dirty="0" err="1" smtClean="0"/>
              <a:t>Benabou</a:t>
            </a:r>
            <a:r>
              <a:rPr lang="en-US" dirty="0" smtClean="0"/>
              <a:t> and </a:t>
            </a:r>
            <a:r>
              <a:rPr lang="en-US" dirty="0" err="1" smtClean="0"/>
              <a:t>Tirole</a:t>
            </a:r>
            <a:r>
              <a:rPr lang="en-US" dirty="0" smtClean="0"/>
              <a:t> 2010; Henderson and Van Den Steen 2015)</a:t>
            </a:r>
          </a:p>
          <a:p>
            <a:pPr lvl="1"/>
            <a:r>
              <a:rPr lang="en-US" dirty="0" smtClean="0"/>
              <a:t>Mission (Wilson 1989; Perry and Wise 1990; Golden 2000; </a:t>
            </a:r>
            <a:r>
              <a:rPr lang="en-US" dirty="0" err="1" smtClean="0"/>
              <a:t>Gailmard</a:t>
            </a:r>
            <a:r>
              <a:rPr lang="en-US" dirty="0" smtClean="0"/>
              <a:t> and Patty 2007)</a:t>
            </a:r>
          </a:p>
          <a:p>
            <a:pPr lvl="2"/>
            <a:r>
              <a:rPr lang="en-US" dirty="0" smtClean="0"/>
              <a:t>Value policy creation (investigation and discovery)</a:t>
            </a:r>
          </a:p>
          <a:p>
            <a:pPr lvl="2"/>
            <a:r>
              <a:rPr lang="en-US" dirty="0" smtClean="0"/>
              <a:t>Value policy implementation</a:t>
            </a:r>
          </a:p>
          <a:p>
            <a:pPr lvl="2"/>
            <a:r>
              <a:rPr lang="en-US" dirty="0" smtClean="0"/>
              <a:t>Don’t like to be told what to do</a:t>
            </a:r>
          </a:p>
          <a:p>
            <a:r>
              <a:rPr lang="en-US" dirty="0" smtClean="0"/>
              <a:t>Employees Have Differing Levels of Expertise</a:t>
            </a:r>
          </a:p>
          <a:p>
            <a:pPr lvl="1"/>
            <a:r>
              <a:rPr lang="en-US" dirty="0" smtClean="0"/>
              <a:t>Expertise is hard to observe</a:t>
            </a:r>
          </a:p>
          <a:p>
            <a:pPr lvl="1"/>
            <a:r>
              <a:rPr lang="en-US" dirty="0" smtClean="0"/>
              <a:t>Expertise levels are endogenously chosen by employees</a:t>
            </a:r>
          </a:p>
        </p:txBody>
      </p:sp>
    </p:spTree>
    <p:extLst>
      <p:ext uri="{BB962C8B-B14F-4D97-AF65-F5344CB8AC3E}">
        <p14:creationId xmlns:p14="http://schemas.microsoft.com/office/powerpoint/2010/main" val="37529490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Expertise</a:t>
            </a:r>
            <a:endParaRPr lang="en-US" dirty="0"/>
          </a:p>
        </p:txBody>
      </p:sp>
      <p:sp>
        <p:nvSpPr>
          <p:cNvPr id="3" name="Content Placeholder 2"/>
          <p:cNvSpPr>
            <a:spLocks noGrp="1"/>
          </p:cNvSpPr>
          <p:nvPr>
            <p:ph idx="1"/>
          </p:nvPr>
        </p:nvSpPr>
        <p:spPr/>
        <p:txBody>
          <a:bodyPr>
            <a:normAutofit lnSpcReduction="10000"/>
          </a:bodyPr>
          <a:lstStyle/>
          <a:p>
            <a:r>
              <a:rPr lang="en-US" dirty="0" smtClean="0"/>
              <a:t>Expertise is Important to Agency Performance</a:t>
            </a:r>
          </a:p>
          <a:p>
            <a:pPr lvl="1"/>
            <a:r>
              <a:rPr lang="en-US" dirty="0" smtClean="0"/>
              <a:t>Non-Expert or “Meddling” Leaders Can Cause Agencies to Degrade (Lewis 2008)</a:t>
            </a:r>
          </a:p>
          <a:p>
            <a:pPr lvl="2"/>
            <a:r>
              <a:rPr lang="en-US" dirty="0" smtClean="0"/>
              <a:t>FEMA and Hurricane Katrina</a:t>
            </a:r>
          </a:p>
          <a:p>
            <a:pPr lvl="2"/>
            <a:r>
              <a:rPr lang="en-US" dirty="0" smtClean="0"/>
              <a:t>CIA and WMD in Iraq</a:t>
            </a:r>
          </a:p>
          <a:p>
            <a:pPr lvl="2"/>
            <a:r>
              <a:rPr lang="en-US" dirty="0" smtClean="0"/>
              <a:t>EPA and Political Turnover</a:t>
            </a:r>
          </a:p>
          <a:p>
            <a:pPr lvl="1"/>
            <a:r>
              <a:rPr lang="en-US" dirty="0" smtClean="0"/>
              <a:t>Mechanisms</a:t>
            </a:r>
          </a:p>
          <a:p>
            <a:pPr lvl="2"/>
            <a:r>
              <a:rPr lang="en-US" dirty="0" smtClean="0"/>
              <a:t>Quitting in Protest</a:t>
            </a:r>
          </a:p>
          <a:p>
            <a:pPr lvl="2"/>
            <a:r>
              <a:rPr lang="en-US" dirty="0" smtClean="0"/>
              <a:t>“Retiring on the Job”</a:t>
            </a:r>
          </a:p>
          <a:p>
            <a:pPr lvl="2"/>
            <a:r>
              <a:rPr lang="en-US" dirty="0" smtClean="0"/>
              <a:t>Hiring “Zombies”</a:t>
            </a:r>
            <a:endParaRPr lang="en-US" dirty="0"/>
          </a:p>
        </p:txBody>
      </p:sp>
    </p:spTree>
    <p:extLst>
      <p:ext uri="{BB962C8B-B14F-4D97-AF65-F5344CB8AC3E}">
        <p14:creationId xmlns:p14="http://schemas.microsoft.com/office/powerpoint/2010/main" val="31954768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4545" y="990600"/>
            <a:ext cx="7772400" cy="2308225"/>
          </a:xfrm>
        </p:spPr>
        <p:txBody>
          <a:bodyPr>
            <a:noAutofit/>
          </a:bodyPr>
          <a:lstStyle/>
          <a:p>
            <a:r>
              <a:rPr lang="en-US" sz="4000" dirty="0" smtClean="0"/>
              <a:t>Pubic Sector Personnel Economics:  Wages, Promotions and the Competence-Control Trade-off</a:t>
            </a:r>
            <a:endParaRPr lang="en-US" sz="4000" dirty="0"/>
          </a:p>
        </p:txBody>
      </p:sp>
      <p:sp>
        <p:nvSpPr>
          <p:cNvPr id="3" name="Subtitle 2"/>
          <p:cNvSpPr>
            <a:spLocks noGrp="1"/>
          </p:cNvSpPr>
          <p:nvPr>
            <p:ph type="subTitle" idx="1"/>
          </p:nvPr>
        </p:nvSpPr>
        <p:spPr>
          <a:xfrm>
            <a:off x="1410345" y="3733800"/>
            <a:ext cx="6400800" cy="2362200"/>
          </a:xfrm>
        </p:spPr>
        <p:txBody>
          <a:bodyPr>
            <a:normAutofit fontScale="55000" lnSpcReduction="20000"/>
          </a:bodyPr>
          <a:lstStyle/>
          <a:p>
            <a:r>
              <a:rPr lang="en-US" dirty="0" smtClean="0"/>
              <a:t>Charles M Cameron</a:t>
            </a:r>
          </a:p>
          <a:p>
            <a:r>
              <a:rPr lang="en-US" dirty="0" smtClean="0"/>
              <a:t>Princeton University and New York University</a:t>
            </a:r>
          </a:p>
          <a:p>
            <a:endParaRPr lang="en-US" dirty="0" smtClean="0"/>
          </a:p>
          <a:p>
            <a:r>
              <a:rPr lang="en-US" dirty="0" smtClean="0"/>
              <a:t>John M. de Figueiredo</a:t>
            </a:r>
          </a:p>
          <a:p>
            <a:r>
              <a:rPr lang="en-US" dirty="0" smtClean="0"/>
              <a:t>Duke University and Institute for Advanced Study</a:t>
            </a:r>
          </a:p>
          <a:p>
            <a:endParaRPr lang="en-US" dirty="0" smtClean="0"/>
          </a:p>
          <a:p>
            <a:r>
              <a:rPr lang="en-US" dirty="0" smtClean="0"/>
              <a:t>David Lewis</a:t>
            </a:r>
          </a:p>
          <a:p>
            <a:r>
              <a:rPr lang="en-US" dirty="0" smtClean="0"/>
              <a:t>Vanderbilt University</a:t>
            </a:r>
            <a:endParaRPr lang="en-US" dirty="0"/>
          </a:p>
        </p:txBody>
      </p:sp>
      <p:sp>
        <p:nvSpPr>
          <p:cNvPr id="5" name="TextBox 4"/>
          <p:cNvSpPr txBox="1"/>
          <p:nvPr/>
        </p:nvSpPr>
        <p:spPr>
          <a:xfrm>
            <a:off x="3962400" y="6324600"/>
            <a:ext cx="1312115" cy="369332"/>
          </a:xfrm>
          <a:prstGeom prst="rect">
            <a:avLst/>
          </a:prstGeom>
          <a:noFill/>
        </p:spPr>
        <p:txBody>
          <a:bodyPr wrap="none" rtlCol="0">
            <a:spAutoFit/>
          </a:bodyPr>
          <a:lstStyle/>
          <a:p>
            <a:r>
              <a:rPr lang="en-US" dirty="0" smtClean="0"/>
              <a:t>March 2015</a:t>
            </a:r>
            <a:endParaRPr lang="en-US" dirty="0"/>
          </a:p>
        </p:txBody>
      </p:sp>
    </p:spTree>
    <p:extLst>
      <p:ext uri="{BB962C8B-B14F-4D97-AF65-F5344CB8AC3E}">
        <p14:creationId xmlns:p14="http://schemas.microsoft.com/office/powerpoint/2010/main" val="10690157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Question</a:t>
            </a:r>
            <a:endParaRPr lang="en-US" dirty="0"/>
          </a:p>
        </p:txBody>
      </p:sp>
      <p:sp>
        <p:nvSpPr>
          <p:cNvPr id="5" name="TextBox 4"/>
          <p:cNvSpPr txBox="1"/>
          <p:nvPr/>
        </p:nvSpPr>
        <p:spPr>
          <a:xfrm>
            <a:off x="533400" y="2438400"/>
            <a:ext cx="8077200" cy="954107"/>
          </a:xfrm>
          <a:prstGeom prst="rect">
            <a:avLst/>
          </a:prstGeom>
          <a:noFill/>
        </p:spPr>
        <p:txBody>
          <a:bodyPr wrap="square" rtlCol="0">
            <a:spAutoFit/>
          </a:bodyPr>
          <a:lstStyle/>
          <a:p>
            <a:pPr algn="ctr"/>
            <a:r>
              <a:rPr lang="en-US" sz="2800" dirty="0" smtClean="0"/>
              <a:t>Why do some public agencies have difficulty in achieving high human capital and high performance?</a:t>
            </a:r>
            <a:endParaRPr lang="en-US" sz="2800" dirty="0"/>
          </a:p>
        </p:txBody>
      </p:sp>
      <p:sp>
        <p:nvSpPr>
          <p:cNvPr id="7" name="Rectangle 6"/>
          <p:cNvSpPr/>
          <p:nvPr/>
        </p:nvSpPr>
        <p:spPr>
          <a:xfrm>
            <a:off x="685800" y="2438400"/>
            <a:ext cx="7772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67604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Contracting Problem</a:t>
            </a:r>
            <a:endParaRPr lang="en-US" dirty="0"/>
          </a:p>
        </p:txBody>
      </p:sp>
      <p:sp>
        <p:nvSpPr>
          <p:cNvPr id="4" name="Content Placeholder 3"/>
          <p:cNvSpPr txBox="1">
            <a:spLocks/>
          </p:cNvSpPr>
          <p:nvPr/>
        </p:nvSpPr>
        <p:spPr>
          <a:xfrm>
            <a:off x="457200" y="1828800"/>
            <a:ext cx="8229600" cy="35052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Difficult for civil servants &amp; political principal to contract on hard-to-measure </a:t>
            </a:r>
            <a:r>
              <a:rPr lang="en-US" b="1" dirty="0" smtClean="0"/>
              <a:t>activities and performance outcomes.</a:t>
            </a:r>
          </a:p>
          <a:p>
            <a:r>
              <a:rPr lang="en-US" dirty="0" smtClean="0"/>
              <a:t>Difficult for political principal &amp; civil servants to contract on </a:t>
            </a:r>
            <a:r>
              <a:rPr lang="en-US" b="1" dirty="0" smtClean="0"/>
              <a:t>forbearance from political meddling</a:t>
            </a:r>
            <a:r>
              <a:rPr lang="en-US" dirty="0" smtClean="0"/>
              <a:t> in agency operations and policy making. </a:t>
            </a:r>
            <a:endParaRPr lang="en-US" dirty="0"/>
          </a:p>
        </p:txBody>
      </p:sp>
    </p:spTree>
    <p:extLst>
      <p:ext uri="{BB962C8B-B14F-4D97-AF65-F5344CB8AC3E}">
        <p14:creationId xmlns:p14="http://schemas.microsoft.com/office/powerpoint/2010/main" val="24582039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Solution</a:t>
            </a:r>
            <a:endParaRPr lang="en-US" dirty="0"/>
          </a:p>
        </p:txBody>
      </p:sp>
      <p:sp>
        <p:nvSpPr>
          <p:cNvPr id="4" name="TextBox 3"/>
          <p:cNvSpPr txBox="1"/>
          <p:nvPr/>
        </p:nvSpPr>
        <p:spPr>
          <a:xfrm>
            <a:off x="533400" y="2590800"/>
            <a:ext cx="8153400" cy="1077218"/>
          </a:xfrm>
          <a:prstGeom prst="rect">
            <a:avLst/>
          </a:prstGeom>
          <a:noFill/>
        </p:spPr>
        <p:txBody>
          <a:bodyPr wrap="square" rtlCol="0">
            <a:spAutoFit/>
          </a:bodyPr>
          <a:lstStyle/>
          <a:p>
            <a:pPr algn="ctr"/>
            <a:r>
              <a:rPr lang="en-US" sz="3200" dirty="0" smtClean="0"/>
              <a:t>Well-designed internal labor markets can mitigate the dual contracting problem</a:t>
            </a:r>
            <a:endParaRPr lang="en-US" sz="3200" dirty="0"/>
          </a:p>
        </p:txBody>
      </p:sp>
      <p:sp>
        <p:nvSpPr>
          <p:cNvPr id="5" name="Rectangle 4"/>
          <p:cNvSpPr/>
          <p:nvPr/>
        </p:nvSpPr>
        <p:spPr>
          <a:xfrm>
            <a:off x="914400" y="2514600"/>
            <a:ext cx="7391400" cy="1600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8396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p:txBody>
          <a:bodyPr>
            <a:normAutofit/>
          </a:bodyPr>
          <a:lstStyle/>
          <a:p>
            <a:r>
              <a:rPr lang="en-US" dirty="0" smtClean="0"/>
              <a:t>We integrate three aspects of bureaucratic agencies into a model of agency performance</a:t>
            </a:r>
          </a:p>
          <a:p>
            <a:pPr marL="971550" lvl="1" indent="-514350">
              <a:buFont typeface="+mj-lt"/>
              <a:buAutoNum type="arabicPeriod"/>
            </a:pPr>
            <a:r>
              <a:rPr lang="en-US" dirty="0" smtClean="0"/>
              <a:t>Policy-making module (which policy to choose)</a:t>
            </a:r>
          </a:p>
          <a:p>
            <a:pPr marL="971550" lvl="1" indent="-514350">
              <a:buFont typeface="+mj-lt"/>
              <a:buAutoNum type="arabicPeriod"/>
            </a:pPr>
            <a:r>
              <a:rPr lang="en-US" dirty="0" smtClean="0"/>
              <a:t>Internal labor market module (career paths for civil servants)</a:t>
            </a:r>
          </a:p>
          <a:p>
            <a:pPr marL="971550" lvl="1" indent="-514350">
              <a:buFont typeface="+mj-lt"/>
              <a:buAutoNum type="arabicPeriod"/>
            </a:pPr>
            <a:r>
              <a:rPr lang="en-US" dirty="0" smtClean="0"/>
              <a:t>Agency design module (wages, promotion standards, and political meddling)</a:t>
            </a:r>
          </a:p>
        </p:txBody>
      </p:sp>
    </p:spTree>
    <p:extLst>
      <p:ext uri="{BB962C8B-B14F-4D97-AF65-F5344CB8AC3E}">
        <p14:creationId xmlns:p14="http://schemas.microsoft.com/office/powerpoint/2010/main" val="1611901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b="1" dirty="0" smtClean="0"/>
              <a:t>Motivation</a:t>
            </a:r>
          </a:p>
          <a:p>
            <a:r>
              <a:rPr lang="en-US" dirty="0" smtClean="0"/>
              <a:t>Theory</a:t>
            </a:r>
          </a:p>
          <a:p>
            <a:r>
              <a:rPr lang="en-US" dirty="0" smtClean="0"/>
              <a:t>Empirical Evidence</a:t>
            </a:r>
            <a:endParaRPr lang="en-US" dirty="0"/>
          </a:p>
        </p:txBody>
      </p:sp>
    </p:spTree>
    <p:extLst>
      <p:ext uri="{BB962C8B-B14F-4D97-AF65-F5344CB8AC3E}">
        <p14:creationId xmlns:p14="http://schemas.microsoft.com/office/powerpoint/2010/main" val="17803595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1676400" y="0"/>
            <a:ext cx="6553291" cy="6858000"/>
            <a:chOff x="3960" y="3405"/>
            <a:chExt cx="5454" cy="7035"/>
          </a:xfrm>
        </p:grpSpPr>
        <p:sp>
          <p:nvSpPr>
            <p:cNvPr id="1027" name="AutoShape 3"/>
            <p:cNvSpPr>
              <a:spLocks/>
            </p:cNvSpPr>
            <p:nvPr/>
          </p:nvSpPr>
          <p:spPr bwMode="auto">
            <a:xfrm>
              <a:off x="5265" y="4064"/>
              <a:ext cx="219" cy="1336"/>
            </a:xfrm>
            <a:prstGeom prst="leftBrace">
              <a:avLst>
                <a:gd name="adj1" fmla="val 50837"/>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8" name="AutoShape 4"/>
            <p:cNvSpPr>
              <a:spLocks/>
            </p:cNvSpPr>
            <p:nvPr/>
          </p:nvSpPr>
          <p:spPr bwMode="auto">
            <a:xfrm>
              <a:off x="5130" y="5513"/>
              <a:ext cx="353" cy="2767"/>
            </a:xfrm>
            <a:prstGeom prst="leftBrace">
              <a:avLst>
                <a:gd name="adj1" fmla="val 65321"/>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AutoShape 5"/>
            <p:cNvSpPr>
              <a:spLocks/>
            </p:cNvSpPr>
            <p:nvPr/>
          </p:nvSpPr>
          <p:spPr bwMode="auto">
            <a:xfrm>
              <a:off x="5265" y="8474"/>
              <a:ext cx="218" cy="1966"/>
            </a:xfrm>
            <a:prstGeom prst="leftBrace">
              <a:avLst>
                <a:gd name="adj1" fmla="val 75153"/>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Text Box 6"/>
            <p:cNvSpPr txBox="1">
              <a:spLocks noChangeArrowheads="1"/>
            </p:cNvSpPr>
            <p:nvPr/>
          </p:nvSpPr>
          <p:spPr bwMode="auto">
            <a:xfrm>
              <a:off x="4023" y="4254"/>
              <a:ext cx="1182" cy="94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Agency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Design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3960" y="6219"/>
              <a:ext cx="1110" cy="13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Internal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Labor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Market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Text Box 8"/>
            <p:cNvSpPr txBox="1">
              <a:spLocks noChangeArrowheads="1"/>
            </p:cNvSpPr>
            <p:nvPr/>
          </p:nvSpPr>
          <p:spPr bwMode="auto">
            <a:xfrm>
              <a:off x="4095" y="8955"/>
              <a:ext cx="1110" cy="94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Policy Making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33" name="Group 9"/>
            <p:cNvGrpSpPr>
              <a:grpSpLocks/>
            </p:cNvGrpSpPr>
            <p:nvPr/>
          </p:nvGrpSpPr>
          <p:grpSpPr bwMode="auto">
            <a:xfrm>
              <a:off x="5355" y="3405"/>
              <a:ext cx="4059" cy="6960"/>
              <a:chOff x="5355" y="3405"/>
              <a:chExt cx="4059" cy="6960"/>
            </a:xfrm>
          </p:grpSpPr>
          <p:sp>
            <p:nvSpPr>
              <p:cNvPr id="1052" name="Text Box 28"/>
              <p:cNvSpPr txBox="1">
                <a:spLocks noChangeArrowheads="1"/>
              </p:cNvSpPr>
              <p:nvPr/>
            </p:nvSpPr>
            <p:spPr bwMode="auto">
              <a:xfrm>
                <a:off x="5355" y="7695"/>
                <a:ext cx="2727"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cs typeface="Arial" pitchFamily="34" charset="0"/>
                  </a:rPr>
                  <a:t>7- Stay/Go decision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34" name="Group 10"/>
              <p:cNvGrpSpPr>
                <a:grpSpLocks/>
              </p:cNvGrpSpPr>
              <p:nvPr/>
            </p:nvGrpSpPr>
            <p:grpSpPr bwMode="auto">
              <a:xfrm rot="5400000">
                <a:off x="2368" y="6739"/>
                <a:ext cx="6495" cy="264"/>
                <a:chOff x="2850" y="3481"/>
                <a:chExt cx="6495" cy="237"/>
              </a:xfrm>
            </p:grpSpPr>
            <p:cxnSp>
              <p:nvCxnSpPr>
                <p:cNvPr id="1036" name="AutoShape 12"/>
                <p:cNvCxnSpPr>
                  <a:cxnSpLocks noChangeShapeType="1"/>
                </p:cNvCxnSpPr>
                <p:nvPr/>
              </p:nvCxnSpPr>
              <p:spPr bwMode="auto">
                <a:xfrm>
                  <a:off x="6480" y="3493"/>
                  <a:ext cx="0" cy="225"/>
                </a:xfrm>
                <a:prstGeom prst="straightConnector1">
                  <a:avLst/>
                </a:prstGeom>
                <a:noFill/>
                <a:ln w="15875">
                  <a:solidFill>
                    <a:srgbClr val="000000"/>
                  </a:solidFill>
                  <a:round/>
                  <a:headEnd/>
                  <a:tailEnd/>
                </a:ln>
              </p:spPr>
            </p:cxnSp>
            <p:cxnSp>
              <p:nvCxnSpPr>
                <p:cNvPr id="1037" name="AutoShape 13"/>
                <p:cNvCxnSpPr>
                  <a:cxnSpLocks noChangeShapeType="1"/>
                </p:cNvCxnSpPr>
                <p:nvPr/>
              </p:nvCxnSpPr>
              <p:spPr bwMode="auto">
                <a:xfrm>
                  <a:off x="2865" y="3493"/>
                  <a:ext cx="0" cy="225"/>
                </a:xfrm>
                <a:prstGeom prst="straightConnector1">
                  <a:avLst/>
                </a:prstGeom>
                <a:noFill/>
                <a:ln w="15875">
                  <a:solidFill>
                    <a:srgbClr val="000000"/>
                  </a:solidFill>
                  <a:round/>
                  <a:headEnd/>
                  <a:tailEnd/>
                </a:ln>
              </p:spPr>
            </p:cxnSp>
            <p:cxnSp>
              <p:nvCxnSpPr>
                <p:cNvPr id="1038" name="AutoShape 14"/>
                <p:cNvCxnSpPr>
                  <a:cxnSpLocks noChangeShapeType="1"/>
                </p:cNvCxnSpPr>
                <p:nvPr/>
              </p:nvCxnSpPr>
              <p:spPr bwMode="auto">
                <a:xfrm>
                  <a:off x="3585" y="3493"/>
                  <a:ext cx="0" cy="225"/>
                </a:xfrm>
                <a:prstGeom prst="straightConnector1">
                  <a:avLst/>
                </a:prstGeom>
                <a:noFill/>
                <a:ln w="15875">
                  <a:solidFill>
                    <a:srgbClr val="000000"/>
                  </a:solidFill>
                  <a:round/>
                  <a:headEnd/>
                  <a:tailEnd/>
                </a:ln>
              </p:spPr>
            </p:cxnSp>
            <p:cxnSp>
              <p:nvCxnSpPr>
                <p:cNvPr id="1039" name="AutoShape 15"/>
                <p:cNvCxnSpPr>
                  <a:cxnSpLocks noChangeShapeType="1"/>
                </p:cNvCxnSpPr>
                <p:nvPr/>
              </p:nvCxnSpPr>
              <p:spPr bwMode="auto">
                <a:xfrm>
                  <a:off x="4290" y="3493"/>
                  <a:ext cx="0" cy="225"/>
                </a:xfrm>
                <a:prstGeom prst="straightConnector1">
                  <a:avLst/>
                </a:prstGeom>
                <a:noFill/>
                <a:ln w="15875">
                  <a:solidFill>
                    <a:srgbClr val="000000"/>
                  </a:solidFill>
                  <a:round/>
                  <a:headEnd/>
                  <a:tailEnd/>
                </a:ln>
              </p:spPr>
            </p:cxnSp>
            <p:cxnSp>
              <p:nvCxnSpPr>
                <p:cNvPr id="1040" name="AutoShape 16"/>
                <p:cNvCxnSpPr>
                  <a:cxnSpLocks noChangeShapeType="1"/>
                </p:cNvCxnSpPr>
                <p:nvPr/>
              </p:nvCxnSpPr>
              <p:spPr bwMode="auto">
                <a:xfrm>
                  <a:off x="5025" y="3493"/>
                  <a:ext cx="0" cy="225"/>
                </a:xfrm>
                <a:prstGeom prst="straightConnector1">
                  <a:avLst/>
                </a:prstGeom>
                <a:noFill/>
                <a:ln w="15875">
                  <a:solidFill>
                    <a:srgbClr val="000000"/>
                  </a:solidFill>
                  <a:round/>
                  <a:headEnd/>
                  <a:tailEnd/>
                </a:ln>
              </p:spPr>
            </p:cxnSp>
            <p:cxnSp>
              <p:nvCxnSpPr>
                <p:cNvPr id="1041" name="AutoShape 17"/>
                <p:cNvCxnSpPr>
                  <a:cxnSpLocks noChangeShapeType="1"/>
                </p:cNvCxnSpPr>
                <p:nvPr/>
              </p:nvCxnSpPr>
              <p:spPr bwMode="auto">
                <a:xfrm>
                  <a:off x="5775" y="3493"/>
                  <a:ext cx="0" cy="225"/>
                </a:xfrm>
                <a:prstGeom prst="straightConnector1">
                  <a:avLst/>
                </a:prstGeom>
                <a:noFill/>
                <a:ln w="15875">
                  <a:solidFill>
                    <a:srgbClr val="000000"/>
                  </a:solidFill>
                  <a:round/>
                  <a:headEnd/>
                  <a:tailEnd/>
                </a:ln>
              </p:spPr>
            </p:cxnSp>
            <p:cxnSp>
              <p:nvCxnSpPr>
                <p:cNvPr id="1042" name="AutoShape 18"/>
                <p:cNvCxnSpPr>
                  <a:cxnSpLocks noChangeShapeType="1"/>
                </p:cNvCxnSpPr>
                <p:nvPr/>
              </p:nvCxnSpPr>
              <p:spPr bwMode="auto">
                <a:xfrm>
                  <a:off x="7200" y="3493"/>
                  <a:ext cx="0" cy="225"/>
                </a:xfrm>
                <a:prstGeom prst="straightConnector1">
                  <a:avLst/>
                </a:prstGeom>
                <a:noFill/>
                <a:ln w="15875">
                  <a:solidFill>
                    <a:srgbClr val="000000"/>
                  </a:solidFill>
                  <a:round/>
                  <a:headEnd/>
                  <a:tailEnd/>
                </a:ln>
              </p:spPr>
            </p:cxnSp>
            <p:cxnSp>
              <p:nvCxnSpPr>
                <p:cNvPr id="1043" name="AutoShape 19"/>
                <p:cNvCxnSpPr>
                  <a:cxnSpLocks noChangeShapeType="1"/>
                </p:cNvCxnSpPr>
                <p:nvPr/>
              </p:nvCxnSpPr>
              <p:spPr bwMode="auto">
                <a:xfrm>
                  <a:off x="7920" y="3481"/>
                  <a:ext cx="0" cy="225"/>
                </a:xfrm>
                <a:prstGeom prst="straightConnector1">
                  <a:avLst/>
                </a:prstGeom>
                <a:noFill/>
                <a:ln w="15875">
                  <a:solidFill>
                    <a:srgbClr val="000000"/>
                  </a:solidFill>
                  <a:round/>
                  <a:headEnd/>
                  <a:tailEnd/>
                </a:ln>
              </p:spPr>
            </p:cxnSp>
            <p:cxnSp>
              <p:nvCxnSpPr>
                <p:cNvPr id="1044" name="AutoShape 20"/>
                <p:cNvCxnSpPr>
                  <a:cxnSpLocks noChangeShapeType="1"/>
                </p:cNvCxnSpPr>
                <p:nvPr/>
              </p:nvCxnSpPr>
              <p:spPr bwMode="auto">
                <a:xfrm>
                  <a:off x="8640" y="3493"/>
                  <a:ext cx="0" cy="225"/>
                </a:xfrm>
                <a:prstGeom prst="straightConnector1">
                  <a:avLst/>
                </a:prstGeom>
                <a:noFill/>
                <a:ln w="15875">
                  <a:solidFill>
                    <a:srgbClr val="000000"/>
                  </a:solidFill>
                  <a:round/>
                  <a:headEnd/>
                  <a:tailEnd/>
                </a:ln>
              </p:spPr>
            </p:cxnSp>
            <p:cxnSp>
              <p:nvCxnSpPr>
                <p:cNvPr id="1045" name="AutoShape 21"/>
                <p:cNvCxnSpPr>
                  <a:cxnSpLocks noChangeShapeType="1"/>
                </p:cNvCxnSpPr>
                <p:nvPr/>
              </p:nvCxnSpPr>
              <p:spPr bwMode="auto">
                <a:xfrm>
                  <a:off x="9345" y="3493"/>
                  <a:ext cx="0" cy="225"/>
                </a:xfrm>
                <a:prstGeom prst="straightConnector1">
                  <a:avLst/>
                </a:prstGeom>
                <a:noFill/>
                <a:ln w="15875">
                  <a:solidFill>
                    <a:srgbClr val="000000"/>
                  </a:solidFill>
                  <a:round/>
                  <a:headEnd/>
                  <a:tailEnd/>
                </a:ln>
              </p:spPr>
            </p:cxnSp>
            <p:cxnSp>
              <p:nvCxnSpPr>
                <p:cNvPr id="1035" name="AutoShape 11"/>
                <p:cNvCxnSpPr>
                  <a:cxnSpLocks noChangeShapeType="1"/>
                </p:cNvCxnSpPr>
                <p:nvPr/>
              </p:nvCxnSpPr>
              <p:spPr bwMode="auto">
                <a:xfrm flipV="1">
                  <a:off x="2850" y="3613"/>
                  <a:ext cx="6495" cy="1"/>
                </a:xfrm>
                <a:prstGeom prst="straightConnector1">
                  <a:avLst/>
                </a:prstGeom>
                <a:noFill/>
                <a:ln w="15875">
                  <a:solidFill>
                    <a:srgbClr val="000000"/>
                  </a:solidFill>
                  <a:round/>
                  <a:headEnd/>
                  <a:tailEnd/>
                </a:ln>
              </p:spPr>
            </p:cxnSp>
          </p:grpSp>
          <p:sp>
            <p:nvSpPr>
              <p:cNvPr id="1046" name="Text Box 22"/>
              <p:cNvSpPr txBox="1">
                <a:spLocks noChangeArrowheads="1"/>
              </p:cNvSpPr>
              <p:nvPr/>
            </p:nvSpPr>
            <p:spPr bwMode="auto">
              <a:xfrm>
                <a:off x="5760" y="3405"/>
                <a:ext cx="321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1-Nature selects agent type </a:t>
                </a:r>
                <a:r>
                  <a:rPr kumimoji="0" lang="en-US" sz="2400" b="0" i="0" u="none" strike="noStrike" cap="none" normalizeH="0" baseline="0" dirty="0" smtClean="0">
                    <a:ln>
                      <a:noFill/>
                    </a:ln>
                    <a:solidFill>
                      <a:schemeClr val="tx1"/>
                    </a:solidFill>
                    <a:effectLst/>
                    <a:latin typeface="Mathematica1" pitchFamily="2" charset="2"/>
                    <a:cs typeface="Arial" pitchFamily="34" charset="0"/>
                  </a:rPr>
                  <a:t>q</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Text Box 23"/>
              <p:cNvSpPr txBox="1">
                <a:spLocks noChangeArrowheads="1"/>
              </p:cNvSpPr>
              <p:nvPr/>
            </p:nvSpPr>
            <p:spPr bwMode="auto">
              <a:xfrm>
                <a:off x="5760" y="4109"/>
                <a:ext cx="3654" cy="57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2-Contract Design (</a:t>
                </a:r>
                <a:r>
                  <a:rPr kumimoji="0" lang="en-US" sz="2400" b="0" i="0" u="none" strike="noStrike" cap="none" normalizeH="0" baseline="0" dirty="0" err="1" smtClean="0">
                    <a:ln>
                      <a:noFill/>
                    </a:ln>
                    <a:solidFill>
                      <a:schemeClr val="tx1"/>
                    </a:solidFill>
                    <a:effectLst/>
                    <a:latin typeface="Calibri" pitchFamily="34" charset="0"/>
                    <a:cs typeface="Arial" pitchFamily="34" charset="0"/>
                  </a:rPr>
                  <a:t>w</a:t>
                </a:r>
                <a:r>
                  <a:rPr kumimoji="0" lang="en-US" sz="2400" b="0" i="0" u="none" strike="noStrike" cap="none" normalizeH="0" baseline="-25000" dirty="0" err="1" smtClean="0">
                    <a:ln>
                      <a:noFill/>
                    </a:ln>
                    <a:solidFill>
                      <a:schemeClr val="tx1"/>
                    </a:solidFill>
                    <a:effectLst/>
                    <a:latin typeface="Calibri" pitchFamily="34" charset="0"/>
                    <a:cs typeface="Arial" pitchFamily="34" charset="0"/>
                  </a:rPr>
                  <a:t>c</a:t>
                </a:r>
                <a:r>
                  <a:rPr kumimoji="0" lang="en-US" sz="2400" b="0" i="0" u="none" strike="noStrike" cap="none" normalizeH="0" baseline="0" dirty="0" smtClean="0">
                    <a:ln>
                      <a:noFill/>
                    </a:ln>
                    <a:solidFill>
                      <a:schemeClr val="tx1"/>
                    </a:solidFill>
                    <a:effectLst/>
                    <a:latin typeface="Calibri" pitchFamily="34" charset="0"/>
                    <a:cs typeface="Arial" pitchFamily="34" charset="0"/>
                  </a:rPr>
                  <a:t>, w</a:t>
                </a:r>
                <a:r>
                  <a:rPr kumimoji="0" lang="en-US" sz="2400" b="0" i="0" u="none" strike="noStrike" cap="none" normalizeH="0" baseline="-25000" dirty="0" smtClean="0">
                    <a:ln>
                      <a:noFill/>
                    </a:ln>
                    <a:solidFill>
                      <a:schemeClr val="tx1"/>
                    </a:solidFill>
                    <a:effectLst/>
                    <a:latin typeface="Calibri" pitchFamily="34" charset="0"/>
                    <a:cs typeface="Arial" pitchFamily="34" charset="0"/>
                  </a:rPr>
                  <a:t>m</a:t>
                </a:r>
                <a:r>
                  <a:rPr kumimoji="0" lang="en-US" sz="2400" b="0" i="0" u="none" strike="noStrike" cap="none" normalizeH="0" baseline="0" dirty="0" smtClean="0">
                    <a:ln>
                      <a:noFill/>
                    </a:ln>
                    <a:solidFill>
                      <a:schemeClr val="tx1"/>
                    </a:solidFill>
                    <a:effectLst/>
                    <a:latin typeface="Calibri" pitchFamily="34" charset="0"/>
                    <a:cs typeface="Arial" pitchFamily="34" charset="0"/>
                  </a:rPr>
                  <a:t>,     )</a:t>
                </a:r>
                <a:endParaRPr kumimoji="0" lang="en-US" sz="2400" b="0" i="0" u="none" strike="noStrike" cap="none" normalizeH="0" baseline="0" dirty="0" smtClean="0">
                  <a:ln>
                    <a:noFill/>
                  </a:ln>
                  <a:solidFill>
                    <a:schemeClr val="tx1"/>
                  </a:solidFill>
                  <a:effectLst/>
                  <a:latin typeface="Mathematica1" pitchFamily="2" charset="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Text Box 24"/>
              <p:cNvSpPr txBox="1">
                <a:spLocks noChangeArrowheads="1"/>
              </p:cNvSpPr>
              <p:nvPr/>
            </p:nvSpPr>
            <p:spPr bwMode="auto">
              <a:xfrm>
                <a:off x="5760" y="4845"/>
                <a:ext cx="2322" cy="47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cs typeface="Arial" pitchFamily="34" charset="0"/>
                  </a:rPr>
                  <a:t>3-Politicization (</a:t>
                </a:r>
                <a:r>
                  <a:rPr lang="en-US" sz="2400" dirty="0">
                    <a:latin typeface="Symbol" charset="2"/>
                    <a:cs typeface="Symbol" charset="2"/>
                  </a:rPr>
                  <a:t>p</a:t>
                </a:r>
                <a:r>
                  <a:rPr kumimoji="0" lang="en-US" sz="2400" b="0" i="0" u="none" strike="noStrike" cap="none" normalizeH="0" baseline="0" dirty="0" smtClean="0">
                    <a:ln>
                      <a:noFill/>
                    </a:ln>
                    <a:solidFill>
                      <a:schemeClr val="tx1"/>
                    </a:solidFill>
                    <a:effectLst/>
                    <a:latin typeface="Calibri" pitchFamily="34" charset="0"/>
                    <a:cs typeface="Arial" pitchFamily="34" charset="0"/>
                  </a:rPr>
                  <a:t>)</a:t>
                </a:r>
                <a:endParaRPr kumimoji="0" lang="en-US" sz="2400" b="0" i="0" u="none" strike="noStrike" cap="none" normalizeH="0" baseline="0" dirty="0" smtClean="0">
                  <a:ln>
                    <a:noFill/>
                  </a:ln>
                  <a:solidFill>
                    <a:schemeClr val="tx1"/>
                  </a:solidFill>
                  <a:effectLst/>
                  <a:latin typeface="Mathematica1" pitchFamily="2" charset="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9" name="Text Box 25"/>
              <p:cNvSpPr txBox="1">
                <a:spLocks noChangeArrowheads="1"/>
              </p:cNvSpPr>
              <p:nvPr/>
            </p:nvSpPr>
            <p:spPr bwMode="auto">
              <a:xfrm>
                <a:off x="5760" y="5528"/>
                <a:ext cx="2829" cy="45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4-Employment decision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0" name="Text Box 26"/>
              <p:cNvSpPr txBox="1">
                <a:spLocks noChangeArrowheads="1"/>
              </p:cNvSpPr>
              <p:nvPr/>
            </p:nvSpPr>
            <p:spPr bwMode="auto">
              <a:xfrm>
                <a:off x="5760" y="6283"/>
                <a:ext cx="3083" cy="45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5-Expertise Investment (e)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1" name="Text Box 27"/>
              <p:cNvSpPr txBox="1">
                <a:spLocks noChangeArrowheads="1"/>
              </p:cNvSpPr>
              <p:nvPr/>
            </p:nvSpPr>
            <p:spPr bwMode="auto">
              <a:xfrm>
                <a:off x="5760" y="6945"/>
                <a:ext cx="2259"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6-Promotion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Text Box 29"/>
              <p:cNvSpPr txBox="1">
                <a:spLocks noChangeArrowheads="1"/>
              </p:cNvSpPr>
              <p:nvPr/>
            </p:nvSpPr>
            <p:spPr bwMode="auto">
              <a:xfrm>
                <a:off x="5775" y="8445"/>
                <a:ext cx="2624"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8-Policy Effort (a)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Text Box 30"/>
              <p:cNvSpPr txBox="1">
                <a:spLocks noChangeArrowheads="1"/>
              </p:cNvSpPr>
              <p:nvPr/>
            </p:nvSpPr>
            <p:spPr bwMode="auto">
              <a:xfrm>
                <a:off x="5760" y="9143"/>
                <a:ext cx="3273" cy="47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9-Project Recommendation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5" name="Text Box 31"/>
              <p:cNvSpPr txBox="1">
                <a:spLocks noChangeArrowheads="1"/>
              </p:cNvSpPr>
              <p:nvPr/>
            </p:nvSpPr>
            <p:spPr bwMode="auto">
              <a:xfrm>
                <a:off x="5760" y="9870"/>
                <a:ext cx="2449"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10-Accept/reject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aphicFrame>
        <p:nvGraphicFramePr>
          <p:cNvPr id="32" name="Object 31"/>
          <p:cNvGraphicFramePr>
            <a:graphicFrameLocks noChangeAspect="1"/>
          </p:cNvGraphicFramePr>
          <p:nvPr/>
        </p:nvGraphicFramePr>
        <p:xfrm>
          <a:off x="7229707" y="685800"/>
          <a:ext cx="390293" cy="444500"/>
        </p:xfrm>
        <a:graphic>
          <a:graphicData uri="http://schemas.openxmlformats.org/presentationml/2006/ole">
            <mc:AlternateContent xmlns:mc="http://schemas.openxmlformats.org/markup-compatibility/2006">
              <mc:Choice xmlns:v="urn:schemas-microsoft-com:vml" Requires="v">
                <p:oleObj spid="_x0000_s77839"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9707" y="685800"/>
                        <a:ext cx="390293"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28600" y="5638800"/>
            <a:ext cx="1662873" cy="646331"/>
          </a:xfrm>
          <a:prstGeom prst="rect">
            <a:avLst/>
          </a:prstGeom>
          <a:noFill/>
        </p:spPr>
        <p:txBody>
          <a:bodyPr wrap="none" rtlCol="0">
            <a:spAutoFit/>
          </a:bodyPr>
          <a:lstStyle/>
          <a:p>
            <a:pPr algn="ctr"/>
            <a:r>
              <a:rPr lang="en-US" dirty="0" smtClean="0"/>
              <a:t>Baker, Gibbons, </a:t>
            </a:r>
          </a:p>
          <a:p>
            <a:pPr algn="ctr"/>
            <a:r>
              <a:rPr lang="en-US" dirty="0" smtClean="0"/>
              <a:t>Murphy (1999)</a:t>
            </a:r>
            <a:endParaRPr lang="en-US" dirty="0"/>
          </a:p>
        </p:txBody>
      </p:sp>
      <p:sp>
        <p:nvSpPr>
          <p:cNvPr id="34" name="TextBox 33"/>
          <p:cNvSpPr txBox="1"/>
          <p:nvPr/>
        </p:nvSpPr>
        <p:spPr>
          <a:xfrm>
            <a:off x="19477" y="3048000"/>
            <a:ext cx="1928733" cy="923330"/>
          </a:xfrm>
          <a:prstGeom prst="rect">
            <a:avLst/>
          </a:prstGeom>
          <a:noFill/>
        </p:spPr>
        <p:txBody>
          <a:bodyPr wrap="none" rtlCol="0">
            <a:spAutoFit/>
          </a:bodyPr>
          <a:lstStyle/>
          <a:p>
            <a:pPr algn="ctr"/>
            <a:r>
              <a:rPr lang="en-US" dirty="0" err="1" smtClean="0"/>
              <a:t>Lazear</a:t>
            </a:r>
            <a:r>
              <a:rPr lang="en-US" dirty="0" smtClean="0"/>
              <a:t> and </a:t>
            </a:r>
            <a:r>
              <a:rPr lang="en-US" dirty="0" err="1" smtClean="0"/>
              <a:t>Oyer</a:t>
            </a:r>
            <a:endParaRPr lang="en-US" dirty="0" smtClean="0"/>
          </a:p>
          <a:p>
            <a:pPr algn="ctr"/>
            <a:r>
              <a:rPr lang="en-US" dirty="0" smtClean="0"/>
              <a:t>(2012) </a:t>
            </a:r>
          </a:p>
          <a:p>
            <a:pPr algn="ctr"/>
            <a:r>
              <a:rPr lang="en-US" dirty="0" smtClean="0"/>
              <a:t>with modifications</a:t>
            </a:r>
            <a:endParaRPr lang="en-US" dirty="0"/>
          </a:p>
        </p:txBody>
      </p:sp>
      <p:sp>
        <p:nvSpPr>
          <p:cNvPr id="35" name="TextBox 34"/>
          <p:cNvSpPr txBox="1"/>
          <p:nvPr/>
        </p:nvSpPr>
        <p:spPr>
          <a:xfrm>
            <a:off x="2" y="990600"/>
            <a:ext cx="2166466" cy="923330"/>
          </a:xfrm>
          <a:prstGeom prst="rect">
            <a:avLst/>
          </a:prstGeom>
          <a:noFill/>
        </p:spPr>
        <p:txBody>
          <a:bodyPr wrap="none" rtlCol="0">
            <a:spAutoFit/>
          </a:bodyPr>
          <a:lstStyle/>
          <a:p>
            <a:pPr algn="ctr"/>
            <a:r>
              <a:rPr lang="en-US" dirty="0" smtClean="0"/>
              <a:t>Mechanism Design—</a:t>
            </a:r>
          </a:p>
          <a:p>
            <a:pPr algn="ctr"/>
            <a:r>
              <a:rPr lang="en-US" dirty="0" smtClean="0"/>
              <a:t>Bolton and </a:t>
            </a:r>
          </a:p>
          <a:p>
            <a:pPr algn="ctr"/>
            <a:r>
              <a:rPr lang="en-US" dirty="0" err="1" smtClean="0"/>
              <a:t>Dewatripont</a:t>
            </a:r>
            <a:r>
              <a:rPr lang="en-US" dirty="0" smtClean="0"/>
              <a:t> (2004)</a:t>
            </a:r>
          </a:p>
        </p:txBody>
      </p:sp>
    </p:spTree>
    <p:extLst>
      <p:ext uri="{BB962C8B-B14F-4D97-AF65-F5344CB8AC3E}">
        <p14:creationId xmlns:p14="http://schemas.microsoft.com/office/powerpoint/2010/main" val="12950292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the Model Tries to Explain</a:t>
            </a:r>
            <a:endParaRPr lang="en-US"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881188"/>
            <a:ext cx="85153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2639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dirty="0" smtClean="0"/>
              <a:t>1.  A </a:t>
            </a:r>
            <a:r>
              <a:rPr lang="en-US" dirty="0"/>
              <a:t>political appointee (Boss) and </a:t>
            </a:r>
            <a:r>
              <a:rPr lang="en-US" u="sng" dirty="0"/>
              <a:t>two</a:t>
            </a:r>
            <a:r>
              <a:rPr lang="en-US" dirty="0"/>
              <a:t> types of </a:t>
            </a:r>
            <a:r>
              <a:rPr lang="en-US" dirty="0" smtClean="0"/>
              <a:t>civil servant subordinates </a:t>
            </a:r>
            <a:r>
              <a:rPr lang="en-US" dirty="0"/>
              <a:t>(slacker and zealot</a:t>
            </a:r>
            <a:r>
              <a:rPr lang="en-US" dirty="0" smtClean="0"/>
              <a:t>)</a:t>
            </a:r>
            <a:endParaRPr lang="en-US" dirty="0"/>
          </a:p>
          <a:p>
            <a:pPr lvl="1"/>
            <a:r>
              <a:rPr lang="en-US" dirty="0" smtClean="0"/>
              <a:t>Slackers only wage motivated</a:t>
            </a:r>
          </a:p>
          <a:p>
            <a:pPr lvl="1"/>
            <a:r>
              <a:rPr lang="en-US" dirty="0"/>
              <a:t>Zealots are wage + policy motived (Downs 1961, </a:t>
            </a:r>
            <a:r>
              <a:rPr lang="en-US" dirty="0" err="1"/>
              <a:t>Gailmard</a:t>
            </a:r>
            <a:r>
              <a:rPr lang="en-US" dirty="0"/>
              <a:t> and Patty 2007, </a:t>
            </a:r>
            <a:r>
              <a:rPr lang="en-US" dirty="0" err="1"/>
              <a:t>Prendegast</a:t>
            </a:r>
            <a:r>
              <a:rPr lang="en-US" dirty="0"/>
              <a:t> 2008) </a:t>
            </a:r>
            <a:endParaRPr lang="en-US" dirty="0" smtClean="0"/>
          </a:p>
          <a:p>
            <a:pPr lvl="2"/>
            <a:r>
              <a:rPr lang="en-US" dirty="0" smtClean="0"/>
              <a:t>Mission oriented</a:t>
            </a:r>
          </a:p>
          <a:p>
            <a:pPr lvl="1"/>
            <a:endParaRPr lang="en-US" dirty="0" smtClean="0"/>
          </a:p>
          <a:p>
            <a:pPr marL="457200" lvl="1" indent="0">
              <a:buNone/>
            </a:pPr>
            <a:endParaRPr lang="en-US" dirty="0"/>
          </a:p>
          <a:p>
            <a:pPr lvl="1"/>
            <a:endParaRPr lang="en-US" dirty="0" smtClean="0"/>
          </a:p>
          <a:p>
            <a:pPr lvl="1"/>
            <a:endParaRPr lang="en-US" dirty="0" smtClean="0"/>
          </a:p>
          <a:p>
            <a:pPr lvl="1"/>
            <a:endParaRPr lang="en-US" dirty="0" smtClean="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343400"/>
            <a:ext cx="5334000" cy="102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Slight Variants to the Standard Models</a:t>
            </a:r>
            <a:endParaRPr lang="en-US" dirty="0"/>
          </a:p>
        </p:txBody>
      </p:sp>
      <p:sp>
        <p:nvSpPr>
          <p:cNvPr id="12" name="TextBox 11"/>
          <p:cNvSpPr txBox="1"/>
          <p:nvPr/>
        </p:nvSpPr>
        <p:spPr>
          <a:xfrm>
            <a:off x="4724400" y="5562600"/>
            <a:ext cx="914400" cy="461665"/>
          </a:xfrm>
          <a:prstGeom prst="rect">
            <a:avLst/>
          </a:prstGeom>
          <a:noFill/>
        </p:spPr>
        <p:txBody>
          <a:bodyPr wrap="square" rtlCol="0">
            <a:spAutoFit/>
          </a:bodyPr>
          <a:lstStyle/>
          <a:p>
            <a:r>
              <a:rPr lang="en-US" sz="2400" dirty="0" smtClean="0"/>
              <a:t>Wage</a:t>
            </a:r>
            <a:endParaRPr lang="en-US" sz="2400" dirty="0"/>
          </a:p>
        </p:txBody>
      </p:sp>
      <p:cxnSp>
        <p:nvCxnSpPr>
          <p:cNvPr id="13" name="Straight Arrow Connector 12"/>
          <p:cNvCxnSpPr/>
          <p:nvPr/>
        </p:nvCxnSpPr>
        <p:spPr>
          <a:xfrm flipV="1">
            <a:off x="5105400" y="5105400"/>
            <a:ext cx="381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48400" y="5486400"/>
            <a:ext cx="1828800" cy="830997"/>
          </a:xfrm>
          <a:prstGeom prst="rect">
            <a:avLst/>
          </a:prstGeom>
          <a:noFill/>
        </p:spPr>
        <p:txBody>
          <a:bodyPr wrap="square" rtlCol="0">
            <a:spAutoFit/>
          </a:bodyPr>
          <a:lstStyle/>
          <a:p>
            <a:r>
              <a:rPr lang="en-US" sz="2400" dirty="0" smtClean="0"/>
              <a:t>Policy utility/ satisfaction</a:t>
            </a:r>
            <a:endParaRPr lang="en-US" sz="2400" dirty="0"/>
          </a:p>
        </p:txBody>
      </p:sp>
      <p:cxnSp>
        <p:nvCxnSpPr>
          <p:cNvPr id="15" name="Straight Arrow Connector 14"/>
          <p:cNvCxnSpPr/>
          <p:nvPr/>
        </p:nvCxnSpPr>
        <p:spPr>
          <a:xfrm flipH="1" flipV="1">
            <a:off x="6248400" y="5105400"/>
            <a:ext cx="838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7413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2.  Two </a:t>
            </a:r>
            <a:r>
              <a:rPr lang="en-US" dirty="0"/>
              <a:t>types of agencies </a:t>
            </a:r>
          </a:p>
          <a:p>
            <a:pPr lvl="1"/>
            <a:r>
              <a:rPr lang="en-US" dirty="0" smtClean="0"/>
              <a:t>Type I:  Acquired </a:t>
            </a:r>
            <a:r>
              <a:rPr lang="en-US" dirty="0"/>
              <a:t>policy expertise has </a:t>
            </a:r>
            <a:r>
              <a:rPr lang="en-US" dirty="0" smtClean="0"/>
              <a:t>low value to the outside market, </a:t>
            </a:r>
            <a:r>
              <a:rPr lang="en-US" dirty="0"/>
              <a:t>e.g. </a:t>
            </a:r>
            <a:r>
              <a:rPr lang="en-US" dirty="0" smtClean="0"/>
              <a:t>air </a:t>
            </a:r>
            <a:r>
              <a:rPr lang="en-US" dirty="0"/>
              <a:t>traffic controllers </a:t>
            </a:r>
            <a:endParaRPr lang="en-US" dirty="0" smtClean="0"/>
          </a:p>
          <a:p>
            <a:pPr lvl="1"/>
            <a:r>
              <a:rPr lang="en-US" dirty="0" smtClean="0"/>
              <a:t>Type II: </a:t>
            </a:r>
            <a:r>
              <a:rPr lang="en-US" dirty="0"/>
              <a:t>Acquired policy expertise has </a:t>
            </a:r>
            <a:r>
              <a:rPr lang="en-US" dirty="0" smtClean="0"/>
              <a:t>high </a:t>
            </a:r>
            <a:r>
              <a:rPr lang="en-US" dirty="0"/>
              <a:t>value to the outside market, e.g. </a:t>
            </a:r>
            <a:r>
              <a:rPr lang="en-US" dirty="0" smtClean="0"/>
              <a:t>antitrust attorneys</a:t>
            </a:r>
            <a:endParaRPr lang="en-US" dirty="0"/>
          </a:p>
          <a:p>
            <a:pPr lvl="1"/>
            <a:r>
              <a:rPr lang="en-US" dirty="0"/>
              <a:t>So, different outside options available to agency managers result in difference agency design</a:t>
            </a:r>
          </a:p>
          <a:p>
            <a:endParaRPr lang="en-US" dirty="0"/>
          </a:p>
        </p:txBody>
      </p:sp>
      <p:sp>
        <p:nvSpPr>
          <p:cNvPr id="4" name="Title 1"/>
          <p:cNvSpPr>
            <a:spLocks noGrp="1"/>
          </p:cNvSpPr>
          <p:nvPr>
            <p:ph type="title"/>
          </p:nvPr>
        </p:nvSpPr>
        <p:spPr/>
        <p:txBody>
          <a:bodyPr>
            <a:normAutofit fontScale="90000"/>
          </a:bodyPr>
          <a:lstStyle/>
          <a:p>
            <a:r>
              <a:rPr lang="en-US" dirty="0" smtClean="0"/>
              <a:t>Slight Variants to the Standard Models</a:t>
            </a:r>
            <a:endParaRPr lang="en-US" dirty="0"/>
          </a:p>
        </p:txBody>
      </p:sp>
    </p:spTree>
    <p:extLst>
      <p:ext uri="{BB962C8B-B14F-4D97-AF65-F5344CB8AC3E}">
        <p14:creationId xmlns:p14="http://schemas.microsoft.com/office/powerpoint/2010/main" val="108439506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Illustrative Example: </a:t>
            </a:r>
            <a:br>
              <a:rPr lang="en-US" dirty="0" smtClean="0"/>
            </a:br>
            <a:r>
              <a:rPr lang="en-US" dirty="0" smtClean="0"/>
              <a:t>Treasury Department</a:t>
            </a:r>
            <a:endParaRPr lang="en-US" dirty="0"/>
          </a:p>
        </p:txBody>
      </p:sp>
      <p:sp>
        <p:nvSpPr>
          <p:cNvPr id="3" name="Text Placeholder 2"/>
          <p:cNvSpPr>
            <a:spLocks noGrp="1"/>
          </p:cNvSpPr>
          <p:nvPr>
            <p:ph type="body" idx="1"/>
          </p:nvPr>
        </p:nvSpPr>
        <p:spPr>
          <a:xfrm>
            <a:off x="457200" y="1535113"/>
            <a:ext cx="3733800" cy="639762"/>
          </a:xfrm>
        </p:spPr>
        <p:txBody>
          <a:bodyPr>
            <a:normAutofit fontScale="92500"/>
          </a:bodyPr>
          <a:lstStyle/>
          <a:p>
            <a:r>
              <a:rPr lang="en-US" dirty="0" smtClean="0"/>
              <a:t>Type I:  Office of Public Debt</a:t>
            </a:r>
            <a:endParaRPr lang="en-US" dirty="0"/>
          </a:p>
        </p:txBody>
      </p:sp>
      <p:sp>
        <p:nvSpPr>
          <p:cNvPr id="4" name="Content Placeholder 3"/>
          <p:cNvSpPr>
            <a:spLocks noGrp="1"/>
          </p:cNvSpPr>
          <p:nvPr>
            <p:ph sz="half" idx="2"/>
          </p:nvPr>
        </p:nvSpPr>
        <p:spPr>
          <a:xfrm>
            <a:off x="457200" y="2286000"/>
            <a:ext cx="4040188" cy="3951288"/>
          </a:xfrm>
        </p:spPr>
        <p:txBody>
          <a:bodyPr/>
          <a:lstStyle/>
          <a:p>
            <a:r>
              <a:rPr lang="en-US" dirty="0" smtClean="0"/>
              <a:t>Design and execute U.S. Treasury bond auctions, operates direct bond sales to US Citizens</a:t>
            </a:r>
            <a:endParaRPr lang="en-US" dirty="0"/>
          </a:p>
          <a:p>
            <a:r>
              <a:rPr lang="en-US" dirty="0" smtClean="0"/>
              <a:t>To be promoted, must demonstrate can effectively execute on these goals</a:t>
            </a:r>
          </a:p>
        </p:txBody>
      </p:sp>
      <p:sp>
        <p:nvSpPr>
          <p:cNvPr id="5" name="Text Placeholder 4"/>
          <p:cNvSpPr>
            <a:spLocks noGrp="1"/>
          </p:cNvSpPr>
          <p:nvPr>
            <p:ph type="body" sz="quarter" idx="3"/>
          </p:nvPr>
        </p:nvSpPr>
        <p:spPr>
          <a:xfrm>
            <a:off x="4648200" y="1752600"/>
            <a:ext cx="4041775" cy="639762"/>
          </a:xfrm>
        </p:spPr>
        <p:txBody>
          <a:bodyPr>
            <a:normAutofit fontScale="92500" lnSpcReduction="20000"/>
          </a:bodyPr>
          <a:lstStyle/>
          <a:p>
            <a:r>
              <a:rPr lang="en-US" dirty="0" smtClean="0"/>
              <a:t>Type II:  Office of Comptroller of the Currency</a:t>
            </a:r>
            <a:endParaRPr lang="en-US" dirty="0"/>
          </a:p>
        </p:txBody>
      </p:sp>
      <p:sp>
        <p:nvSpPr>
          <p:cNvPr id="6" name="Content Placeholder 5"/>
          <p:cNvSpPr>
            <a:spLocks noGrp="1"/>
          </p:cNvSpPr>
          <p:nvPr>
            <p:ph sz="quarter" idx="4"/>
          </p:nvPr>
        </p:nvSpPr>
        <p:spPr>
          <a:xfrm>
            <a:off x="4648200" y="2362200"/>
            <a:ext cx="4041775" cy="3951288"/>
          </a:xfrm>
        </p:spPr>
        <p:txBody>
          <a:bodyPr/>
          <a:lstStyle/>
          <a:p>
            <a:r>
              <a:rPr lang="en-US" dirty="0"/>
              <a:t>Regulates financial institutions</a:t>
            </a:r>
          </a:p>
          <a:p>
            <a:r>
              <a:rPr lang="en-US" dirty="0"/>
              <a:t>To be promoted, must pass UCC Exam and learn</a:t>
            </a:r>
          </a:p>
          <a:p>
            <a:pPr lvl="1"/>
            <a:r>
              <a:rPr lang="en-US" dirty="0"/>
              <a:t>Risk management</a:t>
            </a:r>
          </a:p>
          <a:p>
            <a:pPr lvl="1"/>
            <a:r>
              <a:rPr lang="en-US" dirty="0"/>
              <a:t>Asset soundness</a:t>
            </a:r>
          </a:p>
          <a:p>
            <a:pPr lvl="1"/>
            <a:r>
              <a:rPr lang="en-US" b="1" dirty="0"/>
              <a:t>Bank management</a:t>
            </a:r>
          </a:p>
          <a:p>
            <a:endParaRPr lang="en-US" dirty="0"/>
          </a:p>
        </p:txBody>
      </p:sp>
    </p:spTree>
    <p:extLst>
      <p:ext uri="{BB962C8B-B14F-4D97-AF65-F5344CB8AC3E}">
        <p14:creationId xmlns:p14="http://schemas.microsoft.com/office/powerpoint/2010/main" val="19444286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Figure 1:  Departures at the Department of Treasury</a:t>
            </a:r>
            <a:endParaRPr lang="en-US" sz="3200" dirty="0"/>
          </a:p>
        </p:txBody>
      </p:sp>
      <p:sp>
        <p:nvSpPr>
          <p:cNvPr id="5" name="TextBox 4"/>
          <p:cNvSpPr txBox="1"/>
          <p:nvPr/>
        </p:nvSpPr>
        <p:spPr>
          <a:xfrm flipV="1">
            <a:off x="762000" y="2133600"/>
            <a:ext cx="461665" cy="3190297"/>
          </a:xfrm>
          <a:prstGeom prst="rect">
            <a:avLst/>
          </a:prstGeom>
          <a:noFill/>
        </p:spPr>
        <p:txBody>
          <a:bodyPr vert="eaVert" wrap="none" rtlCol="0">
            <a:spAutoFit/>
          </a:bodyPr>
          <a:lstStyle/>
          <a:p>
            <a:r>
              <a:rPr lang="en-US" dirty="0" smtClean="0"/>
              <a:t>Percent of Workforce Departures</a:t>
            </a:r>
            <a:endParaRPr lang="en-US" dirty="0"/>
          </a:p>
        </p:txBody>
      </p:sp>
      <p:sp>
        <p:nvSpPr>
          <p:cNvPr id="6" name="TextBox 5"/>
          <p:cNvSpPr txBox="1"/>
          <p:nvPr/>
        </p:nvSpPr>
        <p:spPr>
          <a:xfrm>
            <a:off x="3657600" y="5694512"/>
            <a:ext cx="1644233" cy="369332"/>
          </a:xfrm>
          <a:prstGeom prst="rect">
            <a:avLst/>
          </a:prstGeom>
          <a:noFill/>
        </p:spPr>
        <p:txBody>
          <a:bodyPr wrap="none" rtlCol="0">
            <a:spAutoFit/>
          </a:bodyPr>
          <a:lstStyle/>
          <a:p>
            <a:r>
              <a:rPr lang="en-US" dirty="0" smtClean="0"/>
              <a:t>Years of Service</a:t>
            </a:r>
            <a:endParaRPr lang="en-US" dirty="0"/>
          </a:p>
        </p:txBody>
      </p:sp>
      <p:sp>
        <p:nvSpPr>
          <p:cNvPr id="7" name="TextBox 7"/>
          <p:cNvSpPr txBox="1"/>
          <p:nvPr/>
        </p:nvSpPr>
        <p:spPr>
          <a:xfrm>
            <a:off x="6096000" y="1447800"/>
            <a:ext cx="2707280" cy="83099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u="sng" dirty="0" smtClean="0"/>
              <a:t>FY2011 Turnover Rate</a:t>
            </a:r>
            <a:br>
              <a:rPr lang="en-US" sz="1600" u="sng" dirty="0" smtClean="0"/>
            </a:br>
            <a:r>
              <a:rPr lang="en-US" sz="1600" dirty="0" smtClean="0"/>
              <a:t>Comptroller of Currency: 8.7%</a:t>
            </a:r>
          </a:p>
          <a:p>
            <a:pPr algn="ctr"/>
            <a:r>
              <a:rPr lang="en-US" sz="1600" dirty="0" smtClean="0"/>
              <a:t>Bureau of Public Debt:  4.6%</a:t>
            </a:r>
            <a:endParaRPr lang="en-US" sz="1600" dirty="0"/>
          </a:p>
        </p:txBody>
      </p:sp>
      <p:sp>
        <p:nvSpPr>
          <p:cNvPr id="8" name="TextBox 7"/>
          <p:cNvSpPr txBox="1"/>
          <p:nvPr/>
        </p:nvSpPr>
        <p:spPr>
          <a:xfrm>
            <a:off x="533400" y="6248400"/>
            <a:ext cx="8001000" cy="400110"/>
          </a:xfrm>
          <a:prstGeom prst="rect">
            <a:avLst/>
          </a:prstGeom>
          <a:noFill/>
        </p:spPr>
        <p:txBody>
          <a:bodyPr wrap="square" rtlCol="0">
            <a:spAutoFit/>
          </a:bodyPr>
          <a:lstStyle/>
          <a:p>
            <a:r>
              <a:rPr lang="en-US" sz="1000" dirty="0" smtClean="0"/>
              <a:t>Note:  Data from </a:t>
            </a:r>
            <a:r>
              <a:rPr lang="en-US" sz="1000" dirty="0" err="1" smtClean="0"/>
              <a:t>Fedscope</a:t>
            </a:r>
            <a:r>
              <a:rPr lang="en-US" sz="1000" dirty="0" smtClean="0"/>
              <a:t>, Office of Personnel Management, FY2011; Includes GS-5 (college educated) and above employees who have a minimum of 12 months of service;  departures averaged across interval</a:t>
            </a:r>
            <a:endParaRPr lang="en-US" sz="1000" dirty="0"/>
          </a:p>
        </p:txBody>
      </p:sp>
      <p:graphicFrame>
        <p:nvGraphicFramePr>
          <p:cNvPr id="9" name="Chart 8"/>
          <p:cNvGraphicFramePr>
            <a:graphicFrameLocks/>
          </p:cNvGraphicFramePr>
          <p:nvPr>
            <p:extLst>
              <p:ext uri="{D42A27DB-BD31-4B8C-83A1-F6EECF244321}">
                <p14:modId xmlns:p14="http://schemas.microsoft.com/office/powerpoint/2010/main" val="2983728019"/>
              </p:ext>
            </p:extLst>
          </p:nvPr>
        </p:nvGraphicFramePr>
        <p:xfrm>
          <a:off x="1295400" y="1905000"/>
          <a:ext cx="6019800" cy="3886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62590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Poor outside opportunities for public sector managers</a:t>
            </a:r>
          </a:p>
          <a:p>
            <a:pPr marL="457200" lvl="1" indent="0">
              <a:buNone/>
            </a:pPr>
            <a:endParaRPr lang="en-US" dirty="0" smtClean="0"/>
          </a:p>
          <a:p>
            <a:r>
              <a:rPr lang="en-US" dirty="0" smtClean="0"/>
              <a:t>The managerial wage must compensate employees for training costs</a:t>
            </a:r>
          </a:p>
          <a:p>
            <a:endParaRPr lang="en-US" dirty="0" smtClean="0"/>
          </a:p>
          <a:p>
            <a:r>
              <a:rPr lang="en-US" dirty="0" smtClean="0"/>
              <a:t>Set the managerial wage so that it </a:t>
            </a:r>
            <a:r>
              <a:rPr lang="en-US" b="1" dirty="0" smtClean="0"/>
              <a:t>c</a:t>
            </a:r>
            <a:r>
              <a:rPr lang="en-US" dirty="0" smtClean="0"/>
              <a:t>ompensates zealots but not slackers</a:t>
            </a:r>
          </a:p>
          <a:p>
            <a:endParaRPr lang="en-US" dirty="0" smtClean="0"/>
          </a:p>
          <a:p>
            <a:r>
              <a:rPr lang="en-US" b="1" dirty="0" smtClean="0"/>
              <a:t>Only zealots will seek promotion</a:t>
            </a:r>
          </a:p>
          <a:p>
            <a:endParaRPr lang="en-US" dirty="0" smtClean="0"/>
          </a:p>
          <a:p>
            <a:r>
              <a:rPr lang="en-US" dirty="0" smtClean="0"/>
              <a:t>Given an inside wage like this, set promotion standard and politicization to maximize Boss utility</a:t>
            </a:r>
            <a:endParaRPr lang="en-US" dirty="0"/>
          </a:p>
        </p:txBody>
      </p:sp>
      <p:sp>
        <p:nvSpPr>
          <p:cNvPr id="2" name="Title 1"/>
          <p:cNvSpPr>
            <a:spLocks noGrp="1"/>
          </p:cNvSpPr>
          <p:nvPr>
            <p:ph type="title"/>
          </p:nvPr>
        </p:nvSpPr>
        <p:spPr/>
        <p:txBody>
          <a:bodyPr/>
          <a:lstStyle/>
          <a:p>
            <a:r>
              <a:rPr lang="en-US" dirty="0" smtClean="0"/>
              <a:t>Key Intuition: Type I Bureaus</a:t>
            </a:r>
            <a:endParaRPr lang="en-US" dirty="0"/>
          </a:p>
        </p:txBody>
      </p:sp>
    </p:spTree>
    <p:extLst>
      <p:ext uri="{BB962C8B-B14F-4D97-AF65-F5344CB8AC3E}">
        <p14:creationId xmlns:p14="http://schemas.microsoft.com/office/powerpoint/2010/main" val="373321916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Intuition: Type II Bureaus</a:t>
            </a:r>
            <a:endParaRPr lang="en-US" dirty="0"/>
          </a:p>
        </p:txBody>
      </p:sp>
      <p:sp>
        <p:nvSpPr>
          <p:cNvPr id="3" name="Content Placeholder 2"/>
          <p:cNvSpPr>
            <a:spLocks noGrp="1"/>
          </p:cNvSpPr>
          <p:nvPr>
            <p:ph idx="1"/>
          </p:nvPr>
        </p:nvSpPr>
        <p:spPr>
          <a:xfrm>
            <a:off x="457200" y="1447800"/>
            <a:ext cx="8229600" cy="4983163"/>
          </a:xfrm>
        </p:spPr>
        <p:txBody>
          <a:bodyPr>
            <a:normAutofit fontScale="77500" lnSpcReduction="20000"/>
          </a:bodyPr>
          <a:lstStyle/>
          <a:p>
            <a:r>
              <a:rPr lang="en-US" dirty="0" smtClean="0"/>
              <a:t>Excellent outside opportunities for public sector managers</a:t>
            </a:r>
          </a:p>
          <a:p>
            <a:pPr marL="457200" lvl="1" indent="0">
              <a:buNone/>
            </a:pPr>
            <a:endParaRPr lang="en-US" dirty="0" smtClean="0"/>
          </a:p>
          <a:p>
            <a:r>
              <a:rPr lang="en-US" dirty="0" smtClean="0"/>
              <a:t>The managerial wage must be attractive enough to retain managers in the face of good outside opportunities</a:t>
            </a:r>
          </a:p>
          <a:p>
            <a:endParaRPr lang="en-US" dirty="0" smtClean="0"/>
          </a:p>
          <a:p>
            <a:r>
              <a:rPr lang="en-US" dirty="0" smtClean="0"/>
              <a:t>Set the wage so that it retains zealots but not slackers</a:t>
            </a:r>
          </a:p>
          <a:p>
            <a:endParaRPr lang="en-US" dirty="0" smtClean="0"/>
          </a:p>
          <a:p>
            <a:r>
              <a:rPr lang="en-US" b="1" dirty="0" smtClean="0"/>
              <a:t>Both will seek promotion but only zealots will stay</a:t>
            </a:r>
          </a:p>
          <a:p>
            <a:endParaRPr lang="en-US" dirty="0" smtClean="0"/>
          </a:p>
          <a:p>
            <a:r>
              <a:rPr lang="en-US" dirty="0" smtClean="0"/>
              <a:t>Given an inside wage like this, set promotion standard and politicization to maximize Boss utility</a:t>
            </a:r>
          </a:p>
          <a:p>
            <a:pPr lvl="1"/>
            <a:r>
              <a:rPr lang="en-US" dirty="0" smtClean="0"/>
              <a:t>Caution: Promotion standard will affect outside wage</a:t>
            </a:r>
          </a:p>
        </p:txBody>
      </p:sp>
    </p:spTree>
    <p:extLst>
      <p:ext uri="{BB962C8B-B14F-4D97-AF65-F5344CB8AC3E}">
        <p14:creationId xmlns:p14="http://schemas.microsoft.com/office/powerpoint/2010/main" val="6715806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Competency – Control Tradeoff</a:t>
            </a:r>
            <a:endParaRPr lang="en-US" dirty="0"/>
          </a:p>
        </p:txBody>
      </p:sp>
      <p:sp>
        <p:nvSpPr>
          <p:cNvPr id="3" name="Content Placeholder 2"/>
          <p:cNvSpPr>
            <a:spLocks noGrp="1"/>
          </p:cNvSpPr>
          <p:nvPr>
            <p:ph idx="1"/>
          </p:nvPr>
        </p:nvSpPr>
        <p:spPr>
          <a:xfrm>
            <a:off x="457200" y="4876800"/>
            <a:ext cx="8229600" cy="1828800"/>
          </a:xfrm>
        </p:spPr>
        <p:txBody>
          <a:bodyPr>
            <a:normAutofit fontScale="62500" lnSpcReduction="20000"/>
          </a:bodyPr>
          <a:lstStyle/>
          <a:p>
            <a:r>
              <a:rPr lang="en-US" dirty="0" smtClean="0"/>
              <a:t>Lower levels of </a:t>
            </a:r>
            <a:r>
              <a:rPr lang="en-US" dirty="0" err="1" smtClean="0"/>
              <a:t>of</a:t>
            </a:r>
            <a:r>
              <a:rPr lang="en-US" dirty="0" smtClean="0"/>
              <a:t> policy agreement (p) lead to higher levels of politicization (</a:t>
            </a:r>
            <a:r>
              <a:rPr lang="en-US" dirty="0" smtClean="0">
                <a:sym typeface="Symbol"/>
              </a:rPr>
              <a:t></a:t>
            </a:r>
            <a:r>
              <a:rPr lang="en-US" dirty="0" smtClean="0"/>
              <a:t>) and low promotion standards (e-bar)</a:t>
            </a:r>
          </a:p>
          <a:p>
            <a:pPr lvl="1"/>
            <a:r>
              <a:rPr lang="en-US" dirty="0" smtClean="0"/>
              <a:t>Public sector managers do not develop human capital</a:t>
            </a:r>
          </a:p>
          <a:p>
            <a:r>
              <a:rPr lang="en-US" dirty="0" smtClean="0"/>
              <a:t>High levels of agreement result in low politicization and high promotion standards</a:t>
            </a:r>
          </a:p>
          <a:p>
            <a:pPr lvl="1"/>
            <a:r>
              <a:rPr lang="en-US" dirty="0" smtClean="0"/>
              <a:t>Public sector managers develop high levels of human capital</a:t>
            </a:r>
            <a:endParaRPr lang="en-US" dirty="0"/>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9200"/>
            <a:ext cx="4167083" cy="344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15874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rmAutofit/>
          </a:bodyPr>
          <a:lstStyle/>
          <a:p>
            <a:r>
              <a:rPr lang="en-US" sz="6000" dirty="0" smtClean="0"/>
              <a:t>Quitting in Protest</a:t>
            </a:r>
            <a:endParaRPr lang="en-US" sz="6000" dirty="0"/>
          </a:p>
        </p:txBody>
      </p:sp>
      <p:sp>
        <p:nvSpPr>
          <p:cNvPr id="3" name="Subtitle 2"/>
          <p:cNvSpPr>
            <a:spLocks noGrp="1"/>
          </p:cNvSpPr>
          <p:nvPr>
            <p:ph type="subTitle" idx="1"/>
          </p:nvPr>
        </p:nvSpPr>
        <p:spPr>
          <a:xfrm>
            <a:off x="838200" y="4724400"/>
            <a:ext cx="7620000" cy="1752600"/>
          </a:xfrm>
        </p:spPr>
        <p:txBody>
          <a:bodyPr>
            <a:normAutofit/>
          </a:bodyPr>
          <a:lstStyle/>
          <a:p>
            <a:r>
              <a:rPr lang="en-US" sz="2000" dirty="0" smtClean="0"/>
              <a:t>Charles Cameron               John de </a:t>
            </a:r>
            <a:r>
              <a:rPr lang="en-US" sz="2000" dirty="0" err="1" smtClean="0"/>
              <a:t>Figueiredo</a:t>
            </a:r>
            <a:r>
              <a:rPr lang="en-US" sz="2000" dirty="0"/>
              <a:t> </a:t>
            </a:r>
            <a:r>
              <a:rPr lang="en-US" sz="2000" dirty="0" smtClean="0"/>
              <a:t>         David Lewis</a:t>
            </a:r>
          </a:p>
          <a:p>
            <a:r>
              <a:rPr lang="en-US" sz="2000" dirty="0" smtClean="0"/>
              <a:t>      Princeton                                   Duke                        Vanderbilt</a:t>
            </a:r>
          </a:p>
          <a:p>
            <a:endParaRPr lang="en-US" sz="2000" dirty="0"/>
          </a:p>
          <a:p>
            <a:r>
              <a:rPr lang="en-US" sz="2000" dirty="0" smtClean="0"/>
              <a:t>April 2015</a:t>
            </a:r>
            <a:endParaRPr lang="en-US" sz="2000" dirty="0"/>
          </a:p>
        </p:txBody>
      </p:sp>
      <p:sp>
        <p:nvSpPr>
          <p:cNvPr id="4" name="Subtitle 2"/>
          <p:cNvSpPr txBox="1">
            <a:spLocks/>
          </p:cNvSpPr>
          <p:nvPr/>
        </p:nvSpPr>
        <p:spPr>
          <a:xfrm>
            <a:off x="1524000" y="2819400"/>
            <a:ext cx="6400800" cy="129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t>Presidential Policy Making and Agency Response</a:t>
            </a:r>
            <a:endParaRPr lang="en-US" dirty="0"/>
          </a:p>
        </p:txBody>
      </p:sp>
    </p:spTree>
    <p:extLst>
      <p:ext uri="{BB962C8B-B14F-4D97-AF65-F5344CB8AC3E}">
        <p14:creationId xmlns:p14="http://schemas.microsoft.com/office/powerpoint/2010/main" val="22733492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Institutional and Organizational Economics</a:t>
            </a:r>
            <a:endParaRPr lang="en-US" dirty="0"/>
          </a:p>
        </p:txBody>
      </p:sp>
      <p:sp>
        <p:nvSpPr>
          <p:cNvPr id="3" name="Content Placeholder 2"/>
          <p:cNvSpPr>
            <a:spLocks noGrp="1"/>
          </p:cNvSpPr>
          <p:nvPr>
            <p:ph idx="1"/>
          </p:nvPr>
        </p:nvSpPr>
        <p:spPr/>
        <p:txBody>
          <a:bodyPr/>
          <a:lstStyle/>
          <a:p>
            <a:r>
              <a:rPr lang="en-US" dirty="0" smtClean="0"/>
              <a:t>Focus on how institutions and organizations work</a:t>
            </a:r>
          </a:p>
          <a:p>
            <a:pPr lvl="1"/>
            <a:r>
              <a:rPr lang="en-US" dirty="0" smtClean="0"/>
              <a:t>Opening up the black box</a:t>
            </a:r>
          </a:p>
          <a:p>
            <a:pPr lvl="1"/>
            <a:r>
              <a:rPr lang="en-US" dirty="0" smtClean="0"/>
              <a:t>Interdisciplinary</a:t>
            </a:r>
          </a:p>
          <a:p>
            <a:pPr lvl="1"/>
            <a:r>
              <a:rPr lang="en-US" dirty="0" err="1" smtClean="0"/>
              <a:t>Microanalytic</a:t>
            </a:r>
            <a:endParaRPr lang="en-US" dirty="0" smtClean="0"/>
          </a:p>
          <a:p>
            <a:pPr lvl="1"/>
            <a:r>
              <a:rPr lang="en-US" dirty="0" smtClean="0"/>
              <a:t>“What is really going on here?”</a:t>
            </a:r>
            <a:endParaRPr lang="en-US" dirty="0"/>
          </a:p>
        </p:txBody>
      </p:sp>
    </p:spTree>
    <p:extLst>
      <p:ext uri="{BB962C8B-B14F-4D97-AF65-F5344CB8AC3E}">
        <p14:creationId xmlns:p14="http://schemas.microsoft.com/office/powerpoint/2010/main" val="17389488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Growth of Presidential Resources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8001001" cy="61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8729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990600"/>
            <a:ext cx="7772400" cy="2609851"/>
          </a:xfrm>
        </p:spPr>
        <p:txBody>
          <a:bodyPr>
            <a:normAutofit fontScale="90000"/>
          </a:bodyPr>
          <a:lstStyle/>
          <a:p>
            <a:r>
              <a:rPr lang="en-US" dirty="0" smtClean="0"/>
              <a:t>Growth of WH and EOP creates the opportunity for presidents to intervene anywhere in the government as they wish</a:t>
            </a:r>
            <a:endParaRPr lang="en-US" dirty="0"/>
          </a:p>
        </p:txBody>
      </p:sp>
      <p:sp>
        <p:nvSpPr>
          <p:cNvPr id="4" name="Subtitle 3"/>
          <p:cNvSpPr>
            <a:spLocks noGrp="1"/>
          </p:cNvSpPr>
          <p:nvPr>
            <p:ph type="subTitle" idx="1"/>
          </p:nvPr>
        </p:nvSpPr>
        <p:spPr/>
        <p:txBody>
          <a:bodyPr/>
          <a:lstStyle/>
          <a:p>
            <a:r>
              <a:rPr lang="en-US" dirty="0" smtClean="0"/>
              <a:t>Over-riding the plans, programs, and desires of civil servants</a:t>
            </a:r>
            <a:endParaRPr lang="en-US" dirty="0"/>
          </a:p>
        </p:txBody>
      </p:sp>
    </p:spTree>
    <p:extLst>
      <p:ext uri="{BB962C8B-B14F-4D97-AF65-F5344CB8AC3E}">
        <p14:creationId xmlns:p14="http://schemas.microsoft.com/office/powerpoint/2010/main" val="357076091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a:t>
            </a:r>
            <a:endParaRPr lang="en-US" dirty="0"/>
          </a:p>
        </p:txBody>
      </p:sp>
      <p:sp>
        <p:nvSpPr>
          <p:cNvPr id="3" name="Content Placeholder 2"/>
          <p:cNvSpPr>
            <a:spLocks noGrp="1"/>
          </p:cNvSpPr>
          <p:nvPr>
            <p:ph idx="1"/>
          </p:nvPr>
        </p:nvSpPr>
        <p:spPr/>
        <p:txBody>
          <a:bodyPr/>
          <a:lstStyle/>
          <a:p>
            <a:r>
              <a:rPr lang="en-US" dirty="0" smtClean="0"/>
              <a:t>(Informed) Presidents can take a “unilateral” action </a:t>
            </a:r>
          </a:p>
          <a:p>
            <a:pPr lvl="1"/>
            <a:r>
              <a:rPr lang="en-US" dirty="0" smtClean="0"/>
              <a:t>Executive order, departmental memorandum</a:t>
            </a:r>
          </a:p>
          <a:p>
            <a:r>
              <a:rPr lang="en-US" dirty="0" smtClean="0"/>
              <a:t>This forces policy on bureaucrats in an agency</a:t>
            </a:r>
          </a:p>
          <a:p>
            <a:pPr lvl="1"/>
            <a:r>
              <a:rPr lang="en-US" dirty="0" smtClean="0"/>
              <a:t>“Slackers” and “zealots”</a:t>
            </a:r>
          </a:p>
          <a:p>
            <a:r>
              <a:rPr lang="en-US" dirty="0"/>
              <a:t>P</a:t>
            </a:r>
            <a:r>
              <a:rPr lang="en-US" dirty="0" smtClean="0"/>
              <a:t>olicy-oriented bureaucrats may quit rather than implement the policy</a:t>
            </a:r>
          </a:p>
          <a:p>
            <a:pPr lvl="1"/>
            <a:r>
              <a:rPr lang="en-US" dirty="0" smtClean="0"/>
              <a:t>“clean hands”</a:t>
            </a:r>
          </a:p>
          <a:p>
            <a:endParaRPr lang="en-US" dirty="0"/>
          </a:p>
        </p:txBody>
      </p:sp>
    </p:spTree>
    <p:extLst>
      <p:ext uri="{BB962C8B-B14F-4D97-AF65-F5344CB8AC3E}">
        <p14:creationId xmlns:p14="http://schemas.microsoft.com/office/powerpoint/2010/main" val="336429125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69011274"/>
              </p:ext>
            </p:extLst>
          </p:nvPr>
        </p:nvGraphicFramePr>
        <p:xfrm>
          <a:off x="228600" y="152400"/>
          <a:ext cx="8448675" cy="6238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49777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Results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Meddling undermines policy initiative in agencies</a:t>
            </a:r>
          </a:p>
          <a:p>
            <a:r>
              <a:rPr lang="en-US" i="1" dirty="0" smtClean="0"/>
              <a:t>Moderates</a:t>
            </a:r>
            <a:r>
              <a:rPr lang="en-US" dirty="0" smtClean="0"/>
              <a:t> most vulnerable to quitting</a:t>
            </a:r>
          </a:p>
          <a:p>
            <a:r>
              <a:rPr lang="en-US" dirty="0" smtClean="0"/>
              <a:t>Extremists may stay to “wait out” a hostile president, or stay with a meddling friendly president in order to set policy under a friendly non-meddler</a:t>
            </a:r>
          </a:p>
          <a:p>
            <a:r>
              <a:rPr lang="en-US" dirty="0" smtClean="0"/>
              <a:t>Alternation of left and right presidents hollows out moderate agencies leaving only slackers</a:t>
            </a:r>
          </a:p>
          <a:p>
            <a:r>
              <a:rPr lang="en-US" dirty="0" smtClean="0"/>
              <a:t>Destroys capacity for policy initiative in agencies</a:t>
            </a:r>
            <a:endParaRPr lang="en-US" dirty="0"/>
          </a:p>
        </p:txBody>
      </p:sp>
    </p:spTree>
    <p:extLst>
      <p:ext uri="{BB962C8B-B14F-4D97-AF65-F5344CB8AC3E}">
        <p14:creationId xmlns:p14="http://schemas.microsoft.com/office/powerpoint/2010/main" val="394832878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Theory</a:t>
            </a:r>
          </a:p>
          <a:p>
            <a:r>
              <a:rPr lang="en-US" b="1" dirty="0" smtClean="0"/>
              <a:t>Empirical Evidence</a:t>
            </a:r>
            <a:endParaRPr lang="en-US" b="1" dirty="0"/>
          </a:p>
        </p:txBody>
      </p:sp>
    </p:spTree>
    <p:extLst>
      <p:ext uri="{BB962C8B-B14F-4D97-AF65-F5344CB8AC3E}">
        <p14:creationId xmlns:p14="http://schemas.microsoft.com/office/powerpoint/2010/main" val="32997824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Federal Government Employees</a:t>
            </a:r>
            <a:endParaRPr lang="en-US" dirty="0"/>
          </a:p>
        </p:txBody>
      </p:sp>
      <p:pic>
        <p:nvPicPr>
          <p:cNvPr id="1028" name="Picture 4" descr="http://voices.washingtonpost.com/federal-eye/govshutdow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267200"/>
            <a:ext cx="3471862" cy="2264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2.bp.blogspot.com/_y4vtjrH9UIc/TDnRZlpQo9I/AAAAAAAAAPI/Fb4sDg7Qd-k/s1600/sleeping-on-the-jo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272" y="3733800"/>
            <a:ext cx="3349925"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jfconroy.com/files/2010/02/f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143000"/>
            <a:ext cx="2524125" cy="297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632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0-#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 calcmode="lin" valueType="num">
                                      <p:cBhvr additive="base">
                                        <p:cTn id="18" dur="500" fill="hold"/>
                                        <p:tgtEl>
                                          <p:spTgt spid="1030"/>
                                        </p:tgtEl>
                                        <p:attrNameLst>
                                          <p:attrName>ppt_x</p:attrName>
                                        </p:attrNameLst>
                                      </p:cBhvr>
                                      <p:tavLst>
                                        <p:tav tm="0">
                                          <p:val>
                                            <p:strVal val="1+#ppt_w/2"/>
                                          </p:val>
                                        </p:tav>
                                        <p:tav tm="100000">
                                          <p:val>
                                            <p:strVal val="#ppt_x"/>
                                          </p:val>
                                        </p:tav>
                                      </p:tavLst>
                                    </p:anim>
                                    <p:anim calcmode="lin" valueType="num">
                                      <p:cBhvr additive="base">
                                        <p:cTn id="19"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Data</a:t>
            </a:r>
            <a:endParaRPr lang="en-US" dirty="0"/>
          </a:p>
        </p:txBody>
      </p:sp>
      <p:sp>
        <p:nvSpPr>
          <p:cNvPr id="3" name="TextBox 2"/>
          <p:cNvSpPr txBox="1"/>
          <p:nvPr/>
        </p:nvSpPr>
        <p:spPr>
          <a:xfrm>
            <a:off x="2590800" y="1828800"/>
            <a:ext cx="3873946" cy="3139321"/>
          </a:xfrm>
          <a:prstGeom prst="rect">
            <a:avLst/>
          </a:prstGeom>
          <a:noFill/>
          <a:ln w="28575">
            <a:solidFill>
              <a:schemeClr val="tx1"/>
            </a:solidFill>
          </a:ln>
        </p:spPr>
        <p:txBody>
          <a:bodyPr wrap="none" rtlCol="0">
            <a:spAutoFit/>
          </a:bodyPr>
          <a:lstStyle/>
          <a:p>
            <a:r>
              <a:rPr lang="en-US" dirty="0" smtClean="0"/>
              <a:t>1988-2011 =&gt; 24 years of data</a:t>
            </a:r>
          </a:p>
          <a:p>
            <a:endParaRPr lang="en-US" dirty="0"/>
          </a:p>
          <a:p>
            <a:r>
              <a:rPr lang="en-US" dirty="0" smtClean="0"/>
              <a:t>6.3 million unique non-DOD employees</a:t>
            </a:r>
          </a:p>
          <a:p>
            <a:endParaRPr lang="en-US" dirty="0"/>
          </a:p>
          <a:p>
            <a:r>
              <a:rPr lang="en-US" dirty="0" smtClean="0"/>
              <a:t>28.2 million person-year observations</a:t>
            </a:r>
          </a:p>
          <a:p>
            <a:endParaRPr lang="en-US" dirty="0"/>
          </a:p>
          <a:p>
            <a:r>
              <a:rPr lang="en-US" dirty="0" smtClean="0"/>
              <a:t>50 variables about each person</a:t>
            </a:r>
          </a:p>
          <a:p>
            <a:endParaRPr lang="en-US" dirty="0"/>
          </a:p>
          <a:p>
            <a:r>
              <a:rPr lang="en-US" dirty="0" smtClean="0"/>
              <a:t>132 federal agencies</a:t>
            </a:r>
          </a:p>
          <a:p>
            <a:endParaRPr lang="en-US" dirty="0"/>
          </a:p>
          <a:p>
            <a:r>
              <a:rPr lang="en-US" dirty="0" smtClean="0"/>
              <a:t>600+ sub-agency bureaus</a:t>
            </a:r>
            <a:endParaRPr lang="en-US" dirty="0"/>
          </a:p>
        </p:txBody>
      </p:sp>
    </p:spTree>
    <p:extLst>
      <p:ext uri="{BB962C8B-B14F-4D97-AF65-F5344CB8AC3E}">
        <p14:creationId xmlns:p14="http://schemas.microsoft.com/office/powerpoint/2010/main" val="160224738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 y="0"/>
            <a:ext cx="9060493" cy="6858000"/>
          </a:xfrm>
          <a:prstGeom prst="rect">
            <a:avLst/>
          </a:prstGeom>
        </p:spPr>
      </p:pic>
    </p:spTree>
    <p:extLst>
      <p:ext uri="{BB962C8B-B14F-4D97-AF65-F5344CB8AC3E}">
        <p14:creationId xmlns:p14="http://schemas.microsoft.com/office/powerpoint/2010/main" val="397976407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8100"/>
            <a:ext cx="9144000" cy="6758098"/>
          </a:xfrm>
          <a:prstGeom prst="rect">
            <a:avLst/>
          </a:prstGeom>
        </p:spPr>
      </p:pic>
    </p:spTree>
    <p:extLst>
      <p:ext uri="{BB962C8B-B14F-4D97-AF65-F5344CB8AC3E}">
        <p14:creationId xmlns:p14="http://schemas.microsoft.com/office/powerpoint/2010/main" val="2664635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and Institutions</a:t>
            </a:r>
            <a:endParaRPr lang="en-US" dirty="0"/>
          </a:p>
        </p:txBody>
      </p:sp>
      <p:sp>
        <p:nvSpPr>
          <p:cNvPr id="4" name="TextBox 3"/>
          <p:cNvSpPr txBox="1"/>
          <p:nvPr/>
        </p:nvSpPr>
        <p:spPr>
          <a:xfrm>
            <a:off x="914400" y="2437707"/>
            <a:ext cx="3657600" cy="923330"/>
          </a:xfrm>
          <a:prstGeom prst="rect">
            <a:avLst/>
          </a:prstGeom>
          <a:noFill/>
        </p:spPr>
        <p:txBody>
          <a:bodyPr wrap="square" rtlCol="0">
            <a:spAutoFit/>
          </a:bodyPr>
          <a:lstStyle/>
          <a:p>
            <a:r>
              <a:rPr lang="en-US" dirty="0" err="1" smtClean="0"/>
              <a:t>Coase</a:t>
            </a:r>
            <a:r>
              <a:rPr lang="en-US" dirty="0" smtClean="0"/>
              <a:t>, Simon, March, Barnard, Williamson, </a:t>
            </a:r>
            <a:r>
              <a:rPr lang="en-US" dirty="0" err="1" smtClean="0"/>
              <a:t>Alchian</a:t>
            </a:r>
            <a:r>
              <a:rPr lang="en-US" dirty="0" smtClean="0"/>
              <a:t>, </a:t>
            </a:r>
            <a:r>
              <a:rPr lang="en-US" dirty="0" err="1" smtClean="0"/>
              <a:t>Demsetz</a:t>
            </a:r>
            <a:r>
              <a:rPr lang="en-US" dirty="0" smtClean="0"/>
              <a:t>, </a:t>
            </a:r>
          </a:p>
          <a:p>
            <a:r>
              <a:rPr lang="en-US" dirty="0" smtClean="0"/>
              <a:t>Klein, </a:t>
            </a:r>
            <a:r>
              <a:rPr lang="en-US" dirty="0" smtClean="0"/>
              <a:t>Gibbons, …</a:t>
            </a:r>
            <a:r>
              <a:rPr lang="en-US" dirty="0" smtClean="0"/>
              <a:t>….</a:t>
            </a:r>
          </a:p>
        </p:txBody>
      </p:sp>
      <p:sp>
        <p:nvSpPr>
          <p:cNvPr id="5" name="TextBox 4"/>
          <p:cNvSpPr txBox="1"/>
          <p:nvPr/>
        </p:nvSpPr>
        <p:spPr>
          <a:xfrm>
            <a:off x="4648200" y="2436383"/>
            <a:ext cx="3657600" cy="923330"/>
          </a:xfrm>
          <a:prstGeom prst="rect">
            <a:avLst/>
          </a:prstGeom>
          <a:noFill/>
        </p:spPr>
        <p:txBody>
          <a:bodyPr wrap="square" rtlCol="0">
            <a:spAutoFit/>
          </a:bodyPr>
          <a:lstStyle/>
          <a:p>
            <a:r>
              <a:rPr lang="en-US" dirty="0" smtClean="0"/>
              <a:t>North, Weingast, Wallis, </a:t>
            </a:r>
            <a:r>
              <a:rPr lang="en-US" dirty="0" err="1" smtClean="0"/>
              <a:t>Eichengreen</a:t>
            </a:r>
            <a:r>
              <a:rPr lang="en-US" dirty="0" smtClean="0"/>
              <a:t>, Spiller, McCubbins, Spitzer, …..</a:t>
            </a:r>
          </a:p>
        </p:txBody>
      </p:sp>
      <p:sp>
        <p:nvSpPr>
          <p:cNvPr id="6" name="Down Arrow 5"/>
          <p:cNvSpPr/>
          <p:nvPr/>
        </p:nvSpPr>
        <p:spPr>
          <a:xfrm>
            <a:off x="2438400" y="13716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019800" y="13716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438400" y="34290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1379" y="4419600"/>
            <a:ext cx="3382021" cy="1077218"/>
          </a:xfrm>
          <a:prstGeom prst="rect">
            <a:avLst/>
          </a:prstGeom>
          <a:noFill/>
        </p:spPr>
        <p:txBody>
          <a:bodyPr wrap="square" rtlCol="0">
            <a:spAutoFit/>
          </a:bodyPr>
          <a:lstStyle/>
          <a:p>
            <a:r>
              <a:rPr lang="en-US" sz="2800" dirty="0" smtClean="0"/>
              <a:t>Personnel Economics</a:t>
            </a:r>
          </a:p>
          <a:p>
            <a:r>
              <a:rPr lang="en-US" dirty="0" err="1" smtClean="0"/>
              <a:t>Lazear</a:t>
            </a:r>
            <a:r>
              <a:rPr lang="en-US" dirty="0" smtClean="0"/>
              <a:t>, Shaw, </a:t>
            </a:r>
            <a:r>
              <a:rPr lang="en-US" dirty="0" err="1" smtClean="0"/>
              <a:t>Oyer</a:t>
            </a:r>
            <a:r>
              <a:rPr lang="en-US" dirty="0" smtClean="0"/>
              <a:t>, Waldman, Hubbard, </a:t>
            </a:r>
            <a:r>
              <a:rPr lang="en-US" dirty="0" err="1" smtClean="0"/>
              <a:t>Garicano</a:t>
            </a:r>
            <a:r>
              <a:rPr lang="en-US" smtClean="0"/>
              <a:t>, Baker…</a:t>
            </a:r>
            <a:endParaRPr lang="en-US" dirty="0"/>
          </a:p>
        </p:txBody>
      </p:sp>
      <p:sp>
        <p:nvSpPr>
          <p:cNvPr id="10" name="Down Arrow 9"/>
          <p:cNvSpPr/>
          <p:nvPr/>
        </p:nvSpPr>
        <p:spPr>
          <a:xfrm rot="18328865">
            <a:off x="1161623" y="38862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8894" y="3570690"/>
            <a:ext cx="1764970" cy="369332"/>
          </a:xfrm>
          <a:prstGeom prst="rect">
            <a:avLst/>
          </a:prstGeom>
          <a:noFill/>
          <a:ln w="3175">
            <a:solidFill>
              <a:schemeClr val="tx1"/>
            </a:solidFill>
          </a:ln>
        </p:spPr>
        <p:txBody>
          <a:bodyPr wrap="none" rtlCol="0">
            <a:spAutoFit/>
          </a:bodyPr>
          <a:lstStyle/>
          <a:p>
            <a:r>
              <a:rPr lang="en-US" dirty="0" smtClean="0"/>
              <a:t>Labor Economics</a:t>
            </a:r>
            <a:endParaRPr lang="en-US" dirty="0"/>
          </a:p>
        </p:txBody>
      </p:sp>
    </p:spTree>
    <p:extLst>
      <p:ext uri="{BB962C8B-B14F-4D97-AF65-F5344CB8AC3E}">
        <p14:creationId xmlns:p14="http://schemas.microsoft.com/office/powerpoint/2010/main" val="3321948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this take us?</a:t>
            </a:r>
            <a:endParaRPr lang="en-US" dirty="0"/>
          </a:p>
        </p:txBody>
      </p:sp>
      <p:sp>
        <p:nvSpPr>
          <p:cNvPr id="3" name="Content Placeholder 2"/>
          <p:cNvSpPr>
            <a:spLocks noGrp="1"/>
          </p:cNvSpPr>
          <p:nvPr>
            <p:ph idx="1"/>
          </p:nvPr>
        </p:nvSpPr>
        <p:spPr/>
        <p:txBody>
          <a:bodyPr/>
          <a:lstStyle/>
          <a:p>
            <a:r>
              <a:rPr lang="en-US" dirty="0" smtClean="0"/>
              <a:t>Describe the structure of government</a:t>
            </a:r>
          </a:p>
          <a:p>
            <a:r>
              <a:rPr lang="en-US" dirty="0" smtClean="0"/>
              <a:t>Where are the innovation factories in the government?</a:t>
            </a:r>
          </a:p>
          <a:p>
            <a:pPr lvl="1"/>
            <a:r>
              <a:rPr lang="en-US" dirty="0" smtClean="0"/>
              <a:t>What are the human capital characteristics?</a:t>
            </a:r>
          </a:p>
          <a:p>
            <a:r>
              <a:rPr lang="en-US" dirty="0" smtClean="0"/>
              <a:t>What kinds of structures/practices disseminate innovations</a:t>
            </a:r>
          </a:p>
          <a:p>
            <a:pPr lvl="1"/>
            <a:r>
              <a:rPr lang="en-US" dirty="0" smtClean="0"/>
              <a:t>Personnel rotation?</a:t>
            </a:r>
          </a:p>
          <a:p>
            <a:pPr lvl="1"/>
            <a:endParaRPr lang="en-US" dirty="0"/>
          </a:p>
        </p:txBody>
      </p:sp>
    </p:spTree>
    <p:extLst>
      <p:ext uri="{BB962C8B-B14F-4D97-AF65-F5344CB8AC3E}">
        <p14:creationId xmlns:p14="http://schemas.microsoft.com/office/powerpoint/2010/main" val="137837628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50975"/>
          </a:xfrm>
        </p:spPr>
        <p:txBody>
          <a:bodyPr>
            <a:noAutofit/>
          </a:bodyPr>
          <a:lstStyle/>
          <a:p>
            <a:r>
              <a:rPr lang="en-US" sz="3200" dirty="0" smtClean="0"/>
              <a:t>Do Public Sector Labor Markets Look Like Private Sector Labor Markets?</a:t>
            </a:r>
            <a:endParaRPr lang="en-US" sz="3200" dirty="0"/>
          </a:p>
        </p:txBody>
      </p:sp>
      <p:sp>
        <p:nvSpPr>
          <p:cNvPr id="3" name="Subtitle 2"/>
          <p:cNvSpPr>
            <a:spLocks noGrp="1"/>
          </p:cNvSpPr>
          <p:nvPr>
            <p:ph type="subTitle" idx="1"/>
          </p:nvPr>
        </p:nvSpPr>
        <p:spPr/>
        <p:txBody>
          <a:bodyPr>
            <a:normAutofit fontScale="92500" lnSpcReduction="10000"/>
          </a:bodyPr>
          <a:lstStyle/>
          <a:p>
            <a:r>
              <a:rPr lang="en-US" sz="2000" dirty="0" smtClean="0"/>
              <a:t>John de Figueiredo, Duke University</a:t>
            </a:r>
          </a:p>
          <a:p>
            <a:r>
              <a:rPr lang="en-US" sz="2000" dirty="0" smtClean="0"/>
              <a:t>Charles Cameron, Princeton University</a:t>
            </a:r>
          </a:p>
          <a:p>
            <a:r>
              <a:rPr lang="en-US" sz="2000" dirty="0" smtClean="0"/>
              <a:t>David Lewis, Vanderbilt University</a:t>
            </a:r>
          </a:p>
          <a:p>
            <a:endParaRPr lang="en-US" sz="2000" dirty="0"/>
          </a:p>
          <a:p>
            <a:r>
              <a:rPr lang="en-US" sz="2000" dirty="0" smtClean="0"/>
              <a:t>January 2014</a:t>
            </a:r>
            <a:endParaRPr lang="en-US" sz="2000" dirty="0"/>
          </a:p>
        </p:txBody>
      </p:sp>
      <p:sp>
        <p:nvSpPr>
          <p:cNvPr id="4" name="TextBox 3"/>
          <p:cNvSpPr txBox="1"/>
          <p:nvPr/>
        </p:nvSpPr>
        <p:spPr>
          <a:xfrm>
            <a:off x="1066800" y="6019800"/>
            <a:ext cx="7315200" cy="646331"/>
          </a:xfrm>
          <a:prstGeom prst="rect">
            <a:avLst/>
          </a:prstGeom>
          <a:noFill/>
        </p:spPr>
        <p:txBody>
          <a:bodyPr wrap="square" rtlCol="0">
            <a:spAutoFit/>
          </a:bodyPr>
          <a:lstStyle/>
          <a:p>
            <a:pPr algn="ctr"/>
            <a:r>
              <a:rPr lang="en-US" sz="1200" dirty="0" smtClean="0"/>
              <a:t>This work is supported by the National Science Foundation and Smith Richardson Foundation.  The views presented here do not necessarily reflect either grant-making organization.  We are grateful to the U.S. Government Office of Personnel Management who has kindly provided us with the data.</a:t>
            </a:r>
            <a:endParaRPr lang="en-US" sz="1200" dirty="0"/>
          </a:p>
        </p:txBody>
      </p:sp>
    </p:spTree>
    <p:extLst>
      <p:ext uri="{BB962C8B-B14F-4D97-AF65-F5344CB8AC3E}">
        <p14:creationId xmlns:p14="http://schemas.microsoft.com/office/powerpoint/2010/main" val="252417637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a:bodyPr>
          <a:lstStyle/>
          <a:p>
            <a:r>
              <a:rPr lang="en-US" sz="3200" dirty="0" smtClean="0"/>
              <a:t>Ten Questions </a:t>
            </a:r>
            <a:br>
              <a:rPr lang="en-US" sz="3200" dirty="0" smtClean="0"/>
            </a:br>
            <a:r>
              <a:rPr lang="en-US" sz="3200" dirty="0" smtClean="0"/>
              <a:t>Gibbons (1997)</a:t>
            </a:r>
            <a:endParaRPr lang="en-US" sz="3200" dirty="0"/>
          </a:p>
        </p:txBody>
      </p:sp>
      <p:sp>
        <p:nvSpPr>
          <p:cNvPr id="5" name="Content Placeholder 4"/>
          <p:cNvSpPr>
            <a:spLocks noGrp="1"/>
          </p:cNvSpPr>
          <p:nvPr>
            <p:ph idx="1"/>
          </p:nvPr>
        </p:nvSpPr>
        <p:spPr>
          <a:xfrm>
            <a:off x="457200" y="1600200"/>
            <a:ext cx="8229600" cy="4648200"/>
          </a:xfrm>
        </p:spPr>
        <p:txBody>
          <a:bodyPr>
            <a:normAutofit fontScale="62500" lnSpcReduction="20000"/>
          </a:bodyPr>
          <a:lstStyle/>
          <a:p>
            <a:r>
              <a:rPr lang="en-US" dirty="0" smtClean="0"/>
              <a:t>What are the career paths in organizations?</a:t>
            </a:r>
          </a:p>
          <a:p>
            <a:r>
              <a:rPr lang="en-US" dirty="0" smtClean="0"/>
              <a:t>Are nominal wage cuts rare?</a:t>
            </a:r>
          </a:p>
          <a:p>
            <a:r>
              <a:rPr lang="en-US" dirty="0" smtClean="0"/>
              <a:t>Are changes in wages (and wage residuals) serially correlated?</a:t>
            </a:r>
          </a:p>
          <a:p>
            <a:r>
              <a:rPr lang="en-US" dirty="0" smtClean="0"/>
              <a:t>Are there cohort effects on wages?</a:t>
            </a:r>
          </a:p>
          <a:p>
            <a:r>
              <a:rPr lang="en-US" dirty="0" smtClean="0"/>
              <a:t>Are wage increases upon promotion large compared to normal wage changes but small compared to the difference in average wages between the two levels?</a:t>
            </a:r>
          </a:p>
          <a:p>
            <a:r>
              <a:rPr lang="en-US" dirty="0" smtClean="0"/>
              <a:t>Do wage increases forecast promotions?</a:t>
            </a:r>
          </a:p>
          <a:p>
            <a:r>
              <a:rPr lang="en-US" dirty="0" smtClean="0"/>
              <a:t>Do promotions come from and go to all the </a:t>
            </a:r>
            <a:r>
              <a:rPr lang="en-US" dirty="0" err="1" smtClean="0"/>
              <a:t>deciles</a:t>
            </a:r>
            <a:r>
              <a:rPr lang="en-US" dirty="0" smtClean="0"/>
              <a:t> of the wage distribution?</a:t>
            </a:r>
          </a:p>
          <a:p>
            <a:r>
              <a:rPr lang="en-US" dirty="0" smtClean="0"/>
              <a:t>Are wage increases smaller for those who begin their careers in the higher quartile of the wage distribution for that level?</a:t>
            </a:r>
          </a:p>
          <a:p>
            <a:r>
              <a:rPr lang="en-US" dirty="0" smtClean="0"/>
              <a:t>Are wage increases and promotions more likely with higher performance evaluations?</a:t>
            </a:r>
          </a:p>
          <a:p>
            <a:r>
              <a:rPr lang="en-US" dirty="0" smtClean="0"/>
              <a:t>Is the effect of seniority on wages independent of the presence for controls for performance evaluations?</a:t>
            </a:r>
            <a:endParaRPr lang="en-US" dirty="0"/>
          </a:p>
        </p:txBody>
      </p:sp>
    </p:spTree>
    <p:extLst>
      <p:ext uri="{BB962C8B-B14F-4D97-AF65-F5344CB8AC3E}">
        <p14:creationId xmlns:p14="http://schemas.microsoft.com/office/powerpoint/2010/main" val="404886137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600" dirty="0" smtClean="0"/>
              <a:t>Basic Facts in Private Sector Personnel Economics (Waldman 2012)</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Real wage decreases are not rare, but nominal wage decreases and demotions are</a:t>
            </a:r>
            <a:r>
              <a:rPr lang="en-US" dirty="0"/>
              <a:t> </a:t>
            </a:r>
            <a:r>
              <a:rPr lang="en-US" dirty="0" smtClean="0"/>
              <a:t>rare</a:t>
            </a:r>
          </a:p>
          <a:p>
            <a:r>
              <a:rPr lang="en-US" dirty="0" smtClean="0"/>
              <a:t>Wages and promotion rates are serially correlated</a:t>
            </a:r>
          </a:p>
          <a:p>
            <a:pPr lvl="1"/>
            <a:r>
              <a:rPr lang="en-US" dirty="0" smtClean="0"/>
              <a:t>Workers quickly promoted from one level to another will rise to the next level more quickly</a:t>
            </a:r>
          </a:p>
          <a:p>
            <a:pPr lvl="1"/>
            <a:r>
              <a:rPr lang="en-US" dirty="0" smtClean="0"/>
              <a:t>“Fast tracks”</a:t>
            </a:r>
          </a:p>
          <a:p>
            <a:r>
              <a:rPr lang="en-US" dirty="0" smtClean="0"/>
              <a:t>There is serial correlation in wage changes (evidence mixed)</a:t>
            </a:r>
          </a:p>
          <a:p>
            <a:r>
              <a:rPr lang="en-US" dirty="0" smtClean="0"/>
              <a:t>Promotions are associated with  large wage increases</a:t>
            </a:r>
          </a:p>
          <a:p>
            <a:r>
              <a:rPr lang="en-US" dirty="0" smtClean="0"/>
              <a:t>Large wage increases early at a job level predict subsequent promotion (weak evidence)</a:t>
            </a:r>
          </a:p>
          <a:p>
            <a:r>
              <a:rPr lang="en-US" dirty="0" smtClean="0"/>
              <a:t>Wages exhibit cohort effects=&gt; a cohort’s average wage in the future is tied to its starting wage (weak evidence)</a:t>
            </a:r>
          </a:p>
          <a:p>
            <a:endParaRPr lang="en-US" dirty="0" smtClean="0"/>
          </a:p>
          <a:p>
            <a:endParaRPr lang="en-US" dirty="0" smtClean="0"/>
          </a:p>
          <a:p>
            <a:endParaRPr lang="en-US" dirty="0"/>
          </a:p>
        </p:txBody>
      </p:sp>
    </p:spTree>
    <p:extLst>
      <p:ext uri="{BB962C8B-B14F-4D97-AF65-F5344CB8AC3E}">
        <p14:creationId xmlns:p14="http://schemas.microsoft.com/office/powerpoint/2010/main" val="366989370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a:noFill/>
        </p:spPr>
        <p:txBody>
          <a:bodyPr>
            <a:normAutofit/>
          </a:bodyPr>
          <a:lstStyle/>
          <a:p>
            <a:r>
              <a:rPr lang="en-US" sz="3200" dirty="0" smtClean="0"/>
              <a:t>10 Key Questions (Gibbons 1997)</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87943830"/>
              </p:ext>
            </p:extLst>
          </p:nvPr>
        </p:nvGraphicFramePr>
        <p:xfrm>
          <a:off x="457200" y="1066800"/>
          <a:ext cx="8229600" cy="5659120"/>
        </p:xfrm>
        <a:graphic>
          <a:graphicData uri="http://schemas.openxmlformats.org/drawingml/2006/table">
            <a:tbl>
              <a:tblPr firstRow="1" bandRow="1">
                <a:tableStyleId>{5C22544A-7EE6-4342-B048-85BDC9FD1C3A}</a:tableStyleId>
              </a:tblPr>
              <a:tblGrid>
                <a:gridCol w="2743200"/>
                <a:gridCol w="2362200"/>
                <a:gridCol w="3124200"/>
              </a:tblGrid>
              <a:tr h="370840">
                <a:tc>
                  <a:txBody>
                    <a:bodyPr/>
                    <a:lstStyle/>
                    <a:p>
                      <a:r>
                        <a:rPr lang="en-US" sz="1600" dirty="0" smtClean="0"/>
                        <a:t>Question</a:t>
                      </a:r>
                      <a:endParaRPr lang="en-US" sz="1600" dirty="0"/>
                    </a:p>
                  </a:txBody>
                  <a:tcPr/>
                </a:tc>
                <a:tc>
                  <a:txBody>
                    <a:bodyPr/>
                    <a:lstStyle/>
                    <a:p>
                      <a:pPr algn="ctr"/>
                      <a:r>
                        <a:rPr lang="en-US" sz="1600" dirty="0" smtClean="0"/>
                        <a:t>Private</a:t>
                      </a:r>
                      <a:endParaRPr lang="en-US" sz="1600" dirty="0"/>
                    </a:p>
                  </a:txBody>
                  <a:tcPr/>
                </a:tc>
                <a:tc>
                  <a:txBody>
                    <a:bodyPr/>
                    <a:lstStyle/>
                    <a:p>
                      <a:pPr algn="ctr"/>
                      <a:r>
                        <a:rPr lang="en-US" sz="1600" dirty="0" smtClean="0"/>
                        <a:t>Public (all answer</a:t>
                      </a:r>
                      <a:r>
                        <a:rPr lang="en-US" sz="1600" baseline="0" dirty="0" smtClean="0"/>
                        <a:t> are tentative!)</a:t>
                      </a:r>
                      <a:endParaRPr lang="en-US" sz="1600" dirty="0"/>
                    </a:p>
                  </a:txBody>
                  <a:tcPr/>
                </a:tc>
              </a:tr>
              <a:tr h="370840">
                <a:tc>
                  <a:txBody>
                    <a:bodyPr/>
                    <a:lstStyle/>
                    <a:p>
                      <a:r>
                        <a:rPr lang="en-US" sz="1200" dirty="0" smtClean="0"/>
                        <a:t>What are the career paths in organizations?</a:t>
                      </a:r>
                      <a:endParaRPr lang="en-US" sz="1200" dirty="0"/>
                    </a:p>
                  </a:txBody>
                  <a:tcPr/>
                </a:tc>
                <a:tc>
                  <a:txBody>
                    <a:bodyPr/>
                    <a:lstStyle/>
                    <a:p>
                      <a:pPr algn="ctr"/>
                      <a:r>
                        <a:rPr lang="en-US" sz="1600" dirty="0" smtClean="0"/>
                        <a:t>Four Methods</a:t>
                      </a:r>
                      <a:endParaRPr lang="en-US" sz="1600" dirty="0"/>
                    </a:p>
                  </a:txBody>
                  <a:tcPr/>
                </a:tc>
                <a:tc>
                  <a:txBody>
                    <a:bodyPr/>
                    <a:lstStyle/>
                    <a:p>
                      <a:pPr algn="ctr"/>
                      <a:r>
                        <a:rPr lang="en-US" sz="1600" dirty="0" smtClean="0"/>
                        <a:t>Grade and Step</a:t>
                      </a:r>
                      <a:endParaRPr lang="en-US" sz="1600" dirty="0"/>
                    </a:p>
                  </a:txBody>
                  <a:tcPr/>
                </a:tc>
              </a:tr>
              <a:tr h="370840">
                <a:tc>
                  <a:txBody>
                    <a:bodyPr/>
                    <a:lstStyle/>
                    <a:p>
                      <a:r>
                        <a:rPr lang="en-US" sz="1200" dirty="0" smtClean="0"/>
                        <a:t>Are nominal wage cuts rare?</a:t>
                      </a:r>
                    </a:p>
                  </a:txBody>
                  <a:tcPr/>
                </a:tc>
                <a:tc>
                  <a:txBody>
                    <a:bodyPr/>
                    <a:lstStyle/>
                    <a:p>
                      <a:pPr algn="ctr"/>
                      <a:r>
                        <a:rPr lang="en-US" sz="1600" dirty="0" smtClean="0"/>
                        <a:t>Yes, &lt;1%</a:t>
                      </a:r>
                      <a:endParaRPr lang="en-US" sz="1600" dirty="0"/>
                    </a:p>
                  </a:txBody>
                  <a:tcPr/>
                </a:tc>
                <a:tc>
                  <a:txBody>
                    <a:bodyPr/>
                    <a:lstStyle/>
                    <a:p>
                      <a:pPr algn="ctr"/>
                      <a:r>
                        <a:rPr lang="en-US" sz="1600" dirty="0" smtClean="0"/>
                        <a:t>Yes, 1-2%</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Are changes in wages serially correlated?</a:t>
                      </a:r>
                    </a:p>
                  </a:txBody>
                  <a:tcPr/>
                </a:tc>
                <a:tc>
                  <a:txBody>
                    <a:bodyPr/>
                    <a:lstStyle/>
                    <a:p>
                      <a:pPr algn="ctr"/>
                      <a:r>
                        <a:rPr lang="en-US" sz="1600" dirty="0" smtClean="0"/>
                        <a:t>Yes (.30)</a:t>
                      </a:r>
                      <a:endParaRPr lang="en-US" sz="1600" dirty="0"/>
                    </a:p>
                  </a:txBody>
                  <a:tcPr/>
                </a:tc>
                <a:tc>
                  <a:txBody>
                    <a:bodyPr/>
                    <a:lstStyle/>
                    <a:p>
                      <a:pPr algn="ctr"/>
                      <a:r>
                        <a:rPr lang="en-US" sz="1600" dirty="0" smtClean="0"/>
                        <a:t>Yes (.12)</a:t>
                      </a:r>
                      <a:endParaRPr lang="en-US" sz="1600" dirty="0"/>
                    </a:p>
                  </a:txBody>
                  <a:tcPr/>
                </a:tc>
              </a:tr>
              <a:tr h="294640">
                <a:tc>
                  <a:txBody>
                    <a:bodyPr/>
                    <a:lstStyle/>
                    <a:p>
                      <a:r>
                        <a:rPr lang="en-US" sz="1200" dirty="0" smtClean="0"/>
                        <a:t>Are there cohort effects on wages?</a:t>
                      </a:r>
                    </a:p>
                  </a:txBody>
                  <a:tcPr/>
                </a:tc>
                <a:tc>
                  <a:txBody>
                    <a:bodyPr/>
                    <a:lstStyle/>
                    <a:p>
                      <a:pPr algn="ctr"/>
                      <a:r>
                        <a:rPr lang="en-US" sz="1600" dirty="0" smtClean="0"/>
                        <a:t>Yes, Strong</a:t>
                      </a:r>
                      <a:endParaRPr lang="en-US" sz="1600" dirty="0"/>
                    </a:p>
                  </a:txBody>
                  <a:tcPr/>
                </a:tc>
                <a:tc>
                  <a:txBody>
                    <a:bodyPr/>
                    <a:lstStyle/>
                    <a:p>
                      <a:pPr algn="ctr"/>
                      <a:r>
                        <a:rPr lang="en-US" sz="1600" dirty="0" smtClean="0"/>
                        <a:t>Yes, Weak?</a:t>
                      </a:r>
                      <a:endParaRPr lang="en-US" sz="1600" dirty="0"/>
                    </a:p>
                  </a:txBody>
                  <a:tcPr/>
                </a:tc>
              </a:tr>
              <a:tr h="370840">
                <a:tc>
                  <a:txBody>
                    <a:bodyPr/>
                    <a:lstStyle/>
                    <a:p>
                      <a:r>
                        <a:rPr lang="en-US" sz="1200" dirty="0" smtClean="0"/>
                        <a:t>Are wage increases upon promotion large compared to normal wage changes but small compared to the difference in average wages between the two levels?</a:t>
                      </a:r>
                    </a:p>
                  </a:txBody>
                  <a:tcPr/>
                </a:tc>
                <a:tc>
                  <a:txBody>
                    <a:bodyPr/>
                    <a:lstStyle/>
                    <a:p>
                      <a:pPr algn="ctr"/>
                      <a:r>
                        <a:rPr lang="en-US" sz="1600" dirty="0" smtClean="0"/>
                        <a:t>Yes</a:t>
                      </a:r>
                      <a:endParaRPr lang="en-US" sz="1600" dirty="0"/>
                    </a:p>
                  </a:txBody>
                  <a:tcPr/>
                </a:tc>
                <a:tc>
                  <a:txBody>
                    <a:bodyPr/>
                    <a:lstStyle/>
                    <a:p>
                      <a:pPr algn="ctr"/>
                      <a:r>
                        <a:rPr lang="en-US" sz="1600" dirty="0" smtClean="0"/>
                        <a:t>?</a:t>
                      </a:r>
                    </a:p>
                    <a:p>
                      <a:pPr algn="ctr"/>
                      <a:r>
                        <a:rPr lang="en-US" sz="1600" dirty="0" smtClean="0"/>
                        <a:t>Should be able to answer</a:t>
                      </a:r>
                      <a:endParaRPr lang="en-US" sz="1600" dirty="0"/>
                    </a:p>
                  </a:txBody>
                  <a:tcPr/>
                </a:tc>
              </a:tr>
              <a:tr h="370840">
                <a:tc>
                  <a:txBody>
                    <a:bodyPr/>
                    <a:lstStyle/>
                    <a:p>
                      <a:r>
                        <a:rPr lang="en-US" sz="1200" dirty="0" smtClean="0"/>
                        <a:t>Do wage increases forecast promotions?</a:t>
                      </a:r>
                    </a:p>
                  </a:txBody>
                  <a:tcPr/>
                </a:tc>
                <a:tc>
                  <a:txBody>
                    <a:bodyPr/>
                    <a:lstStyle/>
                    <a:p>
                      <a:pPr algn="ctr"/>
                      <a:r>
                        <a:rPr lang="en-US" sz="1600" dirty="0" smtClean="0"/>
                        <a:t>Yes</a:t>
                      </a:r>
                      <a:endParaRPr lang="en-US" sz="1600" dirty="0"/>
                    </a:p>
                  </a:txBody>
                  <a:tcPr/>
                </a:tc>
                <a:tc>
                  <a:txBody>
                    <a:bodyPr/>
                    <a:lstStyle/>
                    <a:p>
                      <a:pPr algn="ctr"/>
                      <a:r>
                        <a:rPr lang="en-US" sz="1600" dirty="0" smtClean="0"/>
                        <a:t>Yes, but with lag</a:t>
                      </a:r>
                      <a:endParaRPr lang="en-US" sz="1600" dirty="0"/>
                    </a:p>
                  </a:txBody>
                  <a:tcPr/>
                </a:tc>
              </a:tr>
              <a:tr h="370840">
                <a:tc>
                  <a:txBody>
                    <a:bodyPr/>
                    <a:lstStyle/>
                    <a:p>
                      <a:r>
                        <a:rPr lang="en-US" sz="1200" dirty="0" smtClean="0"/>
                        <a:t>Do promotions come from the top </a:t>
                      </a:r>
                      <a:r>
                        <a:rPr lang="en-US" sz="1200" dirty="0" err="1" smtClean="0"/>
                        <a:t>deciles</a:t>
                      </a:r>
                      <a:r>
                        <a:rPr lang="en-US" sz="1200" dirty="0" smtClean="0"/>
                        <a:t> of the wage distribution?</a:t>
                      </a:r>
                    </a:p>
                  </a:txBody>
                  <a:tcPr/>
                </a:tc>
                <a:tc>
                  <a:txBody>
                    <a:bodyPr/>
                    <a:lstStyle/>
                    <a:p>
                      <a:pPr algn="ctr"/>
                      <a:r>
                        <a:rPr lang="en-US" sz="1600" dirty="0" smtClean="0"/>
                        <a:t>Yes</a:t>
                      </a:r>
                      <a:endParaRPr lang="en-US" sz="1600" dirty="0"/>
                    </a:p>
                  </a:txBody>
                  <a:tcPr/>
                </a:tc>
                <a:tc>
                  <a:txBody>
                    <a:bodyPr/>
                    <a:lstStyle/>
                    <a:p>
                      <a:pPr algn="ctr"/>
                      <a:r>
                        <a:rPr lang="en-US" sz="1600" dirty="0" smtClean="0"/>
                        <a:t>Yes</a:t>
                      </a:r>
                      <a:endParaRPr lang="en-US" sz="1600" dirty="0"/>
                    </a:p>
                  </a:txBody>
                  <a:tcPr/>
                </a:tc>
              </a:tr>
              <a:tr h="370840">
                <a:tc>
                  <a:txBody>
                    <a:bodyPr/>
                    <a:lstStyle/>
                    <a:p>
                      <a:r>
                        <a:rPr lang="en-US" sz="1200" dirty="0" smtClean="0"/>
                        <a:t>Are wage increases smaller for those who begin their careers in the higher quartile of the wage distribution for that level?</a:t>
                      </a:r>
                    </a:p>
                  </a:txBody>
                  <a:tcPr/>
                </a:tc>
                <a:tc>
                  <a:txBody>
                    <a:bodyPr/>
                    <a:lstStyle/>
                    <a:p>
                      <a:pPr algn="ctr"/>
                      <a:r>
                        <a:rPr lang="en-US" sz="1600" dirty="0" smtClean="0"/>
                        <a:t>Yes</a:t>
                      </a:r>
                      <a:endParaRPr lang="en-US" sz="1600" dirty="0"/>
                    </a:p>
                  </a:txBody>
                  <a:tcPr/>
                </a:tc>
                <a:tc>
                  <a:txBody>
                    <a:bodyPr/>
                    <a:lstStyle/>
                    <a:p>
                      <a:pPr algn="ctr"/>
                      <a:r>
                        <a:rPr lang="en-US" sz="1600" dirty="0" smtClean="0"/>
                        <a:t>?</a:t>
                      </a:r>
                    </a:p>
                    <a:p>
                      <a:pPr algn="ctr"/>
                      <a:r>
                        <a:rPr lang="en-US" sz="1600" dirty="0" smtClean="0"/>
                        <a:t>S</a:t>
                      </a:r>
                      <a:r>
                        <a:rPr lang="en-US" sz="1600" baseline="0" dirty="0" smtClean="0"/>
                        <a:t>hould be able to answer</a:t>
                      </a:r>
                      <a:endParaRPr lang="en-US" sz="1600" dirty="0"/>
                    </a:p>
                  </a:txBody>
                  <a:tcPr/>
                </a:tc>
              </a:tr>
              <a:tr h="370840">
                <a:tc>
                  <a:txBody>
                    <a:bodyPr/>
                    <a:lstStyle/>
                    <a:p>
                      <a:r>
                        <a:rPr lang="en-US" sz="1200" dirty="0" smtClean="0"/>
                        <a:t>Are wage increases and promotions more likely with higher performance evaluations?</a:t>
                      </a:r>
                    </a:p>
                  </a:txBody>
                  <a:tcPr/>
                </a:tc>
                <a:tc>
                  <a:txBody>
                    <a:bodyPr/>
                    <a:lstStyle/>
                    <a:p>
                      <a:pPr algn="ctr"/>
                      <a:r>
                        <a:rPr lang="en-US" sz="1600" dirty="0" smtClean="0"/>
                        <a:t>?</a:t>
                      </a:r>
                      <a:endParaRPr lang="en-US" sz="1600" dirty="0"/>
                    </a:p>
                  </a:txBody>
                  <a:tcPr/>
                </a:tc>
                <a:tc>
                  <a:txBody>
                    <a:bodyPr/>
                    <a:lstStyle/>
                    <a:p>
                      <a:pPr algn="ctr"/>
                      <a:r>
                        <a:rPr lang="en-US" sz="1600" dirty="0" smtClean="0"/>
                        <a:t>?</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Is the effect of seniority on wages independent of the presence for controls for performance evaluations?</a:t>
                      </a:r>
                    </a:p>
                  </a:txBody>
                  <a:tcPr/>
                </a:tc>
                <a:tc>
                  <a:txBody>
                    <a:bodyPr/>
                    <a:lstStyle/>
                    <a:p>
                      <a:pPr algn="ctr"/>
                      <a:r>
                        <a:rPr lang="en-US" sz="1600" dirty="0" smtClean="0"/>
                        <a:t>?</a:t>
                      </a:r>
                      <a:endParaRPr lang="en-US" sz="1600" dirty="0"/>
                    </a:p>
                  </a:txBody>
                  <a:tcPr/>
                </a:tc>
                <a:tc>
                  <a:txBody>
                    <a:bodyPr/>
                    <a:lstStyle/>
                    <a:p>
                      <a:pPr algn="ctr"/>
                      <a:r>
                        <a:rPr lang="en-US" sz="1600" dirty="0" smtClean="0"/>
                        <a:t>?</a:t>
                      </a:r>
                      <a:endParaRPr lang="en-US" sz="1600" dirty="0"/>
                    </a:p>
                  </a:txBody>
                  <a:tcPr/>
                </a:tc>
              </a:tr>
            </a:tbl>
          </a:graphicData>
        </a:graphic>
      </p:graphicFrame>
    </p:spTree>
    <p:extLst>
      <p:ext uri="{BB962C8B-B14F-4D97-AF65-F5344CB8AC3E}">
        <p14:creationId xmlns:p14="http://schemas.microsoft.com/office/powerpoint/2010/main" val="2374069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50975"/>
          </a:xfrm>
        </p:spPr>
        <p:txBody>
          <a:bodyPr>
            <a:noAutofit/>
          </a:bodyPr>
          <a:lstStyle/>
          <a:p>
            <a:r>
              <a:rPr lang="en-US" sz="3200" dirty="0" smtClean="0"/>
              <a:t>Are Recessions Good for Government?</a:t>
            </a:r>
            <a:br>
              <a:rPr lang="en-US" sz="3200" dirty="0" smtClean="0"/>
            </a:br>
            <a:r>
              <a:rPr lang="en-US" sz="3200" dirty="0" smtClean="0"/>
              <a:t>The Human Capital Consequences of Unemployment for the Public Sector</a:t>
            </a:r>
            <a:endParaRPr lang="en-US" sz="3200" dirty="0"/>
          </a:p>
        </p:txBody>
      </p:sp>
      <p:sp>
        <p:nvSpPr>
          <p:cNvPr id="3" name="Subtitle 2"/>
          <p:cNvSpPr>
            <a:spLocks noGrp="1"/>
          </p:cNvSpPr>
          <p:nvPr>
            <p:ph type="subTitle" idx="1"/>
          </p:nvPr>
        </p:nvSpPr>
        <p:spPr/>
        <p:txBody>
          <a:bodyPr>
            <a:normAutofit fontScale="85000" lnSpcReduction="10000"/>
          </a:bodyPr>
          <a:lstStyle/>
          <a:p>
            <a:r>
              <a:rPr lang="en-US" sz="2000" dirty="0" smtClean="0"/>
              <a:t>Congshan Zhang, Duke University</a:t>
            </a:r>
          </a:p>
          <a:p>
            <a:r>
              <a:rPr lang="en-US" sz="2000" dirty="0" smtClean="0"/>
              <a:t>John de Figueiredo, Duke University</a:t>
            </a:r>
          </a:p>
          <a:p>
            <a:r>
              <a:rPr lang="en-US" sz="2000" dirty="0" smtClean="0"/>
              <a:t>Charles Cameron, Princeton University</a:t>
            </a:r>
          </a:p>
          <a:p>
            <a:r>
              <a:rPr lang="en-US" sz="2000" dirty="0" smtClean="0"/>
              <a:t>David Lewis, Vanderbilt University</a:t>
            </a:r>
          </a:p>
          <a:p>
            <a:endParaRPr lang="en-US" sz="2000" dirty="0"/>
          </a:p>
          <a:p>
            <a:r>
              <a:rPr lang="en-US" sz="2000" dirty="0" smtClean="0"/>
              <a:t>April 2015</a:t>
            </a:r>
            <a:endParaRPr lang="en-US" sz="2000" dirty="0"/>
          </a:p>
        </p:txBody>
      </p:sp>
      <p:sp>
        <p:nvSpPr>
          <p:cNvPr id="4" name="TextBox 3"/>
          <p:cNvSpPr txBox="1"/>
          <p:nvPr/>
        </p:nvSpPr>
        <p:spPr>
          <a:xfrm>
            <a:off x="1066800" y="6019800"/>
            <a:ext cx="7315200" cy="646331"/>
          </a:xfrm>
          <a:prstGeom prst="rect">
            <a:avLst/>
          </a:prstGeom>
          <a:noFill/>
        </p:spPr>
        <p:txBody>
          <a:bodyPr wrap="square" rtlCol="0">
            <a:spAutoFit/>
          </a:bodyPr>
          <a:lstStyle/>
          <a:p>
            <a:pPr algn="ctr"/>
            <a:r>
              <a:rPr lang="en-US" sz="1200" dirty="0" smtClean="0"/>
              <a:t>This work is supported by the National Science Foundation and Smith Richardson Foundation.  The views presented here do not necessarily reflect either grant-making organization.  We are grateful to the U.S. Government Office of Personnel Management who has kindly provided us with the data.</a:t>
            </a:r>
            <a:endParaRPr lang="en-US" sz="1200" dirty="0"/>
          </a:p>
        </p:txBody>
      </p:sp>
    </p:spTree>
    <p:extLst>
      <p:ext uri="{BB962C8B-B14F-4D97-AF65-F5344CB8AC3E}">
        <p14:creationId xmlns:p14="http://schemas.microsoft.com/office/powerpoint/2010/main" val="129170901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3" name="Content Placeholder 2"/>
          <p:cNvSpPr>
            <a:spLocks noGrp="1"/>
          </p:cNvSpPr>
          <p:nvPr>
            <p:ph idx="1"/>
          </p:nvPr>
        </p:nvSpPr>
        <p:spPr>
          <a:xfrm>
            <a:off x="457200" y="3352800"/>
            <a:ext cx="8229600" cy="2971800"/>
          </a:xfrm>
        </p:spPr>
        <p:txBody>
          <a:bodyPr>
            <a:normAutofit fontScale="70000" lnSpcReduction="20000"/>
          </a:bodyPr>
          <a:lstStyle/>
          <a:p>
            <a:r>
              <a:rPr lang="en-US" dirty="0" smtClean="0"/>
              <a:t>Does starting employment with the government in recession result in a long-term wage cut for college graduates and new employees?</a:t>
            </a:r>
          </a:p>
          <a:p>
            <a:endParaRPr lang="en-US" dirty="0" smtClean="0"/>
          </a:p>
          <a:p>
            <a:r>
              <a:rPr lang="en-US" dirty="0" smtClean="0"/>
              <a:t>Does the government attract higher quality/better matched workers in recession than it does in periods of macroeconomic growth?</a:t>
            </a:r>
          </a:p>
          <a:p>
            <a:endParaRPr lang="en-US" dirty="0" smtClean="0"/>
          </a:p>
          <a:p>
            <a:r>
              <a:rPr lang="en-US" dirty="0" smtClean="0"/>
              <a:t>Are the workers who begin government service in a recession likely to stay in government service after the recession?</a:t>
            </a:r>
            <a:endParaRPr lang="en-US" dirty="0"/>
          </a:p>
        </p:txBody>
      </p:sp>
      <p:sp>
        <p:nvSpPr>
          <p:cNvPr id="4" name="TextBox 3"/>
          <p:cNvSpPr txBox="1"/>
          <p:nvPr/>
        </p:nvSpPr>
        <p:spPr>
          <a:xfrm>
            <a:off x="1524000" y="1524000"/>
            <a:ext cx="5436279" cy="1231106"/>
          </a:xfrm>
          <a:prstGeom prst="rect">
            <a:avLst/>
          </a:prstGeom>
          <a:noFill/>
        </p:spPr>
        <p:txBody>
          <a:bodyPr wrap="none" rtlCol="0">
            <a:spAutoFit/>
          </a:bodyPr>
          <a:lstStyle/>
          <a:p>
            <a:pPr algn="ctr"/>
            <a:r>
              <a:rPr lang="en-US" sz="2800" dirty="0"/>
              <a:t>How does unemployment affect the </a:t>
            </a:r>
            <a:endParaRPr lang="en-US" sz="2800" dirty="0" smtClean="0"/>
          </a:p>
          <a:p>
            <a:pPr algn="ctr"/>
            <a:r>
              <a:rPr lang="en-US" sz="2800" dirty="0" smtClean="0"/>
              <a:t>human </a:t>
            </a:r>
            <a:r>
              <a:rPr lang="en-US" sz="2800" dirty="0"/>
              <a:t>capital in </a:t>
            </a:r>
            <a:r>
              <a:rPr lang="en-US" sz="2800" dirty="0" smtClean="0"/>
              <a:t>government?</a:t>
            </a:r>
            <a:endParaRPr lang="en-US" sz="2800" dirty="0"/>
          </a:p>
          <a:p>
            <a:endParaRPr lang="en-US" dirty="0"/>
          </a:p>
        </p:txBody>
      </p:sp>
      <p:sp>
        <p:nvSpPr>
          <p:cNvPr id="5" name="Rectangle 4"/>
          <p:cNvSpPr/>
          <p:nvPr/>
        </p:nvSpPr>
        <p:spPr>
          <a:xfrm>
            <a:off x="1371600" y="1600200"/>
            <a:ext cx="6019800"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09816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2200" y="0"/>
            <a:ext cx="4397353" cy="6858000"/>
          </a:xfrm>
          <a:prstGeom prst="rect">
            <a:avLst/>
          </a:prstGeom>
        </p:spPr>
      </p:pic>
    </p:spTree>
    <p:extLst>
      <p:ext uri="{BB962C8B-B14F-4D97-AF65-F5344CB8AC3E}">
        <p14:creationId xmlns:p14="http://schemas.microsoft.com/office/powerpoint/2010/main" val="40812158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Graduates in Recession</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2337"/>
            <a:ext cx="9144000" cy="4677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flipV="1">
            <a:off x="6324600" y="3962400"/>
            <a:ext cx="1447800" cy="533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905326" y="4495800"/>
            <a:ext cx="2264074" cy="369332"/>
          </a:xfrm>
          <a:prstGeom prst="rect">
            <a:avLst/>
          </a:prstGeom>
          <a:noFill/>
        </p:spPr>
        <p:txBody>
          <a:bodyPr wrap="none" rtlCol="0">
            <a:spAutoFit/>
          </a:bodyPr>
          <a:lstStyle/>
          <a:p>
            <a:r>
              <a:rPr lang="en-US" dirty="0" err="1" smtClean="0"/>
              <a:t>Oreopolous</a:t>
            </a:r>
            <a:r>
              <a:rPr lang="en-US" dirty="0" smtClean="0"/>
              <a:t> et al 2012</a:t>
            </a:r>
            <a:endParaRPr lang="en-US" dirty="0"/>
          </a:p>
        </p:txBody>
      </p:sp>
    </p:spTree>
    <p:extLst>
      <p:ext uri="{BB962C8B-B14F-4D97-AF65-F5344CB8AC3E}">
        <p14:creationId xmlns:p14="http://schemas.microsoft.com/office/powerpoint/2010/main" val="252724743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676400"/>
          </a:xfrm>
        </p:spPr>
        <p:txBody>
          <a:bodyPr>
            <a:normAutofit fontScale="90000"/>
          </a:bodyPr>
          <a:lstStyle/>
          <a:p>
            <a:r>
              <a:rPr lang="en-US" dirty="0" smtClean="0"/>
              <a:t>Part II:  Does the Government Attract Higher Quality Workers (Better Matched) in Recession Than it Does in a Boom?</a:t>
            </a:r>
            <a:endParaRPr lang="en-US" dirty="0"/>
          </a:p>
        </p:txBody>
      </p:sp>
    </p:spTree>
    <p:extLst>
      <p:ext uri="{BB962C8B-B14F-4D97-AF65-F5344CB8AC3E}">
        <p14:creationId xmlns:p14="http://schemas.microsoft.com/office/powerpoint/2010/main" val="38891599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New Day at Apple?</a:t>
            </a:r>
            <a:endParaRPr lang="en-US" dirty="0"/>
          </a:p>
        </p:txBody>
      </p:sp>
      <p:sp>
        <p:nvSpPr>
          <p:cNvPr id="5" name="Subtitle 4"/>
          <p:cNvSpPr>
            <a:spLocks noGrp="1"/>
          </p:cNvSpPr>
          <p:nvPr>
            <p:ph type="body" idx="1"/>
          </p:nvPr>
        </p:nvSpPr>
        <p:spPr/>
        <p:txBody>
          <a:bodyPr/>
          <a:lstStyle/>
          <a:p>
            <a:r>
              <a:rPr lang="en-US" dirty="0" smtClean="0"/>
              <a:t>Thought Experiment</a:t>
            </a:r>
            <a:endParaRPr lang="en-US" dirty="0"/>
          </a:p>
        </p:txBody>
      </p:sp>
    </p:spTree>
    <p:extLst>
      <p:ext uri="{BB962C8B-B14F-4D97-AF65-F5344CB8AC3E}">
        <p14:creationId xmlns:p14="http://schemas.microsoft.com/office/powerpoint/2010/main" val="280966617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Awards Won (</a:t>
            </a:r>
            <a:r>
              <a:rPr lang="en-US" dirty="0" err="1" smtClean="0"/>
              <a:t>Unweighted</a:t>
            </a:r>
            <a:r>
              <a:rPr lang="en-US" dirty="0" smtClean="0"/>
              <a:t>)</a:t>
            </a:r>
            <a:endParaRPr lang="en-US" dirty="0"/>
          </a:p>
        </p:txBody>
      </p:sp>
      <p:pic>
        <p:nvPicPr>
          <p:cNvPr id="4" name="Picture 3"/>
          <p:cNvPicPr>
            <a:picLocks noChangeAspect="1"/>
          </p:cNvPicPr>
          <p:nvPr/>
        </p:nvPicPr>
        <p:blipFill>
          <a:blip r:embed="rId2"/>
          <a:stretch>
            <a:fillRect/>
          </a:stretch>
        </p:blipFill>
        <p:spPr>
          <a:xfrm>
            <a:off x="304800" y="1371600"/>
            <a:ext cx="8604264" cy="4859007"/>
          </a:xfrm>
          <a:prstGeom prst="rect">
            <a:avLst/>
          </a:prstGeom>
        </p:spPr>
      </p:pic>
    </p:spTree>
    <p:extLst>
      <p:ext uri="{BB962C8B-B14F-4D97-AF65-F5344CB8AC3E}">
        <p14:creationId xmlns:p14="http://schemas.microsoft.com/office/powerpoint/2010/main" val="171957932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676400"/>
          </a:xfrm>
        </p:spPr>
        <p:txBody>
          <a:bodyPr>
            <a:normAutofit fontScale="90000"/>
          </a:bodyPr>
          <a:lstStyle/>
          <a:p>
            <a:r>
              <a:rPr lang="en-US" dirty="0" smtClean="0"/>
              <a:t>Part III:  Do Workers Hired in Recession Stay in Government Service?</a:t>
            </a:r>
            <a:endParaRPr lang="en-US" dirty="0"/>
          </a:p>
        </p:txBody>
      </p:sp>
    </p:spTree>
    <p:extLst>
      <p:ext uri="{BB962C8B-B14F-4D97-AF65-F5344CB8AC3E}">
        <p14:creationId xmlns:p14="http://schemas.microsoft.com/office/powerpoint/2010/main" val="177882347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Survival Analysis Results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64" y="1371600"/>
            <a:ext cx="8047208"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94148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there “poor” matching of college graduates in recession?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Whether a job candidate is mission oriented is private information</a:t>
            </a:r>
          </a:p>
          <a:p>
            <a:r>
              <a:rPr lang="en-US" dirty="0" smtClean="0"/>
              <a:t>Government randomly hires conditional on observables (grades, scores, college)</a:t>
            </a:r>
          </a:p>
          <a:p>
            <a:r>
              <a:rPr lang="en-US" dirty="0" smtClean="0"/>
              <a:t>In boom</a:t>
            </a:r>
          </a:p>
          <a:p>
            <a:pPr lvl="1"/>
            <a:r>
              <a:rPr lang="en-US" dirty="0" smtClean="0"/>
              <a:t>Slackers go to Goldman Sachs</a:t>
            </a:r>
          </a:p>
          <a:p>
            <a:pPr lvl="1"/>
            <a:r>
              <a:rPr lang="en-US" dirty="0" smtClean="0"/>
              <a:t>Only true zealots go to government</a:t>
            </a:r>
          </a:p>
          <a:p>
            <a:r>
              <a:rPr lang="en-US" dirty="0" smtClean="0"/>
              <a:t>In recession</a:t>
            </a:r>
          </a:p>
          <a:p>
            <a:pPr lvl="1"/>
            <a:r>
              <a:rPr lang="en-US" dirty="0" smtClean="0"/>
              <a:t>Slackers and zealots go to government</a:t>
            </a:r>
          </a:p>
          <a:p>
            <a:pPr lvl="2"/>
            <a:r>
              <a:rPr lang="en-US" dirty="0" smtClean="0"/>
              <a:t>Proportion of zealots is lower</a:t>
            </a:r>
          </a:p>
          <a:p>
            <a:pPr lvl="1"/>
            <a:r>
              <a:rPr lang="en-US" dirty="0" smtClean="0"/>
              <a:t>Slackers quit government and go to Goldman when economy picks up.</a:t>
            </a:r>
          </a:p>
        </p:txBody>
      </p:sp>
    </p:spTree>
    <p:extLst>
      <p:ext uri="{BB962C8B-B14F-4D97-AF65-F5344CB8AC3E}">
        <p14:creationId xmlns:p14="http://schemas.microsoft.com/office/powerpoint/2010/main" val="349718271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7906"/>
            <a:ext cx="7772400" cy="1071439"/>
          </a:xfrm>
        </p:spPr>
        <p:txBody>
          <a:bodyPr>
            <a:normAutofit fontScale="90000"/>
          </a:bodyPr>
          <a:lstStyle/>
          <a:p>
            <a:r>
              <a:rPr lang="en-US" dirty="0" smtClean="0"/>
              <a:t>Grade Inflation in the U.S. Government</a:t>
            </a:r>
            <a:endParaRPr lang="en-US" dirty="0"/>
          </a:p>
        </p:txBody>
      </p:sp>
      <p:sp>
        <p:nvSpPr>
          <p:cNvPr id="3" name="Subtitle 2"/>
          <p:cNvSpPr>
            <a:spLocks noGrp="1"/>
          </p:cNvSpPr>
          <p:nvPr>
            <p:ph type="subTitle" idx="1"/>
          </p:nvPr>
        </p:nvSpPr>
        <p:spPr>
          <a:xfrm>
            <a:off x="1371600" y="3350473"/>
            <a:ext cx="6400800" cy="2288327"/>
          </a:xfrm>
        </p:spPr>
        <p:txBody>
          <a:bodyPr>
            <a:normAutofit fontScale="70000" lnSpcReduction="20000"/>
          </a:bodyPr>
          <a:lstStyle/>
          <a:p>
            <a:r>
              <a:rPr lang="en-US" dirty="0" smtClean="0">
                <a:solidFill>
                  <a:schemeClr val="tx1"/>
                </a:solidFill>
              </a:rPr>
              <a:t>Alex Bolton, Princeton University</a:t>
            </a:r>
          </a:p>
          <a:p>
            <a:r>
              <a:rPr lang="en-US" dirty="0" smtClean="0">
                <a:solidFill>
                  <a:schemeClr val="tx1"/>
                </a:solidFill>
              </a:rPr>
              <a:t>John de Figueiredo, Duke University</a:t>
            </a:r>
          </a:p>
          <a:p>
            <a:r>
              <a:rPr lang="en-US" dirty="0" smtClean="0">
                <a:solidFill>
                  <a:schemeClr val="tx1"/>
                </a:solidFill>
              </a:rPr>
              <a:t>Charles Cameron, Princeton University</a:t>
            </a:r>
          </a:p>
          <a:p>
            <a:r>
              <a:rPr lang="en-US" dirty="0" smtClean="0">
                <a:solidFill>
                  <a:schemeClr val="tx1"/>
                </a:solidFill>
              </a:rPr>
              <a:t>David Lewis, Vanderbilt University</a:t>
            </a:r>
          </a:p>
          <a:p>
            <a:endParaRPr lang="en-US" dirty="0">
              <a:solidFill>
                <a:schemeClr val="tx1"/>
              </a:solidFill>
            </a:endParaRPr>
          </a:p>
          <a:p>
            <a:r>
              <a:rPr lang="en-US" dirty="0" smtClean="0">
                <a:solidFill>
                  <a:schemeClr val="tx1"/>
                </a:solidFill>
              </a:rPr>
              <a:t>April 19, 2015</a:t>
            </a:r>
          </a:p>
          <a:p>
            <a:endParaRPr lang="en-US" dirty="0" smtClean="0">
              <a:solidFill>
                <a:schemeClr val="tx1"/>
              </a:solidFill>
            </a:endParaRPr>
          </a:p>
          <a:p>
            <a:endParaRPr lang="en-US" dirty="0"/>
          </a:p>
        </p:txBody>
      </p:sp>
      <p:sp>
        <p:nvSpPr>
          <p:cNvPr id="4" name="TextBox 3"/>
          <p:cNvSpPr txBox="1"/>
          <p:nvPr/>
        </p:nvSpPr>
        <p:spPr>
          <a:xfrm>
            <a:off x="172358" y="5814678"/>
            <a:ext cx="8573756" cy="646331"/>
          </a:xfrm>
          <a:prstGeom prst="rect">
            <a:avLst/>
          </a:prstGeom>
          <a:noFill/>
        </p:spPr>
        <p:txBody>
          <a:bodyPr wrap="none" rtlCol="0">
            <a:spAutoFit/>
          </a:bodyPr>
          <a:lstStyle/>
          <a:p>
            <a:pPr algn="ctr"/>
            <a:r>
              <a:rPr lang="en-US" dirty="0" smtClean="0"/>
              <a:t>This research has been financially supported by the Smith Richardson Foundation and the </a:t>
            </a:r>
          </a:p>
          <a:p>
            <a:pPr algn="ctr"/>
            <a:r>
              <a:rPr lang="en-US" dirty="0" smtClean="0"/>
              <a:t>National Science Foundation.</a:t>
            </a:r>
            <a:endParaRPr lang="en-US" dirty="0"/>
          </a:p>
        </p:txBody>
      </p:sp>
    </p:spTree>
    <p:extLst>
      <p:ext uri="{BB962C8B-B14F-4D97-AF65-F5344CB8AC3E}">
        <p14:creationId xmlns:p14="http://schemas.microsoft.com/office/powerpoint/2010/main" val="119294557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47800" y="914400"/>
            <a:ext cx="6392617" cy="5353971"/>
          </a:xfrm>
          <a:prstGeom prst="rect">
            <a:avLst/>
          </a:prstGeom>
        </p:spPr>
      </p:pic>
      <p:sp>
        <p:nvSpPr>
          <p:cNvPr id="5" name="TextBox 4"/>
          <p:cNvSpPr txBox="1"/>
          <p:nvPr/>
        </p:nvSpPr>
        <p:spPr>
          <a:xfrm>
            <a:off x="1303583" y="6183005"/>
            <a:ext cx="6827510" cy="369332"/>
          </a:xfrm>
          <a:prstGeom prst="rect">
            <a:avLst/>
          </a:prstGeom>
          <a:noFill/>
        </p:spPr>
        <p:txBody>
          <a:bodyPr wrap="none" rtlCol="0">
            <a:spAutoFit/>
          </a:bodyPr>
          <a:lstStyle/>
          <a:p>
            <a:r>
              <a:rPr lang="en-US" dirty="0" smtClean="0"/>
              <a:t>Federal government median wage increasing faster than private sector</a:t>
            </a:r>
            <a:endParaRPr lang="en-US" dirty="0"/>
          </a:p>
        </p:txBody>
      </p:sp>
      <p:sp>
        <p:nvSpPr>
          <p:cNvPr id="2" name="Title 1"/>
          <p:cNvSpPr>
            <a:spLocks noGrp="1"/>
          </p:cNvSpPr>
          <p:nvPr>
            <p:ph type="title"/>
          </p:nvPr>
        </p:nvSpPr>
        <p:spPr>
          <a:xfrm>
            <a:off x="457200" y="274638"/>
            <a:ext cx="8229600" cy="744766"/>
          </a:xfrm>
        </p:spPr>
        <p:txBody>
          <a:bodyPr>
            <a:normAutofit/>
          </a:bodyPr>
          <a:lstStyle/>
          <a:p>
            <a:r>
              <a:rPr lang="en-US" sz="3600" dirty="0" smtClean="0"/>
              <a:t>Government Wages Rising</a:t>
            </a:r>
            <a:endParaRPr lang="en-US" sz="3600" dirty="0"/>
          </a:p>
        </p:txBody>
      </p:sp>
    </p:spTree>
    <p:extLst>
      <p:ext uri="{BB962C8B-B14F-4D97-AF65-F5344CB8AC3E}">
        <p14:creationId xmlns:p14="http://schemas.microsoft.com/office/powerpoint/2010/main" val="404761908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Grades and Steps in the General Service</a:t>
            </a:r>
            <a:endParaRPr lang="en-US"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266825"/>
            <a:ext cx="895350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4038600" y="5638800"/>
            <a:ext cx="1295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0" y="6214548"/>
            <a:ext cx="3577326" cy="369332"/>
          </a:xfrm>
          <a:prstGeom prst="rect">
            <a:avLst/>
          </a:prstGeom>
          <a:noFill/>
        </p:spPr>
        <p:txBody>
          <a:bodyPr wrap="none" rtlCol="0">
            <a:spAutoFit/>
          </a:bodyPr>
          <a:lstStyle/>
          <a:p>
            <a:r>
              <a:rPr lang="en-US" dirty="0" smtClean="0"/>
              <a:t>Grades = Promotions; Steps = Raises</a:t>
            </a:r>
            <a:endParaRPr lang="en-US" dirty="0"/>
          </a:p>
        </p:txBody>
      </p:sp>
    </p:spTree>
    <p:extLst>
      <p:ext uri="{BB962C8B-B14F-4D97-AF65-F5344CB8AC3E}">
        <p14:creationId xmlns:p14="http://schemas.microsoft.com/office/powerpoint/2010/main" val="2524479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0062"/>
          </a:xfrm>
        </p:spPr>
        <p:txBody>
          <a:bodyPr>
            <a:noAutofit/>
          </a:bodyPr>
          <a:lstStyle/>
          <a:p>
            <a:r>
              <a:rPr lang="en-US" sz="2400" b="1" dirty="0" smtClean="0">
                <a:latin typeface="Arial"/>
              </a:rPr>
              <a:t>Grade Composition of Federal Government 1988</a:t>
            </a:r>
            <a:endParaRPr lang="en-US" sz="2400" b="1" dirty="0">
              <a:latin typeface="Arial"/>
            </a:endParaRPr>
          </a:p>
        </p:txBody>
      </p:sp>
      <p:sp>
        <p:nvSpPr>
          <p:cNvPr id="3" name="TextBox 2"/>
          <p:cNvSpPr txBox="1"/>
          <p:nvPr/>
        </p:nvSpPr>
        <p:spPr>
          <a:xfrm>
            <a:off x="254000" y="5943600"/>
            <a:ext cx="8636000" cy="846386"/>
          </a:xfrm>
          <a:prstGeom prst="rect">
            <a:avLst/>
          </a:prstGeom>
          <a:noFill/>
        </p:spPr>
        <p:txBody>
          <a:bodyPr vert="horz" rtlCol="0">
            <a:spAutoFit/>
          </a:bodyPr>
          <a:lstStyle/>
          <a:p>
            <a:r>
              <a:rPr lang="en-US" sz="700" b="1" dirty="0" smtClean="0">
                <a:latin typeface="Arial"/>
              </a:rPr>
              <a:t>Filter Settings</a:t>
            </a:r>
          </a:p>
          <a:p>
            <a:r>
              <a:rPr lang="en-US" sz="700" dirty="0" smtClean="0">
                <a:latin typeface="Arial"/>
              </a:rPr>
              <a:t>-  </a:t>
            </a:r>
            <a:r>
              <a:rPr lang="en-US" sz="700" dirty="0" err="1" smtClean="0">
                <a:latin typeface="Arial"/>
              </a:rPr>
              <a:t>pid_dups</a:t>
            </a:r>
            <a:r>
              <a:rPr lang="en-US" sz="700" dirty="0" smtClean="0">
                <a:latin typeface="Arial"/>
              </a:rPr>
              <a:t>: (0)</a:t>
            </a:r>
          </a:p>
          <a:p>
            <a:r>
              <a:rPr lang="en-US" sz="700" dirty="0" smtClean="0">
                <a:latin typeface="Arial"/>
              </a:rPr>
              <a:t>-  year: (1988)</a:t>
            </a:r>
          </a:p>
          <a:p>
            <a:r>
              <a:rPr lang="en-US" sz="700" dirty="0" smtClean="0">
                <a:latin typeface="Arial"/>
              </a:rPr>
              <a:t>-  </a:t>
            </a:r>
            <a:r>
              <a:rPr lang="en-US" sz="700" dirty="0" err="1" smtClean="0">
                <a:latin typeface="Arial"/>
              </a:rPr>
              <a:t>workschd_n</a:t>
            </a:r>
            <a:r>
              <a:rPr lang="en-US" sz="700" dirty="0" smtClean="0">
                <a:latin typeface="Arial"/>
              </a:rPr>
              <a:t>: (2 &lt;= </a:t>
            </a:r>
            <a:r>
              <a:rPr lang="en-US" sz="700" dirty="0" err="1" smtClean="0">
                <a:latin typeface="Arial"/>
              </a:rPr>
              <a:t>workschd_n</a:t>
            </a:r>
            <a:r>
              <a:rPr lang="en-US" sz="700" dirty="0" smtClean="0">
                <a:latin typeface="Arial"/>
              </a:rPr>
              <a:t> &lt;= 2) without empty values</a:t>
            </a:r>
          </a:p>
          <a:p>
            <a:r>
              <a:rPr lang="en-US" sz="700" dirty="0" smtClean="0">
                <a:latin typeface="Arial"/>
              </a:rPr>
              <a:t>-  </a:t>
            </a:r>
            <a:r>
              <a:rPr lang="en-US" sz="700" dirty="0" err="1" smtClean="0">
                <a:latin typeface="Arial"/>
              </a:rPr>
              <a:t>occ_cat</a:t>
            </a:r>
            <a:r>
              <a:rPr lang="en-US" sz="700" dirty="0" smtClean="0">
                <a:latin typeface="Arial"/>
              </a:rPr>
              <a:t>: (A, B, C, O, P, T)</a:t>
            </a:r>
          </a:p>
          <a:p>
            <a:r>
              <a:rPr lang="en-US" sz="700" dirty="0" smtClean="0">
                <a:latin typeface="Arial"/>
              </a:rPr>
              <a:t>-  </a:t>
            </a:r>
            <a:r>
              <a:rPr lang="en-US" sz="700" dirty="0" err="1" smtClean="0">
                <a:latin typeface="Arial"/>
              </a:rPr>
              <a:t>pay_plan</a:t>
            </a:r>
            <a:r>
              <a:rPr lang="en-US" sz="700" dirty="0" smtClean="0">
                <a:latin typeface="Arial"/>
              </a:rPr>
              <a:t>: (GS)</a:t>
            </a:r>
          </a:p>
          <a:p>
            <a:r>
              <a:rPr lang="en-US" sz="700" dirty="0" smtClean="0">
                <a:latin typeface="Arial"/>
              </a:rPr>
              <a:t>-  grade: (01, 02, 03, 04, 05, 06, 07, 08, 09, 10, 11, 12, 13, 14, 15)</a:t>
            </a:r>
            <a:endParaRPr lang="en-US" sz="700" dirty="0">
              <a:latin typeface="Arial"/>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266700" y="774700"/>
            <a:ext cx="8610600" cy="5168900"/>
          </a:xfrm>
          <a:prstGeom prst="rect">
            <a:avLst/>
          </a:prstGeom>
        </p:spPr>
      </p:pic>
    </p:spTree>
    <p:extLst>
      <p:ext uri="{BB962C8B-B14F-4D97-AF65-F5344CB8AC3E}">
        <p14:creationId xmlns:p14="http://schemas.microsoft.com/office/powerpoint/2010/main" val="367218616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000"/>
          </a:xfrm>
        </p:spPr>
        <p:txBody>
          <a:bodyPr>
            <a:noAutofit/>
          </a:bodyPr>
          <a:lstStyle/>
          <a:p>
            <a:r>
              <a:rPr lang="en-US" sz="2400" b="1" dirty="0" smtClean="0">
                <a:latin typeface="Arial"/>
              </a:rPr>
              <a:t>Grade Composition of Federal Government, 2011</a:t>
            </a:r>
            <a:endParaRPr lang="en-US" sz="2400" b="1" dirty="0">
              <a:latin typeface="Arial"/>
            </a:endParaRPr>
          </a:p>
        </p:txBody>
      </p:sp>
      <p:sp>
        <p:nvSpPr>
          <p:cNvPr id="3" name="TextBox 2"/>
          <p:cNvSpPr txBox="1"/>
          <p:nvPr/>
        </p:nvSpPr>
        <p:spPr>
          <a:xfrm>
            <a:off x="254000" y="5943600"/>
            <a:ext cx="8636000" cy="846386"/>
          </a:xfrm>
          <a:prstGeom prst="rect">
            <a:avLst/>
          </a:prstGeom>
          <a:noFill/>
        </p:spPr>
        <p:txBody>
          <a:bodyPr vert="horz" rtlCol="0">
            <a:spAutoFit/>
          </a:bodyPr>
          <a:lstStyle/>
          <a:p>
            <a:r>
              <a:rPr lang="en-US" sz="700" b="1" smtClean="0">
                <a:latin typeface="Arial"/>
              </a:rPr>
              <a:t>Filter Settings</a:t>
            </a:r>
          </a:p>
          <a:p>
            <a:r>
              <a:rPr lang="en-US" sz="700" smtClean="0">
                <a:latin typeface="Arial"/>
              </a:rPr>
              <a:t>-  pid_dups: (0)</a:t>
            </a:r>
          </a:p>
          <a:p>
            <a:r>
              <a:rPr lang="en-US" sz="700" smtClean="0">
                <a:latin typeface="Arial"/>
              </a:rPr>
              <a:t>-  year: (2011)</a:t>
            </a:r>
          </a:p>
          <a:p>
            <a:r>
              <a:rPr lang="en-US" sz="700" smtClean="0">
                <a:latin typeface="Arial"/>
              </a:rPr>
              <a:t>-  workschd_n: (2 &lt;= workschd_n &lt;= 2) without empty values</a:t>
            </a:r>
          </a:p>
          <a:p>
            <a:r>
              <a:rPr lang="en-US" sz="700" smtClean="0">
                <a:latin typeface="Arial"/>
              </a:rPr>
              <a:t>-  occ_cat: (A, B, C, O, P, T)</a:t>
            </a:r>
          </a:p>
          <a:p>
            <a:r>
              <a:rPr lang="en-US" sz="700" smtClean="0">
                <a:latin typeface="Arial"/>
              </a:rPr>
              <a:t>-  pay_plan: (GS)</a:t>
            </a:r>
          </a:p>
          <a:p>
            <a:r>
              <a:rPr lang="en-US" sz="700" smtClean="0">
                <a:latin typeface="Arial"/>
              </a:rPr>
              <a:t>-  grade: (01, 02, 03, 04, 05, 06, 07, 08, 09, 10, 11, 12, 13, 14, 15)</a:t>
            </a:r>
            <a:endParaRPr lang="en-US" sz="700">
              <a:latin typeface="Arial"/>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266700" y="774700"/>
            <a:ext cx="8610600" cy="5168900"/>
          </a:xfrm>
          <a:prstGeom prst="rect">
            <a:avLst/>
          </a:prstGeom>
        </p:spPr>
      </p:pic>
    </p:spTree>
    <p:extLst>
      <p:ext uri="{BB962C8B-B14F-4D97-AF65-F5344CB8AC3E}">
        <p14:creationId xmlns:p14="http://schemas.microsoft.com/office/powerpoint/2010/main" val="80699909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 y="850900"/>
            <a:ext cx="8877300" cy="5323158"/>
          </a:xfrm>
          <a:prstGeom prst="rect">
            <a:avLst/>
          </a:prstGeom>
        </p:spPr>
      </p:pic>
    </p:spTree>
    <p:extLst>
      <p:ext uri="{BB962C8B-B14F-4D97-AF65-F5344CB8AC3E}">
        <p14:creationId xmlns:p14="http://schemas.microsoft.com/office/powerpoint/2010/main" val="33629009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Apple Inc.</a:t>
            </a:r>
            <a:endParaRPr lang="en-US" dirty="0"/>
          </a:p>
        </p:txBody>
      </p:sp>
      <p:sp>
        <p:nvSpPr>
          <p:cNvPr id="5" name="Subtitle 4"/>
          <p:cNvSpPr>
            <a:spLocks noGrp="1"/>
          </p:cNvSpPr>
          <p:nvPr>
            <p:ph type="subTitle" idx="1"/>
          </p:nvPr>
        </p:nvSpPr>
        <p:spPr/>
        <p:txBody>
          <a:bodyPr>
            <a:normAutofit fontScale="92500" lnSpcReduction="10000"/>
          </a:bodyPr>
          <a:lstStyle/>
          <a:p>
            <a:r>
              <a:rPr lang="en-US" dirty="0" smtClean="0"/>
              <a:t>Producer of consumer electronics … famous for integrating design, engineering, manufacturing, marketing, and retailing at a very high level</a:t>
            </a:r>
            <a:endParaRPr lang="en-US" dirty="0"/>
          </a:p>
        </p:txBody>
      </p:sp>
      <p:pic>
        <p:nvPicPr>
          <p:cNvPr id="1026" name="Picture 2" descr="http://upload.wikimedia.org/wikipedia/commons/thumb/f/fa/Apple_logo_black.svg/100px-Apple_logo_blac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09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39830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500" y="1930400"/>
            <a:ext cx="9004300" cy="2984500"/>
          </a:xfrm>
          <a:prstGeom prst="rect">
            <a:avLst/>
          </a:prstGeom>
        </p:spPr>
      </p:pic>
    </p:spTree>
    <p:extLst>
      <p:ext uri="{BB962C8B-B14F-4D97-AF65-F5344CB8AC3E}">
        <p14:creationId xmlns:p14="http://schemas.microsoft.com/office/powerpoint/2010/main" val="220417229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11411874"/>
              </p:ext>
            </p:extLst>
          </p:nvPr>
        </p:nvGraphicFramePr>
        <p:xfrm>
          <a:off x="121468" y="1484529"/>
          <a:ext cx="8809406" cy="4414646"/>
        </p:xfrm>
        <a:graphic>
          <a:graphicData uri="http://schemas.openxmlformats.org/presentationml/2006/ole">
            <mc:AlternateContent xmlns:mc="http://schemas.openxmlformats.org/markup-compatibility/2006">
              <mc:Choice xmlns:v="urn:schemas-microsoft-com:vml" Requires="v">
                <p:oleObj spid="_x0000_s76834" name="Document" r:id="rId4" imgW="5626100" imgH="2819400" progId="Word.Document.12">
                  <p:embed/>
                </p:oleObj>
              </mc:Choice>
              <mc:Fallback>
                <p:oleObj name="Document" r:id="rId4" imgW="5626100" imgH="2819400" progId="Word.Document.12">
                  <p:embed/>
                  <p:pic>
                    <p:nvPicPr>
                      <p:cNvPr id="0" name=""/>
                      <p:cNvPicPr/>
                      <p:nvPr/>
                    </p:nvPicPr>
                    <p:blipFill>
                      <a:blip r:embed="rId5"/>
                      <a:stretch>
                        <a:fillRect/>
                      </a:stretch>
                    </p:blipFill>
                    <p:spPr>
                      <a:xfrm>
                        <a:off x="121468" y="1484529"/>
                        <a:ext cx="8809406" cy="4414646"/>
                      </a:xfrm>
                      <a:prstGeom prst="rect">
                        <a:avLst/>
                      </a:prstGeom>
                    </p:spPr>
                  </p:pic>
                </p:oleObj>
              </mc:Fallback>
            </mc:AlternateContent>
          </a:graphicData>
        </a:graphic>
      </p:graphicFrame>
      <p:sp>
        <p:nvSpPr>
          <p:cNvPr id="3" name="TextBox 2"/>
          <p:cNvSpPr txBox="1"/>
          <p:nvPr/>
        </p:nvSpPr>
        <p:spPr>
          <a:xfrm>
            <a:off x="3324405" y="929528"/>
            <a:ext cx="2603597" cy="461665"/>
          </a:xfrm>
          <a:prstGeom prst="rect">
            <a:avLst/>
          </a:prstGeom>
          <a:noFill/>
        </p:spPr>
        <p:txBody>
          <a:bodyPr wrap="none" rtlCol="0">
            <a:spAutoFit/>
          </a:bodyPr>
          <a:lstStyle/>
          <a:p>
            <a:r>
              <a:rPr lang="en-US" sz="2400" dirty="0" smtClean="0"/>
              <a:t>PART Score Models</a:t>
            </a:r>
            <a:endParaRPr lang="en-US" sz="2400" dirty="0"/>
          </a:p>
        </p:txBody>
      </p:sp>
    </p:spTree>
    <p:extLst>
      <p:ext uri="{BB962C8B-B14F-4D97-AF65-F5344CB8AC3E}">
        <p14:creationId xmlns:p14="http://schemas.microsoft.com/office/powerpoint/2010/main" val="215700211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1600"/>
            <a:ext cx="9144000" cy="6653048"/>
          </a:xfrm>
          <a:prstGeom prst="rect">
            <a:avLst/>
          </a:prstGeom>
        </p:spPr>
      </p:pic>
    </p:spTree>
    <p:extLst>
      <p:ext uri="{BB962C8B-B14F-4D97-AF65-F5344CB8AC3E}">
        <p14:creationId xmlns:p14="http://schemas.microsoft.com/office/powerpoint/2010/main" val="417100002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300"/>
            <a:ext cx="9144000" cy="6629137"/>
          </a:xfrm>
          <a:prstGeom prst="rect">
            <a:avLst/>
          </a:prstGeom>
        </p:spPr>
      </p:pic>
    </p:spTree>
    <p:extLst>
      <p:ext uri="{BB962C8B-B14F-4D97-AF65-F5344CB8AC3E}">
        <p14:creationId xmlns:p14="http://schemas.microsoft.com/office/powerpoint/2010/main" val="122143968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300"/>
            <a:ext cx="9144000" cy="6608092"/>
          </a:xfrm>
          <a:prstGeom prst="rect">
            <a:avLst/>
          </a:prstGeom>
        </p:spPr>
      </p:pic>
    </p:spTree>
    <p:extLst>
      <p:ext uri="{BB962C8B-B14F-4D97-AF65-F5344CB8AC3E}">
        <p14:creationId xmlns:p14="http://schemas.microsoft.com/office/powerpoint/2010/main" val="261133716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300"/>
            <a:ext cx="9144000" cy="6614583"/>
          </a:xfrm>
          <a:prstGeom prst="rect">
            <a:avLst/>
          </a:prstGeom>
        </p:spPr>
      </p:pic>
    </p:spTree>
    <p:extLst>
      <p:ext uri="{BB962C8B-B14F-4D97-AF65-F5344CB8AC3E}">
        <p14:creationId xmlns:p14="http://schemas.microsoft.com/office/powerpoint/2010/main" val="37074892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900"/>
            <a:ext cx="9144000" cy="6654976"/>
          </a:xfrm>
          <a:prstGeom prst="rect">
            <a:avLst/>
          </a:prstGeom>
        </p:spPr>
      </p:pic>
    </p:spTree>
    <p:extLst>
      <p:ext uri="{BB962C8B-B14F-4D97-AF65-F5344CB8AC3E}">
        <p14:creationId xmlns:p14="http://schemas.microsoft.com/office/powerpoint/2010/main" val="346510108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7906"/>
            <a:ext cx="7772400" cy="1071439"/>
          </a:xfrm>
        </p:spPr>
        <p:txBody>
          <a:bodyPr>
            <a:normAutofit/>
          </a:bodyPr>
          <a:lstStyle/>
          <a:p>
            <a:r>
              <a:rPr lang="en-US" dirty="0" smtClean="0"/>
              <a:t>The Best and the Brightest</a:t>
            </a:r>
            <a:endParaRPr lang="en-US" dirty="0"/>
          </a:p>
        </p:txBody>
      </p:sp>
      <p:sp>
        <p:nvSpPr>
          <p:cNvPr id="3" name="Subtitle 2"/>
          <p:cNvSpPr>
            <a:spLocks noGrp="1"/>
          </p:cNvSpPr>
          <p:nvPr>
            <p:ph type="subTitle" idx="1"/>
          </p:nvPr>
        </p:nvSpPr>
        <p:spPr>
          <a:xfrm>
            <a:off x="1371600" y="3350473"/>
            <a:ext cx="6400800" cy="2288327"/>
          </a:xfrm>
        </p:spPr>
        <p:txBody>
          <a:bodyPr>
            <a:normAutofit fontScale="70000" lnSpcReduction="20000"/>
          </a:bodyPr>
          <a:lstStyle/>
          <a:p>
            <a:endParaRPr lang="en-US" dirty="0" smtClean="0">
              <a:solidFill>
                <a:schemeClr val="tx1"/>
              </a:solidFill>
            </a:endParaRPr>
          </a:p>
          <a:p>
            <a:r>
              <a:rPr lang="en-US" dirty="0" smtClean="0">
                <a:solidFill>
                  <a:schemeClr val="tx1"/>
                </a:solidFill>
              </a:rPr>
              <a:t>John de Figueiredo, Duke University</a:t>
            </a:r>
          </a:p>
          <a:p>
            <a:r>
              <a:rPr lang="en-US" dirty="0" smtClean="0">
                <a:solidFill>
                  <a:schemeClr val="tx1"/>
                </a:solidFill>
              </a:rPr>
              <a:t>Charles Cameron, Princeton University</a:t>
            </a:r>
          </a:p>
          <a:p>
            <a:r>
              <a:rPr lang="en-US" dirty="0" smtClean="0">
                <a:solidFill>
                  <a:schemeClr val="tx1"/>
                </a:solidFill>
              </a:rPr>
              <a:t>David Lewis, Vanderbilt University</a:t>
            </a:r>
          </a:p>
          <a:p>
            <a:endParaRPr lang="en-US" dirty="0">
              <a:solidFill>
                <a:schemeClr val="tx1"/>
              </a:solidFill>
            </a:endParaRPr>
          </a:p>
          <a:p>
            <a:r>
              <a:rPr lang="en-US" dirty="0" smtClean="0">
                <a:solidFill>
                  <a:schemeClr val="tx1"/>
                </a:solidFill>
              </a:rPr>
              <a:t>Spring 2014</a:t>
            </a:r>
          </a:p>
          <a:p>
            <a:endParaRPr lang="en-US" dirty="0" smtClean="0">
              <a:solidFill>
                <a:schemeClr val="tx1"/>
              </a:solidFill>
            </a:endParaRPr>
          </a:p>
          <a:p>
            <a:endParaRPr lang="en-US" dirty="0"/>
          </a:p>
        </p:txBody>
      </p:sp>
      <p:sp>
        <p:nvSpPr>
          <p:cNvPr id="4" name="TextBox 3"/>
          <p:cNvSpPr txBox="1"/>
          <p:nvPr/>
        </p:nvSpPr>
        <p:spPr>
          <a:xfrm>
            <a:off x="172358" y="5814678"/>
            <a:ext cx="8573756" cy="646331"/>
          </a:xfrm>
          <a:prstGeom prst="rect">
            <a:avLst/>
          </a:prstGeom>
          <a:noFill/>
        </p:spPr>
        <p:txBody>
          <a:bodyPr wrap="none" rtlCol="0">
            <a:spAutoFit/>
          </a:bodyPr>
          <a:lstStyle/>
          <a:p>
            <a:pPr algn="ctr"/>
            <a:r>
              <a:rPr lang="en-US" dirty="0" smtClean="0"/>
              <a:t>This research has been financially supported by the Smith Richardson Foundation and the </a:t>
            </a:r>
          </a:p>
          <a:p>
            <a:pPr algn="ctr"/>
            <a:r>
              <a:rPr lang="en-US" dirty="0" smtClean="0"/>
              <a:t>National Science Foundation.</a:t>
            </a:r>
            <a:endParaRPr lang="en-US" dirty="0"/>
          </a:p>
        </p:txBody>
      </p:sp>
    </p:spTree>
    <p:extLst>
      <p:ext uri="{BB962C8B-B14F-4D97-AF65-F5344CB8AC3E}">
        <p14:creationId xmlns:p14="http://schemas.microsoft.com/office/powerpoint/2010/main" val="263609445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000"/>
          </a:xfrm>
        </p:spPr>
        <p:txBody>
          <a:bodyPr>
            <a:noAutofit/>
          </a:bodyPr>
          <a:lstStyle/>
          <a:p>
            <a:r>
              <a:rPr lang="en-US" sz="2400" b="1" dirty="0" smtClean="0">
                <a:latin typeface="Arial"/>
              </a:rPr>
              <a:t>Career Paths in Federal Government</a:t>
            </a:r>
            <a:endParaRPr lang="en-US" sz="2400" b="1" dirty="0">
              <a:latin typeface="Arial"/>
            </a:endParaRPr>
          </a:p>
        </p:txBody>
      </p:sp>
      <p:sp>
        <p:nvSpPr>
          <p:cNvPr id="3" name="TextBox 2"/>
          <p:cNvSpPr txBox="1"/>
          <p:nvPr/>
        </p:nvSpPr>
        <p:spPr>
          <a:xfrm>
            <a:off x="254000" y="5943600"/>
            <a:ext cx="8636000" cy="630942"/>
          </a:xfrm>
          <a:prstGeom prst="rect">
            <a:avLst/>
          </a:prstGeom>
          <a:noFill/>
        </p:spPr>
        <p:txBody>
          <a:bodyPr vert="horz" rtlCol="0">
            <a:spAutoFit/>
          </a:bodyPr>
          <a:lstStyle/>
          <a:p>
            <a:r>
              <a:rPr lang="en-US" sz="700" b="1" smtClean="0">
                <a:latin typeface="Arial"/>
              </a:rPr>
              <a:t>Filter Settings</a:t>
            </a:r>
          </a:p>
          <a:p>
            <a:r>
              <a:rPr lang="en-US" sz="700" smtClean="0">
                <a:latin typeface="Arial"/>
              </a:rPr>
              <a:t>-  pseudoid_n: (2000000 &lt;= pseudoid_n &lt;= 2009000) without empty values</a:t>
            </a:r>
          </a:p>
          <a:p>
            <a:r>
              <a:rPr lang="en-US" sz="700" smtClean="0">
                <a:latin typeface="Arial"/>
              </a:rPr>
              <a:t>-  pay_plan: (GS)</a:t>
            </a:r>
          </a:p>
          <a:p>
            <a:r>
              <a:rPr lang="en-US" sz="700" smtClean="0">
                <a:latin typeface="Arial"/>
              </a:rPr>
              <a:t>-  grade: (01, 02, 03, 04, 05, 06, 07, 08, 09, 10, 11, 12, 13, 14, 15, 16)</a:t>
            </a:r>
          </a:p>
          <a:p>
            <a:r>
              <a:rPr lang="en-US" sz="700" smtClean="0">
                <a:latin typeface="Arial"/>
              </a:rPr>
              <a:t>-  year_start: (1989 &lt;= year_start &lt;= 1989) and empty values</a:t>
            </a:r>
            <a:endParaRPr lang="en-US" sz="700">
              <a:latin typeface="Arial"/>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266700" y="774700"/>
            <a:ext cx="8610600" cy="5168900"/>
          </a:xfrm>
          <a:prstGeom prst="rect">
            <a:avLst/>
          </a:prstGeom>
        </p:spPr>
      </p:pic>
      <p:cxnSp>
        <p:nvCxnSpPr>
          <p:cNvPr id="6" name="Straight Arrow Connector 5"/>
          <p:cNvCxnSpPr/>
          <p:nvPr/>
        </p:nvCxnSpPr>
        <p:spPr>
          <a:xfrm flipH="1">
            <a:off x="6438900" y="11430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91325" y="820182"/>
            <a:ext cx="528435" cy="369332"/>
          </a:xfrm>
          <a:prstGeom prst="rect">
            <a:avLst/>
          </a:prstGeom>
          <a:noFill/>
        </p:spPr>
        <p:txBody>
          <a:bodyPr wrap="none" rtlCol="0">
            <a:spAutoFit/>
          </a:bodyPr>
          <a:lstStyle/>
          <a:p>
            <a:r>
              <a:rPr lang="en-US" dirty="0" smtClean="0"/>
              <a:t>Eric</a:t>
            </a:r>
            <a:endParaRPr lang="en-US" dirty="0"/>
          </a:p>
        </p:txBody>
      </p:sp>
      <p:cxnSp>
        <p:nvCxnSpPr>
          <p:cNvPr id="10" name="Straight Arrow Connector 9"/>
          <p:cNvCxnSpPr/>
          <p:nvPr/>
        </p:nvCxnSpPr>
        <p:spPr>
          <a:xfrm flipH="1" flipV="1">
            <a:off x="7010400" y="3505200"/>
            <a:ext cx="942975" cy="322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86700" y="3643352"/>
            <a:ext cx="623889" cy="369332"/>
          </a:xfrm>
          <a:prstGeom prst="rect">
            <a:avLst/>
          </a:prstGeom>
          <a:noFill/>
        </p:spPr>
        <p:txBody>
          <a:bodyPr wrap="none" rtlCol="0">
            <a:spAutoFit/>
          </a:bodyPr>
          <a:lstStyle/>
          <a:p>
            <a:r>
              <a:rPr lang="en-US" dirty="0" smtClean="0"/>
              <a:t>John</a:t>
            </a:r>
            <a:endParaRPr lang="en-US" dirty="0"/>
          </a:p>
        </p:txBody>
      </p:sp>
    </p:spTree>
    <p:extLst>
      <p:ext uri="{BB962C8B-B14F-4D97-AF65-F5344CB8AC3E}">
        <p14:creationId xmlns:p14="http://schemas.microsoft.com/office/powerpoint/2010/main" val="2255756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Public Sector Personnel Economics—An Emerging Agenda</a:t>
            </a:r>
          </a:p>
          <a:p>
            <a:r>
              <a:rPr lang="en-US" dirty="0" smtClean="0"/>
              <a:t>Future Work</a:t>
            </a:r>
          </a:p>
          <a:p>
            <a:pPr lvl="1"/>
            <a:r>
              <a:rPr lang="en-US" dirty="0" smtClean="0"/>
              <a:t>For us, finish the papers</a:t>
            </a:r>
          </a:p>
          <a:p>
            <a:pPr lvl="1"/>
            <a:r>
              <a:rPr lang="en-US" dirty="0" smtClean="0"/>
              <a:t>For researchers……</a:t>
            </a:r>
          </a:p>
          <a:p>
            <a:pPr lvl="2"/>
            <a:r>
              <a:rPr lang="en-US" smtClean="0"/>
              <a:t>Wide open</a:t>
            </a:r>
          </a:p>
          <a:p>
            <a:pPr lvl="2"/>
            <a:r>
              <a:rPr lang="en-US" smtClean="0"/>
              <a:t>European </a:t>
            </a:r>
            <a:r>
              <a:rPr lang="en-US" dirty="0" smtClean="0"/>
              <a:t>governments (EU, national, local)</a:t>
            </a:r>
          </a:p>
          <a:p>
            <a:pPr lvl="2"/>
            <a:r>
              <a:rPr lang="en-US" dirty="0" smtClean="0"/>
              <a:t>Civil service v. political appointees</a:t>
            </a:r>
          </a:p>
          <a:p>
            <a:pPr lvl="2"/>
            <a:r>
              <a:rPr lang="en-US" dirty="0" smtClean="0"/>
              <a:t>Linking to policy outcomes</a:t>
            </a:r>
            <a:endParaRPr lang="en-US" dirty="0"/>
          </a:p>
        </p:txBody>
      </p:sp>
    </p:spTree>
    <p:extLst>
      <p:ext uri="{BB962C8B-B14F-4D97-AF65-F5344CB8AC3E}">
        <p14:creationId xmlns:p14="http://schemas.microsoft.com/office/powerpoint/2010/main" val="11824100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dirty="0" smtClean="0"/>
              <a:t>Personnel Policies</a:t>
            </a:r>
            <a:endParaRPr lang="en-US" dirty="0"/>
          </a:p>
        </p:txBody>
      </p:sp>
      <p:sp>
        <p:nvSpPr>
          <p:cNvPr id="3" name="Subtitle 2"/>
          <p:cNvSpPr>
            <a:spLocks noGrp="1"/>
          </p:cNvSpPr>
          <p:nvPr>
            <p:ph type="subTitle" idx="1"/>
          </p:nvPr>
        </p:nvSpPr>
        <p:spPr>
          <a:xfrm>
            <a:off x="1371600" y="3048000"/>
            <a:ext cx="6858000" cy="3429000"/>
          </a:xfrm>
        </p:spPr>
        <p:txBody>
          <a:bodyPr>
            <a:normAutofit fontScale="85000" lnSpcReduction="10000"/>
          </a:bodyPr>
          <a:lstStyle/>
          <a:p>
            <a:r>
              <a:rPr lang="en-US" dirty="0" smtClean="0"/>
              <a:t>72,000 employees</a:t>
            </a:r>
          </a:p>
          <a:p>
            <a:r>
              <a:rPr lang="en-US" dirty="0" smtClean="0"/>
              <a:t>Employees specialize tightly in order to have extremely high expertise in functional areas</a:t>
            </a:r>
          </a:p>
          <a:p>
            <a:r>
              <a:rPr lang="en-US" dirty="0" smtClean="0"/>
              <a:t>Projects have a “directly responsible individual” with high accountability </a:t>
            </a:r>
          </a:p>
          <a:p>
            <a:r>
              <a:rPr lang="en-US" dirty="0" smtClean="0"/>
              <a:t>Compensation often uses stock options</a:t>
            </a:r>
          </a:p>
          <a:p>
            <a:r>
              <a:rPr lang="en-US" dirty="0" smtClean="0"/>
              <a:t>Apple “fellows” reward contributions, paid sabbaticals for top engineers</a:t>
            </a:r>
            <a:endParaRPr lang="en-US" dirty="0"/>
          </a:p>
        </p:txBody>
      </p:sp>
    </p:spTree>
    <p:extLst>
      <p:ext uri="{BB962C8B-B14F-4D97-AF65-F5344CB8AC3E}">
        <p14:creationId xmlns:p14="http://schemas.microsoft.com/office/powerpoint/2010/main" val="1867260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Imagine Tim Cook tries an experiment in personnel policies ….</a:t>
            </a: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dirty="0" smtClean="0"/>
              <a:t>All top decision makers are fired and re-hired from people outside Apple on the basis of personal loyalty to Cook</a:t>
            </a:r>
          </a:p>
          <a:p>
            <a:r>
              <a:rPr lang="en-US" dirty="0" smtClean="0"/>
              <a:t>Henceforth no Apple employee is allowed to rise into a top decision-making job – only Cook appointed outsiders</a:t>
            </a:r>
          </a:p>
          <a:p>
            <a:r>
              <a:rPr lang="en-US" dirty="0" smtClean="0"/>
              <a:t>Cook expands the central office and runs many projects from his headquarters, over-ruling or ignoring Apple employees</a:t>
            </a:r>
          </a:p>
          <a:p>
            <a:r>
              <a:rPr lang="en-US" dirty="0" smtClean="0"/>
              <a:t>Otherwise, many design, engineering, manufacturing, and marketing projects are sub-contracted to companies outside Apple</a:t>
            </a:r>
          </a:p>
          <a:p>
            <a:r>
              <a:rPr lang="en-US" dirty="0" smtClean="0"/>
              <a:t>Sub-contractors are encouraged to make cash payments to Apple Board members who are allowed to intervene below</a:t>
            </a:r>
          </a:p>
          <a:p>
            <a:r>
              <a:rPr lang="en-US" dirty="0" smtClean="0"/>
              <a:t>At random intervals Cook imposes hiring freezes, furloughs, and pay cuts</a:t>
            </a:r>
            <a:endParaRPr lang="en-US" dirty="0"/>
          </a:p>
        </p:txBody>
      </p:sp>
    </p:spTree>
    <p:extLst>
      <p:ext uri="{BB962C8B-B14F-4D97-AF65-F5344CB8AC3E}">
        <p14:creationId xmlns:p14="http://schemas.microsoft.com/office/powerpoint/2010/main" val="2892023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1466</TotalTime>
  <Words>3802</Words>
  <Application>Microsoft Macintosh PowerPoint</Application>
  <PresentationFormat>On-screen Show (4:3)</PresentationFormat>
  <Paragraphs>587</Paragraphs>
  <Slides>79</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82" baseType="lpstr">
      <vt:lpstr>Office Theme</vt:lpstr>
      <vt:lpstr>Equation</vt:lpstr>
      <vt:lpstr>Document</vt:lpstr>
      <vt:lpstr>Public Sector Personnel Economics </vt:lpstr>
      <vt:lpstr>Agenda</vt:lpstr>
      <vt:lpstr>Agenda</vt:lpstr>
      <vt:lpstr>Institutional and Organizational Economics</vt:lpstr>
      <vt:lpstr>Organizations and Institutions</vt:lpstr>
      <vt:lpstr>A New Day at Apple?</vt:lpstr>
      <vt:lpstr>Apple Inc.</vt:lpstr>
      <vt:lpstr>Personnel Policies</vt:lpstr>
      <vt:lpstr>Imagine Tim Cook tries an experiment in personnel policies ….</vt:lpstr>
      <vt:lpstr>What would these policies do to Apple’s culture and competence?</vt:lpstr>
      <vt:lpstr>The New iPhone</vt:lpstr>
      <vt:lpstr>The Big 4 Federal Personnel Policies</vt:lpstr>
      <vt:lpstr>The Black Box</vt:lpstr>
      <vt:lpstr>PowerPoint Presentation</vt:lpstr>
      <vt:lpstr>V.  Government Bureaucracy</vt:lpstr>
      <vt:lpstr>PowerPoint Presentation</vt:lpstr>
      <vt:lpstr>Organizations and Institutions</vt:lpstr>
      <vt:lpstr>Literature</vt:lpstr>
      <vt:lpstr>Public Sector Personnel Economics</vt:lpstr>
      <vt:lpstr>The Overall Project</vt:lpstr>
      <vt:lpstr>Research Areas/Questions</vt:lpstr>
      <vt:lpstr>Agenda</vt:lpstr>
      <vt:lpstr>Behavioral Assumptions</vt:lpstr>
      <vt:lpstr>Role of Expertise</vt:lpstr>
      <vt:lpstr>Pubic Sector Personnel Economics:  Wages, Promotions and the Competence-Control Trade-off</vt:lpstr>
      <vt:lpstr>Initial Question</vt:lpstr>
      <vt:lpstr>Dual Contracting Problem</vt:lpstr>
      <vt:lpstr>Proposed Solution</vt:lpstr>
      <vt:lpstr>Our Approach</vt:lpstr>
      <vt:lpstr>PowerPoint Presentation</vt:lpstr>
      <vt:lpstr>What the Model Tries to Explain</vt:lpstr>
      <vt:lpstr>Slight Variants to the Standard Models</vt:lpstr>
      <vt:lpstr>Slight Variants to the Standard Models</vt:lpstr>
      <vt:lpstr>Illustrative Example:  Treasury Department</vt:lpstr>
      <vt:lpstr>Figure 1:  Departures at the Department of Treasury</vt:lpstr>
      <vt:lpstr>Key Intuition: Type I Bureaus</vt:lpstr>
      <vt:lpstr>Key Intuition: Type II Bureaus</vt:lpstr>
      <vt:lpstr>Competency – Control Tradeoff</vt:lpstr>
      <vt:lpstr>Quitting in Protest</vt:lpstr>
      <vt:lpstr>Growth of Presidential Resources</vt:lpstr>
      <vt:lpstr>Growth of WH and EOP creates the opportunity for presidents to intervene anywhere in the government as they wish</vt:lpstr>
      <vt:lpstr>Basic Idea</vt:lpstr>
      <vt:lpstr>PowerPoint Presentation</vt:lpstr>
      <vt:lpstr>Main Results</vt:lpstr>
      <vt:lpstr>Agenda</vt:lpstr>
      <vt:lpstr>Federal Government Employees</vt:lpstr>
      <vt:lpstr>Scope of the Data</vt:lpstr>
      <vt:lpstr>PowerPoint Presentation</vt:lpstr>
      <vt:lpstr>PowerPoint Presentation</vt:lpstr>
      <vt:lpstr>Where can this take us?</vt:lpstr>
      <vt:lpstr>Do Public Sector Labor Markets Look Like Private Sector Labor Markets?</vt:lpstr>
      <vt:lpstr>Ten Questions  Gibbons (1997)</vt:lpstr>
      <vt:lpstr>Basic Facts in Private Sector Personnel Economics (Waldman 2012)</vt:lpstr>
      <vt:lpstr>10 Key Questions (Gibbons 1997)</vt:lpstr>
      <vt:lpstr>Are Recessions Good for Government? The Human Capital Consequences of Unemployment for the Public Sector</vt:lpstr>
      <vt:lpstr>Research Question</vt:lpstr>
      <vt:lpstr>PowerPoint Presentation</vt:lpstr>
      <vt:lpstr>College Graduates in Recession</vt:lpstr>
      <vt:lpstr>Part II:  Does the Government Attract Higher Quality Workers (Better Matched) in Recession Than it Does in a Boom?</vt:lpstr>
      <vt:lpstr>Awards Won (Unweighted)</vt:lpstr>
      <vt:lpstr>Part III:  Do Workers Hired in Recession Stay in Government Service?</vt:lpstr>
      <vt:lpstr>Survival Analysis Results</vt:lpstr>
      <vt:lpstr>Why is there “poor” matching of college graduates in recession?</vt:lpstr>
      <vt:lpstr>Grade Inflation in the U.S. Government</vt:lpstr>
      <vt:lpstr>Government Wages Rising</vt:lpstr>
      <vt:lpstr>Grades and Steps in the General Service</vt:lpstr>
      <vt:lpstr>Grade Composition of Federal Government 1988</vt:lpstr>
      <vt:lpstr>Grade Composition of Federal Government,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Best and the Brightest</vt:lpstr>
      <vt:lpstr>Career Paths in Federal Government</vt:lpstr>
      <vt:lpstr>Conclusion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Slackers, Zealots, Screening &amp; Sorting</dc:title>
  <dc:creator>ccameron</dc:creator>
  <cp:lastModifiedBy>John de Figueiredo</cp:lastModifiedBy>
  <cp:revision>185</cp:revision>
  <dcterms:created xsi:type="dcterms:W3CDTF">2011-09-30T13:36:49Z</dcterms:created>
  <dcterms:modified xsi:type="dcterms:W3CDTF">2015-05-18T08:25:50Z</dcterms:modified>
</cp:coreProperties>
</file>