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275" r:id="rId2"/>
    <p:sldId id="345" r:id="rId3"/>
    <p:sldId id="296" r:id="rId4"/>
    <p:sldId id="319" r:id="rId5"/>
    <p:sldId id="323" r:id="rId6"/>
    <p:sldId id="307" r:id="rId7"/>
    <p:sldId id="320" r:id="rId8"/>
    <p:sldId id="322" r:id="rId9"/>
    <p:sldId id="346" r:id="rId10"/>
    <p:sldId id="327" r:id="rId11"/>
    <p:sldId id="333" r:id="rId12"/>
    <p:sldId id="313" r:id="rId13"/>
    <p:sldId id="314" r:id="rId14"/>
    <p:sldId id="315" r:id="rId15"/>
    <p:sldId id="347" r:id="rId16"/>
    <p:sldId id="348" r:id="rId17"/>
    <p:sldId id="349" r:id="rId18"/>
    <p:sldId id="350" r:id="rId19"/>
    <p:sldId id="353" r:id="rId20"/>
    <p:sldId id="351" r:id="rId21"/>
    <p:sldId id="352" r:id="rId22"/>
    <p:sldId id="328" r:id="rId23"/>
    <p:sldId id="330" r:id="rId24"/>
    <p:sldId id="334" r:id="rId25"/>
    <p:sldId id="335" r:id="rId26"/>
    <p:sldId id="331" r:id="rId27"/>
    <p:sldId id="332" r:id="rId28"/>
    <p:sldId id="329" r:id="rId29"/>
    <p:sldId id="336" r:id="rId30"/>
    <p:sldId id="337" r:id="rId31"/>
    <p:sldId id="298" r:id="rId32"/>
    <p:sldId id="343" r:id="rId33"/>
    <p:sldId id="338" r:id="rId34"/>
    <p:sldId id="339" r:id="rId35"/>
    <p:sldId id="340" r:id="rId36"/>
    <p:sldId id="306" r:id="rId37"/>
    <p:sldId id="344" r:id="rId38"/>
    <p:sldId id="342" r:id="rId39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412" autoAdjust="0"/>
  </p:normalViewPr>
  <p:slideViewPr>
    <p:cSldViewPr>
      <p:cViewPr varScale="1">
        <p:scale>
          <a:sx n="100" d="100"/>
          <a:sy n="100" d="100"/>
        </p:scale>
        <p:origin x="82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4FA344-512C-D147-89C6-3B622E4AC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99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8847C4-3068-7247-BFC3-304F58616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32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C17742-DE38-DE4B-9AEC-8558539FF913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0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6EDA24-F046-5B4C-A32C-01F5F7D3D342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Probably most impt slide</a:t>
            </a:r>
          </a:p>
        </p:txBody>
      </p:sp>
    </p:spTree>
    <p:extLst>
      <p:ext uri="{BB962C8B-B14F-4D97-AF65-F5344CB8AC3E}">
        <p14:creationId xmlns:p14="http://schemas.microsoft.com/office/powerpoint/2010/main" val="2948894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6EDA24-F046-5B4C-A32C-01F5F7D3D34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Probably most impt slide</a:t>
            </a:r>
          </a:p>
        </p:txBody>
      </p:sp>
    </p:spTree>
    <p:extLst>
      <p:ext uri="{BB962C8B-B14F-4D97-AF65-F5344CB8AC3E}">
        <p14:creationId xmlns:p14="http://schemas.microsoft.com/office/powerpoint/2010/main" val="4261918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038F38-C623-C142-A303-B5920545B413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80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6EDA24-F046-5B4C-A32C-01F5F7D3D342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Probably most impt slide</a:t>
            </a:r>
          </a:p>
        </p:txBody>
      </p:sp>
    </p:spTree>
    <p:extLst>
      <p:ext uri="{BB962C8B-B14F-4D97-AF65-F5344CB8AC3E}">
        <p14:creationId xmlns:p14="http://schemas.microsoft.com/office/powerpoint/2010/main" val="948840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6EDA24-F046-5B4C-A32C-01F5F7D3D342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Probably most impt slide</a:t>
            </a:r>
          </a:p>
        </p:txBody>
      </p:sp>
    </p:spTree>
    <p:extLst>
      <p:ext uri="{BB962C8B-B14F-4D97-AF65-F5344CB8AC3E}">
        <p14:creationId xmlns:p14="http://schemas.microsoft.com/office/powerpoint/2010/main" val="183385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BF0192-DFD1-B547-BB2F-CEF13FA96B8E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9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62A125-F358-3742-A4D1-5DA6D7AFF5E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685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62A125-F358-3742-A4D1-5DA6D7AFF5E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5708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038F38-C623-C142-A303-B5920545B413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8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EE66AC-C9B8-ED4B-B587-9BC0713A3BE0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15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180A4D-0D20-A941-A8D1-B9B0D502FA00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en-US"/>
              <a:t>Contrast to normal arbitration, where </a:t>
            </a:r>
            <a:r>
              <a:rPr lang="ja-JP" altLang="en-US"/>
              <a:t>“</a:t>
            </a:r>
            <a:r>
              <a:rPr lang="en-US" altLang="ja-JP"/>
              <a:t>Or</a:t>
            </a:r>
            <a:r>
              <a:rPr lang="ja-JP" altLang="en-US"/>
              <a:t>”</a:t>
            </a:r>
            <a:r>
              <a:rPr lang="en-US" altLang="ja-JP"/>
              <a:t> turns it over to a court</a:t>
            </a:r>
          </a:p>
          <a:p>
            <a:pPr marL="228600" indent="-228600"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9ECA13-F717-8F4A-A744-65D8BBF93DC5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en-US"/>
              <a:t>DDC Arbitration has no actual power to enforce rulings.  ONLY has power as respected source &amp; disseminator of information.  INFORMATION.  (See Milgrom, North, &amp; Weingast on Champaign Fairs).  Works because:</a:t>
            </a:r>
          </a:p>
          <a:p>
            <a:pPr marL="228600" indent="-228600" eaLnBrk="1" hangingPunct="1">
              <a:buFontTx/>
              <a:buChar char="•"/>
            </a:pPr>
            <a:r>
              <a:rPr lang="en-US"/>
              <a:t>Quality of information high</a:t>
            </a:r>
          </a:p>
          <a:p>
            <a:pPr marL="228600" indent="-228600" eaLnBrk="1" hangingPunct="1">
              <a:buFontTx/>
              <a:buChar char="•"/>
            </a:pPr>
            <a:r>
              <a:rPr lang="en-US"/>
              <a:t>Distribution of information widespread &amp; effective</a:t>
            </a:r>
          </a:p>
          <a:p>
            <a:pPr marL="228600" indent="-228600" eaLnBrk="1" hangingPunct="1">
              <a:buFontTx/>
              <a:buChar char="•"/>
            </a:pPr>
            <a:r>
              <a:rPr lang="en-US"/>
              <a:t>Enforcement works because of family businesses &amp; community institutions</a:t>
            </a:r>
          </a:p>
          <a:p>
            <a:pPr marL="228600" indent="-228600" eaLnBrk="1" hangingPunct="1">
              <a:buFontTx/>
              <a:buChar char="•"/>
            </a:pPr>
            <a:endParaRPr lang="en-US"/>
          </a:p>
          <a:p>
            <a:pPr marL="228600" indent="-228600" eaLnBrk="1" hangingPunct="1"/>
            <a:r>
              <a:rPr lang="en-US"/>
              <a:t>A word on why it works?  </a:t>
            </a:r>
          </a:p>
          <a:p>
            <a:pPr marL="228600" indent="-228600" eaLnBrk="1" hangingPunct="1">
              <a:buFontTx/>
              <a:buChar char="•"/>
            </a:pPr>
            <a:r>
              <a:rPr lang="en-US"/>
              <a:t>Difficulties to enforce diamond sales.  State courts toothless.</a:t>
            </a:r>
          </a:p>
          <a:p>
            <a:pPr marL="228600" indent="-228600" eaLnBrk="1" hangingPunct="1">
              <a:buFontTx/>
              <a:buChar char="•"/>
            </a:pPr>
            <a:r>
              <a:rPr lang="en-US"/>
              <a:t>Game theory problem: need to overcome tempting shirk, and solve end-game problem</a:t>
            </a:r>
          </a:p>
          <a:p>
            <a:pPr marL="228600" indent="-228600" eaLnBrk="1" hangingPunct="1">
              <a:buFontTx/>
              <a:buChar char="•"/>
            </a:pPr>
            <a:r>
              <a:rPr lang="en-US"/>
              <a:t>SO use endless time horizons (family businesses) and noneconomic club goods (religious institutions) </a:t>
            </a:r>
          </a:p>
        </p:txBody>
      </p:sp>
    </p:spTree>
    <p:extLst>
      <p:ext uri="{BB962C8B-B14F-4D97-AF65-F5344CB8AC3E}">
        <p14:creationId xmlns:p14="http://schemas.microsoft.com/office/powerpoint/2010/main" val="804937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949633-74C5-A141-8C82-02D4CAB6FFF7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Recall Game Theory problem -- need to overcome tempting shirk, and solve end-game problem</a:t>
            </a:r>
          </a:p>
          <a:p>
            <a:pPr eaLnBrk="1" hangingPunct="1">
              <a:buFontTx/>
              <a:buChar char="•"/>
            </a:pPr>
            <a:r>
              <a:rPr lang="en-US"/>
              <a:t>SO use endless time horizons (family businesses) and noneconomic club goods (religious institutions) </a:t>
            </a:r>
          </a:p>
          <a:p>
            <a:pPr eaLnBrk="1" hangingPunct="1">
              <a:buFontTx/>
              <a:buChar char="•"/>
            </a:pPr>
            <a:r>
              <a:rPr lang="en-US"/>
              <a:t>State courts toothless. This is all that would work.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/>
            <a:r>
              <a:rPr lang="en-US"/>
              <a:t>Casio – not true for everyone</a:t>
            </a:r>
          </a:p>
          <a:p>
            <a:pPr eaLnBrk="1" hangingPunct="1"/>
            <a:r>
              <a:rPr lang="en-US"/>
              <a:t>But IS true for these indiv.  What are Ri?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</a:rPr>
              <a:t>Honors at synagogue, religious ceremonies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</a:rPr>
              <a:t>Access to religious learning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</a:rPr>
              <a:t>Similar honors &amp; opportunities for children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</a:rPr>
              <a:t>Community Esteem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1300" b="1">
                <a:solidFill>
                  <a:srgbClr val="000000"/>
                </a:solidFill>
              </a:rPr>
              <a:t>	</a:t>
            </a:r>
            <a:r>
              <a:rPr lang="en-US" sz="1300" i="1">
                <a:solidFill>
                  <a:srgbClr val="000000"/>
                </a:solidFill>
              </a:rPr>
              <a:t>Community distinctions that not costly to impose but are of real importance to members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</a:rPr>
              <a:t>Excommunication?  Unlikely.  Sanctions seem to be levied with compassion; an effort/understanding to keep members within community.</a:t>
            </a:r>
          </a:p>
          <a:p>
            <a:pPr lvl="2" eaLnBrk="1" hangingPunct="1">
              <a:spcBef>
                <a:spcPct val="0"/>
              </a:spcBef>
            </a:pPr>
            <a:endParaRPr lang="en-US" sz="1300">
              <a:solidFill>
                <a:srgbClr val="000000"/>
              </a:solidFill>
            </a:endParaRPr>
          </a:p>
          <a:p>
            <a:pPr lvl="2" eaLnBrk="1" hangingPunct="1"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</a:rPr>
              <a:t>Key: the allocation of these religious goods is connected to a community member</a:t>
            </a:r>
            <a:r>
              <a:rPr lang="ja-JP" altLang="en-US" sz="1300">
                <a:solidFill>
                  <a:srgbClr val="000000"/>
                </a:solidFill>
              </a:rPr>
              <a:t>’</a:t>
            </a:r>
            <a:r>
              <a:rPr lang="en-US" altLang="ja-JP" sz="1300">
                <a:solidFill>
                  <a:srgbClr val="000000"/>
                </a:solidFill>
              </a:rPr>
              <a:t>s commercial standing.</a:t>
            </a:r>
            <a:endParaRPr lang="en-US" altLang="ja-JP"/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9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vernew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810000"/>
            <a:ext cx="4573588" cy="1295400"/>
          </a:xfrm>
        </p:spPr>
        <p:txBody>
          <a:bodyPr/>
          <a:lstStyle>
            <a:lvl1pPr marL="0" indent="5080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7975" y="2511425"/>
            <a:ext cx="4570413" cy="1143000"/>
          </a:xfrm>
        </p:spPr>
        <p:txBody>
          <a:bodyPr anchor="b"/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587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99C3C-91EE-B741-AC1C-40A1EE676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52400"/>
            <a:ext cx="21907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4198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7265D-9948-A946-A25E-86D02D535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1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8512E-4DCB-BC4F-8ACC-58612FDFB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0DF3-1DA6-0843-87CD-8A12F9227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0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305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057400"/>
            <a:ext cx="4305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DFD4C-AB45-B244-95E0-55399CC4D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1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3EAF1-1005-E048-B619-969B15808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0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F6380-4184-B54A-ADF1-82E7337E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1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FA86-B271-7F4C-96E9-4DCD6C2ED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5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1A5A-0BA8-F049-9FC2-DB7DCE975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9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4F1E-83A4-0A46-839C-4262FFD2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5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ayerben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2057400"/>
            <a:ext cx="87630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52400"/>
            <a:ext cx="62484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248400"/>
            <a:ext cx="510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400800"/>
            <a:ext cx="3810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557ACAD-3602-894A-BC1E-1C12F641E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13C9B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13C9B"/>
          </a:solidFill>
          <a:latin typeface="Arial" charset="0"/>
          <a:ea typeface="ＭＳ Ｐゴシック" pitchFamily="-107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13C9B"/>
          </a:solidFill>
          <a:latin typeface="Arial" charset="0"/>
          <a:ea typeface="ＭＳ Ｐゴシック" pitchFamily="-107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13C9B"/>
          </a:solidFill>
          <a:latin typeface="Arial" charset="0"/>
          <a:ea typeface="ＭＳ Ｐゴシック" pitchFamily="-107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13C9B"/>
          </a:solidFill>
          <a:latin typeface="Arial" charset="0"/>
          <a:ea typeface="ＭＳ Ｐゴシック" pitchFamily="-107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113C9B"/>
          </a:solidFill>
          <a:latin typeface="Arial" charset="0"/>
          <a:ea typeface="ＭＳ Ｐゴシック" pitchFamily="-10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113C9B"/>
          </a:solidFill>
          <a:latin typeface="Arial" charset="0"/>
          <a:ea typeface="ＭＳ Ｐゴシック" pitchFamily="-10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113C9B"/>
          </a:solidFill>
          <a:latin typeface="Arial" charset="0"/>
          <a:ea typeface="ＭＳ Ｐゴシック" pitchFamily="-10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113C9B"/>
          </a:solidFill>
          <a:latin typeface="Arial" charset="0"/>
          <a:ea typeface="ＭＳ Ｐゴシック" pitchFamily="-107" charset="-128"/>
        </a:defRPr>
      </a:lvl9pPr>
    </p:titleStyle>
    <p:bodyStyle>
      <a:lvl1pPr marL="234950" indent="-1841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68325" indent="-2190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914400" indent="-2317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262063" indent="-2317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00200"/>
            <a:ext cx="7086600" cy="9906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  <a:ea typeface="ＭＳ Ｐゴシック" charset="0"/>
              </a:rPr>
              <a:t>Stateless Commerce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53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0" y="2819400"/>
            <a:ext cx="5791200" cy="2895600"/>
          </a:xfrm>
          <a:noFill/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endParaRPr lang="en-US" sz="2200" dirty="0" smtClean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>
                <a:latin typeface="Arial" charset="0"/>
                <a:ea typeface="ＭＳ Ｐゴシック" charset="0"/>
              </a:rPr>
              <a:t>IOEA 2016</a:t>
            </a:r>
            <a:endParaRPr lang="en-US" sz="2400" dirty="0" smtClean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400" dirty="0" smtClean="0">
              <a:latin typeface="Arial" charset="0"/>
              <a:ea typeface="ＭＳ Ｐゴシック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1800" dirty="0" smtClean="0">
                <a:latin typeface="Arial" charset="0"/>
                <a:ea typeface="ＭＳ Ｐゴシック" charset="0"/>
              </a:rPr>
              <a:t>Barak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Richman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1800" dirty="0" smtClean="0">
                <a:latin typeface="Arial" charset="0"/>
                <a:ea typeface="ＭＳ Ｐゴシック" charset="0"/>
              </a:rPr>
              <a:t>Duke University</a:t>
            </a:r>
            <a:endParaRPr lang="en-US" sz="1800" dirty="0" smtClean="0">
              <a:latin typeface="Arial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086600" cy="990600"/>
          </a:xfrm>
        </p:spPr>
        <p:txBody>
          <a:bodyPr/>
          <a:lstStyle/>
          <a:p>
            <a:r>
              <a:rPr lang="en-US" dirty="0" smtClean="0"/>
              <a:t>“The Real Treasure of 47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  <a:r>
              <a:rPr lang="en-US" dirty="0" smtClean="0"/>
              <a:t>” – A Response to Court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763000" cy="4114800"/>
          </a:xfrm>
        </p:spPr>
        <p:txBody>
          <a:bodyPr/>
          <a:lstStyle/>
          <a:p>
            <a:pPr marL="50800" indent="0">
              <a:buNone/>
            </a:pPr>
            <a:r>
              <a:rPr lang="en-US" sz="2000" dirty="0" smtClean="0"/>
              <a:t>“When I first entered the business,</a:t>
            </a:r>
            <a:r>
              <a:rPr lang="en-US" sz="2000" baseline="0" dirty="0" smtClean="0"/>
              <a:t> the conception was that truth and trust were simply </a:t>
            </a:r>
            <a:r>
              <a:rPr lang="en-US" sz="2000" i="1" baseline="0" dirty="0" smtClean="0"/>
              <a:t>the </a:t>
            </a:r>
            <a:r>
              <a:rPr lang="en-US" sz="2000" i="0" baseline="0" dirty="0" smtClean="0"/>
              <a:t>way to do business, and nobody decent would consider doing it differently.”	-- Elderly diamond dealer</a:t>
            </a:r>
            <a:r>
              <a:rPr lang="en-US" sz="2000" i="0" dirty="0" smtClean="0"/>
              <a:t> (Bernstein 19992)</a:t>
            </a:r>
            <a:endParaRPr lang="en-US" sz="2000" i="0" baseline="0" dirty="0" smtClean="0"/>
          </a:p>
          <a:p>
            <a:pPr marL="50800" indent="0">
              <a:buNone/>
            </a:pPr>
            <a:endParaRPr lang="en-US" sz="2000" i="0" baseline="0" dirty="0" smtClean="0"/>
          </a:p>
          <a:p>
            <a:pPr marL="50800" indent="0">
              <a:buNone/>
            </a:pPr>
            <a:r>
              <a:rPr lang="en-US" sz="2000" i="0" baseline="0" dirty="0" smtClean="0"/>
              <a:t>“Legal and moral accountability is the </a:t>
            </a:r>
            <a:r>
              <a:rPr lang="en-US" sz="2000" i="0" baseline="0" dirty="0" smtClean="0"/>
              <a:t>foundation </a:t>
            </a:r>
            <a:r>
              <a:rPr lang="en-US" sz="2000" i="0" baseline="0" dirty="0" smtClean="0"/>
              <a:t>for the very survival of the diamond industry.”				--Shor</a:t>
            </a:r>
            <a:r>
              <a:rPr lang="en-US" sz="2000" i="0" dirty="0" smtClean="0"/>
              <a:t> (1993)</a:t>
            </a:r>
            <a:endParaRPr lang="en-US" sz="2000" i="0" baseline="0" dirty="0" smtClean="0"/>
          </a:p>
          <a:p>
            <a:pPr marL="50800" indent="0">
              <a:buNone/>
            </a:pPr>
            <a:endParaRPr lang="en-US" sz="2000" i="0" baseline="0" dirty="0" smtClean="0"/>
          </a:p>
          <a:p>
            <a:pPr marL="50800" indent="0">
              <a:buNone/>
            </a:pPr>
            <a:r>
              <a:rPr lang="en-US" sz="2000" i="0" baseline="0" dirty="0" smtClean="0"/>
              <a:t>“Informal contracts are heavy with moral weight and embody certain principles: to honor commitments, to produce a good product and to stand behind it, and to preserve reputation.”		--</a:t>
            </a:r>
            <a:r>
              <a:rPr lang="en-US" sz="2000" i="0" dirty="0" smtClean="0"/>
              <a:t> Shield (2002)</a:t>
            </a:r>
            <a:endParaRPr lang="en-US" sz="2000" i="0" baseline="0" dirty="0" smtClean="0"/>
          </a:p>
          <a:p>
            <a:pPr marL="50800" indent="0">
              <a:buNone/>
            </a:pPr>
            <a:endParaRPr lang="en-US" sz="2000" i="0" baseline="0" dirty="0" smtClean="0"/>
          </a:p>
          <a:p>
            <a:pPr marL="50800" indent="0">
              <a:buNone/>
            </a:pPr>
            <a:r>
              <a:rPr lang="en-US" sz="2000" i="0" baseline="0" dirty="0" smtClean="0"/>
              <a:t>“In this business, everything works on credit, loan, and trust.” – </a:t>
            </a:r>
            <a:r>
              <a:rPr lang="en-US" sz="2000" i="0" baseline="0" dirty="0" err="1" smtClean="0"/>
              <a:t>Otulski</a:t>
            </a:r>
            <a:r>
              <a:rPr lang="en-US" sz="2000" i="0" baseline="0" dirty="0" smtClean="0"/>
              <a:t> (2011)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1800" y="6248400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3CEEC2-4F6C-5C4A-93F8-FBA5E771D033}" type="slidenum">
              <a:rPr lang="en-US" sz="1200">
                <a:solidFill>
                  <a:schemeClr val="bg1"/>
                </a:solidFill>
              </a:rPr>
              <a:pPr/>
              <a:t>11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391400" cy="990600"/>
          </a:xfrm>
        </p:spPr>
        <p:txBody>
          <a:bodyPr/>
          <a:lstStyle/>
          <a:p>
            <a:pPr marL="461963" indent="-461963" eaLnBrk="1" hangingPunct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The New York Diamond Dealers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</a:rPr>
              <a:t> Club (DDC)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3555" name="Rectangle 3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83820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300" dirty="0">
                <a:latin typeface="Arial" charset="0"/>
                <a:ea typeface="ＭＳ Ｐゴシック" charset="0"/>
              </a:rPr>
              <a:t>Voluntary association, with by-laws, ~1,800 members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dirty="0">
                <a:latin typeface="Arial" charset="0"/>
                <a:ea typeface="ＭＳ Ｐゴシック" charset="0"/>
              </a:rPr>
              <a:t>Gateway for 95% of diamonds imported into US, $30b in sales</a:t>
            </a:r>
          </a:p>
          <a:p>
            <a:pPr eaLnBrk="1" hangingPunct="1">
              <a:lnSpc>
                <a:spcPct val="80000"/>
              </a:lnSpc>
            </a:pPr>
            <a:r>
              <a:rPr lang="en-US" sz="2300" dirty="0">
                <a:latin typeface="Arial" charset="0"/>
                <a:ea typeface="ＭＳ Ｐゴシック" charset="0"/>
              </a:rPr>
              <a:t>Mandatory arbitration, arbitration panel of fellow members</a:t>
            </a:r>
          </a:p>
        </p:txBody>
      </p:sp>
      <p:pic>
        <p:nvPicPr>
          <p:cNvPr id="23556" name="Picture 34" descr="nyddc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371600"/>
            <a:ext cx="28479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5" descr="OldDD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3" y="3673852"/>
            <a:ext cx="4049509" cy="303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32" y="3676650"/>
            <a:ext cx="4059768" cy="3044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407553"/>
            <a:ext cx="5181600" cy="345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7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1800" y="6248400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AB00D3-E0CB-CA43-95CD-62CD623CA12F}" type="slidenum">
              <a:rPr lang="en-US" sz="1200">
                <a:solidFill>
                  <a:schemeClr val="bg1"/>
                </a:solidFill>
              </a:rPr>
              <a:pPr/>
              <a:t>12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61963" indent="-461963" eaLnBrk="1" hangingPunct="1"/>
            <a:r>
              <a:rPr lang="en-US" dirty="0" smtClean="0">
                <a:latin typeface="Arial" charset="0"/>
                <a:ea typeface="ＭＳ Ｐゴシック" charset="0"/>
              </a:rPr>
              <a:t>How Trust Works – Enforcing </a:t>
            </a:r>
            <a:r>
              <a:rPr lang="en-US" dirty="0">
                <a:latin typeface="Arial" charset="0"/>
                <a:ea typeface="ＭＳ Ｐゴシック" charset="0"/>
              </a:rPr>
              <a:t>Diamond Credit </a:t>
            </a:r>
            <a:r>
              <a:rPr lang="en-US" dirty="0" smtClean="0">
                <a:latin typeface="Arial" charset="0"/>
                <a:ea typeface="ＭＳ Ｐゴシック" charset="0"/>
              </a:rPr>
              <a:t>Sales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28069" name="AutoShape 5"/>
          <p:cNvSpPr>
            <a:spLocks noChangeArrowheads="1"/>
          </p:cNvSpPr>
          <p:nvPr/>
        </p:nvSpPr>
        <p:spPr bwMode="auto">
          <a:xfrm>
            <a:off x="5092700" y="3333750"/>
            <a:ext cx="909638" cy="452438"/>
          </a:xfrm>
          <a:prstGeom prst="rightArrow">
            <a:avLst>
              <a:gd name="adj1" fmla="val 50000"/>
              <a:gd name="adj2" fmla="val 50263"/>
            </a:avLst>
          </a:prstGeom>
          <a:noFill/>
          <a:ln>
            <a:noFill/>
          </a:ln>
          <a:effectLst>
            <a:outerShdw blurRad="63500" dist="81320" dir="2319588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28070" name="Oval 6"/>
          <p:cNvSpPr>
            <a:spLocks noChangeArrowheads="1"/>
          </p:cNvSpPr>
          <p:nvPr/>
        </p:nvSpPr>
        <p:spPr bwMode="auto">
          <a:xfrm>
            <a:off x="762000" y="1984375"/>
            <a:ext cx="1774825" cy="12779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800" dirty="0">
                <a:solidFill>
                  <a:schemeClr val="tx2"/>
                </a:solidFill>
                <a:latin typeface="Tahoma" charset="0"/>
                <a:cs typeface="Arial" charset="0"/>
              </a:rPr>
              <a:t>Dispute</a:t>
            </a:r>
          </a:p>
        </p:txBody>
      </p:sp>
      <p:sp>
        <p:nvSpPr>
          <p:cNvPr id="728071" name="AutoShape 7"/>
          <p:cNvSpPr>
            <a:spLocks noChangeArrowheads="1"/>
          </p:cNvSpPr>
          <p:nvPr/>
        </p:nvSpPr>
        <p:spPr bwMode="auto">
          <a:xfrm>
            <a:off x="2536825" y="2411413"/>
            <a:ext cx="496888" cy="425450"/>
          </a:xfrm>
          <a:prstGeom prst="rightArrow">
            <a:avLst>
              <a:gd name="adj1" fmla="val 50000"/>
              <a:gd name="adj2" fmla="val 2919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28072" name="AutoShape 8"/>
          <p:cNvSpPr>
            <a:spLocks noChangeArrowheads="1"/>
          </p:cNvSpPr>
          <p:nvPr/>
        </p:nvSpPr>
        <p:spPr bwMode="auto">
          <a:xfrm>
            <a:off x="3033713" y="1984375"/>
            <a:ext cx="2058987" cy="127793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400" dirty="0">
                <a:solidFill>
                  <a:schemeClr val="tx2"/>
                </a:solidFill>
                <a:latin typeface="Tahoma" charset="0"/>
                <a:cs typeface="Arial" charset="0"/>
              </a:rPr>
              <a:t>Arbitration</a:t>
            </a:r>
          </a:p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400" dirty="0">
                <a:solidFill>
                  <a:schemeClr val="tx2"/>
                </a:solidFill>
                <a:latin typeface="Tahoma" charset="0"/>
                <a:cs typeface="Arial" charset="0"/>
              </a:rPr>
              <a:t>Hearing</a:t>
            </a:r>
          </a:p>
        </p:txBody>
      </p:sp>
      <p:sp>
        <p:nvSpPr>
          <p:cNvPr id="728073" name="AutoShape 9"/>
          <p:cNvSpPr>
            <a:spLocks noChangeArrowheads="1"/>
          </p:cNvSpPr>
          <p:nvPr/>
        </p:nvSpPr>
        <p:spPr bwMode="auto">
          <a:xfrm>
            <a:off x="5092700" y="2411413"/>
            <a:ext cx="496888" cy="425450"/>
          </a:xfrm>
          <a:prstGeom prst="rightArrow">
            <a:avLst>
              <a:gd name="adj1" fmla="val 50000"/>
              <a:gd name="adj2" fmla="val 2919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28074" name="Rectangle 10"/>
          <p:cNvSpPr>
            <a:spLocks noChangeArrowheads="1"/>
          </p:cNvSpPr>
          <p:nvPr/>
        </p:nvSpPr>
        <p:spPr bwMode="auto">
          <a:xfrm>
            <a:off x="5589588" y="1843088"/>
            <a:ext cx="1916112" cy="12065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endParaRPr kumimoji="1" lang="en-US" sz="2800">
              <a:latin typeface="Tahoma" charset="0"/>
              <a:cs typeface="Arial" charset="0"/>
            </a:endParaRPr>
          </a:p>
        </p:txBody>
      </p:sp>
      <p:grpSp>
        <p:nvGrpSpPr>
          <p:cNvPr id="25609" name="Group 11"/>
          <p:cNvGrpSpPr>
            <a:grpSpLocks/>
          </p:cNvGrpSpPr>
          <p:nvPr/>
        </p:nvGrpSpPr>
        <p:grpSpPr bwMode="auto">
          <a:xfrm>
            <a:off x="5607050" y="1984375"/>
            <a:ext cx="1987550" cy="1277938"/>
            <a:chOff x="3888" y="1248"/>
            <a:chExt cx="1344" cy="864"/>
          </a:xfrm>
        </p:grpSpPr>
        <p:sp>
          <p:nvSpPr>
            <p:cNvPr id="728076" name="Text Box 12"/>
            <p:cNvSpPr txBox="1">
              <a:spLocks noChangeArrowheads="1"/>
            </p:cNvSpPr>
            <p:nvPr/>
          </p:nvSpPr>
          <p:spPr bwMode="auto">
            <a:xfrm>
              <a:off x="3891" y="1396"/>
              <a:ext cx="1338" cy="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1320" dir="2319588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1900" u="sng">
                  <a:latin typeface="Tahoma" charset="0"/>
                  <a:cs typeface="Arial" charset="0"/>
                </a:rPr>
                <a:t>Ruling</a:t>
              </a:r>
              <a:r>
                <a:rPr kumimoji="1" lang="en-US" sz="1900">
                  <a:latin typeface="Tahoma" charset="0"/>
                  <a:cs typeface="Arial" charset="0"/>
                </a:rPr>
                <a:t>: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1900">
                  <a:latin typeface="Tahoma" charset="0"/>
                  <a:cs typeface="Arial" charset="0"/>
                </a:rPr>
                <a:t>Determination of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1900">
                  <a:latin typeface="Tahoma" charset="0"/>
                  <a:cs typeface="Arial" charset="0"/>
                </a:rPr>
                <a:t>Wrongdoer</a:t>
              </a:r>
            </a:p>
          </p:txBody>
        </p:sp>
        <p:sp>
          <p:nvSpPr>
            <p:cNvPr id="728077" name="Rectangle 13"/>
            <p:cNvSpPr>
              <a:spLocks noChangeArrowheads="1"/>
            </p:cNvSpPr>
            <p:nvPr/>
          </p:nvSpPr>
          <p:spPr bwMode="auto">
            <a:xfrm>
              <a:off x="3888" y="1248"/>
              <a:ext cx="1344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1320" dir="2319588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728078" name="AutoShape 14"/>
          <p:cNvSpPr>
            <a:spLocks noChangeArrowheads="1"/>
          </p:cNvSpPr>
          <p:nvPr/>
        </p:nvSpPr>
        <p:spPr bwMode="auto">
          <a:xfrm>
            <a:off x="7896225" y="2233613"/>
            <a:ext cx="781050" cy="781050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800">
                <a:solidFill>
                  <a:schemeClr val="tx2"/>
                </a:solidFill>
                <a:latin typeface="Tahoma" charset="0"/>
                <a:cs typeface="Arial" charset="0"/>
              </a:rPr>
              <a:t>Pay</a:t>
            </a:r>
          </a:p>
        </p:txBody>
      </p:sp>
      <p:sp>
        <p:nvSpPr>
          <p:cNvPr id="728079" name="AutoShape 15"/>
          <p:cNvSpPr>
            <a:spLocks noChangeArrowheads="1"/>
          </p:cNvSpPr>
          <p:nvPr/>
        </p:nvSpPr>
        <p:spPr bwMode="auto">
          <a:xfrm>
            <a:off x="7594600" y="2411413"/>
            <a:ext cx="284163" cy="425450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28080" name="AutoShape 16"/>
          <p:cNvSpPr>
            <a:spLocks noChangeArrowheads="1"/>
          </p:cNvSpPr>
          <p:nvPr/>
        </p:nvSpPr>
        <p:spPr bwMode="auto">
          <a:xfrm>
            <a:off x="762000" y="4256088"/>
            <a:ext cx="3549650" cy="184626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000" b="1">
                <a:solidFill>
                  <a:schemeClr val="tx2"/>
                </a:solidFill>
                <a:latin typeface="Tahoma" charset="0"/>
                <a:cs typeface="Arial" charset="0"/>
              </a:rPr>
              <a:t>Publication of Wrongdoer</a:t>
            </a:r>
            <a:r>
              <a:rPr kumimoji="1" lang="en-US" sz="2000">
                <a:solidFill>
                  <a:schemeClr val="tx2"/>
                </a:solidFill>
                <a:latin typeface="Tahoma" charset="0"/>
                <a:cs typeface="Arial" charset="0"/>
              </a:rPr>
              <a:t>:</a:t>
            </a:r>
          </a:p>
          <a:p>
            <a:pPr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buFontTx/>
              <a:buChar char="•"/>
              <a:defRPr/>
            </a:pPr>
            <a:r>
              <a:rPr kumimoji="1" lang="en-US">
                <a:solidFill>
                  <a:schemeClr val="tx2"/>
                </a:solidFill>
                <a:latin typeface="Tahoma" charset="0"/>
                <a:cs typeface="Arial" charset="0"/>
              </a:rPr>
              <a:t>Expulsion from DDC</a:t>
            </a:r>
          </a:p>
          <a:p>
            <a:pPr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buFontTx/>
              <a:buChar char="•"/>
              <a:defRPr/>
            </a:pPr>
            <a:r>
              <a:rPr kumimoji="1" lang="en-US">
                <a:solidFill>
                  <a:schemeClr val="tx2"/>
                </a:solidFill>
                <a:latin typeface="Tahoma" charset="0"/>
                <a:cs typeface="Arial" charset="0"/>
              </a:rPr>
              <a:t>Picture on Wall</a:t>
            </a:r>
          </a:p>
          <a:p>
            <a:pPr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buFontTx/>
              <a:buChar char="•"/>
              <a:defRPr/>
            </a:pPr>
            <a:r>
              <a:rPr kumimoji="1" lang="en-US">
                <a:solidFill>
                  <a:schemeClr val="tx2"/>
                </a:solidFill>
                <a:latin typeface="Tahoma" charset="0"/>
                <a:cs typeface="Arial" charset="0"/>
              </a:rPr>
              <a:t>Informal Information Network</a:t>
            </a:r>
          </a:p>
        </p:txBody>
      </p:sp>
      <p:sp>
        <p:nvSpPr>
          <p:cNvPr id="728081" name="AutoShape 17"/>
          <p:cNvSpPr>
            <a:spLocks noChangeArrowheads="1"/>
          </p:cNvSpPr>
          <p:nvPr/>
        </p:nvSpPr>
        <p:spPr bwMode="auto">
          <a:xfrm>
            <a:off x="4311650" y="4965700"/>
            <a:ext cx="496888" cy="427038"/>
          </a:xfrm>
          <a:prstGeom prst="rightArrow">
            <a:avLst>
              <a:gd name="adj1" fmla="val 50000"/>
              <a:gd name="adj2" fmla="val 2908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28082" name="Text Box 18"/>
          <p:cNvSpPr txBox="1">
            <a:spLocks noChangeArrowheads="1"/>
          </p:cNvSpPr>
          <p:nvPr/>
        </p:nvSpPr>
        <p:spPr bwMode="auto">
          <a:xfrm>
            <a:off x="7391400" y="3579813"/>
            <a:ext cx="563563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800" u="sng" dirty="0">
                <a:solidFill>
                  <a:schemeClr val="tx2"/>
                </a:solidFill>
                <a:latin typeface="Tahoma" charset="0"/>
                <a:cs typeface="Arial" charset="0"/>
              </a:rPr>
              <a:t>Or</a:t>
            </a:r>
          </a:p>
        </p:txBody>
      </p:sp>
      <p:cxnSp>
        <p:nvCxnSpPr>
          <p:cNvPr id="728083" name="AutoShape 19"/>
          <p:cNvCxnSpPr>
            <a:cxnSpLocks noChangeShapeType="1"/>
            <a:stCxn id="728077" idx="2"/>
            <a:endCxn id="728080" idx="0"/>
          </p:cNvCxnSpPr>
          <p:nvPr/>
        </p:nvCxnSpPr>
        <p:spPr bwMode="auto">
          <a:xfrm rot="5400000">
            <a:off x="4071937" y="1727201"/>
            <a:ext cx="993775" cy="4064000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28084" name="AutoShape 20"/>
          <p:cNvSpPr>
            <a:spLocks noChangeArrowheads="1"/>
          </p:cNvSpPr>
          <p:nvPr/>
        </p:nvSpPr>
        <p:spPr bwMode="auto">
          <a:xfrm>
            <a:off x="4843463" y="4451350"/>
            <a:ext cx="1633537" cy="1503363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400">
                <a:solidFill>
                  <a:schemeClr val="tx2"/>
                </a:solidFill>
                <a:latin typeface="Tahoma" charset="0"/>
                <a:cs typeface="Arial" charset="0"/>
              </a:rPr>
              <a:t>No</a:t>
            </a:r>
          </a:p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400">
                <a:solidFill>
                  <a:schemeClr val="tx2"/>
                </a:solidFill>
                <a:latin typeface="Tahoma" charset="0"/>
                <a:cs typeface="Arial" charset="0"/>
              </a:rPr>
              <a:t>Future</a:t>
            </a:r>
          </a:p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400">
                <a:solidFill>
                  <a:schemeClr val="tx2"/>
                </a:solidFill>
                <a:latin typeface="Tahoma" charset="0"/>
                <a:cs typeface="Arial" charset="0"/>
              </a:rPr>
              <a:t>Dealings</a:t>
            </a:r>
          </a:p>
        </p:txBody>
      </p:sp>
      <p:sp>
        <p:nvSpPr>
          <p:cNvPr id="728085" name="AutoShape 21"/>
          <p:cNvSpPr>
            <a:spLocks noChangeArrowheads="1"/>
          </p:cNvSpPr>
          <p:nvPr/>
        </p:nvSpPr>
        <p:spPr bwMode="auto">
          <a:xfrm>
            <a:off x="6778625" y="4398963"/>
            <a:ext cx="1774825" cy="1631950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400">
                <a:solidFill>
                  <a:schemeClr val="tx2"/>
                </a:solidFill>
                <a:latin typeface="Tahoma" charset="0"/>
                <a:cs typeface="Arial" charset="0"/>
              </a:rPr>
              <a:t>Non-</a:t>
            </a:r>
          </a:p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400">
                <a:solidFill>
                  <a:schemeClr val="tx2"/>
                </a:solidFill>
                <a:latin typeface="Tahoma" charset="0"/>
                <a:cs typeface="Arial" charset="0"/>
              </a:rPr>
              <a:t>Economic</a:t>
            </a:r>
          </a:p>
          <a:p>
            <a:pPr algn="ctr" eaLnBrk="0" hangingPunct="0">
              <a:lnSpc>
                <a:spcPct val="50000"/>
              </a:lnSpc>
              <a:spcBef>
                <a:spcPct val="60000"/>
              </a:spcBef>
              <a:buClr>
                <a:schemeClr val="tx1"/>
              </a:buClr>
              <a:defRPr/>
            </a:pPr>
            <a:r>
              <a:rPr kumimoji="1" lang="en-US" sz="2400">
                <a:solidFill>
                  <a:schemeClr val="tx2"/>
                </a:solidFill>
                <a:latin typeface="Tahoma" charset="0"/>
                <a:cs typeface="Arial" charset="0"/>
              </a:rPr>
              <a:t>Sanctions</a:t>
            </a:r>
          </a:p>
        </p:txBody>
      </p:sp>
      <p:sp>
        <p:nvSpPr>
          <p:cNvPr id="728086" name="AutoShape 22"/>
          <p:cNvSpPr>
            <a:spLocks noChangeArrowheads="1"/>
          </p:cNvSpPr>
          <p:nvPr/>
        </p:nvSpPr>
        <p:spPr bwMode="auto">
          <a:xfrm>
            <a:off x="6477000" y="4965700"/>
            <a:ext cx="284163" cy="427038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4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 animBg="1"/>
      <p:bldP spid="728071" grpId="0" animBg="1"/>
      <p:bldP spid="728072" grpId="0" animBg="1"/>
      <p:bldP spid="728073" grpId="0" animBg="1"/>
      <p:bldP spid="728078" grpId="0" animBg="1"/>
      <p:bldP spid="728079" grpId="0" animBg="1"/>
      <p:bldP spid="728080" grpId="0" animBg="1"/>
      <p:bldP spid="728081" grpId="0" animBg="1"/>
      <p:bldP spid="728082" grpId="0"/>
      <p:bldP spid="728084" grpId="0" animBg="1"/>
      <p:bldP spid="728085" grpId="0" animBg="1"/>
      <p:bldP spid="7280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1800" y="6248400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0AE4FE-2D5A-DE4B-AD5A-8C8505563DF0}" type="slidenum">
              <a:rPr lang="en-US" sz="1200">
                <a:solidFill>
                  <a:schemeClr val="bg1"/>
                </a:solidFill>
              </a:rPr>
              <a:pPr/>
              <a:t>13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61963" indent="-461963" eaLnBrk="1" hangingPunct="1"/>
            <a:r>
              <a:rPr lang="en-US" sz="3200" b="1" dirty="0" smtClean="0">
                <a:solidFill>
                  <a:srgbClr val="113C9B"/>
                </a:solidFill>
                <a:effectLst/>
                <a:latin typeface="+mj-lt"/>
                <a:ea typeface="+mj-ea"/>
                <a:cs typeface="ＭＳ Ｐゴシック" charset="0"/>
              </a:rPr>
              <a:t>How Trust Works – Enforcing Diamond Credit Sales</a:t>
            </a:r>
            <a:r>
              <a:rPr lang="en-US" dirty="0" smtClean="0"/>
              <a:t> 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48547" name="AutoShape 3"/>
          <p:cNvSpPr>
            <a:spLocks noChangeArrowheads="1"/>
          </p:cNvSpPr>
          <p:nvPr/>
        </p:nvSpPr>
        <p:spPr bwMode="auto">
          <a:xfrm>
            <a:off x="5092700" y="3333750"/>
            <a:ext cx="909638" cy="452438"/>
          </a:xfrm>
          <a:prstGeom prst="rightArrow">
            <a:avLst>
              <a:gd name="adj1" fmla="val 50000"/>
              <a:gd name="adj2" fmla="val 50263"/>
            </a:avLst>
          </a:prstGeom>
          <a:noFill/>
          <a:ln>
            <a:noFill/>
          </a:ln>
          <a:effectLst>
            <a:outerShdw blurRad="63500" dist="81320" dir="2319588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0" y="1541463"/>
            <a:ext cx="7791450" cy="2420937"/>
            <a:chOff x="762000" y="1770063"/>
            <a:chExt cx="7791450" cy="2420937"/>
          </a:xfrm>
        </p:grpSpPr>
        <p:sp>
          <p:nvSpPr>
            <p:cNvPr id="748558" name="AutoShape 14"/>
            <p:cNvSpPr>
              <a:spLocks noChangeArrowheads="1"/>
            </p:cNvSpPr>
            <p:nvPr/>
          </p:nvSpPr>
          <p:spPr bwMode="auto">
            <a:xfrm>
              <a:off x="762000" y="2344738"/>
              <a:ext cx="3549650" cy="1846262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1320" dir="2319588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2000" b="1" dirty="0">
                  <a:solidFill>
                    <a:schemeClr val="tx2"/>
                  </a:solidFill>
                  <a:latin typeface="Tahoma" charset="0"/>
                  <a:cs typeface="Arial" charset="0"/>
                </a:rPr>
                <a:t>Publication of Wrongdoer</a:t>
              </a:r>
              <a:r>
                <a:rPr kumimoji="1" lang="en-US" sz="2000" dirty="0">
                  <a:solidFill>
                    <a:schemeClr val="tx2"/>
                  </a:solidFill>
                  <a:latin typeface="Tahoma" charset="0"/>
                  <a:cs typeface="Arial" charset="0"/>
                </a:rPr>
                <a:t>:</a:t>
              </a:r>
            </a:p>
            <a:p>
              <a:pPr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buFontTx/>
                <a:buChar char="•"/>
                <a:defRPr/>
              </a:pPr>
              <a:r>
                <a:rPr kumimoji="1" lang="en-US" dirty="0">
                  <a:solidFill>
                    <a:schemeClr val="tx2"/>
                  </a:solidFill>
                  <a:latin typeface="Tahoma" charset="0"/>
                  <a:cs typeface="Arial" charset="0"/>
                </a:rPr>
                <a:t>Expulsion from DDC</a:t>
              </a:r>
            </a:p>
            <a:p>
              <a:pPr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buFontTx/>
                <a:buChar char="•"/>
                <a:defRPr/>
              </a:pPr>
              <a:r>
                <a:rPr kumimoji="1" lang="en-US" dirty="0">
                  <a:solidFill>
                    <a:schemeClr val="tx2"/>
                  </a:solidFill>
                  <a:latin typeface="Tahoma" charset="0"/>
                  <a:cs typeface="Arial" charset="0"/>
                </a:rPr>
                <a:t>Picture on Wall</a:t>
              </a:r>
            </a:p>
            <a:p>
              <a:pPr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buFontTx/>
                <a:buChar char="•"/>
                <a:defRPr/>
              </a:pPr>
              <a:r>
                <a:rPr kumimoji="1" lang="en-US" dirty="0">
                  <a:solidFill>
                    <a:schemeClr val="tx2"/>
                  </a:solidFill>
                  <a:latin typeface="Tahoma" charset="0"/>
                  <a:cs typeface="Arial" charset="0"/>
                </a:rPr>
                <a:t>Informal Information Network</a:t>
              </a:r>
            </a:p>
          </p:txBody>
        </p:sp>
        <p:sp>
          <p:nvSpPr>
            <p:cNvPr id="748559" name="AutoShape 15"/>
            <p:cNvSpPr>
              <a:spLocks noChangeArrowheads="1"/>
            </p:cNvSpPr>
            <p:nvPr/>
          </p:nvSpPr>
          <p:spPr bwMode="auto">
            <a:xfrm>
              <a:off x="4311650" y="3054350"/>
              <a:ext cx="496888" cy="427038"/>
            </a:xfrm>
            <a:prstGeom prst="rightArrow">
              <a:avLst>
                <a:gd name="adj1" fmla="val 50000"/>
                <a:gd name="adj2" fmla="val 2908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1320" dir="2319588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48560" name="Text Box 16"/>
            <p:cNvSpPr txBox="1">
              <a:spLocks noChangeArrowheads="1"/>
            </p:cNvSpPr>
            <p:nvPr/>
          </p:nvSpPr>
          <p:spPr bwMode="auto">
            <a:xfrm>
              <a:off x="1143000" y="1770063"/>
              <a:ext cx="10461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1320" dir="2319588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3600" u="sng" dirty="0">
                  <a:solidFill>
                    <a:schemeClr val="tx2"/>
                  </a:solidFill>
                  <a:latin typeface="Tahoma" charset="0"/>
                  <a:cs typeface="Arial" charset="0"/>
                </a:rPr>
                <a:t>Or…</a:t>
              </a:r>
            </a:p>
          </p:txBody>
        </p:sp>
        <p:sp>
          <p:nvSpPr>
            <p:cNvPr id="748562" name="AutoShape 18"/>
            <p:cNvSpPr>
              <a:spLocks noChangeArrowheads="1"/>
            </p:cNvSpPr>
            <p:nvPr/>
          </p:nvSpPr>
          <p:spPr bwMode="auto">
            <a:xfrm>
              <a:off x="4843463" y="2540000"/>
              <a:ext cx="1633537" cy="1503363"/>
            </a:xfrm>
            <a:prstGeom prst="octagon">
              <a:avLst>
                <a:gd name="adj" fmla="val 2928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1320" dir="2319588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2400">
                  <a:solidFill>
                    <a:schemeClr val="tx2"/>
                  </a:solidFill>
                  <a:latin typeface="Tahoma" charset="0"/>
                  <a:cs typeface="Arial" charset="0"/>
                </a:rPr>
                <a:t>No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2400">
                  <a:solidFill>
                    <a:schemeClr val="tx2"/>
                  </a:solidFill>
                  <a:latin typeface="Tahoma" charset="0"/>
                  <a:cs typeface="Arial" charset="0"/>
                </a:rPr>
                <a:t>Future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2400">
                  <a:solidFill>
                    <a:schemeClr val="tx2"/>
                  </a:solidFill>
                  <a:latin typeface="Tahoma" charset="0"/>
                  <a:cs typeface="Arial" charset="0"/>
                </a:rPr>
                <a:t>Dealings</a:t>
              </a:r>
            </a:p>
          </p:txBody>
        </p:sp>
        <p:sp>
          <p:nvSpPr>
            <p:cNvPr id="748563" name="AutoShape 19"/>
            <p:cNvSpPr>
              <a:spLocks noChangeArrowheads="1"/>
            </p:cNvSpPr>
            <p:nvPr/>
          </p:nvSpPr>
          <p:spPr bwMode="auto">
            <a:xfrm>
              <a:off x="6778625" y="2487613"/>
              <a:ext cx="1774825" cy="1631950"/>
            </a:xfrm>
            <a:prstGeom prst="octagon">
              <a:avLst>
                <a:gd name="adj" fmla="val 2928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1320" dir="2319588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2400">
                  <a:solidFill>
                    <a:schemeClr val="tx2"/>
                  </a:solidFill>
                  <a:latin typeface="Tahoma" charset="0"/>
                  <a:cs typeface="Arial" charset="0"/>
                </a:rPr>
                <a:t>Non-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2400">
                  <a:solidFill>
                    <a:schemeClr val="tx2"/>
                  </a:solidFill>
                  <a:latin typeface="Tahoma" charset="0"/>
                  <a:cs typeface="Arial" charset="0"/>
                </a:rPr>
                <a:t>Economic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60000"/>
                </a:spcBef>
                <a:buClr>
                  <a:schemeClr val="tx1"/>
                </a:buClr>
                <a:defRPr/>
              </a:pPr>
              <a:r>
                <a:rPr kumimoji="1" lang="en-US" sz="2400">
                  <a:solidFill>
                    <a:schemeClr val="tx2"/>
                  </a:solidFill>
                  <a:latin typeface="Tahoma" charset="0"/>
                  <a:cs typeface="Arial" charset="0"/>
                </a:rPr>
                <a:t>Sanctions</a:t>
              </a:r>
            </a:p>
          </p:txBody>
        </p:sp>
        <p:sp>
          <p:nvSpPr>
            <p:cNvPr id="748564" name="AutoShape 20"/>
            <p:cNvSpPr>
              <a:spLocks noChangeArrowheads="1"/>
            </p:cNvSpPr>
            <p:nvPr/>
          </p:nvSpPr>
          <p:spPr bwMode="auto">
            <a:xfrm>
              <a:off x="6477000" y="3054350"/>
              <a:ext cx="284163" cy="427038"/>
            </a:xfrm>
            <a:prstGeom prst="rightArrow">
              <a:avLst>
                <a:gd name="adj1" fmla="val 50000"/>
                <a:gd name="adj2" fmla="val 2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81320" dir="2319588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27658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8458200" cy="2286000"/>
          </a:xfrm>
        </p:spPr>
        <p:txBody>
          <a:bodyPr/>
          <a:lstStyle/>
          <a:p>
            <a:pPr marL="234950" marR="0" indent="-1841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en-US" sz="2400" dirty="0" smtClean="0">
                <a:latin typeface="Arial" charset="0"/>
                <a:ea typeface="ＭＳ Ｐゴシック" charset="0"/>
              </a:rPr>
              <a:t>DDC Arbitration has no actual power to enforce rulings.  ONLY as respected source &amp; disseminator of information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dirty="0" smtClean="0">
                <a:latin typeface="Arial" charset="0"/>
                <a:ea typeface="ＭＳ Ｐゴシック" charset="0"/>
                <a:sym typeface="Wingdings" charset="0"/>
              </a:rPr>
              <a:t>Arbitration </a:t>
            </a:r>
            <a:r>
              <a:rPr lang="en-US" sz="2400" dirty="0">
                <a:latin typeface="Arial" charset="0"/>
                <a:ea typeface="ＭＳ Ｐゴシック" charset="0"/>
                <a:sym typeface="Wingdings" charset="0"/>
              </a:rPr>
              <a:t>ruling triggers a group boycott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dirty="0" smtClean="0">
                <a:latin typeface="Arial" charset="0"/>
                <a:ea typeface="ＭＳ Ｐゴシック" charset="0"/>
              </a:rPr>
              <a:t>Supports reputation mechanism, enables impersonal exchange</a:t>
            </a:r>
          </a:p>
          <a:p>
            <a:pPr eaLnBrk="1" hangingPunct="1">
              <a:spcAft>
                <a:spcPts val="600"/>
              </a:spcAft>
            </a:pPr>
            <a:endParaRPr lang="en-US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spcAft>
                <a:spcPts val="600"/>
              </a:spcAft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81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1800" y="6248400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CD95E7-0046-1049-A108-F87F78A5810D}" type="slidenum">
              <a:rPr lang="en-US" sz="1200">
                <a:solidFill>
                  <a:schemeClr val="bg1"/>
                </a:solidFill>
              </a:rPr>
              <a:pPr/>
              <a:t>14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315200" cy="1143000"/>
          </a:xfrm>
        </p:spPr>
        <p:txBody>
          <a:bodyPr/>
          <a:lstStyle/>
          <a:p>
            <a:pPr eaLnBrk="1" hangingPunct="1"/>
            <a:r>
              <a:rPr lang="en-US" sz="3600" i="1" dirty="0">
                <a:latin typeface="Arial" charset="0"/>
                <a:ea typeface="ＭＳ Ｐゴシック" charset="0"/>
              </a:rPr>
              <a:t>How </a:t>
            </a:r>
            <a:r>
              <a:rPr lang="en-US" sz="3600" dirty="0">
                <a:latin typeface="Arial" charset="0"/>
                <a:ea typeface="ＭＳ Ｐゴシック" charset="0"/>
              </a:rPr>
              <a:t>Private Ordering Works…</a:t>
            </a:r>
            <a:endParaRPr lang="en-US" sz="3600" i="1" dirty="0">
              <a:latin typeface="Arial" charset="0"/>
              <a:ea typeface="ＭＳ Ｐゴシック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8229600" cy="4876800"/>
          </a:xfrm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Works because of </a:t>
            </a:r>
            <a:r>
              <a:rPr lang="en-US" sz="2200" i="1" u="sng" dirty="0">
                <a:latin typeface="Arial" charset="0"/>
                <a:ea typeface="ＭＳ Ｐゴシック" charset="0"/>
              </a:rPr>
              <a:t>Who</a:t>
            </a:r>
            <a:r>
              <a:rPr lang="en-US" sz="2200" dirty="0">
                <a:latin typeface="Arial" charset="0"/>
                <a:ea typeface="ＭＳ Ｐゴシック" charset="0"/>
              </a:rPr>
              <a:t> Diamond Merchants are</a:t>
            </a:r>
          </a:p>
          <a:p>
            <a:pPr marL="495300" indent="-495300" eaLnBrk="1" hangingPunct="1">
              <a:lnSpc>
                <a:spcPct val="80000"/>
              </a:lnSpc>
              <a:buFont typeface="Wingdings" charset="0"/>
              <a:buNone/>
            </a:pPr>
            <a:endParaRPr lang="en-US" sz="2200" dirty="0">
              <a:latin typeface="Arial" charset="0"/>
              <a:ea typeface="ＭＳ Ｐゴシック" charset="0"/>
            </a:endParaRPr>
          </a:p>
          <a:p>
            <a:pPr marL="495300" indent="-495300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Two Categories of Players:</a:t>
            </a:r>
          </a:p>
          <a:p>
            <a:pPr marL="495300" indent="-495300" eaLnBrk="1" hangingPunct="1">
              <a:lnSpc>
                <a:spcPct val="80000"/>
              </a:lnSpc>
              <a:buFontTx/>
              <a:buAutoNum type="arabicPeriod"/>
            </a:pPr>
            <a:r>
              <a:rPr lang="en-US" sz="2200" dirty="0">
                <a:latin typeface="Arial" charset="0"/>
                <a:ea typeface="ＭＳ Ｐゴシック" charset="0"/>
              </a:rPr>
              <a:t>Long-Term Players</a:t>
            </a:r>
          </a:p>
          <a:p>
            <a:pPr marL="876300" lvl="1" indent="-419100" eaLnBrk="1" hangingPunct="1">
              <a:lnSpc>
                <a:spcPct val="80000"/>
              </a:lnSpc>
            </a:pPr>
            <a:r>
              <a:rPr lang="en-US" sz="2100" dirty="0">
                <a:latin typeface="Arial" charset="0"/>
                <a:ea typeface="ＭＳ Ｐゴシック" charset="0"/>
              </a:rPr>
              <a:t>Family Businesses, Bequeath Businesses &amp; Bequeath Reputations</a:t>
            </a:r>
          </a:p>
          <a:p>
            <a:pPr marL="876300" lvl="1" indent="-419100" eaLnBrk="1" hangingPunct="1">
              <a:lnSpc>
                <a:spcPct val="80000"/>
              </a:lnSpc>
            </a:pPr>
            <a:r>
              <a:rPr lang="en-US" sz="2100" dirty="0">
                <a:latin typeface="Arial" charset="0"/>
                <a:ea typeface="ＭＳ Ｐゴシック" charset="0"/>
              </a:rPr>
              <a:t>Guaranteed future profits (over many generations); Solves end-game problem</a:t>
            </a:r>
          </a:p>
          <a:p>
            <a:pPr marL="495300" indent="-495300" eaLnBrk="1" hangingPunct="1">
              <a:lnSpc>
                <a:spcPct val="80000"/>
              </a:lnSpc>
              <a:buFontTx/>
              <a:buAutoNum type="arabicPeriod"/>
            </a:pPr>
            <a:r>
              <a:rPr lang="en-US" sz="2200" dirty="0">
                <a:latin typeface="Arial" charset="0"/>
                <a:ea typeface="ＭＳ Ｐゴシック" charset="0"/>
              </a:rPr>
              <a:t>Members of Ultra-Orthodox Community</a:t>
            </a:r>
          </a:p>
          <a:p>
            <a:pPr marL="876300" lvl="1" indent="-419100" eaLnBrk="1" hangingPunct="1">
              <a:lnSpc>
                <a:spcPct val="80000"/>
              </a:lnSpc>
            </a:pPr>
            <a:r>
              <a:rPr lang="en-US" sz="2100" dirty="0">
                <a:latin typeface="Arial" charset="0"/>
                <a:ea typeface="ＭＳ Ｐゴシック" charset="0"/>
              </a:rPr>
              <a:t>Demand Religious/Community Goods with no good substitutes</a:t>
            </a:r>
          </a:p>
          <a:p>
            <a:pPr marL="876300" lvl="1" indent="-419100" eaLnBrk="1" hangingPunct="1">
              <a:lnSpc>
                <a:spcPct val="80000"/>
              </a:lnSpc>
            </a:pPr>
            <a:r>
              <a:rPr lang="en-US" sz="21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U</a:t>
            </a:r>
            <a:r>
              <a:rPr lang="en-US" sz="2100" baseline="300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</a:t>
            </a:r>
            <a:r>
              <a:rPr lang="en-US" sz="2100" baseline="30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= U(S</a:t>
            </a:r>
            <a:r>
              <a:rPr lang="en-US" sz="2100" baseline="30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R</a:t>
            </a:r>
            <a:r>
              <a:rPr lang="en-US" sz="2100" baseline="30000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, Q); </a:t>
            </a:r>
            <a:r>
              <a:rPr lang="en-US" sz="2100" dirty="0" err="1">
                <a:latin typeface="Arial" charset="0"/>
                <a:ea typeface="ＭＳ Ｐゴシック" charset="0"/>
              </a:rPr>
              <a:t>Iannaccone</a:t>
            </a:r>
            <a:r>
              <a:rPr lang="en-US" sz="2100" dirty="0">
                <a:latin typeface="Arial" charset="0"/>
                <a:ea typeface="ＭＳ Ｐゴシック" charset="0"/>
              </a:rPr>
              <a:t> (1992) &amp; Berman (2000)</a:t>
            </a:r>
          </a:p>
          <a:p>
            <a:pPr marL="876300" lvl="1" indent="-419100" eaLnBrk="1" hangingPunct="1">
              <a:lnSpc>
                <a:spcPct val="80000"/>
              </a:lnSpc>
            </a:pPr>
            <a:endParaRPr lang="en-US" sz="2100" dirty="0">
              <a:latin typeface="Arial" charset="0"/>
              <a:ea typeface="ＭＳ Ｐゴシック" charset="0"/>
            </a:endParaRPr>
          </a:p>
          <a:p>
            <a:pPr marL="495300" indent="-495300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 i="1" dirty="0">
                <a:latin typeface="Arial" charset="0"/>
                <a:ea typeface="ＭＳ Ｐゴシック" charset="0"/>
              </a:rPr>
              <a:t>Reputation, reputation, reputation! O I have lost my reputation! I have lost the immortal part of myself, and what remains is bestial.  -Casio, Othello, </a:t>
            </a:r>
            <a:r>
              <a:rPr lang="en-US" sz="1800" i="1" dirty="0" smtClean="0">
                <a:latin typeface="Arial" charset="0"/>
                <a:ea typeface="ＭＳ Ｐゴシック" charset="0"/>
              </a:rPr>
              <a:t>2:3</a:t>
            </a:r>
            <a:endParaRPr lang="en-US" sz="1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Categories of Private Ordering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086600" cy="4114800"/>
          </a:xfrm>
        </p:spPr>
        <p:txBody>
          <a:bodyPr/>
          <a:lstStyle/>
          <a:p>
            <a:pPr marL="565150" indent="-514350">
              <a:buFont typeface="+mj-lt"/>
              <a:buAutoNum type="arabicParenR"/>
            </a:pPr>
            <a:r>
              <a:rPr lang="en-US" dirty="0" smtClean="0"/>
              <a:t>In the Shadow of the Law</a:t>
            </a:r>
          </a:p>
          <a:p>
            <a:pPr marL="898525" lvl="1" indent="-514350"/>
            <a:r>
              <a:rPr lang="en-US" dirty="0" smtClean="0"/>
              <a:t>Macaulay (1963)</a:t>
            </a:r>
          </a:p>
          <a:p>
            <a:pPr marL="898525" lvl="1" indent="-514350"/>
            <a:r>
              <a:rPr lang="en-US" dirty="0" err="1" smtClean="0"/>
              <a:t>Mnookin</a:t>
            </a:r>
            <a:r>
              <a:rPr lang="en-US" dirty="0" smtClean="0"/>
              <a:t> &amp; </a:t>
            </a:r>
            <a:r>
              <a:rPr lang="en-US" dirty="0" err="1" smtClean="0"/>
              <a:t>Kornhauser</a:t>
            </a:r>
            <a:r>
              <a:rPr lang="en-US" dirty="0" smtClean="0"/>
              <a:t> (1979)</a:t>
            </a:r>
          </a:p>
          <a:p>
            <a:pPr marL="898525" lvl="1" indent="-514350"/>
            <a:r>
              <a:rPr lang="en-US" dirty="0" err="1" smtClean="0"/>
              <a:t>Galanter</a:t>
            </a:r>
            <a:r>
              <a:rPr lang="en-US" dirty="0" smtClean="0"/>
              <a:t> (1981, 1986)</a:t>
            </a:r>
          </a:p>
          <a:p>
            <a:pPr marL="565150" indent="-514350">
              <a:buFont typeface="+mj-lt"/>
              <a:buAutoNum type="arabicParenR"/>
            </a:pPr>
            <a:r>
              <a:rPr lang="en-US" dirty="0" smtClean="0"/>
              <a:t>Order Without Law </a:t>
            </a:r>
          </a:p>
          <a:p>
            <a:pPr marL="898525" lvl="1" indent="-514350"/>
            <a:r>
              <a:rPr lang="en-US" dirty="0" err="1" smtClean="0"/>
              <a:t>Ellickson</a:t>
            </a:r>
            <a:r>
              <a:rPr lang="en-US" baseline="0" dirty="0" smtClean="0"/>
              <a:t> (1990)</a:t>
            </a:r>
          </a:p>
          <a:p>
            <a:pPr marL="898525" lvl="1" indent="-514350"/>
            <a:r>
              <a:rPr lang="en-US" baseline="0" dirty="0" smtClean="0"/>
              <a:t>Champaign Fairs, </a:t>
            </a:r>
            <a:r>
              <a:rPr lang="en-US" baseline="0" dirty="0" err="1" smtClean="0"/>
              <a:t>Milgrom</a:t>
            </a:r>
            <a:r>
              <a:rPr lang="en-US" baseline="0" dirty="0" smtClean="0"/>
              <a:t> et al., (1990)</a:t>
            </a:r>
          </a:p>
          <a:p>
            <a:pPr marL="898525" lvl="1" indent="-514350"/>
            <a:r>
              <a:rPr lang="en-US" baseline="0" dirty="0" smtClean="0"/>
              <a:t>Grief (1994, 1996)</a:t>
            </a:r>
          </a:p>
          <a:p>
            <a:pPr marL="898525" lvl="1" indent="-514350"/>
            <a:r>
              <a:rPr lang="en-US" baseline="0" dirty="0" smtClean="0"/>
              <a:t>Clay (1997); </a:t>
            </a:r>
            <a:r>
              <a:rPr lang="en-US" baseline="0" dirty="0" err="1" smtClean="0"/>
              <a:t>Leeson</a:t>
            </a:r>
            <a:r>
              <a:rPr lang="en-US" baseline="0" dirty="0" smtClean="0"/>
              <a:t> (2009);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3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1534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</a:rPr>
              <a:t>Governance Alternatives (The Cart and the Horse)</a:t>
            </a:r>
          </a:p>
        </p:txBody>
      </p:sp>
    </p:spTree>
    <p:extLst>
      <p:ext uri="{BB962C8B-B14F-4D97-AF65-F5344CB8AC3E}">
        <p14:creationId xmlns:p14="http://schemas.microsoft.com/office/powerpoint/2010/main" val="24015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6248400" cy="1371600"/>
          </a:xfrm>
        </p:spPr>
        <p:txBody>
          <a:bodyPr/>
          <a:lstStyle/>
          <a:p>
            <a:r>
              <a:rPr lang="en-US" dirty="0" smtClean="0"/>
              <a:t>Private Legal Systems: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e.g. Diamond Industry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2000" dirty="0" smtClean="0"/>
              <a:t>Bernstein (1992), Richman (2006)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8153400" cy="4114800"/>
          </a:xfrm>
        </p:spPr>
        <p:txBody>
          <a:bodyPr/>
          <a:lstStyle/>
          <a:p>
            <a:pPr marL="349250" lvl="1" indent="0">
              <a:buNone/>
            </a:pPr>
            <a:endParaRPr lang="en-US" sz="1800" dirty="0" smtClean="0"/>
          </a:p>
          <a:p>
            <a:pPr marL="349250" lvl="1" indent="0">
              <a:buNone/>
            </a:pPr>
            <a:r>
              <a:rPr lang="en-US" sz="1800" dirty="0" smtClean="0"/>
              <a:t>	</a:t>
            </a:r>
            <a:r>
              <a:rPr lang="en-US" sz="1800" u="sng" dirty="0" smtClean="0"/>
              <a:t>New Formalism or Institutional Economics?</a:t>
            </a:r>
          </a:p>
          <a:p>
            <a:pPr marL="50800" indent="0" rtl="0" eaLnBrk="1" fontAlgn="base" hangingPunct="1">
              <a:buNone/>
            </a:pPr>
            <a:endParaRPr lang="en-US" sz="1800" b="1" dirty="0" smtClean="0">
              <a:solidFill>
                <a:schemeClr val="tx1"/>
              </a:solidFill>
              <a:effectLst/>
            </a:endParaRPr>
          </a:p>
          <a:p>
            <a:pPr marL="50800" indent="0" rtl="0" eaLnBrk="1" fontAlgn="base" hangingPunct="1">
              <a:buNone/>
            </a:pPr>
            <a:r>
              <a:rPr lang="en-US" sz="1800" b="1" dirty="0" smtClean="0">
                <a:solidFill>
                  <a:schemeClr val="tx1"/>
                </a:solidFill>
                <a:effectLst/>
              </a:rPr>
              <a:t>Private Law Scholarship Focuses on Administrative Costs</a:t>
            </a:r>
            <a:endParaRPr lang="en-US" sz="1800" dirty="0" smtClean="0">
              <a:effectLst/>
            </a:endParaRPr>
          </a:p>
          <a:p>
            <a:pPr rtl="0" eaLnBrk="1" fontAlgn="base" hangingPunct="1"/>
            <a:r>
              <a:rPr lang="en-US" sz="1800" dirty="0" smtClean="0">
                <a:solidFill>
                  <a:schemeClr val="tx1"/>
                </a:solidFill>
                <a:effectLst/>
              </a:rPr>
              <a:t>Substantive Law Supports New Formalism</a:t>
            </a:r>
            <a:endParaRPr lang="en-US" sz="1800" dirty="0" smtClean="0">
              <a:effectLst/>
            </a:endParaRPr>
          </a:p>
          <a:p>
            <a:pPr marL="50800" indent="0" rtl="0" eaLnBrk="1" fontAlgn="base" hangingPunct="1">
              <a:buNone/>
            </a:pPr>
            <a:endParaRPr lang="en-US" sz="1800" b="1" dirty="0" smtClean="0">
              <a:solidFill>
                <a:schemeClr val="tx1"/>
              </a:solidFill>
              <a:effectLst/>
            </a:endParaRPr>
          </a:p>
          <a:p>
            <a:pPr marL="50800" indent="0" rtl="0" eaLnBrk="1" fontAlgn="base" hangingPunct="1">
              <a:buNone/>
            </a:pPr>
            <a:r>
              <a:rPr lang="en-US" sz="1800" b="1" dirty="0" smtClean="0">
                <a:solidFill>
                  <a:schemeClr val="tx1"/>
                </a:solidFill>
                <a:effectLst/>
              </a:rPr>
              <a:t>The Real Action is in Enforcement Costs</a:t>
            </a:r>
            <a:endParaRPr lang="en-US" sz="1800" dirty="0" smtClean="0">
              <a:effectLst/>
            </a:endParaRPr>
          </a:p>
          <a:p>
            <a:pPr rtl="0" eaLnBrk="1" fontAlgn="base" hangingPunct="1"/>
            <a:r>
              <a:rPr lang="en-US" sz="1800" dirty="0" smtClean="0">
                <a:solidFill>
                  <a:schemeClr val="tx1"/>
                </a:solidFill>
                <a:effectLst/>
              </a:rPr>
              <a:t>Arbitration is Just Informational Mechanism for Private Sanctions</a:t>
            </a:r>
            <a:endParaRPr lang="en-US" sz="1800" dirty="0" smtClean="0">
              <a:effectLst/>
            </a:endParaRPr>
          </a:p>
          <a:p>
            <a:pPr marL="915988" indent="-865188" rtl="0" eaLnBrk="1" fontAlgn="base" hangingPunct="1">
              <a:buNone/>
            </a:pPr>
            <a:r>
              <a:rPr lang="en-US" sz="1800" dirty="0" smtClean="0">
                <a:solidFill>
                  <a:schemeClr val="tx1"/>
                </a:solidFill>
                <a:effectLst/>
                <a:sym typeface="Wingdings"/>
              </a:rPr>
              <a:t>	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And some private enforcement systems DON’T HAVE arbitration systems</a:t>
            </a:r>
            <a:endParaRPr lang="en-US" sz="1800" dirty="0" smtClean="0">
              <a:effectLst/>
            </a:endParaRPr>
          </a:p>
          <a:p>
            <a:pPr rtl="0" eaLnBrk="1" fontAlgn="base" hangingPunct="1"/>
            <a:r>
              <a:rPr lang="en-US" sz="1800" dirty="0" smtClean="0">
                <a:solidFill>
                  <a:schemeClr val="tx1"/>
                </a:solidFill>
                <a:effectLst/>
              </a:rPr>
              <a:t>Multilateral Private Ordering is a Discrete Structural Enforcement Mechanism</a:t>
            </a:r>
            <a:endParaRPr lang="en-US" sz="1800" dirty="0" smtClean="0">
              <a:effectLst/>
            </a:endParaRPr>
          </a:p>
          <a:p>
            <a:pPr marL="50800" indent="0" rtl="0" eaLnBrk="1" fontAlgn="base" hangingPunct="1">
              <a:buNone/>
            </a:pPr>
            <a:r>
              <a:rPr lang="en-US" sz="1800" dirty="0" smtClean="0">
                <a:solidFill>
                  <a:schemeClr val="tx1"/>
                </a:solidFill>
                <a:effectLst/>
                <a:sym typeface="Wingdings"/>
              </a:rPr>
              <a:t>	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Transaction Cost Economics can predict its emergence</a:t>
            </a:r>
            <a:endParaRPr lang="en-US" sz="1800" dirty="0" smtClean="0">
              <a:effectLst/>
            </a:endParaRPr>
          </a:p>
          <a:p>
            <a:pPr marL="34925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967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5DFA1B-FD47-4D44-B238-47E127B90302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7315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dirty="0" smtClean="0"/>
              <a:t>Why</a:t>
            </a:r>
            <a:r>
              <a:rPr lang="en-US" sz="2800" dirty="0" smtClean="0"/>
              <a:t> Private Ordering: </a:t>
            </a:r>
            <a:br>
              <a:rPr lang="en-US" sz="2800" dirty="0" smtClean="0"/>
            </a:br>
            <a:r>
              <a:rPr lang="en-US" sz="2800" dirty="0" smtClean="0"/>
              <a:t>Tradeoffs and Institutional Efficiencies</a:t>
            </a:r>
            <a:endParaRPr 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dirty="0" smtClean="0"/>
              <a:t>Transaction Cost Economics:</a:t>
            </a:r>
          </a:p>
          <a:p>
            <a:pPr marL="50800" indent="0">
              <a:buNone/>
            </a:pPr>
            <a:endParaRPr lang="en-US" dirty="0" smtClean="0"/>
          </a:p>
          <a:p>
            <a:pPr marL="349250" lvl="1" indent="0">
              <a:buNone/>
            </a:pPr>
            <a:r>
              <a:rPr lang="en-US" sz="2600" dirty="0" smtClean="0"/>
              <a:t>Transactional</a:t>
            </a:r>
            <a:r>
              <a:rPr lang="en-US" sz="2600" baseline="0" dirty="0" smtClean="0"/>
              <a:t> security       		Incentive Intensity</a:t>
            </a:r>
          </a:p>
          <a:p>
            <a:pPr marL="349250" lvl="1" indent="0">
              <a:buNone/>
            </a:pPr>
            <a:endParaRPr lang="en-US" sz="2600" baseline="0" dirty="0" smtClean="0"/>
          </a:p>
          <a:p>
            <a:pPr marL="50800" lvl="0" indent="0">
              <a:buNone/>
            </a:pPr>
            <a:r>
              <a:rPr lang="en-US" dirty="0" smtClean="0"/>
              <a:t>Public vs Private Ordering:</a:t>
            </a:r>
          </a:p>
          <a:p>
            <a:pPr marL="50800" lvl="0" indent="0">
              <a:buNone/>
            </a:pPr>
            <a:endParaRPr lang="en-US" dirty="0" smtClean="0"/>
          </a:p>
          <a:p>
            <a:pPr marL="384175" lvl="1" indent="0">
              <a:buNone/>
            </a:pPr>
            <a:r>
              <a:rPr lang="en-US" sz="2600" dirty="0" smtClean="0"/>
              <a:t>Transactional</a:t>
            </a:r>
            <a:r>
              <a:rPr lang="en-US" sz="2600" baseline="0" dirty="0" smtClean="0"/>
              <a:t> security      		Entry</a:t>
            </a:r>
            <a:endParaRPr lang="en-US" sz="2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38600" y="3248025"/>
            <a:ext cx="1447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38600" y="5143500"/>
            <a:ext cx="1447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3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5DFA1B-FD47-4D44-B238-47E127B9030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7315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dirty="0" smtClean="0"/>
              <a:t>Why</a:t>
            </a:r>
            <a:r>
              <a:rPr lang="en-US" sz="2800" dirty="0" smtClean="0"/>
              <a:t> Private Ordering: </a:t>
            </a:r>
            <a:br>
              <a:rPr lang="en-US" sz="2800" dirty="0" smtClean="0"/>
            </a:br>
            <a:r>
              <a:rPr lang="en-US" sz="2800" dirty="0" smtClean="0"/>
              <a:t>  An Institutional Efficiency Explanation</a:t>
            </a:r>
          </a:p>
        </p:txBody>
      </p:sp>
      <p:graphicFrame>
        <p:nvGraphicFramePr>
          <p:cNvPr id="795652" name="Group 4"/>
          <p:cNvGraphicFramePr>
            <a:graphicFrameLocks noGrp="1"/>
          </p:cNvGraphicFramePr>
          <p:nvPr/>
        </p:nvGraphicFramePr>
        <p:xfrm>
          <a:off x="1295400" y="2133600"/>
          <a:ext cx="6400800" cy="3992753"/>
        </p:xfrm>
        <a:graphic>
          <a:graphicData uri="http://schemas.openxmlformats.org/drawingml/2006/table">
            <a:tbl>
              <a:tblPr/>
              <a:tblGrid>
                <a:gridCol w="1828800"/>
                <a:gridCol w="1524000"/>
                <a:gridCol w="1524000"/>
                <a:gridCol w="1524000"/>
              </a:tblGrid>
              <a:tr h="11276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Public Law, Arms-Length Exchange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Private Ordering, Reputation Mechanisms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Vertically Integrated Firm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Transactional Security,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Low-Cost Enforcement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Allows Entry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High-Powered Incentives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9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924800" cy="4114800"/>
          </a:xfrm>
        </p:spPr>
        <p:txBody>
          <a:bodyPr/>
          <a:lstStyle/>
          <a:p>
            <a:pPr marL="5651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 smtClean="0"/>
              <a:t>Introduction</a:t>
            </a:r>
            <a:r>
              <a:rPr lang="en-US" sz="2400" baseline="0" dirty="0" smtClean="0"/>
              <a:t> to the Diamond Industry</a:t>
            </a:r>
          </a:p>
          <a:p>
            <a:pPr marL="1244600" lvl="2" indent="-514350">
              <a:buFont typeface="Arial"/>
              <a:buChar char="•"/>
            </a:pPr>
            <a:r>
              <a:rPr lang="en-US" baseline="0" dirty="0" smtClean="0"/>
              <a:t>Transactional Hazards &amp; Governance Infrastructure</a:t>
            </a:r>
          </a:p>
          <a:p>
            <a:pPr marL="5651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 smtClean="0"/>
              <a:t>Private </a:t>
            </a:r>
            <a:r>
              <a:rPr lang="en-US" sz="2400" dirty="0" smtClean="0"/>
              <a:t>Legal Systems in Context</a:t>
            </a:r>
          </a:p>
          <a:p>
            <a:pPr marL="1244600" lvl="2" indent="-514350"/>
            <a:r>
              <a:rPr lang="en-US" dirty="0" smtClean="0"/>
              <a:t>Variation</a:t>
            </a:r>
            <a:r>
              <a:rPr lang="en-US" baseline="0" dirty="0" smtClean="0"/>
              <a:t> &amp; Categorization of </a:t>
            </a:r>
            <a:r>
              <a:rPr lang="en-US" dirty="0" smtClean="0"/>
              <a:t>Private Ordering Models</a:t>
            </a:r>
          </a:p>
          <a:p>
            <a:pPr marL="5651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 smtClean="0"/>
              <a:t>Comparative</a:t>
            </a:r>
            <a:r>
              <a:rPr lang="en-US" sz="2400" baseline="0" dirty="0" smtClean="0"/>
              <a:t> </a:t>
            </a:r>
            <a:r>
              <a:rPr lang="en-US" sz="2400" baseline="0" dirty="0" smtClean="0"/>
              <a:t>E</a:t>
            </a:r>
            <a:r>
              <a:rPr lang="en-US" sz="2400" dirty="0" smtClean="0"/>
              <a:t>fficiencies and Predictive</a:t>
            </a:r>
            <a:r>
              <a:rPr lang="en-US" sz="2400" baseline="0" dirty="0" smtClean="0"/>
              <a:t> Model</a:t>
            </a:r>
          </a:p>
          <a:p>
            <a:pPr marL="1244600" lvl="2" indent="-514350">
              <a:buFont typeface="Arial"/>
              <a:buChar char="•"/>
            </a:pPr>
            <a:r>
              <a:rPr lang="en-US" baseline="0" dirty="0" smtClean="0"/>
              <a:t>A Theory!</a:t>
            </a:r>
          </a:p>
          <a:p>
            <a:pPr marL="5651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400" dirty="0" smtClean="0"/>
              <a:t>New Developments… </a:t>
            </a:r>
            <a:endParaRPr lang="en-US" sz="2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520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 of Multilateral Private Ordering: Collusion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763000" cy="4114800"/>
          </a:xfrm>
        </p:spPr>
        <p:txBody>
          <a:bodyPr/>
          <a:lstStyle/>
          <a:p>
            <a:pPr marL="50800" indent="0">
              <a:buNone/>
            </a:pPr>
            <a:r>
              <a:rPr lang="en-US" sz="2400" dirty="0" smtClean="0"/>
              <a:t>Antitrust violations</a:t>
            </a:r>
          </a:p>
          <a:p>
            <a:pPr lvl="2" rtl="0" fontAlgn="base"/>
            <a:r>
              <a:rPr lang="en-US" dirty="0" smtClean="0">
                <a:solidFill>
                  <a:schemeClr val="tx1"/>
                </a:solidFill>
                <a:effectLst/>
                <a:cs typeface="ＭＳ Ｐゴシック" charset="0"/>
              </a:rPr>
              <a:t>Group Boycotts &amp; Tacit Collusion</a:t>
            </a:r>
            <a:endParaRPr lang="en-US" dirty="0" smtClean="0">
              <a:effectLst/>
            </a:endParaRPr>
          </a:p>
          <a:p>
            <a:pPr lvl="2" rtl="0" fontAlgn="base"/>
            <a:r>
              <a:rPr lang="en-US" dirty="0" smtClean="0">
                <a:solidFill>
                  <a:schemeClr val="tx1"/>
                </a:solidFill>
                <a:effectLst/>
                <a:cs typeface="ＭＳ Ｐゴシック" charset="0"/>
              </a:rPr>
              <a:t>Essential Facilities</a:t>
            </a:r>
            <a:endParaRPr lang="en-US" dirty="0" smtClean="0">
              <a:effectLst/>
            </a:endParaRPr>
          </a:p>
          <a:p>
            <a:pPr lvl="2" rtl="0" fontAlgn="base"/>
            <a:r>
              <a:rPr lang="en-US" dirty="0" smtClean="0">
                <a:solidFill>
                  <a:schemeClr val="tx1"/>
                </a:solidFill>
                <a:effectLst/>
                <a:cs typeface="ＭＳ Ｐゴシック" charset="0"/>
              </a:rPr>
              <a:t>Information Sharing &amp; Facilitating Anticompetitive Practices</a:t>
            </a:r>
          </a:p>
          <a:p>
            <a:pPr marL="50800" lvl="0" indent="0" rtl="0" fontAlgn="base">
              <a:buNone/>
            </a:pPr>
            <a:r>
              <a:rPr lang="en-US" sz="2400" dirty="0" smtClean="0">
                <a:effectLst/>
              </a:rPr>
              <a:t>BUT:</a:t>
            </a:r>
            <a:r>
              <a:rPr lang="en-US" sz="2400" baseline="0" dirty="0" smtClean="0">
                <a:effectLst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effectLst/>
              </a:rPr>
              <a:t>Procompetitive</a:t>
            </a:r>
            <a:r>
              <a:rPr lang="en-US" sz="2400" dirty="0" smtClean="0">
                <a:solidFill>
                  <a:schemeClr val="tx1"/>
                </a:solidFill>
                <a:effectLst/>
              </a:rPr>
              <a:t> justifications:</a:t>
            </a:r>
            <a:endParaRPr lang="en-US" sz="2400" dirty="0" smtClean="0">
              <a:effectLst/>
            </a:endParaRPr>
          </a:p>
          <a:p>
            <a:pPr lvl="2" rtl="0" fontAlgn="base"/>
            <a:r>
              <a:rPr lang="en-US" dirty="0" smtClean="0">
                <a:solidFill>
                  <a:schemeClr val="tx1"/>
                </a:solidFill>
                <a:effectLst/>
                <a:cs typeface="ＭＳ Ｐゴシック" charset="0"/>
              </a:rPr>
              <a:t>Contract enforcement</a:t>
            </a:r>
          </a:p>
          <a:p>
            <a:pPr marL="682625" lvl="2" indent="0" rtl="0" fontAlgn="base">
              <a:buNone/>
            </a:pPr>
            <a:r>
              <a:rPr lang="en-US" i="1" dirty="0" smtClean="0">
                <a:solidFill>
                  <a:schemeClr val="tx1"/>
                </a:solidFill>
                <a:effectLst/>
                <a:cs typeface="ＭＳ Ｐゴシック" charset="0"/>
              </a:rPr>
              <a:t>     </a:t>
            </a:r>
            <a:r>
              <a:rPr lang="en-US" i="1" dirty="0" smtClean="0">
                <a:solidFill>
                  <a:schemeClr val="tx1"/>
                </a:solidFill>
                <a:effectLst/>
                <a:cs typeface="ＭＳ Ｐゴシック" charset="0"/>
                <a:sym typeface="Wingdings"/>
              </a:rPr>
              <a:t> </a:t>
            </a:r>
            <a:r>
              <a:rPr lang="en-US" i="1" dirty="0" smtClean="0">
                <a:solidFill>
                  <a:schemeClr val="tx1"/>
                </a:solidFill>
                <a:effectLst/>
                <a:cs typeface="ＭＳ Ｐゴシック" charset="0"/>
              </a:rPr>
              <a:t>Theory of Court Failure</a:t>
            </a:r>
            <a:endParaRPr lang="en-US" dirty="0" smtClean="0">
              <a:effectLst/>
            </a:endParaRPr>
          </a:p>
          <a:p>
            <a:pPr lvl="2" rtl="0" fontAlgn="base"/>
            <a:r>
              <a:rPr lang="en-US" dirty="0" smtClean="0">
                <a:solidFill>
                  <a:schemeClr val="tx1"/>
                </a:solidFill>
                <a:effectLst/>
                <a:cs typeface="ＭＳ Ｐゴシック" charset="0"/>
              </a:rPr>
              <a:t>Less restrictive alternatives?  e.g. Vertical Integration? </a:t>
            </a:r>
          </a:p>
          <a:p>
            <a:pPr marL="682625" lvl="2" indent="0" rtl="0" fontAlgn="base">
              <a:buNone/>
            </a:pPr>
            <a:r>
              <a:rPr lang="en-US" dirty="0" smtClean="0">
                <a:cs typeface="ＭＳ Ｐゴシック" charset="0"/>
                <a:sym typeface="Wingdings"/>
              </a:rPr>
              <a:t>     </a:t>
            </a:r>
            <a:r>
              <a:rPr lang="en-US" dirty="0" smtClean="0">
                <a:solidFill>
                  <a:schemeClr val="tx1"/>
                </a:solidFill>
                <a:effectLst/>
                <a:cs typeface="ＭＳ Ｐゴシック" charset="0"/>
                <a:sym typeface="Wingdings"/>
              </a:rPr>
              <a:t> </a:t>
            </a:r>
            <a:r>
              <a:rPr lang="en-US" dirty="0" smtClean="0">
                <a:solidFill>
                  <a:schemeClr val="tx1"/>
                </a:solidFill>
                <a:effectLst/>
                <a:cs typeface="ＭＳ Ｐゴシック" charset="0"/>
              </a:rPr>
              <a:t>Comparative Institutional Analysis</a:t>
            </a:r>
            <a:r>
              <a:rPr lang="en-US" sz="2400" dirty="0" smtClean="0">
                <a:solidFill>
                  <a:schemeClr val="tx1"/>
                </a:solidFill>
                <a:effectLst/>
              </a:rPr>
              <a:t>	</a:t>
            </a:r>
            <a:r>
              <a:rPr lang="en-US" sz="2400" dirty="0" smtClean="0"/>
              <a:t> </a:t>
            </a:r>
            <a:endParaRPr lang="en-US" sz="2400" dirty="0" smtClean="0">
              <a:effectLst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10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153400" cy="990600"/>
          </a:xfrm>
        </p:spPr>
        <p:txBody>
          <a:bodyPr/>
          <a:lstStyle/>
          <a:p>
            <a:r>
              <a:rPr lang="en-US" dirty="0" smtClean="0"/>
              <a:t>Recall: “The </a:t>
            </a:r>
            <a:r>
              <a:rPr lang="en-US" dirty="0" smtClean="0"/>
              <a:t>Real Treasure of 47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763000" cy="4114800"/>
          </a:xfrm>
        </p:spPr>
        <p:txBody>
          <a:bodyPr/>
          <a:lstStyle/>
          <a:p>
            <a:pPr marL="50800" indent="0">
              <a:buNone/>
            </a:pPr>
            <a:r>
              <a:rPr lang="en-US" sz="2000" dirty="0" smtClean="0"/>
              <a:t>“When I first entered the business,</a:t>
            </a:r>
            <a:r>
              <a:rPr lang="en-US" sz="2000" baseline="0" dirty="0" smtClean="0"/>
              <a:t> the conception was that truth and trust were simply </a:t>
            </a:r>
            <a:r>
              <a:rPr lang="en-US" sz="2000" i="1" baseline="0" dirty="0" smtClean="0"/>
              <a:t>the </a:t>
            </a:r>
            <a:r>
              <a:rPr lang="en-US" sz="2000" i="0" baseline="0" dirty="0" smtClean="0"/>
              <a:t>way to do business, and nobody decent would consider doing it differently.”	-- Elderly diamond dealer</a:t>
            </a:r>
            <a:r>
              <a:rPr lang="en-US" sz="2000" i="0" dirty="0" smtClean="0"/>
              <a:t> (Bernstein 19992)</a:t>
            </a:r>
            <a:endParaRPr lang="en-US" sz="2000" i="0" baseline="0" dirty="0" smtClean="0"/>
          </a:p>
          <a:p>
            <a:pPr marL="50800" indent="0">
              <a:buNone/>
            </a:pPr>
            <a:endParaRPr lang="en-US" sz="2000" i="0" baseline="0" dirty="0" smtClean="0"/>
          </a:p>
          <a:p>
            <a:pPr marL="50800" indent="0">
              <a:buNone/>
            </a:pPr>
            <a:r>
              <a:rPr lang="en-US" sz="2000" i="0" baseline="0" dirty="0" smtClean="0"/>
              <a:t>“Legal and moral accountability is the </a:t>
            </a:r>
            <a:r>
              <a:rPr lang="en-US" sz="2000" i="0" baseline="0" dirty="0" smtClean="0"/>
              <a:t>foundation </a:t>
            </a:r>
            <a:r>
              <a:rPr lang="en-US" sz="2000" i="0" baseline="0" dirty="0" smtClean="0"/>
              <a:t>for the very survival of the diamond industry.”				--Shor</a:t>
            </a:r>
            <a:r>
              <a:rPr lang="en-US" sz="2000" i="0" dirty="0" smtClean="0"/>
              <a:t> (1993)</a:t>
            </a:r>
            <a:endParaRPr lang="en-US" sz="2000" i="0" baseline="0" dirty="0" smtClean="0"/>
          </a:p>
          <a:p>
            <a:pPr marL="50800" indent="0">
              <a:buNone/>
            </a:pPr>
            <a:endParaRPr lang="en-US" sz="2000" i="0" baseline="0" dirty="0" smtClean="0"/>
          </a:p>
          <a:p>
            <a:pPr marL="50800" indent="0">
              <a:buNone/>
            </a:pPr>
            <a:r>
              <a:rPr lang="en-US" sz="2000" i="0" baseline="0" dirty="0" smtClean="0"/>
              <a:t>“Informal contracts are heavy with moral weight and embody certain principles: to honor commitments, to produce a good product and to stand behind it, and to preserve reputation.”		--</a:t>
            </a:r>
            <a:r>
              <a:rPr lang="en-US" sz="2000" i="0" dirty="0" smtClean="0"/>
              <a:t> Shield (2002)</a:t>
            </a:r>
            <a:endParaRPr lang="en-US" sz="2000" i="0" baseline="0" dirty="0" smtClean="0"/>
          </a:p>
          <a:p>
            <a:pPr marL="50800" indent="0">
              <a:buNone/>
            </a:pPr>
            <a:endParaRPr lang="en-US" sz="2000" i="0" baseline="0" dirty="0" smtClean="0"/>
          </a:p>
          <a:p>
            <a:pPr marL="50800" indent="0">
              <a:buNone/>
            </a:pPr>
            <a:r>
              <a:rPr lang="en-US" sz="2000" i="0" baseline="0" dirty="0" smtClean="0"/>
              <a:t>“In this business, everything works on credit, loan, and trust.” – </a:t>
            </a:r>
            <a:r>
              <a:rPr lang="en-US" sz="2000" i="0" baseline="0" dirty="0" err="1" smtClean="0"/>
              <a:t>Otulski</a:t>
            </a:r>
            <a:r>
              <a:rPr lang="en-US" sz="2000" i="0" baseline="0" dirty="0" smtClean="0"/>
              <a:t> (2011)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Longer</a:t>
            </a:r>
            <a:r>
              <a:rPr lang="en-US" baseline="0" dirty="0" smtClean="0"/>
              <a:t> True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848600" cy="4114800"/>
          </a:xfrm>
        </p:spPr>
        <p:txBody>
          <a:bodyPr/>
          <a:lstStyle/>
          <a:p>
            <a:pPr marL="50800" indent="0">
              <a:buNone/>
            </a:pPr>
            <a:r>
              <a:rPr lang="en-US" sz="2000" dirty="0" smtClean="0"/>
              <a:t>“It</a:t>
            </a:r>
            <a:r>
              <a:rPr lang="en-US" sz="2000" baseline="0" dirty="0" smtClean="0"/>
              <a:t> used to be like that.</a:t>
            </a:r>
            <a:r>
              <a:rPr lang="en-US" sz="2000" dirty="0" smtClean="0"/>
              <a:t> </a:t>
            </a:r>
            <a:r>
              <a:rPr lang="en-US" sz="2000" baseline="0" dirty="0" smtClean="0"/>
              <a:t> It’s not like that anymore.”</a:t>
            </a:r>
          </a:p>
          <a:p>
            <a:pPr marL="50800" indent="0">
              <a:buNone/>
            </a:pPr>
            <a:endParaRPr lang="en-US" sz="2000" baseline="0" dirty="0" smtClean="0"/>
          </a:p>
          <a:p>
            <a:pPr marL="50800" indent="0">
              <a:buNone/>
            </a:pPr>
            <a:r>
              <a:rPr lang="en-US" sz="2000" baseline="0" dirty="0" smtClean="0"/>
              <a:t>“But there are some people who cheat [and] they reenter the business. … That’s what happened to me.  I was cheated and I see the cheater back on the streets here.”</a:t>
            </a:r>
          </a:p>
          <a:p>
            <a:pPr marL="50800" indent="0">
              <a:buNone/>
            </a:pPr>
            <a:endParaRPr lang="en-US" sz="2000" baseline="0" dirty="0" smtClean="0"/>
          </a:p>
          <a:p>
            <a:pPr marL="50800" indent="0">
              <a:buNone/>
            </a:pPr>
            <a:r>
              <a:rPr lang="en-US" sz="2000" baseline="0" dirty="0" smtClean="0"/>
              <a:t>“It doesn’t pay to be honest anymore.  When you’re honest, you’re viewed as a sucker.”</a:t>
            </a:r>
          </a:p>
          <a:p>
            <a:pPr marL="50800" indent="0">
              <a:buNone/>
            </a:pPr>
            <a:endParaRPr lang="en-US" sz="2000" baseline="0" dirty="0" smtClean="0"/>
          </a:p>
          <a:p>
            <a:pPr marL="50800" indent="0">
              <a:buNone/>
            </a:pPr>
            <a:r>
              <a:rPr lang="en-US" sz="2000" baseline="0" dirty="0" smtClean="0"/>
              <a:t>DDC Scandals</a:t>
            </a:r>
          </a:p>
          <a:p>
            <a:pPr marL="234950" indent="-184150"/>
            <a:r>
              <a:rPr lang="en-US" sz="2000" baseline="0" dirty="0" smtClean="0"/>
              <a:t>Financial Self-Dealing Among Officers</a:t>
            </a:r>
          </a:p>
          <a:p>
            <a:pPr marL="234950" indent="-184150"/>
            <a:r>
              <a:rPr lang="en-US" sz="2000" baseline="0" dirty="0" smtClean="0"/>
              <a:t>Packing of Arbitration System</a:t>
            </a:r>
          </a:p>
          <a:p>
            <a:pPr marL="234950" indent="-184150"/>
            <a:r>
              <a:rPr lang="en-US" sz="2000" dirty="0" smtClean="0"/>
              <a:t>Rigging Director Elections</a:t>
            </a:r>
            <a:endParaRPr lang="en-US" sz="2000" baseline="0" dirty="0" smtClean="0"/>
          </a:p>
          <a:p>
            <a:pPr marL="234950" indent="-184150"/>
            <a:r>
              <a:rPr lang="en-US" sz="2000" baseline="0" dirty="0" smtClean="0"/>
              <a:t>Refusing DDC Membership to Avoid Mandatory Arbitration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Erosion of Cooperation?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8001000" cy="4114800"/>
          </a:xfrm>
        </p:spPr>
        <p:txBody>
          <a:bodyPr/>
          <a:lstStyle/>
          <a:p>
            <a:pPr marL="50800" indent="0">
              <a:buNone/>
            </a:pPr>
            <a:r>
              <a:rPr lang="en-US" dirty="0" smtClean="0"/>
              <a:t>Examine Changes to Diamond Industry’s Value Chain:</a:t>
            </a:r>
          </a:p>
          <a:p>
            <a:pPr marL="5651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Production – DeBeers’ New Strategy</a:t>
            </a:r>
          </a:p>
          <a:p>
            <a:pPr marL="5651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Retail – Internet Sales and Competitive Pricing </a:t>
            </a:r>
          </a:p>
          <a:p>
            <a:pPr marL="5651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Intermediaries (Dealers &amp; Cutters) – Excessive 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DeBeers Monopoly, 1929-1998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8077200" cy="49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990600"/>
          </a:xfrm>
        </p:spPr>
        <p:txBody>
          <a:bodyPr/>
          <a:lstStyle/>
          <a:p>
            <a:r>
              <a:rPr lang="en-US" sz="3150" dirty="0" smtClean="0"/>
              <a:t>DeBeers Declining </a:t>
            </a:r>
            <a:r>
              <a:rPr lang="en-US" sz="3150" smtClean="0"/>
              <a:t>Market Share, 1990-2015  </a:t>
            </a:r>
            <a:endParaRPr lang="en-US" sz="3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b="47519"/>
          <a:stretch/>
        </p:blipFill>
        <p:spPr>
          <a:xfrm>
            <a:off x="0" y="1143000"/>
            <a:ext cx="5601888" cy="4191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t="52910"/>
          <a:stretch/>
        </p:blipFill>
        <p:spPr>
          <a:xfrm>
            <a:off x="5715000" y="1752600"/>
            <a:ext cx="33991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DeBeers Retail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362200"/>
            <a:ext cx="396240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62200"/>
            <a:ext cx="47413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DeBeers Retail Strategy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14815" r="11805" b="7408"/>
          <a:stretch/>
        </p:blipFill>
        <p:spPr>
          <a:xfrm>
            <a:off x="304800" y="1523999"/>
            <a:ext cx="5715000" cy="5000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000" r="14000"/>
          <a:stretch/>
        </p:blipFill>
        <p:spPr>
          <a:xfrm>
            <a:off x="6248400" y="2119311"/>
            <a:ext cx="27432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1" y="2743200"/>
            <a:ext cx="5029200" cy="203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4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6781800" cy="990600"/>
          </a:xfrm>
        </p:spPr>
        <p:txBody>
          <a:bodyPr/>
          <a:lstStyle/>
          <a:p>
            <a:pPr marL="923925" indent="-923925"/>
            <a:r>
              <a:rPr lang="en-US" dirty="0" smtClean="0"/>
              <a:t>DeBeers Pricing Strategy – Remains Monopolistic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8599" y="1143000"/>
            <a:ext cx="5823045" cy="36576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881178" y="2590801"/>
            <a:ext cx="6958022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485900"/>
            <a:ext cx="5943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0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696200" cy="990600"/>
          </a:xfrm>
        </p:spPr>
        <p:txBody>
          <a:bodyPr/>
          <a:lstStyle/>
          <a:p>
            <a:r>
              <a:rPr lang="en-US" dirty="0" smtClean="0"/>
              <a:t>Internet Retail &amp; Competitive Pricing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8" b="18666"/>
          <a:stretch/>
        </p:blipFill>
        <p:spPr>
          <a:xfrm>
            <a:off x="353190" y="1295400"/>
            <a:ext cx="840981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1800" y="6248400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AE8A91-EB8A-8942-A36B-A7A1022EE178}" type="slidenum">
              <a:rPr lang="en-US" sz="1200">
                <a:solidFill>
                  <a:schemeClr val="bg1"/>
                </a:solidFill>
              </a:rPr>
              <a:pPr/>
              <a:t>3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61963" indent="-461963" eaLnBrk="1" hangingPunct="1">
              <a:buFont typeface="Wingdings" charset="0"/>
              <a:buNone/>
            </a:pPr>
            <a:r>
              <a:rPr lang="en-US" sz="3700" dirty="0" smtClean="0">
                <a:latin typeface="Arial" charset="0"/>
                <a:ea typeface="ＭＳ Ｐゴシック" charset="0"/>
              </a:rPr>
              <a:t>From </a:t>
            </a:r>
            <a:r>
              <a:rPr lang="en-US" sz="3700" dirty="0">
                <a:latin typeface="Arial" charset="0"/>
                <a:ea typeface="ＭＳ Ｐゴシック" charset="0"/>
              </a:rPr>
              <a:t>Mine to Jeweler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1295400" y="1295400"/>
            <a:ext cx="7315200" cy="3276600"/>
            <a:chOff x="2040" y="2808"/>
            <a:chExt cx="7449" cy="4680"/>
          </a:xfrm>
        </p:grpSpPr>
        <p:sp>
          <p:nvSpPr>
            <p:cNvPr id="17416" name="Rectangle 4"/>
            <p:cNvSpPr>
              <a:spLocks noChangeArrowheads="1"/>
            </p:cNvSpPr>
            <p:nvPr/>
          </p:nvSpPr>
          <p:spPr bwMode="auto">
            <a:xfrm>
              <a:off x="2040" y="2808"/>
              <a:ext cx="2160" cy="6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  <a:latin typeface="Times New Roman" charset="0"/>
                </a:rPr>
                <a:t>DeBeers</a:t>
              </a:r>
            </a:p>
          </p:txBody>
        </p:sp>
        <p:sp>
          <p:nvSpPr>
            <p:cNvPr id="17417" name="Rectangle 5"/>
            <p:cNvSpPr>
              <a:spLocks noChangeArrowheads="1"/>
            </p:cNvSpPr>
            <p:nvPr/>
          </p:nvSpPr>
          <p:spPr bwMode="auto">
            <a:xfrm>
              <a:off x="5040" y="2808"/>
              <a:ext cx="2160" cy="6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  <a:latin typeface="Times New Roman" charset="0"/>
                </a:rPr>
                <a:t>Other Mines</a:t>
              </a:r>
            </a:p>
          </p:txBody>
        </p:sp>
        <p:sp>
          <p:nvSpPr>
            <p:cNvPr id="17418" name="Line 6"/>
            <p:cNvSpPr>
              <a:spLocks noChangeShapeType="1"/>
            </p:cNvSpPr>
            <p:nvPr/>
          </p:nvSpPr>
          <p:spPr bwMode="auto">
            <a:xfrm>
              <a:off x="3120" y="3468"/>
              <a:ext cx="0" cy="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Line 7"/>
            <p:cNvSpPr>
              <a:spLocks noChangeShapeType="1"/>
            </p:cNvSpPr>
            <p:nvPr/>
          </p:nvSpPr>
          <p:spPr bwMode="auto">
            <a:xfrm>
              <a:off x="6120" y="3468"/>
              <a:ext cx="0" cy="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0" name="Line 8"/>
            <p:cNvSpPr>
              <a:spLocks noChangeShapeType="1"/>
            </p:cNvSpPr>
            <p:nvPr/>
          </p:nvSpPr>
          <p:spPr bwMode="auto">
            <a:xfrm>
              <a:off x="3120" y="3948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Line 9"/>
            <p:cNvSpPr>
              <a:spLocks noChangeShapeType="1"/>
            </p:cNvSpPr>
            <p:nvPr/>
          </p:nvSpPr>
          <p:spPr bwMode="auto">
            <a:xfrm>
              <a:off x="4200" y="3948"/>
              <a:ext cx="19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Line 10"/>
            <p:cNvSpPr>
              <a:spLocks noChangeShapeType="1"/>
            </p:cNvSpPr>
            <p:nvPr/>
          </p:nvSpPr>
          <p:spPr bwMode="auto">
            <a:xfrm>
              <a:off x="4680" y="3948"/>
              <a:ext cx="0" cy="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Rectangle 11"/>
            <p:cNvSpPr>
              <a:spLocks noChangeArrowheads="1"/>
            </p:cNvSpPr>
            <p:nvPr/>
          </p:nvSpPr>
          <p:spPr bwMode="auto">
            <a:xfrm>
              <a:off x="3605" y="4548"/>
              <a:ext cx="2160" cy="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  <a:latin typeface="Times New Roman" charset="0"/>
                </a:rPr>
                <a:t>Dealers</a:t>
              </a:r>
            </a:p>
          </p:txBody>
        </p:sp>
        <p:sp>
          <p:nvSpPr>
            <p:cNvPr id="17424" name="Line 12"/>
            <p:cNvSpPr>
              <a:spLocks noChangeShapeType="1"/>
            </p:cNvSpPr>
            <p:nvPr/>
          </p:nvSpPr>
          <p:spPr bwMode="auto">
            <a:xfrm>
              <a:off x="4680" y="5148"/>
              <a:ext cx="0" cy="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Line 13"/>
            <p:cNvSpPr>
              <a:spLocks noChangeShapeType="1"/>
            </p:cNvSpPr>
            <p:nvPr/>
          </p:nvSpPr>
          <p:spPr bwMode="auto">
            <a:xfrm>
              <a:off x="4680" y="6348"/>
              <a:ext cx="0" cy="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Rectangle 14"/>
            <p:cNvSpPr>
              <a:spLocks noChangeArrowheads="1"/>
            </p:cNvSpPr>
            <p:nvPr/>
          </p:nvSpPr>
          <p:spPr bwMode="auto">
            <a:xfrm>
              <a:off x="3600" y="6948"/>
              <a:ext cx="2160" cy="5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  <a:latin typeface="Times New Roman" charset="0"/>
                </a:rPr>
                <a:t>End Buyers</a:t>
              </a:r>
            </a:p>
          </p:txBody>
        </p:sp>
        <p:sp>
          <p:nvSpPr>
            <p:cNvPr id="17427" name="Line 15"/>
            <p:cNvSpPr>
              <a:spLocks noChangeShapeType="1"/>
            </p:cNvSpPr>
            <p:nvPr/>
          </p:nvSpPr>
          <p:spPr bwMode="auto">
            <a:xfrm>
              <a:off x="5760" y="4668"/>
              <a:ext cx="15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Rectangle 16"/>
            <p:cNvSpPr>
              <a:spLocks noChangeArrowheads="1"/>
            </p:cNvSpPr>
            <p:nvPr/>
          </p:nvSpPr>
          <p:spPr bwMode="auto">
            <a:xfrm>
              <a:off x="7320" y="4548"/>
              <a:ext cx="2160" cy="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  <a:latin typeface="Times New Roman" charset="0"/>
                </a:rPr>
                <a:t>Brokers/Cutters</a:t>
              </a:r>
            </a:p>
          </p:txBody>
        </p:sp>
        <p:sp>
          <p:nvSpPr>
            <p:cNvPr id="17429" name="Line 17"/>
            <p:cNvSpPr>
              <a:spLocks noChangeShapeType="1"/>
            </p:cNvSpPr>
            <p:nvPr/>
          </p:nvSpPr>
          <p:spPr bwMode="auto">
            <a:xfrm>
              <a:off x="5760" y="4788"/>
              <a:ext cx="15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0" name="Line 18"/>
            <p:cNvSpPr>
              <a:spLocks noChangeShapeType="1"/>
            </p:cNvSpPr>
            <p:nvPr/>
          </p:nvSpPr>
          <p:spPr bwMode="auto">
            <a:xfrm>
              <a:off x="5760" y="6168"/>
              <a:ext cx="15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1" name="Line 19"/>
            <p:cNvSpPr>
              <a:spLocks noChangeShapeType="1"/>
            </p:cNvSpPr>
            <p:nvPr/>
          </p:nvSpPr>
          <p:spPr bwMode="auto">
            <a:xfrm>
              <a:off x="5760" y="6048"/>
              <a:ext cx="15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Rectangle 20"/>
            <p:cNvSpPr>
              <a:spLocks noChangeArrowheads="1"/>
            </p:cNvSpPr>
            <p:nvPr/>
          </p:nvSpPr>
          <p:spPr bwMode="auto">
            <a:xfrm>
              <a:off x="3600" y="5748"/>
              <a:ext cx="2160" cy="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  <a:latin typeface="Times New Roman" charset="0"/>
                </a:rPr>
                <a:t>Dealers</a:t>
              </a:r>
            </a:p>
          </p:txBody>
        </p:sp>
        <p:sp>
          <p:nvSpPr>
            <p:cNvPr id="17433" name="Rectangle 21"/>
            <p:cNvSpPr>
              <a:spLocks noChangeArrowheads="1"/>
            </p:cNvSpPr>
            <p:nvPr/>
          </p:nvSpPr>
          <p:spPr bwMode="auto">
            <a:xfrm>
              <a:off x="7329" y="5791"/>
              <a:ext cx="2160" cy="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000">
                  <a:solidFill>
                    <a:srgbClr val="000000"/>
                  </a:solidFill>
                  <a:latin typeface="Times New Roman" charset="0"/>
                </a:rPr>
                <a:t>Brokers/Cutters</a:t>
              </a:r>
            </a:p>
          </p:txBody>
        </p:sp>
        <p:grpSp>
          <p:nvGrpSpPr>
            <p:cNvPr id="17434" name="Group 22"/>
            <p:cNvGrpSpPr>
              <a:grpSpLocks/>
            </p:cNvGrpSpPr>
            <p:nvPr/>
          </p:nvGrpSpPr>
          <p:grpSpPr bwMode="auto">
            <a:xfrm>
              <a:off x="5760" y="4965"/>
              <a:ext cx="1560" cy="843"/>
              <a:chOff x="5760" y="4965"/>
              <a:chExt cx="1560" cy="843"/>
            </a:xfrm>
          </p:grpSpPr>
          <p:sp>
            <p:nvSpPr>
              <p:cNvPr id="17439" name="Line 23"/>
              <p:cNvSpPr>
                <a:spLocks noChangeShapeType="1"/>
              </p:cNvSpPr>
              <p:nvPr/>
            </p:nvSpPr>
            <p:spPr bwMode="auto">
              <a:xfrm>
                <a:off x="5760" y="5808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0" name="Line 24"/>
              <p:cNvSpPr>
                <a:spLocks noChangeShapeType="1"/>
              </p:cNvSpPr>
              <p:nvPr/>
            </p:nvSpPr>
            <p:spPr bwMode="auto">
              <a:xfrm>
                <a:off x="6300" y="4968"/>
                <a:ext cx="0" cy="8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1" name="Line 25"/>
              <p:cNvSpPr>
                <a:spLocks noChangeShapeType="1"/>
              </p:cNvSpPr>
              <p:nvPr/>
            </p:nvSpPr>
            <p:spPr bwMode="auto">
              <a:xfrm>
                <a:off x="6300" y="4965"/>
                <a:ext cx="10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35" name="Group 26"/>
            <p:cNvGrpSpPr>
              <a:grpSpLocks/>
            </p:cNvGrpSpPr>
            <p:nvPr/>
          </p:nvGrpSpPr>
          <p:grpSpPr bwMode="auto">
            <a:xfrm>
              <a:off x="5775" y="6282"/>
              <a:ext cx="1560" cy="843"/>
              <a:chOff x="5760" y="4965"/>
              <a:chExt cx="1560" cy="843"/>
            </a:xfrm>
          </p:grpSpPr>
          <p:sp>
            <p:nvSpPr>
              <p:cNvPr id="17436" name="Line 27"/>
              <p:cNvSpPr>
                <a:spLocks noChangeShapeType="1"/>
              </p:cNvSpPr>
              <p:nvPr/>
            </p:nvSpPr>
            <p:spPr bwMode="auto">
              <a:xfrm>
                <a:off x="5760" y="5808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7" name="Line 28"/>
              <p:cNvSpPr>
                <a:spLocks noChangeShapeType="1"/>
              </p:cNvSpPr>
              <p:nvPr/>
            </p:nvSpPr>
            <p:spPr bwMode="auto">
              <a:xfrm>
                <a:off x="6300" y="4968"/>
                <a:ext cx="0" cy="8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8" name="Line 29"/>
              <p:cNvSpPr>
                <a:spLocks noChangeShapeType="1"/>
              </p:cNvSpPr>
              <p:nvPr/>
            </p:nvSpPr>
            <p:spPr bwMode="auto">
              <a:xfrm>
                <a:off x="6300" y="4965"/>
                <a:ext cx="10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68030" name="Line 30"/>
          <p:cNvSpPr>
            <a:spLocks noChangeShapeType="1"/>
          </p:cNvSpPr>
          <p:nvPr/>
        </p:nvSpPr>
        <p:spPr bwMode="auto">
          <a:xfrm>
            <a:off x="685800" y="31242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68031" name="Text Box 31"/>
          <p:cNvSpPr txBox="1">
            <a:spLocks noChangeArrowheads="1"/>
          </p:cNvSpPr>
          <p:nvPr/>
        </p:nvSpPr>
        <p:spPr bwMode="auto">
          <a:xfrm>
            <a:off x="533400" y="3505200"/>
            <a:ext cx="228600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>
                <a:latin typeface="Tahoma" charset="0"/>
                <a:cs typeface="Arial" charset="0"/>
              </a:rPr>
              <a:t>Diamond Dealers</a:t>
            </a:r>
            <a:r>
              <a:rPr lang="ja-JP" altLang="en-US" sz="2000">
                <a:latin typeface="Arial"/>
                <a:cs typeface="Arial" charset="0"/>
              </a:rPr>
              <a:t>’</a:t>
            </a:r>
            <a:r>
              <a:rPr lang="en-US" sz="2000">
                <a:latin typeface="Tahoma" charset="0"/>
                <a:cs typeface="Arial" charset="0"/>
              </a:rPr>
              <a:t> Club (DDC)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>
                <a:latin typeface="Tahoma" charset="0"/>
                <a:cs typeface="Arial" charset="0"/>
              </a:rPr>
              <a:t>(47</a:t>
            </a:r>
            <a:r>
              <a:rPr lang="en-US" sz="2000" baseline="30000">
                <a:latin typeface="Tahoma" charset="0"/>
                <a:cs typeface="Arial" charset="0"/>
              </a:rPr>
              <a:t>th</a:t>
            </a:r>
            <a:r>
              <a:rPr lang="en-US" sz="2000">
                <a:latin typeface="Tahoma" charset="0"/>
                <a:cs typeface="Arial" charset="0"/>
              </a:rPr>
              <a:t> Street, NYC)</a:t>
            </a:r>
          </a:p>
        </p:txBody>
      </p:sp>
      <p:sp>
        <p:nvSpPr>
          <p:cNvPr id="17414" name="Rectangle 34"/>
          <p:cNvSpPr>
            <a:spLocks noGrp="1" noChangeArrowheads="1"/>
          </p:cNvSpPr>
          <p:nvPr>
            <p:ph type="body" idx="1"/>
          </p:nvPr>
        </p:nvSpPr>
        <p:spPr>
          <a:xfrm>
            <a:off x="381000" y="4724400"/>
            <a:ext cx="8686800" cy="1371600"/>
          </a:xfrm>
        </p:spPr>
        <p:txBody>
          <a:bodyPr/>
          <a:lstStyle/>
          <a:p>
            <a:pPr eaLnBrk="1" hangingPunct="1"/>
            <a:r>
              <a:rPr lang="en-US" sz="1900" smtClean="0">
                <a:latin typeface="Arial" charset="0"/>
                <a:ea typeface="ＭＳ Ｐゴシック" charset="0"/>
              </a:rPr>
              <a:t>$72b </a:t>
            </a:r>
            <a:r>
              <a:rPr lang="en-US" sz="1900" dirty="0">
                <a:latin typeface="Arial" charset="0"/>
                <a:ea typeface="ＭＳ Ｐゴシック" charset="0"/>
              </a:rPr>
              <a:t>global market for diamond jewelry</a:t>
            </a:r>
          </a:p>
          <a:p>
            <a:pPr lvl="1" eaLnBrk="1" hangingPunct="1"/>
            <a:r>
              <a:rPr lang="en-US" sz="1900" dirty="0" smtClean="0">
                <a:latin typeface="Arial" charset="0"/>
                <a:ea typeface="ＭＳ Ｐゴシック" charset="0"/>
              </a:rPr>
              <a:t>$</a:t>
            </a:r>
            <a:r>
              <a:rPr lang="en-US" sz="1900" dirty="0">
                <a:latin typeface="Arial" charset="0"/>
                <a:ea typeface="ＭＳ Ｐゴシック" charset="0"/>
              </a:rPr>
              <a:t>1</a:t>
            </a:r>
            <a:r>
              <a:rPr lang="en-US" sz="1900" dirty="0" smtClean="0">
                <a:latin typeface="Arial" charset="0"/>
                <a:ea typeface="ＭＳ Ｐゴシック" charset="0"/>
              </a:rPr>
              <a:t>5b </a:t>
            </a:r>
            <a:r>
              <a:rPr lang="en-US" sz="1900" dirty="0">
                <a:latin typeface="Arial" charset="0"/>
                <a:ea typeface="ＭＳ Ｐゴシック" charset="0"/>
              </a:rPr>
              <a:t>rough diamonds from mines, </a:t>
            </a:r>
            <a:r>
              <a:rPr lang="en-US" sz="1900" dirty="0" smtClean="0">
                <a:latin typeface="Arial" charset="0"/>
                <a:ea typeface="ＭＳ Ｐゴシック" charset="0"/>
              </a:rPr>
              <a:t>~50% </a:t>
            </a:r>
            <a:r>
              <a:rPr lang="en-US" sz="1900" dirty="0">
                <a:latin typeface="Arial" charset="0"/>
                <a:ea typeface="ＭＳ Ｐゴシック" charset="0"/>
              </a:rPr>
              <a:t>mark-up to polished wholesale</a:t>
            </a:r>
          </a:p>
          <a:p>
            <a:pPr eaLnBrk="1" hangingPunct="1"/>
            <a:r>
              <a:rPr lang="en-US" sz="1900" dirty="0">
                <a:latin typeface="Arial" charset="0"/>
                <a:ea typeface="ＭＳ Ｐゴシック" charset="0"/>
              </a:rPr>
              <a:t>Dis-integrated supply chain: stones pass through many intermediaries, can double in value in one </a:t>
            </a:r>
            <a:r>
              <a:rPr lang="en-US" sz="1900" dirty="0" smtClean="0">
                <a:latin typeface="Arial" charset="0"/>
                <a:ea typeface="ＭＳ Ｐゴシック" charset="0"/>
              </a:rPr>
              <a:t>day</a:t>
            </a:r>
            <a:endParaRPr lang="en-US" sz="1900" dirty="0">
              <a:latin typeface="Arial" charset="0"/>
              <a:ea typeface="ＭＳ Ｐゴシック" charset="0"/>
            </a:endParaRPr>
          </a:p>
        </p:txBody>
      </p:sp>
      <p:sp>
        <p:nvSpPr>
          <p:cNvPr id="768037" name="Text Box 37"/>
          <p:cNvSpPr txBox="1">
            <a:spLocks noChangeArrowheads="1"/>
          </p:cNvSpPr>
          <p:nvPr/>
        </p:nvSpPr>
        <p:spPr bwMode="auto">
          <a:xfrm>
            <a:off x="914400" y="2667000"/>
            <a:ext cx="184150" cy="3667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Retail Price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74520" y="1219200"/>
            <a:ext cx="7707480" cy="472440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3671454" y="4495800"/>
            <a:ext cx="1205345" cy="533400"/>
          </a:xfrm>
          <a:prstGeom prst="donut">
            <a:avLst>
              <a:gd name="adj" fmla="val 84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657600" y="2410690"/>
            <a:ext cx="1219200" cy="533400"/>
          </a:xfrm>
          <a:prstGeom prst="donut">
            <a:avLst>
              <a:gd name="adj" fmla="val 84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1800" y="6248400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4D5E9F-FBE1-514E-83FF-62DD49F5B9CC}" type="slidenum">
              <a:rPr lang="en-US" sz="1200">
                <a:solidFill>
                  <a:schemeClr val="bg1"/>
                </a:solidFill>
              </a:rPr>
              <a:pPr/>
              <a:t>31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>
                <a:latin typeface="Arial" charset="0"/>
                <a:ea typeface="ＭＳ Ｐゴシック" charset="0"/>
              </a:rPr>
              <a:t>Intermediaries &amp; Entry</a:t>
            </a:r>
            <a:endParaRPr lang="en-US" sz="3800" dirty="0">
              <a:latin typeface="Arial" charset="0"/>
              <a:ea typeface="ＭＳ Ｐゴシック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763000" cy="4114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Predominance of Ethnic </a:t>
            </a:r>
            <a:r>
              <a:rPr lang="en-US" dirty="0" smtClean="0">
                <a:latin typeface="Arial" charset="0"/>
                <a:ea typeface="ＭＳ Ｐゴシック" charset="0"/>
              </a:rPr>
              <a:t>Networks &amp; Family Businesses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Dramatic Rise of India’s Diamond Sector, 1980-2010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Significant </a:t>
            </a:r>
            <a:r>
              <a:rPr lang="en-US" dirty="0">
                <a:latin typeface="Arial" charset="0"/>
                <a:ea typeface="ＭＳ Ｐゴシック" charset="0"/>
              </a:rPr>
              <a:t>e</a:t>
            </a:r>
            <a:r>
              <a:rPr lang="en-US" dirty="0" smtClean="0">
                <a:latin typeface="Arial" charset="0"/>
                <a:ea typeface="ＭＳ Ｐゴシック" charset="0"/>
              </a:rPr>
              <a:t>ntry by </a:t>
            </a:r>
            <a:r>
              <a:rPr lang="en-US" dirty="0" err="1" smtClean="0">
                <a:latin typeface="Arial" charset="0"/>
                <a:ea typeface="ＭＳ Ｐゴシック" charset="0"/>
              </a:rPr>
              <a:t>Kathiawaris</a:t>
            </a:r>
            <a:r>
              <a:rPr lang="en-US" dirty="0" smtClean="0">
                <a:latin typeface="Arial" charset="0"/>
                <a:ea typeface="ＭＳ Ｐゴシック" charset="0"/>
              </a:rPr>
              <a:t>, First-Generation Businesses, ~1995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altLang="ja-JP" dirty="0" smtClean="0">
                <a:latin typeface="Arial" charset="0"/>
                <a:ea typeface="ＭＳ Ｐゴシック" charset="0"/>
              </a:rPr>
              <a:t>Indian Bank Subsidies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9460" name="Picture 4" descr="dealer_inspec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86275"/>
            <a:ext cx="2971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diamondpolishi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95775"/>
            <a:ext cx="215423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diamondpolish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3683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183" y="4370387"/>
            <a:ext cx="2921000" cy="237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Intermediaries &amp; 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447800"/>
            <a:ext cx="5200993" cy="405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734" y="1447800"/>
            <a:ext cx="4855666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Intermediaries &amp; 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1143000"/>
            <a:ext cx="6934200" cy="497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Trust Breaks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114800"/>
          </a:xfrm>
        </p:spPr>
        <p:txBody>
          <a:bodyPr/>
          <a:lstStyle/>
          <a:p>
            <a:r>
              <a:rPr lang="en-US" dirty="0" smtClean="0"/>
              <a:t>Entry reduces margins</a:t>
            </a:r>
          </a:p>
          <a:p>
            <a:pPr lvl="1"/>
            <a:r>
              <a:rPr lang="en-US" dirty="0" smtClean="0"/>
              <a:t>Fewer returns (and thus incentives) for </a:t>
            </a:r>
            <a:r>
              <a:rPr lang="en-US" dirty="0" err="1" smtClean="0"/>
              <a:t>longterm</a:t>
            </a:r>
            <a:r>
              <a:rPr lang="en-US" baseline="0" dirty="0" smtClean="0"/>
              <a:t> cooperation</a:t>
            </a:r>
            <a:endParaRPr lang="en-US" dirty="0" smtClean="0"/>
          </a:p>
          <a:p>
            <a:r>
              <a:rPr lang="en-US" dirty="0" err="1" smtClean="0"/>
              <a:t>Kathiawaris</a:t>
            </a:r>
            <a:r>
              <a:rPr lang="en-US" baseline="0" dirty="0" smtClean="0"/>
              <a:t> &amp; Indian bank</a:t>
            </a:r>
            <a:r>
              <a:rPr lang="en-US" dirty="0" smtClean="0"/>
              <a:t> policies</a:t>
            </a:r>
            <a:r>
              <a:rPr lang="en-US" baseline="0" dirty="0" smtClean="0"/>
              <a:t> disrupt traditional mechanisms for allocating &amp; securing credit</a:t>
            </a:r>
          </a:p>
          <a:p>
            <a:pPr lvl="1"/>
            <a:r>
              <a:rPr lang="en-US" baseline="0" dirty="0" smtClean="0"/>
              <a:t>Wave of</a:t>
            </a:r>
            <a:r>
              <a:rPr lang="en-US" dirty="0" smtClean="0"/>
              <a:t> bankruptcies</a:t>
            </a:r>
          </a:p>
          <a:p>
            <a:pPr lvl="1"/>
            <a:r>
              <a:rPr lang="en-US" baseline="0" dirty="0" smtClean="0"/>
              <a:t>Uncertain enforcement mechanisms, diminished contractual reliability</a:t>
            </a:r>
          </a:p>
          <a:p>
            <a:r>
              <a:rPr lang="en-US" baseline="0" dirty="0" smtClean="0"/>
              <a:t>Grief (2007):  “Institutional Life Cycle”</a:t>
            </a:r>
          </a:p>
          <a:p>
            <a:pPr lvl="1"/>
            <a:r>
              <a:rPr lang="en-US" dirty="0" smtClean="0"/>
              <a:t>Success of reputation-based</a:t>
            </a:r>
            <a:r>
              <a:rPr lang="en-US" baseline="0" dirty="0" smtClean="0"/>
              <a:t> systems invite newcomers, with peripheral interests, increases the size of </a:t>
            </a:r>
            <a:r>
              <a:rPr lang="en-US" baseline="0" dirty="0" err="1" smtClean="0"/>
              <a:t>netowrks</a:t>
            </a:r>
            <a:r>
              <a:rPr lang="en-US" baseline="0" dirty="0" smtClean="0"/>
              <a:t> beyond capacity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Eroding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382000" cy="5334000"/>
          </a:xfrm>
        </p:spPr>
        <p:txBody>
          <a:bodyPr/>
          <a:lstStyle/>
          <a:p>
            <a:r>
              <a:rPr lang="en-US" sz="2100" dirty="0" smtClean="0"/>
              <a:t>Background:  Conventional understanding of diamond chain derived from </a:t>
            </a:r>
            <a:r>
              <a:rPr lang="en-US" sz="2100" dirty="0" err="1" smtClean="0"/>
              <a:t>Barzel</a:t>
            </a:r>
            <a:r>
              <a:rPr lang="en-US" sz="2100" dirty="0" smtClean="0"/>
              <a:t> (1977) and Kinney &amp; Klein (1983)</a:t>
            </a:r>
          </a:p>
          <a:p>
            <a:pPr lvl="1"/>
            <a:r>
              <a:rPr lang="en-US" sz="2100" dirty="0" smtClean="0"/>
              <a:t>DeBeers remained exclusively upstream to avoid costs of distribution &amp; measurement</a:t>
            </a:r>
          </a:p>
          <a:p>
            <a:pPr lvl="1"/>
            <a:r>
              <a:rPr lang="en-US" sz="2100" dirty="0" smtClean="0"/>
              <a:t>Or, really, dis-integrated networks measured &amp; distributed stones more efficiently</a:t>
            </a:r>
          </a:p>
          <a:p>
            <a:r>
              <a:rPr lang="en-US" sz="2100" dirty="0" smtClean="0"/>
              <a:t>BUT:  now see growing vertical integration</a:t>
            </a:r>
          </a:p>
          <a:p>
            <a:pPr lvl="1"/>
            <a:r>
              <a:rPr lang="en-US" sz="2100" dirty="0" smtClean="0"/>
              <a:t>Miners/Producers entering designer &amp; retail space</a:t>
            </a:r>
          </a:p>
          <a:p>
            <a:pPr lvl="1"/>
            <a:r>
              <a:rPr lang="en-US" sz="2100" dirty="0" smtClean="0"/>
              <a:t>Retailers acquiring wholesalers, entering </a:t>
            </a:r>
            <a:r>
              <a:rPr lang="en-US" sz="2100" dirty="0" err="1" smtClean="0"/>
              <a:t>longterm</a:t>
            </a:r>
            <a:r>
              <a:rPr lang="en-US" sz="2100" dirty="0" smtClean="0"/>
              <a:t> contracts with suppliers</a:t>
            </a:r>
          </a:p>
          <a:p>
            <a:pPr lvl="1"/>
            <a:r>
              <a:rPr lang="en-US" sz="2100" dirty="0" err="1" smtClean="0"/>
              <a:t>Sightholders</a:t>
            </a:r>
            <a:r>
              <a:rPr lang="en-US" sz="2100" dirty="0" smtClean="0"/>
              <a:t> acquiring polishing factories, entering exclusive contracts with retailers</a:t>
            </a:r>
          </a:p>
          <a:p>
            <a:r>
              <a:rPr lang="en-US" sz="2100" dirty="0" smtClean="0"/>
              <a:t>This conforms with Organizational Economics/Theories of the Firm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5DFA1B-FD47-4D44-B238-47E127B90302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7315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Consequences of Eroding Trust – Vertical Integration</a:t>
            </a:r>
          </a:p>
        </p:txBody>
      </p:sp>
      <p:graphicFrame>
        <p:nvGraphicFramePr>
          <p:cNvPr id="795652" name="Group 4"/>
          <p:cNvGraphicFramePr>
            <a:graphicFrameLocks noGrp="1"/>
          </p:cNvGraphicFramePr>
          <p:nvPr/>
        </p:nvGraphicFramePr>
        <p:xfrm>
          <a:off x="1295400" y="2133600"/>
          <a:ext cx="6400800" cy="3992753"/>
        </p:xfrm>
        <a:graphic>
          <a:graphicData uri="http://schemas.openxmlformats.org/drawingml/2006/table">
            <a:tbl>
              <a:tblPr/>
              <a:tblGrid>
                <a:gridCol w="1828800"/>
                <a:gridCol w="1524000"/>
                <a:gridCol w="1524000"/>
                <a:gridCol w="1524000"/>
              </a:tblGrid>
              <a:tr h="11276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Public Law, Arms-Length Exchange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Private Ordering, Reputation Mechanisms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Vertically Integrated Firm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Transactional Security,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Low-Cost Enforcement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Allows Entry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High-Powered Incentives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Multiply 1"/>
          <p:cNvSpPr/>
          <p:nvPr/>
        </p:nvSpPr>
        <p:spPr>
          <a:xfrm>
            <a:off x="5105400" y="3581400"/>
            <a:ext cx="609600" cy="533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0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5DFA1B-FD47-4D44-B238-47E127B90302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7315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Consequences of Eroding Trust – Vertical Integration</a:t>
            </a:r>
          </a:p>
        </p:txBody>
      </p:sp>
      <p:graphicFrame>
        <p:nvGraphicFramePr>
          <p:cNvPr id="79565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369631"/>
              </p:ext>
            </p:extLst>
          </p:nvPr>
        </p:nvGraphicFramePr>
        <p:xfrm>
          <a:off x="1295400" y="2133600"/>
          <a:ext cx="6400800" cy="3992753"/>
        </p:xfrm>
        <a:graphic>
          <a:graphicData uri="http://schemas.openxmlformats.org/drawingml/2006/table">
            <a:tbl>
              <a:tblPr/>
              <a:tblGrid>
                <a:gridCol w="1828800"/>
                <a:gridCol w="1524000"/>
                <a:gridCol w="1524000"/>
                <a:gridCol w="1524000"/>
              </a:tblGrid>
              <a:tr h="11276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Public Law, Arms-Length Exchange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Private Ordering, Reputation Mechanisms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Vertically Integrated Firm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Transactional Security,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Low-Cost Enforcement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  <a:defRPr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Allows Entry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High-Powered Incentives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3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4724400"/>
          </a:xfrm>
        </p:spPr>
        <p:txBody>
          <a:bodyPr/>
          <a:lstStyle/>
          <a:p>
            <a:pPr marL="565150" indent="-514350">
              <a:buFont typeface="+mj-lt"/>
              <a:buAutoNum type="arabicPeriod"/>
            </a:pPr>
            <a:r>
              <a:rPr lang="en-US" sz="2350" dirty="0" smtClean="0"/>
              <a:t>Trust is breaking down in the diamond industry</a:t>
            </a:r>
          </a:p>
          <a:p>
            <a:pPr marL="898525" lvl="1" indent="-514350"/>
            <a:r>
              <a:rPr lang="en-US" sz="2350" dirty="0" smtClean="0"/>
              <a:t>Need to rethink Bernstein (1992)</a:t>
            </a:r>
          </a:p>
          <a:p>
            <a:pPr marL="565150" indent="-514350">
              <a:buFont typeface="+mj-lt"/>
              <a:buAutoNum type="arabicPeriod"/>
            </a:pPr>
            <a:r>
              <a:rPr lang="en-US" sz="2350" dirty="0" smtClean="0"/>
              <a:t>Vertical integration is </a:t>
            </a:r>
            <a:r>
              <a:rPr lang="en-US" sz="2350" dirty="0"/>
              <a:t>d</a:t>
            </a:r>
            <a:r>
              <a:rPr lang="en-US" sz="2350" dirty="0" smtClean="0"/>
              <a:t>isplacing DeBeers Block Booking</a:t>
            </a:r>
          </a:p>
          <a:p>
            <a:pPr marL="898525" lvl="1" indent="-514350"/>
            <a:r>
              <a:rPr lang="en-US" sz="2350" dirty="0" smtClean="0"/>
              <a:t>Need to rethink </a:t>
            </a:r>
            <a:r>
              <a:rPr lang="en-US" sz="2350" dirty="0" err="1" smtClean="0"/>
              <a:t>Barzel</a:t>
            </a:r>
            <a:r>
              <a:rPr lang="en-US" sz="2350" dirty="0" smtClean="0"/>
              <a:t> (1977)</a:t>
            </a:r>
            <a:r>
              <a:rPr lang="en-US" sz="2350" baseline="0" dirty="0" smtClean="0"/>
              <a:t> and Kenney &amp; Klein (1983)</a:t>
            </a:r>
            <a:endParaRPr lang="en-US" sz="2350" dirty="0" smtClean="0"/>
          </a:p>
          <a:p>
            <a:pPr marL="565150" indent="-514350">
              <a:buFont typeface="+mj-lt"/>
              <a:buAutoNum type="arabicPeriod"/>
            </a:pPr>
            <a:r>
              <a:rPr lang="en-US" sz="2350" dirty="0" smtClean="0"/>
              <a:t>Institutional economics </a:t>
            </a:r>
            <a:r>
              <a:rPr lang="en-US" sz="2350" dirty="0"/>
              <a:t>s</a:t>
            </a:r>
            <a:r>
              <a:rPr lang="en-US" sz="2350" dirty="0" smtClean="0"/>
              <a:t>uggests a linkage</a:t>
            </a:r>
            <a:r>
              <a:rPr lang="en-US" sz="2350" baseline="0" dirty="0" smtClean="0"/>
              <a:t> between #1 and #2</a:t>
            </a:r>
            <a:endParaRPr lang="en-US" sz="2350" dirty="0" smtClean="0"/>
          </a:p>
          <a:p>
            <a:pPr marL="565150" indent="-514350">
              <a:buFont typeface="+mj-lt"/>
              <a:buAutoNum type="arabicPeriod"/>
            </a:pPr>
            <a:r>
              <a:rPr lang="en-US" sz="2350" dirty="0" smtClean="0"/>
              <a:t>Insights into the efficiencies and </a:t>
            </a:r>
            <a:r>
              <a:rPr lang="en-US" sz="2350" dirty="0"/>
              <a:t>l</a:t>
            </a:r>
            <a:r>
              <a:rPr lang="en-US" sz="2350" dirty="0" smtClean="0"/>
              <a:t>imits of reputation-based </a:t>
            </a:r>
            <a:r>
              <a:rPr lang="en-US" sz="2350" dirty="0"/>
              <a:t>e</a:t>
            </a:r>
            <a:r>
              <a:rPr lang="en-US" sz="2350" dirty="0" smtClean="0"/>
              <a:t>xchange</a:t>
            </a:r>
          </a:p>
          <a:p>
            <a:pPr marL="923925" lvl="1" indent="-574675"/>
            <a:r>
              <a:rPr lang="en-US" sz="2350" dirty="0" smtClean="0"/>
              <a:t>Reputation mechanisms are an attractive substitute/alternative to vertical </a:t>
            </a:r>
            <a:r>
              <a:rPr lang="en-US" sz="2350" dirty="0"/>
              <a:t>i</a:t>
            </a:r>
            <a:r>
              <a:rPr lang="en-US" sz="2350" dirty="0" smtClean="0"/>
              <a:t>ntegration</a:t>
            </a:r>
          </a:p>
          <a:p>
            <a:pPr marL="923925" lvl="1" indent="-574675"/>
            <a:r>
              <a:rPr lang="en-US" sz="2350" dirty="0" smtClean="0"/>
              <a:t>BUT, sustained </a:t>
            </a:r>
            <a:r>
              <a:rPr lang="en-US" sz="2350" dirty="0"/>
              <a:t>c</a:t>
            </a:r>
            <a:r>
              <a:rPr lang="en-US" sz="2350" dirty="0" smtClean="0"/>
              <a:t>ooperation is </a:t>
            </a:r>
            <a:r>
              <a:rPr lang="en-US" sz="2350" dirty="0"/>
              <a:t>s</a:t>
            </a:r>
            <a:r>
              <a:rPr lang="en-US" sz="2350" dirty="0" smtClean="0"/>
              <a:t>ensitive to institutional </a:t>
            </a:r>
            <a:r>
              <a:rPr lang="en-US" sz="2350" dirty="0"/>
              <a:t>e</a:t>
            </a:r>
            <a:r>
              <a:rPr lang="en-US" sz="2350" dirty="0" smtClean="0"/>
              <a:t>nvironment</a:t>
            </a:r>
            <a:endParaRPr lang="en-US" sz="23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Mine to Jeweler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881291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47</a:t>
            </a:r>
            <a:r>
              <a:rPr lang="en-US" baseline="30000" dirty="0" smtClean="0"/>
              <a:t>th</a:t>
            </a:r>
            <a:r>
              <a:rPr lang="en-US" dirty="0" smtClean="0"/>
              <a:t> Street, New York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556" b="5556"/>
          <a:stretch/>
        </p:blipFill>
        <p:spPr>
          <a:xfrm>
            <a:off x="838200" y="1352044"/>
            <a:ext cx="7239000" cy="512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47</a:t>
            </a:r>
            <a:r>
              <a:rPr lang="en-US" baseline="30000" dirty="0" smtClean="0"/>
              <a:t>th</a:t>
            </a:r>
            <a:r>
              <a:rPr lang="en-US" dirty="0" smtClean="0"/>
              <a:t> Street, New York</a:t>
            </a:r>
          </a:p>
        </p:txBody>
      </p:sp>
      <p:pic>
        <p:nvPicPr>
          <p:cNvPr id="21507" name="Picture 4" descr="47thstDeal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752600"/>
            <a:ext cx="31972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800px-NYC_diamond_distric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DiamondStorie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2514600"/>
            <a:ext cx="22669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3333" r="50833" b="6666"/>
          <a:stretch/>
        </p:blipFill>
        <p:spPr>
          <a:xfrm>
            <a:off x="3733800" y="1920875"/>
            <a:ext cx="4343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47</a:t>
            </a:r>
            <a:r>
              <a:rPr lang="en-US" baseline="30000" dirty="0" smtClean="0"/>
              <a:t>th</a:t>
            </a:r>
            <a:r>
              <a:rPr lang="en-US" dirty="0" smtClean="0"/>
              <a:t> Street, New York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7778"/>
          <a:stretch/>
        </p:blipFill>
        <p:spPr>
          <a:xfrm>
            <a:off x="685800" y="1066800"/>
            <a:ext cx="3810000" cy="4941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0"/>
            <a:ext cx="5257800" cy="3943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22"/>
          <a:stretch/>
        </p:blipFill>
        <p:spPr>
          <a:xfrm>
            <a:off x="457200" y="2435006"/>
            <a:ext cx="4781550" cy="43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7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47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48512E-4DCB-BC4F-8ACC-58612FDFB38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13333" r="66667" b="30000"/>
          <a:stretch/>
        </p:blipFill>
        <p:spPr>
          <a:xfrm>
            <a:off x="304800" y="1455737"/>
            <a:ext cx="2514600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21111" r="25834" b="21112"/>
          <a:stretch/>
        </p:blipFill>
        <p:spPr>
          <a:xfrm>
            <a:off x="5105400" y="1490372"/>
            <a:ext cx="3581400" cy="5033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555" r="2500" b="3334"/>
          <a:stretch/>
        </p:blipFill>
        <p:spPr>
          <a:xfrm>
            <a:off x="501805" y="2606675"/>
            <a:ext cx="567039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4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1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4D5E9F-FBE1-514E-83FF-62DD49F5B9CC}" type="slidenum">
              <a:rPr lang="en-US" sz="1200">
                <a:solidFill>
                  <a:schemeClr val="bg1"/>
                </a:solidFill>
              </a:rPr>
              <a:pPr/>
              <a:t>9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924800" cy="990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Diamond Industry: Unique </a:t>
            </a:r>
            <a:r>
              <a:rPr lang="en-US" dirty="0" smtClean="0">
                <a:latin typeface="Arial" charset="0"/>
                <a:ea typeface="ＭＳ Ｐゴシック" charset="0"/>
              </a:rPr>
              <a:t>Challenges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9460" name="Picture 4" descr="dealer_inspect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86275"/>
            <a:ext cx="2971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diamondpolishi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95775"/>
            <a:ext cx="215423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diamondpolish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3683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1295400"/>
            <a:ext cx="8001000" cy="4419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8325" indent="-219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262063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33400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kern="0" dirty="0" smtClean="0">
                <a:latin typeface="Arial" charset="0"/>
                <a:ea typeface="ＭＳ Ｐゴシック" charset="0"/>
              </a:rPr>
              <a:t>Subjective Valuation </a:t>
            </a:r>
          </a:p>
          <a:p>
            <a:pPr marL="952500" lvl="1" indent="-495300" eaLnBrk="1" hangingPunct="1">
              <a:lnSpc>
                <a:spcPct val="90000"/>
              </a:lnSpc>
              <a:buFontTx/>
              <a:buChar char="•"/>
            </a:pPr>
            <a:r>
              <a:rPr lang="en-US" sz="2000" kern="0" dirty="0" smtClean="0">
                <a:latin typeface="Arial" charset="0"/>
                <a:ea typeface="ＭＳ Ｐゴシック" charset="0"/>
              </a:rPr>
              <a:t>Objective is to match a particular stone with a particular buyer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kern="0" dirty="0" smtClean="0">
                <a:latin typeface="Arial" charset="0"/>
                <a:ea typeface="ＭＳ Ｐゴシック" charset="0"/>
              </a:rPr>
              <a:t>Verifiability Problems </a:t>
            </a:r>
          </a:p>
          <a:p>
            <a:pPr marL="952500" lvl="1" indent="-495300" eaLnBrk="1" hangingPunct="1">
              <a:lnSpc>
                <a:spcPct val="90000"/>
              </a:lnSpc>
              <a:buFontTx/>
              <a:buChar char="•"/>
            </a:pPr>
            <a:r>
              <a:rPr lang="en-US" sz="2000" kern="0" dirty="0" smtClean="0">
                <a:latin typeface="Arial" charset="0"/>
                <a:ea typeface="ＭＳ Ｐゴシック" charset="0"/>
              </a:rPr>
              <a:t>Origins (e.g. Angola); Laser Treatments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arenR"/>
            </a:pPr>
            <a:r>
              <a:rPr lang="en-US" kern="0" dirty="0" smtClean="0">
                <a:latin typeface="Arial" charset="0"/>
                <a:ea typeface="ＭＳ Ｐゴシック" charset="0"/>
              </a:rPr>
              <a:t>Court Failure </a:t>
            </a:r>
          </a:p>
          <a:p>
            <a:pPr marL="952500" lvl="1" indent="-495300" eaLnBrk="1" hangingPunct="1">
              <a:lnSpc>
                <a:spcPct val="90000"/>
              </a:lnSpc>
              <a:buFontTx/>
              <a:buChar char="•"/>
            </a:pPr>
            <a:r>
              <a:rPr lang="en-US" sz="2000" kern="0" dirty="0" smtClean="0">
                <a:latin typeface="Arial" charset="0"/>
                <a:ea typeface="ＭＳ Ｐゴシック" charset="0"/>
              </a:rPr>
              <a:t>Credit Sales Highly Preferable, </a:t>
            </a:r>
            <a:r>
              <a:rPr lang="en-US" sz="1900" kern="0" dirty="0" smtClean="0">
                <a:latin typeface="Arial" charset="0"/>
                <a:ea typeface="ＭＳ Ｐゴシック" charset="0"/>
              </a:rPr>
              <a:t>Little Simultaneous Exchange</a:t>
            </a:r>
            <a:endParaRPr lang="en-US" sz="2200" kern="0" dirty="0" smtClean="0">
              <a:latin typeface="Arial" charset="0"/>
              <a:ea typeface="ＭＳ Ｐゴシック" charset="0"/>
            </a:endParaRPr>
          </a:p>
          <a:p>
            <a:pPr marL="952500" lvl="1" indent="-495300" eaLnBrk="1" hangingPunct="1">
              <a:lnSpc>
                <a:spcPct val="90000"/>
              </a:lnSpc>
              <a:buFontTx/>
              <a:buChar char="•"/>
            </a:pPr>
            <a:r>
              <a:rPr lang="en-US" sz="2000" kern="0" dirty="0" smtClean="0">
                <a:latin typeface="Arial" charset="0"/>
                <a:ea typeface="ＭＳ Ｐゴシック" charset="0"/>
              </a:rPr>
              <a:t>Diamonds </a:t>
            </a:r>
            <a:r>
              <a:rPr lang="en-US" sz="2000" u="sng" kern="0" dirty="0" smtClean="0">
                <a:latin typeface="Arial" charset="0"/>
                <a:ea typeface="ＭＳ Ｐゴシック" charset="0"/>
              </a:rPr>
              <a:t>Concealable</a:t>
            </a:r>
            <a:r>
              <a:rPr lang="en-US" sz="2000" kern="0" dirty="0" smtClean="0">
                <a:latin typeface="Arial" charset="0"/>
                <a:ea typeface="ＭＳ Ｐゴシック" charset="0"/>
              </a:rPr>
              <a:t>, </a:t>
            </a:r>
            <a:r>
              <a:rPr lang="en-US" sz="2000" u="sng" kern="0" dirty="0" smtClean="0">
                <a:latin typeface="Arial" charset="0"/>
                <a:ea typeface="ＭＳ Ｐゴシック" charset="0"/>
              </a:rPr>
              <a:t>Portable, &amp; Universally Valuable</a:t>
            </a:r>
          </a:p>
          <a:p>
            <a:pPr marL="1352550" lvl="2" indent="-438150" eaLnBrk="1" hangingPunct="1">
              <a:lnSpc>
                <a:spcPct val="90000"/>
              </a:lnSpc>
              <a:buFontTx/>
              <a:buNone/>
            </a:pPr>
            <a:r>
              <a:rPr lang="en-US" sz="1900" kern="0" dirty="0" smtClean="0">
                <a:latin typeface="Arial" charset="0"/>
                <a:ea typeface="ＭＳ Ｐゴシック" charset="0"/>
              </a:rPr>
              <a:t>	Limitations of Public Legal System</a:t>
            </a:r>
          </a:p>
        </p:txBody>
      </p:sp>
    </p:spTree>
    <p:extLst>
      <p:ext uri="{BB962C8B-B14F-4D97-AF65-F5344CB8AC3E}">
        <p14:creationId xmlns:p14="http://schemas.microsoft.com/office/powerpoint/2010/main" val="15380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ke MBA - Rethinking Boundaries">
  <a:themeElements>
    <a:clrScheme name="Duke MBA - Rethinking Boundaries 14">
      <a:dk1>
        <a:srgbClr val="000000"/>
      </a:dk1>
      <a:lt1>
        <a:srgbClr val="FFFFFF"/>
      </a:lt1>
      <a:dk2>
        <a:srgbClr val="000099"/>
      </a:dk2>
      <a:lt2>
        <a:srgbClr val="666666"/>
      </a:lt2>
      <a:accent1>
        <a:srgbClr val="CCCCCC"/>
      </a:accent1>
      <a:accent2>
        <a:srgbClr val="FFFF00"/>
      </a:accent2>
      <a:accent3>
        <a:srgbClr val="FFFFFF"/>
      </a:accent3>
      <a:accent4>
        <a:srgbClr val="000000"/>
      </a:accent4>
      <a:accent5>
        <a:srgbClr val="E2E2E2"/>
      </a:accent5>
      <a:accent6>
        <a:srgbClr val="E7E700"/>
      </a:accent6>
      <a:hlink>
        <a:srgbClr val="3A4AA0"/>
      </a:hlink>
      <a:folHlink>
        <a:srgbClr val="929BC5"/>
      </a:folHlink>
    </a:clrScheme>
    <a:fontScheme name="Duke MBA - Rethinking Boundari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uke MBA - Rethinking Bound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 MBA - Rethinking Boundari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 MBA - Rethinking Boundari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 MBA - Rethinking Boundari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 MBA - Rethinking Boundari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 MBA - Rethinking Boundari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 MBA - Rethinking Boundari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 MBA - Rethinking Boundari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 MBA - Rethinking Boundari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 MBA - Rethinking Boundari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 MBA - Rethinking Boundari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 MBA - Rethinking Boundari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ke MBA - Rethinking Boundaries 13">
        <a:dk1>
          <a:srgbClr val="000000"/>
        </a:dk1>
        <a:lt1>
          <a:srgbClr val="FFFFFF"/>
        </a:lt1>
        <a:dk2>
          <a:srgbClr val="000099"/>
        </a:dk2>
        <a:lt2>
          <a:srgbClr val="999999"/>
        </a:lt2>
        <a:accent1>
          <a:srgbClr val="6979B9"/>
        </a:accent1>
        <a:accent2>
          <a:srgbClr val="FFFF00"/>
        </a:accent2>
        <a:accent3>
          <a:srgbClr val="FFFFFF"/>
        </a:accent3>
        <a:accent4>
          <a:srgbClr val="000000"/>
        </a:accent4>
        <a:accent5>
          <a:srgbClr val="B9BED9"/>
        </a:accent5>
        <a:accent6>
          <a:srgbClr val="E7E700"/>
        </a:accent6>
        <a:hlink>
          <a:srgbClr val="0000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ke MBA - Rethinking Boundaries 14">
        <a:dk1>
          <a:srgbClr val="000000"/>
        </a:dk1>
        <a:lt1>
          <a:srgbClr val="FFFFFF"/>
        </a:lt1>
        <a:dk2>
          <a:srgbClr val="000099"/>
        </a:dk2>
        <a:lt2>
          <a:srgbClr val="666666"/>
        </a:lt2>
        <a:accent1>
          <a:srgbClr val="CCCCCC"/>
        </a:accent1>
        <a:accent2>
          <a:srgbClr val="FFFF0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E7E700"/>
        </a:accent6>
        <a:hlink>
          <a:srgbClr val="3A4AA0"/>
        </a:hlink>
        <a:folHlink>
          <a:srgbClr val="929B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1426</Words>
  <Application>Microsoft Office PowerPoint</Application>
  <PresentationFormat>On-screen Show (4:3)</PresentationFormat>
  <Paragraphs>353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ＭＳ Ｐゴシック</vt:lpstr>
      <vt:lpstr>Arial</vt:lpstr>
      <vt:lpstr>Tahoma</vt:lpstr>
      <vt:lpstr>Times New Roman</vt:lpstr>
      <vt:lpstr>Wingdings</vt:lpstr>
      <vt:lpstr>Duke MBA - Rethinking Boundaries</vt:lpstr>
      <vt:lpstr>Stateless Commerce</vt:lpstr>
      <vt:lpstr>Overview</vt:lpstr>
      <vt:lpstr>From Mine to Jeweler</vt:lpstr>
      <vt:lpstr>From Mine to Jeweler</vt:lpstr>
      <vt:lpstr>47th Street, New York</vt:lpstr>
      <vt:lpstr>47th Street, New York</vt:lpstr>
      <vt:lpstr>47th Street, New York</vt:lpstr>
      <vt:lpstr>47th Street</vt:lpstr>
      <vt:lpstr>Diamond Industry: Unique Challenges</vt:lpstr>
      <vt:lpstr>“The Real Treasure of 47th Street” – A Response to Court Failure</vt:lpstr>
      <vt:lpstr>The New York Diamond Dealers’ Club (DDC)</vt:lpstr>
      <vt:lpstr>How Trust Works – Enforcing Diamond Credit Sales</vt:lpstr>
      <vt:lpstr>How Trust Works – Enforcing Diamond Credit Sales </vt:lpstr>
      <vt:lpstr>How Private Ordering Works…</vt:lpstr>
      <vt:lpstr>Two Categories of Private Ordering</vt:lpstr>
      <vt:lpstr>Governance Alternatives (The Cart and the Horse)</vt:lpstr>
      <vt:lpstr>Private Legal Systems:  e.g. Diamond Industry  Bernstein (1992), Richman (2006)</vt:lpstr>
      <vt:lpstr>Why Private Ordering:  Tradeoffs and Institutional Efficiencies</vt:lpstr>
      <vt:lpstr>Why Private Ordering:    An Institutional Efficiency Explanation</vt:lpstr>
      <vt:lpstr>Costs of Multilateral Private Ordering: Collusion</vt:lpstr>
      <vt:lpstr>Recall: “The Real Treasure of 47th Street”</vt:lpstr>
      <vt:lpstr>No Longer True</vt:lpstr>
      <vt:lpstr>Why the Erosion of Cooperation?</vt:lpstr>
      <vt:lpstr>DeBeers Monopoly, 1929-1998</vt:lpstr>
      <vt:lpstr>DeBeers Declining Market Share, 1990-2015  </vt:lpstr>
      <vt:lpstr>DeBeers Retail Strategy</vt:lpstr>
      <vt:lpstr>DeBeers Retail Strategy</vt:lpstr>
      <vt:lpstr>DeBeers Pricing Strategy – Remains Monopolistic</vt:lpstr>
      <vt:lpstr>Internet Retail &amp; Competitive Pricing</vt:lpstr>
      <vt:lpstr>Retail Price Changes</vt:lpstr>
      <vt:lpstr>Intermediaries &amp; Entry</vt:lpstr>
      <vt:lpstr>Intermediaries &amp; Entry</vt:lpstr>
      <vt:lpstr>Intermediaries &amp; Entry</vt:lpstr>
      <vt:lpstr>How Trust Breaks Down</vt:lpstr>
      <vt:lpstr>Consequences of Eroding Trust</vt:lpstr>
      <vt:lpstr>Consequences of Eroding Trust – Vertical Integration</vt:lpstr>
      <vt:lpstr>Consequences of Eroding Trust – Vertical Integration</vt:lpstr>
      <vt:lpstr>Lessons</vt:lpstr>
    </vt:vector>
  </TitlesOfParts>
  <Company>Duke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 Mohamed</dc:creator>
  <cp:lastModifiedBy>Barak Richman</cp:lastModifiedBy>
  <cp:revision>88</cp:revision>
  <dcterms:created xsi:type="dcterms:W3CDTF">2009-02-09T20:53:38Z</dcterms:created>
  <dcterms:modified xsi:type="dcterms:W3CDTF">2016-05-12T21:21:11Z</dcterms:modified>
</cp:coreProperties>
</file>