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3.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4.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7" r:id="rId2"/>
    <p:sldId id="262" r:id="rId3"/>
    <p:sldId id="259" r:id="rId4"/>
    <p:sldId id="264" r:id="rId5"/>
    <p:sldId id="263" r:id="rId6"/>
    <p:sldId id="265" r:id="rId7"/>
    <p:sldId id="258" r:id="rId8"/>
    <p:sldId id="269" r:id="rId9"/>
    <p:sldId id="274" r:id="rId10"/>
    <p:sldId id="275" r:id="rId11"/>
    <p:sldId id="272" r:id="rId12"/>
    <p:sldId id="279" r:id="rId13"/>
    <p:sldId id="351" r:id="rId14"/>
    <p:sldId id="300" r:id="rId15"/>
    <p:sldId id="302" r:id="rId16"/>
    <p:sldId id="306"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303" r:id="rId31"/>
    <p:sldId id="304" r:id="rId32"/>
    <p:sldId id="308" r:id="rId33"/>
    <p:sldId id="307" r:id="rId34"/>
    <p:sldId id="310" r:id="rId35"/>
    <p:sldId id="311" r:id="rId36"/>
    <p:sldId id="273" r:id="rId37"/>
    <p:sldId id="313" r:id="rId38"/>
    <p:sldId id="314" r:id="rId39"/>
    <p:sldId id="315" r:id="rId40"/>
    <p:sldId id="316" r:id="rId41"/>
    <p:sldId id="317" r:id="rId42"/>
    <p:sldId id="321" r:id="rId43"/>
    <p:sldId id="322" r:id="rId44"/>
    <p:sldId id="324" r:id="rId45"/>
    <p:sldId id="334" r:id="rId46"/>
    <p:sldId id="335" r:id="rId47"/>
    <p:sldId id="336" r:id="rId48"/>
    <p:sldId id="337" r:id="rId49"/>
    <p:sldId id="338" r:id="rId50"/>
    <p:sldId id="346" r:id="rId51"/>
    <p:sldId id="339" r:id="rId52"/>
    <p:sldId id="347" r:id="rId53"/>
    <p:sldId id="348" r:id="rId54"/>
    <p:sldId id="341" r:id="rId55"/>
    <p:sldId id="349" r:id="rId56"/>
    <p:sldId id="350" r:id="rId57"/>
    <p:sldId id="343"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71" autoAdjust="0"/>
    <p:restoredTop sz="59064" autoAdjust="0"/>
  </p:normalViewPr>
  <p:slideViewPr>
    <p:cSldViewPr snapToGrid="0">
      <p:cViewPr varScale="1">
        <p:scale>
          <a:sx n="54" d="100"/>
          <a:sy n="54" d="100"/>
        </p:scale>
        <p:origin x="804" y="72"/>
      </p:cViewPr>
      <p:guideLst/>
    </p:cSldViewPr>
  </p:slideViewPr>
  <p:notesTextViewPr>
    <p:cViewPr>
      <p:scale>
        <a:sx n="1" d="1"/>
        <a:sy n="1" d="1"/>
      </p:scale>
      <p:origin x="0" y="0"/>
    </p:cViewPr>
  </p:notesTextViewPr>
  <p:sorterViewPr>
    <p:cViewPr>
      <p:scale>
        <a:sx n="100" d="100"/>
        <a:sy n="100" d="100"/>
      </p:scale>
      <p:origin x="0" y="-18084"/>
    </p:cViewPr>
  </p:sorterViewPr>
  <p:notesViewPr>
    <p:cSldViewPr snapToGrid="0">
      <p:cViewPr varScale="1">
        <p:scale>
          <a:sx n="92" d="100"/>
          <a:sy n="92" d="100"/>
        </p:scale>
        <p:origin x="373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E:\Utility%20M&amp;A\illustration%20of%20Pattern%20of%20Camp%20Conts%20PSEG%20Exelon%20Merg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2000" b="0" dirty="0">
                <a:latin typeface="Arial"/>
                <a:cs typeface="Arial"/>
              </a:rPr>
              <a:t>Average</a:t>
            </a:r>
            <a:r>
              <a:rPr lang="en-US" sz="2000" b="0" baseline="0" dirty="0">
                <a:latin typeface="Arial"/>
                <a:cs typeface="Arial"/>
              </a:rPr>
              <a:t> Monthly </a:t>
            </a:r>
            <a:r>
              <a:rPr lang="en-US" sz="2000" b="0" baseline="0" dirty="0" smtClean="0">
                <a:latin typeface="Arial"/>
                <a:cs typeface="Arial"/>
              </a:rPr>
              <a:t>Campaign Contributions by </a:t>
            </a:r>
          </a:p>
          <a:p>
            <a:pPr>
              <a:defRPr sz="1800" b="1" i="0" u="none" strike="noStrike" kern="1200" baseline="0">
                <a:solidFill>
                  <a:schemeClr val="dk1">
                    <a:lumMod val="75000"/>
                    <a:lumOff val="25000"/>
                  </a:schemeClr>
                </a:solidFill>
                <a:latin typeface="+mn-lt"/>
                <a:ea typeface="+mn-ea"/>
                <a:cs typeface="+mn-cs"/>
              </a:defRPr>
            </a:pPr>
            <a:r>
              <a:rPr lang="en-US" sz="2000" b="0" baseline="0" dirty="0" smtClean="0">
                <a:latin typeface="Arial"/>
                <a:cs typeface="Arial"/>
              </a:rPr>
              <a:t>PSEG</a:t>
            </a:r>
            <a:endParaRPr lang="en-US" sz="2000" b="0" dirty="0">
              <a:latin typeface="Arial"/>
              <a:cs typeface="Arial"/>
            </a:endParaRPr>
          </a:p>
        </c:rich>
      </c:tx>
      <c:layout>
        <c:manualLayout>
          <c:xMode val="edge"/>
          <c:yMode val="edge"/>
          <c:x val="0.1874144058882104"/>
          <c:y val="3.3333317334275359E-2"/>
        </c:manualLayout>
      </c:layout>
      <c:overlay val="0"/>
      <c:spPr>
        <a:noFill/>
        <a:ln>
          <a:noFill/>
        </a:ln>
        <a:effectLst/>
      </c:spPr>
    </c:title>
    <c:autoTitleDeleted val="0"/>
    <c:plotArea>
      <c:layout/>
      <c:barChart>
        <c:barDir val="col"/>
        <c:grouping val="clustered"/>
        <c:varyColors val="0"/>
        <c:ser>
          <c:idx val="0"/>
          <c:order val="0"/>
          <c:tx>
            <c:strRef>
              <c:f>Sheet1!$E$28</c:f>
              <c:strCache>
                <c:ptCount val="1"/>
                <c:pt idx="0">
                  <c:v>PSEG New Jersey</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Arial"/>
                    <a:ea typeface="+mn-ea"/>
                    <a:cs typeface="Aria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Sheet1!$D$29:$D$30</c:f>
              <c:strCache>
                <c:ptCount val="2"/>
                <c:pt idx="0">
                  <c:v>Other Months</c:v>
                </c:pt>
                <c:pt idx="1">
                  <c:v>Pre-Review</c:v>
                </c:pt>
              </c:strCache>
            </c:strRef>
          </c:cat>
          <c:val>
            <c:numRef>
              <c:f>Sheet1!$E$29:$E$30</c:f>
              <c:numCache>
                <c:formatCode>_("$"* #,##0_);_("$"* \(#,##0\);_("$"* "-"??_);_(@_)</c:formatCode>
                <c:ptCount val="2"/>
                <c:pt idx="0">
                  <c:v>2807</c:v>
                </c:pt>
                <c:pt idx="1">
                  <c:v>2379</c:v>
                </c:pt>
              </c:numCache>
            </c:numRef>
          </c:val>
        </c:ser>
        <c:ser>
          <c:idx val="1"/>
          <c:order val="1"/>
          <c:tx>
            <c:strRef>
              <c:f>Sheet1!$F$28</c:f>
              <c:strCache>
                <c:ptCount val="1"/>
                <c:pt idx="0">
                  <c:v>PSEG Pennsylvania</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Arial"/>
                    <a:ea typeface="+mn-ea"/>
                    <a:cs typeface="Aria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Sheet1!$D$29:$D$30</c:f>
              <c:strCache>
                <c:ptCount val="2"/>
                <c:pt idx="0">
                  <c:v>Other Months</c:v>
                </c:pt>
                <c:pt idx="1">
                  <c:v>Pre-Review</c:v>
                </c:pt>
              </c:strCache>
            </c:strRef>
          </c:cat>
          <c:val>
            <c:numRef>
              <c:f>Sheet1!$F$29:$F$30</c:f>
              <c:numCache>
                <c:formatCode>_("$"* #,##0_);_("$"* \(#,##0\);_("$"* "-"??_);_(@_)</c:formatCode>
                <c:ptCount val="2"/>
                <c:pt idx="0">
                  <c:v>9578</c:v>
                </c:pt>
                <c:pt idx="1">
                  <c:v>14262</c:v>
                </c:pt>
              </c:numCache>
            </c:numRef>
          </c:val>
        </c:ser>
        <c:dLbls>
          <c:dLblPos val="inEnd"/>
          <c:showLegendKey val="0"/>
          <c:showVal val="1"/>
          <c:showCatName val="0"/>
          <c:showSerName val="0"/>
          <c:showPercent val="0"/>
          <c:showBubbleSize val="0"/>
        </c:dLbls>
        <c:gapWidth val="65"/>
        <c:axId val="218729976"/>
        <c:axId val="218731152"/>
      </c:barChart>
      <c:catAx>
        <c:axId val="218729976"/>
        <c:scaling>
          <c:orientation val="minMax"/>
        </c:scaling>
        <c:delete val="1"/>
        <c:axPos val="b"/>
        <c:numFmt formatCode="General" sourceLinked="1"/>
        <c:majorTickMark val="none"/>
        <c:minorTickMark val="none"/>
        <c:tickLblPos val="nextTo"/>
        <c:crossAx val="218731152"/>
        <c:crosses val="autoZero"/>
        <c:auto val="1"/>
        <c:lblAlgn val="ctr"/>
        <c:lblOffset val="100"/>
        <c:noMultiLvlLbl val="0"/>
      </c:catAx>
      <c:valAx>
        <c:axId val="21873115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_(&quot;$&quot;* #,##0_);_(&quot;$&quot;* \(#,##0\);_(&quot;$&quot;* &quot;-&quot;??_);_(@_)" sourceLinked="1"/>
        <c:majorTickMark val="none"/>
        <c:minorTickMark val="none"/>
        <c:tickLblPos val="nextTo"/>
        <c:crossAx val="218729976"/>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181898-EA12-4003-8122-07781D377B16}" type="datetimeFigureOut">
              <a:rPr lang="en-US" smtClean="0"/>
              <a:t>5/16/2016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8766CE-B0CB-4BF3-82E1-F0166DF1EA73}" type="slidenum">
              <a:rPr lang="en-US" smtClean="0"/>
              <a:t>‹#›</a:t>
            </a:fld>
            <a:endParaRPr lang="en-US"/>
          </a:p>
        </p:txBody>
      </p:sp>
    </p:spTree>
    <p:extLst>
      <p:ext uri="{BB962C8B-B14F-4D97-AF65-F5344CB8AC3E}">
        <p14:creationId xmlns:p14="http://schemas.microsoft.com/office/powerpoint/2010/main" val="977091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 names found in the literature – synonymous</a:t>
            </a:r>
          </a:p>
          <a:p>
            <a:endParaRPr lang="en-US" dirty="0"/>
          </a:p>
          <a:p>
            <a:r>
              <a:rPr lang="en-US" dirty="0" smtClean="0"/>
              <a:t>North with the importance of Political </a:t>
            </a:r>
            <a:r>
              <a:rPr lang="en-US" dirty="0" err="1" smtClean="0"/>
              <a:t>Instutitons</a:t>
            </a:r>
            <a:r>
              <a:rPr lang="en-US" dirty="0" smtClean="0"/>
              <a:t> to economic development</a:t>
            </a:r>
          </a:p>
          <a:p>
            <a:r>
              <a:rPr lang="en-US" dirty="0" smtClean="0"/>
              <a:t>OEW not only is TCE utilized to help understand some questions in Political Strategy but he also chaired or served on the dissertation committees of many scholars that have made important contributions in the field (de Figueiredo, Silverman,  </a:t>
            </a:r>
            <a:r>
              <a:rPr lang="en-US" dirty="0" err="1" smtClean="0"/>
              <a:t>Henisz</a:t>
            </a:r>
            <a:r>
              <a:rPr lang="en-US" dirty="0" smtClean="0"/>
              <a:t>, </a:t>
            </a:r>
            <a:r>
              <a:rPr lang="en-US" dirty="0" err="1" smtClean="0"/>
              <a:t>Zelner</a:t>
            </a:r>
            <a:r>
              <a:rPr lang="en-US" dirty="0" smtClean="0"/>
              <a:t>, Macher and yours truly).</a:t>
            </a:r>
          </a:p>
          <a:p>
            <a:endParaRPr lang="en-US" dirty="0"/>
          </a:p>
          <a:p>
            <a:r>
              <a:rPr lang="en-US" dirty="0" err="1" smtClean="0"/>
              <a:t>Weingast</a:t>
            </a:r>
            <a:r>
              <a:rPr lang="en-US" dirty="0" smtClean="0"/>
              <a:t> &amp; Spiller among the first to model (using logic of economics) the behavior of policy makers and the design of political</a:t>
            </a:r>
            <a:r>
              <a:rPr lang="en-US" baseline="0" dirty="0" smtClean="0"/>
              <a:t> institutions which provides an important theoretical approach for scholars in the firm political strategy field</a:t>
            </a:r>
            <a:endParaRPr lang="en-US" dirty="0" smtClean="0"/>
          </a:p>
          <a:p>
            <a:endParaRPr lang="en-US" dirty="0" smtClean="0"/>
          </a:p>
          <a:p>
            <a:r>
              <a:rPr lang="en-US" dirty="0" smtClean="0"/>
              <a:t>John de Fig has contributed directly to many areas in the literature </a:t>
            </a:r>
          </a:p>
        </p:txBody>
      </p:sp>
      <p:sp>
        <p:nvSpPr>
          <p:cNvPr id="4" name="Slide Number Placeholder 3"/>
          <p:cNvSpPr>
            <a:spLocks noGrp="1"/>
          </p:cNvSpPr>
          <p:nvPr>
            <p:ph type="sldNum" sz="quarter" idx="10"/>
          </p:nvPr>
        </p:nvSpPr>
        <p:spPr/>
        <p:txBody>
          <a:bodyPr/>
          <a:lstStyle/>
          <a:p>
            <a:fld id="{AC8766CE-B0CB-4BF3-82E1-F0166DF1EA73}" type="slidenum">
              <a:rPr lang="en-US" smtClean="0"/>
              <a:t>2</a:t>
            </a:fld>
            <a:endParaRPr lang="en-US"/>
          </a:p>
        </p:txBody>
      </p:sp>
    </p:spTree>
    <p:extLst>
      <p:ext uri="{BB962C8B-B14F-4D97-AF65-F5344CB8AC3E}">
        <p14:creationId xmlns:p14="http://schemas.microsoft.com/office/powerpoint/2010/main" val="3037795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8766CE-B0CB-4BF3-82E1-F0166DF1EA73}" type="slidenum">
              <a:rPr lang="en-US" smtClean="0"/>
              <a:t>14</a:t>
            </a:fld>
            <a:endParaRPr lang="en-US"/>
          </a:p>
        </p:txBody>
      </p:sp>
    </p:spTree>
    <p:extLst>
      <p:ext uri="{BB962C8B-B14F-4D97-AF65-F5344CB8AC3E}">
        <p14:creationId xmlns:p14="http://schemas.microsoft.com/office/powerpoint/2010/main" val="3079940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One goal from developing such a model is to answer the positive question, what is the equilibrium policy that emerges from this process?  We will use Backward Induction to derive the equilibrium.  This means that to understand what Social Cost of Carbon the regulator will choose we first analyze the expected decisions of the executive in Step 3 and the legislature in Step 2.  Of course each of the pivotal politicians would like to see the Social Cost of Carbon defined as close to their ideal as possible.</a:t>
            </a:r>
          </a:p>
          <a:p>
            <a:endParaRPr lang="en-US" dirty="0"/>
          </a:p>
        </p:txBody>
      </p:sp>
      <p:sp>
        <p:nvSpPr>
          <p:cNvPr id="4" name="Slide Number Placeholder 3"/>
          <p:cNvSpPr>
            <a:spLocks noGrp="1"/>
          </p:cNvSpPr>
          <p:nvPr>
            <p:ph type="sldNum" sz="quarter" idx="10"/>
          </p:nvPr>
        </p:nvSpPr>
        <p:spPr/>
        <p:txBody>
          <a:bodyPr/>
          <a:lstStyle/>
          <a:p>
            <a:fld id="{AC8766CE-B0CB-4BF3-82E1-F0166DF1EA73}" type="slidenum">
              <a:rPr lang="en-US" smtClean="0"/>
              <a:t>21</a:t>
            </a:fld>
            <a:endParaRPr lang="en-US"/>
          </a:p>
        </p:txBody>
      </p:sp>
    </p:spTree>
    <p:extLst>
      <p:ext uri="{BB962C8B-B14F-4D97-AF65-F5344CB8AC3E}">
        <p14:creationId xmlns:p14="http://schemas.microsoft.com/office/powerpoint/2010/main" val="405364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an obvious place to start the analysis is to ask will the regulator define the Social Cost of Carbon at the pivotal regulator’s ideal of $60?  $60 would be an equilibrium if we analyzed the regulator in isolation, but is this still an equilibrium choice when the regulator can be overturned by other political institutions?  To answer this question, first the regulator considers the Step 3 decision by the executive. </a:t>
            </a:r>
            <a:endParaRPr lang="en-US" dirty="0"/>
          </a:p>
        </p:txBody>
      </p:sp>
      <p:sp>
        <p:nvSpPr>
          <p:cNvPr id="4" name="Slide Number Placeholder 3"/>
          <p:cNvSpPr>
            <a:spLocks noGrp="1"/>
          </p:cNvSpPr>
          <p:nvPr>
            <p:ph type="sldNum" sz="quarter" idx="10"/>
          </p:nvPr>
        </p:nvSpPr>
        <p:spPr/>
        <p:txBody>
          <a:bodyPr/>
          <a:lstStyle/>
          <a:p>
            <a:fld id="{AC8766CE-B0CB-4BF3-82E1-F0166DF1EA73}" type="slidenum">
              <a:rPr lang="en-US" smtClean="0"/>
              <a:t>22</a:t>
            </a:fld>
            <a:endParaRPr lang="en-US"/>
          </a:p>
        </p:txBody>
      </p:sp>
    </p:spTree>
    <p:extLst>
      <p:ext uri="{BB962C8B-B14F-4D97-AF65-F5344CB8AC3E}">
        <p14:creationId xmlns:p14="http://schemas.microsoft.com/office/powerpoint/2010/main" val="1044912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By including the utility function of the Executive in the graph, we can see that there are many alternatives that the Executive would prefer to a Social Cost of Carbon of $60.  </a:t>
            </a:r>
          </a:p>
          <a:p>
            <a:endParaRPr lang="en-US" dirty="0"/>
          </a:p>
        </p:txBody>
      </p:sp>
      <p:sp>
        <p:nvSpPr>
          <p:cNvPr id="4" name="Slide Number Placeholder 3"/>
          <p:cNvSpPr>
            <a:spLocks noGrp="1"/>
          </p:cNvSpPr>
          <p:nvPr>
            <p:ph type="sldNum" sz="quarter" idx="10"/>
          </p:nvPr>
        </p:nvSpPr>
        <p:spPr/>
        <p:txBody>
          <a:bodyPr/>
          <a:lstStyle/>
          <a:p>
            <a:fld id="{AC8766CE-B0CB-4BF3-82E1-F0166DF1EA73}" type="slidenum">
              <a:rPr lang="en-US" smtClean="0"/>
              <a:t>23</a:t>
            </a:fld>
            <a:endParaRPr lang="en-US"/>
          </a:p>
        </p:txBody>
      </p:sp>
    </p:spTree>
    <p:extLst>
      <p:ext uri="{BB962C8B-B14F-4D97-AF65-F5344CB8AC3E}">
        <p14:creationId xmlns:p14="http://schemas.microsoft.com/office/powerpoint/2010/main" val="3579963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Based upon this utility function, the gray area captures all the alternative policies that the Executive would prefer.  So any policy proposal from about $41 up to about $59 will be signed and approved by the Executive and will overturn the regulators $60 choice.  </a:t>
            </a:r>
          </a:p>
          <a:p>
            <a:endParaRPr lang="en-US" dirty="0"/>
          </a:p>
        </p:txBody>
      </p:sp>
      <p:sp>
        <p:nvSpPr>
          <p:cNvPr id="4" name="Slide Number Placeholder 3"/>
          <p:cNvSpPr>
            <a:spLocks noGrp="1"/>
          </p:cNvSpPr>
          <p:nvPr>
            <p:ph type="sldNum" sz="quarter" idx="10"/>
          </p:nvPr>
        </p:nvSpPr>
        <p:spPr/>
        <p:txBody>
          <a:bodyPr/>
          <a:lstStyle/>
          <a:p>
            <a:fld id="{AC8766CE-B0CB-4BF3-82E1-F0166DF1EA73}" type="slidenum">
              <a:rPr lang="en-US" smtClean="0"/>
              <a:t>24</a:t>
            </a:fld>
            <a:endParaRPr lang="en-US"/>
          </a:p>
        </p:txBody>
      </p:sp>
    </p:spTree>
    <p:extLst>
      <p:ext uri="{BB962C8B-B14F-4D97-AF65-F5344CB8AC3E}">
        <p14:creationId xmlns:p14="http://schemas.microsoft.com/office/powerpoint/2010/main" val="139256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Moving to Step 2:  given the executive’s set of preferred alternatives, the legislature is predicted to propose an alternative that is as close to the pivotal politician’s ideal as possible and still get the approval of the executive.  In this example, it looks like the legislature will propose an alternative close to $41 and the executive will approve the proposal.  </a:t>
            </a:r>
          </a:p>
          <a:p>
            <a:endParaRPr lang="en-US" dirty="0"/>
          </a:p>
        </p:txBody>
      </p:sp>
      <p:sp>
        <p:nvSpPr>
          <p:cNvPr id="4" name="Slide Number Placeholder 3"/>
          <p:cNvSpPr>
            <a:spLocks noGrp="1"/>
          </p:cNvSpPr>
          <p:nvPr>
            <p:ph type="sldNum" sz="quarter" idx="10"/>
          </p:nvPr>
        </p:nvSpPr>
        <p:spPr/>
        <p:txBody>
          <a:bodyPr/>
          <a:lstStyle/>
          <a:p>
            <a:fld id="{AC8766CE-B0CB-4BF3-82E1-F0166DF1EA73}" type="slidenum">
              <a:rPr lang="en-US" smtClean="0"/>
              <a:t>25</a:t>
            </a:fld>
            <a:endParaRPr lang="en-US"/>
          </a:p>
        </p:txBody>
      </p:sp>
    </p:spTree>
    <p:extLst>
      <p:ext uri="{BB962C8B-B14F-4D97-AF65-F5344CB8AC3E}">
        <p14:creationId xmlns:p14="http://schemas.microsoft.com/office/powerpoint/2010/main" val="3874812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in Step 1:  Given the expected response by the Legislature &amp; Executive, a choice of $60 is not advisable for the regulator since it is not a stable equilibrium.  While $60 would maximize the utility of the pivotal regulator, it will not be a stable outcome.  It will be overturned and the resulting social costs of carbon of about $41 will be much further from the pivotal regulator’s ideal.  Using a similar process we could see that $59 or $58 or $57 are also not equilibrium choices for the regulator.  So what is?  It is fairly straightforward to see which policy choice will be made by the regulator in stage 1.</a:t>
            </a:r>
          </a:p>
          <a:p>
            <a:endParaRPr lang="en-US" dirty="0"/>
          </a:p>
        </p:txBody>
      </p:sp>
      <p:sp>
        <p:nvSpPr>
          <p:cNvPr id="4" name="Slide Number Placeholder 3"/>
          <p:cNvSpPr>
            <a:spLocks noGrp="1"/>
          </p:cNvSpPr>
          <p:nvPr>
            <p:ph type="sldNum" sz="quarter" idx="10"/>
          </p:nvPr>
        </p:nvSpPr>
        <p:spPr/>
        <p:txBody>
          <a:bodyPr/>
          <a:lstStyle/>
          <a:p>
            <a:fld id="{AC8766CE-B0CB-4BF3-82E1-F0166DF1EA73}" type="slidenum">
              <a:rPr lang="en-US" smtClean="0"/>
              <a:t>26</a:t>
            </a:fld>
            <a:endParaRPr lang="en-US"/>
          </a:p>
        </p:txBody>
      </p:sp>
    </p:spTree>
    <p:extLst>
      <p:ext uri="{BB962C8B-B14F-4D97-AF65-F5344CB8AC3E}">
        <p14:creationId xmlns:p14="http://schemas.microsoft.com/office/powerpoint/2010/main" val="3091784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Given the threat posed by the Legislature and Executive, the Regulator chooses a policy of $50.  This is as close to the pivotal Regulator’s ideal as possible without being overturned.  X* sub R represents the equilibrium.  It will not be overturned even though the legislature prefers policies closer to the pivotal legislator’s ideal of $40.  $50 won’t be overturned because the executive will veto any alternative proposal.  In this political environment we can see that the Executive represents a constraint on the decision of the Regulator.  We can think of the Executive branch of government as the Pivotal Political Institution in this political context.</a:t>
            </a:r>
          </a:p>
          <a:p>
            <a:endParaRPr lang="en-US" dirty="0"/>
          </a:p>
        </p:txBody>
      </p:sp>
      <p:sp>
        <p:nvSpPr>
          <p:cNvPr id="4" name="Slide Number Placeholder 3"/>
          <p:cNvSpPr>
            <a:spLocks noGrp="1"/>
          </p:cNvSpPr>
          <p:nvPr>
            <p:ph type="sldNum" sz="quarter" idx="10"/>
          </p:nvPr>
        </p:nvSpPr>
        <p:spPr/>
        <p:txBody>
          <a:bodyPr/>
          <a:lstStyle/>
          <a:p>
            <a:fld id="{AC8766CE-B0CB-4BF3-82E1-F0166DF1EA73}" type="slidenum">
              <a:rPr lang="en-US" smtClean="0"/>
              <a:t>27</a:t>
            </a:fld>
            <a:endParaRPr lang="en-US"/>
          </a:p>
        </p:txBody>
      </p:sp>
    </p:spTree>
    <p:extLst>
      <p:ext uri="{BB962C8B-B14F-4D97-AF65-F5344CB8AC3E}">
        <p14:creationId xmlns:p14="http://schemas.microsoft.com/office/powerpoint/2010/main" val="2816096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Consider one change in the model.  The institutional rules governing the regulatory process are the same, but assume the distribution of ideal points within the regulatory commission differs such that the median voter within the regulatory commission has an ideal policy of $45.  </a:t>
            </a:r>
          </a:p>
          <a:p>
            <a:endParaRPr lang="en-US" dirty="0"/>
          </a:p>
        </p:txBody>
      </p:sp>
      <p:sp>
        <p:nvSpPr>
          <p:cNvPr id="4" name="Slide Number Placeholder 3"/>
          <p:cNvSpPr>
            <a:spLocks noGrp="1"/>
          </p:cNvSpPr>
          <p:nvPr>
            <p:ph type="sldNum" sz="quarter" idx="10"/>
          </p:nvPr>
        </p:nvSpPr>
        <p:spPr/>
        <p:txBody>
          <a:bodyPr/>
          <a:lstStyle/>
          <a:p>
            <a:fld id="{AC8766CE-B0CB-4BF3-82E1-F0166DF1EA73}" type="slidenum">
              <a:rPr lang="en-US" smtClean="0"/>
              <a:t>28</a:t>
            </a:fld>
            <a:endParaRPr lang="en-US"/>
          </a:p>
        </p:txBody>
      </p:sp>
    </p:spTree>
    <p:extLst>
      <p:ext uri="{BB962C8B-B14F-4D97-AF65-F5344CB8AC3E}">
        <p14:creationId xmlns:p14="http://schemas.microsoft.com/office/powerpoint/2010/main" val="41602700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a different political environment and leads to a change in the equilibrium.  Here the regulator can define the Social Cost of Carbon at its ideal and this will be a stable equilibrium.  Any alternative proposed by the legislature that moves closer to $40 will be vetoed by the executive.  In contrast to the previous political context, here the regulator is not constrained by the other two branches of government from achieving its ideal.  In essence the Regulators are the pivotal political institution.</a:t>
            </a:r>
          </a:p>
          <a:p>
            <a:endParaRPr lang="en-US" dirty="0"/>
          </a:p>
        </p:txBody>
      </p:sp>
      <p:sp>
        <p:nvSpPr>
          <p:cNvPr id="4" name="Slide Number Placeholder 3"/>
          <p:cNvSpPr>
            <a:spLocks noGrp="1"/>
          </p:cNvSpPr>
          <p:nvPr>
            <p:ph type="sldNum" sz="quarter" idx="10"/>
          </p:nvPr>
        </p:nvSpPr>
        <p:spPr/>
        <p:txBody>
          <a:bodyPr/>
          <a:lstStyle/>
          <a:p>
            <a:fld id="{AC8766CE-B0CB-4BF3-82E1-F0166DF1EA73}" type="slidenum">
              <a:rPr lang="en-US" smtClean="0"/>
              <a:t>29</a:t>
            </a:fld>
            <a:endParaRPr lang="en-US"/>
          </a:p>
        </p:txBody>
      </p:sp>
    </p:spTree>
    <p:extLst>
      <p:ext uri="{BB962C8B-B14F-4D97-AF65-F5344CB8AC3E}">
        <p14:creationId xmlns:p14="http://schemas.microsoft.com/office/powerpoint/2010/main" val="1771560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8766CE-B0CB-4BF3-82E1-F0166DF1EA73}" type="slidenum">
              <a:rPr lang="en-US" smtClean="0"/>
              <a:t>3</a:t>
            </a:fld>
            <a:endParaRPr lang="en-US"/>
          </a:p>
        </p:txBody>
      </p:sp>
    </p:spTree>
    <p:extLst>
      <p:ext uri="{BB962C8B-B14F-4D97-AF65-F5344CB8AC3E}">
        <p14:creationId xmlns:p14="http://schemas.microsoft.com/office/powerpoint/2010/main" val="20373952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a:t>
            </a:r>
            <a:r>
              <a:rPr lang="en-US" dirty="0" err="1" smtClean="0"/>
              <a:t>Novelis</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One insight that comes out of this analysis is that in a political system with checks and balances, the constraints on decision making differ depending upon the details of the political context.  These constraints affect which political institution is Pivotal.  In the first example the executive branch is the pivotal political institution while in the second the regulators are pivotal.  In the third</a:t>
            </a:r>
            <a:r>
              <a:rPr lang="en-US" sz="1200" kern="1200" baseline="0" dirty="0" smtClean="0">
                <a:solidFill>
                  <a:schemeClr val="tx1"/>
                </a:solidFill>
                <a:effectLst/>
                <a:latin typeface="+mn-lt"/>
                <a:ea typeface="+mn-ea"/>
                <a:cs typeface="+mn-cs"/>
              </a:rPr>
              <a:t> the MV in the Legislature is pivotal.</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interest groups which would like to influence the policy outcome, on the margin they must first target the pivotal political institution.  In the first example model, it won’t help the interest group to target the regulator on the margin, because the regulator will still be constrained by the executive.  Similarly, the interest group won’t target the legislature.  So the prediction that comes out of this model is that the interest groups are likely to first target the Executive Branch.  This adds to the insight from the first two videos.  While the model predicts that an interest group will target the Pivotal Political Institution, within that single institution, the interests group will first target the pivotal politician.</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C8766CE-B0CB-4BF3-82E1-F0166DF1EA73}" type="slidenum">
              <a:rPr lang="en-US" smtClean="0"/>
              <a:t>32</a:t>
            </a:fld>
            <a:endParaRPr lang="en-US"/>
          </a:p>
        </p:txBody>
      </p:sp>
    </p:spTree>
    <p:extLst>
      <p:ext uri="{BB962C8B-B14F-4D97-AF65-F5344CB8AC3E}">
        <p14:creationId xmlns:p14="http://schemas.microsoft.com/office/powerpoint/2010/main" val="837889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on </a:t>
            </a:r>
            <a:r>
              <a:rPr lang="en-US" smtClean="0"/>
              <a:t>the margin</a:t>
            </a:r>
            <a:endParaRPr lang="en-US"/>
          </a:p>
        </p:txBody>
      </p:sp>
      <p:sp>
        <p:nvSpPr>
          <p:cNvPr id="4" name="Slide Number Placeholder 3"/>
          <p:cNvSpPr>
            <a:spLocks noGrp="1"/>
          </p:cNvSpPr>
          <p:nvPr>
            <p:ph type="sldNum" sz="quarter" idx="10"/>
          </p:nvPr>
        </p:nvSpPr>
        <p:spPr/>
        <p:txBody>
          <a:bodyPr/>
          <a:lstStyle/>
          <a:p>
            <a:fld id="{AC8766CE-B0CB-4BF3-82E1-F0166DF1EA73}" type="slidenum">
              <a:rPr lang="en-US" smtClean="0"/>
              <a:t>33</a:t>
            </a:fld>
            <a:endParaRPr lang="en-US"/>
          </a:p>
        </p:txBody>
      </p:sp>
    </p:spTree>
    <p:extLst>
      <p:ext uri="{BB962C8B-B14F-4D97-AF65-F5344CB8AC3E}">
        <p14:creationId xmlns:p14="http://schemas.microsoft.com/office/powerpoint/2010/main" val="17596277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Regarding the 2</a:t>
            </a:r>
            <a:r>
              <a:rPr lang="en-US" baseline="30000" dirty="0" smtClean="0"/>
              <a:t>nd</a:t>
            </a:r>
            <a:r>
              <a:rPr lang="en-US" dirty="0" smtClean="0"/>
              <a:t> point – if I have time I will come back to this.  There are </a:t>
            </a:r>
            <a:r>
              <a:rPr lang="en-US" baseline="0" dirty="0" smtClean="0"/>
              <a:t>scholars doing important and interesting work in this area.  </a:t>
            </a:r>
            <a:r>
              <a:rPr lang="en-US" dirty="0" smtClean="0"/>
              <a:t>We have one with us here in Corsica looking at these</a:t>
            </a:r>
            <a:r>
              <a:rPr lang="en-US" baseline="0" dirty="0" smtClean="0"/>
              <a:t> issues.  Nan </a:t>
            </a:r>
            <a:r>
              <a:rPr lang="en-US" baseline="0" dirty="0" err="1" smtClean="0"/>
              <a:t>Jia</a:t>
            </a:r>
            <a:r>
              <a:rPr lang="en-US" baseline="0" dirty="0" smtClean="0"/>
              <a:t> from USC has published many fine articles looking at the design and implementation of firm’s political strategy.  </a:t>
            </a:r>
            <a:endParaRPr lang="en-US" dirty="0"/>
          </a:p>
        </p:txBody>
      </p:sp>
      <p:sp>
        <p:nvSpPr>
          <p:cNvPr id="4" name="Slide Number Placeholder 3"/>
          <p:cNvSpPr>
            <a:spLocks noGrp="1"/>
          </p:cNvSpPr>
          <p:nvPr>
            <p:ph type="sldNum" sz="quarter" idx="10"/>
          </p:nvPr>
        </p:nvSpPr>
        <p:spPr/>
        <p:txBody>
          <a:bodyPr/>
          <a:lstStyle/>
          <a:p>
            <a:fld id="{AC8766CE-B0CB-4BF3-82E1-F0166DF1EA73}" type="slidenum">
              <a:rPr lang="en-US" smtClean="0"/>
              <a:t>34</a:t>
            </a:fld>
            <a:endParaRPr lang="en-US"/>
          </a:p>
        </p:txBody>
      </p:sp>
    </p:spTree>
    <p:extLst>
      <p:ext uri="{BB962C8B-B14F-4D97-AF65-F5344CB8AC3E}">
        <p14:creationId xmlns:p14="http://schemas.microsoft.com/office/powerpoint/2010/main" val="132147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defTabSz="922338"/>
            <a:fld id="{C09D391C-8401-4DE7-9B11-B10E6A13A087}" type="slidenum">
              <a:rPr lang="en-US" smtClean="0"/>
              <a:pPr defTabSz="922338"/>
              <a:t>35</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lnSpc>
                <a:spcPct val="80000"/>
              </a:lnSpc>
            </a:pPr>
            <a:endParaRPr lang="en-US" sz="1200" dirty="0" smtClean="0"/>
          </a:p>
        </p:txBody>
      </p:sp>
    </p:spTree>
    <p:extLst>
      <p:ext uri="{BB962C8B-B14F-4D97-AF65-F5344CB8AC3E}">
        <p14:creationId xmlns:p14="http://schemas.microsoft.com/office/powerpoint/2010/main" val="2740855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Baron has a narrative description of the interest group’s decision</a:t>
            </a:r>
          </a:p>
          <a:p>
            <a:endParaRPr lang="en-US" dirty="0" smtClean="0"/>
          </a:p>
          <a:p>
            <a:r>
              <a:rPr lang="en-US" dirty="0" smtClean="0"/>
              <a:t>Use</a:t>
            </a:r>
            <a:r>
              <a:rPr lang="en-US" baseline="0" dirty="0" smtClean="0"/>
              <a:t> </a:t>
            </a:r>
            <a:r>
              <a:rPr lang="en-US" baseline="0" dirty="0" err="1" smtClean="0"/>
              <a:t>Novelis</a:t>
            </a:r>
            <a:r>
              <a:rPr lang="en-US" baseline="0" dirty="0" smtClean="0"/>
              <a:t> again to illustrate no action on bottle bills --</a:t>
            </a:r>
          </a:p>
          <a:p>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Baumgartner &amp; Leech (2001) showed from analysis of 137 randomly selected cases that firms are not typically engaged in hotly contested battles with rival groups</a:t>
            </a:r>
          </a:p>
          <a:p>
            <a:endParaRPr lang="en-US" dirty="0"/>
          </a:p>
        </p:txBody>
      </p:sp>
      <p:sp>
        <p:nvSpPr>
          <p:cNvPr id="4" name="Slide Number Placeholder 3"/>
          <p:cNvSpPr>
            <a:spLocks noGrp="1"/>
          </p:cNvSpPr>
          <p:nvPr>
            <p:ph type="sldNum" sz="quarter" idx="10"/>
          </p:nvPr>
        </p:nvSpPr>
        <p:spPr/>
        <p:txBody>
          <a:bodyPr/>
          <a:lstStyle/>
          <a:p>
            <a:fld id="{AC8766CE-B0CB-4BF3-82E1-F0166DF1EA73}" type="slidenum">
              <a:rPr lang="en-US" smtClean="0"/>
              <a:t>36</a:t>
            </a:fld>
            <a:endParaRPr lang="en-US"/>
          </a:p>
        </p:txBody>
      </p:sp>
    </p:spTree>
    <p:extLst>
      <p:ext uri="{BB962C8B-B14F-4D97-AF65-F5344CB8AC3E}">
        <p14:creationId xmlns:p14="http://schemas.microsoft.com/office/powerpoint/2010/main" val="40348842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D02A0-6CA0-9F40-87E9-B0EBCD02E2F3}" type="slidenum">
              <a:rPr lang="en-US" smtClean="0"/>
              <a:t>38</a:t>
            </a:fld>
            <a:endParaRPr lang="en-US"/>
          </a:p>
        </p:txBody>
      </p:sp>
    </p:spTree>
    <p:extLst>
      <p:ext uri="{BB962C8B-B14F-4D97-AF65-F5344CB8AC3E}">
        <p14:creationId xmlns:p14="http://schemas.microsoft.com/office/powerpoint/2010/main" val="17650387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Appointed by Governor</a:t>
            </a:r>
            <a:r>
              <a:rPr lang="en-US" baseline="0" dirty="0" smtClean="0"/>
              <a:t> for 6 year terms. Split between republicans and democrats. Get paid about $125k.</a:t>
            </a:r>
            <a:endParaRPr lang="en-US" dirty="0"/>
          </a:p>
        </p:txBody>
      </p:sp>
      <p:sp>
        <p:nvSpPr>
          <p:cNvPr id="4" name="Slide Number Placeholder 3"/>
          <p:cNvSpPr>
            <a:spLocks noGrp="1"/>
          </p:cNvSpPr>
          <p:nvPr>
            <p:ph type="sldNum" sz="quarter" idx="10"/>
          </p:nvPr>
        </p:nvSpPr>
        <p:spPr/>
        <p:txBody>
          <a:bodyPr/>
          <a:lstStyle/>
          <a:p>
            <a:fld id="{3D2D02A0-6CA0-9F40-87E9-B0EBCD02E2F3}" type="slidenum">
              <a:rPr lang="en-US" smtClean="0"/>
              <a:t>40</a:t>
            </a:fld>
            <a:endParaRPr lang="en-US"/>
          </a:p>
        </p:txBody>
      </p:sp>
    </p:spTree>
    <p:extLst>
      <p:ext uri="{BB962C8B-B14F-4D97-AF65-F5344CB8AC3E}">
        <p14:creationId xmlns:p14="http://schemas.microsoft.com/office/powerpoint/2010/main" val="24880574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Bolton, et. al.</a:t>
            </a:r>
            <a:r>
              <a:rPr lang="en-US" baseline="0" dirty="0" smtClean="0"/>
              <a:t> piece just published in JLEO – they look at </a:t>
            </a:r>
            <a:r>
              <a:rPr lang="en-US" baseline="0" dirty="0" err="1" smtClean="0"/>
              <a:t>Officie</a:t>
            </a:r>
            <a:r>
              <a:rPr lang="en-US" baseline="0" dirty="0" smtClean="0"/>
              <a:t> of Information and Regulatory Affairs (OIRA).  22,000 </a:t>
            </a:r>
            <a:r>
              <a:rPr lang="en-US" baseline="0" dirty="0" err="1" smtClean="0"/>
              <a:t>regs</a:t>
            </a:r>
            <a:r>
              <a:rPr lang="en-US" baseline="0" dirty="0" smtClean="0"/>
              <a:t> reviewed, they show that OIRA organizational features inhibits the timing of regulatory reviews. They look at organizational capacity (workflow to staffing) but it relates a bit with our argument about information processing capacity. </a:t>
            </a:r>
          </a:p>
          <a:p>
            <a:endParaRPr lang="en-US" baseline="0" dirty="0" smtClean="0"/>
          </a:p>
          <a:p>
            <a:r>
              <a:rPr lang="en-US" baseline="0" dirty="0" smtClean="0"/>
              <a:t>Pivotal especially vis-à-vis the courts (tend to overturn only in cases where regulators have been arbitrary &amp; capricious)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C8766CE-B0CB-4BF3-82E1-F0166DF1EA73}" type="slidenum">
              <a:rPr lang="en-US" smtClean="0"/>
              <a:t>44</a:t>
            </a:fld>
            <a:endParaRPr lang="en-US"/>
          </a:p>
        </p:txBody>
      </p:sp>
    </p:spTree>
    <p:extLst>
      <p:ext uri="{BB962C8B-B14F-4D97-AF65-F5344CB8AC3E}">
        <p14:creationId xmlns:p14="http://schemas.microsoft.com/office/powerpoint/2010/main" val="4545884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Days of experience</a:t>
            </a:r>
            <a:r>
              <a:rPr lang="en-US" baseline="0" dirty="0" smtClean="0"/>
              <a:t> – Average days of experience across the commission for that month</a:t>
            </a:r>
            <a:endParaRPr lang="en-US" dirty="0"/>
          </a:p>
        </p:txBody>
      </p:sp>
      <p:sp>
        <p:nvSpPr>
          <p:cNvPr id="4" name="Slide Number Placeholder 3"/>
          <p:cNvSpPr>
            <a:spLocks noGrp="1"/>
          </p:cNvSpPr>
          <p:nvPr>
            <p:ph type="sldNum" sz="quarter" idx="10"/>
          </p:nvPr>
        </p:nvSpPr>
        <p:spPr/>
        <p:txBody>
          <a:bodyPr/>
          <a:lstStyle/>
          <a:p>
            <a:fld id="{3D2D02A0-6CA0-9F40-87E9-B0EBCD02E2F3}" type="slidenum">
              <a:rPr lang="en-US" smtClean="0"/>
              <a:t>46</a:t>
            </a:fld>
            <a:endParaRPr lang="en-US"/>
          </a:p>
        </p:txBody>
      </p:sp>
    </p:spTree>
    <p:extLst>
      <p:ext uri="{BB962C8B-B14F-4D97-AF65-F5344CB8AC3E}">
        <p14:creationId xmlns:p14="http://schemas.microsoft.com/office/powerpoint/2010/main" val="37221153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D02A0-6CA0-9F40-87E9-B0EBCD02E2F3}" type="slidenum">
              <a:rPr lang="en-US" smtClean="0"/>
              <a:t>47</a:t>
            </a:fld>
            <a:endParaRPr lang="en-US"/>
          </a:p>
        </p:txBody>
      </p:sp>
    </p:spTree>
    <p:extLst>
      <p:ext uri="{BB962C8B-B14F-4D97-AF65-F5344CB8AC3E}">
        <p14:creationId xmlns:p14="http://schemas.microsoft.com/office/powerpoint/2010/main" val="2048386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Theory with Private</a:t>
            </a:r>
          </a:p>
          <a:p>
            <a:r>
              <a:rPr lang="en-US" sz="1200" b="0" i="0" u="none" strike="noStrike" kern="1200" baseline="0" dirty="0" smtClean="0">
                <a:solidFill>
                  <a:schemeClr val="tx1"/>
                </a:solidFill>
                <a:latin typeface="+mn-lt"/>
                <a:ea typeface="+mn-ea"/>
                <a:cs typeface="+mn-cs"/>
              </a:rPr>
              <a:t>-- who will </a:t>
            </a:r>
            <a:r>
              <a:rPr lang="en-US" sz="1200" b="0" i="0" u="none" strike="noStrike" kern="1200" baseline="0" dirty="0" err="1" smtClean="0">
                <a:solidFill>
                  <a:schemeClr val="tx1"/>
                </a:solidFill>
                <a:latin typeface="+mn-lt"/>
                <a:ea typeface="+mn-ea"/>
                <a:cs typeface="+mn-cs"/>
              </a:rPr>
              <a:t>activistists</a:t>
            </a:r>
            <a:r>
              <a:rPr lang="en-US" sz="1200" b="0" i="0" u="none" strike="noStrike" kern="1200" baseline="0" dirty="0" smtClean="0">
                <a:solidFill>
                  <a:schemeClr val="tx1"/>
                </a:solidFill>
                <a:latin typeface="+mn-lt"/>
                <a:ea typeface="+mn-ea"/>
                <a:cs typeface="+mn-cs"/>
              </a:rPr>
              <a:t> target – strategically based upon the cost of consumers switching to other products and the cost of the campaign for the target firm Baron &amp; </a:t>
            </a:r>
            <a:r>
              <a:rPr lang="en-US" sz="1200" b="0" i="0" u="none" strike="noStrike" kern="1200" baseline="0" dirty="0" err="1" smtClean="0">
                <a:solidFill>
                  <a:schemeClr val="tx1"/>
                </a:solidFill>
                <a:latin typeface="+mn-lt"/>
                <a:ea typeface="+mn-ea"/>
                <a:cs typeface="+mn-cs"/>
              </a:rPr>
              <a:t>Diermeier</a:t>
            </a:r>
            <a:r>
              <a:rPr lang="en-US" sz="1200" b="0" i="0" u="none" strike="noStrike" kern="1200" baseline="0" dirty="0" smtClean="0">
                <a:solidFill>
                  <a:schemeClr val="tx1"/>
                </a:solidFill>
                <a:latin typeface="+mn-lt"/>
                <a:ea typeface="+mn-ea"/>
                <a:cs typeface="+mn-cs"/>
              </a:rPr>
              <a:t> JEMS</a:t>
            </a:r>
          </a:p>
          <a:p>
            <a:r>
              <a:rPr lang="en-US" sz="1200" b="0" i="0" u="none" strike="noStrike" kern="1200" baseline="0" dirty="0" smtClean="0">
                <a:solidFill>
                  <a:schemeClr val="tx1"/>
                </a:solidFill>
                <a:latin typeface="+mn-lt"/>
                <a:ea typeface="+mn-ea"/>
                <a:cs typeface="+mn-cs"/>
              </a:rPr>
              <a:t>-- strong brands avoiding reputational damage (King, 2008 ASQ), large, visible and successful; polluting industries (Lenox &amp; </a:t>
            </a:r>
            <a:r>
              <a:rPr lang="en-US" sz="1200" b="0" i="0" u="none" strike="noStrike" kern="1200" baseline="0" dirty="0" err="1" smtClean="0">
                <a:solidFill>
                  <a:schemeClr val="tx1"/>
                </a:solidFill>
                <a:latin typeface="+mn-lt"/>
                <a:ea typeface="+mn-ea"/>
                <a:cs typeface="+mn-cs"/>
              </a:rPr>
              <a:t>Eesley</a:t>
            </a:r>
            <a:r>
              <a:rPr lang="en-US" sz="1200" b="0" i="0" u="none" strike="noStrike" kern="1200" baseline="0" dirty="0" smtClean="0">
                <a:solidFill>
                  <a:schemeClr val="tx1"/>
                </a:solidFill>
                <a:latin typeface="+mn-lt"/>
                <a:ea typeface="+mn-ea"/>
                <a:cs typeface="+mn-cs"/>
              </a:rPr>
              <a:t>, 2009 JEMS) </a:t>
            </a:r>
          </a:p>
          <a:p>
            <a:r>
              <a:rPr lang="en-US" sz="1200" b="0" i="0" u="none" strike="noStrike" kern="1200" baseline="0" dirty="0" err="1" smtClean="0">
                <a:solidFill>
                  <a:schemeClr val="tx1"/>
                </a:solidFill>
                <a:latin typeface="+mn-lt"/>
                <a:ea typeface="+mn-ea"/>
                <a:cs typeface="+mn-cs"/>
              </a:rPr>
              <a:t>Breitinger</a:t>
            </a:r>
            <a:r>
              <a:rPr lang="en-US" sz="1200" b="0" i="0" u="none" strike="noStrike" kern="1200" baseline="0" dirty="0" smtClean="0">
                <a:solidFill>
                  <a:schemeClr val="tx1"/>
                </a:solidFill>
                <a:latin typeface="+mn-lt"/>
                <a:ea typeface="+mn-ea"/>
                <a:cs typeface="+mn-cs"/>
              </a:rPr>
              <a:t> &amp; </a:t>
            </a:r>
            <a:r>
              <a:rPr lang="en-US" sz="1200" b="0" i="0" u="none" strike="noStrike" kern="1200" baseline="0" dirty="0" err="1" smtClean="0">
                <a:solidFill>
                  <a:schemeClr val="tx1"/>
                </a:solidFill>
                <a:latin typeface="+mn-lt"/>
                <a:ea typeface="+mn-ea"/>
                <a:cs typeface="+mn-cs"/>
              </a:rPr>
              <a:t>Bonardi</a:t>
            </a:r>
            <a:r>
              <a:rPr lang="en-US" sz="1200" b="0" i="0" u="none" strike="noStrike" kern="1200" baseline="0" dirty="0" smtClean="0">
                <a:solidFill>
                  <a:schemeClr val="tx1"/>
                </a:solidFill>
                <a:latin typeface="+mn-lt"/>
                <a:ea typeface="+mn-ea"/>
                <a:cs typeface="+mn-cs"/>
              </a:rPr>
              <a:t> find support for the strategic targeting since firms in country’s with higher education levels,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World Bank asked CEOs to rank the most important</a:t>
            </a:r>
          </a:p>
          <a:p>
            <a:r>
              <a:rPr lang="en-US" sz="1200" b="0" i="0" u="none" strike="noStrike" kern="1200" baseline="0" dirty="0" smtClean="0">
                <a:solidFill>
                  <a:schemeClr val="tx1"/>
                </a:solidFill>
                <a:latin typeface="+mn-lt"/>
                <a:ea typeface="+mn-ea"/>
                <a:cs typeface="+mn-cs"/>
              </a:rPr>
              <a:t>constraints for their firms when deciding to invest. The executives</a:t>
            </a:r>
          </a:p>
          <a:p>
            <a:r>
              <a:rPr lang="en-US" sz="1200" b="0" i="0" u="none" strike="noStrike" kern="1200" baseline="0" dirty="0" smtClean="0">
                <a:solidFill>
                  <a:schemeClr val="tx1"/>
                </a:solidFill>
                <a:latin typeface="+mn-lt"/>
                <a:ea typeface="+mn-ea"/>
                <a:cs typeface="+mn-cs"/>
              </a:rPr>
              <a:t>ranked the uncertainty of public policy as the second most significant</a:t>
            </a:r>
          </a:p>
          <a:p>
            <a:r>
              <a:rPr lang="en-US" sz="1200" b="0" i="0" u="none" strike="noStrike" kern="1200" baseline="0" dirty="0" smtClean="0">
                <a:solidFill>
                  <a:schemeClr val="tx1"/>
                </a:solidFill>
                <a:latin typeface="+mn-lt"/>
                <a:ea typeface="+mn-ea"/>
                <a:cs typeface="+mn-cs"/>
              </a:rPr>
              <a:t>constraint, ahead of more traditional market-based constraints such as</a:t>
            </a:r>
          </a:p>
          <a:p>
            <a:r>
              <a:rPr lang="en-US" sz="1200" b="0" i="0" u="none" strike="noStrike" kern="1200" baseline="0" dirty="0" smtClean="0">
                <a:solidFill>
                  <a:schemeClr val="tx1"/>
                </a:solidFill>
                <a:latin typeface="+mn-lt"/>
                <a:ea typeface="+mn-ea"/>
                <a:cs typeface="+mn-cs"/>
              </a:rPr>
              <a:t>identifying market opportunities, raising financial capital and attracting</a:t>
            </a:r>
          </a:p>
          <a:p>
            <a:r>
              <a:rPr lang="en-US" sz="1200" b="0" i="0" u="none" strike="noStrike" kern="1200" baseline="0" dirty="0" smtClean="0">
                <a:solidFill>
                  <a:schemeClr val="tx1"/>
                </a:solidFill>
                <a:latin typeface="+mn-lt"/>
                <a:ea typeface="+mn-ea"/>
                <a:cs typeface="+mn-cs"/>
              </a:rPr>
              <a:t>human capital</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PwC CEOs viewed regulation as a greater potential disrupter to firm</a:t>
            </a:r>
          </a:p>
          <a:p>
            <a:r>
              <a:rPr lang="en-US" sz="1200" b="0" i="0" u="none" strike="noStrike" kern="1200" baseline="0" dirty="0" smtClean="0">
                <a:solidFill>
                  <a:schemeClr val="tx1"/>
                </a:solidFill>
                <a:latin typeface="+mn-lt"/>
                <a:ea typeface="+mn-ea"/>
                <a:cs typeface="+mn-cs"/>
              </a:rPr>
              <a:t>success than market threats such as increased competition, changes in consumer</a:t>
            </a:r>
          </a:p>
          <a:p>
            <a:r>
              <a:rPr lang="en-US" sz="1200" b="0" i="0" u="none" strike="noStrike" kern="1200" baseline="0" dirty="0" smtClean="0">
                <a:solidFill>
                  <a:schemeClr val="tx1"/>
                </a:solidFill>
                <a:latin typeface="+mn-lt"/>
                <a:ea typeface="+mn-ea"/>
                <a:cs typeface="+mn-cs"/>
              </a:rPr>
              <a:t>preferences, or supply chain changes</a:t>
            </a:r>
            <a:endParaRPr lang="en-US" dirty="0"/>
          </a:p>
        </p:txBody>
      </p:sp>
      <p:sp>
        <p:nvSpPr>
          <p:cNvPr id="4" name="Slide Number Placeholder 3"/>
          <p:cNvSpPr>
            <a:spLocks noGrp="1"/>
          </p:cNvSpPr>
          <p:nvPr>
            <p:ph type="sldNum" sz="quarter" idx="10"/>
          </p:nvPr>
        </p:nvSpPr>
        <p:spPr/>
        <p:txBody>
          <a:bodyPr/>
          <a:lstStyle/>
          <a:p>
            <a:fld id="{AC8766CE-B0CB-4BF3-82E1-F0166DF1EA73}" type="slidenum">
              <a:rPr lang="en-US" smtClean="0"/>
              <a:t>5</a:t>
            </a:fld>
            <a:endParaRPr lang="en-US"/>
          </a:p>
        </p:txBody>
      </p:sp>
    </p:spTree>
    <p:extLst>
      <p:ext uri="{BB962C8B-B14F-4D97-AF65-F5344CB8AC3E}">
        <p14:creationId xmlns:p14="http://schemas.microsoft.com/office/powerpoint/2010/main" val="22366034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D02A0-6CA0-9F40-87E9-B0EBCD02E2F3}" type="slidenum">
              <a:rPr lang="en-US" smtClean="0"/>
              <a:t>48</a:t>
            </a:fld>
            <a:endParaRPr lang="en-US"/>
          </a:p>
        </p:txBody>
      </p:sp>
    </p:spTree>
    <p:extLst>
      <p:ext uri="{BB962C8B-B14F-4D97-AF65-F5344CB8AC3E}">
        <p14:creationId xmlns:p14="http://schemas.microsoft.com/office/powerpoint/2010/main" val="17948475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defTabSz="922338"/>
            <a:fld id="{C09D391C-8401-4DE7-9B11-B10E6A13A087}" type="slidenum">
              <a:rPr lang="en-US" smtClean="0"/>
              <a:pPr defTabSz="922338"/>
              <a:t>49</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lnSpc>
                <a:spcPct val="80000"/>
              </a:lnSpc>
            </a:pPr>
            <a:endParaRPr lang="en-US" sz="1200" dirty="0" smtClean="0"/>
          </a:p>
        </p:txBody>
      </p:sp>
    </p:spTree>
    <p:extLst>
      <p:ext uri="{BB962C8B-B14F-4D97-AF65-F5344CB8AC3E}">
        <p14:creationId xmlns:p14="http://schemas.microsoft.com/office/powerpoint/2010/main" val="31577299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Bertrand, et. al., 2014 find that lobbyists</a:t>
            </a:r>
            <a:r>
              <a:rPr lang="en-US" baseline="0" dirty="0" smtClean="0"/>
              <a:t> switch the issues that they cover as the Senators they used to be tie to switch committee assignments.</a:t>
            </a:r>
            <a:endParaRPr lang="en-US" dirty="0"/>
          </a:p>
        </p:txBody>
      </p:sp>
      <p:sp>
        <p:nvSpPr>
          <p:cNvPr id="4" name="Slide Number Placeholder 3"/>
          <p:cNvSpPr>
            <a:spLocks noGrp="1"/>
          </p:cNvSpPr>
          <p:nvPr>
            <p:ph type="sldNum" sz="quarter" idx="10"/>
          </p:nvPr>
        </p:nvSpPr>
        <p:spPr/>
        <p:txBody>
          <a:bodyPr/>
          <a:lstStyle/>
          <a:p>
            <a:fld id="{AC8766CE-B0CB-4BF3-82E1-F0166DF1EA73}" type="slidenum">
              <a:rPr lang="en-US" smtClean="0"/>
              <a:t>52</a:t>
            </a:fld>
            <a:endParaRPr lang="en-US"/>
          </a:p>
        </p:txBody>
      </p:sp>
    </p:spTree>
    <p:extLst>
      <p:ext uri="{BB962C8B-B14F-4D97-AF65-F5344CB8AC3E}">
        <p14:creationId xmlns:p14="http://schemas.microsoft.com/office/powerpoint/2010/main" val="26266554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8766CE-B0CB-4BF3-82E1-F0166DF1EA73}" type="slidenum">
              <a:rPr lang="en-US" smtClean="0"/>
              <a:t>54</a:t>
            </a:fld>
            <a:endParaRPr lang="en-US"/>
          </a:p>
        </p:txBody>
      </p:sp>
    </p:spTree>
    <p:extLst>
      <p:ext uri="{BB962C8B-B14F-4D97-AF65-F5344CB8AC3E}">
        <p14:creationId xmlns:p14="http://schemas.microsoft.com/office/powerpoint/2010/main" val="15631316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8766CE-B0CB-4BF3-82E1-F0166DF1EA73}" type="slidenum">
              <a:rPr lang="en-US" smtClean="0"/>
              <a:t>55</a:t>
            </a:fld>
            <a:endParaRPr lang="en-US"/>
          </a:p>
        </p:txBody>
      </p:sp>
    </p:spTree>
    <p:extLst>
      <p:ext uri="{BB962C8B-B14F-4D97-AF65-F5344CB8AC3E}">
        <p14:creationId xmlns:p14="http://schemas.microsoft.com/office/powerpoint/2010/main" val="27586281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Baron has a narrative description of the interest group’s decision</a:t>
            </a:r>
          </a:p>
          <a:p>
            <a:endParaRPr lang="en-US" dirty="0" smtClean="0"/>
          </a:p>
          <a:p>
            <a:r>
              <a:rPr lang="en-US" dirty="0" smtClean="0"/>
              <a:t>Use</a:t>
            </a:r>
            <a:r>
              <a:rPr lang="en-US" baseline="0" dirty="0" smtClean="0"/>
              <a:t> </a:t>
            </a:r>
            <a:r>
              <a:rPr lang="en-US" baseline="0" dirty="0" err="1" smtClean="0"/>
              <a:t>Novelis</a:t>
            </a:r>
            <a:r>
              <a:rPr lang="en-US" baseline="0" dirty="0" smtClean="0"/>
              <a:t> again to illustrate no action on bottle bills --</a:t>
            </a:r>
          </a:p>
          <a:p>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Baumgartner &amp; Leech (2001) showed from analysis of 137 randomly selected cases that firms are not typically engaged in hotly contested battles with rival groups</a:t>
            </a:r>
          </a:p>
          <a:p>
            <a:endParaRPr lang="en-US" dirty="0"/>
          </a:p>
        </p:txBody>
      </p:sp>
      <p:sp>
        <p:nvSpPr>
          <p:cNvPr id="4" name="Slide Number Placeholder 3"/>
          <p:cNvSpPr>
            <a:spLocks noGrp="1"/>
          </p:cNvSpPr>
          <p:nvPr>
            <p:ph type="sldNum" sz="quarter" idx="10"/>
          </p:nvPr>
        </p:nvSpPr>
        <p:spPr/>
        <p:txBody>
          <a:bodyPr/>
          <a:lstStyle/>
          <a:p>
            <a:fld id="{AC8766CE-B0CB-4BF3-82E1-F0166DF1EA73}" type="slidenum">
              <a:rPr lang="en-US" smtClean="0"/>
              <a:t>57</a:t>
            </a:fld>
            <a:endParaRPr lang="en-US"/>
          </a:p>
        </p:txBody>
      </p:sp>
    </p:spTree>
    <p:extLst>
      <p:ext uri="{BB962C8B-B14F-4D97-AF65-F5344CB8AC3E}">
        <p14:creationId xmlns:p14="http://schemas.microsoft.com/office/powerpoint/2010/main" val="776062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2F8DA81-8261-43BC-934B-9C0B69D86211}" type="slidenum">
              <a:rPr lang="en-US" smtClean="0"/>
              <a:pPr>
                <a:defRPr/>
              </a:pPr>
              <a:t>6</a:t>
            </a:fld>
            <a:endParaRPr lang="en-US"/>
          </a:p>
        </p:txBody>
      </p:sp>
    </p:spTree>
    <p:extLst>
      <p:ext uri="{BB962C8B-B14F-4D97-AF65-F5344CB8AC3E}">
        <p14:creationId xmlns:p14="http://schemas.microsoft.com/office/powerpoint/2010/main" val="640663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8766CE-B0CB-4BF3-82E1-F0166DF1EA73}" type="slidenum">
              <a:rPr lang="en-US" smtClean="0"/>
              <a:t>7</a:t>
            </a:fld>
            <a:endParaRPr lang="en-US"/>
          </a:p>
        </p:txBody>
      </p:sp>
    </p:spTree>
    <p:extLst>
      <p:ext uri="{BB962C8B-B14F-4D97-AF65-F5344CB8AC3E}">
        <p14:creationId xmlns:p14="http://schemas.microsoft.com/office/powerpoint/2010/main" val="3117523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defTabSz="922338"/>
            <a:fld id="{C09D391C-8401-4DE7-9B11-B10E6A13A087}" type="slidenum">
              <a:rPr lang="en-US" smtClean="0"/>
              <a:pPr defTabSz="922338"/>
              <a:t>8</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lnSpc>
                <a:spcPct val="80000"/>
              </a:lnSpc>
            </a:pPr>
            <a:endParaRPr lang="en-US" sz="1200" dirty="0" smtClean="0"/>
          </a:p>
        </p:txBody>
      </p:sp>
    </p:spTree>
    <p:extLst>
      <p:ext uri="{BB962C8B-B14F-4D97-AF65-F5344CB8AC3E}">
        <p14:creationId xmlns:p14="http://schemas.microsoft.com/office/powerpoint/2010/main" val="790077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“Politics without romance” – 	</a:t>
            </a:r>
          </a:p>
          <a:p>
            <a:endParaRPr lang="en-US" dirty="0" smtClean="0"/>
          </a:p>
        </p:txBody>
      </p:sp>
      <p:sp>
        <p:nvSpPr>
          <p:cNvPr id="4" name="Slide Number Placeholder 3"/>
          <p:cNvSpPr>
            <a:spLocks noGrp="1"/>
          </p:cNvSpPr>
          <p:nvPr>
            <p:ph type="sldNum" sz="quarter" idx="10"/>
          </p:nvPr>
        </p:nvSpPr>
        <p:spPr/>
        <p:txBody>
          <a:bodyPr/>
          <a:lstStyle/>
          <a:p>
            <a:fld id="{AC8766CE-B0CB-4BF3-82E1-F0166DF1EA73}" type="slidenum">
              <a:rPr lang="en-US" smtClean="0"/>
              <a:t>9</a:t>
            </a:fld>
            <a:endParaRPr lang="en-US"/>
          </a:p>
        </p:txBody>
      </p:sp>
    </p:spTree>
    <p:extLst>
      <p:ext uri="{BB962C8B-B14F-4D97-AF65-F5344CB8AC3E}">
        <p14:creationId xmlns:p14="http://schemas.microsoft.com/office/powerpoint/2010/main" val="2196081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defTabSz="922338"/>
            <a:fld id="{C09D391C-8401-4DE7-9B11-B10E6A13A087}" type="slidenum">
              <a:rPr lang="en-US" smtClean="0"/>
              <a:pPr defTabSz="922338"/>
              <a:t>11</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lnSpc>
                <a:spcPct val="80000"/>
              </a:lnSpc>
            </a:pPr>
            <a:endParaRPr lang="en-US" sz="1200" dirty="0" smtClean="0"/>
          </a:p>
        </p:txBody>
      </p:sp>
    </p:spTree>
    <p:extLst>
      <p:ext uri="{BB962C8B-B14F-4D97-AF65-F5344CB8AC3E}">
        <p14:creationId xmlns:p14="http://schemas.microsoft.com/office/powerpoint/2010/main" val="170668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Positive vs Normative</a:t>
            </a:r>
          </a:p>
          <a:p>
            <a:r>
              <a:rPr lang="en-US" dirty="0" smtClean="0"/>
              <a:t>Still </a:t>
            </a:r>
            <a:r>
              <a:rPr lang="en-US" dirty="0" smtClean="0"/>
              <a:t>see “Government” treated as a single actor in recent political strategy literature (e.g., </a:t>
            </a:r>
            <a:r>
              <a:rPr lang="en-US" dirty="0" err="1" smtClean="0"/>
              <a:t>Shotts</a:t>
            </a:r>
            <a:r>
              <a:rPr lang="en-US" dirty="0" smtClean="0"/>
              <a:t>, 2016</a:t>
            </a:r>
            <a:endParaRPr lang="en-US" dirty="0"/>
          </a:p>
        </p:txBody>
      </p:sp>
      <p:sp>
        <p:nvSpPr>
          <p:cNvPr id="4" name="Slide Number Placeholder 3"/>
          <p:cNvSpPr>
            <a:spLocks noGrp="1"/>
          </p:cNvSpPr>
          <p:nvPr>
            <p:ph type="sldNum" sz="quarter" idx="10"/>
          </p:nvPr>
        </p:nvSpPr>
        <p:spPr/>
        <p:txBody>
          <a:bodyPr/>
          <a:lstStyle/>
          <a:p>
            <a:fld id="{AC8766CE-B0CB-4BF3-82E1-F0166DF1EA73}" type="slidenum">
              <a:rPr lang="en-US" smtClean="0"/>
              <a:t>12</a:t>
            </a:fld>
            <a:endParaRPr lang="en-US"/>
          </a:p>
        </p:txBody>
      </p:sp>
    </p:spTree>
    <p:extLst>
      <p:ext uri="{BB962C8B-B14F-4D97-AF65-F5344CB8AC3E}">
        <p14:creationId xmlns:p14="http://schemas.microsoft.com/office/powerpoint/2010/main" val="2312892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B51CF2-F413-4FF8-BDF8-87356A88A1B8}"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8EA36-522C-4F67-8994-26F5CBD0882C}" type="slidenum">
              <a:rPr lang="en-US" smtClean="0"/>
              <a:t>‹#›</a:t>
            </a:fld>
            <a:endParaRPr lang="en-US"/>
          </a:p>
        </p:txBody>
      </p:sp>
    </p:spTree>
    <p:extLst>
      <p:ext uri="{BB962C8B-B14F-4D97-AF65-F5344CB8AC3E}">
        <p14:creationId xmlns:p14="http://schemas.microsoft.com/office/powerpoint/2010/main" val="1404601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B51CF2-F413-4FF8-BDF8-87356A88A1B8}"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8EA36-522C-4F67-8994-26F5CBD0882C}" type="slidenum">
              <a:rPr lang="en-US" smtClean="0"/>
              <a:t>‹#›</a:t>
            </a:fld>
            <a:endParaRPr lang="en-US"/>
          </a:p>
        </p:txBody>
      </p:sp>
    </p:spTree>
    <p:extLst>
      <p:ext uri="{BB962C8B-B14F-4D97-AF65-F5344CB8AC3E}">
        <p14:creationId xmlns:p14="http://schemas.microsoft.com/office/powerpoint/2010/main" val="306024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B51CF2-F413-4FF8-BDF8-87356A88A1B8}"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8EA36-522C-4F67-8994-26F5CBD0882C}" type="slidenum">
              <a:rPr lang="en-US" smtClean="0"/>
              <a:t>‹#›</a:t>
            </a:fld>
            <a:endParaRPr lang="en-US"/>
          </a:p>
        </p:txBody>
      </p:sp>
    </p:spTree>
    <p:extLst>
      <p:ext uri="{BB962C8B-B14F-4D97-AF65-F5344CB8AC3E}">
        <p14:creationId xmlns:p14="http://schemas.microsoft.com/office/powerpoint/2010/main" val="192049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B51CF2-F413-4FF8-BDF8-87356A88A1B8}"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8EA36-522C-4F67-8994-26F5CBD0882C}" type="slidenum">
              <a:rPr lang="en-US" smtClean="0"/>
              <a:t>‹#›</a:t>
            </a:fld>
            <a:endParaRPr lang="en-US"/>
          </a:p>
        </p:txBody>
      </p:sp>
    </p:spTree>
    <p:extLst>
      <p:ext uri="{BB962C8B-B14F-4D97-AF65-F5344CB8AC3E}">
        <p14:creationId xmlns:p14="http://schemas.microsoft.com/office/powerpoint/2010/main" val="1780505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B51CF2-F413-4FF8-BDF8-87356A88A1B8}"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8EA36-522C-4F67-8994-26F5CBD0882C}" type="slidenum">
              <a:rPr lang="en-US" smtClean="0"/>
              <a:t>‹#›</a:t>
            </a:fld>
            <a:endParaRPr lang="en-US"/>
          </a:p>
        </p:txBody>
      </p:sp>
    </p:spTree>
    <p:extLst>
      <p:ext uri="{BB962C8B-B14F-4D97-AF65-F5344CB8AC3E}">
        <p14:creationId xmlns:p14="http://schemas.microsoft.com/office/powerpoint/2010/main" val="743926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B51CF2-F413-4FF8-BDF8-87356A88A1B8}" type="datetimeFigureOut">
              <a:rPr lang="en-US" smtClean="0"/>
              <a:t>5/16/2016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18EA36-522C-4F67-8994-26F5CBD0882C}" type="slidenum">
              <a:rPr lang="en-US" smtClean="0"/>
              <a:t>‹#›</a:t>
            </a:fld>
            <a:endParaRPr lang="en-US"/>
          </a:p>
        </p:txBody>
      </p:sp>
    </p:spTree>
    <p:extLst>
      <p:ext uri="{BB962C8B-B14F-4D97-AF65-F5344CB8AC3E}">
        <p14:creationId xmlns:p14="http://schemas.microsoft.com/office/powerpoint/2010/main" val="3596081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B51CF2-F413-4FF8-BDF8-87356A88A1B8}" type="datetimeFigureOut">
              <a:rPr lang="en-US" smtClean="0"/>
              <a:t>5/16/2016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18EA36-522C-4F67-8994-26F5CBD0882C}" type="slidenum">
              <a:rPr lang="en-US" smtClean="0"/>
              <a:t>‹#›</a:t>
            </a:fld>
            <a:endParaRPr lang="en-US"/>
          </a:p>
        </p:txBody>
      </p:sp>
    </p:spTree>
    <p:extLst>
      <p:ext uri="{BB962C8B-B14F-4D97-AF65-F5344CB8AC3E}">
        <p14:creationId xmlns:p14="http://schemas.microsoft.com/office/powerpoint/2010/main" val="3889071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B51CF2-F413-4FF8-BDF8-87356A88A1B8}" type="datetimeFigureOut">
              <a:rPr lang="en-US" smtClean="0"/>
              <a:t>5/16/2016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18EA36-522C-4F67-8994-26F5CBD0882C}" type="slidenum">
              <a:rPr lang="en-US" smtClean="0"/>
              <a:t>‹#›</a:t>
            </a:fld>
            <a:endParaRPr lang="en-US"/>
          </a:p>
        </p:txBody>
      </p:sp>
    </p:spTree>
    <p:extLst>
      <p:ext uri="{BB962C8B-B14F-4D97-AF65-F5344CB8AC3E}">
        <p14:creationId xmlns:p14="http://schemas.microsoft.com/office/powerpoint/2010/main" val="170582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B51CF2-F413-4FF8-BDF8-87356A88A1B8}" type="datetimeFigureOut">
              <a:rPr lang="en-US" smtClean="0"/>
              <a:t>5/16/2016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18EA36-522C-4F67-8994-26F5CBD0882C}" type="slidenum">
              <a:rPr lang="en-US" smtClean="0"/>
              <a:t>‹#›</a:t>
            </a:fld>
            <a:endParaRPr lang="en-US"/>
          </a:p>
        </p:txBody>
      </p:sp>
    </p:spTree>
    <p:extLst>
      <p:ext uri="{BB962C8B-B14F-4D97-AF65-F5344CB8AC3E}">
        <p14:creationId xmlns:p14="http://schemas.microsoft.com/office/powerpoint/2010/main" val="1389837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B51CF2-F413-4FF8-BDF8-87356A88A1B8}" type="datetimeFigureOut">
              <a:rPr lang="en-US" smtClean="0"/>
              <a:t>5/16/2016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18EA36-522C-4F67-8994-26F5CBD0882C}" type="slidenum">
              <a:rPr lang="en-US" smtClean="0"/>
              <a:t>‹#›</a:t>
            </a:fld>
            <a:endParaRPr lang="en-US"/>
          </a:p>
        </p:txBody>
      </p:sp>
    </p:spTree>
    <p:extLst>
      <p:ext uri="{BB962C8B-B14F-4D97-AF65-F5344CB8AC3E}">
        <p14:creationId xmlns:p14="http://schemas.microsoft.com/office/powerpoint/2010/main" val="2660032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B51CF2-F413-4FF8-BDF8-87356A88A1B8}" type="datetimeFigureOut">
              <a:rPr lang="en-US" smtClean="0"/>
              <a:t>5/16/2016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18EA36-522C-4F67-8994-26F5CBD0882C}" type="slidenum">
              <a:rPr lang="en-US" smtClean="0"/>
              <a:t>‹#›</a:t>
            </a:fld>
            <a:endParaRPr lang="en-US"/>
          </a:p>
        </p:txBody>
      </p:sp>
    </p:spTree>
    <p:extLst>
      <p:ext uri="{BB962C8B-B14F-4D97-AF65-F5344CB8AC3E}">
        <p14:creationId xmlns:p14="http://schemas.microsoft.com/office/powerpoint/2010/main" val="2619154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B51CF2-F413-4FF8-BDF8-87356A88A1B8}" type="datetimeFigureOut">
              <a:rPr lang="en-US" smtClean="0"/>
              <a:t>5/16/2016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18EA36-522C-4F67-8994-26F5CBD0882C}" type="slidenum">
              <a:rPr lang="en-US" smtClean="0"/>
              <a:t>‹#›</a:t>
            </a:fld>
            <a:endParaRPr lang="en-US"/>
          </a:p>
        </p:txBody>
      </p:sp>
    </p:spTree>
    <p:extLst>
      <p:ext uri="{BB962C8B-B14F-4D97-AF65-F5344CB8AC3E}">
        <p14:creationId xmlns:p14="http://schemas.microsoft.com/office/powerpoint/2010/main" val="1337868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gif"/><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image" Target="../media/image17.tiff"/><Relationship Id="rId13" Type="http://schemas.openxmlformats.org/officeDocument/2006/relationships/image" Target="../media/image22.tiff"/><Relationship Id="rId18" Type="http://schemas.openxmlformats.org/officeDocument/2006/relationships/image" Target="../media/image27.tiff"/><Relationship Id="rId3" Type="http://schemas.openxmlformats.org/officeDocument/2006/relationships/image" Target="../media/image12.png"/><Relationship Id="rId7" Type="http://schemas.openxmlformats.org/officeDocument/2006/relationships/image" Target="../media/image16.tiff"/><Relationship Id="rId12" Type="http://schemas.openxmlformats.org/officeDocument/2006/relationships/image" Target="../media/image21.tiff"/><Relationship Id="rId17" Type="http://schemas.openxmlformats.org/officeDocument/2006/relationships/image" Target="../media/image26.tiff"/><Relationship Id="rId2" Type="http://schemas.openxmlformats.org/officeDocument/2006/relationships/notesSlide" Target="../notesSlides/notesSlide26.xml"/><Relationship Id="rId16" Type="http://schemas.openxmlformats.org/officeDocument/2006/relationships/image" Target="../media/image25.tiff"/><Relationship Id="rId1" Type="http://schemas.openxmlformats.org/officeDocument/2006/relationships/slideLayout" Target="../slideLayouts/slideLayout2.xml"/><Relationship Id="rId6" Type="http://schemas.openxmlformats.org/officeDocument/2006/relationships/image" Target="../media/image15.tiff"/><Relationship Id="rId11" Type="http://schemas.openxmlformats.org/officeDocument/2006/relationships/image" Target="../media/image20.tiff"/><Relationship Id="rId5" Type="http://schemas.openxmlformats.org/officeDocument/2006/relationships/image" Target="../media/image14.tiff"/><Relationship Id="rId15" Type="http://schemas.openxmlformats.org/officeDocument/2006/relationships/image" Target="../media/image24.tiff"/><Relationship Id="rId10" Type="http://schemas.openxmlformats.org/officeDocument/2006/relationships/image" Target="../media/image19.tiff"/><Relationship Id="rId4" Type="http://schemas.openxmlformats.org/officeDocument/2006/relationships/image" Target="../media/image13.tiff"/><Relationship Id="rId9" Type="http://schemas.openxmlformats.org/officeDocument/2006/relationships/image" Target="../media/image18.tiff"/><Relationship Id="rId14" Type="http://schemas.openxmlformats.org/officeDocument/2006/relationships/image" Target="../media/image23.tif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ctrTitle"/>
          </p:nvPr>
        </p:nvSpPr>
        <p:spPr>
          <a:xfrm>
            <a:off x="2209800" y="2130426"/>
            <a:ext cx="7772400" cy="1470025"/>
          </a:xfrm>
        </p:spPr>
        <p:txBody>
          <a:bodyPr anchor="ctr">
            <a:normAutofit/>
          </a:bodyPr>
          <a:lstStyle/>
          <a:p>
            <a:r>
              <a:rPr lang="en-US" altLang="en-US" sz="4000" dirty="0" smtClean="0"/>
              <a:t>Firm Political Strategy</a:t>
            </a:r>
            <a:endParaRPr lang="en-US" altLang="en-US" sz="4000" dirty="0"/>
          </a:p>
        </p:txBody>
      </p:sp>
      <p:sp>
        <p:nvSpPr>
          <p:cNvPr id="17413" name="Rectangle 5"/>
          <p:cNvSpPr>
            <a:spLocks noGrp="1" noChangeArrowheads="1"/>
          </p:cNvSpPr>
          <p:nvPr>
            <p:ph type="subTitle" idx="1"/>
          </p:nvPr>
        </p:nvSpPr>
        <p:spPr>
          <a:xfrm>
            <a:off x="2895600" y="3886200"/>
            <a:ext cx="6400800" cy="1752600"/>
          </a:xfrm>
        </p:spPr>
        <p:txBody>
          <a:bodyPr>
            <a:noAutofit/>
          </a:bodyPr>
          <a:lstStyle/>
          <a:p>
            <a:r>
              <a:rPr lang="en-US" altLang="en-US" sz="2800" dirty="0" smtClean="0"/>
              <a:t>Rick Vanden Bergh</a:t>
            </a:r>
            <a:endParaRPr lang="en-US" altLang="en-US" sz="2800" dirty="0"/>
          </a:p>
          <a:p>
            <a:r>
              <a:rPr lang="en-US" altLang="en-US" sz="2800" dirty="0" smtClean="0"/>
              <a:t>University of Vermont</a:t>
            </a:r>
            <a:endParaRPr lang="en-US" altLang="en-US" sz="2800" dirty="0"/>
          </a:p>
          <a:p>
            <a:endParaRPr lang="en-US" altLang="en-US" sz="2800" dirty="0"/>
          </a:p>
          <a:p>
            <a:endParaRPr lang="en-US" altLang="en-US" sz="2800" dirty="0"/>
          </a:p>
        </p:txBody>
      </p:sp>
      <p:sp>
        <p:nvSpPr>
          <p:cNvPr id="17414" name="Text Box 6"/>
          <p:cNvSpPr txBox="1">
            <a:spLocks noChangeArrowheads="1"/>
          </p:cNvSpPr>
          <p:nvPr/>
        </p:nvSpPr>
        <p:spPr bwMode="auto">
          <a:xfrm>
            <a:off x="1828800" y="6248400"/>
            <a:ext cx="8839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dirty="0" smtClean="0"/>
              <a:t>IOEA 2016, </a:t>
            </a:r>
            <a:r>
              <a:rPr lang="en-US" altLang="en-US" dirty="0"/>
              <a:t>Corsica, France.</a:t>
            </a:r>
          </a:p>
        </p:txBody>
      </p:sp>
    </p:spTree>
    <p:extLst>
      <p:ext uri="{BB962C8B-B14F-4D97-AF65-F5344CB8AC3E}">
        <p14:creationId xmlns:p14="http://schemas.microsoft.com/office/powerpoint/2010/main" val="38065171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Obvious question:  </a:t>
            </a:r>
            <a:endParaRPr lang="en-US" sz="5400" dirty="0"/>
          </a:p>
        </p:txBody>
      </p:sp>
      <p:sp>
        <p:nvSpPr>
          <p:cNvPr id="3" name="Content Placeholder 2"/>
          <p:cNvSpPr>
            <a:spLocks noGrp="1"/>
          </p:cNvSpPr>
          <p:nvPr>
            <p:ph idx="1"/>
          </p:nvPr>
        </p:nvSpPr>
        <p:spPr/>
        <p:txBody>
          <a:bodyPr/>
          <a:lstStyle/>
          <a:p>
            <a:endParaRPr lang="en-US" dirty="0" smtClean="0"/>
          </a:p>
          <a:p>
            <a:endParaRPr lang="en-US" dirty="0"/>
          </a:p>
          <a:p>
            <a:pPr marL="0" indent="0" algn="ctr">
              <a:buNone/>
            </a:pPr>
            <a:r>
              <a:rPr lang="en-US" sz="4000" dirty="0" smtClean="0"/>
              <a:t>What is the likely policy outcome x </a:t>
            </a:r>
          </a:p>
          <a:p>
            <a:pPr marL="0" indent="0" algn="ctr">
              <a:buNone/>
            </a:pPr>
            <a:r>
              <a:rPr lang="en-US" sz="4000" dirty="0" smtClean="0"/>
              <a:t>without Interest Group influence?</a:t>
            </a:r>
            <a:endParaRPr lang="en-US" sz="4000" dirty="0"/>
          </a:p>
        </p:txBody>
      </p:sp>
    </p:spTree>
    <p:extLst>
      <p:ext uri="{BB962C8B-B14F-4D97-AF65-F5344CB8AC3E}">
        <p14:creationId xmlns:p14="http://schemas.microsoft.com/office/powerpoint/2010/main" val="8816304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r>
              <a:rPr lang="en-CA" sz="3200" b="1" u="sng" dirty="0" smtClean="0"/>
              <a:t>Model the decision making of the Suppliers</a:t>
            </a:r>
            <a:endParaRPr lang="en-CA" sz="3200" b="1" u="sng" dirty="0"/>
          </a:p>
        </p:txBody>
      </p:sp>
      <p:sp>
        <p:nvSpPr>
          <p:cNvPr id="276483" name="Rectangle 3"/>
          <p:cNvSpPr>
            <a:spLocks noGrp="1" noChangeArrowheads="1"/>
          </p:cNvSpPr>
          <p:nvPr>
            <p:ph type="body" idx="1"/>
          </p:nvPr>
        </p:nvSpPr>
        <p:spPr>
          <a:xfrm>
            <a:off x="2894014" y="1847092"/>
            <a:ext cx="6783387" cy="915987"/>
          </a:xfrm>
        </p:spPr>
        <p:txBody>
          <a:bodyPr/>
          <a:lstStyle/>
          <a:p>
            <a:pPr>
              <a:buFont typeface="Wingdings" pitchFamily="2" charset="2"/>
              <a:buNone/>
            </a:pPr>
            <a:r>
              <a:rPr lang="fr-CA" sz="2100" i="1" dirty="0"/>
              <a:t>			Public </a:t>
            </a:r>
            <a:r>
              <a:rPr lang="fr-CA" sz="2100" i="1" dirty="0" err="1"/>
              <a:t>policy</a:t>
            </a:r>
            <a:r>
              <a:rPr lang="fr-CA" sz="2100" i="1" dirty="0"/>
              <a:t> </a:t>
            </a:r>
            <a:r>
              <a:rPr lang="fr-CA" sz="2100" i="1" dirty="0" err="1"/>
              <a:t>outcomes</a:t>
            </a:r>
            <a:r>
              <a:rPr lang="fr-CA" sz="2100" i="1" dirty="0"/>
              <a:t> </a:t>
            </a:r>
          </a:p>
          <a:p>
            <a:pPr>
              <a:buFont typeface="Wingdings" pitchFamily="2" charset="2"/>
              <a:buNone/>
            </a:pPr>
            <a:r>
              <a:rPr lang="fr-CA" sz="1800" i="1" dirty="0"/>
              <a:t>		</a:t>
            </a:r>
            <a:r>
              <a:rPr lang="fr-CA" sz="1800" dirty="0"/>
              <a:t>(</a:t>
            </a:r>
            <a:r>
              <a:rPr lang="fr-CA" sz="1800" dirty="0" err="1"/>
              <a:t>determine</a:t>
            </a:r>
            <a:r>
              <a:rPr lang="fr-CA" sz="1800" dirty="0"/>
              <a:t> </a:t>
            </a:r>
            <a:r>
              <a:rPr lang="fr-CA" sz="1800" dirty="0" err="1"/>
              <a:t>firm’s</a:t>
            </a:r>
            <a:r>
              <a:rPr lang="fr-CA" sz="1800" dirty="0"/>
              <a:t> </a:t>
            </a:r>
            <a:r>
              <a:rPr lang="fr-CA" sz="1800" dirty="0" err="1"/>
              <a:t>nonmarket</a:t>
            </a:r>
            <a:r>
              <a:rPr lang="fr-CA" sz="1800" dirty="0"/>
              <a:t> performance)</a:t>
            </a:r>
            <a:endParaRPr lang="en-CA" sz="1800" dirty="0"/>
          </a:p>
        </p:txBody>
      </p:sp>
      <p:sp>
        <p:nvSpPr>
          <p:cNvPr id="9220" name="Text Box 4"/>
          <p:cNvSpPr txBox="1">
            <a:spLocks noChangeArrowheads="1"/>
          </p:cNvSpPr>
          <p:nvPr/>
        </p:nvSpPr>
        <p:spPr bwMode="auto">
          <a:xfrm>
            <a:off x="2209800" y="3352801"/>
            <a:ext cx="2362200" cy="646331"/>
          </a:xfrm>
          <a:prstGeom prst="rect">
            <a:avLst/>
          </a:prstGeom>
          <a:noFill/>
          <a:ln w="9525">
            <a:noFill/>
            <a:miter lim="800000"/>
            <a:headEnd/>
            <a:tailEnd/>
          </a:ln>
        </p:spPr>
        <p:txBody>
          <a:bodyPr>
            <a:spAutoFit/>
          </a:bodyPr>
          <a:lstStyle/>
          <a:p>
            <a:pPr algn="ctr">
              <a:lnSpc>
                <a:spcPct val="50000"/>
              </a:lnSpc>
              <a:spcBef>
                <a:spcPct val="50000"/>
              </a:spcBef>
            </a:pPr>
            <a:r>
              <a:rPr lang="fr-CA" sz="2400" dirty="0" err="1">
                <a:latin typeface="Times New Roman" pitchFamily="18" charset="0"/>
              </a:rPr>
              <a:t>Demanders</a:t>
            </a:r>
            <a:r>
              <a:rPr lang="fr-CA" sz="2400" dirty="0">
                <a:latin typeface="Times New Roman" pitchFamily="18" charset="0"/>
              </a:rPr>
              <a:t> of </a:t>
            </a:r>
          </a:p>
          <a:p>
            <a:pPr algn="ctr">
              <a:lnSpc>
                <a:spcPct val="50000"/>
              </a:lnSpc>
              <a:spcBef>
                <a:spcPct val="50000"/>
              </a:spcBef>
            </a:pPr>
            <a:r>
              <a:rPr lang="fr-CA" sz="2400" dirty="0">
                <a:latin typeface="Times New Roman" pitchFamily="18" charset="0"/>
              </a:rPr>
              <a:t>public </a:t>
            </a:r>
            <a:r>
              <a:rPr lang="fr-CA" sz="2400" dirty="0" err="1">
                <a:latin typeface="Times New Roman" pitchFamily="18" charset="0"/>
              </a:rPr>
              <a:t>policies</a:t>
            </a:r>
            <a:endParaRPr lang="en-CA" sz="2400" dirty="0">
              <a:latin typeface="Times New Roman" pitchFamily="18" charset="0"/>
            </a:endParaRPr>
          </a:p>
        </p:txBody>
      </p:sp>
      <p:sp>
        <p:nvSpPr>
          <p:cNvPr id="9221" name="Text Box 5"/>
          <p:cNvSpPr txBox="1">
            <a:spLocks noChangeArrowheads="1"/>
          </p:cNvSpPr>
          <p:nvPr/>
        </p:nvSpPr>
        <p:spPr bwMode="auto">
          <a:xfrm>
            <a:off x="7391400" y="3276601"/>
            <a:ext cx="2209800" cy="830997"/>
          </a:xfrm>
          <a:prstGeom prst="rect">
            <a:avLst/>
          </a:prstGeom>
          <a:noFill/>
          <a:ln w="9525">
            <a:noFill/>
            <a:miter lim="800000"/>
            <a:headEnd/>
            <a:tailEnd/>
          </a:ln>
        </p:spPr>
        <p:txBody>
          <a:bodyPr>
            <a:spAutoFit/>
          </a:bodyPr>
          <a:lstStyle/>
          <a:p>
            <a:pPr algn="ctr">
              <a:spcBef>
                <a:spcPct val="50000"/>
              </a:spcBef>
            </a:pPr>
            <a:r>
              <a:rPr lang="fr-CA" sz="2400" b="1" dirty="0" err="1">
                <a:latin typeface="Times New Roman" pitchFamily="18" charset="0"/>
              </a:rPr>
              <a:t>Suppliers</a:t>
            </a:r>
            <a:r>
              <a:rPr lang="fr-CA" sz="2400" b="1" dirty="0">
                <a:latin typeface="Times New Roman" pitchFamily="18" charset="0"/>
              </a:rPr>
              <a:t> of public </a:t>
            </a:r>
            <a:r>
              <a:rPr lang="fr-CA" sz="2400" b="1" dirty="0" err="1">
                <a:latin typeface="Times New Roman" pitchFamily="18" charset="0"/>
              </a:rPr>
              <a:t>policies</a:t>
            </a:r>
            <a:endParaRPr lang="en-CA" sz="2400" b="1" dirty="0">
              <a:latin typeface="Times New Roman" pitchFamily="18" charset="0"/>
            </a:endParaRPr>
          </a:p>
        </p:txBody>
      </p:sp>
      <p:sp>
        <p:nvSpPr>
          <p:cNvPr id="9222" name="Line 6"/>
          <p:cNvSpPr>
            <a:spLocks noChangeShapeType="1"/>
          </p:cNvSpPr>
          <p:nvPr/>
        </p:nvSpPr>
        <p:spPr bwMode="auto">
          <a:xfrm flipV="1">
            <a:off x="8305800" y="2895600"/>
            <a:ext cx="0" cy="381000"/>
          </a:xfrm>
          <a:prstGeom prst="line">
            <a:avLst/>
          </a:prstGeom>
          <a:noFill/>
          <a:ln w="28575">
            <a:solidFill>
              <a:schemeClr val="tx1"/>
            </a:solidFill>
            <a:round/>
            <a:headEnd/>
            <a:tailEnd/>
          </a:ln>
        </p:spPr>
        <p:txBody>
          <a:bodyPr/>
          <a:lstStyle/>
          <a:p>
            <a:endParaRPr lang="en-US"/>
          </a:p>
        </p:txBody>
      </p:sp>
      <p:sp>
        <p:nvSpPr>
          <p:cNvPr id="9223" name="Line 7"/>
          <p:cNvSpPr>
            <a:spLocks noChangeShapeType="1"/>
          </p:cNvSpPr>
          <p:nvPr/>
        </p:nvSpPr>
        <p:spPr bwMode="auto">
          <a:xfrm flipH="1">
            <a:off x="3352800" y="2895600"/>
            <a:ext cx="4953000" cy="0"/>
          </a:xfrm>
          <a:prstGeom prst="line">
            <a:avLst/>
          </a:prstGeom>
          <a:noFill/>
          <a:ln w="28575">
            <a:solidFill>
              <a:schemeClr val="tx1"/>
            </a:solidFill>
            <a:round/>
            <a:headEnd/>
            <a:tailEnd/>
          </a:ln>
        </p:spPr>
        <p:txBody>
          <a:bodyPr/>
          <a:lstStyle/>
          <a:p>
            <a:endParaRPr lang="en-US"/>
          </a:p>
        </p:txBody>
      </p:sp>
      <p:sp>
        <p:nvSpPr>
          <p:cNvPr id="9224" name="Line 8"/>
          <p:cNvSpPr>
            <a:spLocks noChangeShapeType="1"/>
          </p:cNvSpPr>
          <p:nvPr/>
        </p:nvSpPr>
        <p:spPr bwMode="auto">
          <a:xfrm>
            <a:off x="3352800" y="2895600"/>
            <a:ext cx="0" cy="457200"/>
          </a:xfrm>
          <a:prstGeom prst="line">
            <a:avLst/>
          </a:prstGeom>
          <a:noFill/>
          <a:ln w="28575">
            <a:solidFill>
              <a:schemeClr val="tx1"/>
            </a:solidFill>
            <a:round/>
            <a:headEnd/>
            <a:tailEnd type="triangle" w="med" len="med"/>
          </a:ln>
        </p:spPr>
        <p:txBody>
          <a:bodyPr/>
          <a:lstStyle/>
          <a:p>
            <a:endParaRPr lang="en-US"/>
          </a:p>
        </p:txBody>
      </p:sp>
      <p:sp>
        <p:nvSpPr>
          <p:cNvPr id="9225" name="Line 9"/>
          <p:cNvSpPr>
            <a:spLocks noChangeShapeType="1"/>
          </p:cNvSpPr>
          <p:nvPr/>
        </p:nvSpPr>
        <p:spPr bwMode="auto">
          <a:xfrm>
            <a:off x="3352800" y="4191000"/>
            <a:ext cx="0" cy="457200"/>
          </a:xfrm>
          <a:prstGeom prst="line">
            <a:avLst/>
          </a:prstGeom>
          <a:noFill/>
          <a:ln w="28575">
            <a:solidFill>
              <a:schemeClr val="tx1"/>
            </a:solidFill>
            <a:round/>
            <a:headEnd/>
            <a:tailEnd/>
          </a:ln>
        </p:spPr>
        <p:txBody>
          <a:bodyPr/>
          <a:lstStyle/>
          <a:p>
            <a:endParaRPr lang="en-US"/>
          </a:p>
        </p:txBody>
      </p:sp>
      <p:sp>
        <p:nvSpPr>
          <p:cNvPr id="9226" name="Line 10"/>
          <p:cNvSpPr>
            <a:spLocks noChangeShapeType="1"/>
          </p:cNvSpPr>
          <p:nvPr/>
        </p:nvSpPr>
        <p:spPr bwMode="auto">
          <a:xfrm>
            <a:off x="3352800" y="4648200"/>
            <a:ext cx="4953000" cy="0"/>
          </a:xfrm>
          <a:prstGeom prst="line">
            <a:avLst/>
          </a:prstGeom>
          <a:noFill/>
          <a:ln w="28575">
            <a:solidFill>
              <a:schemeClr val="tx1"/>
            </a:solidFill>
            <a:round/>
            <a:headEnd/>
            <a:tailEnd/>
          </a:ln>
        </p:spPr>
        <p:txBody>
          <a:bodyPr/>
          <a:lstStyle/>
          <a:p>
            <a:endParaRPr lang="en-US"/>
          </a:p>
        </p:txBody>
      </p:sp>
      <p:sp>
        <p:nvSpPr>
          <p:cNvPr id="9227" name="Line 11"/>
          <p:cNvSpPr>
            <a:spLocks noChangeShapeType="1"/>
          </p:cNvSpPr>
          <p:nvPr/>
        </p:nvSpPr>
        <p:spPr bwMode="auto">
          <a:xfrm flipV="1">
            <a:off x="8305800" y="4114800"/>
            <a:ext cx="0" cy="533400"/>
          </a:xfrm>
          <a:prstGeom prst="line">
            <a:avLst/>
          </a:prstGeom>
          <a:noFill/>
          <a:ln w="28575">
            <a:solidFill>
              <a:schemeClr val="tx1"/>
            </a:solidFill>
            <a:round/>
            <a:headEnd/>
            <a:tailEnd type="triangle" w="med" len="med"/>
          </a:ln>
        </p:spPr>
        <p:txBody>
          <a:bodyPr/>
          <a:lstStyle/>
          <a:p>
            <a:endParaRPr lang="en-US"/>
          </a:p>
        </p:txBody>
      </p:sp>
      <p:sp>
        <p:nvSpPr>
          <p:cNvPr id="16396" name="Text Box 13"/>
          <p:cNvSpPr txBox="1">
            <a:spLocks noChangeArrowheads="1"/>
          </p:cNvSpPr>
          <p:nvPr/>
        </p:nvSpPr>
        <p:spPr bwMode="auto">
          <a:xfrm>
            <a:off x="4724400" y="5029200"/>
            <a:ext cx="2895600" cy="846386"/>
          </a:xfrm>
          <a:prstGeom prst="rect">
            <a:avLst/>
          </a:prstGeom>
          <a:noFill/>
          <a:ln w="9525">
            <a:noFill/>
            <a:miter lim="800000"/>
            <a:headEnd/>
            <a:tailEnd/>
          </a:ln>
        </p:spPr>
        <p:txBody>
          <a:bodyPr>
            <a:spAutoFit/>
          </a:bodyPr>
          <a:lstStyle/>
          <a:p>
            <a:pPr>
              <a:lnSpc>
                <a:spcPct val="35000"/>
              </a:lnSpc>
              <a:spcBef>
                <a:spcPct val="70000"/>
              </a:spcBef>
            </a:pPr>
            <a:r>
              <a:rPr lang="en-CA" sz="2000" dirty="0" smtClean="0"/>
              <a:t>“</a:t>
            </a:r>
            <a:r>
              <a:rPr lang="fr-CA" sz="2000" u="sng" dirty="0" smtClean="0"/>
              <a:t>Medium of Exchange</a:t>
            </a:r>
            <a:r>
              <a:rPr lang="en-CA" sz="2000" dirty="0" smtClean="0"/>
              <a:t>”</a:t>
            </a:r>
            <a:endParaRPr lang="fr-CA" sz="2000" u="sng" dirty="0" smtClean="0"/>
          </a:p>
          <a:p>
            <a:pPr>
              <a:lnSpc>
                <a:spcPct val="35000"/>
              </a:lnSpc>
              <a:spcBef>
                <a:spcPct val="70000"/>
              </a:spcBef>
            </a:pPr>
            <a:r>
              <a:rPr lang="fr-CA" sz="2000" i="1" dirty="0" smtClean="0"/>
              <a:t>Votes, Information</a:t>
            </a:r>
            <a:endParaRPr lang="fr-CA" sz="2000" i="1" dirty="0"/>
          </a:p>
          <a:p>
            <a:pPr>
              <a:lnSpc>
                <a:spcPct val="35000"/>
              </a:lnSpc>
              <a:spcBef>
                <a:spcPct val="70000"/>
              </a:spcBef>
            </a:pPr>
            <a:r>
              <a:rPr lang="fr-CA" sz="2000" i="1" dirty="0"/>
              <a:t>Financial </a:t>
            </a:r>
            <a:r>
              <a:rPr lang="fr-CA" sz="2000" i="1" dirty="0" smtClean="0"/>
              <a:t>support, </a:t>
            </a:r>
            <a:r>
              <a:rPr lang="fr-CA" sz="2000" i="1" dirty="0" err="1" smtClean="0"/>
              <a:t>other</a:t>
            </a:r>
            <a:endParaRPr lang="fr-CA" sz="2000" i="1" dirty="0" smtClean="0"/>
          </a:p>
        </p:txBody>
      </p:sp>
      <p:sp>
        <p:nvSpPr>
          <p:cNvPr id="16397" name="Text Box 14"/>
          <p:cNvSpPr txBox="1">
            <a:spLocks noChangeArrowheads="1"/>
          </p:cNvSpPr>
          <p:nvPr/>
        </p:nvSpPr>
        <p:spPr bwMode="auto">
          <a:xfrm>
            <a:off x="1752599" y="4419600"/>
            <a:ext cx="1805609" cy="1200329"/>
          </a:xfrm>
          <a:prstGeom prst="rect">
            <a:avLst/>
          </a:prstGeom>
          <a:noFill/>
          <a:ln w="9525">
            <a:noFill/>
            <a:miter lim="800000"/>
            <a:headEnd/>
            <a:tailEnd/>
          </a:ln>
        </p:spPr>
        <p:txBody>
          <a:bodyPr wrap="square">
            <a:spAutoFit/>
          </a:bodyPr>
          <a:lstStyle/>
          <a:p>
            <a:pPr>
              <a:spcBef>
                <a:spcPct val="50000"/>
              </a:spcBef>
              <a:buFontTx/>
              <a:buChar char="-"/>
            </a:pPr>
            <a:r>
              <a:rPr lang="fr-CA" dirty="0" smtClean="0">
                <a:latin typeface="Times New Roman" pitchFamily="18" charset="0"/>
              </a:rPr>
              <a:t>Focal </a:t>
            </a:r>
            <a:r>
              <a:rPr lang="fr-CA" dirty="0" err="1" smtClean="0">
                <a:latin typeface="Times New Roman" pitchFamily="18" charset="0"/>
              </a:rPr>
              <a:t>Firm</a:t>
            </a:r>
            <a:endParaRPr lang="fr-CA" dirty="0">
              <a:latin typeface="Times New Roman" pitchFamily="18" charset="0"/>
            </a:endParaRPr>
          </a:p>
          <a:p>
            <a:pPr>
              <a:spcBef>
                <a:spcPct val="50000"/>
              </a:spcBef>
              <a:buFontTx/>
              <a:buChar char="-"/>
            </a:pPr>
            <a:r>
              <a:rPr lang="fr-CA" dirty="0" err="1" smtClean="0">
                <a:latin typeface="Times New Roman" pitchFamily="18" charset="0"/>
              </a:rPr>
              <a:t>NGOs</a:t>
            </a:r>
            <a:r>
              <a:rPr lang="fr-CA" dirty="0" smtClean="0">
                <a:latin typeface="Times New Roman" pitchFamily="18" charset="0"/>
              </a:rPr>
              <a:t>, </a:t>
            </a:r>
            <a:r>
              <a:rPr lang="fr-CA" dirty="0" err="1" smtClean="0">
                <a:latin typeface="Times New Roman" pitchFamily="18" charset="0"/>
              </a:rPr>
              <a:t>Activists</a:t>
            </a:r>
            <a:endParaRPr lang="fr-CA" dirty="0" smtClean="0">
              <a:latin typeface="Times New Roman" pitchFamily="18" charset="0"/>
            </a:endParaRPr>
          </a:p>
          <a:p>
            <a:pPr>
              <a:spcBef>
                <a:spcPct val="50000"/>
              </a:spcBef>
              <a:buFontTx/>
              <a:buChar char="-"/>
            </a:pPr>
            <a:r>
              <a:rPr lang="fr-CA" dirty="0" err="1" smtClean="0">
                <a:latin typeface="Times New Roman" pitchFamily="18" charset="0"/>
              </a:rPr>
              <a:t>Other</a:t>
            </a:r>
            <a:r>
              <a:rPr lang="fr-CA" dirty="0" smtClean="0">
                <a:latin typeface="Times New Roman" pitchFamily="18" charset="0"/>
              </a:rPr>
              <a:t> </a:t>
            </a:r>
            <a:r>
              <a:rPr lang="fr-CA" dirty="0" err="1" smtClean="0">
                <a:latin typeface="Times New Roman" pitchFamily="18" charset="0"/>
              </a:rPr>
              <a:t>Firms</a:t>
            </a:r>
            <a:endParaRPr lang="fr-CA" dirty="0" smtClean="0">
              <a:latin typeface="Times New Roman" pitchFamily="18" charset="0"/>
            </a:endParaRPr>
          </a:p>
        </p:txBody>
      </p:sp>
      <p:sp>
        <p:nvSpPr>
          <p:cNvPr id="16398" name="Text Box 16"/>
          <p:cNvSpPr txBox="1">
            <a:spLocks noChangeArrowheads="1"/>
          </p:cNvSpPr>
          <p:nvPr/>
        </p:nvSpPr>
        <p:spPr bwMode="auto">
          <a:xfrm>
            <a:off x="8305800" y="4572001"/>
            <a:ext cx="2133600" cy="1200329"/>
          </a:xfrm>
          <a:prstGeom prst="rect">
            <a:avLst/>
          </a:prstGeom>
          <a:noFill/>
          <a:ln w="9525">
            <a:noFill/>
            <a:miter lim="800000"/>
            <a:headEnd/>
            <a:tailEnd/>
          </a:ln>
        </p:spPr>
        <p:txBody>
          <a:bodyPr>
            <a:spAutoFit/>
          </a:bodyPr>
          <a:lstStyle/>
          <a:p>
            <a:pPr marL="285750" indent="-285750">
              <a:spcBef>
                <a:spcPct val="50000"/>
              </a:spcBef>
              <a:buFontTx/>
              <a:buChar char="-"/>
            </a:pPr>
            <a:r>
              <a:rPr lang="fr-CA" dirty="0" err="1" smtClean="0">
                <a:latin typeface="Times New Roman" pitchFamily="18" charset="0"/>
              </a:rPr>
              <a:t>Elected</a:t>
            </a:r>
            <a:r>
              <a:rPr lang="fr-CA" dirty="0" smtClean="0">
                <a:latin typeface="Times New Roman" pitchFamily="18" charset="0"/>
              </a:rPr>
              <a:t> </a:t>
            </a:r>
            <a:r>
              <a:rPr lang="fr-CA" dirty="0" err="1" smtClean="0">
                <a:latin typeface="Times New Roman" pitchFamily="18" charset="0"/>
              </a:rPr>
              <a:t>Officials</a:t>
            </a:r>
            <a:endParaRPr lang="fr-CA" dirty="0">
              <a:latin typeface="Times New Roman" pitchFamily="18" charset="0"/>
            </a:endParaRPr>
          </a:p>
          <a:p>
            <a:pPr marL="285750" indent="-285750">
              <a:spcBef>
                <a:spcPct val="50000"/>
              </a:spcBef>
              <a:buFontTx/>
              <a:buChar char="-"/>
            </a:pPr>
            <a:r>
              <a:rPr lang="fr-CA" b="1" dirty="0" err="1" smtClean="0">
                <a:latin typeface="Times New Roman" pitchFamily="18" charset="0"/>
              </a:rPr>
              <a:t>Regulators</a:t>
            </a:r>
            <a:endParaRPr lang="fr-CA" b="1" dirty="0" smtClean="0">
              <a:latin typeface="Times New Roman" pitchFamily="18" charset="0"/>
            </a:endParaRPr>
          </a:p>
          <a:p>
            <a:pPr marL="285750" indent="-285750">
              <a:spcBef>
                <a:spcPct val="50000"/>
              </a:spcBef>
              <a:buFontTx/>
              <a:buChar char="-"/>
            </a:pPr>
            <a:r>
              <a:rPr lang="fr-CA" dirty="0" smtClean="0">
                <a:latin typeface="Times New Roman" pitchFamily="18" charset="0"/>
              </a:rPr>
              <a:t>Courts</a:t>
            </a:r>
            <a:endParaRPr lang="en-CA" dirty="0">
              <a:latin typeface="Times New Roman" pitchFamily="18" charset="0"/>
            </a:endParaRPr>
          </a:p>
        </p:txBody>
      </p:sp>
      <p:sp>
        <p:nvSpPr>
          <p:cNvPr id="276498" name="Text Box 18"/>
          <p:cNvSpPr txBox="1">
            <a:spLocks noChangeArrowheads="1"/>
          </p:cNvSpPr>
          <p:nvPr/>
        </p:nvSpPr>
        <p:spPr bwMode="auto">
          <a:xfrm>
            <a:off x="1292087" y="5791201"/>
            <a:ext cx="2594113" cy="369332"/>
          </a:xfrm>
          <a:prstGeom prst="rect">
            <a:avLst/>
          </a:prstGeom>
          <a:noFill/>
          <a:ln w="9525">
            <a:noFill/>
            <a:miter lim="800000"/>
            <a:headEnd/>
            <a:tailEnd/>
          </a:ln>
        </p:spPr>
        <p:txBody>
          <a:bodyPr wrap="square">
            <a:spAutoFit/>
          </a:bodyPr>
          <a:lstStyle/>
          <a:p>
            <a:pPr>
              <a:spcBef>
                <a:spcPct val="50000"/>
              </a:spcBef>
            </a:pPr>
            <a:r>
              <a:rPr lang="fr-CA" i="1" dirty="0" err="1" smtClean="0">
                <a:latin typeface="Times New Roman" pitchFamily="18" charset="0"/>
              </a:rPr>
              <a:t>Special</a:t>
            </a:r>
            <a:r>
              <a:rPr lang="fr-CA" i="1" dirty="0" smtClean="0">
                <a:latin typeface="Times New Roman" pitchFamily="18" charset="0"/>
              </a:rPr>
              <a:t> </a:t>
            </a:r>
            <a:r>
              <a:rPr lang="fr-CA" i="1" dirty="0" err="1" smtClean="0">
                <a:latin typeface="Times New Roman" pitchFamily="18" charset="0"/>
              </a:rPr>
              <a:t>Interest</a:t>
            </a:r>
            <a:r>
              <a:rPr lang="fr-CA" i="1" dirty="0" smtClean="0">
                <a:latin typeface="Times New Roman" pitchFamily="18" charset="0"/>
              </a:rPr>
              <a:t> Groups</a:t>
            </a:r>
            <a:endParaRPr lang="en-CA" i="1" dirty="0">
              <a:latin typeface="Times New Roman" pitchFamily="18" charset="0"/>
            </a:endParaRPr>
          </a:p>
        </p:txBody>
      </p:sp>
      <p:sp>
        <p:nvSpPr>
          <p:cNvPr id="16" name="Rectangle 15"/>
          <p:cNvSpPr>
            <a:spLocks noChangeArrowheads="1"/>
          </p:cNvSpPr>
          <p:nvPr/>
        </p:nvSpPr>
        <p:spPr bwMode="auto">
          <a:xfrm>
            <a:off x="5068957" y="3429001"/>
            <a:ext cx="1408043" cy="369332"/>
          </a:xfrm>
          <a:prstGeom prst="rect">
            <a:avLst/>
          </a:prstGeom>
          <a:noFill/>
          <a:ln w="9525">
            <a:noFill/>
            <a:miter lim="800000"/>
            <a:headEnd/>
            <a:tailEnd/>
          </a:ln>
        </p:spPr>
        <p:txBody>
          <a:bodyPr wrap="square">
            <a:spAutoFit/>
          </a:bodyPr>
          <a:lstStyle/>
          <a:p>
            <a:pPr>
              <a:spcBef>
                <a:spcPct val="50000"/>
              </a:spcBef>
            </a:pPr>
            <a:r>
              <a:rPr lang="fr-CA" i="1" dirty="0" smtClean="0">
                <a:latin typeface="Times New Roman" pitchFamily="18" charset="0"/>
              </a:rPr>
              <a:t>Policy Issue</a:t>
            </a:r>
            <a:endParaRPr lang="en-CA" i="1" dirty="0">
              <a:latin typeface="Times New Roman" pitchFamily="18" charset="0"/>
            </a:endParaRPr>
          </a:p>
        </p:txBody>
      </p:sp>
      <p:sp>
        <p:nvSpPr>
          <p:cNvPr id="22" name="Text Box 18"/>
          <p:cNvSpPr txBox="1">
            <a:spLocks noChangeArrowheads="1"/>
          </p:cNvSpPr>
          <p:nvPr/>
        </p:nvSpPr>
        <p:spPr bwMode="auto">
          <a:xfrm>
            <a:off x="8104552" y="5802314"/>
            <a:ext cx="2721626" cy="369332"/>
          </a:xfrm>
          <a:prstGeom prst="rect">
            <a:avLst/>
          </a:prstGeom>
          <a:noFill/>
          <a:ln w="9525">
            <a:noFill/>
            <a:miter lim="800000"/>
            <a:headEnd/>
            <a:tailEnd/>
          </a:ln>
        </p:spPr>
        <p:txBody>
          <a:bodyPr wrap="square">
            <a:spAutoFit/>
          </a:bodyPr>
          <a:lstStyle/>
          <a:p>
            <a:pPr>
              <a:spcBef>
                <a:spcPct val="50000"/>
              </a:spcBef>
            </a:pPr>
            <a:r>
              <a:rPr lang="fr-CA" b="1" i="1" dirty="0" err="1" smtClean="0">
                <a:latin typeface="Times New Roman" pitchFamily="18" charset="0"/>
              </a:rPr>
              <a:t>Political</a:t>
            </a:r>
            <a:r>
              <a:rPr lang="fr-CA" b="1" i="1" dirty="0" smtClean="0">
                <a:latin typeface="Times New Roman" pitchFamily="18" charset="0"/>
              </a:rPr>
              <a:t> Institutions</a:t>
            </a:r>
            <a:endParaRPr lang="en-CA" b="1" i="1" dirty="0">
              <a:latin typeface="Times New Roman" pitchFamily="18" charset="0"/>
            </a:endParaRPr>
          </a:p>
        </p:txBody>
      </p:sp>
      <p:sp>
        <p:nvSpPr>
          <p:cNvPr id="18" name="Down Arrow 17"/>
          <p:cNvSpPr/>
          <p:nvPr/>
        </p:nvSpPr>
        <p:spPr>
          <a:xfrm rot="10800000">
            <a:off x="5791200" y="2514600"/>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 Box 18"/>
          <p:cNvSpPr txBox="1">
            <a:spLocks noChangeArrowheads="1"/>
          </p:cNvSpPr>
          <p:nvPr/>
        </p:nvSpPr>
        <p:spPr bwMode="auto">
          <a:xfrm>
            <a:off x="4798135" y="5974592"/>
            <a:ext cx="2721626" cy="369332"/>
          </a:xfrm>
          <a:prstGeom prst="rect">
            <a:avLst/>
          </a:prstGeom>
          <a:noFill/>
          <a:ln w="9525">
            <a:noFill/>
            <a:miter lim="800000"/>
            <a:headEnd/>
            <a:tailEnd/>
          </a:ln>
        </p:spPr>
        <p:txBody>
          <a:bodyPr wrap="square">
            <a:spAutoFit/>
          </a:bodyPr>
          <a:lstStyle/>
          <a:p>
            <a:pPr>
              <a:spcBef>
                <a:spcPct val="50000"/>
              </a:spcBef>
            </a:pPr>
            <a:r>
              <a:rPr lang="fr-CA" i="1" dirty="0" err="1" smtClean="0">
                <a:latin typeface="Times New Roman" pitchFamily="18" charset="0"/>
              </a:rPr>
              <a:t>Political</a:t>
            </a:r>
            <a:r>
              <a:rPr lang="fr-CA" i="1" dirty="0" smtClean="0">
                <a:latin typeface="Times New Roman" pitchFamily="18" charset="0"/>
              </a:rPr>
              <a:t> </a:t>
            </a:r>
            <a:r>
              <a:rPr lang="fr-CA" i="1" dirty="0" err="1" smtClean="0">
                <a:latin typeface="Times New Roman" pitchFamily="18" charset="0"/>
              </a:rPr>
              <a:t>Strategy</a:t>
            </a:r>
            <a:endParaRPr lang="en-CA" i="1" dirty="0">
              <a:latin typeface="Times New Roman" pitchFamily="18" charset="0"/>
            </a:endParaRPr>
          </a:p>
        </p:txBody>
      </p:sp>
      <p:sp>
        <p:nvSpPr>
          <p:cNvPr id="2" name="Right Arrow 1"/>
          <p:cNvSpPr/>
          <p:nvPr/>
        </p:nvSpPr>
        <p:spPr>
          <a:xfrm rot="7726994">
            <a:off x="9470571" y="2090057"/>
            <a:ext cx="1883229" cy="1708276"/>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161435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Positive</a:t>
            </a:r>
            <a:r>
              <a:rPr lang="en-US" dirty="0" smtClean="0"/>
              <a:t> Political Theory (PPT)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Unpacking political institutions vs. Government as a self-interested but unitary actor (e.g., Stigler, 1971; </a:t>
            </a:r>
            <a:r>
              <a:rPr lang="en-US" dirty="0" err="1" smtClean="0"/>
              <a:t>Peltzman</a:t>
            </a:r>
            <a:r>
              <a:rPr lang="en-US" dirty="0" smtClean="0"/>
              <a:t>, 1976)</a:t>
            </a:r>
          </a:p>
          <a:p>
            <a:endParaRPr lang="en-US" dirty="0" smtClean="0"/>
          </a:p>
          <a:p>
            <a:r>
              <a:rPr lang="en-US" dirty="0" smtClean="0"/>
              <a:t>In late 1980s and early 1990s</a:t>
            </a:r>
            <a:r>
              <a:rPr lang="en-US" dirty="0"/>
              <a:t>, </a:t>
            </a:r>
            <a:r>
              <a:rPr lang="en-US" dirty="0" smtClean="0"/>
              <a:t>PPT emerged as scholars realized that policy maker behavior within single political institution may be influenced </a:t>
            </a:r>
            <a:r>
              <a:rPr lang="en-US" dirty="0"/>
              <a:t>by </a:t>
            </a:r>
            <a:r>
              <a:rPr lang="en-US" dirty="0" smtClean="0"/>
              <a:t>behavior in other political institutions</a:t>
            </a:r>
          </a:p>
          <a:p>
            <a:pPr lvl="1"/>
            <a:r>
              <a:rPr lang="en-US" dirty="0"/>
              <a:t>Legislatures and Agencies </a:t>
            </a:r>
            <a:r>
              <a:rPr lang="en-US" dirty="0" smtClean="0"/>
              <a:t>(e.g.., </a:t>
            </a:r>
            <a:r>
              <a:rPr lang="en-US" dirty="0" err="1" smtClean="0"/>
              <a:t>McCubbins</a:t>
            </a:r>
            <a:r>
              <a:rPr lang="en-US" dirty="0" smtClean="0"/>
              <a:t>, Noll &amp; </a:t>
            </a:r>
            <a:r>
              <a:rPr lang="en-US" b="1" dirty="0" err="1" smtClean="0"/>
              <a:t>Weingast</a:t>
            </a:r>
            <a:r>
              <a:rPr lang="en-US" b="1" dirty="0" smtClean="0"/>
              <a:t> </a:t>
            </a:r>
            <a:r>
              <a:rPr lang="en-US" dirty="0" smtClean="0"/>
              <a:t>1987 &amp; 1989</a:t>
            </a:r>
            <a:r>
              <a:rPr lang="en-US" dirty="0"/>
              <a:t>, </a:t>
            </a:r>
            <a:r>
              <a:rPr lang="en-US" dirty="0" smtClean="0"/>
              <a:t>Calvert, </a:t>
            </a:r>
            <a:r>
              <a:rPr lang="en-US" dirty="0" err="1" smtClean="0"/>
              <a:t>McCubbins</a:t>
            </a:r>
            <a:r>
              <a:rPr lang="en-US" dirty="0" smtClean="0"/>
              <a:t> &amp; </a:t>
            </a:r>
            <a:r>
              <a:rPr lang="en-US" b="1" dirty="0" err="1" smtClean="0"/>
              <a:t>Weingast</a:t>
            </a:r>
            <a:r>
              <a:rPr lang="en-US" dirty="0" smtClean="0"/>
              <a:t>, 1989, Banks </a:t>
            </a:r>
            <a:r>
              <a:rPr lang="en-US" dirty="0"/>
              <a:t>and </a:t>
            </a:r>
            <a:r>
              <a:rPr lang="en-US" b="1" dirty="0" err="1"/>
              <a:t>Weingast</a:t>
            </a:r>
            <a:r>
              <a:rPr lang="en-US" b="1" dirty="0"/>
              <a:t> </a:t>
            </a:r>
            <a:r>
              <a:rPr lang="en-US" dirty="0"/>
              <a:t>1992</a:t>
            </a:r>
            <a:r>
              <a:rPr lang="en-US" dirty="0" smtClean="0"/>
              <a:t>, de </a:t>
            </a:r>
            <a:r>
              <a:rPr lang="en-US" dirty="0" err="1" smtClean="0"/>
              <a:t>Figueiredo</a:t>
            </a:r>
            <a:r>
              <a:rPr lang="en-US" dirty="0"/>
              <a:t> </a:t>
            </a:r>
            <a:r>
              <a:rPr lang="en-US" dirty="0" smtClean="0"/>
              <a:t>&amp; Vanden Bergh 2003 and 2004)</a:t>
            </a:r>
            <a:endParaRPr lang="en-US" dirty="0"/>
          </a:p>
          <a:p>
            <a:pPr lvl="1"/>
            <a:r>
              <a:rPr lang="en-US" dirty="0" smtClean="0"/>
              <a:t>Agencies </a:t>
            </a:r>
            <a:r>
              <a:rPr lang="en-US" dirty="0"/>
              <a:t>and Courts </a:t>
            </a:r>
            <a:r>
              <a:rPr lang="en-US" dirty="0" smtClean="0"/>
              <a:t>(e.g., </a:t>
            </a:r>
            <a:r>
              <a:rPr lang="en-US" b="1" dirty="0" smtClean="0"/>
              <a:t>Spiller </a:t>
            </a:r>
            <a:r>
              <a:rPr lang="en-US" dirty="0"/>
              <a:t>and Spitzer 1992, </a:t>
            </a:r>
            <a:r>
              <a:rPr lang="en-US" dirty="0" err="1" smtClean="0"/>
              <a:t>McCubbins</a:t>
            </a:r>
            <a:r>
              <a:rPr lang="en-US" dirty="0" smtClean="0"/>
              <a:t>, Noll, &amp; </a:t>
            </a:r>
            <a:r>
              <a:rPr lang="en-US" b="1" dirty="0" err="1" smtClean="0"/>
              <a:t>Weingast</a:t>
            </a:r>
            <a:r>
              <a:rPr lang="en-US" b="1" dirty="0" smtClean="0"/>
              <a:t> </a:t>
            </a:r>
            <a:r>
              <a:rPr lang="en-US" dirty="0"/>
              <a:t>1997, Tiller and </a:t>
            </a:r>
            <a:r>
              <a:rPr lang="en-US" b="1" dirty="0"/>
              <a:t>Spiller </a:t>
            </a:r>
            <a:r>
              <a:rPr lang="en-US" dirty="0"/>
              <a:t>1999</a:t>
            </a:r>
            <a:r>
              <a:rPr lang="en-US" dirty="0" smtClean="0"/>
              <a:t>)</a:t>
            </a:r>
          </a:p>
          <a:p>
            <a:pPr lvl="1"/>
            <a:endParaRPr lang="en-US" dirty="0"/>
          </a:p>
          <a:p>
            <a:r>
              <a:rPr lang="en-US" dirty="0" smtClean="0"/>
              <a:t>Pivotal Politics (e.g., </a:t>
            </a:r>
            <a:r>
              <a:rPr lang="en-US" dirty="0" err="1" smtClean="0"/>
              <a:t>Krehbiel</a:t>
            </a:r>
            <a:r>
              <a:rPr lang="en-US" dirty="0" smtClean="0"/>
              <a:t> 1998, 1999)</a:t>
            </a:r>
          </a:p>
        </p:txBody>
      </p:sp>
      <p:pic>
        <p:nvPicPr>
          <p:cNvPr id="5" name="Picture 4"/>
          <p:cNvPicPr>
            <a:picLocks noChangeAspect="1"/>
          </p:cNvPicPr>
          <p:nvPr/>
        </p:nvPicPr>
        <p:blipFill>
          <a:blip r:embed="rId3"/>
          <a:stretch>
            <a:fillRect/>
          </a:stretch>
        </p:blipFill>
        <p:spPr>
          <a:xfrm>
            <a:off x="7974665" y="60671"/>
            <a:ext cx="1163677" cy="1742191"/>
          </a:xfrm>
          <a:prstGeom prst="rect">
            <a:avLst/>
          </a:prstGeom>
        </p:spPr>
      </p:pic>
      <p:pic>
        <p:nvPicPr>
          <p:cNvPr id="6" name="Picture 10" descr="http://www.psc.edu/science/Spiller/Images/spiller_bio.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99510" y="42748"/>
            <a:ext cx="1377481" cy="1760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97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48563" y="2746818"/>
            <a:ext cx="10515600" cy="1325563"/>
          </a:xfrm>
        </p:spPr>
        <p:txBody>
          <a:bodyPr>
            <a:normAutofit fontScale="90000"/>
          </a:bodyPr>
          <a:lstStyle/>
          <a:p>
            <a:pPr algn="ctr"/>
            <a:r>
              <a:rPr lang="en-US" dirty="0" smtClean="0"/>
              <a:t/>
            </a:r>
            <a:br>
              <a:rPr lang="en-US" dirty="0" smtClean="0"/>
            </a:br>
            <a:r>
              <a:rPr lang="en-US" dirty="0" smtClean="0"/>
              <a:t>a simple PPT model</a:t>
            </a:r>
            <a:br>
              <a:rPr lang="en-US" dirty="0" smtClean="0"/>
            </a:br>
            <a:r>
              <a:rPr lang="en-US" dirty="0" smtClean="0"/>
              <a:t>with implications for Political Strategy</a:t>
            </a:r>
            <a:endParaRPr lang="en-US" dirty="0"/>
          </a:p>
        </p:txBody>
      </p:sp>
    </p:spTree>
    <p:extLst>
      <p:ext uri="{BB962C8B-B14F-4D97-AF65-F5344CB8AC3E}">
        <p14:creationId xmlns:p14="http://schemas.microsoft.com/office/powerpoint/2010/main" val="30124851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525294" y="3677055"/>
            <a:ext cx="11067583" cy="912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25294" y="5933871"/>
            <a:ext cx="3326860" cy="830997"/>
          </a:xfrm>
          <a:prstGeom prst="rect">
            <a:avLst/>
          </a:prstGeom>
          <a:noFill/>
        </p:spPr>
        <p:txBody>
          <a:bodyPr wrap="square" rtlCol="0">
            <a:spAutoFit/>
          </a:bodyPr>
          <a:lstStyle/>
          <a:p>
            <a:r>
              <a:rPr lang="en-US" sz="2400" dirty="0" smtClean="0"/>
              <a:t>Low</a:t>
            </a:r>
          </a:p>
          <a:p>
            <a:r>
              <a:rPr lang="en-US" sz="2400" dirty="0" smtClean="0"/>
              <a:t>Weak</a:t>
            </a:r>
            <a:endParaRPr lang="en-US" sz="2400" dirty="0"/>
          </a:p>
        </p:txBody>
      </p:sp>
      <p:sp>
        <p:nvSpPr>
          <p:cNvPr id="13" name="TextBox 12"/>
          <p:cNvSpPr txBox="1"/>
          <p:nvPr/>
        </p:nvSpPr>
        <p:spPr>
          <a:xfrm>
            <a:off x="8266017" y="5933871"/>
            <a:ext cx="3326860" cy="830997"/>
          </a:xfrm>
          <a:prstGeom prst="rect">
            <a:avLst/>
          </a:prstGeom>
          <a:noFill/>
        </p:spPr>
        <p:txBody>
          <a:bodyPr wrap="square" rtlCol="0">
            <a:spAutoFit/>
          </a:bodyPr>
          <a:lstStyle/>
          <a:p>
            <a:pPr algn="r"/>
            <a:r>
              <a:rPr lang="en-US" sz="2400" dirty="0" smtClean="0"/>
              <a:t>High</a:t>
            </a:r>
          </a:p>
          <a:p>
            <a:pPr algn="r"/>
            <a:r>
              <a:rPr lang="en-US" sz="2400" dirty="0" smtClean="0"/>
              <a:t>Strong</a:t>
            </a:r>
            <a:endParaRPr lang="en-US" sz="2400" dirty="0"/>
          </a:p>
        </p:txBody>
      </p:sp>
      <p:cxnSp>
        <p:nvCxnSpPr>
          <p:cNvPr id="3" name="Straight Connector 2"/>
          <p:cNvCxnSpPr/>
          <p:nvPr/>
        </p:nvCxnSpPr>
        <p:spPr>
          <a:xfrm>
            <a:off x="2431912" y="3482502"/>
            <a:ext cx="0" cy="4474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804480" y="2709328"/>
            <a:ext cx="943583" cy="461665"/>
          </a:xfrm>
          <a:prstGeom prst="rect">
            <a:avLst/>
          </a:prstGeom>
          <a:noFill/>
        </p:spPr>
        <p:txBody>
          <a:bodyPr wrap="square" rtlCol="0">
            <a:spAutoFit/>
          </a:bodyPr>
          <a:lstStyle/>
          <a:p>
            <a:r>
              <a:rPr lang="en-US" sz="2400" dirty="0" smtClean="0">
                <a:solidFill>
                  <a:srgbClr val="00B050"/>
                </a:solidFill>
              </a:rPr>
              <a:t>Pol #1</a:t>
            </a:r>
            <a:endParaRPr lang="en-US" sz="2400" dirty="0">
              <a:solidFill>
                <a:srgbClr val="00B050"/>
              </a:solidFill>
            </a:endParaRPr>
          </a:p>
        </p:txBody>
      </p:sp>
      <p:cxnSp>
        <p:nvCxnSpPr>
          <p:cNvPr id="14" name="Straight Connector 13"/>
          <p:cNvCxnSpPr/>
          <p:nvPr/>
        </p:nvCxnSpPr>
        <p:spPr>
          <a:xfrm>
            <a:off x="3360911" y="3482501"/>
            <a:ext cx="0" cy="4474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103124" y="2709327"/>
            <a:ext cx="943583" cy="461665"/>
          </a:xfrm>
          <a:prstGeom prst="rect">
            <a:avLst/>
          </a:prstGeom>
          <a:noFill/>
        </p:spPr>
        <p:txBody>
          <a:bodyPr wrap="square" rtlCol="0">
            <a:spAutoFit/>
          </a:bodyPr>
          <a:lstStyle/>
          <a:p>
            <a:r>
              <a:rPr lang="en-US" sz="2400" dirty="0" smtClean="0">
                <a:solidFill>
                  <a:srgbClr val="FF0000"/>
                </a:solidFill>
              </a:rPr>
              <a:t>Pol #2</a:t>
            </a:r>
            <a:endParaRPr lang="en-US" sz="2400" dirty="0">
              <a:solidFill>
                <a:srgbClr val="FF0000"/>
              </a:solidFill>
            </a:endParaRPr>
          </a:p>
        </p:txBody>
      </p:sp>
      <p:sp>
        <p:nvSpPr>
          <p:cNvPr id="8" name="Freeform 7"/>
          <p:cNvSpPr/>
          <p:nvPr/>
        </p:nvSpPr>
        <p:spPr>
          <a:xfrm>
            <a:off x="583034" y="3706237"/>
            <a:ext cx="3725695" cy="1327489"/>
          </a:xfrm>
          <a:custGeom>
            <a:avLst/>
            <a:gdLst>
              <a:gd name="connsiteX0" fmla="*/ 0 w 1848255"/>
              <a:gd name="connsiteY0" fmla="*/ 1070239 h 1070239"/>
              <a:gd name="connsiteX1" fmla="*/ 933855 w 1848255"/>
              <a:gd name="connsiteY1" fmla="*/ 197 h 1070239"/>
              <a:gd name="connsiteX2" fmla="*/ 1848255 w 1848255"/>
              <a:gd name="connsiteY2" fmla="*/ 972963 h 1070239"/>
              <a:gd name="connsiteX3" fmla="*/ 1848255 w 1848255"/>
              <a:gd name="connsiteY3" fmla="*/ 972963 h 1070239"/>
            </a:gdLst>
            <a:ahLst/>
            <a:cxnLst>
              <a:cxn ang="0">
                <a:pos x="connsiteX0" y="connsiteY0"/>
              </a:cxn>
              <a:cxn ang="0">
                <a:pos x="connsiteX1" y="connsiteY1"/>
              </a:cxn>
              <a:cxn ang="0">
                <a:pos x="connsiteX2" y="connsiteY2"/>
              </a:cxn>
              <a:cxn ang="0">
                <a:pos x="connsiteX3" y="connsiteY3"/>
              </a:cxn>
            </a:cxnLst>
            <a:rect l="l" t="t" r="r" b="b"/>
            <a:pathLst>
              <a:path w="1848255" h="1070239">
                <a:moveTo>
                  <a:pt x="0" y="1070239"/>
                </a:moveTo>
                <a:cubicBezTo>
                  <a:pt x="312906" y="543324"/>
                  <a:pt x="625812" y="16410"/>
                  <a:pt x="933855" y="197"/>
                </a:cubicBezTo>
                <a:cubicBezTo>
                  <a:pt x="1241898" y="-16016"/>
                  <a:pt x="1848255" y="972963"/>
                  <a:pt x="1848255" y="972963"/>
                </a:cubicBezTo>
                <a:lnTo>
                  <a:pt x="1848255" y="972963"/>
                </a:lnTo>
              </a:path>
            </a:pathLst>
          </a:cu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5878155" y="3473196"/>
            <a:ext cx="0" cy="4474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247939" y="3482501"/>
            <a:ext cx="0" cy="4474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178107" y="3482501"/>
            <a:ext cx="0" cy="4474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Freeform 25"/>
          <p:cNvSpPr/>
          <p:nvPr/>
        </p:nvSpPr>
        <p:spPr>
          <a:xfrm>
            <a:off x="1494187" y="3722452"/>
            <a:ext cx="3725695" cy="1327489"/>
          </a:xfrm>
          <a:custGeom>
            <a:avLst/>
            <a:gdLst>
              <a:gd name="connsiteX0" fmla="*/ 0 w 1848255"/>
              <a:gd name="connsiteY0" fmla="*/ 1070239 h 1070239"/>
              <a:gd name="connsiteX1" fmla="*/ 933855 w 1848255"/>
              <a:gd name="connsiteY1" fmla="*/ 197 h 1070239"/>
              <a:gd name="connsiteX2" fmla="*/ 1848255 w 1848255"/>
              <a:gd name="connsiteY2" fmla="*/ 972963 h 1070239"/>
              <a:gd name="connsiteX3" fmla="*/ 1848255 w 1848255"/>
              <a:gd name="connsiteY3" fmla="*/ 972963 h 1070239"/>
            </a:gdLst>
            <a:ahLst/>
            <a:cxnLst>
              <a:cxn ang="0">
                <a:pos x="connsiteX0" y="connsiteY0"/>
              </a:cxn>
              <a:cxn ang="0">
                <a:pos x="connsiteX1" y="connsiteY1"/>
              </a:cxn>
              <a:cxn ang="0">
                <a:pos x="connsiteX2" y="connsiteY2"/>
              </a:cxn>
              <a:cxn ang="0">
                <a:pos x="connsiteX3" y="connsiteY3"/>
              </a:cxn>
            </a:cxnLst>
            <a:rect l="l" t="t" r="r" b="b"/>
            <a:pathLst>
              <a:path w="1848255" h="1070239">
                <a:moveTo>
                  <a:pt x="0" y="1070239"/>
                </a:moveTo>
                <a:cubicBezTo>
                  <a:pt x="312906" y="543324"/>
                  <a:pt x="625812" y="16410"/>
                  <a:pt x="933855" y="197"/>
                </a:cubicBezTo>
                <a:cubicBezTo>
                  <a:pt x="1241898" y="-16016"/>
                  <a:pt x="1848255" y="972963"/>
                  <a:pt x="1848255" y="972963"/>
                </a:cubicBezTo>
                <a:lnTo>
                  <a:pt x="1848255" y="972963"/>
                </a:ln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7" name="TextBox 26"/>
          <p:cNvSpPr txBox="1"/>
          <p:nvPr/>
        </p:nvSpPr>
        <p:spPr>
          <a:xfrm>
            <a:off x="4957860" y="5050068"/>
            <a:ext cx="3287948" cy="369332"/>
          </a:xfrm>
          <a:prstGeom prst="rect">
            <a:avLst/>
          </a:prstGeom>
          <a:noFill/>
        </p:spPr>
        <p:txBody>
          <a:bodyPr wrap="square" rtlCol="0">
            <a:spAutoFit/>
          </a:bodyPr>
          <a:lstStyle/>
          <a:p>
            <a:r>
              <a:rPr lang="en-US" b="1" dirty="0" smtClean="0">
                <a:solidFill>
                  <a:srgbClr val="FF0000"/>
                </a:solidFill>
              </a:rPr>
              <a:t>Utility for Pol #2</a:t>
            </a:r>
            <a:endParaRPr lang="en-US" b="1" dirty="0">
              <a:solidFill>
                <a:srgbClr val="FF0000"/>
              </a:solidFill>
            </a:endParaRPr>
          </a:p>
        </p:txBody>
      </p:sp>
      <p:sp>
        <p:nvSpPr>
          <p:cNvPr id="25" name="TextBox 24"/>
          <p:cNvSpPr txBox="1"/>
          <p:nvPr/>
        </p:nvSpPr>
        <p:spPr>
          <a:xfrm>
            <a:off x="2808051" y="5027177"/>
            <a:ext cx="3287948" cy="369332"/>
          </a:xfrm>
          <a:prstGeom prst="rect">
            <a:avLst/>
          </a:prstGeom>
          <a:noFill/>
        </p:spPr>
        <p:txBody>
          <a:bodyPr wrap="square" rtlCol="0">
            <a:spAutoFit/>
          </a:bodyPr>
          <a:lstStyle/>
          <a:p>
            <a:r>
              <a:rPr lang="en-US" b="1" dirty="0" smtClean="0">
                <a:solidFill>
                  <a:srgbClr val="00B050"/>
                </a:solidFill>
              </a:rPr>
              <a:t>Utility for Pol #1</a:t>
            </a:r>
            <a:endParaRPr lang="en-US" b="1" dirty="0">
              <a:solidFill>
                <a:srgbClr val="00B050"/>
              </a:solidFill>
            </a:endParaRPr>
          </a:p>
        </p:txBody>
      </p:sp>
      <p:sp>
        <p:nvSpPr>
          <p:cNvPr id="2" name="TextBox 1"/>
          <p:cNvSpPr txBox="1"/>
          <p:nvPr/>
        </p:nvSpPr>
        <p:spPr>
          <a:xfrm>
            <a:off x="737937" y="128337"/>
            <a:ext cx="10854940" cy="2185214"/>
          </a:xfrm>
          <a:prstGeom prst="rect">
            <a:avLst/>
          </a:prstGeom>
          <a:noFill/>
        </p:spPr>
        <p:txBody>
          <a:bodyPr wrap="square" rtlCol="0">
            <a:spAutoFit/>
          </a:bodyPr>
          <a:lstStyle/>
          <a:p>
            <a:r>
              <a:rPr lang="en-US" sz="3200" dirty="0"/>
              <a:t>Assumptions </a:t>
            </a:r>
            <a:endParaRPr lang="en-US" sz="3200" dirty="0" smtClean="0"/>
          </a:p>
          <a:p>
            <a:pPr marL="285750" indent="-285750">
              <a:buFont typeface="Arial" panose="020B0604020202020204" pitchFamily="34" charset="0"/>
              <a:buChar char="•"/>
            </a:pPr>
            <a:r>
              <a:rPr lang="en-US" sz="2800" dirty="0" smtClean="0"/>
              <a:t>Single </a:t>
            </a:r>
            <a:r>
              <a:rPr lang="en-US" sz="2800" dirty="0"/>
              <a:t>dimensional policy </a:t>
            </a:r>
            <a:r>
              <a:rPr lang="en-US" sz="2800" dirty="0" smtClean="0"/>
              <a:t>space</a:t>
            </a:r>
          </a:p>
          <a:p>
            <a:pPr marL="285750" indent="-285750">
              <a:buFont typeface="Arial" panose="020B0604020202020204" pitchFamily="34" charset="0"/>
              <a:buChar char="•"/>
            </a:pPr>
            <a:r>
              <a:rPr lang="en-US" sz="2800" dirty="0" smtClean="0"/>
              <a:t>Preferences </a:t>
            </a:r>
            <a:r>
              <a:rPr lang="en-US" sz="2800" dirty="0"/>
              <a:t>of Policy Makers </a:t>
            </a:r>
            <a:endParaRPr lang="en-US" sz="2800" dirty="0" smtClean="0"/>
          </a:p>
          <a:p>
            <a:pPr marL="742950" lvl="1" indent="-285750">
              <a:buFont typeface="Arial" panose="020B0604020202020204" pitchFamily="34" charset="0"/>
              <a:buChar char="•"/>
            </a:pPr>
            <a:r>
              <a:rPr lang="en-US" sz="2400" dirty="0" smtClean="0"/>
              <a:t>Each policy maker has an “Ideal Policy” </a:t>
            </a:r>
          </a:p>
          <a:p>
            <a:pPr marL="742950" lvl="1" indent="-285750">
              <a:buFont typeface="Arial" panose="020B0604020202020204" pitchFamily="34" charset="0"/>
              <a:buChar char="•"/>
            </a:pPr>
            <a:r>
              <a:rPr lang="en-US" sz="2400" dirty="0" smtClean="0"/>
              <a:t>Single Peaked </a:t>
            </a:r>
            <a:r>
              <a:rPr lang="en-US" sz="2400" dirty="0"/>
              <a:t>Utility function</a:t>
            </a:r>
          </a:p>
        </p:txBody>
      </p:sp>
      <p:sp>
        <p:nvSpPr>
          <p:cNvPr id="19" name="TextBox 18"/>
          <p:cNvSpPr txBox="1"/>
          <p:nvPr/>
        </p:nvSpPr>
        <p:spPr>
          <a:xfrm>
            <a:off x="6458538" y="4561247"/>
            <a:ext cx="5733462" cy="584775"/>
          </a:xfrm>
          <a:prstGeom prst="rect">
            <a:avLst/>
          </a:prstGeom>
          <a:noFill/>
        </p:spPr>
        <p:txBody>
          <a:bodyPr wrap="square" rtlCol="0">
            <a:spAutoFit/>
          </a:bodyPr>
          <a:lstStyle/>
          <a:p>
            <a:r>
              <a:rPr lang="en-US" sz="3200" dirty="0" smtClean="0">
                <a:solidFill>
                  <a:srgbClr val="0070C0"/>
                </a:solidFill>
              </a:rPr>
              <a:t>Need a “Collective Action Rule”</a:t>
            </a:r>
            <a:endParaRPr lang="en-US" sz="2400" dirty="0">
              <a:solidFill>
                <a:srgbClr val="0070C0"/>
              </a:solidFill>
            </a:endParaRPr>
          </a:p>
        </p:txBody>
      </p:sp>
      <p:sp>
        <p:nvSpPr>
          <p:cNvPr id="20" name="TextBox 19"/>
          <p:cNvSpPr txBox="1"/>
          <p:nvPr/>
        </p:nvSpPr>
        <p:spPr>
          <a:xfrm>
            <a:off x="6392276" y="5210604"/>
            <a:ext cx="5733462" cy="584775"/>
          </a:xfrm>
          <a:prstGeom prst="rect">
            <a:avLst/>
          </a:prstGeom>
          <a:noFill/>
        </p:spPr>
        <p:txBody>
          <a:bodyPr wrap="square" rtlCol="0">
            <a:spAutoFit/>
          </a:bodyPr>
          <a:lstStyle/>
          <a:p>
            <a:r>
              <a:rPr lang="en-US" sz="3200" dirty="0" smtClean="0">
                <a:solidFill>
                  <a:srgbClr val="0070C0"/>
                </a:solidFill>
              </a:rPr>
              <a:t>Assume: Simple Majority Voting</a:t>
            </a:r>
            <a:endParaRPr lang="en-US" sz="2400" dirty="0">
              <a:solidFill>
                <a:srgbClr val="0070C0"/>
              </a:solidFill>
            </a:endParaRPr>
          </a:p>
        </p:txBody>
      </p:sp>
    </p:spTree>
    <p:extLst>
      <p:ext uri="{BB962C8B-B14F-4D97-AF65-F5344CB8AC3E}">
        <p14:creationId xmlns:p14="http://schemas.microsoft.com/office/powerpoint/2010/main" val="240121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8" grpId="0" animBg="1"/>
      <p:bldP spid="26" grpId="0" animBg="1"/>
      <p:bldP spid="27" grpId="0"/>
      <p:bldP spid="25"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7145"/>
            <a:ext cx="10515600" cy="1325563"/>
          </a:xfrm>
        </p:spPr>
        <p:txBody>
          <a:bodyPr>
            <a:normAutofit/>
          </a:bodyPr>
          <a:lstStyle/>
          <a:p>
            <a:pPr algn="ctr"/>
            <a:r>
              <a:rPr lang="en-US" b="1" dirty="0" smtClean="0"/>
              <a:t>Pivotal Politicians – </a:t>
            </a:r>
            <a:br>
              <a:rPr lang="en-US" b="1" dirty="0" smtClean="0"/>
            </a:br>
            <a:r>
              <a:rPr lang="en-US" b="1" dirty="0" smtClean="0"/>
              <a:t>Median </a:t>
            </a:r>
            <a:r>
              <a:rPr lang="en-US" b="1" dirty="0"/>
              <a:t>Voter </a:t>
            </a:r>
            <a:r>
              <a:rPr lang="en-US" b="1" dirty="0" smtClean="0"/>
              <a:t>Theorem (Black, 1948)</a:t>
            </a:r>
            <a:endParaRPr lang="en-US" b="1" dirty="0"/>
          </a:p>
        </p:txBody>
      </p:sp>
      <p:cxnSp>
        <p:nvCxnSpPr>
          <p:cNvPr id="9" name="Straight Connector 8"/>
          <p:cNvCxnSpPr/>
          <p:nvPr/>
        </p:nvCxnSpPr>
        <p:spPr>
          <a:xfrm>
            <a:off x="525294" y="3677055"/>
            <a:ext cx="11067583" cy="912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845367" y="2984477"/>
            <a:ext cx="943583" cy="461665"/>
          </a:xfrm>
          <a:prstGeom prst="rect">
            <a:avLst/>
          </a:prstGeom>
          <a:noFill/>
        </p:spPr>
        <p:txBody>
          <a:bodyPr wrap="square" rtlCol="0">
            <a:spAutoFit/>
          </a:bodyPr>
          <a:lstStyle/>
          <a:p>
            <a:r>
              <a:rPr lang="en-US" sz="2400" dirty="0" smtClean="0">
                <a:solidFill>
                  <a:srgbClr val="FF0000"/>
                </a:solidFill>
              </a:rPr>
              <a:t>MV</a:t>
            </a:r>
            <a:endParaRPr lang="en-US" sz="2400" dirty="0">
              <a:solidFill>
                <a:srgbClr val="FF0000"/>
              </a:solidFill>
            </a:endParaRPr>
          </a:p>
        </p:txBody>
      </p:sp>
      <p:sp>
        <p:nvSpPr>
          <p:cNvPr id="26" name="Freeform 25"/>
          <p:cNvSpPr/>
          <p:nvPr/>
        </p:nvSpPr>
        <p:spPr>
          <a:xfrm>
            <a:off x="3304157" y="3709508"/>
            <a:ext cx="3725695" cy="1327489"/>
          </a:xfrm>
          <a:custGeom>
            <a:avLst/>
            <a:gdLst>
              <a:gd name="connsiteX0" fmla="*/ 0 w 1848255"/>
              <a:gd name="connsiteY0" fmla="*/ 1070239 h 1070239"/>
              <a:gd name="connsiteX1" fmla="*/ 933855 w 1848255"/>
              <a:gd name="connsiteY1" fmla="*/ 197 h 1070239"/>
              <a:gd name="connsiteX2" fmla="*/ 1848255 w 1848255"/>
              <a:gd name="connsiteY2" fmla="*/ 972963 h 1070239"/>
              <a:gd name="connsiteX3" fmla="*/ 1848255 w 1848255"/>
              <a:gd name="connsiteY3" fmla="*/ 972963 h 1070239"/>
            </a:gdLst>
            <a:ahLst/>
            <a:cxnLst>
              <a:cxn ang="0">
                <a:pos x="connsiteX0" y="connsiteY0"/>
              </a:cxn>
              <a:cxn ang="0">
                <a:pos x="connsiteX1" y="connsiteY1"/>
              </a:cxn>
              <a:cxn ang="0">
                <a:pos x="connsiteX2" y="connsiteY2"/>
              </a:cxn>
              <a:cxn ang="0">
                <a:pos x="connsiteX3" y="connsiteY3"/>
              </a:cxn>
            </a:cxnLst>
            <a:rect l="l" t="t" r="r" b="b"/>
            <a:pathLst>
              <a:path w="1848255" h="1070239">
                <a:moveTo>
                  <a:pt x="0" y="1070239"/>
                </a:moveTo>
                <a:cubicBezTo>
                  <a:pt x="312906" y="543324"/>
                  <a:pt x="625812" y="16410"/>
                  <a:pt x="933855" y="197"/>
                </a:cubicBezTo>
                <a:cubicBezTo>
                  <a:pt x="1241898" y="-16016"/>
                  <a:pt x="1848255" y="972963"/>
                  <a:pt x="1848255" y="972963"/>
                </a:cubicBezTo>
                <a:lnTo>
                  <a:pt x="1848255" y="972963"/>
                </a:ln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7" name="TextBox 26"/>
          <p:cNvSpPr txBox="1"/>
          <p:nvPr/>
        </p:nvSpPr>
        <p:spPr>
          <a:xfrm>
            <a:off x="6095999" y="5002747"/>
            <a:ext cx="3287948" cy="369332"/>
          </a:xfrm>
          <a:prstGeom prst="rect">
            <a:avLst/>
          </a:prstGeom>
          <a:noFill/>
        </p:spPr>
        <p:txBody>
          <a:bodyPr wrap="square" rtlCol="0">
            <a:spAutoFit/>
          </a:bodyPr>
          <a:lstStyle/>
          <a:p>
            <a:r>
              <a:rPr lang="en-US" b="1" dirty="0" smtClean="0">
                <a:solidFill>
                  <a:srgbClr val="FF0000"/>
                </a:solidFill>
              </a:rPr>
              <a:t>Utility for MV</a:t>
            </a:r>
            <a:endParaRPr lang="en-US" b="1" dirty="0">
              <a:solidFill>
                <a:srgbClr val="FF0000"/>
              </a:solidFill>
            </a:endParaRPr>
          </a:p>
        </p:txBody>
      </p:sp>
      <p:sp>
        <p:nvSpPr>
          <p:cNvPr id="2" name="Rectangle 1"/>
          <p:cNvSpPr/>
          <p:nvPr/>
        </p:nvSpPr>
        <p:spPr>
          <a:xfrm>
            <a:off x="4555050" y="4276380"/>
            <a:ext cx="1504035" cy="523220"/>
          </a:xfrm>
          <a:prstGeom prst="rect">
            <a:avLst/>
          </a:prstGeom>
        </p:spPr>
        <p:txBody>
          <a:bodyPr wrap="square">
            <a:spAutoFit/>
          </a:bodyPr>
          <a:lstStyle/>
          <a:p>
            <a:r>
              <a:rPr lang="en-US" sz="2800" dirty="0" smtClean="0">
                <a:solidFill>
                  <a:srgbClr val="FF0000"/>
                </a:solidFill>
              </a:rPr>
              <a:t>X* = MV</a:t>
            </a:r>
            <a:endParaRPr lang="en-US" sz="2800" dirty="0">
              <a:solidFill>
                <a:srgbClr val="FF0000"/>
              </a:solidFill>
            </a:endParaRPr>
          </a:p>
        </p:txBody>
      </p:sp>
      <p:sp>
        <p:nvSpPr>
          <p:cNvPr id="14" name="Title 4"/>
          <p:cNvSpPr txBox="1">
            <a:spLocks/>
          </p:cNvSpPr>
          <p:nvPr/>
        </p:nvSpPr>
        <p:spPr>
          <a:xfrm>
            <a:off x="94128" y="1472530"/>
            <a:ext cx="1203160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t>Given assumptions:  </a:t>
            </a:r>
          </a:p>
          <a:p>
            <a:pPr marL="571500" indent="-571500">
              <a:buFont typeface="Arial" panose="020B0604020202020204" pitchFamily="34" charset="0"/>
              <a:buChar char="•"/>
            </a:pPr>
            <a:r>
              <a:rPr lang="en-US" sz="2800" b="1" dirty="0" smtClean="0"/>
              <a:t>MV is key to gaining support for a policy change </a:t>
            </a:r>
            <a:r>
              <a:rPr lang="en-US" sz="2800" b="1" i="1" dirty="0" smtClean="0"/>
              <a:t>within single political institution</a:t>
            </a:r>
          </a:p>
          <a:p>
            <a:pPr marL="571500" indent="-571500">
              <a:buFont typeface="Arial" panose="020B0604020202020204" pitchFamily="34" charset="0"/>
              <a:buChar char="•"/>
            </a:pPr>
            <a:r>
              <a:rPr lang="en-US" sz="2800" b="1" dirty="0" smtClean="0"/>
              <a:t>Policy changes move toward MV’s ideal policy</a:t>
            </a:r>
          </a:p>
          <a:p>
            <a:pPr marL="571500" indent="-571500">
              <a:buFont typeface="Arial" panose="020B0604020202020204" pitchFamily="34" charset="0"/>
              <a:buChar char="•"/>
            </a:pPr>
            <a:r>
              <a:rPr lang="en-US" sz="2800" b="1" dirty="0" smtClean="0"/>
              <a:t>Policy located at MV’s ideal policy is an equilibrium x*</a:t>
            </a:r>
            <a:endParaRPr lang="en-US" sz="3600" b="1" dirty="0"/>
          </a:p>
        </p:txBody>
      </p:sp>
      <p:sp>
        <p:nvSpPr>
          <p:cNvPr id="15" name="Right Arrow 14"/>
          <p:cNvSpPr/>
          <p:nvPr/>
        </p:nvSpPr>
        <p:spPr>
          <a:xfrm>
            <a:off x="2778865" y="5380132"/>
            <a:ext cx="1420242" cy="46885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90846" y="4930080"/>
            <a:ext cx="5389369" cy="584775"/>
          </a:xfrm>
          <a:prstGeom prst="rect">
            <a:avLst/>
          </a:prstGeom>
          <a:noFill/>
        </p:spPr>
        <p:txBody>
          <a:bodyPr wrap="square" rtlCol="0">
            <a:spAutoFit/>
          </a:bodyPr>
          <a:lstStyle/>
          <a:p>
            <a:r>
              <a:rPr lang="en-US" sz="3200" dirty="0">
                <a:solidFill>
                  <a:srgbClr val="00B050"/>
                </a:solidFill>
              </a:rPr>
              <a:t>If x</a:t>
            </a:r>
            <a:r>
              <a:rPr lang="en-US" sz="3200" baseline="-25000" dirty="0">
                <a:solidFill>
                  <a:srgbClr val="00B050"/>
                </a:solidFill>
              </a:rPr>
              <a:t>0</a:t>
            </a:r>
            <a:r>
              <a:rPr lang="en-US" sz="3200" dirty="0">
                <a:solidFill>
                  <a:srgbClr val="00B050"/>
                </a:solidFill>
              </a:rPr>
              <a:t> to the left of MV</a:t>
            </a:r>
            <a:endParaRPr lang="en-US" sz="3200" baseline="-25000" dirty="0">
              <a:solidFill>
                <a:srgbClr val="00B050"/>
              </a:solidFill>
            </a:endParaRPr>
          </a:p>
        </p:txBody>
      </p:sp>
      <p:sp>
        <p:nvSpPr>
          <p:cNvPr id="18" name="TextBox 17"/>
          <p:cNvSpPr txBox="1"/>
          <p:nvPr/>
        </p:nvSpPr>
        <p:spPr>
          <a:xfrm>
            <a:off x="390846" y="5322170"/>
            <a:ext cx="2597527" cy="584775"/>
          </a:xfrm>
          <a:prstGeom prst="rect">
            <a:avLst/>
          </a:prstGeom>
          <a:noFill/>
        </p:spPr>
        <p:txBody>
          <a:bodyPr wrap="square" rtlCol="0">
            <a:spAutoFit/>
          </a:bodyPr>
          <a:lstStyle/>
          <a:p>
            <a:r>
              <a:rPr lang="en-US" sz="3200" dirty="0" smtClean="0">
                <a:solidFill>
                  <a:srgbClr val="00B050"/>
                </a:solidFill>
              </a:rPr>
              <a:t>Policy moves </a:t>
            </a:r>
            <a:endParaRPr lang="en-US" sz="3200" baseline="-25000" dirty="0">
              <a:solidFill>
                <a:srgbClr val="00B050"/>
              </a:solidFill>
            </a:endParaRPr>
          </a:p>
        </p:txBody>
      </p:sp>
      <p:sp>
        <p:nvSpPr>
          <p:cNvPr id="19" name="Right Arrow 18"/>
          <p:cNvSpPr/>
          <p:nvPr/>
        </p:nvSpPr>
        <p:spPr>
          <a:xfrm rot="10800000">
            <a:off x="9383947" y="6148410"/>
            <a:ext cx="1420242" cy="46885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944044" y="5607772"/>
            <a:ext cx="5389369" cy="584775"/>
          </a:xfrm>
          <a:prstGeom prst="rect">
            <a:avLst/>
          </a:prstGeom>
          <a:noFill/>
        </p:spPr>
        <p:txBody>
          <a:bodyPr wrap="square" rtlCol="0">
            <a:spAutoFit/>
          </a:bodyPr>
          <a:lstStyle/>
          <a:p>
            <a:r>
              <a:rPr lang="en-US" sz="3200" dirty="0">
                <a:solidFill>
                  <a:srgbClr val="0070C0"/>
                </a:solidFill>
              </a:rPr>
              <a:t>If x</a:t>
            </a:r>
            <a:r>
              <a:rPr lang="en-US" sz="3200" baseline="-25000" dirty="0">
                <a:solidFill>
                  <a:srgbClr val="0070C0"/>
                </a:solidFill>
              </a:rPr>
              <a:t>0</a:t>
            </a:r>
            <a:r>
              <a:rPr lang="en-US" sz="3200" dirty="0">
                <a:solidFill>
                  <a:srgbClr val="0070C0"/>
                </a:solidFill>
              </a:rPr>
              <a:t> to the </a:t>
            </a:r>
            <a:r>
              <a:rPr lang="en-US" sz="3200" dirty="0" smtClean="0">
                <a:solidFill>
                  <a:srgbClr val="0070C0"/>
                </a:solidFill>
              </a:rPr>
              <a:t>right of </a:t>
            </a:r>
            <a:r>
              <a:rPr lang="en-US" sz="3200" dirty="0">
                <a:solidFill>
                  <a:srgbClr val="0070C0"/>
                </a:solidFill>
              </a:rPr>
              <a:t>MV</a:t>
            </a:r>
            <a:endParaRPr lang="en-US" sz="3200" baseline="-25000" dirty="0">
              <a:solidFill>
                <a:srgbClr val="0070C0"/>
              </a:solidFill>
            </a:endParaRPr>
          </a:p>
        </p:txBody>
      </p:sp>
      <p:sp>
        <p:nvSpPr>
          <p:cNvPr id="21" name="TextBox 20"/>
          <p:cNvSpPr txBox="1"/>
          <p:nvPr/>
        </p:nvSpPr>
        <p:spPr>
          <a:xfrm>
            <a:off x="7029852" y="6057824"/>
            <a:ext cx="2453353" cy="584775"/>
          </a:xfrm>
          <a:prstGeom prst="rect">
            <a:avLst/>
          </a:prstGeom>
          <a:noFill/>
        </p:spPr>
        <p:txBody>
          <a:bodyPr wrap="square" rtlCol="0">
            <a:spAutoFit/>
          </a:bodyPr>
          <a:lstStyle/>
          <a:p>
            <a:r>
              <a:rPr lang="en-US" sz="3200" dirty="0" smtClean="0">
                <a:solidFill>
                  <a:srgbClr val="0070C0"/>
                </a:solidFill>
              </a:rPr>
              <a:t>Policy moves </a:t>
            </a:r>
            <a:endParaRPr lang="en-US" sz="3200" baseline="-25000" dirty="0">
              <a:solidFill>
                <a:srgbClr val="0070C0"/>
              </a:solidFill>
            </a:endParaRPr>
          </a:p>
        </p:txBody>
      </p:sp>
      <p:sp>
        <p:nvSpPr>
          <p:cNvPr id="22" name="TextBox 21"/>
          <p:cNvSpPr txBox="1"/>
          <p:nvPr/>
        </p:nvSpPr>
        <p:spPr>
          <a:xfrm>
            <a:off x="6392276" y="3146668"/>
            <a:ext cx="5733462" cy="1077218"/>
          </a:xfrm>
          <a:prstGeom prst="rect">
            <a:avLst/>
          </a:prstGeom>
          <a:noFill/>
        </p:spPr>
        <p:txBody>
          <a:bodyPr wrap="square" rtlCol="0">
            <a:spAutoFit/>
          </a:bodyPr>
          <a:lstStyle/>
          <a:p>
            <a:r>
              <a:rPr lang="en-US" sz="3200" dirty="0" smtClean="0">
                <a:solidFill>
                  <a:srgbClr val="C00000"/>
                </a:solidFill>
              </a:rPr>
              <a:t>Change Voting Rule </a:t>
            </a:r>
            <a:r>
              <a:rPr lang="en-US" sz="3200" dirty="0" smtClean="0">
                <a:solidFill>
                  <a:srgbClr val="C00000"/>
                </a:solidFill>
                <a:sym typeface="Wingdings" panose="05000000000000000000" pitchFamily="2" charset="2"/>
              </a:rPr>
              <a:t> different Pivotal Politician</a:t>
            </a:r>
            <a:endParaRPr lang="en-US" sz="2400" dirty="0">
              <a:solidFill>
                <a:srgbClr val="C00000"/>
              </a:solidFill>
            </a:endParaRPr>
          </a:p>
        </p:txBody>
      </p:sp>
    </p:spTree>
    <p:extLst>
      <p:ext uri="{BB962C8B-B14F-4D97-AF65-F5344CB8AC3E}">
        <p14:creationId xmlns:p14="http://schemas.microsoft.com/office/powerpoint/2010/main" val="201559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17" grpId="0"/>
      <p:bldP spid="18" grpId="0"/>
      <p:bldP spid="19" grpId="0" animBg="1"/>
      <p:bldP spid="20" grpId="0"/>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Interaction Across Political Institutions</a:t>
            </a:r>
            <a:br>
              <a:rPr lang="en-US" sz="4800" dirty="0" smtClean="0"/>
            </a:br>
            <a:r>
              <a:rPr lang="en-US" sz="2400" dirty="0" smtClean="0"/>
              <a:t>(e.g., </a:t>
            </a:r>
            <a:r>
              <a:rPr lang="en-US" sz="2400" dirty="0" err="1" smtClean="0"/>
              <a:t>Holburn</a:t>
            </a:r>
            <a:r>
              <a:rPr lang="en-US" sz="2400" dirty="0" smtClean="0"/>
              <a:t> &amp; Vanden Bergh, 2004 &amp; 2008)</a:t>
            </a:r>
            <a:endParaRPr lang="en-US" sz="4800"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338045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082" y="365125"/>
            <a:ext cx="11600330" cy="1325563"/>
          </a:xfrm>
        </p:spPr>
        <p:txBody>
          <a:bodyPr>
            <a:normAutofit fontScale="90000"/>
          </a:bodyPr>
          <a:lstStyle/>
          <a:p>
            <a:r>
              <a:rPr lang="en-US" dirty="0" smtClean="0"/>
              <a:t>Simple PPT model  </a:t>
            </a:r>
            <a:r>
              <a:rPr lang="en-US" dirty="0"/>
              <a:t>-- Regulator, Legislature &amp; Executive</a:t>
            </a:r>
            <a:r>
              <a:rPr lang="en-US" dirty="0" smtClean="0"/>
              <a:t/>
            </a:r>
            <a:br>
              <a:rPr lang="en-US" dirty="0" smtClean="0"/>
            </a:br>
            <a:r>
              <a:rPr lang="en-US" dirty="0" smtClean="0"/>
              <a:t>Incorporate Institutional Rules Governing Process</a:t>
            </a:r>
            <a:endParaRPr lang="en-US" dirty="0"/>
          </a:p>
        </p:txBody>
      </p:sp>
      <p:sp>
        <p:nvSpPr>
          <p:cNvPr id="4" name="Content Placeholder 3"/>
          <p:cNvSpPr>
            <a:spLocks noGrp="1"/>
          </p:cNvSpPr>
          <p:nvPr>
            <p:ph idx="1"/>
          </p:nvPr>
        </p:nvSpPr>
        <p:spPr>
          <a:xfrm>
            <a:off x="233082" y="1825625"/>
            <a:ext cx="11600330" cy="4351338"/>
          </a:xfrm>
        </p:spPr>
        <p:txBody>
          <a:bodyPr>
            <a:normAutofit fontScale="92500" lnSpcReduction="20000"/>
          </a:bodyPr>
          <a:lstStyle/>
          <a:p>
            <a:endParaRPr lang="en-US" sz="3100" dirty="0" smtClean="0"/>
          </a:p>
          <a:p>
            <a:r>
              <a:rPr lang="en-US" sz="3100" dirty="0" smtClean="0"/>
              <a:t>Step 1:  Regulators define the “Social Cost of Carbon” for a Carbon Tax</a:t>
            </a:r>
          </a:p>
          <a:p>
            <a:pPr lvl="1"/>
            <a:r>
              <a:rPr lang="en-US" sz="2600" i="1" dirty="0" smtClean="0"/>
              <a:t>Simple Majority </a:t>
            </a:r>
            <a:r>
              <a:rPr lang="en-US" sz="2600" dirty="0" smtClean="0"/>
              <a:t>among commissioners; MV ideal policy $60 per </a:t>
            </a:r>
            <a:r>
              <a:rPr lang="en-US" sz="2600" dirty="0" err="1" smtClean="0"/>
              <a:t>tonne</a:t>
            </a:r>
            <a:r>
              <a:rPr lang="en-US" sz="2600" dirty="0" smtClean="0"/>
              <a:t> of CO2</a:t>
            </a:r>
          </a:p>
          <a:p>
            <a:pPr lvl="1"/>
            <a:endParaRPr lang="en-US" sz="2600" dirty="0"/>
          </a:p>
          <a:p>
            <a:r>
              <a:rPr lang="en-US" sz="3100" dirty="0" smtClean="0">
                <a:solidFill>
                  <a:schemeClr val="bg1"/>
                </a:solidFill>
              </a:rPr>
              <a:t>Step 2:  Legislature may </a:t>
            </a:r>
            <a:r>
              <a:rPr lang="en-US" sz="3100" b="1" i="1" dirty="0" smtClean="0">
                <a:solidFill>
                  <a:schemeClr val="bg1"/>
                </a:solidFill>
              </a:rPr>
              <a:t>overturn</a:t>
            </a:r>
            <a:r>
              <a:rPr lang="en-US" sz="3100" dirty="0" smtClean="0">
                <a:solidFill>
                  <a:schemeClr val="bg1"/>
                </a:solidFill>
              </a:rPr>
              <a:t> the Regulator with a new law</a:t>
            </a:r>
          </a:p>
          <a:p>
            <a:pPr lvl="1"/>
            <a:r>
              <a:rPr lang="en-US" sz="2600" i="1" dirty="0" smtClean="0">
                <a:solidFill>
                  <a:schemeClr val="bg1"/>
                </a:solidFill>
              </a:rPr>
              <a:t>Simple Majority </a:t>
            </a:r>
            <a:r>
              <a:rPr lang="en-US" sz="2600" dirty="0" smtClean="0">
                <a:solidFill>
                  <a:schemeClr val="bg1"/>
                </a:solidFill>
              </a:rPr>
              <a:t>required for new policy otherwise regulatory decision stands</a:t>
            </a:r>
          </a:p>
          <a:p>
            <a:pPr lvl="1"/>
            <a:r>
              <a:rPr lang="en-US" sz="2600" dirty="0" smtClean="0">
                <a:solidFill>
                  <a:schemeClr val="bg1"/>
                </a:solidFill>
              </a:rPr>
              <a:t>MV ideal policy $40 per </a:t>
            </a:r>
            <a:r>
              <a:rPr lang="en-US" sz="2600" dirty="0" err="1" smtClean="0">
                <a:solidFill>
                  <a:schemeClr val="bg1"/>
                </a:solidFill>
              </a:rPr>
              <a:t>tonne</a:t>
            </a:r>
            <a:r>
              <a:rPr lang="en-US" sz="2600" dirty="0" smtClean="0">
                <a:solidFill>
                  <a:schemeClr val="bg1"/>
                </a:solidFill>
              </a:rPr>
              <a:t> of CO2</a:t>
            </a:r>
          </a:p>
          <a:p>
            <a:pPr lvl="1"/>
            <a:endParaRPr lang="en-US" sz="2700" dirty="0">
              <a:solidFill>
                <a:schemeClr val="bg1"/>
              </a:solidFill>
            </a:endParaRPr>
          </a:p>
          <a:p>
            <a:r>
              <a:rPr lang="en-US" sz="3100" dirty="0" smtClean="0">
                <a:solidFill>
                  <a:schemeClr val="bg1"/>
                </a:solidFill>
              </a:rPr>
              <a:t>Step 3:  The Executive must agree with Legislature’s proposed policy otherwise regulatory decision stands</a:t>
            </a:r>
          </a:p>
          <a:p>
            <a:pPr lvl="1"/>
            <a:r>
              <a:rPr lang="en-US" sz="3100" dirty="0" smtClean="0">
                <a:solidFill>
                  <a:schemeClr val="bg1"/>
                </a:solidFill>
              </a:rPr>
              <a:t>Ideal Policy $50 per </a:t>
            </a:r>
            <a:r>
              <a:rPr lang="en-US" sz="3100" dirty="0" err="1" smtClean="0">
                <a:solidFill>
                  <a:schemeClr val="bg1"/>
                </a:solidFill>
              </a:rPr>
              <a:t>tonne</a:t>
            </a:r>
            <a:r>
              <a:rPr lang="en-US" sz="3100" dirty="0" smtClean="0">
                <a:solidFill>
                  <a:schemeClr val="bg1"/>
                </a:solidFill>
              </a:rPr>
              <a:t> of CO2</a:t>
            </a:r>
            <a:endParaRPr lang="en-US" sz="3100" dirty="0">
              <a:solidFill>
                <a:schemeClr val="bg1"/>
              </a:solidFill>
            </a:endParaRPr>
          </a:p>
          <a:p>
            <a:endParaRPr lang="en-US" dirty="0"/>
          </a:p>
        </p:txBody>
      </p:sp>
    </p:spTree>
    <p:extLst>
      <p:ext uri="{BB962C8B-B14F-4D97-AF65-F5344CB8AC3E}">
        <p14:creationId xmlns:p14="http://schemas.microsoft.com/office/powerpoint/2010/main" val="32842151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082" y="365125"/>
            <a:ext cx="11600330" cy="1325563"/>
          </a:xfrm>
        </p:spPr>
        <p:txBody>
          <a:bodyPr>
            <a:normAutofit fontScale="90000"/>
          </a:bodyPr>
          <a:lstStyle/>
          <a:p>
            <a:r>
              <a:rPr lang="en-US" dirty="0"/>
              <a:t>Simple PPT model  -- Regulator, Legislature &amp; Executive</a:t>
            </a:r>
            <a:br>
              <a:rPr lang="en-US" dirty="0"/>
            </a:br>
            <a:r>
              <a:rPr lang="en-US" dirty="0"/>
              <a:t>Incorporate Institutional Rules Governing Process</a:t>
            </a:r>
          </a:p>
        </p:txBody>
      </p:sp>
      <p:sp>
        <p:nvSpPr>
          <p:cNvPr id="4" name="Content Placeholder 3"/>
          <p:cNvSpPr>
            <a:spLocks noGrp="1"/>
          </p:cNvSpPr>
          <p:nvPr>
            <p:ph idx="1"/>
          </p:nvPr>
        </p:nvSpPr>
        <p:spPr>
          <a:xfrm>
            <a:off x="233082" y="1825625"/>
            <a:ext cx="11600330" cy="4351338"/>
          </a:xfrm>
        </p:spPr>
        <p:txBody>
          <a:bodyPr>
            <a:normAutofit fontScale="92500" lnSpcReduction="20000"/>
          </a:bodyPr>
          <a:lstStyle/>
          <a:p>
            <a:endParaRPr lang="en-US" sz="3100" dirty="0" smtClean="0"/>
          </a:p>
          <a:p>
            <a:r>
              <a:rPr lang="en-US" sz="3100" dirty="0" smtClean="0">
                <a:solidFill>
                  <a:schemeClr val="bg1">
                    <a:lumMod val="65000"/>
                  </a:schemeClr>
                </a:solidFill>
              </a:rPr>
              <a:t>Step 1:  Regulators define the “Social Cost of Carbon” for a Carbon Tax</a:t>
            </a:r>
          </a:p>
          <a:p>
            <a:pPr lvl="1"/>
            <a:r>
              <a:rPr lang="en-US" sz="2600" i="1" dirty="0" smtClean="0">
                <a:solidFill>
                  <a:schemeClr val="bg1">
                    <a:lumMod val="65000"/>
                  </a:schemeClr>
                </a:solidFill>
              </a:rPr>
              <a:t>Simple Majority </a:t>
            </a:r>
            <a:r>
              <a:rPr lang="en-US" sz="2600" dirty="0" smtClean="0">
                <a:solidFill>
                  <a:schemeClr val="bg1">
                    <a:lumMod val="65000"/>
                  </a:schemeClr>
                </a:solidFill>
              </a:rPr>
              <a:t>among commissioners; MV ideal policy $60 per </a:t>
            </a:r>
            <a:r>
              <a:rPr lang="en-US" sz="2600" dirty="0" err="1" smtClean="0">
                <a:solidFill>
                  <a:schemeClr val="bg1">
                    <a:lumMod val="65000"/>
                  </a:schemeClr>
                </a:solidFill>
              </a:rPr>
              <a:t>tonne</a:t>
            </a:r>
            <a:r>
              <a:rPr lang="en-US" sz="2600" dirty="0" smtClean="0">
                <a:solidFill>
                  <a:schemeClr val="bg1">
                    <a:lumMod val="65000"/>
                  </a:schemeClr>
                </a:solidFill>
              </a:rPr>
              <a:t> of CO2</a:t>
            </a:r>
          </a:p>
          <a:p>
            <a:pPr lvl="1"/>
            <a:endParaRPr lang="en-US" sz="2600" dirty="0"/>
          </a:p>
          <a:p>
            <a:r>
              <a:rPr lang="en-US" sz="3100" dirty="0" smtClean="0"/>
              <a:t>Step 2:  Legislature may </a:t>
            </a:r>
            <a:r>
              <a:rPr lang="en-US" sz="3100" b="1" i="1" dirty="0" smtClean="0"/>
              <a:t>overturn</a:t>
            </a:r>
            <a:r>
              <a:rPr lang="en-US" sz="3100" dirty="0" smtClean="0"/>
              <a:t> the Regulator with a new law</a:t>
            </a:r>
          </a:p>
          <a:p>
            <a:pPr lvl="1"/>
            <a:r>
              <a:rPr lang="en-US" sz="2600" i="1" dirty="0" smtClean="0"/>
              <a:t>Simple Majority </a:t>
            </a:r>
            <a:r>
              <a:rPr lang="en-US" sz="2600" dirty="0" smtClean="0"/>
              <a:t>required for new policy otherwise regulatory decision stands</a:t>
            </a:r>
          </a:p>
          <a:p>
            <a:pPr lvl="1"/>
            <a:r>
              <a:rPr lang="en-US" sz="2600" dirty="0" smtClean="0"/>
              <a:t>MV ideal policy $40 per </a:t>
            </a:r>
            <a:r>
              <a:rPr lang="en-US" sz="2600" dirty="0" err="1" smtClean="0"/>
              <a:t>tonne</a:t>
            </a:r>
            <a:r>
              <a:rPr lang="en-US" sz="2600" dirty="0" smtClean="0"/>
              <a:t> of CO2</a:t>
            </a:r>
          </a:p>
          <a:p>
            <a:pPr lvl="1"/>
            <a:endParaRPr lang="en-US" sz="2700" dirty="0"/>
          </a:p>
          <a:p>
            <a:r>
              <a:rPr lang="en-US" sz="3100" dirty="0" smtClean="0">
                <a:solidFill>
                  <a:schemeClr val="bg1"/>
                </a:solidFill>
              </a:rPr>
              <a:t>Step 3:  The Executive must agree with Legislature’s proposed policy otherwise regulatory decision stands</a:t>
            </a:r>
          </a:p>
          <a:p>
            <a:pPr lvl="1"/>
            <a:r>
              <a:rPr lang="en-US" sz="3100" dirty="0" smtClean="0">
                <a:solidFill>
                  <a:schemeClr val="bg1"/>
                </a:solidFill>
              </a:rPr>
              <a:t>Ideal Policy $50 per </a:t>
            </a:r>
            <a:r>
              <a:rPr lang="en-US" sz="3100" dirty="0" err="1" smtClean="0">
                <a:solidFill>
                  <a:schemeClr val="bg1"/>
                </a:solidFill>
              </a:rPr>
              <a:t>tonne</a:t>
            </a:r>
            <a:r>
              <a:rPr lang="en-US" sz="3100" dirty="0" smtClean="0">
                <a:solidFill>
                  <a:schemeClr val="bg1"/>
                </a:solidFill>
              </a:rPr>
              <a:t> of CO2</a:t>
            </a:r>
            <a:endParaRPr lang="en-US" sz="3100"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7540962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082" y="365125"/>
            <a:ext cx="11600330" cy="1325563"/>
          </a:xfrm>
        </p:spPr>
        <p:txBody>
          <a:bodyPr>
            <a:normAutofit fontScale="90000"/>
          </a:bodyPr>
          <a:lstStyle/>
          <a:p>
            <a:r>
              <a:rPr lang="en-US" dirty="0"/>
              <a:t>Simple PPT model  -- Regulator, Legislature &amp; Executive</a:t>
            </a:r>
            <a:br>
              <a:rPr lang="en-US" dirty="0"/>
            </a:br>
            <a:r>
              <a:rPr lang="en-US" dirty="0"/>
              <a:t>Incorporate Institutional Rules Governing Process</a:t>
            </a:r>
          </a:p>
        </p:txBody>
      </p:sp>
      <p:sp>
        <p:nvSpPr>
          <p:cNvPr id="4" name="Content Placeholder 3"/>
          <p:cNvSpPr>
            <a:spLocks noGrp="1"/>
          </p:cNvSpPr>
          <p:nvPr>
            <p:ph idx="1"/>
          </p:nvPr>
        </p:nvSpPr>
        <p:spPr>
          <a:xfrm>
            <a:off x="233082" y="1825625"/>
            <a:ext cx="11600330" cy="4351338"/>
          </a:xfrm>
        </p:spPr>
        <p:txBody>
          <a:bodyPr>
            <a:normAutofit fontScale="92500" lnSpcReduction="20000"/>
          </a:bodyPr>
          <a:lstStyle/>
          <a:p>
            <a:endParaRPr lang="en-US" sz="3100" dirty="0" smtClean="0"/>
          </a:p>
          <a:p>
            <a:r>
              <a:rPr lang="en-US" sz="3100" dirty="0" smtClean="0">
                <a:solidFill>
                  <a:schemeClr val="bg1">
                    <a:lumMod val="65000"/>
                  </a:schemeClr>
                </a:solidFill>
              </a:rPr>
              <a:t>Step 1:  Regulators define the “Social Cost of Carbon” for a Carbon Tax</a:t>
            </a:r>
          </a:p>
          <a:p>
            <a:pPr lvl="1"/>
            <a:r>
              <a:rPr lang="en-US" sz="2600" i="1" dirty="0" smtClean="0">
                <a:solidFill>
                  <a:schemeClr val="bg1">
                    <a:lumMod val="65000"/>
                  </a:schemeClr>
                </a:solidFill>
              </a:rPr>
              <a:t>Simple Majority </a:t>
            </a:r>
            <a:r>
              <a:rPr lang="en-US" sz="2600" dirty="0" smtClean="0">
                <a:solidFill>
                  <a:schemeClr val="bg1">
                    <a:lumMod val="65000"/>
                  </a:schemeClr>
                </a:solidFill>
              </a:rPr>
              <a:t>among commissioners; MV ideal policy $60 per </a:t>
            </a:r>
            <a:r>
              <a:rPr lang="en-US" sz="2600" dirty="0" err="1" smtClean="0">
                <a:solidFill>
                  <a:schemeClr val="bg1">
                    <a:lumMod val="65000"/>
                  </a:schemeClr>
                </a:solidFill>
              </a:rPr>
              <a:t>tonne</a:t>
            </a:r>
            <a:r>
              <a:rPr lang="en-US" sz="2600" dirty="0" smtClean="0">
                <a:solidFill>
                  <a:schemeClr val="bg1">
                    <a:lumMod val="65000"/>
                  </a:schemeClr>
                </a:solidFill>
              </a:rPr>
              <a:t> of CO2</a:t>
            </a:r>
          </a:p>
          <a:p>
            <a:pPr lvl="1"/>
            <a:endParaRPr lang="en-US" sz="2600" dirty="0">
              <a:solidFill>
                <a:schemeClr val="bg1">
                  <a:lumMod val="65000"/>
                </a:schemeClr>
              </a:solidFill>
            </a:endParaRPr>
          </a:p>
          <a:p>
            <a:r>
              <a:rPr lang="en-US" sz="3100" dirty="0" smtClean="0">
                <a:solidFill>
                  <a:schemeClr val="bg1">
                    <a:lumMod val="65000"/>
                  </a:schemeClr>
                </a:solidFill>
              </a:rPr>
              <a:t>Step 2:  Legislature may </a:t>
            </a:r>
            <a:r>
              <a:rPr lang="en-US" sz="3100" b="1" i="1" dirty="0" smtClean="0">
                <a:solidFill>
                  <a:schemeClr val="bg1">
                    <a:lumMod val="65000"/>
                  </a:schemeClr>
                </a:solidFill>
              </a:rPr>
              <a:t>overturn</a:t>
            </a:r>
            <a:r>
              <a:rPr lang="en-US" sz="3100" dirty="0" smtClean="0">
                <a:solidFill>
                  <a:schemeClr val="bg1">
                    <a:lumMod val="65000"/>
                  </a:schemeClr>
                </a:solidFill>
              </a:rPr>
              <a:t> the Regulator with a new law</a:t>
            </a:r>
          </a:p>
          <a:p>
            <a:pPr lvl="1"/>
            <a:r>
              <a:rPr lang="en-US" sz="2600" i="1" dirty="0" smtClean="0">
                <a:solidFill>
                  <a:schemeClr val="bg1">
                    <a:lumMod val="65000"/>
                  </a:schemeClr>
                </a:solidFill>
              </a:rPr>
              <a:t>Simple Majority </a:t>
            </a:r>
            <a:r>
              <a:rPr lang="en-US" sz="2600" dirty="0" smtClean="0">
                <a:solidFill>
                  <a:schemeClr val="bg1">
                    <a:lumMod val="65000"/>
                  </a:schemeClr>
                </a:solidFill>
              </a:rPr>
              <a:t>required for new policy otherwise regulatory decision stands</a:t>
            </a:r>
          </a:p>
          <a:p>
            <a:pPr lvl="1"/>
            <a:r>
              <a:rPr lang="en-US" sz="2600" dirty="0" smtClean="0">
                <a:solidFill>
                  <a:schemeClr val="bg1">
                    <a:lumMod val="65000"/>
                  </a:schemeClr>
                </a:solidFill>
              </a:rPr>
              <a:t>MV ideal policy $40 per </a:t>
            </a:r>
            <a:r>
              <a:rPr lang="en-US" sz="2600" dirty="0" err="1" smtClean="0">
                <a:solidFill>
                  <a:schemeClr val="bg1">
                    <a:lumMod val="65000"/>
                  </a:schemeClr>
                </a:solidFill>
              </a:rPr>
              <a:t>tonne</a:t>
            </a:r>
            <a:r>
              <a:rPr lang="en-US" sz="2600" dirty="0" smtClean="0">
                <a:solidFill>
                  <a:schemeClr val="bg1">
                    <a:lumMod val="65000"/>
                  </a:schemeClr>
                </a:solidFill>
              </a:rPr>
              <a:t> of CO2</a:t>
            </a:r>
          </a:p>
          <a:p>
            <a:pPr lvl="1"/>
            <a:endParaRPr lang="en-US" sz="2700" dirty="0"/>
          </a:p>
          <a:p>
            <a:r>
              <a:rPr lang="en-US" sz="3100" dirty="0" smtClean="0"/>
              <a:t>Step 3:  The Executive must agree with Legislature’s proposed policy otherwise regulatory decision stands</a:t>
            </a:r>
          </a:p>
          <a:p>
            <a:pPr lvl="1"/>
            <a:r>
              <a:rPr lang="en-US" sz="3100" dirty="0" smtClean="0"/>
              <a:t>Ideal Policy $50 per </a:t>
            </a:r>
            <a:r>
              <a:rPr lang="en-US" sz="3100" dirty="0" err="1" smtClean="0"/>
              <a:t>tonne</a:t>
            </a:r>
            <a:r>
              <a:rPr lang="en-US" sz="3100" dirty="0" smtClean="0"/>
              <a:t> of CO2</a:t>
            </a:r>
            <a:endParaRPr lang="en-US" sz="3100" dirty="0"/>
          </a:p>
          <a:p>
            <a:endParaRPr lang="en-US" dirty="0"/>
          </a:p>
        </p:txBody>
      </p:sp>
    </p:spTree>
    <p:extLst>
      <p:ext uri="{BB962C8B-B14F-4D97-AF65-F5344CB8AC3E}">
        <p14:creationId xmlns:p14="http://schemas.microsoft.com/office/powerpoint/2010/main" val="30695638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web.mit.edu/jdefig/www/images/phot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7766" y="4783935"/>
            <a:ext cx="1318415" cy="174219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psc.edu/science/Spiller/Images/spiller_bio.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1745" y="2665307"/>
            <a:ext cx="1377481" cy="17601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pPr algn="ctr"/>
            <a:r>
              <a:rPr lang="en-US" sz="3600" dirty="0" smtClean="0"/>
              <a:t>Firm Political Strategy</a:t>
            </a:r>
            <a:endParaRPr lang="en-US" sz="3600" dirty="0"/>
          </a:p>
        </p:txBody>
      </p:sp>
      <p:sp>
        <p:nvSpPr>
          <p:cNvPr id="4" name="Rectangle 3"/>
          <p:cNvSpPr/>
          <p:nvPr/>
        </p:nvSpPr>
        <p:spPr>
          <a:xfrm>
            <a:off x="4150176" y="2847349"/>
            <a:ext cx="3891643" cy="646331"/>
          </a:xfrm>
          <a:prstGeom prst="rect">
            <a:avLst/>
          </a:prstGeom>
        </p:spPr>
        <p:txBody>
          <a:bodyPr wrap="none">
            <a:spAutoFit/>
          </a:bodyPr>
          <a:lstStyle/>
          <a:p>
            <a:r>
              <a:rPr lang="en-US" sz="3600" dirty="0" smtClean="0">
                <a:latin typeface="+mj-lt"/>
              </a:rPr>
              <a:t>Nonmarket Strategy</a:t>
            </a:r>
            <a:endParaRPr lang="en-US" sz="3600" dirty="0">
              <a:latin typeface="+mj-lt"/>
            </a:endParaRPr>
          </a:p>
        </p:txBody>
      </p:sp>
      <p:sp>
        <p:nvSpPr>
          <p:cNvPr id="5" name="Rectangle 4"/>
          <p:cNvSpPr/>
          <p:nvPr/>
        </p:nvSpPr>
        <p:spPr>
          <a:xfrm>
            <a:off x="3637152" y="3932531"/>
            <a:ext cx="4917692" cy="646331"/>
          </a:xfrm>
          <a:prstGeom prst="rect">
            <a:avLst/>
          </a:prstGeom>
        </p:spPr>
        <p:txBody>
          <a:bodyPr wrap="none">
            <a:spAutoFit/>
          </a:bodyPr>
          <a:lstStyle/>
          <a:p>
            <a:pPr algn="ctr"/>
            <a:r>
              <a:rPr lang="en-US" sz="3600" dirty="0" smtClean="0">
                <a:latin typeface="+mj-lt"/>
              </a:rPr>
              <a:t>Strategy Beyond Markets </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25188" y="1153360"/>
            <a:ext cx="2883243" cy="4228757"/>
          </a:xfrm>
          <a:prstGeom prst="rect">
            <a:avLst/>
          </a:prstGeom>
        </p:spPr>
      </p:pic>
      <p:sp>
        <p:nvSpPr>
          <p:cNvPr id="7" name="Rectangle 6"/>
          <p:cNvSpPr/>
          <p:nvPr/>
        </p:nvSpPr>
        <p:spPr>
          <a:xfrm>
            <a:off x="9599794" y="803115"/>
            <a:ext cx="1754006" cy="369332"/>
          </a:xfrm>
          <a:prstGeom prst="rect">
            <a:avLst/>
          </a:prstGeom>
        </p:spPr>
        <p:txBody>
          <a:bodyPr wrap="none">
            <a:spAutoFit/>
          </a:bodyPr>
          <a:lstStyle/>
          <a:p>
            <a:pPr algn="ctr"/>
            <a:r>
              <a:rPr lang="en-US" dirty="0"/>
              <a:t>(shameless plug)</a:t>
            </a:r>
          </a:p>
        </p:txBody>
      </p:sp>
      <p:sp>
        <p:nvSpPr>
          <p:cNvPr id="8" name="Rectangle 7"/>
          <p:cNvSpPr/>
          <p:nvPr/>
        </p:nvSpPr>
        <p:spPr>
          <a:xfrm>
            <a:off x="2378972" y="5235190"/>
            <a:ext cx="7363426" cy="1077218"/>
          </a:xfrm>
          <a:prstGeom prst="rect">
            <a:avLst/>
          </a:prstGeom>
        </p:spPr>
        <p:txBody>
          <a:bodyPr wrap="none">
            <a:spAutoFit/>
          </a:bodyPr>
          <a:lstStyle/>
          <a:p>
            <a:pPr algn="ctr"/>
            <a:r>
              <a:rPr lang="en-US" sz="3200" dirty="0">
                <a:latin typeface="+mj-lt"/>
              </a:rPr>
              <a:t>Past Presidents of SIOE</a:t>
            </a:r>
          </a:p>
          <a:p>
            <a:pPr algn="ctr"/>
            <a:r>
              <a:rPr lang="en-US" sz="3200" dirty="0" smtClean="0">
                <a:latin typeface="+mj-lt"/>
              </a:rPr>
              <a:t>“</a:t>
            </a:r>
            <a:r>
              <a:rPr lang="en-US" sz="3200" dirty="0">
                <a:latin typeface="+mj-lt"/>
              </a:rPr>
              <a:t>Founding Fathers” &amp; Important </a:t>
            </a:r>
            <a:r>
              <a:rPr lang="en-US" sz="3200" dirty="0" smtClean="0">
                <a:latin typeface="+mj-lt"/>
              </a:rPr>
              <a:t>Influences </a:t>
            </a:r>
          </a:p>
        </p:txBody>
      </p:sp>
      <p:pic>
        <p:nvPicPr>
          <p:cNvPr id="1026" name="Picture 2" descr="http://haas.berkeley.edu/haas/about/images_local/williamson_oliv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01745" y="403698"/>
            <a:ext cx="1264178" cy="17382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nobelprize.org/nobel_prizes/economic-sciences/laureates/1993/north_postcar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1894" y="406895"/>
            <a:ext cx="1231852" cy="174219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8"/>
          <a:stretch>
            <a:fillRect/>
          </a:stretch>
        </p:blipFill>
        <p:spPr>
          <a:xfrm>
            <a:off x="1100715" y="2665307"/>
            <a:ext cx="1163677" cy="1742191"/>
          </a:xfrm>
          <a:prstGeom prst="rect">
            <a:avLst/>
          </a:prstGeom>
        </p:spPr>
      </p:pic>
      <p:sp>
        <p:nvSpPr>
          <p:cNvPr id="17" name="Rectangle 16"/>
          <p:cNvSpPr/>
          <p:nvPr/>
        </p:nvSpPr>
        <p:spPr>
          <a:xfrm>
            <a:off x="3443348" y="1842921"/>
            <a:ext cx="5305298" cy="646331"/>
          </a:xfrm>
          <a:prstGeom prst="rect">
            <a:avLst/>
          </a:prstGeom>
        </p:spPr>
        <p:txBody>
          <a:bodyPr wrap="none">
            <a:spAutoFit/>
          </a:bodyPr>
          <a:lstStyle/>
          <a:p>
            <a:r>
              <a:rPr lang="en-US" sz="3600" dirty="0" smtClean="0">
                <a:latin typeface="+mj-lt"/>
              </a:rPr>
              <a:t>Strategy in Political Markets</a:t>
            </a:r>
            <a:endParaRPr lang="en-US" sz="3600" dirty="0">
              <a:latin typeface="+mj-lt"/>
            </a:endParaRPr>
          </a:p>
        </p:txBody>
      </p:sp>
    </p:spTree>
    <p:extLst>
      <p:ext uri="{BB962C8B-B14F-4D97-AF65-F5344CB8AC3E}">
        <p14:creationId xmlns:p14="http://schemas.microsoft.com/office/powerpoint/2010/main" val="420982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PPT stylized example of regulators decision</a:t>
            </a:r>
            <a:endParaRPr lang="en-US" dirty="0"/>
          </a:p>
        </p:txBody>
      </p:sp>
      <p:cxnSp>
        <p:nvCxnSpPr>
          <p:cNvPr id="6" name="Straight Connector 5"/>
          <p:cNvCxnSpPr/>
          <p:nvPr/>
        </p:nvCxnSpPr>
        <p:spPr>
          <a:xfrm>
            <a:off x="525294" y="3677055"/>
            <a:ext cx="11067583" cy="912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24000" y="6095236"/>
            <a:ext cx="9144000" cy="523220"/>
          </a:xfrm>
          <a:prstGeom prst="rect">
            <a:avLst/>
          </a:prstGeom>
          <a:noFill/>
        </p:spPr>
        <p:txBody>
          <a:bodyPr wrap="square" rtlCol="0">
            <a:spAutoFit/>
          </a:bodyPr>
          <a:lstStyle/>
          <a:p>
            <a:pPr algn="ctr"/>
            <a:r>
              <a:rPr lang="en-US" sz="2800" dirty="0" smtClean="0"/>
              <a:t>Social Cost of Carbon ($/</a:t>
            </a:r>
            <a:r>
              <a:rPr lang="en-US" sz="2800" dirty="0" err="1" smtClean="0"/>
              <a:t>tonne</a:t>
            </a:r>
            <a:r>
              <a:rPr lang="en-US" sz="2800" dirty="0" smtClean="0"/>
              <a:t> of CO2)</a:t>
            </a:r>
            <a:endParaRPr lang="en-US" sz="2800" dirty="0"/>
          </a:p>
        </p:txBody>
      </p:sp>
      <p:cxnSp>
        <p:nvCxnSpPr>
          <p:cNvPr id="10" name="Straight Connector 9"/>
          <p:cNvCxnSpPr/>
          <p:nvPr/>
        </p:nvCxnSpPr>
        <p:spPr>
          <a:xfrm>
            <a:off x="2449848" y="3482502"/>
            <a:ext cx="0" cy="4474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066368" y="4124528"/>
            <a:ext cx="766959" cy="461665"/>
          </a:xfrm>
          <a:prstGeom prst="rect">
            <a:avLst/>
          </a:prstGeom>
          <a:noFill/>
        </p:spPr>
        <p:txBody>
          <a:bodyPr wrap="square" rtlCol="0">
            <a:spAutoFit/>
          </a:bodyPr>
          <a:lstStyle/>
          <a:p>
            <a:r>
              <a:rPr lang="en-US" sz="2400" dirty="0" smtClean="0"/>
              <a:t>$40</a:t>
            </a:r>
          </a:p>
        </p:txBody>
      </p:sp>
      <p:cxnSp>
        <p:nvCxnSpPr>
          <p:cNvPr id="13" name="Straight Connector 12"/>
          <p:cNvCxnSpPr/>
          <p:nvPr/>
        </p:nvCxnSpPr>
        <p:spPr>
          <a:xfrm>
            <a:off x="6105632" y="3471247"/>
            <a:ext cx="0" cy="4474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752516" y="4124528"/>
            <a:ext cx="751462" cy="461665"/>
          </a:xfrm>
          <a:prstGeom prst="rect">
            <a:avLst/>
          </a:prstGeom>
          <a:noFill/>
        </p:spPr>
        <p:txBody>
          <a:bodyPr wrap="square" rtlCol="0">
            <a:spAutoFit/>
          </a:bodyPr>
          <a:lstStyle/>
          <a:p>
            <a:r>
              <a:rPr lang="en-US" sz="2400" dirty="0" smtClean="0"/>
              <a:t>$50</a:t>
            </a:r>
          </a:p>
        </p:txBody>
      </p:sp>
      <p:sp>
        <p:nvSpPr>
          <p:cNvPr id="15" name="TextBox 14"/>
          <p:cNvSpPr txBox="1"/>
          <p:nvPr/>
        </p:nvSpPr>
        <p:spPr>
          <a:xfrm>
            <a:off x="5449644" y="2707933"/>
            <a:ext cx="1377027" cy="461665"/>
          </a:xfrm>
          <a:prstGeom prst="rect">
            <a:avLst/>
          </a:prstGeom>
          <a:noFill/>
        </p:spPr>
        <p:txBody>
          <a:bodyPr wrap="square" rtlCol="0">
            <a:spAutoFit/>
          </a:bodyPr>
          <a:lstStyle/>
          <a:p>
            <a:r>
              <a:rPr lang="en-US" sz="2400" dirty="0" smtClean="0"/>
              <a:t>Executive</a:t>
            </a:r>
            <a:endParaRPr lang="en-US" sz="2400" dirty="0"/>
          </a:p>
        </p:txBody>
      </p:sp>
      <p:cxnSp>
        <p:nvCxnSpPr>
          <p:cNvPr id="16" name="Straight Connector 15"/>
          <p:cNvCxnSpPr/>
          <p:nvPr/>
        </p:nvCxnSpPr>
        <p:spPr>
          <a:xfrm>
            <a:off x="9768037" y="3482501"/>
            <a:ext cx="0" cy="4474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9423166" y="4124528"/>
            <a:ext cx="689737" cy="461665"/>
          </a:xfrm>
          <a:prstGeom prst="rect">
            <a:avLst/>
          </a:prstGeom>
          <a:noFill/>
        </p:spPr>
        <p:txBody>
          <a:bodyPr wrap="square" rtlCol="0">
            <a:spAutoFit/>
          </a:bodyPr>
          <a:lstStyle/>
          <a:p>
            <a:r>
              <a:rPr lang="en-US" sz="2400" dirty="0" smtClean="0"/>
              <a:t>$60</a:t>
            </a:r>
          </a:p>
        </p:txBody>
      </p:sp>
      <p:sp>
        <p:nvSpPr>
          <p:cNvPr id="18" name="TextBox 17"/>
          <p:cNvSpPr txBox="1"/>
          <p:nvPr/>
        </p:nvSpPr>
        <p:spPr>
          <a:xfrm>
            <a:off x="8802569" y="2707933"/>
            <a:ext cx="1930933" cy="461665"/>
          </a:xfrm>
          <a:prstGeom prst="rect">
            <a:avLst/>
          </a:prstGeom>
          <a:noFill/>
        </p:spPr>
        <p:txBody>
          <a:bodyPr wrap="square" rtlCol="0">
            <a:spAutoFit/>
          </a:bodyPr>
          <a:lstStyle/>
          <a:p>
            <a:r>
              <a:rPr lang="en-US" sz="2400" dirty="0" smtClean="0"/>
              <a:t>Regulator MV</a:t>
            </a:r>
            <a:endParaRPr lang="en-US" sz="2400" dirty="0"/>
          </a:p>
        </p:txBody>
      </p:sp>
      <p:sp>
        <p:nvSpPr>
          <p:cNvPr id="19" name="TextBox 18"/>
          <p:cNvSpPr txBox="1"/>
          <p:nvPr/>
        </p:nvSpPr>
        <p:spPr>
          <a:xfrm>
            <a:off x="1390076" y="2708525"/>
            <a:ext cx="2083671" cy="461665"/>
          </a:xfrm>
          <a:prstGeom prst="rect">
            <a:avLst/>
          </a:prstGeom>
          <a:noFill/>
        </p:spPr>
        <p:txBody>
          <a:bodyPr wrap="square" rtlCol="0">
            <a:spAutoFit/>
          </a:bodyPr>
          <a:lstStyle/>
          <a:p>
            <a:r>
              <a:rPr lang="en-US" sz="2400" dirty="0" smtClean="0"/>
              <a:t>Legislature MV</a:t>
            </a:r>
            <a:endParaRPr lang="en-US" sz="2400" dirty="0"/>
          </a:p>
        </p:txBody>
      </p:sp>
    </p:spTree>
    <p:extLst>
      <p:ext uri="{BB962C8B-B14F-4D97-AF65-F5344CB8AC3E}">
        <p14:creationId xmlns:p14="http://schemas.microsoft.com/office/powerpoint/2010/main" val="360782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764" y="2839384"/>
            <a:ext cx="10515600" cy="1325563"/>
          </a:xfrm>
        </p:spPr>
        <p:txBody>
          <a:bodyPr>
            <a:normAutofit fontScale="90000"/>
          </a:bodyPr>
          <a:lstStyle/>
          <a:p>
            <a:pPr algn="ctr"/>
            <a:r>
              <a:rPr lang="en-US" dirty="0" smtClean="0"/>
              <a:t>What is the equilibrium policy choice?</a:t>
            </a:r>
            <a:br>
              <a:rPr lang="en-US" dirty="0" smtClean="0"/>
            </a:br>
            <a:r>
              <a:rPr lang="en-US" dirty="0" smtClean="0"/>
              <a:t/>
            </a:r>
            <a:br>
              <a:rPr lang="en-US" dirty="0" smtClean="0"/>
            </a:br>
            <a:r>
              <a:rPr lang="en-US" dirty="0" smtClean="0"/>
              <a:t>Use “Backward Induction”</a:t>
            </a:r>
            <a:endParaRPr lang="en-US" dirty="0"/>
          </a:p>
        </p:txBody>
      </p:sp>
    </p:spTree>
    <p:extLst>
      <p:ext uri="{BB962C8B-B14F-4D97-AF65-F5344CB8AC3E}">
        <p14:creationId xmlns:p14="http://schemas.microsoft.com/office/powerpoint/2010/main" val="33335337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729" y="365125"/>
            <a:ext cx="11528611" cy="1325563"/>
          </a:xfrm>
        </p:spPr>
        <p:txBody>
          <a:bodyPr/>
          <a:lstStyle/>
          <a:p>
            <a:r>
              <a:rPr lang="en-US" dirty="0" smtClean="0"/>
              <a:t>Step 3: Regulator considers Executive’s Decision</a:t>
            </a:r>
            <a:endParaRPr lang="en-US" dirty="0"/>
          </a:p>
        </p:txBody>
      </p:sp>
      <p:cxnSp>
        <p:nvCxnSpPr>
          <p:cNvPr id="6" name="Straight Connector 5"/>
          <p:cNvCxnSpPr/>
          <p:nvPr/>
        </p:nvCxnSpPr>
        <p:spPr>
          <a:xfrm>
            <a:off x="525294" y="3677055"/>
            <a:ext cx="11067583" cy="912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24000" y="6095236"/>
            <a:ext cx="9144000" cy="523220"/>
          </a:xfrm>
          <a:prstGeom prst="rect">
            <a:avLst/>
          </a:prstGeom>
          <a:noFill/>
        </p:spPr>
        <p:txBody>
          <a:bodyPr wrap="square" rtlCol="0">
            <a:spAutoFit/>
          </a:bodyPr>
          <a:lstStyle/>
          <a:p>
            <a:pPr algn="ctr"/>
            <a:r>
              <a:rPr lang="en-US" sz="2800" dirty="0" smtClean="0"/>
              <a:t>Social Cost of Carbon ($/</a:t>
            </a:r>
            <a:r>
              <a:rPr lang="en-US" sz="2800" dirty="0" err="1" smtClean="0"/>
              <a:t>tonne</a:t>
            </a:r>
            <a:r>
              <a:rPr lang="en-US" sz="2800" dirty="0" smtClean="0"/>
              <a:t> of CO2)</a:t>
            </a:r>
            <a:endParaRPr lang="en-US" sz="2800" dirty="0"/>
          </a:p>
        </p:txBody>
      </p:sp>
      <p:cxnSp>
        <p:nvCxnSpPr>
          <p:cNvPr id="10" name="Straight Connector 9"/>
          <p:cNvCxnSpPr/>
          <p:nvPr/>
        </p:nvCxnSpPr>
        <p:spPr>
          <a:xfrm>
            <a:off x="2449848" y="3482502"/>
            <a:ext cx="0" cy="4474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048431" y="3059234"/>
            <a:ext cx="766959" cy="461665"/>
          </a:xfrm>
          <a:prstGeom prst="rect">
            <a:avLst/>
          </a:prstGeom>
          <a:noFill/>
        </p:spPr>
        <p:txBody>
          <a:bodyPr wrap="square" rtlCol="0">
            <a:spAutoFit/>
          </a:bodyPr>
          <a:lstStyle/>
          <a:p>
            <a:r>
              <a:rPr lang="en-US" sz="2400" dirty="0" smtClean="0"/>
              <a:t>$40</a:t>
            </a:r>
          </a:p>
        </p:txBody>
      </p:sp>
      <p:cxnSp>
        <p:nvCxnSpPr>
          <p:cNvPr id="13" name="Straight Connector 12"/>
          <p:cNvCxnSpPr/>
          <p:nvPr/>
        </p:nvCxnSpPr>
        <p:spPr>
          <a:xfrm>
            <a:off x="6105632" y="3471247"/>
            <a:ext cx="0" cy="4474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711303" y="3060836"/>
            <a:ext cx="751462" cy="461665"/>
          </a:xfrm>
          <a:prstGeom prst="rect">
            <a:avLst/>
          </a:prstGeom>
          <a:noFill/>
        </p:spPr>
        <p:txBody>
          <a:bodyPr wrap="square" rtlCol="0">
            <a:spAutoFit/>
          </a:bodyPr>
          <a:lstStyle/>
          <a:p>
            <a:r>
              <a:rPr lang="en-US" sz="2400" dirty="0" smtClean="0"/>
              <a:t>$50</a:t>
            </a:r>
          </a:p>
        </p:txBody>
      </p:sp>
      <p:sp>
        <p:nvSpPr>
          <p:cNvPr id="15" name="TextBox 14"/>
          <p:cNvSpPr txBox="1"/>
          <p:nvPr/>
        </p:nvSpPr>
        <p:spPr>
          <a:xfrm>
            <a:off x="5449644" y="2707933"/>
            <a:ext cx="1377027" cy="461665"/>
          </a:xfrm>
          <a:prstGeom prst="rect">
            <a:avLst/>
          </a:prstGeom>
          <a:noFill/>
        </p:spPr>
        <p:txBody>
          <a:bodyPr wrap="square" rtlCol="0">
            <a:spAutoFit/>
          </a:bodyPr>
          <a:lstStyle/>
          <a:p>
            <a:r>
              <a:rPr lang="en-US" sz="2400" dirty="0" smtClean="0"/>
              <a:t>Executive</a:t>
            </a:r>
            <a:endParaRPr lang="en-US" sz="2400" dirty="0"/>
          </a:p>
        </p:txBody>
      </p:sp>
      <p:cxnSp>
        <p:nvCxnSpPr>
          <p:cNvPr id="16" name="Straight Connector 15"/>
          <p:cNvCxnSpPr/>
          <p:nvPr/>
        </p:nvCxnSpPr>
        <p:spPr>
          <a:xfrm>
            <a:off x="9768037" y="3482501"/>
            <a:ext cx="0" cy="4474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9408138" y="3060836"/>
            <a:ext cx="689737" cy="461665"/>
          </a:xfrm>
          <a:prstGeom prst="rect">
            <a:avLst/>
          </a:prstGeom>
          <a:noFill/>
        </p:spPr>
        <p:txBody>
          <a:bodyPr wrap="square" rtlCol="0">
            <a:spAutoFit/>
          </a:bodyPr>
          <a:lstStyle/>
          <a:p>
            <a:r>
              <a:rPr lang="en-US" sz="2400" dirty="0" smtClean="0"/>
              <a:t>$60</a:t>
            </a:r>
          </a:p>
        </p:txBody>
      </p:sp>
      <p:sp>
        <p:nvSpPr>
          <p:cNvPr id="18" name="TextBox 17"/>
          <p:cNvSpPr txBox="1"/>
          <p:nvPr/>
        </p:nvSpPr>
        <p:spPr>
          <a:xfrm>
            <a:off x="8802569" y="2707933"/>
            <a:ext cx="1930933" cy="461665"/>
          </a:xfrm>
          <a:prstGeom prst="rect">
            <a:avLst/>
          </a:prstGeom>
          <a:noFill/>
        </p:spPr>
        <p:txBody>
          <a:bodyPr wrap="square" rtlCol="0">
            <a:spAutoFit/>
          </a:bodyPr>
          <a:lstStyle/>
          <a:p>
            <a:r>
              <a:rPr lang="en-US" sz="2400" dirty="0" smtClean="0"/>
              <a:t>Regulator MV</a:t>
            </a:r>
            <a:endParaRPr lang="en-US" sz="2400" dirty="0"/>
          </a:p>
        </p:txBody>
      </p:sp>
      <p:sp>
        <p:nvSpPr>
          <p:cNvPr id="19" name="TextBox 18"/>
          <p:cNvSpPr txBox="1"/>
          <p:nvPr/>
        </p:nvSpPr>
        <p:spPr>
          <a:xfrm>
            <a:off x="1390076" y="2708525"/>
            <a:ext cx="2083671" cy="461665"/>
          </a:xfrm>
          <a:prstGeom prst="rect">
            <a:avLst/>
          </a:prstGeom>
          <a:noFill/>
        </p:spPr>
        <p:txBody>
          <a:bodyPr wrap="square" rtlCol="0">
            <a:spAutoFit/>
          </a:bodyPr>
          <a:lstStyle/>
          <a:p>
            <a:r>
              <a:rPr lang="en-US" sz="2400" dirty="0" smtClean="0"/>
              <a:t>Legislature MV</a:t>
            </a:r>
            <a:endParaRPr lang="en-US" sz="2400" dirty="0"/>
          </a:p>
        </p:txBody>
      </p:sp>
      <p:sp>
        <p:nvSpPr>
          <p:cNvPr id="20" name="TextBox 19"/>
          <p:cNvSpPr txBox="1"/>
          <p:nvPr/>
        </p:nvSpPr>
        <p:spPr>
          <a:xfrm>
            <a:off x="9143226" y="2168012"/>
            <a:ext cx="1524774" cy="461665"/>
          </a:xfrm>
          <a:prstGeom prst="rect">
            <a:avLst/>
          </a:prstGeom>
          <a:noFill/>
        </p:spPr>
        <p:txBody>
          <a:bodyPr wrap="square" rtlCol="0">
            <a:spAutoFit/>
          </a:bodyPr>
          <a:lstStyle/>
          <a:p>
            <a:r>
              <a:rPr lang="en-US" sz="2400" dirty="0" smtClean="0">
                <a:solidFill>
                  <a:srgbClr val="FF0000"/>
                </a:solidFill>
              </a:rPr>
              <a:t>X</a:t>
            </a:r>
            <a:r>
              <a:rPr lang="en-US" sz="2400" baseline="-25000" dirty="0" smtClean="0">
                <a:solidFill>
                  <a:srgbClr val="FF0000"/>
                </a:solidFill>
              </a:rPr>
              <a:t>R</a:t>
            </a:r>
            <a:r>
              <a:rPr lang="en-US" sz="2400" dirty="0" smtClean="0">
                <a:solidFill>
                  <a:srgbClr val="FF0000"/>
                </a:solidFill>
              </a:rPr>
              <a:t> = $60?</a:t>
            </a:r>
            <a:endParaRPr lang="en-US" sz="2400" dirty="0">
              <a:solidFill>
                <a:srgbClr val="FF0000"/>
              </a:solidFill>
            </a:endParaRPr>
          </a:p>
        </p:txBody>
      </p:sp>
    </p:spTree>
    <p:extLst>
      <p:ext uri="{BB962C8B-B14F-4D97-AF65-F5344CB8AC3E}">
        <p14:creationId xmlns:p14="http://schemas.microsoft.com/office/powerpoint/2010/main" val="21235499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729" y="365125"/>
            <a:ext cx="11528611" cy="1325563"/>
          </a:xfrm>
        </p:spPr>
        <p:txBody>
          <a:bodyPr/>
          <a:lstStyle/>
          <a:p>
            <a:r>
              <a:rPr lang="en-US" dirty="0" smtClean="0"/>
              <a:t>Step 3: Regulator considers Executive’s Decision</a:t>
            </a:r>
            <a:endParaRPr lang="en-US" dirty="0"/>
          </a:p>
        </p:txBody>
      </p:sp>
      <p:cxnSp>
        <p:nvCxnSpPr>
          <p:cNvPr id="6" name="Straight Connector 5"/>
          <p:cNvCxnSpPr/>
          <p:nvPr/>
        </p:nvCxnSpPr>
        <p:spPr>
          <a:xfrm>
            <a:off x="525294" y="3677055"/>
            <a:ext cx="11067583" cy="912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24000" y="6095236"/>
            <a:ext cx="9144000" cy="523220"/>
          </a:xfrm>
          <a:prstGeom prst="rect">
            <a:avLst/>
          </a:prstGeom>
          <a:noFill/>
        </p:spPr>
        <p:txBody>
          <a:bodyPr wrap="square" rtlCol="0">
            <a:spAutoFit/>
          </a:bodyPr>
          <a:lstStyle/>
          <a:p>
            <a:pPr algn="ctr"/>
            <a:r>
              <a:rPr lang="en-US" sz="2800" dirty="0" smtClean="0"/>
              <a:t>Social Cost of Carbon ($/</a:t>
            </a:r>
            <a:r>
              <a:rPr lang="en-US" sz="2800" dirty="0" err="1" smtClean="0"/>
              <a:t>tonne</a:t>
            </a:r>
            <a:r>
              <a:rPr lang="en-US" sz="2800" dirty="0" smtClean="0"/>
              <a:t> of CO2)</a:t>
            </a:r>
            <a:endParaRPr lang="en-US" sz="2800" dirty="0"/>
          </a:p>
        </p:txBody>
      </p:sp>
      <p:cxnSp>
        <p:nvCxnSpPr>
          <p:cNvPr id="10" name="Straight Connector 9"/>
          <p:cNvCxnSpPr/>
          <p:nvPr/>
        </p:nvCxnSpPr>
        <p:spPr>
          <a:xfrm>
            <a:off x="2449848" y="3482502"/>
            <a:ext cx="0" cy="4474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05632" y="3471247"/>
            <a:ext cx="0" cy="4474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449644" y="2707933"/>
            <a:ext cx="1377027" cy="461665"/>
          </a:xfrm>
          <a:prstGeom prst="rect">
            <a:avLst/>
          </a:prstGeom>
          <a:noFill/>
        </p:spPr>
        <p:txBody>
          <a:bodyPr wrap="square" rtlCol="0">
            <a:spAutoFit/>
          </a:bodyPr>
          <a:lstStyle/>
          <a:p>
            <a:r>
              <a:rPr lang="en-US" sz="2400" dirty="0" smtClean="0"/>
              <a:t>Executive</a:t>
            </a:r>
            <a:endParaRPr lang="en-US" sz="2400" dirty="0"/>
          </a:p>
        </p:txBody>
      </p:sp>
      <p:cxnSp>
        <p:nvCxnSpPr>
          <p:cNvPr id="16" name="Straight Connector 15"/>
          <p:cNvCxnSpPr/>
          <p:nvPr/>
        </p:nvCxnSpPr>
        <p:spPr>
          <a:xfrm>
            <a:off x="9768037" y="3482501"/>
            <a:ext cx="0" cy="4474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802569" y="2707933"/>
            <a:ext cx="1930933" cy="461665"/>
          </a:xfrm>
          <a:prstGeom prst="rect">
            <a:avLst/>
          </a:prstGeom>
          <a:noFill/>
        </p:spPr>
        <p:txBody>
          <a:bodyPr wrap="square" rtlCol="0">
            <a:spAutoFit/>
          </a:bodyPr>
          <a:lstStyle/>
          <a:p>
            <a:r>
              <a:rPr lang="en-US" sz="2400" dirty="0" smtClean="0"/>
              <a:t>Regulator MV</a:t>
            </a:r>
            <a:endParaRPr lang="en-US" sz="2400" dirty="0"/>
          </a:p>
        </p:txBody>
      </p:sp>
      <p:sp>
        <p:nvSpPr>
          <p:cNvPr id="19" name="TextBox 18"/>
          <p:cNvSpPr txBox="1"/>
          <p:nvPr/>
        </p:nvSpPr>
        <p:spPr>
          <a:xfrm>
            <a:off x="1390076" y="2708525"/>
            <a:ext cx="2083671" cy="461665"/>
          </a:xfrm>
          <a:prstGeom prst="rect">
            <a:avLst/>
          </a:prstGeom>
          <a:noFill/>
        </p:spPr>
        <p:txBody>
          <a:bodyPr wrap="square" rtlCol="0">
            <a:spAutoFit/>
          </a:bodyPr>
          <a:lstStyle/>
          <a:p>
            <a:r>
              <a:rPr lang="en-US" sz="2400" dirty="0" smtClean="0"/>
              <a:t>Legislature MV</a:t>
            </a:r>
            <a:endParaRPr lang="en-US" sz="2400" dirty="0"/>
          </a:p>
        </p:txBody>
      </p:sp>
      <p:sp>
        <p:nvSpPr>
          <p:cNvPr id="20" name="TextBox 19"/>
          <p:cNvSpPr txBox="1"/>
          <p:nvPr/>
        </p:nvSpPr>
        <p:spPr>
          <a:xfrm>
            <a:off x="9143226" y="2168012"/>
            <a:ext cx="1524774" cy="461665"/>
          </a:xfrm>
          <a:prstGeom prst="rect">
            <a:avLst/>
          </a:prstGeom>
          <a:noFill/>
        </p:spPr>
        <p:txBody>
          <a:bodyPr wrap="square" rtlCol="0">
            <a:spAutoFit/>
          </a:bodyPr>
          <a:lstStyle/>
          <a:p>
            <a:r>
              <a:rPr lang="en-US" sz="2400" dirty="0" smtClean="0">
                <a:solidFill>
                  <a:srgbClr val="FF0000"/>
                </a:solidFill>
              </a:rPr>
              <a:t>X</a:t>
            </a:r>
            <a:r>
              <a:rPr lang="en-US" sz="2400" baseline="-25000" dirty="0" smtClean="0">
                <a:solidFill>
                  <a:srgbClr val="FF0000"/>
                </a:solidFill>
              </a:rPr>
              <a:t>R</a:t>
            </a:r>
            <a:r>
              <a:rPr lang="en-US" sz="2400" dirty="0" smtClean="0">
                <a:solidFill>
                  <a:srgbClr val="FF0000"/>
                </a:solidFill>
              </a:rPr>
              <a:t> = $60?</a:t>
            </a:r>
            <a:endParaRPr lang="en-US" sz="2400" dirty="0">
              <a:solidFill>
                <a:srgbClr val="FF0000"/>
              </a:solidFill>
            </a:endParaRPr>
          </a:p>
        </p:txBody>
      </p:sp>
      <p:sp>
        <p:nvSpPr>
          <p:cNvPr id="21" name="Freeform 20"/>
          <p:cNvSpPr/>
          <p:nvPr/>
        </p:nvSpPr>
        <p:spPr>
          <a:xfrm>
            <a:off x="1524000" y="3706237"/>
            <a:ext cx="9062771" cy="1966305"/>
          </a:xfrm>
          <a:custGeom>
            <a:avLst/>
            <a:gdLst>
              <a:gd name="connsiteX0" fmla="*/ 0 w 1848255"/>
              <a:gd name="connsiteY0" fmla="*/ 1070239 h 1070239"/>
              <a:gd name="connsiteX1" fmla="*/ 933855 w 1848255"/>
              <a:gd name="connsiteY1" fmla="*/ 197 h 1070239"/>
              <a:gd name="connsiteX2" fmla="*/ 1848255 w 1848255"/>
              <a:gd name="connsiteY2" fmla="*/ 972963 h 1070239"/>
              <a:gd name="connsiteX3" fmla="*/ 1848255 w 1848255"/>
              <a:gd name="connsiteY3" fmla="*/ 972963 h 1070239"/>
            </a:gdLst>
            <a:ahLst/>
            <a:cxnLst>
              <a:cxn ang="0">
                <a:pos x="connsiteX0" y="connsiteY0"/>
              </a:cxn>
              <a:cxn ang="0">
                <a:pos x="connsiteX1" y="connsiteY1"/>
              </a:cxn>
              <a:cxn ang="0">
                <a:pos x="connsiteX2" y="connsiteY2"/>
              </a:cxn>
              <a:cxn ang="0">
                <a:pos x="connsiteX3" y="connsiteY3"/>
              </a:cxn>
            </a:cxnLst>
            <a:rect l="l" t="t" r="r" b="b"/>
            <a:pathLst>
              <a:path w="1848255" h="1070239">
                <a:moveTo>
                  <a:pt x="0" y="1070239"/>
                </a:moveTo>
                <a:cubicBezTo>
                  <a:pt x="312906" y="543324"/>
                  <a:pt x="625812" y="16410"/>
                  <a:pt x="933855" y="197"/>
                </a:cubicBezTo>
                <a:cubicBezTo>
                  <a:pt x="1241898" y="-16016"/>
                  <a:pt x="1848255" y="972963"/>
                  <a:pt x="1848255" y="972963"/>
                </a:cubicBezTo>
                <a:lnTo>
                  <a:pt x="1848255" y="972963"/>
                </a:ln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2" name="TextBox 21"/>
          <p:cNvSpPr txBox="1"/>
          <p:nvPr/>
        </p:nvSpPr>
        <p:spPr>
          <a:xfrm>
            <a:off x="2048431" y="3059234"/>
            <a:ext cx="766959" cy="461665"/>
          </a:xfrm>
          <a:prstGeom prst="rect">
            <a:avLst/>
          </a:prstGeom>
          <a:noFill/>
        </p:spPr>
        <p:txBody>
          <a:bodyPr wrap="square" rtlCol="0">
            <a:spAutoFit/>
          </a:bodyPr>
          <a:lstStyle/>
          <a:p>
            <a:r>
              <a:rPr lang="en-US" sz="2400" dirty="0" smtClean="0"/>
              <a:t>$40</a:t>
            </a:r>
          </a:p>
        </p:txBody>
      </p:sp>
      <p:sp>
        <p:nvSpPr>
          <p:cNvPr id="23" name="TextBox 22"/>
          <p:cNvSpPr txBox="1"/>
          <p:nvPr/>
        </p:nvSpPr>
        <p:spPr>
          <a:xfrm>
            <a:off x="5711303" y="3060836"/>
            <a:ext cx="751462" cy="461665"/>
          </a:xfrm>
          <a:prstGeom prst="rect">
            <a:avLst/>
          </a:prstGeom>
          <a:noFill/>
        </p:spPr>
        <p:txBody>
          <a:bodyPr wrap="square" rtlCol="0">
            <a:spAutoFit/>
          </a:bodyPr>
          <a:lstStyle/>
          <a:p>
            <a:r>
              <a:rPr lang="en-US" sz="2400" dirty="0" smtClean="0"/>
              <a:t>$50</a:t>
            </a:r>
          </a:p>
        </p:txBody>
      </p:sp>
      <p:sp>
        <p:nvSpPr>
          <p:cNvPr id="24" name="TextBox 23"/>
          <p:cNvSpPr txBox="1"/>
          <p:nvPr/>
        </p:nvSpPr>
        <p:spPr>
          <a:xfrm>
            <a:off x="9408138" y="3060836"/>
            <a:ext cx="689737" cy="461665"/>
          </a:xfrm>
          <a:prstGeom prst="rect">
            <a:avLst/>
          </a:prstGeom>
          <a:noFill/>
        </p:spPr>
        <p:txBody>
          <a:bodyPr wrap="square" rtlCol="0">
            <a:spAutoFit/>
          </a:bodyPr>
          <a:lstStyle/>
          <a:p>
            <a:r>
              <a:rPr lang="en-US" sz="2400" dirty="0" smtClean="0"/>
              <a:t>$60</a:t>
            </a:r>
          </a:p>
        </p:txBody>
      </p:sp>
    </p:spTree>
    <p:extLst>
      <p:ext uri="{BB962C8B-B14F-4D97-AF65-F5344CB8AC3E}">
        <p14:creationId xmlns:p14="http://schemas.microsoft.com/office/powerpoint/2010/main" val="17833461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729" y="365125"/>
            <a:ext cx="11528611" cy="1325563"/>
          </a:xfrm>
        </p:spPr>
        <p:txBody>
          <a:bodyPr>
            <a:normAutofit/>
          </a:bodyPr>
          <a:lstStyle/>
          <a:p>
            <a:r>
              <a:rPr lang="en-US" dirty="0" smtClean="0"/>
              <a:t>Step 3: Regulator considers Executive’s Decision</a:t>
            </a:r>
            <a:br>
              <a:rPr lang="en-US" dirty="0" smtClean="0"/>
            </a:br>
            <a:r>
              <a:rPr lang="en-US" dirty="0" smtClean="0"/>
              <a:t>Alternative policies the Executive prefers vs $60</a:t>
            </a:r>
            <a:endParaRPr lang="en-US" dirty="0"/>
          </a:p>
        </p:txBody>
      </p:sp>
      <p:cxnSp>
        <p:nvCxnSpPr>
          <p:cNvPr id="6" name="Straight Connector 5"/>
          <p:cNvCxnSpPr/>
          <p:nvPr/>
        </p:nvCxnSpPr>
        <p:spPr>
          <a:xfrm>
            <a:off x="525294" y="3677055"/>
            <a:ext cx="11067583" cy="912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24000" y="6095236"/>
            <a:ext cx="9144000" cy="523220"/>
          </a:xfrm>
          <a:prstGeom prst="rect">
            <a:avLst/>
          </a:prstGeom>
          <a:noFill/>
        </p:spPr>
        <p:txBody>
          <a:bodyPr wrap="square" rtlCol="0">
            <a:spAutoFit/>
          </a:bodyPr>
          <a:lstStyle/>
          <a:p>
            <a:pPr algn="ctr"/>
            <a:r>
              <a:rPr lang="en-US" sz="2800" dirty="0" smtClean="0"/>
              <a:t>Social Cost of Carbon ($/</a:t>
            </a:r>
            <a:r>
              <a:rPr lang="en-US" sz="2800" dirty="0" err="1" smtClean="0"/>
              <a:t>tonne</a:t>
            </a:r>
            <a:r>
              <a:rPr lang="en-US" sz="2800" dirty="0" smtClean="0"/>
              <a:t> of CO2)</a:t>
            </a:r>
            <a:endParaRPr lang="en-US" sz="2800" dirty="0"/>
          </a:p>
        </p:txBody>
      </p:sp>
      <p:cxnSp>
        <p:nvCxnSpPr>
          <p:cNvPr id="10" name="Straight Connector 9"/>
          <p:cNvCxnSpPr/>
          <p:nvPr/>
        </p:nvCxnSpPr>
        <p:spPr>
          <a:xfrm>
            <a:off x="2449848" y="3482502"/>
            <a:ext cx="0" cy="4474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05632" y="3471247"/>
            <a:ext cx="0" cy="4474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449644" y="2707933"/>
            <a:ext cx="1377027" cy="461665"/>
          </a:xfrm>
          <a:prstGeom prst="rect">
            <a:avLst/>
          </a:prstGeom>
          <a:noFill/>
        </p:spPr>
        <p:txBody>
          <a:bodyPr wrap="square" rtlCol="0">
            <a:spAutoFit/>
          </a:bodyPr>
          <a:lstStyle/>
          <a:p>
            <a:r>
              <a:rPr lang="en-US" sz="2400" dirty="0" smtClean="0"/>
              <a:t>Executive</a:t>
            </a:r>
            <a:endParaRPr lang="en-US" sz="2400" dirty="0"/>
          </a:p>
        </p:txBody>
      </p:sp>
      <p:cxnSp>
        <p:nvCxnSpPr>
          <p:cNvPr id="16" name="Straight Connector 15"/>
          <p:cNvCxnSpPr/>
          <p:nvPr/>
        </p:nvCxnSpPr>
        <p:spPr>
          <a:xfrm>
            <a:off x="9768037" y="3482501"/>
            <a:ext cx="0" cy="4474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802569" y="2707933"/>
            <a:ext cx="1930933" cy="461665"/>
          </a:xfrm>
          <a:prstGeom prst="rect">
            <a:avLst/>
          </a:prstGeom>
          <a:noFill/>
        </p:spPr>
        <p:txBody>
          <a:bodyPr wrap="square" rtlCol="0">
            <a:spAutoFit/>
          </a:bodyPr>
          <a:lstStyle/>
          <a:p>
            <a:r>
              <a:rPr lang="en-US" sz="2400" dirty="0" smtClean="0"/>
              <a:t>Regulator MV</a:t>
            </a:r>
            <a:endParaRPr lang="en-US" sz="2400" dirty="0"/>
          </a:p>
        </p:txBody>
      </p:sp>
      <p:sp>
        <p:nvSpPr>
          <p:cNvPr id="19" name="TextBox 18"/>
          <p:cNvSpPr txBox="1"/>
          <p:nvPr/>
        </p:nvSpPr>
        <p:spPr>
          <a:xfrm>
            <a:off x="1390076" y="2708525"/>
            <a:ext cx="2083671" cy="461665"/>
          </a:xfrm>
          <a:prstGeom prst="rect">
            <a:avLst/>
          </a:prstGeom>
          <a:noFill/>
        </p:spPr>
        <p:txBody>
          <a:bodyPr wrap="square" rtlCol="0">
            <a:spAutoFit/>
          </a:bodyPr>
          <a:lstStyle/>
          <a:p>
            <a:r>
              <a:rPr lang="en-US" sz="2400" dirty="0" smtClean="0"/>
              <a:t>Legislature MV</a:t>
            </a:r>
            <a:endParaRPr lang="en-US" sz="2400" dirty="0"/>
          </a:p>
        </p:txBody>
      </p:sp>
      <p:sp>
        <p:nvSpPr>
          <p:cNvPr id="20" name="TextBox 19"/>
          <p:cNvSpPr txBox="1"/>
          <p:nvPr/>
        </p:nvSpPr>
        <p:spPr>
          <a:xfrm>
            <a:off x="9143226" y="2168012"/>
            <a:ext cx="1524774" cy="461665"/>
          </a:xfrm>
          <a:prstGeom prst="rect">
            <a:avLst/>
          </a:prstGeom>
          <a:noFill/>
        </p:spPr>
        <p:txBody>
          <a:bodyPr wrap="square" rtlCol="0">
            <a:spAutoFit/>
          </a:bodyPr>
          <a:lstStyle/>
          <a:p>
            <a:r>
              <a:rPr lang="en-US" sz="2400" dirty="0" smtClean="0">
                <a:solidFill>
                  <a:srgbClr val="FF0000"/>
                </a:solidFill>
              </a:rPr>
              <a:t>X</a:t>
            </a:r>
            <a:r>
              <a:rPr lang="en-US" sz="2400" baseline="-25000" dirty="0" smtClean="0">
                <a:solidFill>
                  <a:srgbClr val="FF0000"/>
                </a:solidFill>
              </a:rPr>
              <a:t>R</a:t>
            </a:r>
            <a:r>
              <a:rPr lang="en-US" sz="2400" dirty="0" smtClean="0">
                <a:solidFill>
                  <a:srgbClr val="FF0000"/>
                </a:solidFill>
              </a:rPr>
              <a:t> = $60?</a:t>
            </a:r>
            <a:endParaRPr lang="en-US" sz="2400" dirty="0">
              <a:solidFill>
                <a:srgbClr val="FF0000"/>
              </a:solidFill>
            </a:endParaRPr>
          </a:p>
        </p:txBody>
      </p:sp>
      <p:sp>
        <p:nvSpPr>
          <p:cNvPr id="3" name="Rectangle 2"/>
          <p:cNvSpPr/>
          <p:nvPr/>
        </p:nvSpPr>
        <p:spPr>
          <a:xfrm>
            <a:off x="2566804" y="3677055"/>
            <a:ext cx="7186202" cy="129606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1524000" y="3706237"/>
            <a:ext cx="9062771" cy="1966305"/>
          </a:xfrm>
          <a:custGeom>
            <a:avLst/>
            <a:gdLst>
              <a:gd name="connsiteX0" fmla="*/ 0 w 1848255"/>
              <a:gd name="connsiteY0" fmla="*/ 1070239 h 1070239"/>
              <a:gd name="connsiteX1" fmla="*/ 933855 w 1848255"/>
              <a:gd name="connsiteY1" fmla="*/ 197 h 1070239"/>
              <a:gd name="connsiteX2" fmla="*/ 1848255 w 1848255"/>
              <a:gd name="connsiteY2" fmla="*/ 972963 h 1070239"/>
              <a:gd name="connsiteX3" fmla="*/ 1848255 w 1848255"/>
              <a:gd name="connsiteY3" fmla="*/ 972963 h 1070239"/>
            </a:gdLst>
            <a:ahLst/>
            <a:cxnLst>
              <a:cxn ang="0">
                <a:pos x="connsiteX0" y="connsiteY0"/>
              </a:cxn>
              <a:cxn ang="0">
                <a:pos x="connsiteX1" y="connsiteY1"/>
              </a:cxn>
              <a:cxn ang="0">
                <a:pos x="connsiteX2" y="connsiteY2"/>
              </a:cxn>
              <a:cxn ang="0">
                <a:pos x="connsiteX3" y="connsiteY3"/>
              </a:cxn>
            </a:cxnLst>
            <a:rect l="l" t="t" r="r" b="b"/>
            <a:pathLst>
              <a:path w="1848255" h="1070239">
                <a:moveTo>
                  <a:pt x="0" y="1070239"/>
                </a:moveTo>
                <a:cubicBezTo>
                  <a:pt x="312906" y="543324"/>
                  <a:pt x="625812" y="16410"/>
                  <a:pt x="933855" y="197"/>
                </a:cubicBezTo>
                <a:cubicBezTo>
                  <a:pt x="1241898" y="-16016"/>
                  <a:pt x="1848255" y="972963"/>
                  <a:pt x="1848255" y="972963"/>
                </a:cubicBezTo>
                <a:lnTo>
                  <a:pt x="1848255" y="972963"/>
                </a:ln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2" name="TextBox 21"/>
          <p:cNvSpPr txBox="1"/>
          <p:nvPr/>
        </p:nvSpPr>
        <p:spPr>
          <a:xfrm>
            <a:off x="2048431" y="3059234"/>
            <a:ext cx="766959" cy="461665"/>
          </a:xfrm>
          <a:prstGeom prst="rect">
            <a:avLst/>
          </a:prstGeom>
          <a:noFill/>
        </p:spPr>
        <p:txBody>
          <a:bodyPr wrap="square" rtlCol="0">
            <a:spAutoFit/>
          </a:bodyPr>
          <a:lstStyle/>
          <a:p>
            <a:r>
              <a:rPr lang="en-US" sz="2400" dirty="0" smtClean="0"/>
              <a:t>$40</a:t>
            </a:r>
          </a:p>
        </p:txBody>
      </p:sp>
      <p:sp>
        <p:nvSpPr>
          <p:cNvPr id="23" name="TextBox 22"/>
          <p:cNvSpPr txBox="1"/>
          <p:nvPr/>
        </p:nvSpPr>
        <p:spPr>
          <a:xfrm>
            <a:off x="5711303" y="3060836"/>
            <a:ext cx="751462" cy="461665"/>
          </a:xfrm>
          <a:prstGeom prst="rect">
            <a:avLst/>
          </a:prstGeom>
          <a:noFill/>
        </p:spPr>
        <p:txBody>
          <a:bodyPr wrap="square" rtlCol="0">
            <a:spAutoFit/>
          </a:bodyPr>
          <a:lstStyle/>
          <a:p>
            <a:r>
              <a:rPr lang="en-US" sz="2400" dirty="0" smtClean="0"/>
              <a:t>$50</a:t>
            </a:r>
          </a:p>
        </p:txBody>
      </p:sp>
      <p:sp>
        <p:nvSpPr>
          <p:cNvPr id="24" name="TextBox 23"/>
          <p:cNvSpPr txBox="1"/>
          <p:nvPr/>
        </p:nvSpPr>
        <p:spPr>
          <a:xfrm>
            <a:off x="9408138" y="3060836"/>
            <a:ext cx="689737" cy="461665"/>
          </a:xfrm>
          <a:prstGeom prst="rect">
            <a:avLst/>
          </a:prstGeom>
          <a:noFill/>
        </p:spPr>
        <p:txBody>
          <a:bodyPr wrap="square" rtlCol="0">
            <a:spAutoFit/>
          </a:bodyPr>
          <a:lstStyle/>
          <a:p>
            <a:r>
              <a:rPr lang="en-US" sz="2400" dirty="0" smtClean="0"/>
              <a:t>$60</a:t>
            </a:r>
          </a:p>
        </p:txBody>
      </p:sp>
    </p:spTree>
    <p:extLst>
      <p:ext uri="{BB962C8B-B14F-4D97-AF65-F5344CB8AC3E}">
        <p14:creationId xmlns:p14="http://schemas.microsoft.com/office/powerpoint/2010/main" val="34342692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729" y="365125"/>
            <a:ext cx="11528611" cy="1325563"/>
          </a:xfrm>
        </p:spPr>
        <p:txBody>
          <a:bodyPr>
            <a:normAutofit fontScale="90000"/>
          </a:bodyPr>
          <a:lstStyle/>
          <a:p>
            <a:r>
              <a:rPr lang="en-US" dirty="0" smtClean="0"/>
              <a:t>Step 2: Regulator considers Legislature’s Decision</a:t>
            </a:r>
            <a:br>
              <a:rPr lang="en-US" dirty="0" smtClean="0"/>
            </a:br>
            <a:r>
              <a:rPr lang="en-US" dirty="0" smtClean="0">
                <a:solidFill>
                  <a:srgbClr val="0070C0"/>
                </a:solidFill>
              </a:rPr>
              <a:t>Given Executive’s set of preferred alternatives, Legislature proposes an alternative X</a:t>
            </a:r>
            <a:r>
              <a:rPr lang="en-US" baseline="-25000" dirty="0" smtClean="0">
                <a:solidFill>
                  <a:srgbClr val="0070C0"/>
                </a:solidFill>
              </a:rPr>
              <a:t>A</a:t>
            </a:r>
            <a:r>
              <a:rPr lang="en-US" dirty="0" smtClean="0">
                <a:solidFill>
                  <a:srgbClr val="0070C0"/>
                </a:solidFill>
              </a:rPr>
              <a:t> </a:t>
            </a:r>
            <a:r>
              <a:rPr lang="en-US" dirty="0">
                <a:solidFill>
                  <a:srgbClr val="0070C0"/>
                </a:solidFill>
              </a:rPr>
              <a:t>≈ $</a:t>
            </a:r>
            <a:r>
              <a:rPr lang="en-US" dirty="0" smtClean="0">
                <a:solidFill>
                  <a:srgbClr val="0070C0"/>
                </a:solidFill>
              </a:rPr>
              <a:t>41</a:t>
            </a:r>
            <a:endParaRPr lang="en-US" dirty="0">
              <a:solidFill>
                <a:srgbClr val="0070C0"/>
              </a:solidFill>
            </a:endParaRPr>
          </a:p>
        </p:txBody>
      </p:sp>
      <p:cxnSp>
        <p:nvCxnSpPr>
          <p:cNvPr id="6" name="Straight Connector 5"/>
          <p:cNvCxnSpPr/>
          <p:nvPr/>
        </p:nvCxnSpPr>
        <p:spPr>
          <a:xfrm>
            <a:off x="525294" y="3677055"/>
            <a:ext cx="11067583" cy="912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24000" y="6095236"/>
            <a:ext cx="9144000" cy="523220"/>
          </a:xfrm>
          <a:prstGeom prst="rect">
            <a:avLst/>
          </a:prstGeom>
          <a:noFill/>
        </p:spPr>
        <p:txBody>
          <a:bodyPr wrap="square" rtlCol="0">
            <a:spAutoFit/>
          </a:bodyPr>
          <a:lstStyle/>
          <a:p>
            <a:pPr algn="ctr"/>
            <a:r>
              <a:rPr lang="en-US" sz="2800" dirty="0" smtClean="0"/>
              <a:t>Social Cost of Carbon ($/</a:t>
            </a:r>
            <a:r>
              <a:rPr lang="en-US" sz="2800" dirty="0" err="1" smtClean="0"/>
              <a:t>tonne</a:t>
            </a:r>
            <a:r>
              <a:rPr lang="en-US" sz="2800" dirty="0" smtClean="0"/>
              <a:t> of CO2)</a:t>
            </a:r>
            <a:endParaRPr lang="en-US" sz="2800" dirty="0"/>
          </a:p>
        </p:txBody>
      </p:sp>
      <p:cxnSp>
        <p:nvCxnSpPr>
          <p:cNvPr id="10" name="Straight Connector 9"/>
          <p:cNvCxnSpPr/>
          <p:nvPr/>
        </p:nvCxnSpPr>
        <p:spPr>
          <a:xfrm>
            <a:off x="2449848" y="3482502"/>
            <a:ext cx="0" cy="4474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05632" y="3471247"/>
            <a:ext cx="0" cy="4474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449644" y="2707933"/>
            <a:ext cx="1377027" cy="461665"/>
          </a:xfrm>
          <a:prstGeom prst="rect">
            <a:avLst/>
          </a:prstGeom>
          <a:noFill/>
        </p:spPr>
        <p:txBody>
          <a:bodyPr wrap="square" rtlCol="0">
            <a:spAutoFit/>
          </a:bodyPr>
          <a:lstStyle/>
          <a:p>
            <a:r>
              <a:rPr lang="en-US" sz="2400" dirty="0" smtClean="0"/>
              <a:t>Executive</a:t>
            </a:r>
            <a:endParaRPr lang="en-US" sz="2400" dirty="0"/>
          </a:p>
        </p:txBody>
      </p:sp>
      <p:cxnSp>
        <p:nvCxnSpPr>
          <p:cNvPr id="16" name="Straight Connector 15"/>
          <p:cNvCxnSpPr/>
          <p:nvPr/>
        </p:nvCxnSpPr>
        <p:spPr>
          <a:xfrm>
            <a:off x="9768037" y="3482501"/>
            <a:ext cx="0" cy="4474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802569" y="2707933"/>
            <a:ext cx="1930933" cy="461665"/>
          </a:xfrm>
          <a:prstGeom prst="rect">
            <a:avLst/>
          </a:prstGeom>
          <a:noFill/>
        </p:spPr>
        <p:txBody>
          <a:bodyPr wrap="square" rtlCol="0">
            <a:spAutoFit/>
          </a:bodyPr>
          <a:lstStyle/>
          <a:p>
            <a:r>
              <a:rPr lang="en-US" sz="2400" dirty="0" smtClean="0"/>
              <a:t>Regulator MV</a:t>
            </a:r>
            <a:endParaRPr lang="en-US" sz="2400" dirty="0"/>
          </a:p>
        </p:txBody>
      </p:sp>
      <p:sp>
        <p:nvSpPr>
          <p:cNvPr id="19" name="TextBox 18"/>
          <p:cNvSpPr txBox="1"/>
          <p:nvPr/>
        </p:nvSpPr>
        <p:spPr>
          <a:xfrm>
            <a:off x="1390076" y="2708525"/>
            <a:ext cx="2083671" cy="461665"/>
          </a:xfrm>
          <a:prstGeom prst="rect">
            <a:avLst/>
          </a:prstGeom>
          <a:noFill/>
        </p:spPr>
        <p:txBody>
          <a:bodyPr wrap="square" rtlCol="0">
            <a:spAutoFit/>
          </a:bodyPr>
          <a:lstStyle/>
          <a:p>
            <a:r>
              <a:rPr lang="en-US" sz="2400" dirty="0" smtClean="0"/>
              <a:t>Legislature MV</a:t>
            </a:r>
            <a:endParaRPr lang="en-US" sz="2400" dirty="0"/>
          </a:p>
        </p:txBody>
      </p:sp>
      <p:sp>
        <p:nvSpPr>
          <p:cNvPr id="20" name="TextBox 19"/>
          <p:cNvSpPr txBox="1"/>
          <p:nvPr/>
        </p:nvSpPr>
        <p:spPr>
          <a:xfrm>
            <a:off x="9143226" y="2168012"/>
            <a:ext cx="1524774" cy="461665"/>
          </a:xfrm>
          <a:prstGeom prst="rect">
            <a:avLst/>
          </a:prstGeom>
          <a:noFill/>
        </p:spPr>
        <p:txBody>
          <a:bodyPr wrap="square" rtlCol="0">
            <a:spAutoFit/>
          </a:bodyPr>
          <a:lstStyle/>
          <a:p>
            <a:r>
              <a:rPr lang="en-US" sz="2400" dirty="0" smtClean="0">
                <a:solidFill>
                  <a:srgbClr val="FF0000"/>
                </a:solidFill>
              </a:rPr>
              <a:t>X</a:t>
            </a:r>
            <a:r>
              <a:rPr lang="en-US" sz="2400" baseline="-25000" dirty="0" smtClean="0">
                <a:solidFill>
                  <a:srgbClr val="FF0000"/>
                </a:solidFill>
              </a:rPr>
              <a:t>R</a:t>
            </a:r>
            <a:r>
              <a:rPr lang="en-US" sz="2400" dirty="0" smtClean="0">
                <a:solidFill>
                  <a:srgbClr val="FF0000"/>
                </a:solidFill>
              </a:rPr>
              <a:t> = $60?</a:t>
            </a:r>
            <a:endParaRPr lang="en-US" sz="2400" dirty="0">
              <a:solidFill>
                <a:srgbClr val="FF0000"/>
              </a:solidFill>
            </a:endParaRPr>
          </a:p>
        </p:txBody>
      </p:sp>
      <p:sp>
        <p:nvSpPr>
          <p:cNvPr id="3" name="Rectangle 2"/>
          <p:cNvSpPr/>
          <p:nvPr/>
        </p:nvSpPr>
        <p:spPr>
          <a:xfrm>
            <a:off x="2581835" y="3688322"/>
            <a:ext cx="7186202" cy="129606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1524000" y="3706237"/>
            <a:ext cx="9062771" cy="1966305"/>
          </a:xfrm>
          <a:custGeom>
            <a:avLst/>
            <a:gdLst>
              <a:gd name="connsiteX0" fmla="*/ 0 w 1848255"/>
              <a:gd name="connsiteY0" fmla="*/ 1070239 h 1070239"/>
              <a:gd name="connsiteX1" fmla="*/ 933855 w 1848255"/>
              <a:gd name="connsiteY1" fmla="*/ 197 h 1070239"/>
              <a:gd name="connsiteX2" fmla="*/ 1848255 w 1848255"/>
              <a:gd name="connsiteY2" fmla="*/ 972963 h 1070239"/>
              <a:gd name="connsiteX3" fmla="*/ 1848255 w 1848255"/>
              <a:gd name="connsiteY3" fmla="*/ 972963 h 1070239"/>
            </a:gdLst>
            <a:ahLst/>
            <a:cxnLst>
              <a:cxn ang="0">
                <a:pos x="connsiteX0" y="connsiteY0"/>
              </a:cxn>
              <a:cxn ang="0">
                <a:pos x="connsiteX1" y="connsiteY1"/>
              </a:cxn>
              <a:cxn ang="0">
                <a:pos x="connsiteX2" y="connsiteY2"/>
              </a:cxn>
              <a:cxn ang="0">
                <a:pos x="connsiteX3" y="connsiteY3"/>
              </a:cxn>
            </a:cxnLst>
            <a:rect l="l" t="t" r="r" b="b"/>
            <a:pathLst>
              <a:path w="1848255" h="1070239">
                <a:moveTo>
                  <a:pt x="0" y="1070239"/>
                </a:moveTo>
                <a:cubicBezTo>
                  <a:pt x="312906" y="543324"/>
                  <a:pt x="625812" y="16410"/>
                  <a:pt x="933855" y="197"/>
                </a:cubicBezTo>
                <a:cubicBezTo>
                  <a:pt x="1241898" y="-16016"/>
                  <a:pt x="1848255" y="972963"/>
                  <a:pt x="1848255" y="972963"/>
                </a:cubicBezTo>
                <a:lnTo>
                  <a:pt x="1848255" y="972963"/>
                </a:ln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2" name="TextBox 21"/>
          <p:cNvSpPr txBox="1"/>
          <p:nvPr/>
        </p:nvSpPr>
        <p:spPr>
          <a:xfrm>
            <a:off x="2048431" y="3059234"/>
            <a:ext cx="766959" cy="461665"/>
          </a:xfrm>
          <a:prstGeom prst="rect">
            <a:avLst/>
          </a:prstGeom>
          <a:noFill/>
        </p:spPr>
        <p:txBody>
          <a:bodyPr wrap="square" rtlCol="0">
            <a:spAutoFit/>
          </a:bodyPr>
          <a:lstStyle/>
          <a:p>
            <a:r>
              <a:rPr lang="en-US" sz="2400" dirty="0" smtClean="0"/>
              <a:t>$40</a:t>
            </a:r>
          </a:p>
        </p:txBody>
      </p:sp>
      <p:sp>
        <p:nvSpPr>
          <p:cNvPr id="23" name="TextBox 22"/>
          <p:cNvSpPr txBox="1"/>
          <p:nvPr/>
        </p:nvSpPr>
        <p:spPr>
          <a:xfrm>
            <a:off x="5711303" y="3060836"/>
            <a:ext cx="751462" cy="461665"/>
          </a:xfrm>
          <a:prstGeom prst="rect">
            <a:avLst/>
          </a:prstGeom>
          <a:noFill/>
        </p:spPr>
        <p:txBody>
          <a:bodyPr wrap="square" rtlCol="0">
            <a:spAutoFit/>
          </a:bodyPr>
          <a:lstStyle/>
          <a:p>
            <a:r>
              <a:rPr lang="en-US" sz="2400" dirty="0" smtClean="0"/>
              <a:t>$50</a:t>
            </a:r>
          </a:p>
        </p:txBody>
      </p:sp>
      <p:sp>
        <p:nvSpPr>
          <p:cNvPr id="24" name="TextBox 23"/>
          <p:cNvSpPr txBox="1"/>
          <p:nvPr/>
        </p:nvSpPr>
        <p:spPr>
          <a:xfrm>
            <a:off x="9408138" y="3060836"/>
            <a:ext cx="689737" cy="461665"/>
          </a:xfrm>
          <a:prstGeom prst="rect">
            <a:avLst/>
          </a:prstGeom>
          <a:noFill/>
        </p:spPr>
        <p:txBody>
          <a:bodyPr wrap="square" rtlCol="0">
            <a:spAutoFit/>
          </a:bodyPr>
          <a:lstStyle/>
          <a:p>
            <a:r>
              <a:rPr lang="en-US" sz="2400" dirty="0" smtClean="0"/>
              <a:t>$60</a:t>
            </a:r>
          </a:p>
        </p:txBody>
      </p:sp>
      <p:sp>
        <p:nvSpPr>
          <p:cNvPr id="25" name="TextBox 24"/>
          <p:cNvSpPr txBox="1"/>
          <p:nvPr/>
        </p:nvSpPr>
        <p:spPr>
          <a:xfrm>
            <a:off x="2267307" y="2197553"/>
            <a:ext cx="1524774" cy="461665"/>
          </a:xfrm>
          <a:prstGeom prst="rect">
            <a:avLst/>
          </a:prstGeom>
          <a:noFill/>
        </p:spPr>
        <p:txBody>
          <a:bodyPr wrap="square" rtlCol="0">
            <a:spAutoFit/>
          </a:bodyPr>
          <a:lstStyle/>
          <a:p>
            <a:r>
              <a:rPr lang="en-US" sz="2400" dirty="0" smtClean="0">
                <a:solidFill>
                  <a:srgbClr val="0070C0"/>
                </a:solidFill>
              </a:rPr>
              <a:t>X</a:t>
            </a:r>
            <a:r>
              <a:rPr lang="en-US" sz="2400" baseline="-25000" dirty="0" smtClean="0">
                <a:solidFill>
                  <a:srgbClr val="0070C0"/>
                </a:solidFill>
              </a:rPr>
              <a:t>A</a:t>
            </a:r>
            <a:r>
              <a:rPr lang="en-US" sz="2400" dirty="0" smtClean="0">
                <a:solidFill>
                  <a:srgbClr val="0070C0"/>
                </a:solidFill>
              </a:rPr>
              <a:t> ≈ $41</a:t>
            </a:r>
            <a:endParaRPr lang="en-US" sz="2400" dirty="0">
              <a:solidFill>
                <a:srgbClr val="0070C0"/>
              </a:solidFill>
            </a:endParaRPr>
          </a:p>
        </p:txBody>
      </p:sp>
    </p:spTree>
    <p:extLst>
      <p:ext uri="{BB962C8B-B14F-4D97-AF65-F5344CB8AC3E}">
        <p14:creationId xmlns:p14="http://schemas.microsoft.com/office/powerpoint/2010/main" val="39751849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729" y="365125"/>
            <a:ext cx="11528611" cy="1325563"/>
          </a:xfrm>
        </p:spPr>
        <p:txBody>
          <a:bodyPr>
            <a:normAutofit fontScale="90000"/>
          </a:bodyPr>
          <a:lstStyle/>
          <a:p>
            <a:r>
              <a:rPr lang="en-US" dirty="0" smtClean="0"/>
              <a:t>Step 1: Given response by Legislature &amp; Executive, Regulator’s choice of </a:t>
            </a:r>
            <a:r>
              <a:rPr lang="en-US" dirty="0" smtClean="0">
                <a:solidFill>
                  <a:srgbClr val="FF0000"/>
                </a:solidFill>
              </a:rPr>
              <a:t>X</a:t>
            </a:r>
            <a:r>
              <a:rPr lang="en-US" baseline="-25000" dirty="0" smtClean="0">
                <a:solidFill>
                  <a:srgbClr val="FF0000"/>
                </a:solidFill>
              </a:rPr>
              <a:t>R</a:t>
            </a:r>
            <a:r>
              <a:rPr lang="en-US" dirty="0" smtClean="0">
                <a:solidFill>
                  <a:srgbClr val="FF0000"/>
                </a:solidFill>
              </a:rPr>
              <a:t> = $60 is NOT an equilibrium.  </a:t>
            </a:r>
            <a:endParaRPr lang="en-US" dirty="0">
              <a:solidFill>
                <a:srgbClr val="FF0000"/>
              </a:solidFill>
            </a:endParaRPr>
          </a:p>
        </p:txBody>
      </p:sp>
      <p:cxnSp>
        <p:nvCxnSpPr>
          <p:cNvPr id="6" name="Straight Connector 5"/>
          <p:cNvCxnSpPr/>
          <p:nvPr/>
        </p:nvCxnSpPr>
        <p:spPr>
          <a:xfrm>
            <a:off x="525294" y="3677055"/>
            <a:ext cx="11067583" cy="912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24000" y="6095236"/>
            <a:ext cx="9144000" cy="523220"/>
          </a:xfrm>
          <a:prstGeom prst="rect">
            <a:avLst/>
          </a:prstGeom>
          <a:noFill/>
        </p:spPr>
        <p:txBody>
          <a:bodyPr wrap="square" rtlCol="0">
            <a:spAutoFit/>
          </a:bodyPr>
          <a:lstStyle/>
          <a:p>
            <a:pPr algn="ctr"/>
            <a:r>
              <a:rPr lang="en-US" sz="2800" dirty="0" smtClean="0"/>
              <a:t>Social Cost of Carbon ($/</a:t>
            </a:r>
            <a:r>
              <a:rPr lang="en-US" sz="2800" dirty="0" err="1" smtClean="0"/>
              <a:t>tonne</a:t>
            </a:r>
            <a:r>
              <a:rPr lang="en-US" sz="2800" dirty="0" smtClean="0"/>
              <a:t> of CO2)</a:t>
            </a:r>
            <a:endParaRPr lang="en-US" sz="2800" dirty="0"/>
          </a:p>
        </p:txBody>
      </p:sp>
      <p:cxnSp>
        <p:nvCxnSpPr>
          <p:cNvPr id="10" name="Straight Connector 9"/>
          <p:cNvCxnSpPr/>
          <p:nvPr/>
        </p:nvCxnSpPr>
        <p:spPr>
          <a:xfrm>
            <a:off x="2449848" y="3482502"/>
            <a:ext cx="0" cy="4474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05632" y="3471247"/>
            <a:ext cx="0" cy="4474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449644" y="2707933"/>
            <a:ext cx="1377027" cy="461665"/>
          </a:xfrm>
          <a:prstGeom prst="rect">
            <a:avLst/>
          </a:prstGeom>
          <a:noFill/>
        </p:spPr>
        <p:txBody>
          <a:bodyPr wrap="square" rtlCol="0">
            <a:spAutoFit/>
          </a:bodyPr>
          <a:lstStyle/>
          <a:p>
            <a:r>
              <a:rPr lang="en-US" sz="2400" dirty="0" smtClean="0"/>
              <a:t>Executive</a:t>
            </a:r>
            <a:endParaRPr lang="en-US" sz="2400" dirty="0"/>
          </a:p>
        </p:txBody>
      </p:sp>
      <p:cxnSp>
        <p:nvCxnSpPr>
          <p:cNvPr id="16" name="Straight Connector 15"/>
          <p:cNvCxnSpPr/>
          <p:nvPr/>
        </p:nvCxnSpPr>
        <p:spPr>
          <a:xfrm>
            <a:off x="9768037" y="3482501"/>
            <a:ext cx="0" cy="4474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802569" y="2707933"/>
            <a:ext cx="1930933" cy="461665"/>
          </a:xfrm>
          <a:prstGeom prst="rect">
            <a:avLst/>
          </a:prstGeom>
          <a:noFill/>
        </p:spPr>
        <p:txBody>
          <a:bodyPr wrap="square" rtlCol="0">
            <a:spAutoFit/>
          </a:bodyPr>
          <a:lstStyle/>
          <a:p>
            <a:r>
              <a:rPr lang="en-US" sz="2400" dirty="0" smtClean="0"/>
              <a:t>Regulator MV</a:t>
            </a:r>
            <a:endParaRPr lang="en-US" sz="2400" dirty="0"/>
          </a:p>
        </p:txBody>
      </p:sp>
      <p:sp>
        <p:nvSpPr>
          <p:cNvPr id="19" name="TextBox 18"/>
          <p:cNvSpPr txBox="1"/>
          <p:nvPr/>
        </p:nvSpPr>
        <p:spPr>
          <a:xfrm>
            <a:off x="1390076" y="2708525"/>
            <a:ext cx="2083671" cy="461665"/>
          </a:xfrm>
          <a:prstGeom prst="rect">
            <a:avLst/>
          </a:prstGeom>
          <a:noFill/>
        </p:spPr>
        <p:txBody>
          <a:bodyPr wrap="square" rtlCol="0">
            <a:spAutoFit/>
          </a:bodyPr>
          <a:lstStyle/>
          <a:p>
            <a:r>
              <a:rPr lang="en-US" sz="2400" dirty="0" smtClean="0"/>
              <a:t>Legislature MV</a:t>
            </a:r>
            <a:endParaRPr lang="en-US" sz="2400" dirty="0"/>
          </a:p>
        </p:txBody>
      </p:sp>
      <p:sp>
        <p:nvSpPr>
          <p:cNvPr id="20" name="TextBox 19"/>
          <p:cNvSpPr txBox="1"/>
          <p:nvPr/>
        </p:nvSpPr>
        <p:spPr>
          <a:xfrm>
            <a:off x="8570259" y="2168012"/>
            <a:ext cx="2097741" cy="584775"/>
          </a:xfrm>
          <a:prstGeom prst="rect">
            <a:avLst/>
          </a:prstGeom>
          <a:noFill/>
        </p:spPr>
        <p:txBody>
          <a:bodyPr wrap="square" rtlCol="0">
            <a:spAutoFit/>
          </a:bodyPr>
          <a:lstStyle/>
          <a:p>
            <a:r>
              <a:rPr lang="en-US" sz="2400" dirty="0" smtClean="0">
                <a:solidFill>
                  <a:srgbClr val="FF0000"/>
                </a:solidFill>
              </a:rPr>
              <a:t>X</a:t>
            </a:r>
            <a:r>
              <a:rPr lang="en-US" sz="2400" baseline="-25000" dirty="0" smtClean="0">
                <a:solidFill>
                  <a:srgbClr val="FF0000"/>
                </a:solidFill>
              </a:rPr>
              <a:t>R</a:t>
            </a:r>
            <a:r>
              <a:rPr lang="en-US" sz="2400" dirty="0" smtClean="0">
                <a:solidFill>
                  <a:srgbClr val="FF0000"/>
                </a:solidFill>
              </a:rPr>
              <a:t> = $60? </a:t>
            </a:r>
            <a:r>
              <a:rPr lang="en-US" sz="3200" dirty="0" smtClean="0">
                <a:solidFill>
                  <a:srgbClr val="FF0000"/>
                </a:solidFill>
              </a:rPr>
              <a:t>NO</a:t>
            </a:r>
            <a:endParaRPr lang="en-US" sz="3200" dirty="0">
              <a:solidFill>
                <a:srgbClr val="FF0000"/>
              </a:solidFill>
            </a:endParaRPr>
          </a:p>
        </p:txBody>
      </p:sp>
      <p:sp>
        <p:nvSpPr>
          <p:cNvPr id="3" name="Rectangle 2"/>
          <p:cNvSpPr/>
          <p:nvPr/>
        </p:nvSpPr>
        <p:spPr>
          <a:xfrm>
            <a:off x="2581835" y="3688322"/>
            <a:ext cx="7186202" cy="129606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1524000" y="3706237"/>
            <a:ext cx="9062771" cy="1966305"/>
          </a:xfrm>
          <a:custGeom>
            <a:avLst/>
            <a:gdLst>
              <a:gd name="connsiteX0" fmla="*/ 0 w 1848255"/>
              <a:gd name="connsiteY0" fmla="*/ 1070239 h 1070239"/>
              <a:gd name="connsiteX1" fmla="*/ 933855 w 1848255"/>
              <a:gd name="connsiteY1" fmla="*/ 197 h 1070239"/>
              <a:gd name="connsiteX2" fmla="*/ 1848255 w 1848255"/>
              <a:gd name="connsiteY2" fmla="*/ 972963 h 1070239"/>
              <a:gd name="connsiteX3" fmla="*/ 1848255 w 1848255"/>
              <a:gd name="connsiteY3" fmla="*/ 972963 h 1070239"/>
            </a:gdLst>
            <a:ahLst/>
            <a:cxnLst>
              <a:cxn ang="0">
                <a:pos x="connsiteX0" y="connsiteY0"/>
              </a:cxn>
              <a:cxn ang="0">
                <a:pos x="connsiteX1" y="connsiteY1"/>
              </a:cxn>
              <a:cxn ang="0">
                <a:pos x="connsiteX2" y="connsiteY2"/>
              </a:cxn>
              <a:cxn ang="0">
                <a:pos x="connsiteX3" y="connsiteY3"/>
              </a:cxn>
            </a:cxnLst>
            <a:rect l="l" t="t" r="r" b="b"/>
            <a:pathLst>
              <a:path w="1848255" h="1070239">
                <a:moveTo>
                  <a:pt x="0" y="1070239"/>
                </a:moveTo>
                <a:cubicBezTo>
                  <a:pt x="312906" y="543324"/>
                  <a:pt x="625812" y="16410"/>
                  <a:pt x="933855" y="197"/>
                </a:cubicBezTo>
                <a:cubicBezTo>
                  <a:pt x="1241898" y="-16016"/>
                  <a:pt x="1848255" y="972963"/>
                  <a:pt x="1848255" y="972963"/>
                </a:cubicBezTo>
                <a:lnTo>
                  <a:pt x="1848255" y="972963"/>
                </a:ln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2" name="TextBox 21"/>
          <p:cNvSpPr txBox="1"/>
          <p:nvPr/>
        </p:nvSpPr>
        <p:spPr>
          <a:xfrm>
            <a:off x="2048431" y="3059234"/>
            <a:ext cx="766959" cy="461665"/>
          </a:xfrm>
          <a:prstGeom prst="rect">
            <a:avLst/>
          </a:prstGeom>
          <a:noFill/>
        </p:spPr>
        <p:txBody>
          <a:bodyPr wrap="square" rtlCol="0">
            <a:spAutoFit/>
          </a:bodyPr>
          <a:lstStyle/>
          <a:p>
            <a:r>
              <a:rPr lang="en-US" sz="2400" dirty="0" smtClean="0"/>
              <a:t>$40</a:t>
            </a:r>
          </a:p>
        </p:txBody>
      </p:sp>
      <p:sp>
        <p:nvSpPr>
          <p:cNvPr id="23" name="TextBox 22"/>
          <p:cNvSpPr txBox="1"/>
          <p:nvPr/>
        </p:nvSpPr>
        <p:spPr>
          <a:xfrm>
            <a:off x="5711303" y="3060836"/>
            <a:ext cx="751462" cy="461665"/>
          </a:xfrm>
          <a:prstGeom prst="rect">
            <a:avLst/>
          </a:prstGeom>
          <a:noFill/>
        </p:spPr>
        <p:txBody>
          <a:bodyPr wrap="square" rtlCol="0">
            <a:spAutoFit/>
          </a:bodyPr>
          <a:lstStyle/>
          <a:p>
            <a:r>
              <a:rPr lang="en-US" sz="2400" dirty="0" smtClean="0"/>
              <a:t>$50</a:t>
            </a:r>
          </a:p>
        </p:txBody>
      </p:sp>
      <p:sp>
        <p:nvSpPr>
          <p:cNvPr id="24" name="TextBox 23"/>
          <p:cNvSpPr txBox="1"/>
          <p:nvPr/>
        </p:nvSpPr>
        <p:spPr>
          <a:xfrm>
            <a:off x="9408138" y="3060836"/>
            <a:ext cx="689737" cy="461665"/>
          </a:xfrm>
          <a:prstGeom prst="rect">
            <a:avLst/>
          </a:prstGeom>
          <a:noFill/>
        </p:spPr>
        <p:txBody>
          <a:bodyPr wrap="square" rtlCol="0">
            <a:spAutoFit/>
          </a:bodyPr>
          <a:lstStyle/>
          <a:p>
            <a:r>
              <a:rPr lang="en-US" sz="2400" dirty="0" smtClean="0"/>
              <a:t>$60</a:t>
            </a:r>
          </a:p>
        </p:txBody>
      </p:sp>
      <p:sp>
        <p:nvSpPr>
          <p:cNvPr id="25" name="TextBox 24"/>
          <p:cNvSpPr txBox="1"/>
          <p:nvPr/>
        </p:nvSpPr>
        <p:spPr>
          <a:xfrm>
            <a:off x="2267307" y="2197553"/>
            <a:ext cx="1524774" cy="461665"/>
          </a:xfrm>
          <a:prstGeom prst="rect">
            <a:avLst/>
          </a:prstGeom>
          <a:noFill/>
        </p:spPr>
        <p:txBody>
          <a:bodyPr wrap="square" rtlCol="0">
            <a:spAutoFit/>
          </a:bodyPr>
          <a:lstStyle/>
          <a:p>
            <a:r>
              <a:rPr lang="en-US" sz="2400" dirty="0" smtClean="0">
                <a:solidFill>
                  <a:srgbClr val="0070C0"/>
                </a:solidFill>
              </a:rPr>
              <a:t>X</a:t>
            </a:r>
            <a:r>
              <a:rPr lang="en-US" sz="2400" baseline="-25000" dirty="0" smtClean="0">
                <a:solidFill>
                  <a:srgbClr val="0070C0"/>
                </a:solidFill>
              </a:rPr>
              <a:t>A</a:t>
            </a:r>
            <a:r>
              <a:rPr lang="en-US" sz="2400" dirty="0" smtClean="0">
                <a:solidFill>
                  <a:srgbClr val="0070C0"/>
                </a:solidFill>
              </a:rPr>
              <a:t> ≈ $41</a:t>
            </a:r>
            <a:endParaRPr lang="en-US" sz="2400" dirty="0">
              <a:solidFill>
                <a:srgbClr val="0070C0"/>
              </a:solidFill>
            </a:endParaRPr>
          </a:p>
        </p:txBody>
      </p:sp>
    </p:spTree>
    <p:extLst>
      <p:ext uri="{BB962C8B-B14F-4D97-AF65-F5344CB8AC3E}">
        <p14:creationId xmlns:p14="http://schemas.microsoft.com/office/powerpoint/2010/main" val="2612469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729" y="365125"/>
            <a:ext cx="11528611" cy="1325563"/>
          </a:xfrm>
        </p:spPr>
        <p:txBody>
          <a:bodyPr>
            <a:normAutofit/>
          </a:bodyPr>
          <a:lstStyle/>
          <a:p>
            <a:r>
              <a:rPr lang="en-US" sz="3600" dirty="0" smtClean="0"/>
              <a:t>Step 1: Given threat by Legislature &amp; Executive, </a:t>
            </a:r>
            <a:br>
              <a:rPr lang="en-US" sz="3600" dirty="0" smtClean="0"/>
            </a:br>
            <a:r>
              <a:rPr lang="en-US" sz="3600" dirty="0" smtClean="0"/>
              <a:t>Regulator chooses policy close as possible to its ideal policy</a:t>
            </a:r>
            <a:endParaRPr lang="en-US" sz="3600" dirty="0">
              <a:solidFill>
                <a:srgbClr val="FF0000"/>
              </a:solidFill>
            </a:endParaRPr>
          </a:p>
        </p:txBody>
      </p:sp>
      <p:cxnSp>
        <p:nvCxnSpPr>
          <p:cNvPr id="6" name="Straight Connector 5"/>
          <p:cNvCxnSpPr/>
          <p:nvPr/>
        </p:nvCxnSpPr>
        <p:spPr>
          <a:xfrm>
            <a:off x="525294" y="3677055"/>
            <a:ext cx="11067583" cy="912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24000" y="6095236"/>
            <a:ext cx="9144000" cy="523220"/>
          </a:xfrm>
          <a:prstGeom prst="rect">
            <a:avLst/>
          </a:prstGeom>
          <a:noFill/>
        </p:spPr>
        <p:txBody>
          <a:bodyPr wrap="square" rtlCol="0">
            <a:spAutoFit/>
          </a:bodyPr>
          <a:lstStyle/>
          <a:p>
            <a:pPr algn="ctr"/>
            <a:r>
              <a:rPr lang="en-US" sz="2800" dirty="0" smtClean="0"/>
              <a:t>Social Cost of Carbon ($/</a:t>
            </a:r>
            <a:r>
              <a:rPr lang="en-US" sz="2800" dirty="0" err="1" smtClean="0"/>
              <a:t>tonne</a:t>
            </a:r>
            <a:r>
              <a:rPr lang="en-US" sz="2800" dirty="0" smtClean="0"/>
              <a:t> of CO2)</a:t>
            </a:r>
            <a:endParaRPr lang="en-US" sz="2800" dirty="0"/>
          </a:p>
        </p:txBody>
      </p:sp>
      <p:cxnSp>
        <p:nvCxnSpPr>
          <p:cNvPr id="10" name="Straight Connector 9"/>
          <p:cNvCxnSpPr/>
          <p:nvPr/>
        </p:nvCxnSpPr>
        <p:spPr>
          <a:xfrm>
            <a:off x="2449848" y="3482502"/>
            <a:ext cx="0" cy="4474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05632" y="3471247"/>
            <a:ext cx="0" cy="4474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449644" y="2707933"/>
            <a:ext cx="1377027" cy="461665"/>
          </a:xfrm>
          <a:prstGeom prst="rect">
            <a:avLst/>
          </a:prstGeom>
          <a:noFill/>
        </p:spPr>
        <p:txBody>
          <a:bodyPr wrap="square" rtlCol="0">
            <a:spAutoFit/>
          </a:bodyPr>
          <a:lstStyle/>
          <a:p>
            <a:r>
              <a:rPr lang="en-US" sz="2400" dirty="0" smtClean="0"/>
              <a:t>Executive</a:t>
            </a:r>
            <a:endParaRPr lang="en-US" sz="2400" dirty="0"/>
          </a:p>
        </p:txBody>
      </p:sp>
      <p:cxnSp>
        <p:nvCxnSpPr>
          <p:cNvPr id="16" name="Straight Connector 15"/>
          <p:cNvCxnSpPr/>
          <p:nvPr/>
        </p:nvCxnSpPr>
        <p:spPr>
          <a:xfrm>
            <a:off x="9768037" y="3482501"/>
            <a:ext cx="0" cy="4474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802569" y="2707933"/>
            <a:ext cx="1930933" cy="461665"/>
          </a:xfrm>
          <a:prstGeom prst="rect">
            <a:avLst/>
          </a:prstGeom>
          <a:noFill/>
        </p:spPr>
        <p:txBody>
          <a:bodyPr wrap="square" rtlCol="0">
            <a:spAutoFit/>
          </a:bodyPr>
          <a:lstStyle/>
          <a:p>
            <a:r>
              <a:rPr lang="en-US" sz="2400" dirty="0" smtClean="0"/>
              <a:t>Regulator MV</a:t>
            </a:r>
            <a:endParaRPr lang="en-US" sz="2400" dirty="0"/>
          </a:p>
        </p:txBody>
      </p:sp>
      <p:sp>
        <p:nvSpPr>
          <p:cNvPr id="19" name="TextBox 18"/>
          <p:cNvSpPr txBox="1"/>
          <p:nvPr/>
        </p:nvSpPr>
        <p:spPr>
          <a:xfrm>
            <a:off x="1390076" y="2708525"/>
            <a:ext cx="2083671" cy="461665"/>
          </a:xfrm>
          <a:prstGeom prst="rect">
            <a:avLst/>
          </a:prstGeom>
          <a:noFill/>
        </p:spPr>
        <p:txBody>
          <a:bodyPr wrap="square" rtlCol="0">
            <a:spAutoFit/>
          </a:bodyPr>
          <a:lstStyle/>
          <a:p>
            <a:r>
              <a:rPr lang="en-US" sz="2400" dirty="0" smtClean="0"/>
              <a:t>Legislature MV</a:t>
            </a:r>
            <a:endParaRPr lang="en-US" sz="2400" dirty="0"/>
          </a:p>
        </p:txBody>
      </p:sp>
      <p:sp>
        <p:nvSpPr>
          <p:cNvPr id="20" name="TextBox 19"/>
          <p:cNvSpPr txBox="1"/>
          <p:nvPr/>
        </p:nvSpPr>
        <p:spPr>
          <a:xfrm>
            <a:off x="5223308" y="2062642"/>
            <a:ext cx="1829697" cy="584775"/>
          </a:xfrm>
          <a:prstGeom prst="rect">
            <a:avLst/>
          </a:prstGeom>
          <a:noFill/>
        </p:spPr>
        <p:txBody>
          <a:bodyPr wrap="square" rtlCol="0">
            <a:spAutoFit/>
          </a:bodyPr>
          <a:lstStyle/>
          <a:p>
            <a:r>
              <a:rPr lang="en-US" sz="3200" dirty="0" smtClean="0">
                <a:solidFill>
                  <a:srgbClr val="FF0000"/>
                </a:solidFill>
              </a:rPr>
              <a:t>X*</a:t>
            </a:r>
            <a:r>
              <a:rPr lang="en-US" sz="3200" baseline="-25000" dirty="0" smtClean="0">
                <a:solidFill>
                  <a:srgbClr val="FF0000"/>
                </a:solidFill>
              </a:rPr>
              <a:t>R</a:t>
            </a:r>
            <a:r>
              <a:rPr lang="en-US" sz="3200" dirty="0" smtClean="0">
                <a:solidFill>
                  <a:srgbClr val="FF0000"/>
                </a:solidFill>
              </a:rPr>
              <a:t> = $50</a:t>
            </a:r>
            <a:endParaRPr lang="en-US" sz="4000" dirty="0">
              <a:solidFill>
                <a:srgbClr val="FF0000"/>
              </a:solidFill>
            </a:endParaRPr>
          </a:p>
        </p:txBody>
      </p:sp>
      <p:sp>
        <p:nvSpPr>
          <p:cNvPr id="22" name="TextBox 21"/>
          <p:cNvSpPr txBox="1"/>
          <p:nvPr/>
        </p:nvSpPr>
        <p:spPr>
          <a:xfrm>
            <a:off x="2048431" y="3059234"/>
            <a:ext cx="766959" cy="461665"/>
          </a:xfrm>
          <a:prstGeom prst="rect">
            <a:avLst/>
          </a:prstGeom>
          <a:noFill/>
        </p:spPr>
        <p:txBody>
          <a:bodyPr wrap="square" rtlCol="0">
            <a:spAutoFit/>
          </a:bodyPr>
          <a:lstStyle/>
          <a:p>
            <a:r>
              <a:rPr lang="en-US" sz="2400" dirty="0" smtClean="0"/>
              <a:t>$40</a:t>
            </a:r>
          </a:p>
        </p:txBody>
      </p:sp>
      <p:sp>
        <p:nvSpPr>
          <p:cNvPr id="23" name="TextBox 22"/>
          <p:cNvSpPr txBox="1"/>
          <p:nvPr/>
        </p:nvSpPr>
        <p:spPr>
          <a:xfrm>
            <a:off x="5711303" y="3060836"/>
            <a:ext cx="751462" cy="461665"/>
          </a:xfrm>
          <a:prstGeom prst="rect">
            <a:avLst/>
          </a:prstGeom>
          <a:noFill/>
        </p:spPr>
        <p:txBody>
          <a:bodyPr wrap="square" rtlCol="0">
            <a:spAutoFit/>
          </a:bodyPr>
          <a:lstStyle/>
          <a:p>
            <a:r>
              <a:rPr lang="en-US" sz="2400" dirty="0" smtClean="0"/>
              <a:t>$50</a:t>
            </a:r>
          </a:p>
        </p:txBody>
      </p:sp>
      <p:sp>
        <p:nvSpPr>
          <p:cNvPr id="24" name="TextBox 23"/>
          <p:cNvSpPr txBox="1"/>
          <p:nvPr/>
        </p:nvSpPr>
        <p:spPr>
          <a:xfrm>
            <a:off x="9408138" y="3060836"/>
            <a:ext cx="689737" cy="461665"/>
          </a:xfrm>
          <a:prstGeom prst="rect">
            <a:avLst/>
          </a:prstGeom>
          <a:noFill/>
        </p:spPr>
        <p:txBody>
          <a:bodyPr wrap="square" rtlCol="0">
            <a:spAutoFit/>
          </a:bodyPr>
          <a:lstStyle/>
          <a:p>
            <a:r>
              <a:rPr lang="en-US" sz="2400" dirty="0" smtClean="0"/>
              <a:t>$60</a:t>
            </a:r>
          </a:p>
        </p:txBody>
      </p:sp>
      <p:sp>
        <p:nvSpPr>
          <p:cNvPr id="26" name="TextBox 25"/>
          <p:cNvSpPr txBox="1"/>
          <p:nvPr/>
        </p:nvSpPr>
        <p:spPr>
          <a:xfrm>
            <a:off x="3728916" y="4367485"/>
            <a:ext cx="5467698" cy="954107"/>
          </a:xfrm>
          <a:prstGeom prst="rect">
            <a:avLst/>
          </a:prstGeom>
          <a:noFill/>
        </p:spPr>
        <p:txBody>
          <a:bodyPr wrap="square" rtlCol="0">
            <a:spAutoFit/>
          </a:bodyPr>
          <a:lstStyle/>
          <a:p>
            <a:r>
              <a:rPr lang="en-US" sz="2800" b="1" dirty="0" smtClean="0">
                <a:solidFill>
                  <a:srgbClr val="FF0000"/>
                </a:solidFill>
              </a:rPr>
              <a:t>Executive represents a constraint</a:t>
            </a:r>
          </a:p>
          <a:p>
            <a:r>
              <a:rPr lang="en-US" sz="2800" b="1" dirty="0" smtClean="0">
                <a:solidFill>
                  <a:srgbClr val="FF0000"/>
                </a:solidFill>
              </a:rPr>
              <a:t>Pivotal</a:t>
            </a:r>
            <a:endParaRPr lang="en-US" sz="3600" b="1" dirty="0">
              <a:solidFill>
                <a:srgbClr val="FF0000"/>
              </a:solidFill>
            </a:endParaRPr>
          </a:p>
        </p:txBody>
      </p:sp>
    </p:spTree>
    <p:extLst>
      <p:ext uri="{BB962C8B-B14F-4D97-AF65-F5344CB8AC3E}">
        <p14:creationId xmlns:p14="http://schemas.microsoft.com/office/powerpoint/2010/main" val="15388047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905" y="2749736"/>
            <a:ext cx="10941424" cy="1325563"/>
          </a:xfrm>
        </p:spPr>
        <p:txBody>
          <a:bodyPr>
            <a:normAutofit fontScale="90000"/>
          </a:bodyPr>
          <a:lstStyle/>
          <a:p>
            <a:pPr algn="ctr"/>
            <a:r>
              <a:rPr lang="en-US" sz="3600" dirty="0" smtClean="0">
                <a:solidFill>
                  <a:srgbClr val="00B050"/>
                </a:solidFill>
              </a:rPr>
              <a:t>Comparative Statics</a:t>
            </a:r>
            <a:br>
              <a:rPr lang="en-US" sz="3600" dirty="0" smtClean="0">
                <a:solidFill>
                  <a:srgbClr val="00B050"/>
                </a:solidFill>
              </a:rPr>
            </a:br>
            <a:r>
              <a:rPr lang="en-US" sz="3600" dirty="0" smtClean="0">
                <a:solidFill>
                  <a:srgbClr val="00B050"/>
                </a:solidFill>
              </a:rPr>
              <a:t>Consider a political environment with one difference:</a:t>
            </a:r>
            <a:br>
              <a:rPr lang="en-US" sz="3600" dirty="0" smtClean="0">
                <a:solidFill>
                  <a:srgbClr val="00B050"/>
                </a:solidFill>
              </a:rPr>
            </a:br>
            <a:r>
              <a:rPr lang="en-US" sz="3600" dirty="0" smtClean="0">
                <a:solidFill>
                  <a:srgbClr val="00B050"/>
                </a:solidFill>
              </a:rPr>
              <a:t>Regulator’s ideal policy = $45</a:t>
            </a:r>
            <a:endParaRPr lang="en-US" sz="3600" dirty="0">
              <a:solidFill>
                <a:srgbClr val="00B050"/>
              </a:solidFill>
            </a:endParaRPr>
          </a:p>
        </p:txBody>
      </p:sp>
    </p:spTree>
    <p:extLst>
      <p:ext uri="{BB962C8B-B14F-4D97-AF65-F5344CB8AC3E}">
        <p14:creationId xmlns:p14="http://schemas.microsoft.com/office/powerpoint/2010/main" val="37270003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729" y="365125"/>
            <a:ext cx="11528611" cy="1325563"/>
          </a:xfrm>
        </p:spPr>
        <p:txBody>
          <a:bodyPr>
            <a:normAutofit fontScale="90000"/>
          </a:bodyPr>
          <a:lstStyle/>
          <a:p>
            <a:r>
              <a:rPr lang="en-US" sz="3600" dirty="0" smtClean="0"/>
              <a:t>Different Distribution of Ideal Points in the Regulatory Commission </a:t>
            </a:r>
            <a:r>
              <a:rPr lang="en-US" sz="3600" dirty="0" smtClean="0">
                <a:sym typeface="Wingdings" panose="05000000000000000000" pitchFamily="2" charset="2"/>
              </a:rPr>
              <a:t> </a:t>
            </a:r>
            <a:br>
              <a:rPr lang="en-US" sz="3600" dirty="0" smtClean="0">
                <a:sym typeface="Wingdings" panose="05000000000000000000" pitchFamily="2" charset="2"/>
              </a:rPr>
            </a:br>
            <a:r>
              <a:rPr lang="en-US" sz="3600" dirty="0" smtClean="0">
                <a:sym typeface="Wingdings" panose="05000000000000000000" pitchFamily="2" charset="2"/>
              </a:rPr>
              <a:t>Different Equilibrium Policy</a:t>
            </a:r>
            <a:endParaRPr lang="en-US" sz="3600" dirty="0">
              <a:solidFill>
                <a:srgbClr val="FF0000"/>
              </a:solidFill>
            </a:endParaRPr>
          </a:p>
        </p:txBody>
      </p:sp>
      <p:cxnSp>
        <p:nvCxnSpPr>
          <p:cNvPr id="6" name="Straight Connector 5"/>
          <p:cNvCxnSpPr/>
          <p:nvPr/>
        </p:nvCxnSpPr>
        <p:spPr>
          <a:xfrm>
            <a:off x="525294" y="3677055"/>
            <a:ext cx="11067583" cy="912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24000" y="6095236"/>
            <a:ext cx="9144000" cy="523220"/>
          </a:xfrm>
          <a:prstGeom prst="rect">
            <a:avLst/>
          </a:prstGeom>
          <a:noFill/>
        </p:spPr>
        <p:txBody>
          <a:bodyPr wrap="square" rtlCol="0">
            <a:spAutoFit/>
          </a:bodyPr>
          <a:lstStyle/>
          <a:p>
            <a:pPr algn="ctr"/>
            <a:r>
              <a:rPr lang="en-US" sz="2800" dirty="0" smtClean="0"/>
              <a:t>Social Cost of Carbon ($/</a:t>
            </a:r>
            <a:r>
              <a:rPr lang="en-US" sz="2800" dirty="0" err="1" smtClean="0"/>
              <a:t>tonne</a:t>
            </a:r>
            <a:r>
              <a:rPr lang="en-US" sz="2800" dirty="0" smtClean="0"/>
              <a:t> of CO2)</a:t>
            </a:r>
            <a:endParaRPr lang="en-US" sz="2800" dirty="0"/>
          </a:p>
        </p:txBody>
      </p:sp>
      <p:cxnSp>
        <p:nvCxnSpPr>
          <p:cNvPr id="10" name="Straight Connector 9"/>
          <p:cNvCxnSpPr/>
          <p:nvPr/>
        </p:nvCxnSpPr>
        <p:spPr>
          <a:xfrm>
            <a:off x="2449848" y="3482502"/>
            <a:ext cx="0" cy="4474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05632" y="3471247"/>
            <a:ext cx="0" cy="4474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449644" y="2707933"/>
            <a:ext cx="1377027" cy="461665"/>
          </a:xfrm>
          <a:prstGeom prst="rect">
            <a:avLst/>
          </a:prstGeom>
          <a:noFill/>
        </p:spPr>
        <p:txBody>
          <a:bodyPr wrap="square" rtlCol="0">
            <a:spAutoFit/>
          </a:bodyPr>
          <a:lstStyle/>
          <a:p>
            <a:r>
              <a:rPr lang="en-US" sz="2400" dirty="0" smtClean="0"/>
              <a:t>Executive</a:t>
            </a:r>
            <a:endParaRPr lang="en-US" sz="2400" dirty="0"/>
          </a:p>
        </p:txBody>
      </p:sp>
      <p:cxnSp>
        <p:nvCxnSpPr>
          <p:cNvPr id="16" name="Straight Connector 15"/>
          <p:cNvCxnSpPr/>
          <p:nvPr/>
        </p:nvCxnSpPr>
        <p:spPr>
          <a:xfrm>
            <a:off x="4277742" y="3504596"/>
            <a:ext cx="0" cy="4474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312274" y="2730028"/>
            <a:ext cx="1930933" cy="461665"/>
          </a:xfrm>
          <a:prstGeom prst="rect">
            <a:avLst/>
          </a:prstGeom>
          <a:noFill/>
        </p:spPr>
        <p:txBody>
          <a:bodyPr wrap="square" rtlCol="0">
            <a:spAutoFit/>
          </a:bodyPr>
          <a:lstStyle/>
          <a:p>
            <a:r>
              <a:rPr lang="en-US" sz="2400" dirty="0" smtClean="0"/>
              <a:t>Regulator MV</a:t>
            </a:r>
            <a:endParaRPr lang="en-US" sz="2400" dirty="0"/>
          </a:p>
        </p:txBody>
      </p:sp>
      <p:sp>
        <p:nvSpPr>
          <p:cNvPr id="19" name="TextBox 18"/>
          <p:cNvSpPr txBox="1"/>
          <p:nvPr/>
        </p:nvSpPr>
        <p:spPr>
          <a:xfrm>
            <a:off x="1390076" y="2708525"/>
            <a:ext cx="2083671" cy="461665"/>
          </a:xfrm>
          <a:prstGeom prst="rect">
            <a:avLst/>
          </a:prstGeom>
          <a:noFill/>
        </p:spPr>
        <p:txBody>
          <a:bodyPr wrap="square" rtlCol="0">
            <a:spAutoFit/>
          </a:bodyPr>
          <a:lstStyle/>
          <a:p>
            <a:r>
              <a:rPr lang="en-US" sz="2400" dirty="0" smtClean="0"/>
              <a:t>Legislature MV</a:t>
            </a:r>
            <a:endParaRPr lang="en-US" sz="2400" dirty="0"/>
          </a:p>
        </p:txBody>
      </p:sp>
      <p:sp>
        <p:nvSpPr>
          <p:cNvPr id="20" name="TextBox 19"/>
          <p:cNvSpPr txBox="1"/>
          <p:nvPr/>
        </p:nvSpPr>
        <p:spPr>
          <a:xfrm>
            <a:off x="3473747" y="2079023"/>
            <a:ext cx="1829697" cy="584775"/>
          </a:xfrm>
          <a:prstGeom prst="rect">
            <a:avLst/>
          </a:prstGeom>
          <a:noFill/>
        </p:spPr>
        <p:txBody>
          <a:bodyPr wrap="square" rtlCol="0">
            <a:spAutoFit/>
          </a:bodyPr>
          <a:lstStyle/>
          <a:p>
            <a:r>
              <a:rPr lang="en-US" sz="3200" dirty="0" smtClean="0">
                <a:solidFill>
                  <a:srgbClr val="FF0000"/>
                </a:solidFill>
              </a:rPr>
              <a:t>X*</a:t>
            </a:r>
            <a:r>
              <a:rPr lang="en-US" sz="3200" baseline="-25000" dirty="0" smtClean="0">
                <a:solidFill>
                  <a:srgbClr val="FF0000"/>
                </a:solidFill>
              </a:rPr>
              <a:t>R</a:t>
            </a:r>
            <a:r>
              <a:rPr lang="en-US" sz="3200" dirty="0" smtClean="0">
                <a:solidFill>
                  <a:srgbClr val="FF0000"/>
                </a:solidFill>
              </a:rPr>
              <a:t> = $45</a:t>
            </a:r>
            <a:endParaRPr lang="en-US" sz="4000" dirty="0">
              <a:solidFill>
                <a:srgbClr val="FF0000"/>
              </a:solidFill>
            </a:endParaRPr>
          </a:p>
        </p:txBody>
      </p:sp>
      <p:sp>
        <p:nvSpPr>
          <p:cNvPr id="22" name="TextBox 21"/>
          <p:cNvSpPr txBox="1"/>
          <p:nvPr/>
        </p:nvSpPr>
        <p:spPr>
          <a:xfrm>
            <a:off x="2048431" y="3059234"/>
            <a:ext cx="766959" cy="461665"/>
          </a:xfrm>
          <a:prstGeom prst="rect">
            <a:avLst/>
          </a:prstGeom>
          <a:noFill/>
        </p:spPr>
        <p:txBody>
          <a:bodyPr wrap="square" rtlCol="0">
            <a:spAutoFit/>
          </a:bodyPr>
          <a:lstStyle/>
          <a:p>
            <a:r>
              <a:rPr lang="en-US" sz="2400" dirty="0" smtClean="0"/>
              <a:t>$40</a:t>
            </a:r>
          </a:p>
        </p:txBody>
      </p:sp>
      <p:sp>
        <p:nvSpPr>
          <p:cNvPr id="23" name="TextBox 22"/>
          <p:cNvSpPr txBox="1"/>
          <p:nvPr/>
        </p:nvSpPr>
        <p:spPr>
          <a:xfrm>
            <a:off x="5711303" y="3060836"/>
            <a:ext cx="751462" cy="461665"/>
          </a:xfrm>
          <a:prstGeom prst="rect">
            <a:avLst/>
          </a:prstGeom>
          <a:noFill/>
        </p:spPr>
        <p:txBody>
          <a:bodyPr wrap="square" rtlCol="0">
            <a:spAutoFit/>
          </a:bodyPr>
          <a:lstStyle/>
          <a:p>
            <a:r>
              <a:rPr lang="en-US" sz="2400" dirty="0" smtClean="0"/>
              <a:t>$50</a:t>
            </a:r>
          </a:p>
        </p:txBody>
      </p:sp>
      <p:sp>
        <p:nvSpPr>
          <p:cNvPr id="24" name="TextBox 23"/>
          <p:cNvSpPr txBox="1"/>
          <p:nvPr/>
        </p:nvSpPr>
        <p:spPr>
          <a:xfrm>
            <a:off x="3917843" y="3082931"/>
            <a:ext cx="689737" cy="461665"/>
          </a:xfrm>
          <a:prstGeom prst="rect">
            <a:avLst/>
          </a:prstGeom>
          <a:noFill/>
        </p:spPr>
        <p:txBody>
          <a:bodyPr wrap="square" rtlCol="0">
            <a:spAutoFit/>
          </a:bodyPr>
          <a:lstStyle/>
          <a:p>
            <a:r>
              <a:rPr lang="en-US" sz="2400" dirty="0" smtClean="0"/>
              <a:t>$45</a:t>
            </a:r>
          </a:p>
        </p:txBody>
      </p:sp>
      <p:sp>
        <p:nvSpPr>
          <p:cNvPr id="17" name="TextBox 16"/>
          <p:cNvSpPr txBox="1"/>
          <p:nvPr/>
        </p:nvSpPr>
        <p:spPr>
          <a:xfrm>
            <a:off x="2509358" y="4425585"/>
            <a:ext cx="5467698" cy="1384995"/>
          </a:xfrm>
          <a:prstGeom prst="rect">
            <a:avLst/>
          </a:prstGeom>
          <a:noFill/>
        </p:spPr>
        <p:txBody>
          <a:bodyPr wrap="square" rtlCol="0">
            <a:spAutoFit/>
          </a:bodyPr>
          <a:lstStyle/>
          <a:p>
            <a:r>
              <a:rPr lang="en-US" sz="2800" b="1" dirty="0" smtClean="0">
                <a:solidFill>
                  <a:srgbClr val="FF0000"/>
                </a:solidFill>
              </a:rPr>
              <a:t>Regulator not constrained by Executive or Legislature</a:t>
            </a:r>
          </a:p>
          <a:p>
            <a:r>
              <a:rPr lang="en-US" sz="2800" b="1" dirty="0" smtClean="0">
                <a:solidFill>
                  <a:srgbClr val="FF0000"/>
                </a:solidFill>
              </a:rPr>
              <a:t>Regulator is Pivotal</a:t>
            </a:r>
            <a:endParaRPr lang="en-US" sz="3600" b="1" dirty="0">
              <a:solidFill>
                <a:srgbClr val="FF0000"/>
              </a:solidFill>
            </a:endParaRPr>
          </a:p>
        </p:txBody>
      </p:sp>
    </p:spTree>
    <p:extLst>
      <p:ext uri="{BB962C8B-B14F-4D97-AF65-F5344CB8AC3E}">
        <p14:creationId xmlns:p14="http://schemas.microsoft.com/office/powerpoint/2010/main" val="393498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Lecture Outline</a:t>
            </a:r>
            <a:endParaRPr lang="en-US" dirty="0"/>
          </a:p>
        </p:txBody>
      </p:sp>
      <p:sp>
        <p:nvSpPr>
          <p:cNvPr id="3" name="Content Placeholder 2"/>
          <p:cNvSpPr>
            <a:spLocks noGrp="1"/>
          </p:cNvSpPr>
          <p:nvPr>
            <p:ph idx="1"/>
          </p:nvPr>
        </p:nvSpPr>
        <p:spPr/>
        <p:txBody>
          <a:bodyPr>
            <a:normAutofit/>
          </a:bodyPr>
          <a:lstStyle/>
          <a:p>
            <a:r>
              <a:rPr lang="en-US" dirty="0" smtClean="0"/>
              <a:t>Political Strategy</a:t>
            </a:r>
          </a:p>
          <a:p>
            <a:pPr lvl="1"/>
            <a:r>
              <a:rPr lang="en-US" dirty="0" smtClean="0"/>
              <a:t>Broad Themes</a:t>
            </a:r>
          </a:p>
          <a:p>
            <a:pPr lvl="1"/>
            <a:r>
              <a:rPr lang="en-US" dirty="0" smtClean="0"/>
              <a:t>Motivating example</a:t>
            </a:r>
          </a:p>
          <a:p>
            <a:pPr lvl="1"/>
            <a:r>
              <a:rPr lang="en-US" dirty="0" smtClean="0"/>
              <a:t>Political Markets Framework</a:t>
            </a:r>
          </a:p>
          <a:p>
            <a:pPr marL="228600" lvl="1">
              <a:spcBef>
                <a:spcPts val="1000"/>
              </a:spcBef>
            </a:pPr>
            <a:r>
              <a:rPr lang="en-US" sz="2800" dirty="0" smtClean="0"/>
              <a:t>Literature -- Theory &amp; Empirics  -- IOE perspective</a:t>
            </a:r>
            <a:endParaRPr lang="en-US" sz="2800" dirty="0"/>
          </a:p>
          <a:p>
            <a:pPr lvl="1"/>
            <a:r>
              <a:rPr lang="en-US" dirty="0" smtClean="0"/>
              <a:t>Assumptions</a:t>
            </a:r>
          </a:p>
          <a:p>
            <a:pPr lvl="1"/>
            <a:r>
              <a:rPr lang="en-US" dirty="0" smtClean="0"/>
              <a:t>“Suppliers” of Policy – a little theory </a:t>
            </a:r>
          </a:p>
          <a:p>
            <a:pPr lvl="1"/>
            <a:r>
              <a:rPr lang="en-US" dirty="0" smtClean="0"/>
              <a:t>“Demanders” of Policy – </a:t>
            </a:r>
            <a:r>
              <a:rPr lang="en-US" dirty="0" smtClean="0"/>
              <a:t>brief discussion of </a:t>
            </a:r>
            <a:r>
              <a:rPr lang="en-US" dirty="0" smtClean="0"/>
              <a:t>new </a:t>
            </a:r>
            <a:r>
              <a:rPr lang="en-US" dirty="0" smtClean="0"/>
              <a:t>project</a:t>
            </a:r>
          </a:p>
          <a:p>
            <a:pPr lvl="1"/>
            <a:r>
              <a:rPr lang="en-US" dirty="0" smtClean="0"/>
              <a:t>Design &amp; Implementation</a:t>
            </a:r>
            <a:endParaRPr lang="en-US" dirty="0" smtClean="0"/>
          </a:p>
          <a:p>
            <a:r>
              <a:rPr lang="en-US" dirty="0" smtClean="0"/>
              <a:t>Limitations and Opportunities		</a:t>
            </a:r>
            <a:endParaRPr lang="en-US" dirty="0"/>
          </a:p>
        </p:txBody>
      </p:sp>
    </p:spTree>
    <p:extLst>
      <p:ext uri="{BB962C8B-B14F-4D97-AF65-F5344CB8AC3E}">
        <p14:creationId xmlns:p14="http://schemas.microsoft.com/office/powerpoint/2010/main" val="318844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905" y="2749736"/>
            <a:ext cx="10941424" cy="1325563"/>
          </a:xfrm>
        </p:spPr>
        <p:txBody>
          <a:bodyPr>
            <a:normAutofit fontScale="90000"/>
          </a:bodyPr>
          <a:lstStyle/>
          <a:p>
            <a:pPr algn="ctr"/>
            <a:r>
              <a:rPr lang="en-US" sz="3600" dirty="0" smtClean="0">
                <a:solidFill>
                  <a:srgbClr val="00B050"/>
                </a:solidFill>
              </a:rPr>
              <a:t>Comparative Statics</a:t>
            </a:r>
            <a:br>
              <a:rPr lang="en-US" sz="3600" dirty="0" smtClean="0">
                <a:solidFill>
                  <a:srgbClr val="00B050"/>
                </a:solidFill>
              </a:rPr>
            </a:br>
            <a:r>
              <a:rPr lang="en-US" sz="3600" dirty="0" smtClean="0">
                <a:solidFill>
                  <a:srgbClr val="00B050"/>
                </a:solidFill>
              </a:rPr>
              <a:t>Consider one more change :</a:t>
            </a:r>
            <a:br>
              <a:rPr lang="en-US" sz="3600" dirty="0" smtClean="0">
                <a:solidFill>
                  <a:srgbClr val="00B050"/>
                </a:solidFill>
              </a:rPr>
            </a:br>
            <a:r>
              <a:rPr lang="en-US" sz="3600" dirty="0" smtClean="0">
                <a:solidFill>
                  <a:srgbClr val="00B050"/>
                </a:solidFill>
              </a:rPr>
              <a:t>Regulator’s ideal policy = $35</a:t>
            </a:r>
            <a:endParaRPr lang="en-US" sz="3600" dirty="0">
              <a:solidFill>
                <a:srgbClr val="00B050"/>
              </a:solidFill>
            </a:endParaRPr>
          </a:p>
        </p:txBody>
      </p:sp>
    </p:spTree>
    <p:extLst>
      <p:ext uri="{BB962C8B-B14F-4D97-AF65-F5344CB8AC3E}">
        <p14:creationId xmlns:p14="http://schemas.microsoft.com/office/powerpoint/2010/main" val="18067160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729" y="365125"/>
            <a:ext cx="11528611" cy="1325563"/>
          </a:xfrm>
        </p:spPr>
        <p:txBody>
          <a:bodyPr>
            <a:normAutofit fontScale="90000"/>
          </a:bodyPr>
          <a:lstStyle/>
          <a:p>
            <a:r>
              <a:rPr lang="en-US" sz="3600" dirty="0" smtClean="0"/>
              <a:t>Different Distribution of Ideal Points in the Regulatory Commission </a:t>
            </a:r>
            <a:r>
              <a:rPr lang="en-US" sz="3600" dirty="0" smtClean="0">
                <a:sym typeface="Wingdings" panose="05000000000000000000" pitchFamily="2" charset="2"/>
              </a:rPr>
              <a:t> </a:t>
            </a:r>
            <a:br>
              <a:rPr lang="en-US" sz="3600" dirty="0" smtClean="0">
                <a:sym typeface="Wingdings" panose="05000000000000000000" pitchFamily="2" charset="2"/>
              </a:rPr>
            </a:br>
            <a:r>
              <a:rPr lang="en-US" sz="3600" dirty="0" smtClean="0">
                <a:sym typeface="Wingdings" panose="05000000000000000000" pitchFamily="2" charset="2"/>
              </a:rPr>
              <a:t>Different Equilibrium Policy</a:t>
            </a:r>
            <a:endParaRPr lang="en-US" sz="3600" dirty="0">
              <a:solidFill>
                <a:srgbClr val="FF0000"/>
              </a:solidFill>
            </a:endParaRPr>
          </a:p>
        </p:txBody>
      </p:sp>
      <p:cxnSp>
        <p:nvCxnSpPr>
          <p:cNvPr id="6" name="Straight Connector 5"/>
          <p:cNvCxnSpPr/>
          <p:nvPr/>
        </p:nvCxnSpPr>
        <p:spPr>
          <a:xfrm>
            <a:off x="525294" y="3677055"/>
            <a:ext cx="11067583" cy="912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24000" y="6095236"/>
            <a:ext cx="9144000" cy="523220"/>
          </a:xfrm>
          <a:prstGeom prst="rect">
            <a:avLst/>
          </a:prstGeom>
          <a:noFill/>
        </p:spPr>
        <p:txBody>
          <a:bodyPr wrap="square" rtlCol="0">
            <a:spAutoFit/>
          </a:bodyPr>
          <a:lstStyle/>
          <a:p>
            <a:pPr algn="ctr"/>
            <a:r>
              <a:rPr lang="en-US" sz="2800" dirty="0" smtClean="0"/>
              <a:t>Social Cost of Carbon ($/</a:t>
            </a:r>
            <a:r>
              <a:rPr lang="en-US" sz="2800" dirty="0" err="1" smtClean="0"/>
              <a:t>tonne</a:t>
            </a:r>
            <a:r>
              <a:rPr lang="en-US" sz="2800" dirty="0" smtClean="0"/>
              <a:t> of CO2)</a:t>
            </a:r>
            <a:endParaRPr lang="en-US" sz="2800" dirty="0"/>
          </a:p>
        </p:txBody>
      </p:sp>
      <p:cxnSp>
        <p:nvCxnSpPr>
          <p:cNvPr id="10" name="Straight Connector 9"/>
          <p:cNvCxnSpPr/>
          <p:nvPr/>
        </p:nvCxnSpPr>
        <p:spPr>
          <a:xfrm>
            <a:off x="2449848" y="3482502"/>
            <a:ext cx="0" cy="4474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05632" y="3471247"/>
            <a:ext cx="0" cy="4474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449644" y="2707933"/>
            <a:ext cx="1377027" cy="461665"/>
          </a:xfrm>
          <a:prstGeom prst="rect">
            <a:avLst/>
          </a:prstGeom>
          <a:noFill/>
        </p:spPr>
        <p:txBody>
          <a:bodyPr wrap="square" rtlCol="0">
            <a:spAutoFit/>
          </a:bodyPr>
          <a:lstStyle/>
          <a:p>
            <a:r>
              <a:rPr lang="en-US" sz="2400" dirty="0" smtClean="0"/>
              <a:t>Executive</a:t>
            </a:r>
            <a:endParaRPr lang="en-US" sz="2400" dirty="0"/>
          </a:p>
        </p:txBody>
      </p:sp>
      <p:cxnSp>
        <p:nvCxnSpPr>
          <p:cNvPr id="16" name="Straight Connector 15"/>
          <p:cNvCxnSpPr/>
          <p:nvPr/>
        </p:nvCxnSpPr>
        <p:spPr>
          <a:xfrm>
            <a:off x="640023" y="3504596"/>
            <a:ext cx="0" cy="4474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42490" y="2293400"/>
            <a:ext cx="1930933" cy="830997"/>
          </a:xfrm>
          <a:prstGeom prst="rect">
            <a:avLst/>
          </a:prstGeom>
          <a:noFill/>
        </p:spPr>
        <p:txBody>
          <a:bodyPr wrap="square" rtlCol="0">
            <a:spAutoFit/>
          </a:bodyPr>
          <a:lstStyle/>
          <a:p>
            <a:r>
              <a:rPr lang="en-US" sz="2400" dirty="0" smtClean="0"/>
              <a:t>Regulator </a:t>
            </a:r>
          </a:p>
          <a:p>
            <a:r>
              <a:rPr lang="en-US" sz="2400" dirty="0" smtClean="0"/>
              <a:t>MV</a:t>
            </a:r>
            <a:endParaRPr lang="en-US" sz="2400" dirty="0"/>
          </a:p>
        </p:txBody>
      </p:sp>
      <p:sp>
        <p:nvSpPr>
          <p:cNvPr id="19" name="TextBox 18"/>
          <p:cNvSpPr txBox="1"/>
          <p:nvPr/>
        </p:nvSpPr>
        <p:spPr>
          <a:xfrm>
            <a:off x="1390076" y="2708525"/>
            <a:ext cx="2083671" cy="461665"/>
          </a:xfrm>
          <a:prstGeom prst="rect">
            <a:avLst/>
          </a:prstGeom>
          <a:noFill/>
        </p:spPr>
        <p:txBody>
          <a:bodyPr wrap="square" rtlCol="0">
            <a:spAutoFit/>
          </a:bodyPr>
          <a:lstStyle/>
          <a:p>
            <a:r>
              <a:rPr lang="en-US" sz="2400" dirty="0" smtClean="0"/>
              <a:t>Legislature MV</a:t>
            </a:r>
            <a:endParaRPr lang="en-US" sz="2400" dirty="0"/>
          </a:p>
        </p:txBody>
      </p:sp>
      <p:sp>
        <p:nvSpPr>
          <p:cNvPr id="20" name="TextBox 19"/>
          <p:cNvSpPr txBox="1"/>
          <p:nvPr/>
        </p:nvSpPr>
        <p:spPr>
          <a:xfrm>
            <a:off x="1644050" y="2220730"/>
            <a:ext cx="1829697" cy="584775"/>
          </a:xfrm>
          <a:prstGeom prst="rect">
            <a:avLst/>
          </a:prstGeom>
          <a:noFill/>
        </p:spPr>
        <p:txBody>
          <a:bodyPr wrap="square" rtlCol="0">
            <a:spAutoFit/>
          </a:bodyPr>
          <a:lstStyle/>
          <a:p>
            <a:r>
              <a:rPr lang="en-US" sz="3200" dirty="0" smtClean="0">
                <a:solidFill>
                  <a:srgbClr val="FF0000"/>
                </a:solidFill>
              </a:rPr>
              <a:t>X*</a:t>
            </a:r>
            <a:r>
              <a:rPr lang="en-US" sz="3200" baseline="-25000" dirty="0" smtClean="0">
                <a:solidFill>
                  <a:srgbClr val="FF0000"/>
                </a:solidFill>
              </a:rPr>
              <a:t>R</a:t>
            </a:r>
            <a:r>
              <a:rPr lang="en-US" sz="3200" dirty="0" smtClean="0">
                <a:solidFill>
                  <a:srgbClr val="FF0000"/>
                </a:solidFill>
              </a:rPr>
              <a:t> = $40</a:t>
            </a:r>
            <a:endParaRPr lang="en-US" sz="4000" dirty="0">
              <a:solidFill>
                <a:srgbClr val="FF0000"/>
              </a:solidFill>
            </a:endParaRPr>
          </a:p>
        </p:txBody>
      </p:sp>
      <p:sp>
        <p:nvSpPr>
          <p:cNvPr id="22" name="TextBox 21"/>
          <p:cNvSpPr txBox="1"/>
          <p:nvPr/>
        </p:nvSpPr>
        <p:spPr>
          <a:xfrm>
            <a:off x="2048431" y="3059234"/>
            <a:ext cx="766959" cy="461665"/>
          </a:xfrm>
          <a:prstGeom prst="rect">
            <a:avLst/>
          </a:prstGeom>
          <a:noFill/>
        </p:spPr>
        <p:txBody>
          <a:bodyPr wrap="square" rtlCol="0">
            <a:spAutoFit/>
          </a:bodyPr>
          <a:lstStyle/>
          <a:p>
            <a:r>
              <a:rPr lang="en-US" sz="2400" dirty="0" smtClean="0"/>
              <a:t>$40</a:t>
            </a:r>
          </a:p>
        </p:txBody>
      </p:sp>
      <p:sp>
        <p:nvSpPr>
          <p:cNvPr id="23" name="TextBox 22"/>
          <p:cNvSpPr txBox="1"/>
          <p:nvPr/>
        </p:nvSpPr>
        <p:spPr>
          <a:xfrm>
            <a:off x="5711303" y="3060836"/>
            <a:ext cx="751462" cy="461665"/>
          </a:xfrm>
          <a:prstGeom prst="rect">
            <a:avLst/>
          </a:prstGeom>
          <a:noFill/>
        </p:spPr>
        <p:txBody>
          <a:bodyPr wrap="square" rtlCol="0">
            <a:spAutoFit/>
          </a:bodyPr>
          <a:lstStyle/>
          <a:p>
            <a:r>
              <a:rPr lang="en-US" sz="2400" dirty="0" smtClean="0"/>
              <a:t>$50</a:t>
            </a:r>
          </a:p>
        </p:txBody>
      </p:sp>
      <p:sp>
        <p:nvSpPr>
          <p:cNvPr id="24" name="TextBox 23"/>
          <p:cNvSpPr txBox="1"/>
          <p:nvPr/>
        </p:nvSpPr>
        <p:spPr>
          <a:xfrm>
            <a:off x="280124" y="3082931"/>
            <a:ext cx="689737" cy="461665"/>
          </a:xfrm>
          <a:prstGeom prst="rect">
            <a:avLst/>
          </a:prstGeom>
          <a:noFill/>
        </p:spPr>
        <p:txBody>
          <a:bodyPr wrap="square" rtlCol="0">
            <a:spAutoFit/>
          </a:bodyPr>
          <a:lstStyle/>
          <a:p>
            <a:r>
              <a:rPr lang="en-US" sz="2400" dirty="0" smtClean="0"/>
              <a:t>$35</a:t>
            </a:r>
          </a:p>
        </p:txBody>
      </p:sp>
      <p:sp>
        <p:nvSpPr>
          <p:cNvPr id="17" name="TextBox 16"/>
          <p:cNvSpPr txBox="1"/>
          <p:nvPr/>
        </p:nvSpPr>
        <p:spPr>
          <a:xfrm>
            <a:off x="969861" y="4303163"/>
            <a:ext cx="5856810" cy="954107"/>
          </a:xfrm>
          <a:prstGeom prst="rect">
            <a:avLst/>
          </a:prstGeom>
          <a:noFill/>
        </p:spPr>
        <p:txBody>
          <a:bodyPr wrap="square" rtlCol="0">
            <a:spAutoFit/>
          </a:bodyPr>
          <a:lstStyle/>
          <a:p>
            <a:r>
              <a:rPr lang="en-US" sz="2800" b="1" dirty="0" smtClean="0">
                <a:solidFill>
                  <a:srgbClr val="FF0000"/>
                </a:solidFill>
              </a:rPr>
              <a:t>Legislature represents constraint</a:t>
            </a:r>
          </a:p>
          <a:p>
            <a:r>
              <a:rPr lang="en-US" sz="2800" b="1" dirty="0" smtClean="0">
                <a:solidFill>
                  <a:srgbClr val="FF0000"/>
                </a:solidFill>
              </a:rPr>
              <a:t>Pivotal</a:t>
            </a:r>
            <a:endParaRPr lang="en-US" sz="3600" b="1" dirty="0">
              <a:solidFill>
                <a:srgbClr val="FF0000"/>
              </a:solidFill>
            </a:endParaRPr>
          </a:p>
        </p:txBody>
      </p:sp>
    </p:spTree>
    <p:extLst>
      <p:ext uri="{BB962C8B-B14F-4D97-AF65-F5344CB8AC3E}">
        <p14:creationId xmlns:p14="http://schemas.microsoft.com/office/powerpoint/2010/main" val="4146610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Oval 50"/>
          <p:cNvSpPr/>
          <p:nvPr/>
        </p:nvSpPr>
        <p:spPr>
          <a:xfrm>
            <a:off x="1426867" y="4800348"/>
            <a:ext cx="1930932" cy="889585"/>
          </a:xfrm>
          <a:prstGeom prst="ellipse">
            <a:avLst/>
          </a:prstGeom>
          <a:solidFill>
            <a:schemeClr val="bg1"/>
          </a:solid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3312275" y="3132654"/>
            <a:ext cx="1930932" cy="889585"/>
          </a:xfrm>
          <a:prstGeom prst="ellipse">
            <a:avLst/>
          </a:prstGeom>
          <a:solidFill>
            <a:schemeClr val="bg1"/>
          </a:solid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5342709" y="1594754"/>
            <a:ext cx="1554480" cy="763314"/>
          </a:xfrm>
          <a:prstGeom prst="ellipse">
            <a:avLst/>
          </a:prstGeom>
          <a:solidFill>
            <a:schemeClr val="bg1"/>
          </a:solid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22729" y="27194"/>
            <a:ext cx="11528611" cy="1325563"/>
          </a:xfrm>
        </p:spPr>
        <p:txBody>
          <a:bodyPr>
            <a:normAutofit/>
          </a:bodyPr>
          <a:lstStyle/>
          <a:p>
            <a:r>
              <a:rPr lang="en-US" sz="3600" dirty="0" smtClean="0"/>
              <a:t>3 Political Contexts -- Incorporate Firm’s preferences</a:t>
            </a:r>
            <a:endParaRPr lang="en-US" sz="3600" dirty="0">
              <a:solidFill>
                <a:srgbClr val="FF0000"/>
              </a:solidFill>
            </a:endParaRPr>
          </a:p>
        </p:txBody>
      </p:sp>
      <p:cxnSp>
        <p:nvCxnSpPr>
          <p:cNvPr id="6" name="Straight Connector 5"/>
          <p:cNvCxnSpPr/>
          <p:nvPr/>
        </p:nvCxnSpPr>
        <p:spPr>
          <a:xfrm>
            <a:off x="525294" y="5923301"/>
            <a:ext cx="11067583" cy="912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24000" y="6095236"/>
            <a:ext cx="9144000" cy="523220"/>
          </a:xfrm>
          <a:prstGeom prst="rect">
            <a:avLst/>
          </a:prstGeom>
          <a:noFill/>
        </p:spPr>
        <p:txBody>
          <a:bodyPr wrap="square" rtlCol="0">
            <a:spAutoFit/>
          </a:bodyPr>
          <a:lstStyle/>
          <a:p>
            <a:pPr algn="ctr"/>
            <a:r>
              <a:rPr lang="en-US" sz="2800" dirty="0" smtClean="0"/>
              <a:t>Social Cost of Carbon ($/</a:t>
            </a:r>
            <a:r>
              <a:rPr lang="en-US" sz="2800" dirty="0" err="1" smtClean="0"/>
              <a:t>tonne</a:t>
            </a:r>
            <a:r>
              <a:rPr lang="en-US" sz="2800" dirty="0" smtClean="0"/>
              <a:t> of CO2)</a:t>
            </a:r>
            <a:endParaRPr lang="en-US" sz="2800" dirty="0"/>
          </a:p>
        </p:txBody>
      </p:sp>
      <p:cxnSp>
        <p:nvCxnSpPr>
          <p:cNvPr id="10" name="Straight Connector 9"/>
          <p:cNvCxnSpPr/>
          <p:nvPr/>
        </p:nvCxnSpPr>
        <p:spPr>
          <a:xfrm>
            <a:off x="2449848" y="5728748"/>
            <a:ext cx="0" cy="4474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05632" y="5717493"/>
            <a:ext cx="0" cy="4474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449644" y="4954179"/>
            <a:ext cx="1377027" cy="461665"/>
          </a:xfrm>
          <a:prstGeom prst="rect">
            <a:avLst/>
          </a:prstGeom>
          <a:noFill/>
        </p:spPr>
        <p:txBody>
          <a:bodyPr wrap="square" rtlCol="0">
            <a:spAutoFit/>
          </a:bodyPr>
          <a:lstStyle/>
          <a:p>
            <a:r>
              <a:rPr lang="en-US" sz="2400" dirty="0" smtClean="0"/>
              <a:t>Executive</a:t>
            </a:r>
            <a:endParaRPr lang="en-US" sz="2400" dirty="0"/>
          </a:p>
        </p:txBody>
      </p:sp>
      <p:cxnSp>
        <p:nvCxnSpPr>
          <p:cNvPr id="16" name="Straight Connector 15"/>
          <p:cNvCxnSpPr/>
          <p:nvPr/>
        </p:nvCxnSpPr>
        <p:spPr>
          <a:xfrm>
            <a:off x="640023" y="5750842"/>
            <a:ext cx="0" cy="4474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42490" y="4539646"/>
            <a:ext cx="1930933" cy="830997"/>
          </a:xfrm>
          <a:prstGeom prst="rect">
            <a:avLst/>
          </a:prstGeom>
          <a:noFill/>
        </p:spPr>
        <p:txBody>
          <a:bodyPr wrap="square" rtlCol="0">
            <a:spAutoFit/>
          </a:bodyPr>
          <a:lstStyle/>
          <a:p>
            <a:r>
              <a:rPr lang="en-US" sz="2400" dirty="0" smtClean="0"/>
              <a:t>Regulator </a:t>
            </a:r>
          </a:p>
          <a:p>
            <a:r>
              <a:rPr lang="en-US" sz="2400" dirty="0" smtClean="0"/>
              <a:t>MV</a:t>
            </a:r>
            <a:endParaRPr lang="en-US" sz="2400" dirty="0"/>
          </a:p>
        </p:txBody>
      </p:sp>
      <p:sp>
        <p:nvSpPr>
          <p:cNvPr id="19" name="TextBox 18"/>
          <p:cNvSpPr txBox="1"/>
          <p:nvPr/>
        </p:nvSpPr>
        <p:spPr>
          <a:xfrm>
            <a:off x="1390076" y="4954771"/>
            <a:ext cx="2083671" cy="461665"/>
          </a:xfrm>
          <a:prstGeom prst="rect">
            <a:avLst/>
          </a:prstGeom>
          <a:noFill/>
        </p:spPr>
        <p:txBody>
          <a:bodyPr wrap="square" rtlCol="0">
            <a:spAutoFit/>
          </a:bodyPr>
          <a:lstStyle/>
          <a:p>
            <a:r>
              <a:rPr lang="en-US" sz="2400" dirty="0" smtClean="0"/>
              <a:t>Legislature MV</a:t>
            </a:r>
            <a:endParaRPr lang="en-US" sz="2400" dirty="0"/>
          </a:p>
        </p:txBody>
      </p:sp>
      <p:sp>
        <p:nvSpPr>
          <p:cNvPr id="22" name="TextBox 21"/>
          <p:cNvSpPr txBox="1"/>
          <p:nvPr/>
        </p:nvSpPr>
        <p:spPr>
          <a:xfrm>
            <a:off x="2048431" y="5305480"/>
            <a:ext cx="766959" cy="461665"/>
          </a:xfrm>
          <a:prstGeom prst="rect">
            <a:avLst/>
          </a:prstGeom>
          <a:noFill/>
        </p:spPr>
        <p:txBody>
          <a:bodyPr wrap="square" rtlCol="0">
            <a:spAutoFit/>
          </a:bodyPr>
          <a:lstStyle/>
          <a:p>
            <a:r>
              <a:rPr lang="en-US" sz="2400" dirty="0" smtClean="0"/>
              <a:t>$40</a:t>
            </a:r>
          </a:p>
        </p:txBody>
      </p:sp>
      <p:sp>
        <p:nvSpPr>
          <p:cNvPr id="23" name="TextBox 22"/>
          <p:cNvSpPr txBox="1"/>
          <p:nvPr/>
        </p:nvSpPr>
        <p:spPr>
          <a:xfrm>
            <a:off x="5711303" y="5307082"/>
            <a:ext cx="751462" cy="461665"/>
          </a:xfrm>
          <a:prstGeom prst="rect">
            <a:avLst/>
          </a:prstGeom>
          <a:noFill/>
        </p:spPr>
        <p:txBody>
          <a:bodyPr wrap="square" rtlCol="0">
            <a:spAutoFit/>
          </a:bodyPr>
          <a:lstStyle/>
          <a:p>
            <a:r>
              <a:rPr lang="en-US" sz="2400" dirty="0" smtClean="0"/>
              <a:t>$50</a:t>
            </a:r>
          </a:p>
        </p:txBody>
      </p:sp>
      <p:sp>
        <p:nvSpPr>
          <p:cNvPr id="24" name="TextBox 23"/>
          <p:cNvSpPr txBox="1"/>
          <p:nvPr/>
        </p:nvSpPr>
        <p:spPr>
          <a:xfrm>
            <a:off x="280124" y="5329177"/>
            <a:ext cx="689737" cy="461665"/>
          </a:xfrm>
          <a:prstGeom prst="rect">
            <a:avLst/>
          </a:prstGeom>
          <a:noFill/>
        </p:spPr>
        <p:txBody>
          <a:bodyPr wrap="square" rtlCol="0">
            <a:spAutoFit/>
          </a:bodyPr>
          <a:lstStyle/>
          <a:p>
            <a:r>
              <a:rPr lang="en-US" sz="2400" dirty="0" smtClean="0"/>
              <a:t>$35</a:t>
            </a:r>
          </a:p>
        </p:txBody>
      </p:sp>
      <p:cxnSp>
        <p:nvCxnSpPr>
          <p:cNvPr id="21" name="Straight Connector 20"/>
          <p:cNvCxnSpPr/>
          <p:nvPr/>
        </p:nvCxnSpPr>
        <p:spPr>
          <a:xfrm>
            <a:off x="525294" y="4233643"/>
            <a:ext cx="11067583" cy="912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449644" y="3264521"/>
            <a:ext cx="1377027" cy="461665"/>
          </a:xfrm>
          <a:prstGeom prst="rect">
            <a:avLst/>
          </a:prstGeom>
          <a:noFill/>
        </p:spPr>
        <p:txBody>
          <a:bodyPr wrap="square" rtlCol="0">
            <a:spAutoFit/>
          </a:bodyPr>
          <a:lstStyle/>
          <a:p>
            <a:r>
              <a:rPr lang="en-US" sz="2400" dirty="0" smtClean="0"/>
              <a:t>Executive</a:t>
            </a:r>
            <a:endParaRPr lang="en-US" sz="2400" dirty="0"/>
          </a:p>
        </p:txBody>
      </p:sp>
      <p:sp>
        <p:nvSpPr>
          <p:cNvPr id="26" name="TextBox 25"/>
          <p:cNvSpPr txBox="1"/>
          <p:nvPr/>
        </p:nvSpPr>
        <p:spPr>
          <a:xfrm>
            <a:off x="3312274" y="3286616"/>
            <a:ext cx="1930933" cy="461665"/>
          </a:xfrm>
          <a:prstGeom prst="rect">
            <a:avLst/>
          </a:prstGeom>
          <a:noFill/>
        </p:spPr>
        <p:txBody>
          <a:bodyPr wrap="square" rtlCol="0">
            <a:spAutoFit/>
          </a:bodyPr>
          <a:lstStyle/>
          <a:p>
            <a:r>
              <a:rPr lang="en-US" sz="2400" dirty="0" smtClean="0"/>
              <a:t>Regulator MV</a:t>
            </a:r>
            <a:endParaRPr lang="en-US" sz="2400" dirty="0"/>
          </a:p>
        </p:txBody>
      </p:sp>
      <p:sp>
        <p:nvSpPr>
          <p:cNvPr id="27" name="TextBox 26"/>
          <p:cNvSpPr txBox="1"/>
          <p:nvPr/>
        </p:nvSpPr>
        <p:spPr>
          <a:xfrm>
            <a:off x="1390076" y="3265113"/>
            <a:ext cx="2083671" cy="461665"/>
          </a:xfrm>
          <a:prstGeom prst="rect">
            <a:avLst/>
          </a:prstGeom>
          <a:noFill/>
        </p:spPr>
        <p:txBody>
          <a:bodyPr wrap="square" rtlCol="0">
            <a:spAutoFit/>
          </a:bodyPr>
          <a:lstStyle/>
          <a:p>
            <a:r>
              <a:rPr lang="en-US" sz="2400" dirty="0" smtClean="0"/>
              <a:t>Legislature MV</a:t>
            </a:r>
            <a:endParaRPr lang="en-US" sz="2400" dirty="0"/>
          </a:p>
        </p:txBody>
      </p:sp>
      <p:sp>
        <p:nvSpPr>
          <p:cNvPr id="28" name="TextBox 27"/>
          <p:cNvSpPr txBox="1"/>
          <p:nvPr/>
        </p:nvSpPr>
        <p:spPr>
          <a:xfrm>
            <a:off x="3970631" y="2892968"/>
            <a:ext cx="1133833" cy="461665"/>
          </a:xfrm>
          <a:prstGeom prst="rect">
            <a:avLst/>
          </a:prstGeom>
          <a:noFill/>
        </p:spPr>
        <p:txBody>
          <a:bodyPr wrap="square" rtlCol="0">
            <a:spAutoFit/>
          </a:bodyPr>
          <a:lstStyle/>
          <a:p>
            <a:r>
              <a:rPr lang="en-US" sz="2400" dirty="0" smtClean="0">
                <a:solidFill>
                  <a:srgbClr val="FF0000"/>
                </a:solidFill>
              </a:rPr>
              <a:t>X*</a:t>
            </a:r>
            <a:r>
              <a:rPr lang="en-US" sz="2400" baseline="-25000" dirty="0" smtClean="0">
                <a:solidFill>
                  <a:srgbClr val="FF0000"/>
                </a:solidFill>
              </a:rPr>
              <a:t>R</a:t>
            </a:r>
            <a:endParaRPr lang="en-US" sz="3200" dirty="0">
              <a:solidFill>
                <a:srgbClr val="FF0000"/>
              </a:solidFill>
            </a:endParaRPr>
          </a:p>
        </p:txBody>
      </p:sp>
      <p:sp>
        <p:nvSpPr>
          <p:cNvPr id="29" name="TextBox 28"/>
          <p:cNvSpPr txBox="1"/>
          <p:nvPr/>
        </p:nvSpPr>
        <p:spPr>
          <a:xfrm>
            <a:off x="2048431" y="3615822"/>
            <a:ext cx="766959" cy="461665"/>
          </a:xfrm>
          <a:prstGeom prst="rect">
            <a:avLst/>
          </a:prstGeom>
          <a:noFill/>
        </p:spPr>
        <p:txBody>
          <a:bodyPr wrap="square" rtlCol="0">
            <a:spAutoFit/>
          </a:bodyPr>
          <a:lstStyle/>
          <a:p>
            <a:r>
              <a:rPr lang="en-US" sz="2400" dirty="0" smtClean="0"/>
              <a:t>$40</a:t>
            </a:r>
          </a:p>
        </p:txBody>
      </p:sp>
      <p:sp>
        <p:nvSpPr>
          <p:cNvPr id="30" name="TextBox 29"/>
          <p:cNvSpPr txBox="1"/>
          <p:nvPr/>
        </p:nvSpPr>
        <p:spPr>
          <a:xfrm>
            <a:off x="5711303" y="3617424"/>
            <a:ext cx="751462" cy="461665"/>
          </a:xfrm>
          <a:prstGeom prst="rect">
            <a:avLst/>
          </a:prstGeom>
          <a:noFill/>
        </p:spPr>
        <p:txBody>
          <a:bodyPr wrap="square" rtlCol="0">
            <a:spAutoFit/>
          </a:bodyPr>
          <a:lstStyle/>
          <a:p>
            <a:r>
              <a:rPr lang="en-US" sz="2400" dirty="0" smtClean="0"/>
              <a:t>$50</a:t>
            </a:r>
          </a:p>
        </p:txBody>
      </p:sp>
      <p:sp>
        <p:nvSpPr>
          <p:cNvPr id="31" name="TextBox 30"/>
          <p:cNvSpPr txBox="1"/>
          <p:nvPr/>
        </p:nvSpPr>
        <p:spPr>
          <a:xfrm>
            <a:off x="3917843" y="3639519"/>
            <a:ext cx="689737" cy="461665"/>
          </a:xfrm>
          <a:prstGeom prst="rect">
            <a:avLst/>
          </a:prstGeom>
          <a:noFill/>
        </p:spPr>
        <p:txBody>
          <a:bodyPr wrap="square" rtlCol="0">
            <a:spAutoFit/>
          </a:bodyPr>
          <a:lstStyle/>
          <a:p>
            <a:r>
              <a:rPr lang="en-US" sz="2400" dirty="0" smtClean="0"/>
              <a:t>$45</a:t>
            </a:r>
          </a:p>
        </p:txBody>
      </p:sp>
      <p:sp>
        <p:nvSpPr>
          <p:cNvPr id="32" name="TextBox 31"/>
          <p:cNvSpPr txBox="1"/>
          <p:nvPr/>
        </p:nvSpPr>
        <p:spPr>
          <a:xfrm>
            <a:off x="2173423" y="4632412"/>
            <a:ext cx="1829697" cy="461665"/>
          </a:xfrm>
          <a:prstGeom prst="rect">
            <a:avLst/>
          </a:prstGeom>
          <a:noFill/>
        </p:spPr>
        <p:txBody>
          <a:bodyPr wrap="square" rtlCol="0">
            <a:spAutoFit/>
          </a:bodyPr>
          <a:lstStyle/>
          <a:p>
            <a:r>
              <a:rPr lang="en-US" sz="2400" dirty="0" smtClean="0">
                <a:solidFill>
                  <a:srgbClr val="FF0000"/>
                </a:solidFill>
              </a:rPr>
              <a:t>X*</a:t>
            </a:r>
            <a:r>
              <a:rPr lang="en-US" sz="2400" baseline="-25000" dirty="0" smtClean="0">
                <a:solidFill>
                  <a:srgbClr val="FF0000"/>
                </a:solidFill>
              </a:rPr>
              <a:t>R</a:t>
            </a:r>
            <a:endParaRPr lang="en-US" sz="3200" dirty="0">
              <a:solidFill>
                <a:srgbClr val="FF0000"/>
              </a:solidFill>
            </a:endParaRPr>
          </a:p>
        </p:txBody>
      </p:sp>
      <p:cxnSp>
        <p:nvCxnSpPr>
          <p:cNvPr id="33" name="Straight Connector 32"/>
          <p:cNvCxnSpPr/>
          <p:nvPr/>
        </p:nvCxnSpPr>
        <p:spPr>
          <a:xfrm>
            <a:off x="525294" y="2563876"/>
            <a:ext cx="11067583" cy="912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449848" y="2369323"/>
            <a:ext cx="0" cy="4474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048431" y="1946055"/>
            <a:ext cx="766959" cy="461665"/>
          </a:xfrm>
          <a:prstGeom prst="rect">
            <a:avLst/>
          </a:prstGeom>
          <a:noFill/>
        </p:spPr>
        <p:txBody>
          <a:bodyPr wrap="square" rtlCol="0">
            <a:spAutoFit/>
          </a:bodyPr>
          <a:lstStyle/>
          <a:p>
            <a:r>
              <a:rPr lang="en-US" sz="2400" dirty="0" smtClean="0"/>
              <a:t>$40</a:t>
            </a:r>
          </a:p>
        </p:txBody>
      </p:sp>
      <p:cxnSp>
        <p:nvCxnSpPr>
          <p:cNvPr id="36" name="Straight Connector 35"/>
          <p:cNvCxnSpPr/>
          <p:nvPr/>
        </p:nvCxnSpPr>
        <p:spPr>
          <a:xfrm>
            <a:off x="6105632" y="2358068"/>
            <a:ext cx="0" cy="4474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711303" y="1947657"/>
            <a:ext cx="751462" cy="461665"/>
          </a:xfrm>
          <a:prstGeom prst="rect">
            <a:avLst/>
          </a:prstGeom>
          <a:noFill/>
        </p:spPr>
        <p:txBody>
          <a:bodyPr wrap="square" rtlCol="0">
            <a:spAutoFit/>
          </a:bodyPr>
          <a:lstStyle/>
          <a:p>
            <a:r>
              <a:rPr lang="en-US" sz="2400" dirty="0" smtClean="0"/>
              <a:t>$50</a:t>
            </a:r>
          </a:p>
        </p:txBody>
      </p:sp>
      <p:sp>
        <p:nvSpPr>
          <p:cNvPr id="38" name="TextBox 37"/>
          <p:cNvSpPr txBox="1"/>
          <p:nvPr/>
        </p:nvSpPr>
        <p:spPr>
          <a:xfrm>
            <a:off x="5449644" y="1594754"/>
            <a:ext cx="1377027" cy="461665"/>
          </a:xfrm>
          <a:prstGeom prst="rect">
            <a:avLst/>
          </a:prstGeom>
          <a:noFill/>
        </p:spPr>
        <p:txBody>
          <a:bodyPr wrap="square" rtlCol="0">
            <a:spAutoFit/>
          </a:bodyPr>
          <a:lstStyle/>
          <a:p>
            <a:r>
              <a:rPr lang="en-US" sz="2400" dirty="0" smtClean="0"/>
              <a:t>Executive</a:t>
            </a:r>
            <a:endParaRPr lang="en-US" sz="2400" dirty="0"/>
          </a:p>
        </p:txBody>
      </p:sp>
      <p:cxnSp>
        <p:nvCxnSpPr>
          <p:cNvPr id="39" name="Straight Connector 38"/>
          <p:cNvCxnSpPr/>
          <p:nvPr/>
        </p:nvCxnSpPr>
        <p:spPr>
          <a:xfrm>
            <a:off x="9768037" y="2369322"/>
            <a:ext cx="0" cy="4474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9408138" y="1947657"/>
            <a:ext cx="689737" cy="461665"/>
          </a:xfrm>
          <a:prstGeom prst="rect">
            <a:avLst/>
          </a:prstGeom>
          <a:noFill/>
        </p:spPr>
        <p:txBody>
          <a:bodyPr wrap="square" rtlCol="0">
            <a:spAutoFit/>
          </a:bodyPr>
          <a:lstStyle/>
          <a:p>
            <a:r>
              <a:rPr lang="en-US" sz="2400" dirty="0" smtClean="0"/>
              <a:t>$60</a:t>
            </a:r>
          </a:p>
        </p:txBody>
      </p:sp>
      <p:sp>
        <p:nvSpPr>
          <p:cNvPr id="41" name="TextBox 40"/>
          <p:cNvSpPr txBox="1"/>
          <p:nvPr/>
        </p:nvSpPr>
        <p:spPr>
          <a:xfrm>
            <a:off x="8802569" y="1594754"/>
            <a:ext cx="1930933" cy="461665"/>
          </a:xfrm>
          <a:prstGeom prst="rect">
            <a:avLst/>
          </a:prstGeom>
          <a:noFill/>
        </p:spPr>
        <p:txBody>
          <a:bodyPr wrap="square" rtlCol="0">
            <a:spAutoFit/>
          </a:bodyPr>
          <a:lstStyle/>
          <a:p>
            <a:r>
              <a:rPr lang="en-US" sz="2400" dirty="0" smtClean="0"/>
              <a:t>Regulator MV</a:t>
            </a:r>
            <a:endParaRPr lang="en-US" sz="2400" dirty="0"/>
          </a:p>
        </p:txBody>
      </p:sp>
      <p:sp>
        <p:nvSpPr>
          <p:cNvPr id="42" name="TextBox 41"/>
          <p:cNvSpPr txBox="1"/>
          <p:nvPr/>
        </p:nvSpPr>
        <p:spPr>
          <a:xfrm>
            <a:off x="1390076" y="1595346"/>
            <a:ext cx="2083671" cy="461665"/>
          </a:xfrm>
          <a:prstGeom prst="rect">
            <a:avLst/>
          </a:prstGeom>
          <a:noFill/>
        </p:spPr>
        <p:txBody>
          <a:bodyPr wrap="square" rtlCol="0">
            <a:spAutoFit/>
          </a:bodyPr>
          <a:lstStyle/>
          <a:p>
            <a:r>
              <a:rPr lang="en-US" sz="2400" dirty="0" smtClean="0"/>
              <a:t>Legislature MV</a:t>
            </a:r>
            <a:endParaRPr lang="en-US" sz="2400" dirty="0"/>
          </a:p>
        </p:txBody>
      </p:sp>
      <p:sp>
        <p:nvSpPr>
          <p:cNvPr id="43" name="TextBox 42"/>
          <p:cNvSpPr txBox="1"/>
          <p:nvPr/>
        </p:nvSpPr>
        <p:spPr>
          <a:xfrm>
            <a:off x="5733175" y="1216564"/>
            <a:ext cx="1133833" cy="461665"/>
          </a:xfrm>
          <a:prstGeom prst="rect">
            <a:avLst/>
          </a:prstGeom>
          <a:noFill/>
        </p:spPr>
        <p:txBody>
          <a:bodyPr wrap="square" rtlCol="0">
            <a:spAutoFit/>
          </a:bodyPr>
          <a:lstStyle/>
          <a:p>
            <a:r>
              <a:rPr lang="en-US" sz="2400" dirty="0" smtClean="0">
                <a:solidFill>
                  <a:srgbClr val="FF0000"/>
                </a:solidFill>
              </a:rPr>
              <a:t>X*</a:t>
            </a:r>
            <a:r>
              <a:rPr lang="en-US" sz="2400" baseline="-25000" dirty="0" smtClean="0">
                <a:solidFill>
                  <a:srgbClr val="FF0000"/>
                </a:solidFill>
              </a:rPr>
              <a:t>R</a:t>
            </a:r>
            <a:endParaRPr lang="en-US" sz="3200" dirty="0">
              <a:solidFill>
                <a:srgbClr val="FF0000"/>
              </a:solidFill>
            </a:endParaRPr>
          </a:p>
        </p:txBody>
      </p:sp>
      <p:sp>
        <p:nvSpPr>
          <p:cNvPr id="44" name="TextBox 43"/>
          <p:cNvSpPr txBox="1"/>
          <p:nvPr/>
        </p:nvSpPr>
        <p:spPr>
          <a:xfrm>
            <a:off x="9973416" y="3033688"/>
            <a:ext cx="1930933" cy="461665"/>
          </a:xfrm>
          <a:prstGeom prst="rect">
            <a:avLst/>
          </a:prstGeom>
          <a:noFill/>
        </p:spPr>
        <p:txBody>
          <a:bodyPr wrap="square" rtlCol="0">
            <a:spAutoFit/>
          </a:bodyPr>
          <a:lstStyle/>
          <a:p>
            <a:r>
              <a:rPr lang="en-US" sz="2400" b="1" dirty="0" smtClean="0">
                <a:solidFill>
                  <a:srgbClr val="00B050"/>
                </a:solidFill>
              </a:rPr>
              <a:t>FIRM</a:t>
            </a:r>
            <a:endParaRPr lang="en-US" sz="2400" b="1" dirty="0">
              <a:solidFill>
                <a:srgbClr val="00B050"/>
              </a:solidFill>
            </a:endParaRPr>
          </a:p>
        </p:txBody>
      </p:sp>
      <p:cxnSp>
        <p:nvCxnSpPr>
          <p:cNvPr id="45" name="Straight Connector 44"/>
          <p:cNvCxnSpPr/>
          <p:nvPr/>
        </p:nvCxnSpPr>
        <p:spPr>
          <a:xfrm>
            <a:off x="10397520" y="2401887"/>
            <a:ext cx="0" cy="44747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0390896" y="4045720"/>
            <a:ext cx="0" cy="44747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0390896" y="5715494"/>
            <a:ext cx="0" cy="44747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870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0"/>
                                        </p:tgtEl>
                                        <p:attrNameLst>
                                          <p:attrName>style.visibility</p:attrName>
                                        </p:attrNameLst>
                                      </p:cBhvr>
                                      <p:to>
                                        <p:strVal val="visible"/>
                                      </p:to>
                                    </p:set>
                                  </p:childTnLst>
                                  <p:subTnLst>
                                    <p:set>
                                      <p:cBhvr override="childStyle">
                                        <p:cTn dur="1" fill="hold" display="0" masterRel="nextClick" afterEffect="1"/>
                                        <p:tgtEl>
                                          <p:spTgt spid="50"/>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0" grpId="0" animBg="1"/>
      <p:bldP spid="3" grpId="0" animBg="1"/>
      <p:bldP spid="4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Testable Implications - Firm Political Strategy</a:t>
            </a:r>
            <a:endParaRPr lang="en-US" dirty="0"/>
          </a:p>
        </p:txBody>
      </p:sp>
      <p:sp>
        <p:nvSpPr>
          <p:cNvPr id="3" name="Content Placeholder 2"/>
          <p:cNvSpPr>
            <a:spLocks noGrp="1"/>
          </p:cNvSpPr>
          <p:nvPr>
            <p:ph idx="1"/>
          </p:nvPr>
        </p:nvSpPr>
        <p:spPr/>
        <p:txBody>
          <a:bodyPr>
            <a:normAutofit/>
          </a:bodyPr>
          <a:lstStyle/>
          <a:p>
            <a:r>
              <a:rPr lang="en-US" dirty="0" smtClean="0"/>
              <a:t>Firm will target their political strategy at the Pivotal Institution</a:t>
            </a:r>
          </a:p>
          <a:p>
            <a:pPr lvl="1"/>
            <a:r>
              <a:rPr lang="en-US" dirty="0" smtClean="0"/>
              <a:t>At times firms implement strategy to </a:t>
            </a:r>
            <a:r>
              <a:rPr lang="en-US" i="1" dirty="0" smtClean="0"/>
              <a:t>indirectly influence </a:t>
            </a:r>
            <a:endParaRPr lang="en-US" dirty="0" smtClean="0"/>
          </a:p>
          <a:p>
            <a:pPr lvl="1"/>
            <a:r>
              <a:rPr lang="en-US" dirty="0" smtClean="0"/>
              <a:t>Pivotal politician within pivotal institution</a:t>
            </a:r>
          </a:p>
          <a:p>
            <a:pPr lvl="1"/>
            <a:endParaRPr lang="en-US" dirty="0" smtClean="0"/>
          </a:p>
          <a:p>
            <a:r>
              <a:rPr lang="en-US" dirty="0" smtClean="0"/>
              <a:t>Empirical Support for the Pivotal Politics approach</a:t>
            </a:r>
          </a:p>
          <a:p>
            <a:pPr lvl="1"/>
            <a:r>
              <a:rPr lang="en-US" dirty="0" smtClean="0"/>
              <a:t>Pivotal Institutions </a:t>
            </a:r>
          </a:p>
          <a:p>
            <a:pPr lvl="2"/>
            <a:r>
              <a:rPr lang="en-US" dirty="0" smtClean="0"/>
              <a:t>(e.g., </a:t>
            </a:r>
            <a:r>
              <a:rPr lang="en-US" dirty="0" err="1" smtClean="0"/>
              <a:t>Holburn</a:t>
            </a:r>
            <a:r>
              <a:rPr lang="en-US" dirty="0" smtClean="0"/>
              <a:t> &amp; </a:t>
            </a:r>
            <a:r>
              <a:rPr lang="en-US" dirty="0" err="1" smtClean="0"/>
              <a:t>VdB</a:t>
            </a:r>
            <a:r>
              <a:rPr lang="en-US" dirty="0" smtClean="0"/>
              <a:t>, 2007, 2014; </a:t>
            </a:r>
            <a:r>
              <a:rPr lang="en-US" dirty="0" err="1" smtClean="0"/>
              <a:t>deFigueiredo</a:t>
            </a:r>
            <a:r>
              <a:rPr lang="en-US" dirty="0" smtClean="0"/>
              <a:t> &amp; Edwards, 2016)</a:t>
            </a:r>
          </a:p>
          <a:p>
            <a:pPr lvl="1"/>
            <a:endParaRPr lang="en-US" dirty="0" smtClean="0"/>
          </a:p>
          <a:p>
            <a:pPr lvl="1"/>
            <a:r>
              <a:rPr lang="en-US" dirty="0" smtClean="0"/>
              <a:t>Pivotal Politicians within institutions</a:t>
            </a:r>
          </a:p>
          <a:p>
            <a:pPr lvl="2"/>
            <a:r>
              <a:rPr lang="en-US" dirty="0" smtClean="0"/>
              <a:t>(e.g., Snyder, 1990; Grier &amp; </a:t>
            </a:r>
            <a:r>
              <a:rPr lang="en-US" dirty="0" err="1" smtClean="0"/>
              <a:t>Munger</a:t>
            </a:r>
            <a:r>
              <a:rPr lang="en-US" dirty="0" smtClean="0"/>
              <a:t>, 1991; </a:t>
            </a:r>
            <a:r>
              <a:rPr lang="en-US" dirty="0" err="1" smtClean="0"/>
              <a:t>Stratmann</a:t>
            </a:r>
            <a:r>
              <a:rPr lang="en-US" dirty="0" smtClean="0"/>
              <a:t>, 1995; </a:t>
            </a:r>
            <a:r>
              <a:rPr lang="en-US" dirty="0" err="1" smtClean="0"/>
              <a:t>VdB</a:t>
            </a:r>
            <a:r>
              <a:rPr lang="en-US" dirty="0" smtClean="0"/>
              <a:t> &amp; </a:t>
            </a:r>
            <a:r>
              <a:rPr lang="en-US" dirty="0" err="1" smtClean="0"/>
              <a:t>Holburn</a:t>
            </a:r>
            <a:r>
              <a:rPr lang="en-US" dirty="0" smtClean="0"/>
              <a:t>, 2007; Cooper, </a:t>
            </a:r>
            <a:r>
              <a:rPr lang="en-US" dirty="0" err="1" smtClean="0"/>
              <a:t>Gulen</a:t>
            </a:r>
            <a:r>
              <a:rPr lang="en-US" dirty="0" smtClean="0"/>
              <a:t> and </a:t>
            </a:r>
            <a:r>
              <a:rPr lang="en-US" dirty="0" err="1" smtClean="0"/>
              <a:t>Ovtchinnikov</a:t>
            </a:r>
            <a:r>
              <a:rPr lang="en-US" dirty="0" smtClean="0"/>
              <a:t>, 2010)  </a:t>
            </a:r>
          </a:p>
        </p:txBody>
      </p:sp>
    </p:spTree>
    <p:extLst>
      <p:ext uri="{BB962C8B-B14F-4D97-AF65-F5344CB8AC3E}">
        <p14:creationId xmlns:p14="http://schemas.microsoft.com/office/powerpoint/2010/main" val="113516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of theoretical model presented:</a:t>
            </a:r>
            <a:endParaRPr lang="en-US" dirty="0"/>
          </a:p>
        </p:txBody>
      </p:sp>
      <p:sp>
        <p:nvSpPr>
          <p:cNvPr id="3" name="Content Placeholder 2"/>
          <p:cNvSpPr>
            <a:spLocks noGrp="1"/>
          </p:cNvSpPr>
          <p:nvPr>
            <p:ph idx="1"/>
          </p:nvPr>
        </p:nvSpPr>
        <p:spPr/>
        <p:txBody>
          <a:bodyPr>
            <a:normAutofit/>
          </a:bodyPr>
          <a:lstStyle/>
          <a:p>
            <a:r>
              <a:rPr lang="en-US" dirty="0" smtClean="0"/>
              <a:t>Assumes all policy makers have homogeneous capabilities in crafting policy.  Wiseman &amp; </a:t>
            </a:r>
            <a:r>
              <a:rPr lang="en-US" dirty="0" err="1" smtClean="0"/>
              <a:t>Volden</a:t>
            </a:r>
            <a:r>
              <a:rPr lang="en-US" dirty="0"/>
              <a:t> </a:t>
            </a:r>
            <a:r>
              <a:rPr lang="en-US" dirty="0" smtClean="0"/>
              <a:t>(2016) develop a model with heterogeneous capabilities across legislatures.</a:t>
            </a:r>
          </a:p>
          <a:p>
            <a:endParaRPr lang="en-US" dirty="0"/>
          </a:p>
          <a:p>
            <a:r>
              <a:rPr lang="en-US" dirty="0" smtClean="0"/>
              <a:t>Other than identifying pivots for firms to allocate strategy on the margin, this model says nothing about the detailed design and implementation of the firm’s strategy</a:t>
            </a:r>
          </a:p>
          <a:p>
            <a:endParaRPr lang="en-US" dirty="0"/>
          </a:p>
          <a:p>
            <a:r>
              <a:rPr lang="en-US" dirty="0" smtClean="0"/>
              <a:t>No competing interest groups? </a:t>
            </a:r>
          </a:p>
        </p:txBody>
      </p:sp>
    </p:spTree>
    <p:extLst>
      <p:ext uri="{BB962C8B-B14F-4D97-AF65-F5344CB8AC3E}">
        <p14:creationId xmlns:p14="http://schemas.microsoft.com/office/powerpoint/2010/main" val="278587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r>
              <a:rPr lang="en-CA" sz="3200" b="1" u="sng" smtClean="0"/>
              <a:t>Model effect of Demanders</a:t>
            </a:r>
            <a:endParaRPr lang="en-CA" sz="3200" b="1" u="sng" dirty="0"/>
          </a:p>
        </p:txBody>
      </p:sp>
      <p:sp>
        <p:nvSpPr>
          <p:cNvPr id="276483" name="Rectangle 3"/>
          <p:cNvSpPr>
            <a:spLocks noGrp="1" noChangeArrowheads="1"/>
          </p:cNvSpPr>
          <p:nvPr>
            <p:ph type="body" idx="1"/>
          </p:nvPr>
        </p:nvSpPr>
        <p:spPr>
          <a:xfrm>
            <a:off x="2894014" y="1847092"/>
            <a:ext cx="6783387" cy="915987"/>
          </a:xfrm>
        </p:spPr>
        <p:txBody>
          <a:bodyPr/>
          <a:lstStyle/>
          <a:p>
            <a:pPr>
              <a:buFont typeface="Wingdings" pitchFamily="2" charset="2"/>
              <a:buNone/>
            </a:pPr>
            <a:r>
              <a:rPr lang="fr-CA" sz="2100" i="1" dirty="0"/>
              <a:t>			Public </a:t>
            </a:r>
            <a:r>
              <a:rPr lang="fr-CA" sz="2100" i="1" dirty="0" err="1"/>
              <a:t>policy</a:t>
            </a:r>
            <a:r>
              <a:rPr lang="fr-CA" sz="2100" i="1" dirty="0"/>
              <a:t> </a:t>
            </a:r>
            <a:r>
              <a:rPr lang="fr-CA" sz="2100" i="1" dirty="0" err="1"/>
              <a:t>outcomes</a:t>
            </a:r>
            <a:r>
              <a:rPr lang="fr-CA" sz="2100" i="1" dirty="0"/>
              <a:t> </a:t>
            </a:r>
          </a:p>
          <a:p>
            <a:pPr>
              <a:buFont typeface="Wingdings" pitchFamily="2" charset="2"/>
              <a:buNone/>
            </a:pPr>
            <a:r>
              <a:rPr lang="fr-CA" sz="1800" i="1" dirty="0"/>
              <a:t>		</a:t>
            </a:r>
            <a:r>
              <a:rPr lang="fr-CA" sz="1800" dirty="0"/>
              <a:t>(</a:t>
            </a:r>
            <a:r>
              <a:rPr lang="fr-CA" sz="1800" dirty="0" err="1"/>
              <a:t>determine</a:t>
            </a:r>
            <a:r>
              <a:rPr lang="fr-CA" sz="1800" dirty="0"/>
              <a:t> </a:t>
            </a:r>
            <a:r>
              <a:rPr lang="fr-CA" sz="1800" dirty="0" err="1"/>
              <a:t>firm’s</a:t>
            </a:r>
            <a:r>
              <a:rPr lang="fr-CA" sz="1800" dirty="0"/>
              <a:t> </a:t>
            </a:r>
            <a:r>
              <a:rPr lang="fr-CA" sz="1800" dirty="0" err="1"/>
              <a:t>nonmarket</a:t>
            </a:r>
            <a:r>
              <a:rPr lang="fr-CA" sz="1800" dirty="0"/>
              <a:t> performance)</a:t>
            </a:r>
            <a:endParaRPr lang="en-CA" sz="1800" dirty="0"/>
          </a:p>
        </p:txBody>
      </p:sp>
      <p:sp>
        <p:nvSpPr>
          <p:cNvPr id="9220" name="Text Box 4"/>
          <p:cNvSpPr txBox="1">
            <a:spLocks noChangeArrowheads="1"/>
          </p:cNvSpPr>
          <p:nvPr/>
        </p:nvSpPr>
        <p:spPr bwMode="auto">
          <a:xfrm>
            <a:off x="2209800" y="3352801"/>
            <a:ext cx="2362200" cy="672300"/>
          </a:xfrm>
          <a:prstGeom prst="rect">
            <a:avLst/>
          </a:prstGeom>
          <a:noFill/>
          <a:ln w="9525">
            <a:noFill/>
            <a:miter lim="800000"/>
            <a:headEnd/>
            <a:tailEnd/>
          </a:ln>
        </p:spPr>
        <p:txBody>
          <a:bodyPr>
            <a:spAutoFit/>
          </a:bodyPr>
          <a:lstStyle/>
          <a:p>
            <a:pPr algn="ctr">
              <a:lnSpc>
                <a:spcPct val="50000"/>
              </a:lnSpc>
              <a:spcBef>
                <a:spcPct val="50000"/>
              </a:spcBef>
            </a:pPr>
            <a:r>
              <a:rPr lang="fr-CA" sz="2400" b="1" dirty="0" err="1">
                <a:latin typeface="Times New Roman" pitchFamily="18" charset="0"/>
              </a:rPr>
              <a:t>Demanders</a:t>
            </a:r>
            <a:r>
              <a:rPr lang="fr-CA" sz="2400" b="1" dirty="0">
                <a:latin typeface="Times New Roman" pitchFamily="18" charset="0"/>
              </a:rPr>
              <a:t> of </a:t>
            </a:r>
          </a:p>
          <a:p>
            <a:pPr algn="ctr">
              <a:lnSpc>
                <a:spcPct val="50000"/>
              </a:lnSpc>
              <a:spcBef>
                <a:spcPct val="50000"/>
              </a:spcBef>
            </a:pPr>
            <a:r>
              <a:rPr lang="fr-CA" sz="2400" b="1" dirty="0">
                <a:latin typeface="Times New Roman" pitchFamily="18" charset="0"/>
              </a:rPr>
              <a:t>public </a:t>
            </a:r>
            <a:r>
              <a:rPr lang="fr-CA" sz="2400" b="1" dirty="0" err="1">
                <a:latin typeface="Times New Roman" pitchFamily="18" charset="0"/>
              </a:rPr>
              <a:t>policies</a:t>
            </a:r>
            <a:endParaRPr lang="en-CA" sz="2400" b="1" dirty="0">
              <a:latin typeface="Times New Roman" pitchFamily="18" charset="0"/>
            </a:endParaRPr>
          </a:p>
        </p:txBody>
      </p:sp>
      <p:sp>
        <p:nvSpPr>
          <p:cNvPr id="9221" name="Text Box 5"/>
          <p:cNvSpPr txBox="1">
            <a:spLocks noChangeArrowheads="1"/>
          </p:cNvSpPr>
          <p:nvPr/>
        </p:nvSpPr>
        <p:spPr bwMode="auto">
          <a:xfrm>
            <a:off x="7391400" y="3276601"/>
            <a:ext cx="2209800" cy="830997"/>
          </a:xfrm>
          <a:prstGeom prst="rect">
            <a:avLst/>
          </a:prstGeom>
          <a:noFill/>
          <a:ln w="9525">
            <a:noFill/>
            <a:miter lim="800000"/>
            <a:headEnd/>
            <a:tailEnd/>
          </a:ln>
        </p:spPr>
        <p:txBody>
          <a:bodyPr>
            <a:spAutoFit/>
          </a:bodyPr>
          <a:lstStyle/>
          <a:p>
            <a:pPr algn="ctr">
              <a:spcBef>
                <a:spcPct val="50000"/>
              </a:spcBef>
            </a:pPr>
            <a:r>
              <a:rPr lang="fr-CA" sz="2400" dirty="0" err="1">
                <a:latin typeface="Times New Roman" pitchFamily="18" charset="0"/>
              </a:rPr>
              <a:t>Suppliers</a:t>
            </a:r>
            <a:r>
              <a:rPr lang="fr-CA" sz="2400" dirty="0">
                <a:latin typeface="Times New Roman" pitchFamily="18" charset="0"/>
              </a:rPr>
              <a:t> of public </a:t>
            </a:r>
            <a:r>
              <a:rPr lang="fr-CA" sz="2400" dirty="0" err="1">
                <a:latin typeface="Times New Roman" pitchFamily="18" charset="0"/>
              </a:rPr>
              <a:t>policies</a:t>
            </a:r>
            <a:endParaRPr lang="en-CA" sz="2400" dirty="0">
              <a:latin typeface="Times New Roman" pitchFamily="18" charset="0"/>
            </a:endParaRPr>
          </a:p>
        </p:txBody>
      </p:sp>
      <p:sp>
        <p:nvSpPr>
          <p:cNvPr id="9222" name="Line 6"/>
          <p:cNvSpPr>
            <a:spLocks noChangeShapeType="1"/>
          </p:cNvSpPr>
          <p:nvPr/>
        </p:nvSpPr>
        <p:spPr bwMode="auto">
          <a:xfrm flipV="1">
            <a:off x="8305800" y="2895600"/>
            <a:ext cx="0" cy="381000"/>
          </a:xfrm>
          <a:prstGeom prst="line">
            <a:avLst/>
          </a:prstGeom>
          <a:noFill/>
          <a:ln w="28575">
            <a:solidFill>
              <a:schemeClr val="tx1"/>
            </a:solidFill>
            <a:round/>
            <a:headEnd/>
            <a:tailEnd/>
          </a:ln>
        </p:spPr>
        <p:txBody>
          <a:bodyPr/>
          <a:lstStyle/>
          <a:p>
            <a:endParaRPr lang="en-US"/>
          </a:p>
        </p:txBody>
      </p:sp>
      <p:sp>
        <p:nvSpPr>
          <p:cNvPr id="9223" name="Line 7"/>
          <p:cNvSpPr>
            <a:spLocks noChangeShapeType="1"/>
          </p:cNvSpPr>
          <p:nvPr/>
        </p:nvSpPr>
        <p:spPr bwMode="auto">
          <a:xfrm flipH="1">
            <a:off x="3352800" y="2895600"/>
            <a:ext cx="4953000" cy="0"/>
          </a:xfrm>
          <a:prstGeom prst="line">
            <a:avLst/>
          </a:prstGeom>
          <a:noFill/>
          <a:ln w="28575">
            <a:solidFill>
              <a:schemeClr val="tx1"/>
            </a:solidFill>
            <a:round/>
            <a:headEnd/>
            <a:tailEnd/>
          </a:ln>
        </p:spPr>
        <p:txBody>
          <a:bodyPr/>
          <a:lstStyle/>
          <a:p>
            <a:endParaRPr lang="en-US"/>
          </a:p>
        </p:txBody>
      </p:sp>
      <p:sp>
        <p:nvSpPr>
          <p:cNvPr id="9224" name="Line 8"/>
          <p:cNvSpPr>
            <a:spLocks noChangeShapeType="1"/>
          </p:cNvSpPr>
          <p:nvPr/>
        </p:nvSpPr>
        <p:spPr bwMode="auto">
          <a:xfrm>
            <a:off x="3352800" y="2895600"/>
            <a:ext cx="0" cy="457200"/>
          </a:xfrm>
          <a:prstGeom prst="line">
            <a:avLst/>
          </a:prstGeom>
          <a:noFill/>
          <a:ln w="28575">
            <a:solidFill>
              <a:schemeClr val="tx1"/>
            </a:solidFill>
            <a:round/>
            <a:headEnd/>
            <a:tailEnd type="triangle" w="med" len="med"/>
          </a:ln>
        </p:spPr>
        <p:txBody>
          <a:bodyPr/>
          <a:lstStyle/>
          <a:p>
            <a:endParaRPr lang="en-US"/>
          </a:p>
        </p:txBody>
      </p:sp>
      <p:sp>
        <p:nvSpPr>
          <p:cNvPr id="9225" name="Line 9"/>
          <p:cNvSpPr>
            <a:spLocks noChangeShapeType="1"/>
          </p:cNvSpPr>
          <p:nvPr/>
        </p:nvSpPr>
        <p:spPr bwMode="auto">
          <a:xfrm>
            <a:off x="3352800" y="4191000"/>
            <a:ext cx="0" cy="457200"/>
          </a:xfrm>
          <a:prstGeom prst="line">
            <a:avLst/>
          </a:prstGeom>
          <a:noFill/>
          <a:ln w="28575">
            <a:solidFill>
              <a:schemeClr val="tx1"/>
            </a:solidFill>
            <a:round/>
            <a:headEnd/>
            <a:tailEnd/>
          </a:ln>
        </p:spPr>
        <p:txBody>
          <a:bodyPr/>
          <a:lstStyle/>
          <a:p>
            <a:endParaRPr lang="en-US"/>
          </a:p>
        </p:txBody>
      </p:sp>
      <p:sp>
        <p:nvSpPr>
          <p:cNvPr id="9226" name="Line 10"/>
          <p:cNvSpPr>
            <a:spLocks noChangeShapeType="1"/>
          </p:cNvSpPr>
          <p:nvPr/>
        </p:nvSpPr>
        <p:spPr bwMode="auto">
          <a:xfrm>
            <a:off x="3352800" y="4648200"/>
            <a:ext cx="4953000" cy="0"/>
          </a:xfrm>
          <a:prstGeom prst="line">
            <a:avLst/>
          </a:prstGeom>
          <a:noFill/>
          <a:ln w="28575">
            <a:solidFill>
              <a:schemeClr val="tx1"/>
            </a:solidFill>
            <a:round/>
            <a:headEnd/>
            <a:tailEnd/>
          </a:ln>
        </p:spPr>
        <p:txBody>
          <a:bodyPr/>
          <a:lstStyle/>
          <a:p>
            <a:endParaRPr lang="en-US"/>
          </a:p>
        </p:txBody>
      </p:sp>
      <p:sp>
        <p:nvSpPr>
          <p:cNvPr id="9227" name="Line 11"/>
          <p:cNvSpPr>
            <a:spLocks noChangeShapeType="1"/>
          </p:cNvSpPr>
          <p:nvPr/>
        </p:nvSpPr>
        <p:spPr bwMode="auto">
          <a:xfrm flipV="1">
            <a:off x="8305800" y="4114800"/>
            <a:ext cx="0" cy="533400"/>
          </a:xfrm>
          <a:prstGeom prst="line">
            <a:avLst/>
          </a:prstGeom>
          <a:noFill/>
          <a:ln w="28575">
            <a:solidFill>
              <a:schemeClr val="tx1"/>
            </a:solidFill>
            <a:round/>
            <a:headEnd/>
            <a:tailEnd type="triangle" w="med" len="med"/>
          </a:ln>
        </p:spPr>
        <p:txBody>
          <a:bodyPr/>
          <a:lstStyle/>
          <a:p>
            <a:endParaRPr lang="en-US"/>
          </a:p>
        </p:txBody>
      </p:sp>
      <p:sp>
        <p:nvSpPr>
          <p:cNvPr id="16396" name="Text Box 13"/>
          <p:cNvSpPr txBox="1">
            <a:spLocks noChangeArrowheads="1"/>
          </p:cNvSpPr>
          <p:nvPr/>
        </p:nvSpPr>
        <p:spPr bwMode="auto">
          <a:xfrm>
            <a:off x="4724400" y="5029200"/>
            <a:ext cx="2895600" cy="846386"/>
          </a:xfrm>
          <a:prstGeom prst="rect">
            <a:avLst/>
          </a:prstGeom>
          <a:noFill/>
          <a:ln w="9525">
            <a:noFill/>
            <a:miter lim="800000"/>
            <a:headEnd/>
            <a:tailEnd/>
          </a:ln>
        </p:spPr>
        <p:txBody>
          <a:bodyPr>
            <a:spAutoFit/>
          </a:bodyPr>
          <a:lstStyle/>
          <a:p>
            <a:pPr>
              <a:lnSpc>
                <a:spcPct val="35000"/>
              </a:lnSpc>
              <a:spcBef>
                <a:spcPct val="70000"/>
              </a:spcBef>
            </a:pPr>
            <a:r>
              <a:rPr lang="en-CA" sz="2000" dirty="0" smtClean="0"/>
              <a:t>“</a:t>
            </a:r>
            <a:r>
              <a:rPr lang="fr-CA" sz="2000" u="sng" dirty="0" smtClean="0"/>
              <a:t>Medium of Exchange</a:t>
            </a:r>
            <a:r>
              <a:rPr lang="en-CA" sz="2000" dirty="0" smtClean="0"/>
              <a:t>”</a:t>
            </a:r>
            <a:endParaRPr lang="fr-CA" sz="2000" u="sng" dirty="0" smtClean="0"/>
          </a:p>
          <a:p>
            <a:pPr>
              <a:lnSpc>
                <a:spcPct val="35000"/>
              </a:lnSpc>
              <a:spcBef>
                <a:spcPct val="70000"/>
              </a:spcBef>
            </a:pPr>
            <a:r>
              <a:rPr lang="fr-CA" sz="2000" i="1" dirty="0" smtClean="0"/>
              <a:t>Votes, Information</a:t>
            </a:r>
            <a:endParaRPr lang="fr-CA" sz="2000" i="1" dirty="0"/>
          </a:p>
          <a:p>
            <a:pPr>
              <a:lnSpc>
                <a:spcPct val="35000"/>
              </a:lnSpc>
              <a:spcBef>
                <a:spcPct val="70000"/>
              </a:spcBef>
            </a:pPr>
            <a:r>
              <a:rPr lang="fr-CA" sz="2000" i="1" dirty="0"/>
              <a:t>Financial </a:t>
            </a:r>
            <a:r>
              <a:rPr lang="fr-CA" sz="2000" i="1" dirty="0" smtClean="0"/>
              <a:t>support, </a:t>
            </a:r>
            <a:r>
              <a:rPr lang="fr-CA" sz="2000" i="1" dirty="0" err="1" smtClean="0"/>
              <a:t>other</a:t>
            </a:r>
            <a:endParaRPr lang="fr-CA" sz="2000" i="1" dirty="0" smtClean="0"/>
          </a:p>
        </p:txBody>
      </p:sp>
      <p:sp>
        <p:nvSpPr>
          <p:cNvPr id="16397" name="Text Box 14"/>
          <p:cNvSpPr txBox="1">
            <a:spLocks noChangeArrowheads="1"/>
          </p:cNvSpPr>
          <p:nvPr/>
        </p:nvSpPr>
        <p:spPr bwMode="auto">
          <a:xfrm>
            <a:off x="1752599" y="4419600"/>
            <a:ext cx="1805609" cy="1200329"/>
          </a:xfrm>
          <a:prstGeom prst="rect">
            <a:avLst/>
          </a:prstGeom>
          <a:noFill/>
          <a:ln w="9525">
            <a:noFill/>
            <a:miter lim="800000"/>
            <a:headEnd/>
            <a:tailEnd/>
          </a:ln>
        </p:spPr>
        <p:txBody>
          <a:bodyPr wrap="square">
            <a:spAutoFit/>
          </a:bodyPr>
          <a:lstStyle/>
          <a:p>
            <a:pPr>
              <a:spcBef>
                <a:spcPct val="50000"/>
              </a:spcBef>
              <a:buFontTx/>
              <a:buChar char="-"/>
            </a:pPr>
            <a:r>
              <a:rPr lang="fr-CA" dirty="0" smtClean="0">
                <a:latin typeface="Times New Roman" pitchFamily="18" charset="0"/>
              </a:rPr>
              <a:t>Focal </a:t>
            </a:r>
            <a:r>
              <a:rPr lang="fr-CA" dirty="0" err="1" smtClean="0">
                <a:latin typeface="Times New Roman" pitchFamily="18" charset="0"/>
              </a:rPr>
              <a:t>Firm</a:t>
            </a:r>
            <a:endParaRPr lang="fr-CA" dirty="0">
              <a:latin typeface="Times New Roman" pitchFamily="18" charset="0"/>
            </a:endParaRPr>
          </a:p>
          <a:p>
            <a:pPr>
              <a:spcBef>
                <a:spcPct val="50000"/>
              </a:spcBef>
              <a:buFontTx/>
              <a:buChar char="-"/>
            </a:pPr>
            <a:r>
              <a:rPr lang="fr-CA" dirty="0" err="1" smtClean="0">
                <a:latin typeface="Times New Roman" pitchFamily="18" charset="0"/>
              </a:rPr>
              <a:t>NGOs</a:t>
            </a:r>
            <a:r>
              <a:rPr lang="fr-CA" dirty="0" smtClean="0">
                <a:latin typeface="Times New Roman" pitchFamily="18" charset="0"/>
              </a:rPr>
              <a:t>, </a:t>
            </a:r>
            <a:r>
              <a:rPr lang="fr-CA" dirty="0" err="1" smtClean="0">
                <a:latin typeface="Times New Roman" pitchFamily="18" charset="0"/>
              </a:rPr>
              <a:t>Activists</a:t>
            </a:r>
            <a:endParaRPr lang="fr-CA" dirty="0" smtClean="0">
              <a:latin typeface="Times New Roman" pitchFamily="18" charset="0"/>
            </a:endParaRPr>
          </a:p>
          <a:p>
            <a:pPr>
              <a:spcBef>
                <a:spcPct val="50000"/>
              </a:spcBef>
              <a:buFontTx/>
              <a:buChar char="-"/>
            </a:pPr>
            <a:r>
              <a:rPr lang="fr-CA" dirty="0" err="1" smtClean="0">
                <a:latin typeface="Times New Roman" pitchFamily="18" charset="0"/>
              </a:rPr>
              <a:t>Other</a:t>
            </a:r>
            <a:r>
              <a:rPr lang="fr-CA" dirty="0" smtClean="0">
                <a:latin typeface="Times New Roman" pitchFamily="18" charset="0"/>
              </a:rPr>
              <a:t> </a:t>
            </a:r>
            <a:r>
              <a:rPr lang="fr-CA" dirty="0" err="1" smtClean="0">
                <a:latin typeface="Times New Roman" pitchFamily="18" charset="0"/>
              </a:rPr>
              <a:t>Firms</a:t>
            </a:r>
            <a:endParaRPr lang="fr-CA" dirty="0" smtClean="0">
              <a:latin typeface="Times New Roman" pitchFamily="18" charset="0"/>
            </a:endParaRPr>
          </a:p>
        </p:txBody>
      </p:sp>
      <p:sp>
        <p:nvSpPr>
          <p:cNvPr id="16398" name="Text Box 16"/>
          <p:cNvSpPr txBox="1">
            <a:spLocks noChangeArrowheads="1"/>
          </p:cNvSpPr>
          <p:nvPr/>
        </p:nvSpPr>
        <p:spPr bwMode="auto">
          <a:xfrm>
            <a:off x="8305800" y="4572001"/>
            <a:ext cx="2133600" cy="1200329"/>
          </a:xfrm>
          <a:prstGeom prst="rect">
            <a:avLst/>
          </a:prstGeom>
          <a:noFill/>
          <a:ln w="9525">
            <a:noFill/>
            <a:miter lim="800000"/>
            <a:headEnd/>
            <a:tailEnd/>
          </a:ln>
        </p:spPr>
        <p:txBody>
          <a:bodyPr>
            <a:spAutoFit/>
          </a:bodyPr>
          <a:lstStyle/>
          <a:p>
            <a:pPr marL="285750" indent="-285750">
              <a:spcBef>
                <a:spcPct val="50000"/>
              </a:spcBef>
              <a:buFontTx/>
              <a:buChar char="-"/>
            </a:pPr>
            <a:r>
              <a:rPr lang="fr-CA" dirty="0" err="1" smtClean="0">
                <a:latin typeface="Times New Roman" pitchFamily="18" charset="0"/>
              </a:rPr>
              <a:t>Elected</a:t>
            </a:r>
            <a:r>
              <a:rPr lang="fr-CA" dirty="0" smtClean="0">
                <a:latin typeface="Times New Roman" pitchFamily="18" charset="0"/>
              </a:rPr>
              <a:t> </a:t>
            </a:r>
            <a:r>
              <a:rPr lang="fr-CA" dirty="0" err="1" smtClean="0">
                <a:latin typeface="Times New Roman" pitchFamily="18" charset="0"/>
              </a:rPr>
              <a:t>Officials</a:t>
            </a:r>
            <a:endParaRPr lang="fr-CA" dirty="0">
              <a:latin typeface="Times New Roman" pitchFamily="18" charset="0"/>
            </a:endParaRPr>
          </a:p>
          <a:p>
            <a:pPr marL="285750" indent="-285750">
              <a:spcBef>
                <a:spcPct val="50000"/>
              </a:spcBef>
              <a:buFontTx/>
              <a:buChar char="-"/>
            </a:pPr>
            <a:r>
              <a:rPr lang="fr-CA" dirty="0" err="1" smtClean="0">
                <a:latin typeface="Times New Roman" pitchFamily="18" charset="0"/>
              </a:rPr>
              <a:t>Regulators</a:t>
            </a:r>
            <a:endParaRPr lang="fr-CA" dirty="0" smtClean="0">
              <a:latin typeface="Times New Roman" pitchFamily="18" charset="0"/>
            </a:endParaRPr>
          </a:p>
          <a:p>
            <a:pPr marL="285750" indent="-285750">
              <a:spcBef>
                <a:spcPct val="50000"/>
              </a:spcBef>
              <a:buFontTx/>
              <a:buChar char="-"/>
            </a:pPr>
            <a:r>
              <a:rPr lang="fr-CA" dirty="0" smtClean="0">
                <a:latin typeface="Times New Roman" pitchFamily="18" charset="0"/>
              </a:rPr>
              <a:t>Courts</a:t>
            </a:r>
            <a:endParaRPr lang="en-CA" dirty="0">
              <a:latin typeface="Times New Roman" pitchFamily="18" charset="0"/>
            </a:endParaRPr>
          </a:p>
        </p:txBody>
      </p:sp>
      <p:sp>
        <p:nvSpPr>
          <p:cNvPr id="276498" name="Text Box 18"/>
          <p:cNvSpPr txBox="1">
            <a:spLocks noChangeArrowheads="1"/>
          </p:cNvSpPr>
          <p:nvPr/>
        </p:nvSpPr>
        <p:spPr bwMode="auto">
          <a:xfrm>
            <a:off x="1292087" y="5791201"/>
            <a:ext cx="2594113" cy="369332"/>
          </a:xfrm>
          <a:prstGeom prst="rect">
            <a:avLst/>
          </a:prstGeom>
          <a:noFill/>
          <a:ln w="9525">
            <a:noFill/>
            <a:miter lim="800000"/>
            <a:headEnd/>
            <a:tailEnd/>
          </a:ln>
        </p:spPr>
        <p:txBody>
          <a:bodyPr wrap="square">
            <a:spAutoFit/>
          </a:bodyPr>
          <a:lstStyle/>
          <a:p>
            <a:pPr>
              <a:spcBef>
                <a:spcPct val="50000"/>
              </a:spcBef>
            </a:pPr>
            <a:r>
              <a:rPr lang="fr-CA" b="1" i="1" dirty="0" err="1" smtClean="0">
                <a:latin typeface="Times New Roman" pitchFamily="18" charset="0"/>
              </a:rPr>
              <a:t>Special</a:t>
            </a:r>
            <a:r>
              <a:rPr lang="fr-CA" b="1" i="1" dirty="0" smtClean="0">
                <a:latin typeface="Times New Roman" pitchFamily="18" charset="0"/>
              </a:rPr>
              <a:t> </a:t>
            </a:r>
            <a:r>
              <a:rPr lang="fr-CA" b="1" i="1" dirty="0" err="1" smtClean="0">
                <a:latin typeface="Times New Roman" pitchFamily="18" charset="0"/>
              </a:rPr>
              <a:t>Interest</a:t>
            </a:r>
            <a:r>
              <a:rPr lang="fr-CA" b="1" i="1" dirty="0" smtClean="0">
                <a:latin typeface="Times New Roman" pitchFamily="18" charset="0"/>
              </a:rPr>
              <a:t> Groups</a:t>
            </a:r>
            <a:endParaRPr lang="en-CA" b="1" i="1" dirty="0">
              <a:latin typeface="Times New Roman" pitchFamily="18" charset="0"/>
            </a:endParaRPr>
          </a:p>
        </p:txBody>
      </p:sp>
      <p:sp>
        <p:nvSpPr>
          <p:cNvPr id="16" name="Rectangle 15"/>
          <p:cNvSpPr>
            <a:spLocks noChangeArrowheads="1"/>
          </p:cNvSpPr>
          <p:nvPr/>
        </p:nvSpPr>
        <p:spPr bwMode="auto">
          <a:xfrm>
            <a:off x="5068957" y="3429001"/>
            <a:ext cx="1408043" cy="369332"/>
          </a:xfrm>
          <a:prstGeom prst="rect">
            <a:avLst/>
          </a:prstGeom>
          <a:noFill/>
          <a:ln w="9525">
            <a:noFill/>
            <a:miter lim="800000"/>
            <a:headEnd/>
            <a:tailEnd/>
          </a:ln>
        </p:spPr>
        <p:txBody>
          <a:bodyPr wrap="square">
            <a:spAutoFit/>
          </a:bodyPr>
          <a:lstStyle/>
          <a:p>
            <a:pPr>
              <a:spcBef>
                <a:spcPct val="50000"/>
              </a:spcBef>
            </a:pPr>
            <a:r>
              <a:rPr lang="fr-CA" i="1" dirty="0" smtClean="0">
                <a:latin typeface="Times New Roman" pitchFamily="18" charset="0"/>
              </a:rPr>
              <a:t>Policy Issue</a:t>
            </a:r>
            <a:endParaRPr lang="en-CA" i="1" dirty="0">
              <a:latin typeface="Times New Roman" pitchFamily="18" charset="0"/>
            </a:endParaRPr>
          </a:p>
        </p:txBody>
      </p:sp>
      <p:sp>
        <p:nvSpPr>
          <p:cNvPr id="22" name="Text Box 18"/>
          <p:cNvSpPr txBox="1">
            <a:spLocks noChangeArrowheads="1"/>
          </p:cNvSpPr>
          <p:nvPr/>
        </p:nvSpPr>
        <p:spPr bwMode="auto">
          <a:xfrm>
            <a:off x="8104552" y="5802314"/>
            <a:ext cx="2721626" cy="369332"/>
          </a:xfrm>
          <a:prstGeom prst="rect">
            <a:avLst/>
          </a:prstGeom>
          <a:noFill/>
          <a:ln w="9525">
            <a:noFill/>
            <a:miter lim="800000"/>
            <a:headEnd/>
            <a:tailEnd/>
          </a:ln>
        </p:spPr>
        <p:txBody>
          <a:bodyPr wrap="square">
            <a:spAutoFit/>
          </a:bodyPr>
          <a:lstStyle/>
          <a:p>
            <a:pPr>
              <a:spcBef>
                <a:spcPct val="50000"/>
              </a:spcBef>
            </a:pPr>
            <a:r>
              <a:rPr lang="fr-CA" i="1" dirty="0" err="1" smtClean="0">
                <a:latin typeface="Times New Roman" pitchFamily="18" charset="0"/>
              </a:rPr>
              <a:t>Political</a:t>
            </a:r>
            <a:r>
              <a:rPr lang="fr-CA" i="1" dirty="0" smtClean="0">
                <a:latin typeface="Times New Roman" pitchFamily="18" charset="0"/>
              </a:rPr>
              <a:t> Institutions</a:t>
            </a:r>
            <a:endParaRPr lang="en-CA" i="1" dirty="0">
              <a:latin typeface="Times New Roman" pitchFamily="18" charset="0"/>
            </a:endParaRPr>
          </a:p>
        </p:txBody>
      </p:sp>
      <p:sp>
        <p:nvSpPr>
          <p:cNvPr id="18" name="Down Arrow 17"/>
          <p:cNvSpPr/>
          <p:nvPr/>
        </p:nvSpPr>
        <p:spPr>
          <a:xfrm rot="10800000">
            <a:off x="5791200" y="2514600"/>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 Box 18"/>
          <p:cNvSpPr txBox="1">
            <a:spLocks noChangeArrowheads="1"/>
          </p:cNvSpPr>
          <p:nvPr/>
        </p:nvSpPr>
        <p:spPr bwMode="auto">
          <a:xfrm>
            <a:off x="4798135" y="5974592"/>
            <a:ext cx="2721626" cy="369332"/>
          </a:xfrm>
          <a:prstGeom prst="rect">
            <a:avLst/>
          </a:prstGeom>
          <a:noFill/>
          <a:ln w="9525">
            <a:noFill/>
            <a:miter lim="800000"/>
            <a:headEnd/>
            <a:tailEnd/>
          </a:ln>
        </p:spPr>
        <p:txBody>
          <a:bodyPr wrap="square">
            <a:spAutoFit/>
          </a:bodyPr>
          <a:lstStyle/>
          <a:p>
            <a:pPr>
              <a:spcBef>
                <a:spcPct val="50000"/>
              </a:spcBef>
            </a:pPr>
            <a:r>
              <a:rPr lang="fr-CA" i="1" dirty="0" err="1" smtClean="0">
                <a:latin typeface="Times New Roman" pitchFamily="18" charset="0"/>
              </a:rPr>
              <a:t>Political</a:t>
            </a:r>
            <a:r>
              <a:rPr lang="fr-CA" i="1" dirty="0" smtClean="0">
                <a:latin typeface="Times New Roman" pitchFamily="18" charset="0"/>
              </a:rPr>
              <a:t> </a:t>
            </a:r>
            <a:r>
              <a:rPr lang="fr-CA" i="1" dirty="0" err="1" smtClean="0">
                <a:latin typeface="Times New Roman" pitchFamily="18" charset="0"/>
              </a:rPr>
              <a:t>Strategy</a:t>
            </a:r>
            <a:endParaRPr lang="en-CA" i="1" dirty="0">
              <a:latin typeface="Times New Roman" pitchFamily="18" charset="0"/>
            </a:endParaRPr>
          </a:p>
        </p:txBody>
      </p:sp>
      <p:sp>
        <p:nvSpPr>
          <p:cNvPr id="2" name="Right Arrow 1"/>
          <p:cNvSpPr/>
          <p:nvPr/>
        </p:nvSpPr>
        <p:spPr>
          <a:xfrm rot="2651800">
            <a:off x="417985" y="1959427"/>
            <a:ext cx="1883229" cy="1708276"/>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758619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200" dirty="0"/>
              <a:t>Demand Side of Political Market:  </a:t>
            </a:r>
            <a:r>
              <a:rPr lang="en-CA" sz="3200" dirty="0" smtClean="0"/>
              <a:t>Degree of Rivalry</a:t>
            </a:r>
            <a:endParaRPr lang="en-US" sz="3200" dirty="0"/>
          </a:p>
        </p:txBody>
      </p:sp>
      <p:sp>
        <p:nvSpPr>
          <p:cNvPr id="3" name="Content Placeholder 2"/>
          <p:cNvSpPr>
            <a:spLocks noGrp="1"/>
          </p:cNvSpPr>
          <p:nvPr>
            <p:ph idx="1"/>
          </p:nvPr>
        </p:nvSpPr>
        <p:spPr/>
        <p:txBody>
          <a:bodyPr>
            <a:normAutofit/>
          </a:bodyPr>
          <a:lstStyle/>
          <a:p>
            <a:r>
              <a:rPr lang="en-US" dirty="0" smtClean="0"/>
              <a:t>Private Politics vs. Public Politics literature on stakeholder rivalry</a:t>
            </a:r>
          </a:p>
          <a:p>
            <a:pPr lvl="1"/>
            <a:r>
              <a:rPr lang="en-US" dirty="0" smtClean="0"/>
              <a:t>Boycotts, protests, civil suits (e.g., Lenox &amp; </a:t>
            </a:r>
            <a:r>
              <a:rPr lang="en-US" dirty="0" err="1" smtClean="0"/>
              <a:t>Eesley</a:t>
            </a:r>
            <a:r>
              <a:rPr lang="en-US" dirty="0" smtClean="0"/>
              <a:t>, 2009)</a:t>
            </a:r>
          </a:p>
          <a:p>
            <a:pPr lvl="1"/>
            <a:r>
              <a:rPr lang="en-US" dirty="0" smtClean="0"/>
              <a:t>Negative performance impact (e.g., King &amp; Soule, 2007)</a:t>
            </a:r>
          </a:p>
          <a:p>
            <a:pPr lvl="1"/>
            <a:r>
              <a:rPr lang="en-US" dirty="0" smtClean="0"/>
              <a:t>Firms strategically pre-empt gov’t response (Lyons &amp; Maxwell, 2016)</a:t>
            </a:r>
          </a:p>
          <a:p>
            <a:r>
              <a:rPr lang="en-US" dirty="0" smtClean="0"/>
              <a:t>Perhaps more consistent interaction with rivals in public politics</a:t>
            </a:r>
          </a:p>
          <a:p>
            <a:pPr lvl="1"/>
            <a:r>
              <a:rPr lang="en-US" dirty="0" smtClean="0"/>
              <a:t>Theoretical models of interest group competition argue rivalry positively related to political strategy costs </a:t>
            </a:r>
          </a:p>
          <a:p>
            <a:pPr lvl="2"/>
            <a:r>
              <a:rPr lang="en-US" dirty="0" smtClean="0"/>
              <a:t>(</a:t>
            </a:r>
            <a:r>
              <a:rPr lang="en-US" dirty="0"/>
              <a:t>e.g., Baron, 2001; </a:t>
            </a:r>
            <a:r>
              <a:rPr lang="en-US" dirty="0" err="1"/>
              <a:t>Bonardi</a:t>
            </a:r>
            <a:r>
              <a:rPr lang="en-US" dirty="0"/>
              <a:t>, et.al., 2005; Grossman &amp; </a:t>
            </a:r>
            <a:r>
              <a:rPr lang="en-US" dirty="0" err="1"/>
              <a:t>Helpman</a:t>
            </a:r>
            <a:r>
              <a:rPr lang="en-US" dirty="0"/>
              <a:t>, </a:t>
            </a:r>
            <a:r>
              <a:rPr lang="en-US" dirty="0" smtClean="0"/>
              <a:t>1994) </a:t>
            </a:r>
          </a:p>
          <a:p>
            <a:pPr lvl="1"/>
            <a:r>
              <a:rPr lang="en-US" dirty="0" smtClean="0"/>
              <a:t>Very little empirical tests of firm political strategy responses to the degree of rivalry </a:t>
            </a:r>
          </a:p>
          <a:p>
            <a:pPr lvl="2"/>
            <a:r>
              <a:rPr lang="en-US" dirty="0" smtClean="0"/>
              <a:t>(for a recent exception see de </a:t>
            </a:r>
            <a:r>
              <a:rPr lang="en-US" dirty="0" err="1" smtClean="0"/>
              <a:t>Figueiredo</a:t>
            </a:r>
            <a:r>
              <a:rPr lang="en-US" dirty="0" smtClean="0"/>
              <a:t> &amp; Edwards, 2016).</a:t>
            </a:r>
          </a:p>
          <a:p>
            <a:pPr lvl="1"/>
            <a:endParaRPr lang="en-US" dirty="0"/>
          </a:p>
        </p:txBody>
      </p:sp>
    </p:spTree>
    <p:extLst>
      <p:ext uri="{BB962C8B-B14F-4D97-AF65-F5344CB8AC3E}">
        <p14:creationId xmlns:p14="http://schemas.microsoft.com/office/powerpoint/2010/main" val="159582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9223" y="3308122"/>
            <a:ext cx="8917182" cy="1470025"/>
          </a:xfrm>
        </p:spPr>
        <p:txBody>
          <a:bodyPr>
            <a:normAutofit fontScale="90000"/>
          </a:bodyPr>
          <a:lstStyle/>
          <a:p>
            <a:r>
              <a:rPr lang="en-US" dirty="0" smtClean="0">
                <a:latin typeface="Arial" charset="0"/>
                <a:ea typeface="Arial" charset="0"/>
                <a:cs typeface="Arial" charset="0"/>
              </a:rPr>
              <a:t>Corporate Political Strategy in Contested Regulatory Environments: Evidence from the Electric Utility Industry</a:t>
            </a:r>
            <a:endParaRPr lang="en-US" dirty="0">
              <a:latin typeface="Arial" charset="0"/>
              <a:ea typeface="Arial" charset="0"/>
              <a:cs typeface="Arial" charset="0"/>
            </a:endParaRPr>
          </a:p>
        </p:txBody>
      </p:sp>
      <p:sp>
        <p:nvSpPr>
          <p:cNvPr id="4" name="TextBox 3"/>
          <p:cNvSpPr txBox="1"/>
          <p:nvPr/>
        </p:nvSpPr>
        <p:spPr>
          <a:xfrm>
            <a:off x="1783222" y="5286847"/>
            <a:ext cx="7030579" cy="923330"/>
          </a:xfrm>
          <a:prstGeom prst="rect">
            <a:avLst/>
          </a:prstGeom>
          <a:noFill/>
        </p:spPr>
        <p:txBody>
          <a:bodyPr wrap="square" rtlCol="0">
            <a:spAutoFit/>
          </a:bodyPr>
          <a:lstStyle/>
          <a:p>
            <a:r>
              <a:rPr lang="en-US" dirty="0">
                <a:latin typeface="Times New Roman"/>
                <a:cs typeface="Times New Roman"/>
              </a:rPr>
              <a:t>Adam Fremeth, Ivey Business School – University of Western Ontario</a:t>
            </a:r>
          </a:p>
          <a:p>
            <a:r>
              <a:rPr lang="en-US" dirty="0">
                <a:latin typeface="Times New Roman"/>
                <a:cs typeface="Times New Roman"/>
              </a:rPr>
              <a:t>Guy Holburn, Ivey Business School – University of Western Ontario</a:t>
            </a:r>
          </a:p>
          <a:p>
            <a:r>
              <a:rPr lang="en-US" dirty="0">
                <a:latin typeface="Times New Roman"/>
                <a:cs typeface="Times New Roman"/>
              </a:rPr>
              <a:t>Rick </a:t>
            </a:r>
            <a:r>
              <a:rPr lang="en-US" dirty="0" err="1">
                <a:latin typeface="Times New Roman"/>
                <a:cs typeface="Times New Roman"/>
              </a:rPr>
              <a:t>Vanden</a:t>
            </a:r>
            <a:r>
              <a:rPr lang="en-US" dirty="0">
                <a:latin typeface="Times New Roman"/>
                <a:cs typeface="Times New Roman"/>
              </a:rPr>
              <a:t> Bergh, University of Vermont</a:t>
            </a:r>
          </a:p>
        </p:txBody>
      </p:sp>
    </p:spTree>
    <p:extLst>
      <p:ext uri="{BB962C8B-B14F-4D97-AF65-F5344CB8AC3E}">
        <p14:creationId xmlns:p14="http://schemas.microsoft.com/office/powerpoint/2010/main" val="5996447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619" y="161365"/>
            <a:ext cx="11221393" cy="685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171" y="161365"/>
            <a:ext cx="11026435" cy="7785691"/>
          </a:xfrm>
          <a:prstGeom prst="rect">
            <a:avLst/>
          </a:prstGeom>
        </p:spPr>
      </p:pic>
    </p:spTree>
    <p:extLst>
      <p:ext uri="{BB962C8B-B14F-4D97-AF65-F5344CB8AC3E}">
        <p14:creationId xmlns:p14="http://schemas.microsoft.com/office/powerpoint/2010/main" val="315915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597" y="203201"/>
            <a:ext cx="7687734" cy="29454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3113011"/>
            <a:ext cx="9144000" cy="3761922"/>
          </a:xfrm>
          <a:prstGeom prst="rect">
            <a:avLst/>
          </a:prstGeom>
        </p:spPr>
      </p:pic>
      <p:sp>
        <p:nvSpPr>
          <p:cNvPr id="6" name="TextBox 5"/>
          <p:cNvSpPr txBox="1"/>
          <p:nvPr/>
        </p:nvSpPr>
        <p:spPr>
          <a:xfrm>
            <a:off x="1524000" y="3431812"/>
            <a:ext cx="9144000" cy="2677656"/>
          </a:xfrm>
          <a:prstGeom prst="rect">
            <a:avLst/>
          </a:prstGeom>
          <a:solidFill>
            <a:schemeClr val="bg1"/>
          </a:solidFill>
        </p:spPr>
        <p:txBody>
          <a:bodyPr wrap="square" rtlCol="0">
            <a:spAutoFit/>
          </a:bodyPr>
          <a:lstStyle/>
          <a:p>
            <a:pPr marL="285750" indent="-285750">
              <a:buFont typeface="Arial" charset="0"/>
              <a:buChar char="•"/>
            </a:pPr>
            <a:r>
              <a:rPr lang="en-US" sz="2400" dirty="0">
                <a:latin typeface="Times New Roman" charset="0"/>
                <a:ea typeface="Times New Roman" charset="0"/>
                <a:cs typeface="Times New Roman" charset="0"/>
              </a:rPr>
              <a:t>Seeking a rate increase of $446.1M (about a 10% increase)</a:t>
            </a:r>
          </a:p>
          <a:p>
            <a:pPr marL="742950" lvl="1" indent="-285750">
              <a:buFont typeface="Arial" charset="0"/>
              <a:buChar char="•"/>
            </a:pPr>
            <a:r>
              <a:rPr lang="en-US" sz="2400" dirty="0">
                <a:latin typeface="Times New Roman" charset="0"/>
                <a:ea typeface="Times New Roman" charset="0"/>
                <a:cs typeface="Times New Roman" charset="0"/>
              </a:rPr>
              <a:t>Plant Modernization</a:t>
            </a:r>
          </a:p>
          <a:p>
            <a:pPr marL="742950" lvl="1" indent="-285750">
              <a:buFont typeface="Arial" charset="0"/>
              <a:buChar char="•"/>
            </a:pPr>
            <a:r>
              <a:rPr lang="en-US" sz="2400" dirty="0">
                <a:latin typeface="Times New Roman" charset="0"/>
                <a:ea typeface="Times New Roman" charset="0"/>
                <a:cs typeface="Times New Roman" charset="0"/>
              </a:rPr>
              <a:t>Environmental Compliance</a:t>
            </a:r>
          </a:p>
          <a:p>
            <a:pPr marL="742950" lvl="1" indent="-285750">
              <a:buFont typeface="Arial" charset="0"/>
              <a:buChar char="•"/>
            </a:pPr>
            <a:r>
              <a:rPr lang="en-US" sz="2400" dirty="0">
                <a:latin typeface="Times New Roman" charset="0"/>
                <a:ea typeface="Times New Roman" charset="0"/>
                <a:cs typeface="Times New Roman" charset="0"/>
              </a:rPr>
              <a:t>Cost increases from storm reserve funding and nuclear decommissioning</a:t>
            </a:r>
          </a:p>
          <a:p>
            <a:pPr marL="285750" indent="-285750">
              <a:buFont typeface="Arial" charset="0"/>
              <a:buChar char="•"/>
            </a:pPr>
            <a:endParaRPr lang="en-US" sz="2400" dirty="0">
              <a:latin typeface="Times New Roman" charset="0"/>
              <a:ea typeface="Times New Roman" charset="0"/>
              <a:cs typeface="Times New Roman" charset="0"/>
            </a:endParaRPr>
          </a:p>
          <a:p>
            <a:pPr marL="285750" indent="-285750">
              <a:buFont typeface="Arial" charset="0"/>
              <a:buChar char="•"/>
            </a:pPr>
            <a:r>
              <a:rPr lang="en-US" sz="2400" dirty="0">
                <a:latin typeface="Times New Roman" charset="0"/>
                <a:ea typeface="Times New Roman" charset="0"/>
                <a:cs typeface="Times New Roman" charset="0"/>
              </a:rPr>
              <a:t>Case launched a year and a half after that last increase of 9%.</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6168" y="2846488"/>
            <a:ext cx="3962592" cy="4011513"/>
          </a:xfrm>
          <a:prstGeom prst="rect">
            <a:avLst/>
          </a:prstGeom>
        </p:spPr>
      </p:pic>
      <p:grpSp>
        <p:nvGrpSpPr>
          <p:cNvPr id="8" name="Group 7"/>
          <p:cNvGrpSpPr/>
          <p:nvPr/>
        </p:nvGrpSpPr>
        <p:grpSpPr>
          <a:xfrm>
            <a:off x="1752600" y="1155437"/>
            <a:ext cx="8915400" cy="4421073"/>
            <a:chOff x="304800" y="1805717"/>
            <a:chExt cx="8915400" cy="4421073"/>
          </a:xfrm>
        </p:grpSpPr>
        <p:sp>
          <p:nvSpPr>
            <p:cNvPr id="10" name="TextBox 9"/>
            <p:cNvSpPr txBox="1"/>
            <p:nvPr/>
          </p:nvSpPr>
          <p:spPr>
            <a:xfrm>
              <a:off x="304800" y="1828801"/>
              <a:ext cx="1600200" cy="1323439"/>
            </a:xfrm>
            <a:prstGeom prst="rect">
              <a:avLst/>
            </a:prstGeom>
            <a:noFill/>
            <a:ln w="41275">
              <a:solidFill>
                <a:schemeClr val="tx1"/>
              </a:solidFill>
            </a:ln>
          </p:spPr>
          <p:txBody>
            <a:bodyPr wrap="square" rtlCol="0">
              <a:spAutoFit/>
            </a:bodyPr>
            <a:lstStyle/>
            <a:p>
              <a:pPr algn="ctr"/>
              <a:endParaRPr lang="en-US" sz="2400" dirty="0">
                <a:latin typeface="Arial" charset="0"/>
                <a:ea typeface="Arial" charset="0"/>
                <a:cs typeface="Arial" charset="0"/>
              </a:endParaRPr>
            </a:p>
            <a:p>
              <a:pPr algn="ctr"/>
              <a:r>
                <a:rPr lang="en-US" dirty="0">
                  <a:latin typeface="Arial" charset="0"/>
                  <a:ea typeface="Arial" charset="0"/>
                  <a:cs typeface="Arial" charset="0"/>
                </a:rPr>
                <a:t>Initiation</a:t>
              </a:r>
            </a:p>
            <a:p>
              <a:pPr algn="ctr"/>
              <a:endParaRPr lang="en-US" dirty="0">
                <a:latin typeface="Arial" charset="0"/>
                <a:ea typeface="Arial" charset="0"/>
                <a:cs typeface="Arial" charset="0"/>
              </a:endParaRPr>
            </a:p>
            <a:p>
              <a:pPr algn="ctr"/>
              <a:endParaRPr lang="en-US" sz="2000" dirty="0">
                <a:latin typeface="Arial" charset="0"/>
                <a:ea typeface="Arial" charset="0"/>
                <a:cs typeface="Arial" charset="0"/>
              </a:endParaRPr>
            </a:p>
          </p:txBody>
        </p:sp>
        <p:sp>
          <p:nvSpPr>
            <p:cNvPr id="11" name="TextBox 10"/>
            <p:cNvSpPr txBox="1"/>
            <p:nvPr/>
          </p:nvSpPr>
          <p:spPr>
            <a:xfrm>
              <a:off x="2667000" y="1805717"/>
              <a:ext cx="1600200" cy="1338828"/>
            </a:xfrm>
            <a:prstGeom prst="rect">
              <a:avLst/>
            </a:prstGeom>
            <a:noFill/>
            <a:ln w="41275">
              <a:solidFill>
                <a:schemeClr val="tx1"/>
              </a:solidFill>
            </a:ln>
          </p:spPr>
          <p:txBody>
            <a:bodyPr wrap="square" rtlCol="0" anchor="ctr" anchorCtr="0">
              <a:spAutoFit/>
            </a:bodyPr>
            <a:lstStyle/>
            <a:p>
              <a:pPr algn="ctr"/>
              <a:endParaRPr lang="en-US" sz="900" dirty="0">
                <a:latin typeface="Arial" charset="0"/>
                <a:ea typeface="Arial" charset="0"/>
                <a:cs typeface="Arial" charset="0"/>
              </a:endParaRPr>
            </a:p>
            <a:p>
              <a:pPr algn="ctr"/>
              <a:endParaRPr lang="en-US" dirty="0">
                <a:latin typeface="Arial" charset="0"/>
                <a:ea typeface="Arial" charset="0"/>
                <a:cs typeface="Arial" charset="0"/>
              </a:endParaRPr>
            </a:p>
            <a:p>
              <a:pPr algn="ctr"/>
              <a:r>
                <a:rPr lang="en-US" dirty="0">
                  <a:latin typeface="Arial" charset="0"/>
                  <a:ea typeface="Arial" charset="0"/>
                  <a:cs typeface="Arial" charset="0"/>
                </a:rPr>
                <a:t>Hearings</a:t>
              </a:r>
            </a:p>
            <a:p>
              <a:pPr algn="ctr"/>
              <a:endParaRPr lang="en-US" dirty="0">
                <a:latin typeface="Arial" charset="0"/>
                <a:ea typeface="Arial" charset="0"/>
                <a:cs typeface="Arial" charset="0"/>
              </a:endParaRPr>
            </a:p>
            <a:p>
              <a:pPr algn="ctr"/>
              <a:endParaRPr lang="en-US" dirty="0">
                <a:latin typeface="Arial" charset="0"/>
                <a:ea typeface="Arial" charset="0"/>
                <a:cs typeface="Arial" charset="0"/>
              </a:endParaRPr>
            </a:p>
          </p:txBody>
        </p:sp>
        <p:sp>
          <p:nvSpPr>
            <p:cNvPr id="12" name="TextBox 11"/>
            <p:cNvSpPr txBox="1"/>
            <p:nvPr/>
          </p:nvSpPr>
          <p:spPr>
            <a:xfrm>
              <a:off x="5029200" y="1828800"/>
              <a:ext cx="1600200" cy="1323439"/>
            </a:xfrm>
            <a:prstGeom prst="rect">
              <a:avLst/>
            </a:prstGeom>
            <a:noFill/>
            <a:ln w="41275">
              <a:solidFill>
                <a:schemeClr val="tx1"/>
              </a:solidFill>
            </a:ln>
          </p:spPr>
          <p:txBody>
            <a:bodyPr wrap="square" rtlCol="0">
              <a:spAutoFit/>
            </a:bodyPr>
            <a:lstStyle/>
            <a:p>
              <a:pPr algn="ctr"/>
              <a:endParaRPr lang="en-US" sz="2000" dirty="0">
                <a:latin typeface="Arial" charset="0"/>
                <a:ea typeface="Arial" charset="0"/>
                <a:cs typeface="Arial" charset="0"/>
              </a:endParaRPr>
            </a:p>
            <a:p>
              <a:pPr algn="ctr"/>
              <a:r>
                <a:rPr lang="en-US" dirty="0">
                  <a:latin typeface="Arial" charset="0"/>
                  <a:ea typeface="Arial" charset="0"/>
                  <a:cs typeface="Arial" charset="0"/>
                </a:rPr>
                <a:t>Regulatory decisions</a:t>
              </a:r>
            </a:p>
            <a:p>
              <a:pPr algn="ctr"/>
              <a:endParaRPr lang="en-US" sz="2400" dirty="0">
                <a:latin typeface="Arial" charset="0"/>
                <a:ea typeface="Arial" charset="0"/>
                <a:cs typeface="Arial" charset="0"/>
              </a:endParaRPr>
            </a:p>
          </p:txBody>
        </p:sp>
        <p:sp>
          <p:nvSpPr>
            <p:cNvPr id="13" name="TextBox 12"/>
            <p:cNvSpPr txBox="1"/>
            <p:nvPr/>
          </p:nvSpPr>
          <p:spPr>
            <a:xfrm>
              <a:off x="7391400" y="1816500"/>
              <a:ext cx="1524000" cy="1323439"/>
            </a:xfrm>
            <a:prstGeom prst="rect">
              <a:avLst/>
            </a:prstGeom>
            <a:noFill/>
            <a:ln w="41275">
              <a:solidFill>
                <a:schemeClr val="tx1"/>
              </a:solidFill>
            </a:ln>
          </p:spPr>
          <p:txBody>
            <a:bodyPr wrap="square" rtlCol="0" anchor="ctr">
              <a:spAutoFit/>
            </a:bodyPr>
            <a:lstStyle/>
            <a:p>
              <a:pPr algn="ctr"/>
              <a:endParaRPr lang="en-US" sz="1000" dirty="0">
                <a:latin typeface="Arial" charset="0"/>
                <a:ea typeface="Arial" charset="0"/>
                <a:cs typeface="Arial" charset="0"/>
              </a:endParaRPr>
            </a:p>
            <a:p>
              <a:pPr algn="ctr"/>
              <a:r>
                <a:rPr lang="en-US" dirty="0">
                  <a:latin typeface="Arial" charset="0"/>
                  <a:ea typeface="Arial" charset="0"/>
                  <a:cs typeface="Arial" charset="0"/>
                </a:rPr>
                <a:t>Judicial and political oversight</a:t>
              </a:r>
            </a:p>
            <a:p>
              <a:pPr algn="ctr"/>
              <a:endParaRPr lang="en-US" sz="1600" dirty="0">
                <a:latin typeface="Arial" charset="0"/>
                <a:ea typeface="Arial" charset="0"/>
                <a:cs typeface="Arial" charset="0"/>
              </a:endParaRPr>
            </a:p>
          </p:txBody>
        </p:sp>
        <p:cxnSp>
          <p:nvCxnSpPr>
            <p:cNvPr id="14" name="Straight Arrow Connector 13"/>
            <p:cNvCxnSpPr/>
            <p:nvPr/>
          </p:nvCxnSpPr>
          <p:spPr>
            <a:xfrm rot="120000" flipV="1">
              <a:off x="1905000" y="2475131"/>
              <a:ext cx="762000" cy="3946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80000" flipV="1">
              <a:off x="4267657" y="2451684"/>
              <a:ext cx="762000" cy="3946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80000" flipV="1">
              <a:off x="6629856" y="2451684"/>
              <a:ext cx="762000" cy="3946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04800" y="3352800"/>
              <a:ext cx="1905000" cy="2585323"/>
            </a:xfrm>
            <a:prstGeom prst="rect">
              <a:avLst/>
            </a:prstGeom>
            <a:noFill/>
          </p:spPr>
          <p:txBody>
            <a:bodyPr wrap="square" rtlCol="0">
              <a:spAutoFit/>
            </a:bodyPr>
            <a:lstStyle/>
            <a:p>
              <a:pPr>
                <a:buFont typeface="Arial" pitchFamily="34" charset="0"/>
                <a:buChar char="•"/>
              </a:pPr>
              <a:r>
                <a:rPr lang="en-US" dirty="0">
                  <a:latin typeface="Arial" charset="0"/>
                  <a:ea typeface="Arial" charset="0"/>
                  <a:cs typeface="Arial" charset="0"/>
                </a:rPr>
                <a:t> Firm or regulator can initiate</a:t>
              </a:r>
            </a:p>
            <a:p>
              <a:pPr>
                <a:buFont typeface="Arial" pitchFamily="34" charset="0"/>
                <a:buChar char="•"/>
              </a:pPr>
              <a:r>
                <a:rPr lang="en-US" dirty="0">
                  <a:latin typeface="Arial" charset="0"/>
                  <a:ea typeface="Arial" charset="0"/>
                  <a:cs typeface="Arial" charset="0"/>
                </a:rPr>
                <a:t> e.g. application for new drug approval, construction permit, M&amp;A, utility rate review</a:t>
              </a:r>
            </a:p>
          </p:txBody>
        </p:sp>
        <p:sp>
          <p:nvSpPr>
            <p:cNvPr id="18" name="TextBox 17"/>
            <p:cNvSpPr txBox="1"/>
            <p:nvPr/>
          </p:nvSpPr>
          <p:spPr>
            <a:xfrm>
              <a:off x="2667000" y="3364468"/>
              <a:ext cx="1981200" cy="2862322"/>
            </a:xfrm>
            <a:prstGeom prst="rect">
              <a:avLst/>
            </a:prstGeom>
            <a:noFill/>
          </p:spPr>
          <p:txBody>
            <a:bodyPr wrap="square" rtlCol="0">
              <a:spAutoFit/>
            </a:bodyPr>
            <a:lstStyle/>
            <a:p>
              <a:pPr>
                <a:buFont typeface="Arial" pitchFamily="34" charset="0"/>
                <a:buChar char="•"/>
              </a:pPr>
              <a:r>
                <a:rPr lang="en-US" dirty="0">
                  <a:latin typeface="Arial" charset="0"/>
                  <a:ea typeface="Arial" charset="0"/>
                  <a:cs typeface="Arial" charset="0"/>
                </a:rPr>
                <a:t> </a:t>
              </a:r>
              <a:r>
                <a:rPr lang="en-US" dirty="0">
                  <a:solidFill>
                    <a:srgbClr val="FF0000"/>
                  </a:solidFill>
                  <a:latin typeface="Arial" charset="0"/>
                  <a:ea typeface="Arial" charset="0"/>
                  <a:cs typeface="Arial" charset="0"/>
                </a:rPr>
                <a:t>Stakeholder participation</a:t>
              </a:r>
            </a:p>
            <a:p>
              <a:pPr>
                <a:buFont typeface="Arial" pitchFamily="34" charset="0"/>
                <a:buChar char="•"/>
              </a:pPr>
              <a:r>
                <a:rPr lang="en-US" dirty="0">
                  <a:latin typeface="Arial" charset="0"/>
                  <a:ea typeface="Arial" charset="0"/>
                  <a:cs typeface="Arial" charset="0"/>
                </a:rPr>
                <a:t> Administrative </a:t>
              </a:r>
              <a:r>
                <a:rPr lang="en-US" dirty="0" smtClean="0">
                  <a:latin typeface="Arial" charset="0"/>
                  <a:ea typeface="Arial" charset="0"/>
                  <a:cs typeface="Arial" charset="0"/>
                </a:rPr>
                <a:t>hearings governed by </a:t>
              </a:r>
              <a:r>
                <a:rPr lang="en-US" dirty="0" smtClean="0">
                  <a:solidFill>
                    <a:srgbClr val="FF0000"/>
                  </a:solidFill>
                  <a:latin typeface="Arial" charset="0"/>
                  <a:ea typeface="Arial" charset="0"/>
                  <a:cs typeface="Arial" charset="0"/>
                </a:rPr>
                <a:t>APAs</a:t>
              </a:r>
              <a:endParaRPr lang="en-US" dirty="0">
                <a:solidFill>
                  <a:srgbClr val="FF0000"/>
                </a:solidFill>
                <a:latin typeface="Arial" charset="0"/>
                <a:ea typeface="Arial" charset="0"/>
                <a:cs typeface="Arial" charset="0"/>
              </a:endParaRPr>
            </a:p>
            <a:p>
              <a:pPr marL="285750" indent="-285750">
                <a:buFont typeface="Lucida Grande"/>
                <a:buChar char="-"/>
              </a:pPr>
              <a:r>
                <a:rPr lang="en-US" dirty="0">
                  <a:latin typeface="Arial" charset="0"/>
                  <a:ea typeface="Arial" charset="0"/>
                  <a:cs typeface="Arial" charset="0"/>
                </a:rPr>
                <a:t>Evidence-based</a:t>
              </a:r>
            </a:p>
            <a:p>
              <a:pPr marL="285750" indent="-285750">
                <a:buFont typeface="Lucida Grande"/>
                <a:buChar char="-"/>
              </a:pPr>
              <a:r>
                <a:rPr lang="en-US" dirty="0">
                  <a:latin typeface="Arial" charset="0"/>
                  <a:ea typeface="Arial" charset="0"/>
                  <a:cs typeface="Arial" charset="0"/>
                </a:rPr>
                <a:t>Expert </a:t>
              </a:r>
              <a:r>
                <a:rPr lang="en-US" dirty="0" smtClean="0">
                  <a:latin typeface="Arial" charset="0"/>
                  <a:ea typeface="Arial" charset="0"/>
                  <a:cs typeface="Arial" charset="0"/>
                </a:rPr>
                <a:t>testimony</a:t>
              </a:r>
            </a:p>
          </p:txBody>
        </p:sp>
        <p:sp>
          <p:nvSpPr>
            <p:cNvPr id="19" name="TextBox 18"/>
            <p:cNvSpPr txBox="1"/>
            <p:nvPr/>
          </p:nvSpPr>
          <p:spPr>
            <a:xfrm>
              <a:off x="5029200" y="3352800"/>
              <a:ext cx="1905000" cy="2308324"/>
            </a:xfrm>
            <a:prstGeom prst="rect">
              <a:avLst/>
            </a:prstGeom>
            <a:noFill/>
          </p:spPr>
          <p:txBody>
            <a:bodyPr wrap="square" rtlCol="0">
              <a:spAutoFit/>
            </a:bodyPr>
            <a:lstStyle/>
            <a:p>
              <a:pPr>
                <a:buFont typeface="Arial" pitchFamily="34" charset="0"/>
                <a:buChar char="•"/>
              </a:pPr>
              <a:r>
                <a:rPr lang="en-US" dirty="0">
                  <a:latin typeface="Arial" charset="0"/>
                  <a:ea typeface="Arial" charset="0"/>
                  <a:cs typeface="Arial" charset="0"/>
                </a:rPr>
                <a:t> Regulator issues rule or order</a:t>
              </a:r>
            </a:p>
            <a:p>
              <a:pPr marL="285750" indent="-285750">
                <a:buFont typeface="Lucida Grande"/>
                <a:buChar char="-"/>
              </a:pPr>
              <a:r>
                <a:rPr lang="en-US" dirty="0">
                  <a:latin typeface="Arial" charset="0"/>
                  <a:ea typeface="Arial" charset="0"/>
                  <a:cs typeface="Arial" charset="0"/>
                </a:rPr>
                <a:t>Approval, denial, modification</a:t>
              </a:r>
            </a:p>
            <a:p>
              <a:pPr marL="285750" indent="-285750">
                <a:buFont typeface="Lucida Grande"/>
                <a:buChar char="-"/>
              </a:pPr>
              <a:r>
                <a:rPr lang="en-US" dirty="0">
                  <a:latin typeface="Arial" charset="0"/>
                  <a:ea typeface="Arial" charset="0"/>
                  <a:cs typeface="Arial" charset="0"/>
                </a:rPr>
                <a:t>Conditional</a:t>
              </a:r>
            </a:p>
            <a:p>
              <a:pPr>
                <a:buFont typeface="Arial" pitchFamily="34" charset="0"/>
                <a:buChar char="•"/>
              </a:pPr>
              <a:r>
                <a:rPr lang="en-US" dirty="0">
                  <a:latin typeface="Arial" charset="0"/>
                  <a:ea typeface="Arial" charset="0"/>
                  <a:cs typeface="Arial" charset="0"/>
                </a:rPr>
                <a:t> Rationalization</a:t>
              </a:r>
            </a:p>
          </p:txBody>
        </p:sp>
        <p:sp>
          <p:nvSpPr>
            <p:cNvPr id="20" name="TextBox 19"/>
            <p:cNvSpPr txBox="1"/>
            <p:nvPr/>
          </p:nvSpPr>
          <p:spPr>
            <a:xfrm>
              <a:off x="7315200" y="3352800"/>
              <a:ext cx="1905000" cy="1477328"/>
            </a:xfrm>
            <a:prstGeom prst="rect">
              <a:avLst/>
            </a:prstGeom>
            <a:noFill/>
          </p:spPr>
          <p:txBody>
            <a:bodyPr wrap="square" rtlCol="0">
              <a:spAutoFit/>
            </a:bodyPr>
            <a:lstStyle/>
            <a:p>
              <a:pPr>
                <a:buFont typeface="Arial" pitchFamily="34" charset="0"/>
                <a:buChar char="•"/>
              </a:pPr>
              <a:r>
                <a:rPr lang="en-US" dirty="0">
                  <a:latin typeface="Arial" charset="0"/>
                  <a:ea typeface="Arial" charset="0"/>
                  <a:cs typeface="Arial" charset="0"/>
                </a:rPr>
                <a:t> Ex post court appeal by parties</a:t>
              </a:r>
            </a:p>
            <a:p>
              <a:pPr>
                <a:buFont typeface="Arial" pitchFamily="34" charset="0"/>
                <a:buChar char="•"/>
              </a:pPr>
              <a:r>
                <a:rPr lang="en-US" dirty="0">
                  <a:latin typeface="Arial" charset="0"/>
                  <a:ea typeface="Arial" charset="0"/>
                  <a:cs typeface="Arial" charset="0"/>
                </a:rPr>
                <a:t> Ex post political review</a:t>
              </a:r>
            </a:p>
          </p:txBody>
        </p:sp>
      </p:grpSp>
      <p:sp>
        <p:nvSpPr>
          <p:cNvPr id="21" name="Title 1"/>
          <p:cNvSpPr>
            <a:spLocks noGrp="1"/>
          </p:cNvSpPr>
          <p:nvPr>
            <p:ph type="title"/>
          </p:nvPr>
        </p:nvSpPr>
        <p:spPr>
          <a:xfrm>
            <a:off x="1981200" y="59250"/>
            <a:ext cx="8229600" cy="990600"/>
          </a:xfrm>
        </p:spPr>
        <p:txBody>
          <a:bodyPr>
            <a:normAutofit/>
          </a:bodyPr>
          <a:lstStyle/>
          <a:p>
            <a:r>
              <a:rPr lang="en-US" sz="2800" dirty="0">
                <a:solidFill>
                  <a:srgbClr val="054638"/>
                </a:solidFill>
                <a:latin typeface="Arial" charset="0"/>
                <a:ea typeface="Arial" charset="0"/>
                <a:cs typeface="Arial" charset="0"/>
              </a:rPr>
              <a:t>A stylized model of the regulatory process</a:t>
            </a:r>
            <a:endParaRPr lang="en-US" sz="2400" dirty="0">
              <a:solidFill>
                <a:srgbClr val="054638"/>
              </a:solidFill>
              <a:latin typeface="Arial" charset="0"/>
              <a:ea typeface="Arial" charset="0"/>
              <a:cs typeface="Arial" charset="0"/>
            </a:endParaRPr>
          </a:p>
        </p:txBody>
      </p:sp>
    </p:spTree>
    <p:extLst>
      <p:ext uri="{BB962C8B-B14F-4D97-AF65-F5344CB8AC3E}">
        <p14:creationId xmlns:p14="http://schemas.microsoft.com/office/powerpoint/2010/main" val="384423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3076"/>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8"/>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5"/>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3076"/>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 grpId="0"/>
      <p:bldP spid="21"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vs Nonmarket arena</a:t>
            </a:r>
            <a:endParaRPr lang="en-US" dirty="0"/>
          </a:p>
        </p:txBody>
      </p:sp>
      <p:sp>
        <p:nvSpPr>
          <p:cNvPr id="5" name="Content Placeholder 4"/>
          <p:cNvSpPr>
            <a:spLocks noGrp="1"/>
          </p:cNvSpPr>
          <p:nvPr>
            <p:ph sz="half" idx="2"/>
          </p:nvPr>
        </p:nvSpPr>
        <p:spPr/>
        <p:txBody>
          <a:bodyPr/>
          <a:lstStyle/>
          <a:p>
            <a:pPr lvl="1"/>
            <a:endParaRPr lang="en-US" sz="2000" dirty="0" smtClean="0"/>
          </a:p>
          <a:p>
            <a:pPr lvl="1"/>
            <a:endParaRPr lang="en-US" sz="2000" dirty="0"/>
          </a:p>
          <a:p>
            <a:pPr lvl="1"/>
            <a:endParaRPr lang="en-US" sz="2000" dirty="0"/>
          </a:p>
          <a:p>
            <a:pPr>
              <a:spcBef>
                <a:spcPts val="0"/>
              </a:spcBef>
              <a:spcAft>
                <a:spcPts val="300"/>
              </a:spcAft>
            </a:pPr>
            <a:r>
              <a:rPr lang="en-US" sz="2400" dirty="0" smtClean="0"/>
              <a:t>Strategy</a:t>
            </a:r>
            <a:endParaRPr lang="en-US" sz="2400" dirty="0"/>
          </a:p>
          <a:p>
            <a:pPr marL="461963" lvl="1" indent="-234950">
              <a:spcBef>
                <a:spcPts val="0"/>
              </a:spcBef>
              <a:spcAft>
                <a:spcPts val="300"/>
              </a:spcAft>
            </a:pPr>
            <a:r>
              <a:rPr lang="en-US" sz="2000" dirty="0"/>
              <a:t>Concerted actions by the </a:t>
            </a:r>
            <a:r>
              <a:rPr lang="en-US" sz="2000" dirty="0" smtClean="0"/>
              <a:t>focal firm </a:t>
            </a:r>
            <a:r>
              <a:rPr lang="en-US" sz="2000" dirty="0"/>
              <a:t>to create and capture long run economic value</a:t>
            </a:r>
          </a:p>
          <a:p>
            <a:pPr marL="684213" lvl="2" indent="0">
              <a:spcBef>
                <a:spcPts val="0"/>
              </a:spcBef>
              <a:spcAft>
                <a:spcPts val="300"/>
              </a:spcAft>
              <a:buNone/>
            </a:pPr>
            <a:endParaRPr lang="en-US" sz="1600" dirty="0" smtClean="0"/>
          </a:p>
          <a:p>
            <a:pPr marL="684213" lvl="2" indent="0">
              <a:spcBef>
                <a:spcPts val="0"/>
              </a:spcBef>
              <a:spcAft>
                <a:spcPts val="300"/>
              </a:spcAft>
              <a:buNone/>
            </a:pPr>
            <a:r>
              <a:rPr lang="en-US" sz="1600" dirty="0" smtClean="0"/>
              <a:t>Market Strategy Examples – IOE related</a:t>
            </a:r>
          </a:p>
          <a:p>
            <a:pPr marL="919163" lvl="2" indent="-234950">
              <a:spcBef>
                <a:spcPts val="0"/>
              </a:spcBef>
              <a:spcAft>
                <a:spcPts val="300"/>
              </a:spcAft>
            </a:pPr>
            <a:r>
              <a:rPr lang="en-US" sz="1600" dirty="0" smtClean="0"/>
              <a:t>Williamson</a:t>
            </a:r>
            <a:r>
              <a:rPr lang="en-US" sz="1600" dirty="0"/>
              <a:t>, </a:t>
            </a:r>
            <a:r>
              <a:rPr lang="en-US" sz="1600" dirty="0" smtClean="0"/>
              <a:t>1991</a:t>
            </a:r>
            <a:r>
              <a:rPr lang="en-US" sz="1600" dirty="0"/>
              <a:t>; </a:t>
            </a:r>
            <a:endParaRPr lang="en-US" sz="1600" dirty="0" smtClean="0"/>
          </a:p>
          <a:p>
            <a:pPr marL="919163" lvl="2" indent="-234950">
              <a:spcBef>
                <a:spcPts val="0"/>
              </a:spcBef>
              <a:spcAft>
                <a:spcPts val="300"/>
              </a:spcAft>
            </a:pPr>
            <a:r>
              <a:rPr lang="en-US" sz="1600" dirty="0" smtClean="0"/>
              <a:t>Oxley, 1997; </a:t>
            </a:r>
          </a:p>
          <a:p>
            <a:pPr marL="919163" lvl="2" indent="-234950">
              <a:spcBef>
                <a:spcPts val="0"/>
              </a:spcBef>
              <a:spcAft>
                <a:spcPts val="300"/>
              </a:spcAft>
            </a:pPr>
            <a:r>
              <a:rPr lang="en-US" sz="1600" dirty="0" smtClean="0"/>
              <a:t>Nickerson </a:t>
            </a:r>
            <a:r>
              <a:rPr lang="en-US" sz="1600" dirty="0"/>
              <a:t>&amp; Silverman, </a:t>
            </a:r>
            <a:r>
              <a:rPr lang="en-US" sz="1600" dirty="0" smtClean="0"/>
              <a:t>2003</a:t>
            </a:r>
            <a:endParaRPr lang="en-US" sz="1600" dirty="0"/>
          </a:p>
          <a:p>
            <a:endParaRPr lang="en-US" dirty="0"/>
          </a:p>
        </p:txBody>
      </p:sp>
      <p:sp>
        <p:nvSpPr>
          <p:cNvPr id="6" name="Content Placeholder 2"/>
          <p:cNvSpPr>
            <a:spLocks noGrp="1"/>
          </p:cNvSpPr>
          <p:nvPr>
            <p:ph sz="half" idx="1"/>
          </p:nvPr>
        </p:nvSpPr>
        <p:spPr/>
        <p:txBody>
          <a:bodyPr/>
          <a:lstStyle/>
          <a:p>
            <a:pPr>
              <a:spcBef>
                <a:spcPts val="0"/>
              </a:spcBef>
              <a:spcAft>
                <a:spcPts val="300"/>
              </a:spcAft>
            </a:pPr>
            <a:r>
              <a:rPr lang="en-US" sz="2400" dirty="0" smtClean="0"/>
              <a:t>Market Environment</a:t>
            </a:r>
          </a:p>
          <a:p>
            <a:pPr marL="461963" lvl="1" indent="-234950">
              <a:spcBef>
                <a:spcPts val="0"/>
              </a:spcBef>
              <a:spcAft>
                <a:spcPts val="300"/>
              </a:spcAft>
            </a:pPr>
            <a:r>
              <a:rPr lang="en-US" sz="2000" dirty="0" smtClean="0"/>
              <a:t>Interactions among a focal firm and entities such as suppliers, consumers, shareholders, employees, and competitor firms.  </a:t>
            </a:r>
          </a:p>
          <a:p>
            <a:pPr>
              <a:spcBef>
                <a:spcPts val="0"/>
              </a:spcBef>
              <a:spcAft>
                <a:spcPts val="300"/>
              </a:spcAft>
            </a:pPr>
            <a:endParaRPr lang="en-US" sz="2400" dirty="0" smtClean="0"/>
          </a:p>
          <a:p>
            <a:r>
              <a:rPr lang="en-US" sz="2400" dirty="0"/>
              <a:t>Nonmarket Environment</a:t>
            </a:r>
          </a:p>
          <a:p>
            <a:pPr lvl="1"/>
            <a:r>
              <a:rPr lang="en-US" sz="2000" dirty="0" smtClean="0"/>
              <a:t>interactions among a focal firm and entities such as community organizations, NGOs, activist groups, and government policy makers</a:t>
            </a:r>
          </a:p>
          <a:p>
            <a:pPr>
              <a:spcBef>
                <a:spcPts val="0"/>
              </a:spcBef>
              <a:spcAft>
                <a:spcPts val="300"/>
              </a:spcAft>
            </a:pPr>
            <a:endParaRPr lang="en-US" sz="2400" dirty="0" smtClean="0"/>
          </a:p>
        </p:txBody>
      </p:sp>
    </p:spTree>
    <p:extLst>
      <p:ext uri="{BB962C8B-B14F-4D97-AF65-F5344CB8AC3E}">
        <p14:creationId xmlns:p14="http://schemas.microsoft.com/office/powerpoint/2010/main" val="427275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88901"/>
            <a:ext cx="9144000" cy="6666863"/>
          </a:xfrm>
          <a:prstGeom prst="rect">
            <a:avLst/>
          </a:prstGeom>
        </p:spPr>
      </p:pic>
      <p:sp>
        <p:nvSpPr>
          <p:cNvPr id="5" name="Rectangle 4"/>
          <p:cNvSpPr/>
          <p:nvPr/>
        </p:nvSpPr>
        <p:spPr>
          <a:xfrm>
            <a:off x="1524001" y="321733"/>
            <a:ext cx="3115733" cy="965200"/>
          </a:xfrm>
          <a:prstGeom prst="rect">
            <a:avLst/>
          </a:prstGeom>
          <a:solidFill>
            <a:schemeClr val="bg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stretch>
            <a:fillRect/>
          </a:stretch>
        </p:blipFill>
        <p:spPr>
          <a:xfrm>
            <a:off x="1524000" y="300566"/>
            <a:ext cx="3810000" cy="2946400"/>
          </a:xfrm>
          <a:prstGeom prst="rect">
            <a:avLst/>
          </a:prstGeom>
        </p:spPr>
      </p:pic>
      <p:pic>
        <p:nvPicPr>
          <p:cNvPr id="8" name="Picture 7"/>
          <p:cNvPicPr>
            <a:picLocks noChangeAspect="1"/>
          </p:cNvPicPr>
          <p:nvPr/>
        </p:nvPicPr>
        <p:blipFill>
          <a:blip r:embed="rId5"/>
          <a:stretch>
            <a:fillRect/>
          </a:stretch>
        </p:blipFill>
        <p:spPr>
          <a:xfrm>
            <a:off x="8144167" y="5636808"/>
            <a:ext cx="2540000" cy="635000"/>
          </a:xfrm>
          <a:prstGeom prst="rect">
            <a:avLst/>
          </a:prstGeom>
        </p:spPr>
      </p:pic>
      <p:pic>
        <p:nvPicPr>
          <p:cNvPr id="9" name="Picture 8"/>
          <p:cNvPicPr>
            <a:picLocks noChangeAspect="1"/>
          </p:cNvPicPr>
          <p:nvPr/>
        </p:nvPicPr>
        <p:blipFill>
          <a:blip r:embed="rId6"/>
          <a:stretch>
            <a:fillRect/>
          </a:stretch>
        </p:blipFill>
        <p:spPr>
          <a:xfrm>
            <a:off x="4504570" y="5370830"/>
            <a:ext cx="3411796" cy="1166959"/>
          </a:xfrm>
          <a:prstGeom prst="rect">
            <a:avLst/>
          </a:prstGeom>
        </p:spPr>
      </p:pic>
      <p:pic>
        <p:nvPicPr>
          <p:cNvPr id="10" name="Picture 9"/>
          <p:cNvPicPr>
            <a:picLocks noChangeAspect="1"/>
          </p:cNvPicPr>
          <p:nvPr/>
        </p:nvPicPr>
        <p:blipFill>
          <a:blip r:embed="rId7"/>
          <a:stretch>
            <a:fillRect/>
          </a:stretch>
        </p:blipFill>
        <p:spPr>
          <a:xfrm>
            <a:off x="1677488" y="5044351"/>
            <a:ext cx="2786839" cy="1854515"/>
          </a:xfrm>
          <a:prstGeom prst="rect">
            <a:avLst/>
          </a:prstGeom>
        </p:spPr>
      </p:pic>
      <p:pic>
        <p:nvPicPr>
          <p:cNvPr id="11" name="Picture 10"/>
          <p:cNvPicPr>
            <a:picLocks noChangeAspect="1"/>
          </p:cNvPicPr>
          <p:nvPr/>
        </p:nvPicPr>
        <p:blipFill>
          <a:blip r:embed="rId8"/>
          <a:stretch>
            <a:fillRect/>
          </a:stretch>
        </p:blipFill>
        <p:spPr>
          <a:xfrm>
            <a:off x="6096000" y="3683580"/>
            <a:ext cx="4612244" cy="1317784"/>
          </a:xfrm>
          <a:prstGeom prst="rect">
            <a:avLst/>
          </a:prstGeom>
        </p:spPr>
      </p:pic>
      <p:pic>
        <p:nvPicPr>
          <p:cNvPr id="12" name="Picture 11"/>
          <p:cNvPicPr>
            <a:picLocks noChangeAspect="1"/>
          </p:cNvPicPr>
          <p:nvPr/>
        </p:nvPicPr>
        <p:blipFill>
          <a:blip r:embed="rId9"/>
          <a:stretch>
            <a:fillRect/>
          </a:stretch>
        </p:blipFill>
        <p:spPr>
          <a:xfrm>
            <a:off x="7258394" y="279759"/>
            <a:ext cx="3322479" cy="1308574"/>
          </a:xfrm>
          <a:prstGeom prst="rect">
            <a:avLst/>
          </a:prstGeom>
        </p:spPr>
      </p:pic>
      <p:pic>
        <p:nvPicPr>
          <p:cNvPr id="13" name="Picture 12"/>
          <p:cNvPicPr>
            <a:picLocks noChangeAspect="1"/>
          </p:cNvPicPr>
          <p:nvPr/>
        </p:nvPicPr>
        <p:blipFill>
          <a:blip r:embed="rId10"/>
          <a:stretch>
            <a:fillRect/>
          </a:stretch>
        </p:blipFill>
        <p:spPr>
          <a:xfrm>
            <a:off x="2093659" y="2929148"/>
            <a:ext cx="2486660" cy="2072217"/>
          </a:xfrm>
          <a:prstGeom prst="rect">
            <a:avLst/>
          </a:prstGeom>
        </p:spPr>
      </p:pic>
      <p:pic>
        <p:nvPicPr>
          <p:cNvPr id="14" name="Picture 13"/>
          <p:cNvPicPr>
            <a:picLocks noChangeAspect="1"/>
          </p:cNvPicPr>
          <p:nvPr/>
        </p:nvPicPr>
        <p:blipFill>
          <a:blip r:embed="rId11"/>
          <a:stretch>
            <a:fillRect/>
          </a:stretch>
        </p:blipFill>
        <p:spPr>
          <a:xfrm>
            <a:off x="7904968" y="366760"/>
            <a:ext cx="2753859" cy="2054802"/>
          </a:xfrm>
          <a:prstGeom prst="rect">
            <a:avLst/>
          </a:prstGeom>
        </p:spPr>
      </p:pic>
      <p:pic>
        <p:nvPicPr>
          <p:cNvPr id="15" name="Picture 14"/>
          <p:cNvPicPr>
            <a:picLocks noChangeAspect="1"/>
          </p:cNvPicPr>
          <p:nvPr/>
        </p:nvPicPr>
        <p:blipFill>
          <a:blip r:embed="rId12"/>
          <a:stretch>
            <a:fillRect/>
          </a:stretch>
        </p:blipFill>
        <p:spPr>
          <a:xfrm>
            <a:off x="5803901" y="222061"/>
            <a:ext cx="2091893" cy="1781983"/>
          </a:xfrm>
          <a:prstGeom prst="rect">
            <a:avLst/>
          </a:prstGeom>
        </p:spPr>
      </p:pic>
      <p:pic>
        <p:nvPicPr>
          <p:cNvPr id="16" name="Picture 15"/>
          <p:cNvPicPr>
            <a:picLocks noChangeAspect="1"/>
          </p:cNvPicPr>
          <p:nvPr/>
        </p:nvPicPr>
        <p:blipFill>
          <a:blip r:embed="rId13"/>
          <a:stretch>
            <a:fillRect/>
          </a:stretch>
        </p:blipFill>
        <p:spPr>
          <a:xfrm>
            <a:off x="1483757" y="717012"/>
            <a:ext cx="4502145" cy="1067519"/>
          </a:xfrm>
          <a:prstGeom prst="rect">
            <a:avLst/>
          </a:prstGeom>
        </p:spPr>
      </p:pic>
      <p:pic>
        <p:nvPicPr>
          <p:cNvPr id="17" name="Picture 16"/>
          <p:cNvPicPr>
            <a:picLocks noChangeAspect="1"/>
          </p:cNvPicPr>
          <p:nvPr/>
        </p:nvPicPr>
        <p:blipFill>
          <a:blip r:embed="rId14"/>
          <a:stretch>
            <a:fillRect/>
          </a:stretch>
        </p:blipFill>
        <p:spPr>
          <a:xfrm>
            <a:off x="1507834" y="2644519"/>
            <a:ext cx="3871411" cy="931558"/>
          </a:xfrm>
          <a:prstGeom prst="rect">
            <a:avLst/>
          </a:prstGeom>
        </p:spPr>
      </p:pic>
      <p:pic>
        <p:nvPicPr>
          <p:cNvPr id="18" name="Picture 17"/>
          <p:cNvPicPr>
            <a:picLocks noChangeAspect="1"/>
          </p:cNvPicPr>
          <p:nvPr/>
        </p:nvPicPr>
        <p:blipFill>
          <a:blip r:embed="rId15"/>
          <a:stretch>
            <a:fillRect/>
          </a:stretch>
        </p:blipFill>
        <p:spPr>
          <a:xfrm>
            <a:off x="5648639" y="2677894"/>
            <a:ext cx="2032000" cy="901700"/>
          </a:xfrm>
          <a:prstGeom prst="rect">
            <a:avLst/>
          </a:prstGeom>
        </p:spPr>
      </p:pic>
      <p:pic>
        <p:nvPicPr>
          <p:cNvPr id="19" name="Picture 18"/>
          <p:cNvPicPr>
            <a:picLocks noChangeAspect="1"/>
          </p:cNvPicPr>
          <p:nvPr/>
        </p:nvPicPr>
        <p:blipFill>
          <a:blip r:embed="rId16"/>
          <a:stretch>
            <a:fillRect/>
          </a:stretch>
        </p:blipFill>
        <p:spPr>
          <a:xfrm>
            <a:off x="1717732" y="3862281"/>
            <a:ext cx="3293535" cy="1531644"/>
          </a:xfrm>
          <a:prstGeom prst="rect">
            <a:avLst/>
          </a:prstGeom>
        </p:spPr>
      </p:pic>
      <p:pic>
        <p:nvPicPr>
          <p:cNvPr id="20" name="Picture 19"/>
          <p:cNvPicPr>
            <a:picLocks noChangeAspect="1"/>
          </p:cNvPicPr>
          <p:nvPr/>
        </p:nvPicPr>
        <p:blipFill>
          <a:blip r:embed="rId17"/>
          <a:stretch>
            <a:fillRect/>
          </a:stretch>
        </p:blipFill>
        <p:spPr>
          <a:xfrm>
            <a:off x="5930132" y="4268030"/>
            <a:ext cx="3568824" cy="883008"/>
          </a:xfrm>
          <a:prstGeom prst="rect">
            <a:avLst/>
          </a:prstGeom>
        </p:spPr>
      </p:pic>
      <p:pic>
        <p:nvPicPr>
          <p:cNvPr id="21" name="Picture 20"/>
          <p:cNvPicPr>
            <a:picLocks noChangeAspect="1"/>
          </p:cNvPicPr>
          <p:nvPr/>
        </p:nvPicPr>
        <p:blipFill>
          <a:blip r:embed="rId18"/>
          <a:stretch>
            <a:fillRect/>
          </a:stretch>
        </p:blipFill>
        <p:spPr>
          <a:xfrm>
            <a:off x="7841784" y="2346840"/>
            <a:ext cx="2590484" cy="1817205"/>
          </a:xfrm>
          <a:prstGeom prst="rect">
            <a:avLst/>
          </a:prstGeom>
        </p:spPr>
      </p:pic>
      <p:sp>
        <p:nvSpPr>
          <p:cNvPr id="22" name="TextBox 21"/>
          <p:cNvSpPr txBox="1"/>
          <p:nvPr/>
        </p:nvSpPr>
        <p:spPr>
          <a:xfrm>
            <a:off x="1743392" y="2912428"/>
            <a:ext cx="8863141" cy="1200329"/>
          </a:xfrm>
          <a:prstGeom prst="rect">
            <a:avLst/>
          </a:prstGeom>
          <a:solidFill>
            <a:schemeClr val="accent1"/>
          </a:solidFill>
        </p:spPr>
        <p:txBody>
          <a:bodyPr wrap="square" rtlCol="0">
            <a:spAutoFit/>
          </a:bodyPr>
          <a:lstStyle/>
          <a:p>
            <a:r>
              <a:rPr lang="en-US" sz="3600" dirty="0">
                <a:solidFill>
                  <a:schemeClr val="bg1"/>
                </a:solidFill>
                <a:latin typeface="Arial" charset="0"/>
                <a:ea typeface="Arial" charset="0"/>
                <a:cs typeface="Arial" charset="0"/>
              </a:rPr>
              <a:t>Hotly contested (13 </a:t>
            </a:r>
            <a:r>
              <a:rPr lang="en-US" sz="3600" dirty="0" err="1">
                <a:solidFill>
                  <a:schemeClr val="bg1"/>
                </a:solidFill>
                <a:latin typeface="Arial" charset="0"/>
                <a:ea typeface="Arial" charset="0"/>
                <a:cs typeface="Arial" charset="0"/>
              </a:rPr>
              <a:t>intervenors</a:t>
            </a:r>
            <a:r>
              <a:rPr lang="en-US" sz="3600" dirty="0">
                <a:solidFill>
                  <a:schemeClr val="bg1"/>
                </a:solidFill>
                <a:latin typeface="Arial" charset="0"/>
                <a:ea typeface="Arial" charset="0"/>
                <a:cs typeface="Arial" charset="0"/>
              </a:rPr>
              <a:t>) and received significant media attention</a:t>
            </a:r>
            <a:r>
              <a:rPr lang="en-US" sz="3600" dirty="0" smtClean="0">
                <a:solidFill>
                  <a:schemeClr val="bg1"/>
                </a:solidFill>
                <a:latin typeface="Arial" charset="0"/>
                <a:ea typeface="Arial" charset="0"/>
                <a:cs typeface="Arial" charset="0"/>
              </a:rPr>
              <a:t>.</a:t>
            </a:r>
            <a:endParaRPr lang="en-US" sz="36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239942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9" presetClass="emph" presetSubtype="0" nodeType="withEffect">
                                  <p:stCondLst>
                                    <p:cond delay="0"/>
                                  </p:stCondLst>
                                  <p:childTnLst>
                                    <p:set>
                                      <p:cBhvr rctx="PPT">
                                        <p:cTn id="12" dur="indefinite"/>
                                        <p:tgtEl>
                                          <p:spTgt spid="7"/>
                                        </p:tgtEl>
                                        <p:attrNameLst>
                                          <p:attrName>style.opacity</p:attrName>
                                        </p:attrNameLst>
                                      </p:cBhvr>
                                      <p:to>
                                        <p:strVal val="0.5"/>
                                      </p:to>
                                    </p:set>
                                    <p:animEffect filter="image" prLst="opacity: 0.5">
                                      <p:cBhvr rctx="IE">
                                        <p:cTn id="13" dur="indefinite"/>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par>
                                <p:cTn id="22" presetID="9" presetClass="emph" presetSubtype="0" nodeType="withEffect">
                                  <p:stCondLst>
                                    <p:cond delay="0"/>
                                  </p:stCondLst>
                                  <p:childTnLst>
                                    <p:set>
                                      <p:cBhvr rctx="PPT">
                                        <p:cTn id="23" dur="indefinite"/>
                                        <p:tgtEl>
                                          <p:spTgt spid="11"/>
                                        </p:tgtEl>
                                        <p:attrNameLst>
                                          <p:attrName>style.opacity</p:attrName>
                                        </p:attrNameLst>
                                      </p:cBhvr>
                                      <p:to>
                                        <p:strVal val="0.5"/>
                                      </p:to>
                                    </p:set>
                                    <p:animEffect filter="image" prLst="opacity: 0.5">
                                      <p:cBhvr rctx="IE">
                                        <p:cTn id="24" dur="indefinite"/>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9" presetClass="emph" presetSubtype="0" nodeType="withEffect">
                                  <p:stCondLst>
                                    <p:cond delay="0"/>
                                  </p:stCondLst>
                                  <p:childTnLst>
                                    <p:set>
                                      <p:cBhvr rctx="PPT">
                                        <p:cTn id="34" dur="indefinite"/>
                                        <p:tgtEl>
                                          <p:spTgt spid="9"/>
                                        </p:tgtEl>
                                        <p:attrNameLst>
                                          <p:attrName>style.opacity</p:attrName>
                                        </p:attrNameLst>
                                      </p:cBhvr>
                                      <p:to>
                                        <p:strVal val="0.5"/>
                                      </p:to>
                                    </p:set>
                                    <p:animEffect filter="image" prLst="opacity: 0.5">
                                      <p:cBhvr rctx="IE">
                                        <p:cTn id="35" dur="indefinite"/>
                                        <p:tgtEl>
                                          <p:spTgt spid="9"/>
                                        </p:tgtEl>
                                      </p:cBhvr>
                                    </p:animEffect>
                                  </p:childTnLst>
                                </p:cTn>
                              </p:par>
                              <p:par>
                                <p:cTn id="36" presetID="9" presetClass="emph" presetSubtype="0" nodeType="withEffect">
                                  <p:stCondLst>
                                    <p:cond delay="0"/>
                                  </p:stCondLst>
                                  <p:childTnLst>
                                    <p:set>
                                      <p:cBhvr rctx="PPT">
                                        <p:cTn id="37" dur="indefinite"/>
                                        <p:tgtEl>
                                          <p:spTgt spid="8"/>
                                        </p:tgtEl>
                                        <p:attrNameLst>
                                          <p:attrName>style.opacity</p:attrName>
                                        </p:attrNameLst>
                                      </p:cBhvr>
                                      <p:to>
                                        <p:strVal val="0.5"/>
                                      </p:to>
                                    </p:set>
                                    <p:animEffect filter="image" prLst="opacity: 0.5">
                                      <p:cBhvr rctx="IE">
                                        <p:cTn id="38" dur="indefinite"/>
                                        <p:tgtEl>
                                          <p:spTgt spid="8"/>
                                        </p:tgtEl>
                                      </p:cBhvr>
                                    </p:animEffect>
                                  </p:childTnLst>
                                </p:cTn>
                              </p:par>
                              <p:par>
                                <p:cTn id="39" presetID="9" presetClass="emph" presetSubtype="0" nodeType="withEffect">
                                  <p:stCondLst>
                                    <p:cond delay="0"/>
                                  </p:stCondLst>
                                  <p:childTnLst>
                                    <p:set>
                                      <p:cBhvr rctx="PPT">
                                        <p:cTn id="40" dur="indefinite"/>
                                        <p:tgtEl>
                                          <p:spTgt spid="10"/>
                                        </p:tgtEl>
                                        <p:attrNameLst>
                                          <p:attrName>style.opacity</p:attrName>
                                        </p:attrNameLst>
                                      </p:cBhvr>
                                      <p:to>
                                        <p:strVal val="0.5"/>
                                      </p:to>
                                    </p:set>
                                    <p:animEffect filter="image" prLst="opacity: 0.5">
                                      <p:cBhvr rctx="IE">
                                        <p:cTn id="41" dur="indefinite"/>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21"/>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18"/>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17"/>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9"/>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20"/>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charset="0"/>
                <a:ea typeface="Arial" charset="0"/>
                <a:cs typeface="Arial" charset="0"/>
              </a:rPr>
              <a:t>This Project</a:t>
            </a:r>
            <a:endParaRPr lang="en-US" b="1" dirty="0">
              <a:latin typeface="Arial" charset="0"/>
              <a:ea typeface="Arial" charset="0"/>
              <a:cs typeface="Arial" charset="0"/>
            </a:endParaRPr>
          </a:p>
        </p:txBody>
      </p:sp>
      <p:sp>
        <p:nvSpPr>
          <p:cNvPr id="3" name="Content Placeholder 2"/>
          <p:cNvSpPr>
            <a:spLocks noGrp="1"/>
          </p:cNvSpPr>
          <p:nvPr>
            <p:ph idx="1"/>
          </p:nvPr>
        </p:nvSpPr>
        <p:spPr/>
        <p:txBody>
          <a:bodyPr>
            <a:normAutofit/>
          </a:bodyPr>
          <a:lstStyle/>
          <a:p>
            <a:r>
              <a:rPr lang="en-US" dirty="0" smtClean="0">
                <a:latin typeface="Arial" charset="0"/>
                <a:ea typeface="Arial" charset="0"/>
                <a:cs typeface="Arial" charset="0"/>
              </a:rPr>
              <a:t>How does the degree of </a:t>
            </a:r>
            <a:r>
              <a:rPr lang="en-US" dirty="0" smtClean="0">
                <a:latin typeface="Arial" charset="0"/>
                <a:ea typeface="Arial" charset="0"/>
                <a:cs typeface="Arial" charset="0"/>
              </a:rPr>
              <a:t>rivalry from other Demanders </a:t>
            </a:r>
            <a:r>
              <a:rPr lang="en-US" dirty="0" smtClean="0">
                <a:latin typeface="Arial" charset="0"/>
                <a:ea typeface="Arial" charset="0"/>
                <a:cs typeface="Arial" charset="0"/>
              </a:rPr>
              <a:t>of Policy </a:t>
            </a:r>
            <a:r>
              <a:rPr lang="en-US" dirty="0" smtClean="0">
                <a:latin typeface="Arial" charset="0"/>
                <a:ea typeface="Arial" charset="0"/>
                <a:cs typeface="Arial" charset="0"/>
              </a:rPr>
              <a:t>in </a:t>
            </a:r>
            <a:r>
              <a:rPr lang="en-US" dirty="0" smtClean="0">
                <a:latin typeface="Arial" charset="0"/>
                <a:ea typeface="Arial" charset="0"/>
                <a:cs typeface="Arial" charset="0"/>
              </a:rPr>
              <a:t>the regulatory arena influence the intensity of a firms corporate political strategy? </a:t>
            </a:r>
          </a:p>
          <a:p>
            <a:endParaRPr lang="en-US" dirty="0">
              <a:latin typeface="Arial" charset="0"/>
              <a:ea typeface="Arial" charset="0"/>
              <a:cs typeface="Arial" charset="0"/>
            </a:endParaRPr>
          </a:p>
          <a:p>
            <a:r>
              <a:rPr lang="en-US" dirty="0" smtClean="0">
                <a:latin typeface="Arial" charset="0"/>
                <a:ea typeface="Arial" charset="0"/>
                <a:cs typeface="Arial" charset="0"/>
              </a:rPr>
              <a:t>What’s the mechanism that may allow such influence to operate? </a:t>
            </a:r>
          </a:p>
          <a:p>
            <a:pPr marL="0" indent="0">
              <a:buNone/>
            </a:pPr>
            <a:endParaRPr lang="en-US" dirty="0" smtClean="0">
              <a:latin typeface="Arial" charset="0"/>
              <a:ea typeface="Arial" charset="0"/>
              <a:cs typeface="Arial" charset="0"/>
            </a:endParaRPr>
          </a:p>
        </p:txBody>
      </p:sp>
    </p:spTree>
    <p:extLst>
      <p:ext uri="{BB962C8B-B14F-4D97-AF65-F5344CB8AC3E}">
        <p14:creationId xmlns:p14="http://schemas.microsoft.com/office/powerpoint/2010/main" val="3073885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8091" y="-26126"/>
            <a:ext cx="10084526" cy="1143000"/>
          </a:xfrm>
        </p:spPr>
        <p:txBody>
          <a:bodyPr>
            <a:normAutofit/>
          </a:bodyPr>
          <a:lstStyle/>
          <a:p>
            <a:r>
              <a:rPr lang="en-US" sz="3200" b="1" dirty="0" smtClean="0">
                <a:latin typeface="Arial" charset="0"/>
                <a:ea typeface="Arial" charset="0"/>
                <a:cs typeface="Arial" charset="0"/>
              </a:rPr>
              <a:t>Rivals in Regulatory Arenas (Institutional details)</a:t>
            </a:r>
            <a:endParaRPr lang="en-US" sz="3200" b="1" dirty="0">
              <a:latin typeface="Arial" charset="0"/>
              <a:ea typeface="Arial" charset="0"/>
              <a:cs typeface="Arial" charset="0"/>
            </a:endParaRPr>
          </a:p>
        </p:txBody>
      </p:sp>
      <p:sp>
        <p:nvSpPr>
          <p:cNvPr id="3" name="Content Placeholder 2"/>
          <p:cNvSpPr>
            <a:spLocks noGrp="1"/>
          </p:cNvSpPr>
          <p:nvPr>
            <p:ph idx="1"/>
          </p:nvPr>
        </p:nvSpPr>
        <p:spPr>
          <a:xfrm>
            <a:off x="1616019" y="1180166"/>
            <a:ext cx="8959963" cy="5301655"/>
          </a:xfrm>
        </p:spPr>
        <p:txBody>
          <a:bodyPr>
            <a:normAutofit fontScale="77500" lnSpcReduction="20000"/>
          </a:bodyPr>
          <a:lstStyle/>
          <a:p>
            <a:pPr>
              <a:buFont typeface="Arial" pitchFamily="34" charset="0"/>
              <a:buChar char="•"/>
              <a:defRPr/>
            </a:pPr>
            <a:r>
              <a:rPr lang="en-US" sz="4000" dirty="0">
                <a:latin typeface="Arial" charset="0"/>
                <a:ea typeface="Arial" charset="0"/>
                <a:cs typeface="Arial" charset="0"/>
              </a:rPr>
              <a:t>Administrative Procedure Act provides </a:t>
            </a:r>
            <a:r>
              <a:rPr lang="en-US" sz="4000" dirty="0" smtClean="0">
                <a:latin typeface="Arial" charset="0"/>
                <a:ea typeface="Arial" charset="0"/>
                <a:cs typeface="Arial" charset="0"/>
              </a:rPr>
              <a:t>mechanism for engagement in </a:t>
            </a:r>
            <a:r>
              <a:rPr lang="en-US" sz="4000" dirty="0">
                <a:latin typeface="Arial" charset="0"/>
                <a:ea typeface="Arial" charset="0"/>
                <a:cs typeface="Arial" charset="0"/>
              </a:rPr>
              <a:t>regulatory process</a:t>
            </a:r>
            <a:r>
              <a:rPr lang="en-US" sz="4000" dirty="0" smtClean="0">
                <a:latin typeface="Arial" charset="0"/>
                <a:ea typeface="Arial" charset="0"/>
                <a:cs typeface="Arial" charset="0"/>
              </a:rPr>
              <a:t>.</a:t>
            </a:r>
          </a:p>
          <a:p>
            <a:pPr lvl="2">
              <a:defRPr/>
            </a:pPr>
            <a:r>
              <a:rPr lang="en-US" sz="2300" dirty="0" smtClean="0">
                <a:latin typeface="Arial" charset="0"/>
                <a:ea typeface="Arial" charset="0"/>
                <a:cs typeface="Arial" charset="0"/>
              </a:rPr>
              <a:t>(e.g., de </a:t>
            </a:r>
            <a:r>
              <a:rPr lang="en-US" sz="2300" dirty="0" err="1" smtClean="0">
                <a:latin typeface="Arial" charset="0"/>
                <a:ea typeface="Arial" charset="0"/>
                <a:cs typeface="Arial" charset="0"/>
              </a:rPr>
              <a:t>Figueiredo</a:t>
            </a:r>
            <a:r>
              <a:rPr lang="en-US" sz="2300" dirty="0" smtClean="0">
                <a:latin typeface="Arial" charset="0"/>
                <a:ea typeface="Arial" charset="0"/>
                <a:cs typeface="Arial" charset="0"/>
              </a:rPr>
              <a:t> &amp; Vanden Bergh, 2004; </a:t>
            </a:r>
            <a:r>
              <a:rPr lang="en-US" sz="2300" dirty="0" err="1" smtClean="0">
                <a:latin typeface="Arial" charset="0"/>
                <a:ea typeface="Arial" charset="0"/>
                <a:cs typeface="Arial" charset="0"/>
              </a:rPr>
              <a:t>McNollGast</a:t>
            </a:r>
            <a:r>
              <a:rPr lang="en-US" sz="2300" dirty="0" smtClean="0">
                <a:latin typeface="Arial" charset="0"/>
                <a:ea typeface="Arial" charset="0"/>
                <a:cs typeface="Arial" charset="0"/>
              </a:rPr>
              <a:t>, 1987 &amp; 1989)</a:t>
            </a:r>
            <a:r>
              <a:rPr lang="en-US" sz="2700" dirty="0" smtClean="0">
                <a:latin typeface="Arial" charset="0"/>
                <a:ea typeface="Arial" charset="0"/>
                <a:cs typeface="Arial" charset="0"/>
              </a:rPr>
              <a:t> </a:t>
            </a:r>
          </a:p>
          <a:p>
            <a:pPr lvl="1">
              <a:buFont typeface="Arial" pitchFamily="34" charset="0"/>
              <a:buChar char="•"/>
              <a:defRPr/>
            </a:pPr>
            <a:r>
              <a:rPr lang="en-US" sz="3100" dirty="0" smtClean="0">
                <a:latin typeface="Arial" charset="0"/>
                <a:ea typeface="Arial" charset="0"/>
                <a:cs typeface="Arial" charset="0"/>
              </a:rPr>
              <a:t>Relatively </a:t>
            </a:r>
            <a:r>
              <a:rPr lang="en-US" sz="3100" dirty="0">
                <a:latin typeface="Arial" charset="0"/>
                <a:ea typeface="Arial" charset="0"/>
                <a:cs typeface="Arial" charset="0"/>
              </a:rPr>
              <a:t>low bar to enter a case as an intervenor</a:t>
            </a:r>
          </a:p>
          <a:p>
            <a:pPr lvl="1">
              <a:buFont typeface="Arial" pitchFamily="34" charset="0"/>
              <a:buChar char="•"/>
              <a:defRPr/>
            </a:pPr>
            <a:r>
              <a:rPr lang="en-US" sz="3100" dirty="0">
                <a:latin typeface="Arial" charset="0"/>
                <a:ea typeface="Arial" charset="0"/>
                <a:cs typeface="Arial" charset="0"/>
              </a:rPr>
              <a:t>Funds provided to such groups (often paid for by the firm)</a:t>
            </a:r>
          </a:p>
          <a:p>
            <a:pPr lvl="1">
              <a:buFont typeface="Arial" pitchFamily="34" charset="0"/>
              <a:buChar char="•"/>
              <a:defRPr/>
            </a:pPr>
            <a:r>
              <a:rPr lang="en-US" sz="3100" dirty="0">
                <a:latin typeface="Arial" charset="0"/>
                <a:ea typeface="Arial" charset="0"/>
                <a:cs typeface="Arial" charset="0"/>
              </a:rPr>
              <a:t>Opportunity to access confidential firm records, present evidence, question witnesses</a:t>
            </a:r>
          </a:p>
          <a:p>
            <a:pPr lvl="1">
              <a:buFont typeface="Arial" pitchFamily="34" charset="0"/>
              <a:buChar char="•"/>
              <a:defRPr/>
            </a:pPr>
            <a:endParaRPr lang="en-US" sz="3100" dirty="0">
              <a:latin typeface="Arial" charset="0"/>
              <a:ea typeface="Arial" charset="0"/>
              <a:cs typeface="Arial" charset="0"/>
            </a:endParaRPr>
          </a:p>
          <a:p>
            <a:pPr marL="342900" lvl="2" indent="-342900">
              <a:defRPr/>
            </a:pPr>
            <a:r>
              <a:rPr lang="en-US" sz="4000" dirty="0" smtClean="0">
                <a:latin typeface="Arial" charset="0"/>
                <a:ea typeface="Arial" charset="0"/>
                <a:cs typeface="Arial" charset="0"/>
              </a:rPr>
              <a:t>Regulated firms </a:t>
            </a:r>
            <a:r>
              <a:rPr lang="en-US" sz="4000" dirty="0">
                <a:latin typeface="Arial" charset="0"/>
                <a:ea typeface="Arial" charset="0"/>
                <a:cs typeface="Arial" charset="0"/>
              </a:rPr>
              <a:t>benefit from information asymmetries, so when stakeholders enter they can reshape the </a:t>
            </a:r>
            <a:r>
              <a:rPr lang="en-US" sz="4000" b="1" u="sng" dirty="0">
                <a:latin typeface="Arial" charset="0"/>
                <a:ea typeface="Arial" charset="0"/>
                <a:cs typeface="Arial" charset="0"/>
              </a:rPr>
              <a:t>informational environment </a:t>
            </a:r>
            <a:r>
              <a:rPr lang="en-US" sz="4000" dirty="0">
                <a:latin typeface="Arial" charset="0"/>
                <a:ea typeface="Arial" charset="0"/>
                <a:cs typeface="Arial" charset="0"/>
              </a:rPr>
              <a:t>by providing data and arguments the commission would not otherwise </a:t>
            </a:r>
            <a:r>
              <a:rPr lang="en-US" sz="4000" dirty="0" smtClean="0">
                <a:latin typeface="Arial" charset="0"/>
                <a:ea typeface="Arial" charset="0"/>
                <a:cs typeface="Arial" charset="0"/>
              </a:rPr>
              <a:t>have</a:t>
            </a:r>
          </a:p>
          <a:p>
            <a:pPr marL="1257300" lvl="4" indent="-342900">
              <a:defRPr/>
            </a:pPr>
            <a:r>
              <a:rPr lang="en-US" sz="2300" dirty="0" smtClean="0">
                <a:latin typeface="Arial" charset="0"/>
                <a:ea typeface="Arial" charset="0"/>
                <a:cs typeface="Arial" charset="0"/>
              </a:rPr>
              <a:t>(e.g., Stigler</a:t>
            </a:r>
            <a:r>
              <a:rPr lang="en-US" sz="2300" dirty="0">
                <a:latin typeface="Arial" charset="0"/>
                <a:ea typeface="Arial" charset="0"/>
                <a:cs typeface="Arial" charset="0"/>
              </a:rPr>
              <a:t>, 1971; Fremeth &amp; Holburn, 2012)</a:t>
            </a:r>
          </a:p>
          <a:p>
            <a:pPr>
              <a:buFont typeface="Arial" pitchFamily="34" charset="0"/>
              <a:buChar char="•"/>
              <a:defRPr/>
            </a:pPr>
            <a:endParaRPr lang="en-US" sz="3500" dirty="0">
              <a:latin typeface="Arial" charset="0"/>
              <a:ea typeface="Arial" charset="0"/>
              <a:cs typeface="Arial" charset="0"/>
            </a:endParaRPr>
          </a:p>
          <a:p>
            <a:endParaRPr lang="en-US" dirty="0">
              <a:latin typeface="Times New Roman"/>
              <a:cs typeface="Times New Roman"/>
            </a:endParaRPr>
          </a:p>
        </p:txBody>
      </p:sp>
    </p:spTree>
    <p:extLst>
      <p:ext uri="{BB962C8B-B14F-4D97-AF65-F5344CB8AC3E}">
        <p14:creationId xmlns:p14="http://schemas.microsoft.com/office/powerpoint/2010/main" val="161196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0351" y="304318"/>
            <a:ext cx="4471757" cy="5830265"/>
          </a:xfrm>
        </p:spPr>
      </p:pic>
      <p:sp>
        <p:nvSpPr>
          <p:cNvPr id="5" name="TextBox 4"/>
          <p:cNvSpPr txBox="1"/>
          <p:nvPr/>
        </p:nvSpPr>
        <p:spPr>
          <a:xfrm>
            <a:off x="6112108" y="416688"/>
            <a:ext cx="4555894" cy="4985980"/>
          </a:xfrm>
          <a:prstGeom prst="rect">
            <a:avLst/>
          </a:prstGeom>
          <a:noFill/>
        </p:spPr>
        <p:txBody>
          <a:bodyPr wrap="square" rtlCol="0">
            <a:spAutoFit/>
          </a:bodyPr>
          <a:lstStyle/>
          <a:p>
            <a:pPr marL="457200" indent="-457200">
              <a:buFont typeface="+mj-lt"/>
              <a:buAutoNum type="arabicPeriod"/>
            </a:pPr>
            <a:r>
              <a:rPr lang="en-US" sz="2500" i="1" dirty="0">
                <a:latin typeface="Arial" charset="0"/>
                <a:ea typeface="Arial" charset="0"/>
                <a:cs typeface="Arial" charset="0"/>
              </a:rPr>
              <a:t>Set the record straight about Duke’s performance relative to competitors</a:t>
            </a:r>
          </a:p>
          <a:p>
            <a:pPr marL="457200" indent="-457200">
              <a:buFont typeface="+mj-lt"/>
              <a:buAutoNum type="arabicPeriod"/>
            </a:pPr>
            <a:endParaRPr lang="en-US" sz="2500" i="1" dirty="0">
              <a:latin typeface="Arial" charset="0"/>
              <a:ea typeface="Arial" charset="0"/>
              <a:cs typeface="Arial" charset="0"/>
            </a:endParaRPr>
          </a:p>
          <a:p>
            <a:pPr marL="457200" indent="-457200">
              <a:buFont typeface="+mj-lt"/>
              <a:buAutoNum type="arabicPeriod"/>
            </a:pPr>
            <a:r>
              <a:rPr lang="en-US" sz="2500" i="1" dirty="0">
                <a:latin typeface="Arial" charset="0"/>
                <a:ea typeface="Arial" charset="0"/>
                <a:cs typeface="Arial" charset="0"/>
              </a:rPr>
              <a:t>Highlight shortcomings in Duke’s current investment plans</a:t>
            </a:r>
          </a:p>
          <a:p>
            <a:pPr marL="457200" indent="-457200">
              <a:buFont typeface="+mj-lt"/>
              <a:buAutoNum type="arabicPeriod"/>
            </a:pPr>
            <a:endParaRPr lang="en-US" sz="2500" i="1" dirty="0">
              <a:latin typeface="Arial" charset="0"/>
              <a:ea typeface="Arial" charset="0"/>
              <a:cs typeface="Arial" charset="0"/>
            </a:endParaRPr>
          </a:p>
          <a:p>
            <a:pPr marL="457200" indent="-457200">
              <a:buFont typeface="+mj-lt"/>
              <a:buAutoNum type="arabicPeriod"/>
            </a:pPr>
            <a:r>
              <a:rPr lang="en-US" sz="2500" i="1" dirty="0">
                <a:latin typeface="Arial" charset="0"/>
                <a:ea typeface="Arial" charset="0"/>
                <a:cs typeface="Arial" charset="0"/>
              </a:rPr>
              <a:t>Propose Specific solutions that reap benefits for ratepayers, the environment, and investors</a:t>
            </a:r>
          </a:p>
          <a:p>
            <a:pPr marL="342900" indent="-342900">
              <a:buFont typeface="+mj-lt"/>
              <a:buAutoNum type="arabicPeriod"/>
            </a:pPr>
            <a:endParaRPr lang="en-US" dirty="0">
              <a:latin typeface="Arial" charset="0"/>
              <a:ea typeface="Arial" charset="0"/>
              <a:cs typeface="Arial" charset="0"/>
            </a:endParaRPr>
          </a:p>
        </p:txBody>
      </p:sp>
    </p:spTree>
    <p:extLst>
      <p:ext uri="{BB962C8B-B14F-4D97-AF65-F5344CB8AC3E}">
        <p14:creationId xmlns:p14="http://schemas.microsoft.com/office/powerpoint/2010/main" val="13586590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2593"/>
            <a:ext cx="8229600" cy="1143000"/>
          </a:xfrm>
        </p:spPr>
        <p:txBody>
          <a:bodyPr>
            <a:noAutofit/>
          </a:bodyPr>
          <a:lstStyle/>
          <a:p>
            <a:r>
              <a:rPr lang="en-US" sz="2800" b="1" dirty="0" smtClean="0">
                <a:latin typeface="Arial" charset="0"/>
                <a:ea typeface="Arial" charset="0"/>
                <a:cs typeface="Arial" charset="0"/>
              </a:rPr>
              <a:t>Consider relevant variation in the institutions:</a:t>
            </a:r>
            <a:br>
              <a:rPr lang="en-US" sz="2800" b="1" dirty="0" smtClean="0">
                <a:latin typeface="Arial" charset="0"/>
                <a:ea typeface="Arial" charset="0"/>
                <a:cs typeface="Arial" charset="0"/>
              </a:rPr>
            </a:br>
            <a:r>
              <a:rPr lang="en-US" sz="2800" b="1" dirty="0" smtClean="0">
                <a:latin typeface="Arial" charset="0"/>
                <a:ea typeface="Arial" charset="0"/>
                <a:cs typeface="Arial" charset="0"/>
              </a:rPr>
              <a:t>Experience of Regulators</a:t>
            </a:r>
            <a:endParaRPr lang="en-US" sz="2800" b="1" dirty="0">
              <a:latin typeface="Arial" charset="0"/>
              <a:ea typeface="Arial" charset="0"/>
              <a:cs typeface="Arial" charset="0"/>
            </a:endParaRPr>
          </a:p>
        </p:txBody>
      </p:sp>
      <p:sp>
        <p:nvSpPr>
          <p:cNvPr id="3" name="Content Placeholder 2"/>
          <p:cNvSpPr>
            <a:spLocks noGrp="1"/>
          </p:cNvSpPr>
          <p:nvPr>
            <p:ph idx="1"/>
          </p:nvPr>
        </p:nvSpPr>
        <p:spPr>
          <a:xfrm>
            <a:off x="1628172" y="1368707"/>
            <a:ext cx="8912506" cy="5367759"/>
          </a:xfrm>
        </p:spPr>
        <p:txBody>
          <a:bodyPr>
            <a:normAutofit fontScale="40000" lnSpcReduction="20000"/>
          </a:bodyPr>
          <a:lstStyle/>
          <a:p>
            <a:pPr>
              <a:lnSpc>
                <a:spcPct val="120000"/>
              </a:lnSpc>
            </a:pPr>
            <a:r>
              <a:rPr lang="en-US" sz="5100" dirty="0">
                <a:latin typeface="Arial" charset="0"/>
                <a:ea typeface="Arial" charset="0"/>
                <a:cs typeface="Arial" charset="0"/>
              </a:rPr>
              <a:t>Experienced regulators can more effectively discern the quality of information </a:t>
            </a:r>
            <a:r>
              <a:rPr lang="en-US" sz="5100" dirty="0" smtClean="0">
                <a:latin typeface="Arial" charset="0"/>
                <a:ea typeface="Arial" charset="0"/>
                <a:cs typeface="Arial" charset="0"/>
              </a:rPr>
              <a:t>presented</a:t>
            </a:r>
          </a:p>
          <a:p>
            <a:pPr lvl="1">
              <a:lnSpc>
                <a:spcPct val="120000"/>
              </a:lnSpc>
            </a:pPr>
            <a:r>
              <a:rPr lang="en-US" sz="4700" dirty="0" smtClean="0">
                <a:latin typeface="Arial" charset="0"/>
                <a:ea typeface="Arial" charset="0"/>
                <a:cs typeface="Arial" charset="0"/>
              </a:rPr>
              <a:t>(e.g</a:t>
            </a:r>
            <a:r>
              <a:rPr lang="en-US" sz="4700" dirty="0">
                <a:latin typeface="Arial" charset="0"/>
                <a:ea typeface="Arial" charset="0"/>
                <a:cs typeface="Arial" charset="0"/>
              </a:rPr>
              <a:t>., </a:t>
            </a:r>
            <a:r>
              <a:rPr lang="en-US" sz="4700" dirty="0" err="1" smtClean="0">
                <a:latin typeface="Arial" charset="0"/>
                <a:ea typeface="Arial" charset="0"/>
                <a:cs typeface="Arial" charset="0"/>
              </a:rPr>
              <a:t>Fremeth</a:t>
            </a:r>
            <a:r>
              <a:rPr lang="en-US" sz="4700" dirty="0" smtClean="0">
                <a:latin typeface="Arial" charset="0"/>
                <a:ea typeface="Arial" charset="0"/>
                <a:cs typeface="Arial" charset="0"/>
              </a:rPr>
              <a:t> </a:t>
            </a:r>
            <a:r>
              <a:rPr lang="en-US" sz="4700" dirty="0">
                <a:latin typeface="Arial" charset="0"/>
                <a:ea typeface="Arial" charset="0"/>
                <a:cs typeface="Arial" charset="0"/>
              </a:rPr>
              <a:t>&amp; </a:t>
            </a:r>
            <a:r>
              <a:rPr lang="en-US" sz="4700" dirty="0" err="1">
                <a:latin typeface="Arial" charset="0"/>
                <a:ea typeface="Arial" charset="0"/>
                <a:cs typeface="Arial" charset="0"/>
              </a:rPr>
              <a:t>Holburn</a:t>
            </a:r>
            <a:r>
              <a:rPr lang="en-US" sz="4700" dirty="0">
                <a:latin typeface="Arial" charset="0"/>
                <a:ea typeface="Arial" charset="0"/>
                <a:cs typeface="Arial" charset="0"/>
              </a:rPr>
              <a:t>, 2012; </a:t>
            </a:r>
            <a:r>
              <a:rPr lang="en-US" sz="4700" b="1" dirty="0" smtClean="0">
                <a:latin typeface="Arial" charset="0"/>
                <a:ea typeface="Arial" charset="0"/>
                <a:cs typeface="Arial" charset="0"/>
              </a:rPr>
              <a:t>Bolton</a:t>
            </a:r>
            <a:r>
              <a:rPr lang="en-US" sz="4700" dirty="0" smtClean="0">
                <a:latin typeface="Arial" charset="0"/>
                <a:ea typeface="Arial" charset="0"/>
                <a:cs typeface="Arial" charset="0"/>
              </a:rPr>
              <a:t>, et. al. 2016)</a:t>
            </a:r>
          </a:p>
          <a:p>
            <a:pPr>
              <a:lnSpc>
                <a:spcPct val="120000"/>
              </a:lnSpc>
            </a:pPr>
            <a:endParaRPr lang="en-US" sz="5100" dirty="0" smtClean="0">
              <a:latin typeface="Arial" charset="0"/>
              <a:ea typeface="Arial" charset="0"/>
              <a:cs typeface="Arial" charset="0"/>
            </a:endParaRPr>
          </a:p>
          <a:p>
            <a:pPr>
              <a:lnSpc>
                <a:spcPct val="120000"/>
              </a:lnSpc>
            </a:pPr>
            <a:r>
              <a:rPr lang="en-US" sz="5100" dirty="0" smtClean="0">
                <a:latin typeface="Arial" charset="0"/>
                <a:ea typeface="Arial" charset="0"/>
                <a:cs typeface="Arial" charset="0"/>
              </a:rPr>
              <a:t>Rely </a:t>
            </a:r>
            <a:r>
              <a:rPr lang="en-US" sz="5100" dirty="0">
                <a:latin typeface="Arial" charset="0"/>
                <a:ea typeface="Arial" charset="0"/>
                <a:cs typeface="Arial" charset="0"/>
              </a:rPr>
              <a:t>on in depth knowledge and past interactions with firms &amp; </a:t>
            </a:r>
            <a:r>
              <a:rPr lang="en-US" sz="5100" dirty="0" err="1">
                <a:latin typeface="Arial" charset="0"/>
                <a:ea typeface="Arial" charset="0"/>
                <a:cs typeface="Arial" charset="0"/>
              </a:rPr>
              <a:t>intervenors</a:t>
            </a:r>
            <a:r>
              <a:rPr lang="en-US" sz="5100" dirty="0">
                <a:latin typeface="Arial" charset="0"/>
                <a:ea typeface="Arial" charset="0"/>
                <a:cs typeface="Arial" charset="0"/>
              </a:rPr>
              <a:t> with personal insight into the plans and proposals of both </a:t>
            </a:r>
          </a:p>
          <a:p>
            <a:pPr>
              <a:lnSpc>
                <a:spcPct val="120000"/>
              </a:lnSpc>
            </a:pPr>
            <a:endParaRPr lang="en-US" sz="5100" dirty="0" smtClean="0">
              <a:latin typeface="Arial" charset="0"/>
              <a:ea typeface="Arial" charset="0"/>
              <a:cs typeface="Arial" charset="0"/>
            </a:endParaRPr>
          </a:p>
          <a:p>
            <a:pPr>
              <a:lnSpc>
                <a:spcPct val="120000"/>
              </a:lnSpc>
            </a:pPr>
            <a:r>
              <a:rPr lang="en-US" sz="5100" dirty="0" smtClean="0">
                <a:latin typeface="Arial" charset="0"/>
                <a:ea typeface="Arial" charset="0"/>
                <a:cs typeface="Arial" charset="0"/>
              </a:rPr>
              <a:t>Less </a:t>
            </a:r>
            <a:r>
              <a:rPr lang="en-US" sz="5100" dirty="0">
                <a:latin typeface="Arial" charset="0"/>
                <a:ea typeface="Arial" charset="0"/>
                <a:cs typeface="Arial" charset="0"/>
              </a:rPr>
              <a:t>likely to be swayed by weaker arguments or political pressure</a:t>
            </a:r>
          </a:p>
          <a:p>
            <a:pPr>
              <a:lnSpc>
                <a:spcPct val="120000"/>
              </a:lnSpc>
              <a:buFont typeface="Wingdings" charset="2"/>
              <a:buChar char="Ø"/>
            </a:pPr>
            <a:endParaRPr lang="en-US" sz="5100" dirty="0">
              <a:latin typeface="Arial" charset="0"/>
              <a:ea typeface="Arial" charset="0"/>
              <a:cs typeface="Arial" charset="0"/>
            </a:endParaRPr>
          </a:p>
          <a:p>
            <a:pPr>
              <a:lnSpc>
                <a:spcPct val="120000"/>
              </a:lnSpc>
              <a:buFont typeface="Wingdings" charset="2"/>
              <a:buChar char="Ø"/>
            </a:pPr>
            <a:r>
              <a:rPr lang="en-US" sz="5100" b="1" dirty="0">
                <a:latin typeface="Arial" charset="0"/>
                <a:ea typeface="Arial" charset="0"/>
                <a:cs typeface="Arial" charset="0"/>
              </a:rPr>
              <a:t> Expect the information processing capabilities of longer tenured regulators to be greater, enhancing their ability to overcome information </a:t>
            </a:r>
            <a:r>
              <a:rPr lang="en-US" sz="5100" b="1" dirty="0" smtClean="0">
                <a:latin typeface="Arial" charset="0"/>
                <a:ea typeface="Arial" charset="0"/>
                <a:cs typeface="Arial" charset="0"/>
              </a:rPr>
              <a:t>asymmetries</a:t>
            </a:r>
          </a:p>
          <a:p>
            <a:pPr lvl="1">
              <a:lnSpc>
                <a:spcPct val="120000"/>
              </a:lnSpc>
              <a:buFont typeface="Wingdings" charset="2"/>
              <a:buChar char="Ø"/>
            </a:pPr>
            <a:r>
              <a:rPr lang="en-US" sz="4700" b="1" dirty="0" smtClean="0">
                <a:latin typeface="Arial" charset="0"/>
                <a:ea typeface="Arial" charset="0"/>
                <a:cs typeface="Arial" charset="0"/>
              </a:rPr>
              <a:t>Experienced regulators are more likely to be pivotal</a:t>
            </a:r>
            <a:endParaRPr lang="en-US" sz="4700" b="1" dirty="0">
              <a:latin typeface="Arial" charset="0"/>
              <a:ea typeface="Arial" charset="0"/>
              <a:cs typeface="Arial" charset="0"/>
            </a:endParaRPr>
          </a:p>
          <a:p>
            <a:endParaRPr lang="en-US" sz="600" dirty="0">
              <a:latin typeface="Arial" charset="0"/>
              <a:ea typeface="Arial" charset="0"/>
              <a:cs typeface="Arial" charset="0"/>
            </a:endParaRPr>
          </a:p>
          <a:p>
            <a:endParaRPr lang="en-US" sz="1000" dirty="0">
              <a:latin typeface="Arial" charset="0"/>
              <a:ea typeface="Arial" charset="0"/>
              <a:cs typeface="Arial" charset="0"/>
            </a:endParaRPr>
          </a:p>
        </p:txBody>
      </p:sp>
      <p:sp>
        <p:nvSpPr>
          <p:cNvPr id="4" name="TextBox 3"/>
          <p:cNvSpPr txBox="1"/>
          <p:nvPr/>
        </p:nvSpPr>
        <p:spPr>
          <a:xfrm>
            <a:off x="1691832" y="2575005"/>
            <a:ext cx="8518968" cy="2062103"/>
          </a:xfrm>
          <a:prstGeom prst="rect">
            <a:avLst/>
          </a:prstGeom>
          <a:solidFill>
            <a:schemeClr val="accent1"/>
          </a:solidFill>
        </p:spPr>
        <p:txBody>
          <a:bodyPr wrap="square" rtlCol="0">
            <a:spAutoFit/>
          </a:bodyPr>
          <a:lstStyle/>
          <a:p>
            <a:r>
              <a:rPr lang="en-US" sz="3200" dirty="0">
                <a:solidFill>
                  <a:schemeClr val="bg1"/>
                </a:solidFill>
                <a:latin typeface="Arial" charset="0"/>
                <a:ea typeface="Arial" charset="0"/>
                <a:cs typeface="Arial" charset="0"/>
              </a:rPr>
              <a:t>Incentive for a firm to influence a regulator through political channels in response to a more contested environment varies based on the experience of the regulator.</a:t>
            </a:r>
          </a:p>
        </p:txBody>
      </p:sp>
    </p:spTree>
    <p:extLst>
      <p:ext uri="{BB962C8B-B14F-4D97-AF65-F5344CB8AC3E}">
        <p14:creationId xmlns:p14="http://schemas.microsoft.com/office/powerpoint/2010/main" val="187601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2775" y="147317"/>
            <a:ext cx="8229600" cy="570314"/>
          </a:xfrm>
        </p:spPr>
        <p:txBody>
          <a:bodyPr>
            <a:normAutofit fontScale="90000"/>
          </a:bodyPr>
          <a:lstStyle/>
          <a:p>
            <a:r>
              <a:rPr lang="en-US" b="1" dirty="0" smtClean="0">
                <a:latin typeface="Arial" charset="0"/>
                <a:ea typeface="Arial" charset="0"/>
                <a:cs typeface="Arial" charset="0"/>
              </a:rPr>
              <a:t>Predictions</a:t>
            </a:r>
            <a:endParaRPr lang="en-US" b="1" dirty="0">
              <a:latin typeface="Arial" charset="0"/>
              <a:ea typeface="Arial" charset="0"/>
              <a:cs typeface="Arial" charset="0"/>
            </a:endParaRPr>
          </a:p>
        </p:txBody>
      </p:sp>
      <p:sp>
        <p:nvSpPr>
          <p:cNvPr id="3" name="Content Placeholder 2"/>
          <p:cNvSpPr>
            <a:spLocks noGrp="1"/>
          </p:cNvSpPr>
          <p:nvPr>
            <p:ph idx="1"/>
          </p:nvPr>
        </p:nvSpPr>
        <p:spPr>
          <a:xfrm>
            <a:off x="1732345" y="1122744"/>
            <a:ext cx="8750460" cy="5735256"/>
          </a:xfrm>
        </p:spPr>
        <p:txBody>
          <a:bodyPr>
            <a:normAutofit/>
          </a:bodyPr>
          <a:lstStyle/>
          <a:p>
            <a:pPr marL="514350" indent="-514350">
              <a:buFont typeface="+mj-lt"/>
              <a:buAutoNum type="arabicPeriod"/>
            </a:pPr>
            <a:r>
              <a:rPr lang="en-US" dirty="0" smtClean="0">
                <a:latin typeface="Arial" charset="0"/>
                <a:ea typeface="Arial" charset="0"/>
                <a:cs typeface="Arial" charset="0"/>
              </a:rPr>
              <a:t>Firms make greater political campaign contributions in more contested environments</a:t>
            </a:r>
          </a:p>
          <a:p>
            <a:pPr marL="514350" indent="-514350">
              <a:buFont typeface="+mj-lt"/>
              <a:buAutoNum type="arabicPeriod"/>
            </a:pPr>
            <a:endParaRPr lang="en-US" dirty="0" smtClean="0">
              <a:latin typeface="Arial" charset="0"/>
              <a:ea typeface="Arial" charset="0"/>
              <a:cs typeface="Arial" charset="0"/>
            </a:endParaRPr>
          </a:p>
          <a:p>
            <a:pPr marL="514350" indent="-514350">
              <a:buFont typeface="+mj-lt"/>
              <a:buAutoNum type="arabicPeriod"/>
            </a:pPr>
            <a:r>
              <a:rPr lang="en-US" dirty="0" smtClean="0">
                <a:latin typeface="Arial" charset="0"/>
                <a:ea typeface="Arial" charset="0"/>
                <a:cs typeface="Arial" charset="0"/>
              </a:rPr>
              <a:t>The positive relationship between firm campaign contributions and degree of rivalry is moderated negatively by the experience of the regulators</a:t>
            </a:r>
          </a:p>
        </p:txBody>
      </p:sp>
    </p:spTree>
    <p:extLst>
      <p:ext uri="{BB962C8B-B14F-4D97-AF65-F5344CB8AC3E}">
        <p14:creationId xmlns:p14="http://schemas.microsoft.com/office/powerpoint/2010/main" val="24917402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2592"/>
            <a:ext cx="8229600" cy="651337"/>
          </a:xfrm>
        </p:spPr>
        <p:txBody>
          <a:bodyPr>
            <a:normAutofit fontScale="90000"/>
          </a:bodyPr>
          <a:lstStyle/>
          <a:p>
            <a:r>
              <a:rPr lang="en-US" b="1" dirty="0" smtClean="0">
                <a:latin typeface="Arial" charset="0"/>
                <a:ea typeface="Arial" charset="0"/>
                <a:cs typeface="Arial" charset="0"/>
              </a:rPr>
              <a:t>Data and Summary Statistics</a:t>
            </a:r>
            <a:endParaRPr lang="en-US" b="1" dirty="0">
              <a:latin typeface="Arial" charset="0"/>
              <a:ea typeface="Arial" charset="0"/>
              <a:cs typeface="Arial" charset="0"/>
            </a:endParaRPr>
          </a:p>
        </p:txBody>
      </p:sp>
      <p:sp>
        <p:nvSpPr>
          <p:cNvPr id="3" name="Content Placeholder 2"/>
          <p:cNvSpPr>
            <a:spLocks noGrp="1"/>
          </p:cNvSpPr>
          <p:nvPr>
            <p:ph idx="1"/>
          </p:nvPr>
        </p:nvSpPr>
        <p:spPr>
          <a:xfrm>
            <a:off x="1697620" y="905719"/>
            <a:ext cx="8970380" cy="3029674"/>
          </a:xfrm>
        </p:spPr>
        <p:txBody>
          <a:bodyPr>
            <a:normAutofit/>
          </a:bodyPr>
          <a:lstStyle/>
          <a:p>
            <a:pPr>
              <a:buFont typeface="Wingdings" charset="2"/>
              <a:buChar char="Ø"/>
            </a:pPr>
            <a:r>
              <a:rPr lang="en-US" dirty="0" smtClean="0">
                <a:latin typeface="Arial" charset="0"/>
                <a:ea typeface="Arial" charset="0"/>
                <a:cs typeface="Arial" charset="0"/>
              </a:rPr>
              <a:t>25,066 firm-month-year observations</a:t>
            </a:r>
          </a:p>
          <a:p>
            <a:pPr lvl="1">
              <a:buFont typeface="Wingdings" charset="2"/>
              <a:buChar char="Ø"/>
            </a:pPr>
            <a:r>
              <a:rPr lang="en-US" dirty="0" smtClean="0">
                <a:latin typeface="Arial" charset="0"/>
                <a:ea typeface="Arial" charset="0"/>
                <a:cs typeface="Arial" charset="0"/>
              </a:rPr>
              <a:t>1999-2010</a:t>
            </a:r>
          </a:p>
          <a:p>
            <a:pPr lvl="1">
              <a:buFont typeface="Wingdings" charset="2"/>
              <a:buChar char="Ø"/>
            </a:pPr>
            <a:r>
              <a:rPr lang="en-US" dirty="0" smtClean="0">
                <a:latin typeface="Arial" charset="0"/>
                <a:ea typeface="Arial" charset="0"/>
                <a:cs typeface="Arial" charset="0"/>
              </a:rPr>
              <a:t>All investor owned utilities across 48 states – 182 Firms</a:t>
            </a:r>
          </a:p>
          <a:p>
            <a:pPr lvl="1">
              <a:buFont typeface="Wingdings" charset="2"/>
              <a:buChar char="Ø"/>
            </a:pPr>
            <a:r>
              <a:rPr lang="en-US" dirty="0" smtClean="0">
                <a:latin typeface="Arial" charset="0"/>
                <a:ea typeface="Arial" charset="0"/>
                <a:cs typeface="Arial" charset="0"/>
              </a:rPr>
              <a:t>Several data sources: Energy Information Administration, state regulators, National Institute on Money in State Politics, etc.</a:t>
            </a:r>
          </a:p>
          <a:p>
            <a:pPr lvl="1">
              <a:buFont typeface="Wingdings" charset="2"/>
              <a:buChar char="Ø"/>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168665662"/>
              </p:ext>
            </p:extLst>
          </p:nvPr>
        </p:nvGraphicFramePr>
        <p:xfrm>
          <a:off x="2322654" y="4088759"/>
          <a:ext cx="6354500" cy="2377440"/>
        </p:xfrm>
        <a:graphic>
          <a:graphicData uri="http://schemas.openxmlformats.org/drawingml/2006/table">
            <a:tbl>
              <a:tblPr firstRow="1" bandRow="1">
                <a:tableStyleId>{2D5ABB26-0587-4C30-8999-92F81FD0307C}</a:tableStyleId>
              </a:tblPr>
              <a:tblGrid>
                <a:gridCol w="3657232"/>
                <a:gridCol w="1128200"/>
                <a:gridCol w="1569068"/>
              </a:tblGrid>
              <a:tr h="475988">
                <a:tc>
                  <a:txBody>
                    <a:bodyPr/>
                    <a:lstStyle/>
                    <a:p>
                      <a:r>
                        <a:rPr lang="en-US" b="1" baseline="0" dirty="0" smtClean="0">
                          <a:ln>
                            <a:noFill/>
                          </a:ln>
                          <a:solidFill>
                            <a:schemeClr val="tx1"/>
                          </a:solidFill>
                          <a:latin typeface="Arial" charset="0"/>
                          <a:ea typeface="Arial" charset="0"/>
                          <a:cs typeface="Arial" charset="0"/>
                        </a:rPr>
                        <a:t>Variables</a:t>
                      </a:r>
                      <a:endParaRPr lang="en-US" b="1" dirty="0">
                        <a:ln>
                          <a:noFill/>
                        </a:ln>
                        <a:solidFill>
                          <a:schemeClr val="tx1"/>
                        </a:solidFill>
                        <a:latin typeface="Arial" charset="0"/>
                        <a:ea typeface="Arial" charset="0"/>
                        <a:cs typeface="Arial" charset="0"/>
                      </a:endParaRPr>
                    </a:p>
                  </a:txBody>
                  <a:tcPr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ln>
                            <a:noFill/>
                          </a:ln>
                          <a:solidFill>
                            <a:schemeClr val="tx1"/>
                          </a:solidFill>
                          <a:latin typeface="Arial" charset="0"/>
                          <a:ea typeface="Arial" charset="0"/>
                          <a:cs typeface="Arial" charset="0"/>
                        </a:rPr>
                        <a:t>Mean</a:t>
                      </a:r>
                      <a:endParaRPr lang="en-US" b="1" dirty="0">
                        <a:ln>
                          <a:noFill/>
                        </a:ln>
                        <a:solidFill>
                          <a:schemeClr val="tx1"/>
                        </a:solidFill>
                        <a:latin typeface="Arial" charset="0"/>
                        <a:ea typeface="Arial" charset="0"/>
                        <a:cs typeface="Arial" charset="0"/>
                      </a:endParaRPr>
                    </a:p>
                  </a:txBody>
                  <a:tcPr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ln>
                            <a:noFill/>
                          </a:ln>
                          <a:solidFill>
                            <a:schemeClr val="tx1"/>
                          </a:solidFill>
                          <a:latin typeface="Arial" charset="0"/>
                          <a:ea typeface="Arial" charset="0"/>
                          <a:cs typeface="Arial" charset="0"/>
                        </a:rPr>
                        <a:t>Standard</a:t>
                      </a:r>
                      <a:r>
                        <a:rPr lang="en-US" b="1" baseline="0" dirty="0" smtClean="0">
                          <a:ln>
                            <a:noFill/>
                          </a:ln>
                          <a:solidFill>
                            <a:schemeClr val="tx1"/>
                          </a:solidFill>
                          <a:latin typeface="Arial" charset="0"/>
                          <a:ea typeface="Arial" charset="0"/>
                          <a:cs typeface="Arial" charset="0"/>
                        </a:rPr>
                        <a:t> Deviation</a:t>
                      </a:r>
                      <a:endParaRPr lang="en-US" b="1" dirty="0">
                        <a:ln>
                          <a:noFill/>
                        </a:ln>
                        <a:solidFill>
                          <a:schemeClr val="tx1"/>
                        </a:solidFill>
                        <a:latin typeface="Arial" charset="0"/>
                        <a:ea typeface="Arial" charset="0"/>
                        <a:cs typeface="Arial" charset="0"/>
                      </a:endParaRPr>
                    </a:p>
                  </a:txBody>
                  <a:tcPr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5771">
                <a:tc>
                  <a:txBody>
                    <a:bodyPr/>
                    <a:lstStyle/>
                    <a:p>
                      <a:r>
                        <a:rPr lang="en-US" dirty="0" smtClean="0">
                          <a:latin typeface="Arial" charset="0"/>
                          <a:ea typeface="Arial" charset="0"/>
                          <a:cs typeface="Arial" charset="0"/>
                        </a:rPr>
                        <a:t>Monthly</a:t>
                      </a:r>
                      <a:r>
                        <a:rPr lang="en-US" baseline="0" dirty="0" smtClean="0">
                          <a:latin typeface="Arial" charset="0"/>
                          <a:ea typeface="Arial" charset="0"/>
                          <a:cs typeface="Arial" charset="0"/>
                        </a:rPr>
                        <a:t> </a:t>
                      </a:r>
                      <a:r>
                        <a:rPr lang="en-US" dirty="0" smtClean="0">
                          <a:latin typeface="Arial" charset="0"/>
                          <a:ea typeface="Arial" charset="0"/>
                          <a:cs typeface="Arial" charset="0"/>
                        </a:rPr>
                        <a:t>Campaign Contributions</a:t>
                      </a:r>
                      <a:endParaRPr lang="en-US" dirty="0">
                        <a:latin typeface="Arial" charset="0"/>
                        <a:ea typeface="Arial" charset="0"/>
                        <a:cs typeface="Arial" charset="0"/>
                      </a:endParaRPr>
                    </a:p>
                  </a:txBody>
                  <a:tcPr>
                    <a:lnT w="12700" cap="flat" cmpd="sng" algn="ctr">
                      <a:solidFill>
                        <a:schemeClr val="tx1"/>
                      </a:solidFill>
                      <a:prstDash val="solid"/>
                      <a:round/>
                      <a:headEnd type="none" w="med" len="med"/>
                      <a:tailEnd type="none" w="med" len="med"/>
                    </a:lnT>
                  </a:tcPr>
                </a:tc>
                <a:tc>
                  <a:txBody>
                    <a:bodyPr/>
                    <a:lstStyle/>
                    <a:p>
                      <a:pPr algn="ctr"/>
                      <a:r>
                        <a:rPr lang="en-US" dirty="0" smtClean="0">
                          <a:latin typeface="Arial" charset="0"/>
                          <a:ea typeface="Arial" charset="0"/>
                          <a:cs typeface="Arial" charset="0"/>
                        </a:rPr>
                        <a:t>$2,589</a:t>
                      </a:r>
                      <a:endParaRPr lang="en-US" dirty="0">
                        <a:latin typeface="Arial" charset="0"/>
                        <a:ea typeface="Arial" charset="0"/>
                        <a:cs typeface="Arial" charset="0"/>
                      </a:endParaRPr>
                    </a:p>
                  </a:txBody>
                  <a:tcPr>
                    <a:lnT w="12700" cap="flat" cmpd="sng" algn="ctr">
                      <a:solidFill>
                        <a:schemeClr val="tx1"/>
                      </a:solidFill>
                      <a:prstDash val="solid"/>
                      <a:round/>
                      <a:headEnd type="none" w="med" len="med"/>
                      <a:tailEnd type="none" w="med" len="med"/>
                    </a:lnT>
                  </a:tcPr>
                </a:tc>
                <a:tc>
                  <a:txBody>
                    <a:bodyPr/>
                    <a:lstStyle/>
                    <a:p>
                      <a:pPr algn="ctr"/>
                      <a:r>
                        <a:rPr lang="en-US" dirty="0" smtClean="0">
                          <a:latin typeface="Arial" charset="0"/>
                          <a:ea typeface="Arial" charset="0"/>
                          <a:cs typeface="Arial" charset="0"/>
                        </a:rPr>
                        <a:t>$12,938</a:t>
                      </a:r>
                      <a:endParaRPr lang="en-US" dirty="0">
                        <a:latin typeface="Arial" charset="0"/>
                        <a:ea typeface="Arial" charset="0"/>
                        <a:cs typeface="Arial" charset="0"/>
                      </a:endParaRPr>
                    </a:p>
                  </a:txBody>
                  <a:tcPr>
                    <a:lnT w="12700" cap="flat" cmpd="sng" algn="ctr">
                      <a:solidFill>
                        <a:schemeClr val="tx1"/>
                      </a:solidFill>
                      <a:prstDash val="solid"/>
                      <a:round/>
                      <a:headEnd type="none" w="med" len="med"/>
                      <a:tailEnd type="none" w="med" len="med"/>
                    </a:lnT>
                  </a:tcPr>
                </a:tc>
              </a:tr>
              <a:tr h="275771">
                <a:tc>
                  <a:txBody>
                    <a:bodyPr/>
                    <a:lstStyle/>
                    <a:p>
                      <a:r>
                        <a:rPr lang="en-US" dirty="0" smtClean="0">
                          <a:latin typeface="Arial" charset="0"/>
                          <a:ea typeface="Arial" charset="0"/>
                          <a:cs typeface="Arial" charset="0"/>
                        </a:rPr>
                        <a:t>Intervenors in last</a:t>
                      </a:r>
                      <a:r>
                        <a:rPr lang="en-US" baseline="0" dirty="0" smtClean="0">
                          <a:latin typeface="Arial" charset="0"/>
                          <a:ea typeface="Arial" charset="0"/>
                          <a:cs typeface="Arial" charset="0"/>
                        </a:rPr>
                        <a:t> rate case</a:t>
                      </a:r>
                      <a:endParaRPr lang="en-US" dirty="0">
                        <a:latin typeface="Arial" charset="0"/>
                        <a:ea typeface="Arial" charset="0"/>
                        <a:cs typeface="Arial" charset="0"/>
                      </a:endParaRPr>
                    </a:p>
                  </a:txBody>
                  <a:tcPr/>
                </a:tc>
                <a:tc>
                  <a:txBody>
                    <a:bodyPr/>
                    <a:lstStyle/>
                    <a:p>
                      <a:pPr algn="ctr"/>
                      <a:r>
                        <a:rPr lang="en-US" dirty="0" smtClean="0">
                          <a:latin typeface="Arial" charset="0"/>
                          <a:ea typeface="Arial" charset="0"/>
                          <a:cs typeface="Arial" charset="0"/>
                        </a:rPr>
                        <a:t>7.4</a:t>
                      </a:r>
                      <a:endParaRPr lang="en-US" dirty="0">
                        <a:latin typeface="Arial" charset="0"/>
                        <a:ea typeface="Arial" charset="0"/>
                        <a:cs typeface="Arial" charset="0"/>
                      </a:endParaRPr>
                    </a:p>
                  </a:txBody>
                  <a:tcPr/>
                </a:tc>
                <a:tc>
                  <a:txBody>
                    <a:bodyPr/>
                    <a:lstStyle/>
                    <a:p>
                      <a:pPr algn="ctr"/>
                      <a:r>
                        <a:rPr lang="en-US" dirty="0" smtClean="0">
                          <a:latin typeface="Arial" charset="0"/>
                          <a:ea typeface="Arial" charset="0"/>
                          <a:cs typeface="Arial" charset="0"/>
                        </a:rPr>
                        <a:t>6.2</a:t>
                      </a:r>
                      <a:endParaRPr lang="en-US" dirty="0">
                        <a:latin typeface="Arial" charset="0"/>
                        <a:ea typeface="Arial" charset="0"/>
                        <a:cs typeface="Arial" charset="0"/>
                      </a:endParaRPr>
                    </a:p>
                  </a:txBody>
                  <a:tcPr/>
                </a:tc>
              </a:tr>
              <a:tr h="275771">
                <a:tc>
                  <a:txBody>
                    <a:bodyPr/>
                    <a:lstStyle/>
                    <a:p>
                      <a:r>
                        <a:rPr lang="en-US" dirty="0" smtClean="0">
                          <a:latin typeface="Arial" charset="0"/>
                          <a:ea typeface="Arial" charset="0"/>
                          <a:cs typeface="Arial" charset="0"/>
                        </a:rPr>
                        <a:t>Days</a:t>
                      </a:r>
                      <a:r>
                        <a:rPr lang="en-US" baseline="0" dirty="0" smtClean="0">
                          <a:latin typeface="Arial" charset="0"/>
                          <a:ea typeface="Arial" charset="0"/>
                          <a:cs typeface="Arial" charset="0"/>
                        </a:rPr>
                        <a:t> of Experience</a:t>
                      </a:r>
                      <a:endParaRPr lang="en-US" dirty="0">
                        <a:latin typeface="Arial" charset="0"/>
                        <a:ea typeface="Arial" charset="0"/>
                        <a:cs typeface="Arial" charset="0"/>
                      </a:endParaRPr>
                    </a:p>
                  </a:txBody>
                  <a:tcPr/>
                </a:tc>
                <a:tc>
                  <a:txBody>
                    <a:bodyPr/>
                    <a:lstStyle/>
                    <a:p>
                      <a:pPr algn="ctr"/>
                      <a:r>
                        <a:rPr lang="en-US" dirty="0" smtClean="0">
                          <a:latin typeface="Arial" charset="0"/>
                          <a:ea typeface="Arial" charset="0"/>
                          <a:cs typeface="Arial" charset="0"/>
                        </a:rPr>
                        <a:t>1678</a:t>
                      </a:r>
                      <a:endParaRPr lang="en-US" dirty="0">
                        <a:latin typeface="Arial" charset="0"/>
                        <a:ea typeface="Arial" charset="0"/>
                        <a:cs typeface="Arial" charset="0"/>
                      </a:endParaRPr>
                    </a:p>
                  </a:txBody>
                  <a:tcPr/>
                </a:tc>
                <a:tc>
                  <a:txBody>
                    <a:bodyPr/>
                    <a:lstStyle/>
                    <a:p>
                      <a:pPr algn="ctr"/>
                      <a:r>
                        <a:rPr lang="en-US" dirty="0" smtClean="0">
                          <a:latin typeface="Arial" charset="0"/>
                          <a:ea typeface="Arial" charset="0"/>
                          <a:cs typeface="Arial" charset="0"/>
                        </a:rPr>
                        <a:t>923</a:t>
                      </a:r>
                      <a:endParaRPr lang="en-US" dirty="0">
                        <a:latin typeface="Arial" charset="0"/>
                        <a:ea typeface="Arial" charset="0"/>
                        <a:cs typeface="Arial" charset="0"/>
                      </a:endParaRPr>
                    </a:p>
                  </a:txBody>
                  <a:tcPr/>
                </a:tc>
              </a:tr>
              <a:tr h="2757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ea typeface="Arial" charset="0"/>
                          <a:cs typeface="Arial" charset="0"/>
                        </a:rPr>
                        <a:t>Other</a:t>
                      </a:r>
                    </a:p>
                    <a:p>
                      <a:endParaRPr lang="en-US" dirty="0">
                        <a:latin typeface="Arial" charset="0"/>
                        <a:ea typeface="Arial" charset="0"/>
                        <a:cs typeface="Arial" charset="0"/>
                      </a:endParaRPr>
                    </a:p>
                  </a:txBody>
                  <a:tcPr>
                    <a:lnB w="28575" cap="flat" cmpd="sng" algn="ctr">
                      <a:solidFill>
                        <a:schemeClr val="tx1"/>
                      </a:solidFill>
                      <a:prstDash val="solid"/>
                      <a:round/>
                      <a:headEnd type="none" w="med" len="med"/>
                      <a:tailEnd type="none" w="med" len="med"/>
                    </a:lnB>
                  </a:tcPr>
                </a:tc>
                <a:tc>
                  <a:txBody>
                    <a:bodyPr/>
                    <a:lstStyle/>
                    <a:p>
                      <a:pPr algn="ctr"/>
                      <a:endParaRPr lang="en-US" dirty="0">
                        <a:latin typeface="Arial" charset="0"/>
                        <a:ea typeface="Arial" charset="0"/>
                        <a:cs typeface="Arial" charset="0"/>
                      </a:endParaRPr>
                    </a:p>
                  </a:txBody>
                  <a:tcPr>
                    <a:lnB w="28575" cap="flat" cmpd="sng" algn="ctr">
                      <a:solidFill>
                        <a:schemeClr val="tx1"/>
                      </a:solidFill>
                      <a:prstDash val="solid"/>
                      <a:round/>
                      <a:headEnd type="none" w="med" len="med"/>
                      <a:tailEnd type="none" w="med" len="med"/>
                    </a:lnB>
                  </a:tcPr>
                </a:tc>
                <a:tc>
                  <a:txBody>
                    <a:bodyPr/>
                    <a:lstStyle/>
                    <a:p>
                      <a:pPr algn="ctr"/>
                      <a:endParaRPr lang="en-US" dirty="0">
                        <a:latin typeface="Arial" charset="0"/>
                        <a:ea typeface="Arial" charset="0"/>
                        <a:cs typeface="Arial" charset="0"/>
                      </a:endParaRPr>
                    </a:p>
                  </a:txBody>
                  <a:tcPr>
                    <a:lnB w="285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186511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322" y="77867"/>
            <a:ext cx="8808334" cy="917563"/>
          </a:xfrm>
        </p:spPr>
        <p:txBody>
          <a:bodyPr>
            <a:noAutofit/>
          </a:bodyPr>
          <a:lstStyle/>
          <a:p>
            <a:r>
              <a:rPr lang="en-US" sz="3000" b="1" dirty="0">
                <a:latin typeface="Arial" charset="0"/>
                <a:ea typeface="Arial" charset="0"/>
                <a:cs typeface="Arial" charset="0"/>
              </a:rPr>
              <a:t>Response of Campaign Contributions to Contestation </a:t>
            </a:r>
          </a:p>
        </p:txBody>
      </p:sp>
      <p:sp>
        <p:nvSpPr>
          <p:cNvPr id="4" name="Rectangle 3"/>
          <p:cNvSpPr/>
          <p:nvPr/>
        </p:nvSpPr>
        <p:spPr>
          <a:xfrm>
            <a:off x="1697621" y="995429"/>
            <a:ext cx="8715736" cy="646331"/>
          </a:xfrm>
          <a:prstGeom prst="rect">
            <a:avLst/>
          </a:prstGeom>
        </p:spPr>
        <p:txBody>
          <a:bodyPr wrap="square">
            <a:spAutoFit/>
          </a:bodyPr>
          <a:lstStyle/>
          <a:p>
            <a:r>
              <a:rPr lang="en-US" dirty="0">
                <a:latin typeface="Arial" charset="0"/>
                <a:ea typeface="Arial" charset="0"/>
                <a:cs typeface="Arial" charset="0"/>
              </a:rPr>
              <a:t>Campaign </a:t>
            </a:r>
            <a:r>
              <a:rPr lang="en-US" dirty="0" err="1">
                <a:latin typeface="Arial" charset="0"/>
                <a:ea typeface="Arial" charset="0"/>
                <a:cs typeface="Arial" charset="0"/>
              </a:rPr>
              <a:t>Contributions</a:t>
            </a:r>
            <a:r>
              <a:rPr lang="en-US" i="1" baseline="-25000" dirty="0" err="1">
                <a:latin typeface="Arial" charset="0"/>
                <a:ea typeface="Arial" charset="0"/>
                <a:cs typeface="Arial" charset="0"/>
              </a:rPr>
              <a:t>its</a:t>
            </a:r>
            <a:r>
              <a:rPr lang="en-US" i="1" dirty="0">
                <a:latin typeface="Arial" charset="0"/>
                <a:ea typeface="Arial" charset="0"/>
                <a:cs typeface="Arial" charset="0"/>
              </a:rPr>
              <a:t> =</a:t>
            </a:r>
            <a:r>
              <a:rPr lang="en-US" dirty="0">
                <a:latin typeface="Arial" charset="0"/>
                <a:ea typeface="Arial" charset="0"/>
                <a:cs typeface="Arial" charset="0"/>
              </a:rPr>
              <a:t> β</a:t>
            </a:r>
            <a:r>
              <a:rPr lang="en-US" baseline="-25000" dirty="0">
                <a:latin typeface="Arial" charset="0"/>
                <a:ea typeface="Arial" charset="0"/>
                <a:cs typeface="Arial" charset="0"/>
                <a:sym typeface="Symbol" charset="2"/>
              </a:rPr>
              <a:t>1</a:t>
            </a:r>
            <a:r>
              <a:rPr lang="en-US" dirty="0">
                <a:latin typeface="Arial" charset="0"/>
                <a:ea typeface="Arial" charset="0"/>
                <a:cs typeface="Arial" charset="0"/>
              </a:rPr>
              <a:t>Intervenors</a:t>
            </a:r>
            <a:r>
              <a:rPr lang="en-US" i="1" baseline="-25000" dirty="0">
                <a:latin typeface="Arial" charset="0"/>
                <a:ea typeface="Arial" charset="0"/>
                <a:cs typeface="Arial" charset="0"/>
              </a:rPr>
              <a:t>its</a:t>
            </a:r>
            <a:r>
              <a:rPr lang="en-US" dirty="0">
                <a:latin typeface="Arial" charset="0"/>
                <a:ea typeface="Arial" charset="0"/>
                <a:cs typeface="Arial" charset="0"/>
              </a:rPr>
              <a:t> + β</a:t>
            </a:r>
            <a:r>
              <a:rPr lang="en-US" baseline="-25000" dirty="0">
                <a:latin typeface="Arial" charset="0"/>
                <a:ea typeface="Arial" charset="0"/>
                <a:cs typeface="Arial" charset="0"/>
                <a:sym typeface="Symbol" charset="2"/>
              </a:rPr>
              <a:t>2 </a:t>
            </a:r>
            <a:r>
              <a:rPr lang="en-US" dirty="0" err="1" smtClean="0">
                <a:latin typeface="Arial" charset="0"/>
                <a:ea typeface="Arial" charset="0"/>
                <a:cs typeface="Arial" charset="0"/>
                <a:sym typeface="Symbol" charset="2"/>
              </a:rPr>
              <a:t>Experience</a:t>
            </a:r>
            <a:r>
              <a:rPr lang="en-US" i="1" baseline="-25000" dirty="0" err="1" smtClean="0">
                <a:latin typeface="Arial" charset="0"/>
                <a:ea typeface="Arial" charset="0"/>
                <a:cs typeface="Arial" charset="0"/>
              </a:rPr>
              <a:t>ts</a:t>
            </a:r>
            <a:r>
              <a:rPr lang="en-US" dirty="0" smtClean="0">
                <a:latin typeface="Arial" charset="0"/>
                <a:ea typeface="Arial" charset="0"/>
                <a:cs typeface="Arial" charset="0"/>
              </a:rPr>
              <a:t>+ β</a:t>
            </a:r>
            <a:r>
              <a:rPr lang="en-US" baseline="-25000" dirty="0">
                <a:latin typeface="Arial" charset="0"/>
                <a:ea typeface="Arial" charset="0"/>
                <a:cs typeface="Arial" charset="0"/>
                <a:sym typeface="Symbol" charset="2"/>
              </a:rPr>
              <a:t>3</a:t>
            </a:r>
            <a:r>
              <a:rPr lang="en-US" baseline="-25000" dirty="0" smtClean="0">
                <a:latin typeface="Arial" charset="0"/>
                <a:ea typeface="Arial" charset="0"/>
                <a:cs typeface="Arial" charset="0"/>
                <a:sym typeface="Symbol" charset="2"/>
              </a:rPr>
              <a:t>-12</a:t>
            </a:r>
            <a:r>
              <a:rPr lang="en-US" dirty="0" smtClean="0">
                <a:latin typeface="Arial" charset="0"/>
                <a:ea typeface="Arial" charset="0"/>
                <a:cs typeface="Arial" charset="0"/>
              </a:rPr>
              <a:t>X</a:t>
            </a:r>
            <a:r>
              <a:rPr lang="en-US" i="1" baseline="-25000" dirty="0" smtClean="0">
                <a:latin typeface="Arial" charset="0"/>
                <a:ea typeface="Arial" charset="0"/>
                <a:cs typeface="Arial" charset="0"/>
              </a:rPr>
              <a:t>ist</a:t>
            </a:r>
            <a:r>
              <a:rPr lang="en-US" dirty="0" smtClean="0">
                <a:latin typeface="Arial" charset="0"/>
                <a:ea typeface="Arial" charset="0"/>
                <a:cs typeface="Arial" charset="0"/>
              </a:rPr>
              <a:t> </a:t>
            </a:r>
            <a:r>
              <a:rPr lang="en-US" dirty="0">
                <a:latin typeface="Arial" charset="0"/>
                <a:ea typeface="Arial" charset="0"/>
                <a:cs typeface="Arial" charset="0"/>
              </a:rPr>
              <a:t>+ </a:t>
            </a:r>
            <a:r>
              <a:rPr lang="en-US" dirty="0" err="1" smtClean="0">
                <a:latin typeface="Arial" charset="0"/>
                <a:ea typeface="Arial" charset="0"/>
                <a:cs typeface="Arial" charset="0"/>
              </a:rPr>
              <a:t>fe</a:t>
            </a:r>
            <a:r>
              <a:rPr lang="en-US" i="1" baseline="-25000" dirty="0" err="1">
                <a:latin typeface="Arial" charset="0"/>
                <a:ea typeface="Arial" charset="0"/>
                <a:cs typeface="Arial" charset="0"/>
              </a:rPr>
              <a:t>ist</a:t>
            </a:r>
            <a:r>
              <a:rPr lang="en-US" dirty="0" smtClean="0">
                <a:latin typeface="Arial" charset="0"/>
                <a:ea typeface="Arial" charset="0"/>
                <a:cs typeface="Arial" charset="0"/>
              </a:rPr>
              <a:t> + </a:t>
            </a:r>
            <a:r>
              <a:rPr lang="en-US" dirty="0" err="1">
                <a:latin typeface="Arial" charset="0"/>
                <a:ea typeface="Arial" charset="0"/>
                <a:cs typeface="Arial" charset="0"/>
              </a:rPr>
              <a:t>ε</a:t>
            </a:r>
            <a:r>
              <a:rPr lang="en-US" i="1" baseline="-25000" dirty="0" err="1">
                <a:latin typeface="Arial" charset="0"/>
                <a:ea typeface="Arial" charset="0"/>
                <a:cs typeface="Arial" charset="0"/>
              </a:rPr>
              <a:t>ist</a:t>
            </a:r>
            <a:endParaRPr lang="en-CA" dirty="0">
              <a:latin typeface="Arial" charset="0"/>
              <a:ea typeface="Arial" charset="0"/>
              <a:cs typeface="Arial" charset="0"/>
            </a:endParaRPr>
          </a:p>
          <a:p>
            <a:r>
              <a:rPr lang="en-US" dirty="0">
                <a:latin typeface="Arial" charset="0"/>
                <a:ea typeface="Arial" charset="0"/>
                <a:cs typeface="Arial" charset="0"/>
              </a:rPr>
              <a:t> </a:t>
            </a:r>
            <a:endParaRPr lang="en-CA" dirty="0">
              <a:latin typeface="Arial" charset="0"/>
              <a:ea typeface="Arial" charset="0"/>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860402852"/>
              </p:ext>
            </p:extLst>
          </p:nvPr>
        </p:nvGraphicFramePr>
        <p:xfrm>
          <a:off x="2394031" y="2826576"/>
          <a:ext cx="4616369" cy="1431102"/>
        </p:xfrm>
        <a:graphic>
          <a:graphicData uri="http://schemas.openxmlformats.org/drawingml/2006/table">
            <a:tbl>
              <a:tblPr firstRow="1" bandRow="1">
                <a:tableStyleId>{2D5ABB26-0587-4C30-8999-92F81FD0307C}</a:tableStyleId>
              </a:tblPr>
              <a:tblGrid>
                <a:gridCol w="2150963"/>
                <a:gridCol w="2465406"/>
              </a:tblGrid>
              <a:tr h="349791">
                <a:tc>
                  <a:txBody>
                    <a:bodyPr/>
                    <a:lstStyle/>
                    <a:p>
                      <a:endParaRPr lang="en-US" sz="1200" b="1" dirty="0">
                        <a:latin typeface="Arial" charset="0"/>
                        <a:ea typeface="Arial" charset="0"/>
                        <a:cs typeface="Arial" charset="0"/>
                      </a:endParaRPr>
                    </a:p>
                  </a:txBody>
                  <a:tcPr>
                    <a:lnT w="28575"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endParaRPr lang="en-US" sz="1200" b="1" dirty="0">
                        <a:effectLst/>
                        <a:latin typeface="Arial" charset="0"/>
                        <a:ea typeface="Arial" charset="0"/>
                        <a:cs typeface="Arial" charset="0"/>
                      </a:endParaRPr>
                    </a:p>
                  </a:txBody>
                  <a:tcPr marL="68580" marR="68580" marT="0" marB="0" anchor="ctr">
                    <a:lnT w="28575" cap="flat" cmpd="sng" algn="ctr">
                      <a:solidFill>
                        <a:schemeClr val="tx1"/>
                      </a:solidFill>
                      <a:prstDash val="solid"/>
                      <a:round/>
                      <a:headEnd type="none" w="med" len="med"/>
                      <a:tailEnd type="none" w="med" len="med"/>
                    </a:lnT>
                  </a:tcPr>
                </a:tc>
              </a:tr>
              <a:tr h="349791">
                <a:tc>
                  <a:txBody>
                    <a:bodyPr/>
                    <a:lstStyle/>
                    <a:p>
                      <a:r>
                        <a:rPr lang="en-US" sz="1200" b="1" dirty="0" smtClean="0">
                          <a:latin typeface="Arial" charset="0"/>
                          <a:ea typeface="Arial" charset="0"/>
                          <a:cs typeface="Arial" charset="0"/>
                        </a:rPr>
                        <a:t>Intervenors</a:t>
                      </a:r>
                      <a:endParaRPr lang="en-US" sz="1200" b="1" dirty="0">
                        <a:latin typeface="Arial" charset="0"/>
                        <a:ea typeface="Arial" charset="0"/>
                        <a:cs typeface="Arial" charset="0"/>
                      </a:endParaRPr>
                    </a:p>
                  </a:txBody>
                  <a:tcPr/>
                </a:tc>
                <a:tc>
                  <a:txBody>
                    <a:bodyPr/>
                    <a:lstStyle/>
                    <a:p>
                      <a:pPr marL="0" marR="0" algn="ctr">
                        <a:spcBef>
                          <a:spcPts val="0"/>
                        </a:spcBef>
                        <a:spcAft>
                          <a:spcPts val="0"/>
                        </a:spcAft>
                      </a:pPr>
                      <a:r>
                        <a:rPr lang="en-US" sz="1200" b="1" dirty="0">
                          <a:effectLst/>
                          <a:latin typeface="Arial" charset="0"/>
                          <a:ea typeface="Arial" charset="0"/>
                          <a:cs typeface="Arial" charset="0"/>
                        </a:rPr>
                        <a:t>114.869***</a:t>
                      </a:r>
                    </a:p>
                    <a:p>
                      <a:pPr marL="0" marR="0" algn="ctr">
                        <a:spcBef>
                          <a:spcPts val="0"/>
                        </a:spcBef>
                        <a:spcAft>
                          <a:spcPts val="0"/>
                        </a:spcAft>
                      </a:pPr>
                      <a:r>
                        <a:rPr lang="en-US" sz="1200" b="1" dirty="0">
                          <a:effectLst/>
                          <a:latin typeface="Arial" charset="0"/>
                          <a:ea typeface="Arial" charset="0"/>
                          <a:cs typeface="Arial" charset="0"/>
                        </a:rPr>
                        <a:t>(34.149)</a:t>
                      </a:r>
                    </a:p>
                  </a:txBody>
                  <a:tcPr marL="68580" marR="68580" marT="0" marB="0" anchor="ctr"/>
                </a:tc>
              </a:tr>
              <a:tr h="349791">
                <a:tc>
                  <a:txBody>
                    <a:bodyPr/>
                    <a:lstStyle/>
                    <a:p>
                      <a:r>
                        <a:rPr lang="en-US" sz="1200" smtClean="0">
                          <a:latin typeface="Arial" charset="0"/>
                          <a:ea typeface="Arial" charset="0"/>
                          <a:cs typeface="Arial" charset="0"/>
                        </a:rPr>
                        <a:t>Experience</a:t>
                      </a:r>
                      <a:endParaRPr lang="en-US" sz="1200" dirty="0">
                        <a:latin typeface="Arial" charset="0"/>
                        <a:ea typeface="Arial" charset="0"/>
                        <a:cs typeface="Arial" charset="0"/>
                      </a:endParaRPr>
                    </a:p>
                  </a:txBody>
                  <a:tcPr/>
                </a:tc>
                <a:tc>
                  <a:txBody>
                    <a:bodyPr/>
                    <a:lstStyle/>
                    <a:p>
                      <a:pPr marL="0" marR="0" algn="ctr">
                        <a:spcBef>
                          <a:spcPts val="0"/>
                        </a:spcBef>
                        <a:spcAft>
                          <a:spcPts val="0"/>
                        </a:spcAft>
                      </a:pPr>
                      <a:r>
                        <a:rPr lang="en-US" sz="1200" smtClean="0">
                          <a:effectLst/>
                          <a:latin typeface="Arial" charset="0"/>
                          <a:ea typeface="Arial" charset="0"/>
                          <a:cs typeface="Arial" charset="0"/>
                        </a:rPr>
                        <a:t>-0.395***</a:t>
                      </a:r>
                    </a:p>
                    <a:p>
                      <a:pPr marL="0" marR="0" algn="ctr">
                        <a:spcBef>
                          <a:spcPts val="0"/>
                        </a:spcBef>
                        <a:spcAft>
                          <a:spcPts val="0"/>
                        </a:spcAft>
                      </a:pPr>
                      <a:r>
                        <a:rPr lang="en-US" sz="1200" smtClean="0">
                          <a:effectLst/>
                          <a:latin typeface="Arial" charset="0"/>
                          <a:ea typeface="Arial" charset="0"/>
                          <a:cs typeface="Arial" charset="0"/>
                        </a:rPr>
                        <a:t>(0.102)</a:t>
                      </a:r>
                      <a:endParaRPr lang="en-US" sz="1200" dirty="0">
                        <a:effectLst/>
                        <a:latin typeface="Arial" charset="0"/>
                        <a:ea typeface="Arial" charset="0"/>
                        <a:cs typeface="Arial" charset="0"/>
                      </a:endParaRPr>
                    </a:p>
                  </a:txBody>
                  <a:tcPr marL="68580" marR="68580" marT="0" marB="0" anchor="ctr"/>
                </a:tc>
              </a:tr>
              <a:tr h="349791">
                <a:tc>
                  <a:txBody>
                    <a:bodyPr/>
                    <a:lstStyle/>
                    <a:p>
                      <a:endParaRPr lang="en-US" sz="1200" dirty="0">
                        <a:latin typeface="Arial" charset="0"/>
                        <a:ea typeface="Arial" charset="0"/>
                        <a:cs typeface="Arial" charset="0"/>
                      </a:endParaRPr>
                    </a:p>
                  </a:txBody>
                  <a:tcPr>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dirty="0">
                        <a:effectLst/>
                        <a:latin typeface="Arial" charset="0"/>
                        <a:ea typeface="Arial" charset="0"/>
                        <a:cs typeface="Arial" charset="0"/>
                      </a:endParaRPr>
                    </a:p>
                  </a:txBody>
                  <a:tcPr marL="68580" marR="68580" marT="0" marB="0" anchor="ctr">
                    <a:lnB w="28575"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2276356" y="4739063"/>
            <a:ext cx="5138236" cy="954107"/>
          </a:xfrm>
          <a:prstGeom prst="rect">
            <a:avLst/>
          </a:prstGeom>
          <a:noFill/>
        </p:spPr>
        <p:txBody>
          <a:bodyPr wrap="square" rtlCol="0">
            <a:spAutoFit/>
          </a:bodyPr>
          <a:lstStyle/>
          <a:p>
            <a:r>
              <a:rPr lang="en-US" sz="1000" dirty="0">
                <a:latin typeface="Arial" charset="0"/>
                <a:ea typeface="Arial" charset="0"/>
                <a:cs typeface="Arial" charset="0"/>
              </a:rPr>
              <a:t>Includes firm, state and month-year fixed effects. Robust standard errors clustered by </a:t>
            </a:r>
            <a:endParaRPr lang="en-US" sz="1000" dirty="0" smtClean="0">
              <a:latin typeface="Arial" charset="0"/>
              <a:ea typeface="Arial" charset="0"/>
              <a:cs typeface="Arial" charset="0"/>
            </a:endParaRPr>
          </a:p>
          <a:p>
            <a:r>
              <a:rPr lang="en-US" sz="1000" dirty="0" smtClean="0">
                <a:latin typeface="Arial" charset="0"/>
                <a:ea typeface="Arial" charset="0"/>
                <a:cs typeface="Arial" charset="0"/>
              </a:rPr>
              <a:t>firm </a:t>
            </a:r>
            <a:r>
              <a:rPr lang="en-US" sz="1000" dirty="0">
                <a:latin typeface="Arial" charset="0"/>
                <a:ea typeface="Arial" charset="0"/>
                <a:cs typeface="Arial" charset="0"/>
              </a:rPr>
              <a:t>in parentheses. *</a:t>
            </a:r>
            <a:r>
              <a:rPr lang="en-US" sz="1000" i="1" dirty="0">
                <a:latin typeface="Arial" charset="0"/>
                <a:ea typeface="Arial" charset="0"/>
                <a:cs typeface="Arial" charset="0"/>
              </a:rPr>
              <a:t>p</a:t>
            </a:r>
            <a:r>
              <a:rPr lang="en-US" sz="1000" dirty="0">
                <a:latin typeface="Arial" charset="0"/>
                <a:ea typeface="Arial" charset="0"/>
                <a:cs typeface="Arial" charset="0"/>
              </a:rPr>
              <a:t>&lt;0.1; **</a:t>
            </a:r>
            <a:r>
              <a:rPr lang="en-US" sz="1000" i="1" dirty="0">
                <a:latin typeface="Arial" charset="0"/>
                <a:ea typeface="Arial" charset="0"/>
                <a:cs typeface="Arial" charset="0"/>
              </a:rPr>
              <a:t>p</a:t>
            </a:r>
            <a:r>
              <a:rPr lang="en-US" sz="1000" dirty="0">
                <a:latin typeface="Arial" charset="0"/>
                <a:ea typeface="Arial" charset="0"/>
                <a:cs typeface="Arial" charset="0"/>
              </a:rPr>
              <a:t>&lt;0.05; ***</a:t>
            </a:r>
            <a:r>
              <a:rPr lang="en-US" sz="1000" i="1" dirty="0">
                <a:latin typeface="Arial" charset="0"/>
                <a:ea typeface="Arial" charset="0"/>
                <a:cs typeface="Arial" charset="0"/>
              </a:rPr>
              <a:t>p</a:t>
            </a:r>
            <a:r>
              <a:rPr lang="en-US" sz="1000" dirty="0">
                <a:latin typeface="Arial" charset="0"/>
                <a:ea typeface="Arial" charset="0"/>
                <a:cs typeface="Arial" charset="0"/>
              </a:rPr>
              <a:t>&lt;0.01</a:t>
            </a:r>
          </a:p>
          <a:p>
            <a:r>
              <a:rPr lang="en-US" dirty="0"/>
              <a:t/>
            </a:r>
            <a:br>
              <a:rPr lang="en-US" dirty="0"/>
            </a:br>
            <a:endParaRPr lang="en-US" dirty="0"/>
          </a:p>
        </p:txBody>
      </p:sp>
      <p:sp>
        <p:nvSpPr>
          <p:cNvPr id="7" name="TextBox 6"/>
          <p:cNvSpPr txBox="1"/>
          <p:nvPr/>
        </p:nvSpPr>
        <p:spPr>
          <a:xfrm>
            <a:off x="7174522" y="2785821"/>
            <a:ext cx="3402958" cy="1477328"/>
          </a:xfrm>
          <a:prstGeom prst="rect">
            <a:avLst/>
          </a:prstGeom>
          <a:solidFill>
            <a:schemeClr val="accent1"/>
          </a:solidFill>
        </p:spPr>
        <p:txBody>
          <a:bodyPr wrap="square" rtlCol="0">
            <a:spAutoFit/>
          </a:bodyPr>
          <a:lstStyle/>
          <a:p>
            <a:pPr algn="ctr"/>
            <a:r>
              <a:rPr lang="en-US" dirty="0">
                <a:solidFill>
                  <a:schemeClr val="bg1"/>
                </a:solidFill>
                <a:latin typeface="Arial" charset="0"/>
                <a:ea typeface="Arial" charset="0"/>
                <a:cs typeface="Arial" charset="0"/>
              </a:rPr>
              <a:t>One Standard Deviation increase in the number of </a:t>
            </a:r>
            <a:r>
              <a:rPr lang="en-US" dirty="0" err="1">
                <a:solidFill>
                  <a:schemeClr val="bg1"/>
                </a:solidFill>
                <a:latin typeface="Arial" charset="0"/>
                <a:ea typeface="Arial" charset="0"/>
                <a:cs typeface="Arial" charset="0"/>
              </a:rPr>
              <a:t>Intervenors</a:t>
            </a:r>
            <a:r>
              <a:rPr lang="en-US" dirty="0">
                <a:solidFill>
                  <a:schemeClr val="bg1"/>
                </a:solidFill>
                <a:latin typeface="Arial" charset="0"/>
                <a:ea typeface="Arial" charset="0"/>
                <a:cs typeface="Arial" charset="0"/>
              </a:rPr>
              <a:t> </a:t>
            </a:r>
            <a:r>
              <a:rPr lang="en-US" dirty="0" smtClean="0">
                <a:solidFill>
                  <a:schemeClr val="bg1"/>
                </a:solidFill>
                <a:latin typeface="Arial" charset="0"/>
                <a:ea typeface="Arial" charset="0"/>
                <a:cs typeface="Arial" charset="0"/>
              </a:rPr>
              <a:t>in the last rate case increases </a:t>
            </a:r>
            <a:r>
              <a:rPr lang="en-US" dirty="0">
                <a:solidFill>
                  <a:schemeClr val="bg1"/>
                </a:solidFill>
                <a:latin typeface="Arial" charset="0"/>
                <a:ea typeface="Arial" charset="0"/>
                <a:cs typeface="Arial" charset="0"/>
              </a:rPr>
              <a:t>monthly campaign contributions by 28%</a:t>
            </a:r>
          </a:p>
        </p:txBody>
      </p:sp>
    </p:spTree>
    <p:extLst>
      <p:ext uri="{BB962C8B-B14F-4D97-AF65-F5344CB8AC3E}">
        <p14:creationId xmlns:p14="http://schemas.microsoft.com/office/powerpoint/2010/main" val="426973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7867"/>
            <a:ext cx="9144000" cy="917563"/>
          </a:xfrm>
        </p:spPr>
        <p:txBody>
          <a:bodyPr>
            <a:noAutofit/>
          </a:bodyPr>
          <a:lstStyle/>
          <a:p>
            <a:r>
              <a:rPr lang="en-US" sz="2400" b="1" dirty="0">
                <a:latin typeface="Arial" charset="0"/>
                <a:ea typeface="Arial" charset="0"/>
                <a:cs typeface="Arial" charset="0"/>
              </a:rPr>
              <a:t>Response of Campaign Contributions to Contestation moderated by Regulator Experience </a:t>
            </a:r>
            <a:r>
              <a:rPr lang="en-US" sz="2400" b="1" dirty="0" smtClean="0">
                <a:latin typeface="Arial" charset="0"/>
                <a:ea typeface="Arial" charset="0"/>
                <a:cs typeface="Arial" charset="0"/>
              </a:rPr>
              <a:t>(</a:t>
            </a:r>
            <a:r>
              <a:rPr lang="en-US" sz="2400" b="1" dirty="0">
                <a:latin typeface="Arial" charset="0"/>
                <a:ea typeface="Arial" charset="0"/>
                <a:cs typeface="Arial" charset="0"/>
              </a:rPr>
              <a:t>Interactions) </a:t>
            </a:r>
          </a:p>
        </p:txBody>
      </p:sp>
      <p:sp>
        <p:nvSpPr>
          <p:cNvPr id="4" name="Rectangle 3"/>
          <p:cNvSpPr/>
          <p:nvPr/>
        </p:nvSpPr>
        <p:spPr>
          <a:xfrm>
            <a:off x="1524001" y="1111176"/>
            <a:ext cx="9294471" cy="923330"/>
          </a:xfrm>
          <a:prstGeom prst="rect">
            <a:avLst/>
          </a:prstGeom>
        </p:spPr>
        <p:txBody>
          <a:bodyPr wrap="square">
            <a:spAutoFit/>
          </a:bodyPr>
          <a:lstStyle/>
          <a:p>
            <a:r>
              <a:rPr lang="en-US" dirty="0">
                <a:latin typeface="Arial" charset="0"/>
                <a:ea typeface="Arial" charset="0"/>
                <a:cs typeface="Arial" charset="0"/>
              </a:rPr>
              <a:t>Campaign </a:t>
            </a:r>
            <a:r>
              <a:rPr lang="en-US" dirty="0" err="1">
                <a:latin typeface="Arial" charset="0"/>
                <a:ea typeface="Arial" charset="0"/>
                <a:cs typeface="Arial" charset="0"/>
              </a:rPr>
              <a:t>Contributions</a:t>
            </a:r>
            <a:r>
              <a:rPr lang="en-US" i="1" baseline="-25000" dirty="0" err="1">
                <a:latin typeface="Arial" charset="0"/>
                <a:ea typeface="Arial" charset="0"/>
                <a:cs typeface="Arial" charset="0"/>
              </a:rPr>
              <a:t>its</a:t>
            </a:r>
            <a:r>
              <a:rPr lang="en-US" i="1" dirty="0">
                <a:latin typeface="Arial" charset="0"/>
                <a:ea typeface="Arial" charset="0"/>
                <a:cs typeface="Arial" charset="0"/>
              </a:rPr>
              <a:t> =</a:t>
            </a:r>
            <a:r>
              <a:rPr lang="en-US" dirty="0">
                <a:latin typeface="Arial" charset="0"/>
                <a:ea typeface="Arial" charset="0"/>
                <a:cs typeface="Arial" charset="0"/>
              </a:rPr>
              <a:t> β</a:t>
            </a:r>
            <a:r>
              <a:rPr lang="en-US" baseline="-25000" dirty="0">
                <a:latin typeface="Arial" charset="0"/>
                <a:ea typeface="Arial" charset="0"/>
                <a:cs typeface="Arial" charset="0"/>
                <a:sym typeface="Symbol" charset="2"/>
              </a:rPr>
              <a:t>1</a:t>
            </a:r>
            <a:r>
              <a:rPr lang="en-US" dirty="0">
                <a:latin typeface="Arial" charset="0"/>
                <a:ea typeface="Arial" charset="0"/>
                <a:cs typeface="Arial" charset="0"/>
              </a:rPr>
              <a:t> </a:t>
            </a:r>
            <a:r>
              <a:rPr lang="en-US" dirty="0" err="1">
                <a:latin typeface="Arial" charset="0"/>
                <a:ea typeface="Arial" charset="0"/>
                <a:cs typeface="Arial" charset="0"/>
              </a:rPr>
              <a:t>Intervenors</a:t>
            </a:r>
            <a:r>
              <a:rPr lang="en-US" i="1" baseline="-25000" dirty="0" err="1">
                <a:latin typeface="Arial" charset="0"/>
                <a:ea typeface="Arial" charset="0"/>
                <a:cs typeface="Arial" charset="0"/>
              </a:rPr>
              <a:t>its</a:t>
            </a:r>
            <a:r>
              <a:rPr lang="en-US" dirty="0">
                <a:latin typeface="Arial" charset="0"/>
                <a:ea typeface="Arial" charset="0"/>
                <a:cs typeface="Arial" charset="0"/>
              </a:rPr>
              <a:t> + β</a:t>
            </a:r>
            <a:r>
              <a:rPr lang="en-US" baseline="-25000" dirty="0">
                <a:latin typeface="Arial" charset="0"/>
                <a:ea typeface="Arial" charset="0"/>
                <a:cs typeface="Arial" charset="0"/>
                <a:sym typeface="Symbol" charset="2"/>
              </a:rPr>
              <a:t>2 </a:t>
            </a:r>
            <a:r>
              <a:rPr lang="en-US" dirty="0" err="1">
                <a:latin typeface="Arial" charset="0"/>
                <a:ea typeface="Arial" charset="0"/>
                <a:cs typeface="Arial" charset="0"/>
                <a:sym typeface="Symbol" charset="2"/>
              </a:rPr>
              <a:t>Experience</a:t>
            </a:r>
            <a:r>
              <a:rPr lang="en-US" i="1" baseline="-25000" dirty="0" err="1">
                <a:latin typeface="Arial" charset="0"/>
                <a:ea typeface="Arial" charset="0"/>
                <a:cs typeface="Arial" charset="0"/>
              </a:rPr>
              <a:t>ts</a:t>
            </a:r>
            <a:r>
              <a:rPr lang="en-US" dirty="0">
                <a:latin typeface="Arial" charset="0"/>
                <a:ea typeface="Arial" charset="0"/>
                <a:cs typeface="Arial" charset="0"/>
              </a:rPr>
              <a:t>+</a:t>
            </a:r>
            <a:r>
              <a:rPr lang="en-US" baseline="-25000" dirty="0">
                <a:latin typeface="Arial" charset="0"/>
                <a:ea typeface="Arial" charset="0"/>
                <a:cs typeface="Arial" charset="0"/>
                <a:sym typeface="Symbol" charset="2"/>
              </a:rPr>
              <a:t> </a:t>
            </a:r>
          </a:p>
          <a:p>
            <a:r>
              <a:rPr lang="en-US" dirty="0">
                <a:latin typeface="Arial" charset="0"/>
                <a:ea typeface="Arial" charset="0"/>
                <a:cs typeface="Arial" charset="0"/>
              </a:rPr>
              <a:t>β</a:t>
            </a:r>
            <a:r>
              <a:rPr lang="en-US" b="1" baseline="-25000" dirty="0">
                <a:latin typeface="Arial" charset="0"/>
                <a:ea typeface="Arial" charset="0"/>
                <a:cs typeface="Arial" charset="0"/>
                <a:sym typeface="Symbol" charset="2"/>
              </a:rPr>
              <a:t>3</a:t>
            </a:r>
            <a:r>
              <a:rPr lang="en-US" b="1" dirty="0">
                <a:latin typeface="Arial" charset="0"/>
                <a:ea typeface="Arial" charset="0"/>
                <a:cs typeface="Arial" charset="0"/>
              </a:rPr>
              <a:t>Intervenors</a:t>
            </a:r>
            <a:r>
              <a:rPr lang="en-US" b="1" i="1" baseline="-25000" dirty="0">
                <a:latin typeface="Arial" charset="0"/>
                <a:ea typeface="Arial" charset="0"/>
                <a:cs typeface="Arial" charset="0"/>
              </a:rPr>
              <a:t>its</a:t>
            </a:r>
            <a:r>
              <a:rPr lang="en-US" b="1" dirty="0">
                <a:latin typeface="Arial" charset="0"/>
                <a:ea typeface="Arial" charset="0"/>
                <a:cs typeface="Arial" charset="0"/>
              </a:rPr>
              <a:t>*</a:t>
            </a:r>
            <a:r>
              <a:rPr lang="en-US" b="1" dirty="0" err="1">
                <a:latin typeface="Arial" charset="0"/>
                <a:ea typeface="Arial" charset="0"/>
                <a:cs typeface="Arial" charset="0"/>
                <a:sym typeface="Symbol" charset="2"/>
              </a:rPr>
              <a:t>Experience</a:t>
            </a:r>
            <a:r>
              <a:rPr lang="en-US" b="1" i="1" baseline="-25000" dirty="0" err="1">
                <a:latin typeface="Arial" charset="0"/>
                <a:ea typeface="Arial" charset="0"/>
                <a:cs typeface="Arial" charset="0"/>
              </a:rPr>
              <a:t>ts</a:t>
            </a:r>
            <a:r>
              <a:rPr lang="en-US" dirty="0">
                <a:latin typeface="Arial" charset="0"/>
                <a:ea typeface="Arial" charset="0"/>
                <a:cs typeface="Arial" charset="0"/>
              </a:rPr>
              <a:t>+</a:t>
            </a:r>
            <a:r>
              <a:rPr lang="en-US" baseline="-25000" dirty="0">
                <a:latin typeface="Arial" charset="0"/>
                <a:ea typeface="Arial" charset="0"/>
                <a:cs typeface="Arial" charset="0"/>
                <a:sym typeface="Symbol" charset="2"/>
              </a:rPr>
              <a:t> </a:t>
            </a:r>
            <a:r>
              <a:rPr lang="en-US" dirty="0" smtClean="0">
                <a:latin typeface="Arial" charset="0"/>
                <a:ea typeface="Arial" charset="0"/>
                <a:cs typeface="Arial" charset="0"/>
              </a:rPr>
              <a:t>…</a:t>
            </a:r>
            <a:endParaRPr lang="en-CA" dirty="0">
              <a:latin typeface="Arial" charset="0"/>
              <a:ea typeface="Arial" charset="0"/>
              <a:cs typeface="Arial" charset="0"/>
            </a:endParaRPr>
          </a:p>
          <a:p>
            <a:r>
              <a:rPr lang="en-US" dirty="0">
                <a:latin typeface="Arial" charset="0"/>
                <a:ea typeface="Arial" charset="0"/>
                <a:cs typeface="Arial" charset="0"/>
              </a:rPr>
              <a:t> </a:t>
            </a:r>
            <a:endParaRPr lang="en-CA" dirty="0">
              <a:latin typeface="Arial" charset="0"/>
              <a:ea typeface="Arial" charset="0"/>
              <a:cs typeface="Arial" charset="0"/>
            </a:endParaRPr>
          </a:p>
        </p:txBody>
      </p:sp>
      <p:sp>
        <p:nvSpPr>
          <p:cNvPr id="6" name="TextBox 5"/>
          <p:cNvSpPr txBox="1"/>
          <p:nvPr/>
        </p:nvSpPr>
        <p:spPr>
          <a:xfrm>
            <a:off x="1922609" y="5042593"/>
            <a:ext cx="8183301" cy="954107"/>
          </a:xfrm>
          <a:prstGeom prst="rect">
            <a:avLst/>
          </a:prstGeom>
          <a:noFill/>
        </p:spPr>
        <p:txBody>
          <a:bodyPr wrap="square" rtlCol="0">
            <a:spAutoFit/>
          </a:bodyPr>
          <a:lstStyle/>
          <a:p>
            <a:r>
              <a:rPr lang="en-US" sz="1000" dirty="0">
                <a:latin typeface="Arial" charset="0"/>
                <a:ea typeface="Arial" charset="0"/>
                <a:cs typeface="Arial" charset="0"/>
              </a:rPr>
              <a:t>Models Include firm, state and month-year fixed effects. Robust standard errors clustered </a:t>
            </a:r>
            <a:endParaRPr lang="en-US" sz="1000" dirty="0" smtClean="0">
              <a:latin typeface="Arial" charset="0"/>
              <a:ea typeface="Arial" charset="0"/>
              <a:cs typeface="Arial" charset="0"/>
            </a:endParaRPr>
          </a:p>
          <a:p>
            <a:r>
              <a:rPr lang="en-US" sz="1000" dirty="0" smtClean="0">
                <a:latin typeface="Arial" charset="0"/>
                <a:ea typeface="Arial" charset="0"/>
                <a:cs typeface="Arial" charset="0"/>
              </a:rPr>
              <a:t>by firm. </a:t>
            </a:r>
            <a:r>
              <a:rPr lang="en-US" sz="1000" dirty="0">
                <a:latin typeface="Arial" charset="0"/>
                <a:ea typeface="Arial" charset="0"/>
                <a:cs typeface="Arial" charset="0"/>
              </a:rPr>
              <a:t>*</a:t>
            </a:r>
            <a:r>
              <a:rPr lang="en-US" sz="1000" i="1" dirty="0">
                <a:latin typeface="Arial" charset="0"/>
                <a:ea typeface="Arial" charset="0"/>
                <a:cs typeface="Arial" charset="0"/>
              </a:rPr>
              <a:t>p</a:t>
            </a:r>
            <a:r>
              <a:rPr lang="en-US" sz="1000" dirty="0">
                <a:latin typeface="Arial" charset="0"/>
                <a:ea typeface="Arial" charset="0"/>
                <a:cs typeface="Arial" charset="0"/>
              </a:rPr>
              <a:t>&lt;0.1; **</a:t>
            </a:r>
            <a:r>
              <a:rPr lang="en-US" sz="1000" i="1" dirty="0">
                <a:latin typeface="Arial" charset="0"/>
                <a:ea typeface="Arial" charset="0"/>
                <a:cs typeface="Arial" charset="0"/>
              </a:rPr>
              <a:t>p</a:t>
            </a:r>
            <a:r>
              <a:rPr lang="en-US" sz="1000" dirty="0">
                <a:latin typeface="Arial" charset="0"/>
                <a:ea typeface="Arial" charset="0"/>
                <a:cs typeface="Arial" charset="0"/>
              </a:rPr>
              <a:t>&lt;0.05; ***</a:t>
            </a:r>
            <a:r>
              <a:rPr lang="en-US" sz="1000" i="1" dirty="0">
                <a:latin typeface="Arial" charset="0"/>
                <a:ea typeface="Arial" charset="0"/>
                <a:cs typeface="Arial" charset="0"/>
              </a:rPr>
              <a:t>p</a:t>
            </a:r>
            <a:r>
              <a:rPr lang="en-US" sz="1000" dirty="0">
                <a:latin typeface="Arial" charset="0"/>
                <a:ea typeface="Arial" charset="0"/>
                <a:cs typeface="Arial" charset="0"/>
              </a:rPr>
              <a:t>&lt;0.01</a:t>
            </a:r>
          </a:p>
          <a:p>
            <a:r>
              <a:rPr lang="en-US" dirty="0"/>
              <a:t/>
            </a:r>
            <a:br>
              <a:rPr lang="en-US" dirty="0"/>
            </a:b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4145850481"/>
              </p:ext>
            </p:extLst>
          </p:nvPr>
        </p:nvGraphicFramePr>
        <p:xfrm>
          <a:off x="2070838" y="2549789"/>
          <a:ext cx="4676174" cy="2486471"/>
        </p:xfrm>
        <a:graphic>
          <a:graphicData uri="http://schemas.openxmlformats.org/drawingml/2006/table">
            <a:tbl>
              <a:tblPr firstRow="1" firstCol="1" bandRow="1">
                <a:tableStyleId>{2D5ABB26-0587-4C30-8999-92F81FD0307C}</a:tableStyleId>
              </a:tblPr>
              <a:tblGrid>
                <a:gridCol w="2268639"/>
                <a:gridCol w="2407535"/>
              </a:tblGrid>
              <a:tr h="762052">
                <a:tc>
                  <a:txBody>
                    <a:bodyPr/>
                    <a:lstStyle/>
                    <a:p>
                      <a:pPr marL="0" marR="0" algn="ctr">
                        <a:spcBef>
                          <a:spcPts val="0"/>
                        </a:spcBef>
                        <a:spcAft>
                          <a:spcPts val="0"/>
                        </a:spcAft>
                      </a:pPr>
                      <a:endParaRPr lang="en-US" sz="2400" dirty="0">
                        <a:effectLst/>
                        <a:latin typeface="Arial" charset="0"/>
                        <a:ea typeface="Arial" charset="0"/>
                        <a:cs typeface="Arial" charset="0"/>
                      </a:endParaRPr>
                    </a:p>
                  </a:txBody>
                  <a:tcPr marL="68580" marR="68580" marT="0" marB="0">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400" dirty="0" smtClean="0">
                        <a:effectLst/>
                        <a:latin typeface="Arial" charset="0"/>
                        <a:ea typeface="Arial" charset="0"/>
                        <a:cs typeface="Arial" charset="0"/>
                      </a:endParaRPr>
                    </a:p>
                    <a:p>
                      <a:pPr marL="0" marR="0" algn="ctr">
                        <a:spcBef>
                          <a:spcPts val="0"/>
                        </a:spcBef>
                        <a:spcAft>
                          <a:spcPts val="0"/>
                        </a:spcAft>
                      </a:pPr>
                      <a:r>
                        <a:rPr lang="en-US" sz="1400" dirty="0" smtClean="0">
                          <a:effectLst/>
                          <a:latin typeface="Arial" charset="0"/>
                          <a:ea typeface="Arial" charset="0"/>
                          <a:cs typeface="Arial" charset="0"/>
                        </a:rPr>
                        <a:t>Experience</a:t>
                      </a:r>
                      <a:endParaRPr lang="en-US" sz="2400" dirty="0">
                        <a:effectLst/>
                        <a:latin typeface="Arial" charset="0"/>
                        <a:ea typeface="Arial" charset="0"/>
                        <a:cs typeface="Arial" charset="0"/>
                      </a:endParaRPr>
                    </a:p>
                  </a:txBody>
                  <a:tcPr marL="68580" marR="68580" marT="0" marB="0">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125">
                <a:tc>
                  <a:txBody>
                    <a:bodyPr/>
                    <a:lstStyle/>
                    <a:p>
                      <a:pPr marL="0" marR="0" algn="ctr">
                        <a:spcBef>
                          <a:spcPts val="0"/>
                        </a:spcBef>
                        <a:spcAft>
                          <a:spcPts val="0"/>
                        </a:spcAft>
                      </a:pPr>
                      <a:r>
                        <a:rPr lang="en-US" sz="1400" dirty="0">
                          <a:effectLst/>
                          <a:latin typeface="Arial" charset="0"/>
                          <a:ea typeface="Arial" charset="0"/>
                          <a:cs typeface="Arial" charset="0"/>
                        </a:rPr>
                        <a:t>Min</a:t>
                      </a:r>
                      <a:endParaRPr lang="en-US" sz="2400" dirty="0">
                        <a:effectLst/>
                        <a:latin typeface="Arial" charset="0"/>
                        <a:ea typeface="Arial" charset="0"/>
                        <a:cs typeface="Arial"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a:effectLst/>
                          <a:latin typeface="Arial" charset="0"/>
                          <a:ea typeface="Arial" charset="0"/>
                          <a:cs typeface="Arial" charset="0"/>
                        </a:rPr>
                        <a:t>198.79***</a:t>
                      </a:r>
                      <a:endParaRPr lang="en-US" sz="2400">
                        <a:effectLst/>
                        <a:latin typeface="Arial" charset="0"/>
                        <a:ea typeface="Arial" charset="0"/>
                        <a:cs typeface="Arial" charset="0"/>
                      </a:endParaRPr>
                    </a:p>
                  </a:txBody>
                  <a:tcPr marL="68580" marR="68580" marT="0" marB="0">
                    <a:lnT w="12700" cap="flat" cmpd="sng" algn="ctr">
                      <a:solidFill>
                        <a:schemeClr val="tx1"/>
                      </a:solidFill>
                      <a:prstDash val="solid"/>
                      <a:round/>
                      <a:headEnd type="none" w="med" len="med"/>
                      <a:tailEnd type="none" w="med" len="med"/>
                    </a:lnT>
                  </a:tcPr>
                </a:tc>
              </a:tr>
              <a:tr h="245049">
                <a:tc>
                  <a:txBody>
                    <a:bodyPr/>
                    <a:lstStyle/>
                    <a:p>
                      <a:pPr marL="0" marR="0" algn="ctr">
                        <a:spcBef>
                          <a:spcPts val="0"/>
                        </a:spcBef>
                        <a:spcAft>
                          <a:spcPts val="0"/>
                        </a:spcAft>
                      </a:pPr>
                      <a:r>
                        <a:rPr lang="en-US" sz="1400">
                          <a:effectLst/>
                          <a:latin typeface="Arial" charset="0"/>
                          <a:ea typeface="Arial" charset="0"/>
                          <a:cs typeface="Arial" charset="0"/>
                        </a:rPr>
                        <a:t>Mean  - 1 std. dev.</a:t>
                      </a:r>
                      <a:endParaRPr lang="en-US" sz="2400">
                        <a:effectLst/>
                        <a:latin typeface="Arial" charset="0"/>
                        <a:ea typeface="Arial" charset="0"/>
                        <a:cs typeface="Arial" charset="0"/>
                      </a:endParaRPr>
                    </a:p>
                  </a:txBody>
                  <a:tcPr marL="68580" marR="68580" marT="0" marB="0"/>
                </a:tc>
                <a:tc>
                  <a:txBody>
                    <a:bodyPr/>
                    <a:lstStyle/>
                    <a:p>
                      <a:pPr marL="0" marR="0" algn="ctr">
                        <a:spcBef>
                          <a:spcPts val="0"/>
                        </a:spcBef>
                        <a:spcAft>
                          <a:spcPts val="0"/>
                        </a:spcAft>
                      </a:pPr>
                      <a:r>
                        <a:rPr lang="en-US" sz="1400" dirty="0">
                          <a:effectLst/>
                          <a:latin typeface="Arial" charset="0"/>
                          <a:ea typeface="Arial" charset="0"/>
                          <a:cs typeface="Arial" charset="0"/>
                        </a:rPr>
                        <a:t>159.85***</a:t>
                      </a:r>
                      <a:endParaRPr lang="en-US" sz="2400" dirty="0">
                        <a:effectLst/>
                        <a:latin typeface="Arial" charset="0"/>
                        <a:ea typeface="Arial" charset="0"/>
                        <a:cs typeface="Arial" charset="0"/>
                      </a:endParaRPr>
                    </a:p>
                  </a:txBody>
                  <a:tcPr marL="68580" marR="68580" marT="0" marB="0"/>
                </a:tc>
              </a:tr>
              <a:tr h="245049">
                <a:tc>
                  <a:txBody>
                    <a:bodyPr/>
                    <a:lstStyle/>
                    <a:p>
                      <a:pPr marL="0" marR="0" algn="ctr">
                        <a:spcBef>
                          <a:spcPts val="0"/>
                        </a:spcBef>
                        <a:spcAft>
                          <a:spcPts val="0"/>
                        </a:spcAft>
                      </a:pPr>
                      <a:r>
                        <a:rPr lang="en-US" sz="1400">
                          <a:effectLst/>
                          <a:latin typeface="Arial" charset="0"/>
                          <a:ea typeface="Arial" charset="0"/>
                          <a:cs typeface="Arial" charset="0"/>
                        </a:rPr>
                        <a:t>Mean  - 1/2 std. dev.</a:t>
                      </a:r>
                      <a:endParaRPr lang="en-US" sz="2400">
                        <a:effectLst/>
                        <a:latin typeface="Arial" charset="0"/>
                        <a:ea typeface="Arial" charset="0"/>
                        <a:cs typeface="Arial" charset="0"/>
                      </a:endParaRPr>
                    </a:p>
                  </a:txBody>
                  <a:tcPr marL="68580" marR="68580" marT="0" marB="0"/>
                </a:tc>
                <a:tc>
                  <a:txBody>
                    <a:bodyPr/>
                    <a:lstStyle/>
                    <a:p>
                      <a:pPr marL="0" marR="0" algn="ctr">
                        <a:spcBef>
                          <a:spcPts val="0"/>
                        </a:spcBef>
                        <a:spcAft>
                          <a:spcPts val="0"/>
                        </a:spcAft>
                      </a:pPr>
                      <a:r>
                        <a:rPr lang="en-US" sz="1400">
                          <a:effectLst/>
                          <a:latin typeface="Arial" charset="0"/>
                          <a:ea typeface="Arial" charset="0"/>
                          <a:cs typeface="Arial" charset="0"/>
                        </a:rPr>
                        <a:t>135.43***</a:t>
                      </a:r>
                      <a:endParaRPr lang="en-US" sz="2400">
                        <a:effectLst/>
                        <a:latin typeface="Arial" charset="0"/>
                        <a:ea typeface="Arial" charset="0"/>
                        <a:cs typeface="Arial" charset="0"/>
                      </a:endParaRPr>
                    </a:p>
                  </a:txBody>
                  <a:tcPr marL="68580" marR="68580" marT="0" marB="0"/>
                </a:tc>
              </a:tr>
              <a:tr h="245049">
                <a:tc>
                  <a:txBody>
                    <a:bodyPr/>
                    <a:lstStyle/>
                    <a:p>
                      <a:pPr marL="0" marR="0" algn="ctr">
                        <a:spcBef>
                          <a:spcPts val="0"/>
                        </a:spcBef>
                        <a:spcAft>
                          <a:spcPts val="0"/>
                        </a:spcAft>
                      </a:pPr>
                      <a:r>
                        <a:rPr lang="en-US" sz="1400">
                          <a:effectLst/>
                          <a:latin typeface="Arial" charset="0"/>
                          <a:ea typeface="Arial" charset="0"/>
                          <a:cs typeface="Arial" charset="0"/>
                        </a:rPr>
                        <a:t>Mean</a:t>
                      </a:r>
                      <a:endParaRPr lang="en-US" sz="2400">
                        <a:effectLst/>
                        <a:latin typeface="Arial" charset="0"/>
                        <a:ea typeface="Arial" charset="0"/>
                        <a:cs typeface="Arial" charset="0"/>
                      </a:endParaRPr>
                    </a:p>
                  </a:txBody>
                  <a:tcPr marL="68580" marR="68580" marT="0" marB="0"/>
                </a:tc>
                <a:tc>
                  <a:txBody>
                    <a:bodyPr/>
                    <a:lstStyle/>
                    <a:p>
                      <a:pPr marL="0" marR="0" algn="ctr">
                        <a:spcBef>
                          <a:spcPts val="0"/>
                        </a:spcBef>
                        <a:spcAft>
                          <a:spcPts val="0"/>
                        </a:spcAft>
                      </a:pPr>
                      <a:r>
                        <a:rPr lang="en-US" sz="1400">
                          <a:effectLst/>
                          <a:latin typeface="Arial" charset="0"/>
                          <a:ea typeface="Arial" charset="0"/>
                          <a:cs typeface="Arial" charset="0"/>
                        </a:rPr>
                        <a:t>111.07***</a:t>
                      </a:r>
                      <a:endParaRPr lang="en-US" sz="2400">
                        <a:effectLst/>
                        <a:latin typeface="Arial" charset="0"/>
                        <a:ea typeface="Arial" charset="0"/>
                        <a:cs typeface="Arial" charset="0"/>
                      </a:endParaRPr>
                    </a:p>
                  </a:txBody>
                  <a:tcPr marL="68580" marR="68580" marT="0" marB="0"/>
                </a:tc>
              </a:tr>
              <a:tr h="245049">
                <a:tc>
                  <a:txBody>
                    <a:bodyPr/>
                    <a:lstStyle/>
                    <a:p>
                      <a:pPr marL="0" marR="0" algn="ctr">
                        <a:spcBef>
                          <a:spcPts val="0"/>
                        </a:spcBef>
                        <a:spcAft>
                          <a:spcPts val="0"/>
                        </a:spcAft>
                      </a:pPr>
                      <a:r>
                        <a:rPr lang="en-US" sz="1400">
                          <a:effectLst/>
                          <a:latin typeface="Arial" charset="0"/>
                          <a:ea typeface="Arial" charset="0"/>
                          <a:cs typeface="Arial" charset="0"/>
                        </a:rPr>
                        <a:t>Mean + 1/2 std. dev.</a:t>
                      </a:r>
                      <a:endParaRPr lang="en-US" sz="2400">
                        <a:effectLst/>
                        <a:latin typeface="Arial" charset="0"/>
                        <a:ea typeface="Arial" charset="0"/>
                        <a:cs typeface="Arial" charset="0"/>
                      </a:endParaRPr>
                    </a:p>
                  </a:txBody>
                  <a:tcPr marL="68580" marR="68580" marT="0" marB="0"/>
                </a:tc>
                <a:tc>
                  <a:txBody>
                    <a:bodyPr/>
                    <a:lstStyle/>
                    <a:p>
                      <a:pPr marL="0" marR="0" algn="ctr">
                        <a:spcBef>
                          <a:spcPts val="0"/>
                        </a:spcBef>
                        <a:spcAft>
                          <a:spcPts val="0"/>
                        </a:spcAft>
                      </a:pPr>
                      <a:r>
                        <a:rPr lang="en-US" sz="1400">
                          <a:effectLst/>
                          <a:latin typeface="Arial" charset="0"/>
                          <a:ea typeface="Arial" charset="0"/>
                          <a:cs typeface="Arial" charset="0"/>
                        </a:rPr>
                        <a:t>86.66**</a:t>
                      </a:r>
                      <a:endParaRPr lang="en-US" sz="2400">
                        <a:effectLst/>
                        <a:latin typeface="Arial" charset="0"/>
                        <a:ea typeface="Arial" charset="0"/>
                        <a:cs typeface="Arial" charset="0"/>
                      </a:endParaRPr>
                    </a:p>
                  </a:txBody>
                  <a:tcPr marL="68580" marR="68580" marT="0" marB="0"/>
                </a:tc>
              </a:tr>
              <a:tr h="245049">
                <a:tc>
                  <a:txBody>
                    <a:bodyPr/>
                    <a:lstStyle/>
                    <a:p>
                      <a:pPr marL="0" marR="0" algn="ctr">
                        <a:spcBef>
                          <a:spcPts val="0"/>
                        </a:spcBef>
                        <a:spcAft>
                          <a:spcPts val="0"/>
                        </a:spcAft>
                      </a:pPr>
                      <a:r>
                        <a:rPr lang="en-US" sz="1400">
                          <a:effectLst/>
                          <a:latin typeface="Arial" charset="0"/>
                          <a:ea typeface="Arial" charset="0"/>
                          <a:cs typeface="Arial" charset="0"/>
                        </a:rPr>
                        <a:t>Mean + 1 std. dev.</a:t>
                      </a:r>
                      <a:endParaRPr lang="en-US" sz="2400">
                        <a:effectLst/>
                        <a:latin typeface="Arial" charset="0"/>
                        <a:ea typeface="Arial" charset="0"/>
                        <a:cs typeface="Arial" charset="0"/>
                      </a:endParaRPr>
                    </a:p>
                  </a:txBody>
                  <a:tcPr marL="68580" marR="68580" marT="0" marB="0"/>
                </a:tc>
                <a:tc>
                  <a:txBody>
                    <a:bodyPr/>
                    <a:lstStyle/>
                    <a:p>
                      <a:pPr marL="0" marR="0" algn="ctr">
                        <a:spcBef>
                          <a:spcPts val="0"/>
                        </a:spcBef>
                        <a:spcAft>
                          <a:spcPts val="0"/>
                        </a:spcAft>
                      </a:pPr>
                      <a:r>
                        <a:rPr lang="en-US" sz="1400">
                          <a:effectLst/>
                          <a:latin typeface="Arial" charset="0"/>
                          <a:ea typeface="Arial" charset="0"/>
                          <a:cs typeface="Arial" charset="0"/>
                        </a:rPr>
                        <a:t>62.30*</a:t>
                      </a:r>
                      <a:endParaRPr lang="en-US" sz="2400">
                        <a:effectLst/>
                        <a:latin typeface="Arial" charset="0"/>
                        <a:ea typeface="Arial" charset="0"/>
                        <a:cs typeface="Arial" charset="0"/>
                      </a:endParaRPr>
                    </a:p>
                  </a:txBody>
                  <a:tcPr marL="68580" marR="68580" marT="0" marB="0"/>
                </a:tc>
              </a:tr>
              <a:tr h="245049">
                <a:tc>
                  <a:txBody>
                    <a:bodyPr/>
                    <a:lstStyle/>
                    <a:p>
                      <a:pPr marL="0" marR="0" algn="ctr">
                        <a:spcBef>
                          <a:spcPts val="0"/>
                        </a:spcBef>
                        <a:spcAft>
                          <a:spcPts val="0"/>
                        </a:spcAft>
                      </a:pPr>
                      <a:r>
                        <a:rPr lang="en-US" sz="1400" dirty="0">
                          <a:effectLst/>
                          <a:latin typeface="Arial" charset="0"/>
                          <a:ea typeface="Arial" charset="0"/>
                          <a:cs typeface="Arial" charset="0"/>
                        </a:rPr>
                        <a:t>Max</a:t>
                      </a:r>
                      <a:endParaRPr lang="en-US" sz="2400" dirty="0">
                        <a:effectLst/>
                        <a:latin typeface="Arial" charset="0"/>
                        <a:ea typeface="Arial" charset="0"/>
                        <a:cs typeface="Arial" charset="0"/>
                      </a:endParaRPr>
                    </a:p>
                  </a:txBody>
                  <a:tcPr marL="68580" marR="68580" marT="0" marB="0">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Arial" charset="0"/>
                          <a:ea typeface="Arial" charset="0"/>
                          <a:cs typeface="Arial" charset="0"/>
                        </a:rPr>
                        <a:t>-232.39</a:t>
                      </a:r>
                      <a:endParaRPr lang="en-US" sz="2400" dirty="0">
                        <a:effectLst/>
                        <a:latin typeface="Arial" charset="0"/>
                        <a:ea typeface="Arial" charset="0"/>
                        <a:cs typeface="Arial" charset="0"/>
                      </a:endParaRPr>
                    </a:p>
                  </a:txBody>
                  <a:tcPr marL="68580" marR="68580" marT="0" marB="0">
                    <a:lnB w="28575" cap="flat" cmpd="sng" algn="ctr">
                      <a:solidFill>
                        <a:schemeClr val="tx1"/>
                      </a:solidFill>
                      <a:prstDash val="solid"/>
                      <a:round/>
                      <a:headEnd type="none" w="med" len="med"/>
                      <a:tailEnd type="none" w="med" len="med"/>
                    </a:lnB>
                  </a:tcPr>
                </a:tc>
              </a:tr>
            </a:tbl>
          </a:graphicData>
        </a:graphic>
      </p:graphicFrame>
      <p:sp>
        <p:nvSpPr>
          <p:cNvPr id="10" name="Rectangle 9"/>
          <p:cNvSpPr/>
          <p:nvPr/>
        </p:nvSpPr>
        <p:spPr>
          <a:xfrm>
            <a:off x="1922609" y="2150252"/>
            <a:ext cx="4865434" cy="369332"/>
          </a:xfrm>
          <a:prstGeom prst="rect">
            <a:avLst/>
          </a:prstGeom>
        </p:spPr>
        <p:txBody>
          <a:bodyPr wrap="none">
            <a:spAutoFit/>
          </a:bodyPr>
          <a:lstStyle/>
          <a:p>
            <a:r>
              <a:rPr lang="en-US" b="1" dirty="0">
                <a:latin typeface="Arial" charset="0"/>
                <a:ea typeface="Calibri" charset="0"/>
              </a:rPr>
              <a:t>Marginal Effect of an Additional Intervenor </a:t>
            </a:r>
            <a:endParaRPr lang="en-US" b="1" dirty="0"/>
          </a:p>
        </p:txBody>
      </p:sp>
      <p:sp>
        <p:nvSpPr>
          <p:cNvPr id="11" name="TextBox 10"/>
          <p:cNvSpPr txBox="1"/>
          <p:nvPr/>
        </p:nvSpPr>
        <p:spPr>
          <a:xfrm>
            <a:off x="7336688" y="2404792"/>
            <a:ext cx="2658823" cy="2585323"/>
          </a:xfrm>
          <a:prstGeom prst="rect">
            <a:avLst/>
          </a:prstGeom>
          <a:solidFill>
            <a:schemeClr val="accent1"/>
          </a:solidFill>
        </p:spPr>
        <p:txBody>
          <a:bodyPr wrap="square" rtlCol="0">
            <a:spAutoFit/>
          </a:bodyPr>
          <a:lstStyle/>
          <a:p>
            <a:r>
              <a:rPr lang="en-US" dirty="0">
                <a:solidFill>
                  <a:schemeClr val="bg1"/>
                </a:solidFill>
                <a:latin typeface="Arial" charset="0"/>
                <a:ea typeface="Arial" charset="0"/>
                <a:cs typeface="Arial" charset="0"/>
              </a:rPr>
              <a:t>As the collective experience of a regulatory commission increases, a firm decreases their campaign contributions in response to the presence of an additional </a:t>
            </a:r>
            <a:r>
              <a:rPr lang="en-US" dirty="0" err="1" smtClean="0">
                <a:solidFill>
                  <a:schemeClr val="bg1"/>
                </a:solidFill>
                <a:latin typeface="Arial" charset="0"/>
                <a:ea typeface="Arial" charset="0"/>
                <a:cs typeface="Arial" charset="0"/>
              </a:rPr>
              <a:t>intervenor</a:t>
            </a:r>
            <a:endParaRPr lang="en-US" dirty="0">
              <a:solidFill>
                <a:schemeClr val="bg1"/>
              </a:solidFill>
              <a:latin typeface="Arial" charset="0"/>
              <a:ea typeface="Arial" charset="0"/>
              <a:cs typeface="Arial" charset="0"/>
            </a:endParaRPr>
          </a:p>
        </p:txBody>
      </p:sp>
      <p:cxnSp>
        <p:nvCxnSpPr>
          <p:cNvPr id="14" name="Straight Arrow Connector 13"/>
          <p:cNvCxnSpPr/>
          <p:nvPr/>
        </p:nvCxnSpPr>
        <p:spPr>
          <a:xfrm>
            <a:off x="6925739" y="3522445"/>
            <a:ext cx="0" cy="1206640"/>
          </a:xfrm>
          <a:prstGeom prst="straightConnector1">
            <a:avLst/>
          </a:prstGeom>
          <a:ln w="698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237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r>
              <a:rPr lang="en-CA" sz="3200" b="1" u="sng" dirty="0" smtClean="0"/>
              <a:t>Design and implementation of Political Strategy</a:t>
            </a:r>
            <a:endParaRPr lang="en-CA" sz="3200" b="1" u="sng" dirty="0"/>
          </a:p>
        </p:txBody>
      </p:sp>
      <p:sp>
        <p:nvSpPr>
          <p:cNvPr id="276483" name="Rectangle 3"/>
          <p:cNvSpPr>
            <a:spLocks noGrp="1" noChangeArrowheads="1"/>
          </p:cNvSpPr>
          <p:nvPr>
            <p:ph type="body" idx="1"/>
          </p:nvPr>
        </p:nvSpPr>
        <p:spPr>
          <a:xfrm>
            <a:off x="2894014" y="1847092"/>
            <a:ext cx="6783387" cy="915987"/>
          </a:xfrm>
        </p:spPr>
        <p:txBody>
          <a:bodyPr/>
          <a:lstStyle/>
          <a:p>
            <a:pPr>
              <a:buFont typeface="Wingdings" pitchFamily="2" charset="2"/>
              <a:buNone/>
            </a:pPr>
            <a:r>
              <a:rPr lang="fr-CA" sz="2100" i="1" dirty="0"/>
              <a:t>			Public </a:t>
            </a:r>
            <a:r>
              <a:rPr lang="fr-CA" sz="2100" i="1" dirty="0" err="1"/>
              <a:t>policy</a:t>
            </a:r>
            <a:r>
              <a:rPr lang="fr-CA" sz="2100" i="1" dirty="0"/>
              <a:t> </a:t>
            </a:r>
            <a:r>
              <a:rPr lang="fr-CA" sz="2100" i="1" dirty="0" err="1"/>
              <a:t>outcomes</a:t>
            </a:r>
            <a:r>
              <a:rPr lang="fr-CA" sz="2100" i="1" dirty="0"/>
              <a:t> </a:t>
            </a:r>
          </a:p>
          <a:p>
            <a:pPr>
              <a:buFont typeface="Wingdings" pitchFamily="2" charset="2"/>
              <a:buNone/>
            </a:pPr>
            <a:r>
              <a:rPr lang="fr-CA" sz="1800" i="1" dirty="0"/>
              <a:t>		</a:t>
            </a:r>
            <a:r>
              <a:rPr lang="fr-CA" sz="1800" dirty="0"/>
              <a:t>(</a:t>
            </a:r>
            <a:r>
              <a:rPr lang="fr-CA" sz="1800" dirty="0" err="1"/>
              <a:t>determine</a:t>
            </a:r>
            <a:r>
              <a:rPr lang="fr-CA" sz="1800" dirty="0"/>
              <a:t> </a:t>
            </a:r>
            <a:r>
              <a:rPr lang="fr-CA" sz="1800" dirty="0" err="1"/>
              <a:t>firm’s</a:t>
            </a:r>
            <a:r>
              <a:rPr lang="fr-CA" sz="1800" dirty="0"/>
              <a:t> </a:t>
            </a:r>
            <a:r>
              <a:rPr lang="fr-CA" sz="1800" dirty="0" err="1"/>
              <a:t>nonmarket</a:t>
            </a:r>
            <a:r>
              <a:rPr lang="fr-CA" sz="1800" dirty="0"/>
              <a:t> performance)</a:t>
            </a:r>
            <a:endParaRPr lang="en-CA" sz="1800" dirty="0"/>
          </a:p>
        </p:txBody>
      </p:sp>
      <p:sp>
        <p:nvSpPr>
          <p:cNvPr id="9220" name="Text Box 4"/>
          <p:cNvSpPr txBox="1">
            <a:spLocks noChangeArrowheads="1"/>
          </p:cNvSpPr>
          <p:nvPr/>
        </p:nvSpPr>
        <p:spPr bwMode="auto">
          <a:xfrm>
            <a:off x="2209800" y="3352801"/>
            <a:ext cx="2362200" cy="672300"/>
          </a:xfrm>
          <a:prstGeom prst="rect">
            <a:avLst/>
          </a:prstGeom>
          <a:noFill/>
          <a:ln w="9525">
            <a:noFill/>
            <a:miter lim="800000"/>
            <a:headEnd/>
            <a:tailEnd/>
          </a:ln>
        </p:spPr>
        <p:txBody>
          <a:bodyPr>
            <a:spAutoFit/>
          </a:bodyPr>
          <a:lstStyle/>
          <a:p>
            <a:pPr algn="ctr">
              <a:lnSpc>
                <a:spcPct val="50000"/>
              </a:lnSpc>
              <a:spcBef>
                <a:spcPct val="50000"/>
              </a:spcBef>
            </a:pPr>
            <a:r>
              <a:rPr lang="fr-CA" sz="2400" dirty="0" err="1">
                <a:latin typeface="Times New Roman" pitchFamily="18" charset="0"/>
              </a:rPr>
              <a:t>Demanders</a:t>
            </a:r>
            <a:r>
              <a:rPr lang="fr-CA" sz="2400" dirty="0">
                <a:latin typeface="Times New Roman" pitchFamily="18" charset="0"/>
              </a:rPr>
              <a:t> of </a:t>
            </a:r>
          </a:p>
          <a:p>
            <a:pPr algn="ctr">
              <a:lnSpc>
                <a:spcPct val="50000"/>
              </a:lnSpc>
              <a:spcBef>
                <a:spcPct val="50000"/>
              </a:spcBef>
            </a:pPr>
            <a:r>
              <a:rPr lang="fr-CA" sz="2400" dirty="0">
                <a:latin typeface="Times New Roman" pitchFamily="18" charset="0"/>
              </a:rPr>
              <a:t>public </a:t>
            </a:r>
            <a:r>
              <a:rPr lang="fr-CA" sz="2400" dirty="0" err="1">
                <a:latin typeface="Times New Roman" pitchFamily="18" charset="0"/>
              </a:rPr>
              <a:t>policies</a:t>
            </a:r>
            <a:endParaRPr lang="en-CA" sz="2400" dirty="0">
              <a:latin typeface="Times New Roman" pitchFamily="18" charset="0"/>
            </a:endParaRPr>
          </a:p>
        </p:txBody>
      </p:sp>
      <p:sp>
        <p:nvSpPr>
          <p:cNvPr id="9221" name="Text Box 5"/>
          <p:cNvSpPr txBox="1">
            <a:spLocks noChangeArrowheads="1"/>
          </p:cNvSpPr>
          <p:nvPr/>
        </p:nvSpPr>
        <p:spPr bwMode="auto">
          <a:xfrm>
            <a:off x="7391400" y="3276601"/>
            <a:ext cx="2209800" cy="830997"/>
          </a:xfrm>
          <a:prstGeom prst="rect">
            <a:avLst/>
          </a:prstGeom>
          <a:noFill/>
          <a:ln w="9525">
            <a:noFill/>
            <a:miter lim="800000"/>
            <a:headEnd/>
            <a:tailEnd/>
          </a:ln>
        </p:spPr>
        <p:txBody>
          <a:bodyPr>
            <a:spAutoFit/>
          </a:bodyPr>
          <a:lstStyle/>
          <a:p>
            <a:pPr algn="ctr">
              <a:spcBef>
                <a:spcPct val="50000"/>
              </a:spcBef>
            </a:pPr>
            <a:r>
              <a:rPr lang="fr-CA" sz="2400" dirty="0" err="1">
                <a:latin typeface="Times New Roman" pitchFamily="18" charset="0"/>
              </a:rPr>
              <a:t>Suppliers</a:t>
            </a:r>
            <a:r>
              <a:rPr lang="fr-CA" sz="2400" dirty="0">
                <a:latin typeface="Times New Roman" pitchFamily="18" charset="0"/>
              </a:rPr>
              <a:t> of public </a:t>
            </a:r>
            <a:r>
              <a:rPr lang="fr-CA" sz="2400" dirty="0" err="1">
                <a:latin typeface="Times New Roman" pitchFamily="18" charset="0"/>
              </a:rPr>
              <a:t>policies</a:t>
            </a:r>
            <a:endParaRPr lang="en-CA" sz="2400" dirty="0">
              <a:latin typeface="Times New Roman" pitchFamily="18" charset="0"/>
            </a:endParaRPr>
          </a:p>
        </p:txBody>
      </p:sp>
      <p:sp>
        <p:nvSpPr>
          <p:cNvPr id="9222" name="Line 6"/>
          <p:cNvSpPr>
            <a:spLocks noChangeShapeType="1"/>
          </p:cNvSpPr>
          <p:nvPr/>
        </p:nvSpPr>
        <p:spPr bwMode="auto">
          <a:xfrm flipV="1">
            <a:off x="8305800" y="2895600"/>
            <a:ext cx="0" cy="381000"/>
          </a:xfrm>
          <a:prstGeom prst="line">
            <a:avLst/>
          </a:prstGeom>
          <a:noFill/>
          <a:ln w="28575">
            <a:solidFill>
              <a:schemeClr val="tx1"/>
            </a:solidFill>
            <a:round/>
            <a:headEnd/>
            <a:tailEnd/>
          </a:ln>
        </p:spPr>
        <p:txBody>
          <a:bodyPr/>
          <a:lstStyle/>
          <a:p>
            <a:endParaRPr lang="en-US"/>
          </a:p>
        </p:txBody>
      </p:sp>
      <p:sp>
        <p:nvSpPr>
          <p:cNvPr id="9223" name="Line 7"/>
          <p:cNvSpPr>
            <a:spLocks noChangeShapeType="1"/>
          </p:cNvSpPr>
          <p:nvPr/>
        </p:nvSpPr>
        <p:spPr bwMode="auto">
          <a:xfrm flipH="1">
            <a:off x="3352800" y="2895600"/>
            <a:ext cx="4953000" cy="0"/>
          </a:xfrm>
          <a:prstGeom prst="line">
            <a:avLst/>
          </a:prstGeom>
          <a:noFill/>
          <a:ln w="28575">
            <a:solidFill>
              <a:schemeClr val="tx1"/>
            </a:solidFill>
            <a:round/>
            <a:headEnd/>
            <a:tailEnd/>
          </a:ln>
        </p:spPr>
        <p:txBody>
          <a:bodyPr/>
          <a:lstStyle/>
          <a:p>
            <a:endParaRPr lang="en-US"/>
          </a:p>
        </p:txBody>
      </p:sp>
      <p:sp>
        <p:nvSpPr>
          <p:cNvPr id="9224" name="Line 8"/>
          <p:cNvSpPr>
            <a:spLocks noChangeShapeType="1"/>
          </p:cNvSpPr>
          <p:nvPr/>
        </p:nvSpPr>
        <p:spPr bwMode="auto">
          <a:xfrm>
            <a:off x="3352800" y="2895600"/>
            <a:ext cx="0" cy="457200"/>
          </a:xfrm>
          <a:prstGeom prst="line">
            <a:avLst/>
          </a:prstGeom>
          <a:noFill/>
          <a:ln w="28575">
            <a:solidFill>
              <a:schemeClr val="tx1"/>
            </a:solidFill>
            <a:round/>
            <a:headEnd/>
            <a:tailEnd type="triangle" w="med" len="med"/>
          </a:ln>
        </p:spPr>
        <p:txBody>
          <a:bodyPr/>
          <a:lstStyle/>
          <a:p>
            <a:endParaRPr lang="en-US"/>
          </a:p>
        </p:txBody>
      </p:sp>
      <p:sp>
        <p:nvSpPr>
          <p:cNvPr id="9225" name="Line 9"/>
          <p:cNvSpPr>
            <a:spLocks noChangeShapeType="1"/>
          </p:cNvSpPr>
          <p:nvPr/>
        </p:nvSpPr>
        <p:spPr bwMode="auto">
          <a:xfrm>
            <a:off x="3352800" y="4191000"/>
            <a:ext cx="0" cy="457200"/>
          </a:xfrm>
          <a:prstGeom prst="line">
            <a:avLst/>
          </a:prstGeom>
          <a:noFill/>
          <a:ln w="28575">
            <a:solidFill>
              <a:schemeClr val="tx1"/>
            </a:solidFill>
            <a:round/>
            <a:headEnd/>
            <a:tailEnd/>
          </a:ln>
        </p:spPr>
        <p:txBody>
          <a:bodyPr/>
          <a:lstStyle/>
          <a:p>
            <a:endParaRPr lang="en-US"/>
          </a:p>
        </p:txBody>
      </p:sp>
      <p:sp>
        <p:nvSpPr>
          <p:cNvPr id="9226" name="Line 10"/>
          <p:cNvSpPr>
            <a:spLocks noChangeShapeType="1"/>
          </p:cNvSpPr>
          <p:nvPr/>
        </p:nvSpPr>
        <p:spPr bwMode="auto">
          <a:xfrm>
            <a:off x="3352800" y="4648200"/>
            <a:ext cx="4953000" cy="0"/>
          </a:xfrm>
          <a:prstGeom prst="line">
            <a:avLst/>
          </a:prstGeom>
          <a:noFill/>
          <a:ln w="28575">
            <a:solidFill>
              <a:schemeClr val="tx1"/>
            </a:solidFill>
            <a:round/>
            <a:headEnd/>
            <a:tailEnd/>
          </a:ln>
        </p:spPr>
        <p:txBody>
          <a:bodyPr/>
          <a:lstStyle/>
          <a:p>
            <a:endParaRPr lang="en-US"/>
          </a:p>
        </p:txBody>
      </p:sp>
      <p:sp>
        <p:nvSpPr>
          <p:cNvPr id="9227" name="Line 11"/>
          <p:cNvSpPr>
            <a:spLocks noChangeShapeType="1"/>
          </p:cNvSpPr>
          <p:nvPr/>
        </p:nvSpPr>
        <p:spPr bwMode="auto">
          <a:xfrm flipV="1">
            <a:off x="8305800" y="4114800"/>
            <a:ext cx="0" cy="533400"/>
          </a:xfrm>
          <a:prstGeom prst="line">
            <a:avLst/>
          </a:prstGeom>
          <a:noFill/>
          <a:ln w="28575">
            <a:solidFill>
              <a:schemeClr val="tx1"/>
            </a:solidFill>
            <a:round/>
            <a:headEnd/>
            <a:tailEnd type="triangle" w="med" len="med"/>
          </a:ln>
        </p:spPr>
        <p:txBody>
          <a:bodyPr/>
          <a:lstStyle/>
          <a:p>
            <a:endParaRPr lang="en-US"/>
          </a:p>
        </p:txBody>
      </p:sp>
      <p:sp>
        <p:nvSpPr>
          <p:cNvPr id="16396" name="Text Box 13"/>
          <p:cNvSpPr txBox="1">
            <a:spLocks noChangeArrowheads="1"/>
          </p:cNvSpPr>
          <p:nvPr/>
        </p:nvSpPr>
        <p:spPr bwMode="auto">
          <a:xfrm>
            <a:off x="4724400" y="5029200"/>
            <a:ext cx="2895600" cy="887166"/>
          </a:xfrm>
          <a:prstGeom prst="rect">
            <a:avLst/>
          </a:prstGeom>
          <a:noFill/>
          <a:ln w="9525">
            <a:noFill/>
            <a:miter lim="800000"/>
            <a:headEnd/>
            <a:tailEnd/>
          </a:ln>
        </p:spPr>
        <p:txBody>
          <a:bodyPr>
            <a:spAutoFit/>
          </a:bodyPr>
          <a:lstStyle/>
          <a:p>
            <a:pPr>
              <a:lnSpc>
                <a:spcPct val="35000"/>
              </a:lnSpc>
              <a:spcBef>
                <a:spcPct val="70000"/>
              </a:spcBef>
            </a:pPr>
            <a:r>
              <a:rPr lang="en-CA" sz="2000" b="1" dirty="0" smtClean="0"/>
              <a:t>“</a:t>
            </a:r>
            <a:r>
              <a:rPr lang="fr-CA" sz="2000" b="1" u="sng" dirty="0" smtClean="0"/>
              <a:t>Medium of Exchange</a:t>
            </a:r>
            <a:r>
              <a:rPr lang="en-CA" sz="2000" b="1" dirty="0" smtClean="0"/>
              <a:t>”</a:t>
            </a:r>
            <a:endParaRPr lang="fr-CA" sz="2000" b="1" u="sng" dirty="0" smtClean="0"/>
          </a:p>
          <a:p>
            <a:pPr>
              <a:lnSpc>
                <a:spcPct val="35000"/>
              </a:lnSpc>
              <a:spcBef>
                <a:spcPct val="70000"/>
              </a:spcBef>
            </a:pPr>
            <a:r>
              <a:rPr lang="fr-CA" sz="2000" b="1" i="1" dirty="0" smtClean="0"/>
              <a:t>Votes, Information</a:t>
            </a:r>
            <a:endParaRPr lang="fr-CA" sz="2000" b="1" i="1" dirty="0"/>
          </a:p>
          <a:p>
            <a:pPr>
              <a:lnSpc>
                <a:spcPct val="35000"/>
              </a:lnSpc>
              <a:spcBef>
                <a:spcPct val="70000"/>
              </a:spcBef>
            </a:pPr>
            <a:r>
              <a:rPr lang="fr-CA" sz="2000" b="1" i="1" dirty="0"/>
              <a:t>Financial </a:t>
            </a:r>
            <a:r>
              <a:rPr lang="fr-CA" sz="2000" b="1" i="1" dirty="0" smtClean="0"/>
              <a:t>support, </a:t>
            </a:r>
            <a:r>
              <a:rPr lang="fr-CA" sz="2000" b="1" i="1" dirty="0" err="1" smtClean="0"/>
              <a:t>other</a:t>
            </a:r>
            <a:endParaRPr lang="fr-CA" sz="2000" b="1" i="1" dirty="0" smtClean="0"/>
          </a:p>
        </p:txBody>
      </p:sp>
      <p:sp>
        <p:nvSpPr>
          <p:cNvPr id="16397" name="Text Box 14"/>
          <p:cNvSpPr txBox="1">
            <a:spLocks noChangeArrowheads="1"/>
          </p:cNvSpPr>
          <p:nvPr/>
        </p:nvSpPr>
        <p:spPr bwMode="auto">
          <a:xfrm>
            <a:off x="1752599" y="4419600"/>
            <a:ext cx="1805609" cy="1200329"/>
          </a:xfrm>
          <a:prstGeom prst="rect">
            <a:avLst/>
          </a:prstGeom>
          <a:noFill/>
          <a:ln w="9525">
            <a:noFill/>
            <a:miter lim="800000"/>
            <a:headEnd/>
            <a:tailEnd/>
          </a:ln>
        </p:spPr>
        <p:txBody>
          <a:bodyPr wrap="square">
            <a:spAutoFit/>
          </a:bodyPr>
          <a:lstStyle/>
          <a:p>
            <a:pPr>
              <a:spcBef>
                <a:spcPct val="50000"/>
              </a:spcBef>
              <a:buFontTx/>
              <a:buChar char="-"/>
            </a:pPr>
            <a:r>
              <a:rPr lang="fr-CA" dirty="0" smtClean="0">
                <a:latin typeface="Times New Roman" pitchFamily="18" charset="0"/>
              </a:rPr>
              <a:t>Focal </a:t>
            </a:r>
            <a:r>
              <a:rPr lang="fr-CA" dirty="0" err="1" smtClean="0">
                <a:latin typeface="Times New Roman" pitchFamily="18" charset="0"/>
              </a:rPr>
              <a:t>Firm</a:t>
            </a:r>
            <a:endParaRPr lang="fr-CA" dirty="0">
              <a:latin typeface="Times New Roman" pitchFamily="18" charset="0"/>
            </a:endParaRPr>
          </a:p>
          <a:p>
            <a:pPr>
              <a:spcBef>
                <a:spcPct val="50000"/>
              </a:spcBef>
              <a:buFontTx/>
              <a:buChar char="-"/>
            </a:pPr>
            <a:r>
              <a:rPr lang="fr-CA" dirty="0" err="1" smtClean="0">
                <a:latin typeface="Times New Roman" pitchFamily="18" charset="0"/>
              </a:rPr>
              <a:t>NGOs</a:t>
            </a:r>
            <a:r>
              <a:rPr lang="fr-CA" dirty="0" smtClean="0">
                <a:latin typeface="Times New Roman" pitchFamily="18" charset="0"/>
              </a:rPr>
              <a:t>, </a:t>
            </a:r>
            <a:r>
              <a:rPr lang="fr-CA" dirty="0" err="1" smtClean="0">
                <a:latin typeface="Times New Roman" pitchFamily="18" charset="0"/>
              </a:rPr>
              <a:t>Activists</a:t>
            </a:r>
            <a:endParaRPr lang="fr-CA" dirty="0" smtClean="0">
              <a:latin typeface="Times New Roman" pitchFamily="18" charset="0"/>
            </a:endParaRPr>
          </a:p>
          <a:p>
            <a:pPr>
              <a:spcBef>
                <a:spcPct val="50000"/>
              </a:spcBef>
              <a:buFontTx/>
              <a:buChar char="-"/>
            </a:pPr>
            <a:r>
              <a:rPr lang="fr-CA" dirty="0" err="1" smtClean="0">
                <a:latin typeface="Times New Roman" pitchFamily="18" charset="0"/>
              </a:rPr>
              <a:t>Other</a:t>
            </a:r>
            <a:r>
              <a:rPr lang="fr-CA" dirty="0" smtClean="0">
                <a:latin typeface="Times New Roman" pitchFamily="18" charset="0"/>
              </a:rPr>
              <a:t> </a:t>
            </a:r>
            <a:r>
              <a:rPr lang="fr-CA" dirty="0" err="1" smtClean="0">
                <a:latin typeface="Times New Roman" pitchFamily="18" charset="0"/>
              </a:rPr>
              <a:t>Firms</a:t>
            </a:r>
            <a:endParaRPr lang="fr-CA" dirty="0" smtClean="0">
              <a:latin typeface="Times New Roman" pitchFamily="18" charset="0"/>
            </a:endParaRPr>
          </a:p>
        </p:txBody>
      </p:sp>
      <p:sp>
        <p:nvSpPr>
          <p:cNvPr id="16398" name="Text Box 16"/>
          <p:cNvSpPr txBox="1">
            <a:spLocks noChangeArrowheads="1"/>
          </p:cNvSpPr>
          <p:nvPr/>
        </p:nvSpPr>
        <p:spPr bwMode="auto">
          <a:xfrm>
            <a:off x="8305800" y="4572001"/>
            <a:ext cx="2133600" cy="1200329"/>
          </a:xfrm>
          <a:prstGeom prst="rect">
            <a:avLst/>
          </a:prstGeom>
          <a:noFill/>
          <a:ln w="9525">
            <a:noFill/>
            <a:miter lim="800000"/>
            <a:headEnd/>
            <a:tailEnd/>
          </a:ln>
        </p:spPr>
        <p:txBody>
          <a:bodyPr>
            <a:spAutoFit/>
          </a:bodyPr>
          <a:lstStyle/>
          <a:p>
            <a:pPr marL="285750" indent="-285750">
              <a:spcBef>
                <a:spcPct val="50000"/>
              </a:spcBef>
              <a:buFontTx/>
              <a:buChar char="-"/>
            </a:pPr>
            <a:r>
              <a:rPr lang="fr-CA" dirty="0" err="1" smtClean="0">
                <a:latin typeface="Times New Roman" pitchFamily="18" charset="0"/>
              </a:rPr>
              <a:t>Elected</a:t>
            </a:r>
            <a:r>
              <a:rPr lang="fr-CA" dirty="0" smtClean="0">
                <a:latin typeface="Times New Roman" pitchFamily="18" charset="0"/>
              </a:rPr>
              <a:t> </a:t>
            </a:r>
            <a:r>
              <a:rPr lang="fr-CA" dirty="0" err="1" smtClean="0">
                <a:latin typeface="Times New Roman" pitchFamily="18" charset="0"/>
              </a:rPr>
              <a:t>Officials</a:t>
            </a:r>
            <a:endParaRPr lang="fr-CA" dirty="0">
              <a:latin typeface="Times New Roman" pitchFamily="18" charset="0"/>
            </a:endParaRPr>
          </a:p>
          <a:p>
            <a:pPr marL="285750" indent="-285750">
              <a:spcBef>
                <a:spcPct val="50000"/>
              </a:spcBef>
              <a:buFontTx/>
              <a:buChar char="-"/>
            </a:pPr>
            <a:r>
              <a:rPr lang="fr-CA" dirty="0" err="1" smtClean="0">
                <a:latin typeface="Times New Roman" pitchFamily="18" charset="0"/>
              </a:rPr>
              <a:t>Regulators</a:t>
            </a:r>
            <a:endParaRPr lang="fr-CA" dirty="0" smtClean="0">
              <a:latin typeface="Times New Roman" pitchFamily="18" charset="0"/>
            </a:endParaRPr>
          </a:p>
          <a:p>
            <a:pPr marL="285750" indent="-285750">
              <a:spcBef>
                <a:spcPct val="50000"/>
              </a:spcBef>
              <a:buFontTx/>
              <a:buChar char="-"/>
            </a:pPr>
            <a:r>
              <a:rPr lang="fr-CA" dirty="0" smtClean="0">
                <a:latin typeface="Times New Roman" pitchFamily="18" charset="0"/>
              </a:rPr>
              <a:t>Courts</a:t>
            </a:r>
            <a:endParaRPr lang="en-CA" dirty="0">
              <a:latin typeface="Times New Roman" pitchFamily="18" charset="0"/>
            </a:endParaRPr>
          </a:p>
        </p:txBody>
      </p:sp>
      <p:sp>
        <p:nvSpPr>
          <p:cNvPr id="276498" name="Text Box 18"/>
          <p:cNvSpPr txBox="1">
            <a:spLocks noChangeArrowheads="1"/>
          </p:cNvSpPr>
          <p:nvPr/>
        </p:nvSpPr>
        <p:spPr bwMode="auto">
          <a:xfrm>
            <a:off x="1292087" y="5791201"/>
            <a:ext cx="2594113" cy="369332"/>
          </a:xfrm>
          <a:prstGeom prst="rect">
            <a:avLst/>
          </a:prstGeom>
          <a:noFill/>
          <a:ln w="9525">
            <a:noFill/>
            <a:miter lim="800000"/>
            <a:headEnd/>
            <a:tailEnd/>
          </a:ln>
        </p:spPr>
        <p:txBody>
          <a:bodyPr wrap="square">
            <a:spAutoFit/>
          </a:bodyPr>
          <a:lstStyle/>
          <a:p>
            <a:pPr>
              <a:spcBef>
                <a:spcPct val="50000"/>
              </a:spcBef>
            </a:pPr>
            <a:r>
              <a:rPr lang="fr-CA" i="1" dirty="0" err="1" smtClean="0">
                <a:latin typeface="Times New Roman" pitchFamily="18" charset="0"/>
              </a:rPr>
              <a:t>Special</a:t>
            </a:r>
            <a:r>
              <a:rPr lang="fr-CA" i="1" dirty="0" smtClean="0">
                <a:latin typeface="Times New Roman" pitchFamily="18" charset="0"/>
              </a:rPr>
              <a:t> </a:t>
            </a:r>
            <a:r>
              <a:rPr lang="fr-CA" i="1" dirty="0" err="1" smtClean="0">
                <a:latin typeface="Times New Roman" pitchFamily="18" charset="0"/>
              </a:rPr>
              <a:t>Interest</a:t>
            </a:r>
            <a:r>
              <a:rPr lang="fr-CA" i="1" dirty="0" smtClean="0">
                <a:latin typeface="Times New Roman" pitchFamily="18" charset="0"/>
              </a:rPr>
              <a:t> Groups</a:t>
            </a:r>
            <a:endParaRPr lang="en-CA" i="1" dirty="0">
              <a:latin typeface="Times New Roman" pitchFamily="18" charset="0"/>
            </a:endParaRPr>
          </a:p>
        </p:txBody>
      </p:sp>
      <p:sp>
        <p:nvSpPr>
          <p:cNvPr id="16" name="Rectangle 15"/>
          <p:cNvSpPr>
            <a:spLocks noChangeArrowheads="1"/>
          </p:cNvSpPr>
          <p:nvPr/>
        </p:nvSpPr>
        <p:spPr bwMode="auto">
          <a:xfrm>
            <a:off x="5068957" y="3429001"/>
            <a:ext cx="1408043" cy="369332"/>
          </a:xfrm>
          <a:prstGeom prst="rect">
            <a:avLst/>
          </a:prstGeom>
          <a:noFill/>
          <a:ln w="9525">
            <a:noFill/>
            <a:miter lim="800000"/>
            <a:headEnd/>
            <a:tailEnd/>
          </a:ln>
        </p:spPr>
        <p:txBody>
          <a:bodyPr wrap="square">
            <a:spAutoFit/>
          </a:bodyPr>
          <a:lstStyle/>
          <a:p>
            <a:pPr>
              <a:spcBef>
                <a:spcPct val="50000"/>
              </a:spcBef>
            </a:pPr>
            <a:r>
              <a:rPr lang="fr-CA" i="1" dirty="0" smtClean="0">
                <a:latin typeface="Times New Roman" pitchFamily="18" charset="0"/>
              </a:rPr>
              <a:t>Policy Issue</a:t>
            </a:r>
            <a:endParaRPr lang="en-CA" i="1" dirty="0">
              <a:latin typeface="Times New Roman" pitchFamily="18" charset="0"/>
            </a:endParaRPr>
          </a:p>
        </p:txBody>
      </p:sp>
      <p:sp>
        <p:nvSpPr>
          <p:cNvPr id="22" name="Text Box 18"/>
          <p:cNvSpPr txBox="1">
            <a:spLocks noChangeArrowheads="1"/>
          </p:cNvSpPr>
          <p:nvPr/>
        </p:nvSpPr>
        <p:spPr bwMode="auto">
          <a:xfrm>
            <a:off x="8104552" y="5802314"/>
            <a:ext cx="2721626" cy="369332"/>
          </a:xfrm>
          <a:prstGeom prst="rect">
            <a:avLst/>
          </a:prstGeom>
          <a:noFill/>
          <a:ln w="9525">
            <a:noFill/>
            <a:miter lim="800000"/>
            <a:headEnd/>
            <a:tailEnd/>
          </a:ln>
        </p:spPr>
        <p:txBody>
          <a:bodyPr wrap="square">
            <a:spAutoFit/>
          </a:bodyPr>
          <a:lstStyle/>
          <a:p>
            <a:pPr>
              <a:spcBef>
                <a:spcPct val="50000"/>
              </a:spcBef>
            </a:pPr>
            <a:r>
              <a:rPr lang="fr-CA" i="1" dirty="0" err="1" smtClean="0">
                <a:latin typeface="Times New Roman" pitchFamily="18" charset="0"/>
              </a:rPr>
              <a:t>Political</a:t>
            </a:r>
            <a:r>
              <a:rPr lang="fr-CA" i="1" dirty="0" smtClean="0">
                <a:latin typeface="Times New Roman" pitchFamily="18" charset="0"/>
              </a:rPr>
              <a:t> Institutions</a:t>
            </a:r>
            <a:endParaRPr lang="en-CA" i="1" dirty="0">
              <a:latin typeface="Times New Roman" pitchFamily="18" charset="0"/>
            </a:endParaRPr>
          </a:p>
        </p:txBody>
      </p:sp>
      <p:sp>
        <p:nvSpPr>
          <p:cNvPr id="18" name="Down Arrow 17"/>
          <p:cNvSpPr/>
          <p:nvPr/>
        </p:nvSpPr>
        <p:spPr>
          <a:xfrm rot="10800000">
            <a:off x="5791200" y="2514600"/>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 Box 18"/>
          <p:cNvSpPr txBox="1">
            <a:spLocks noChangeArrowheads="1"/>
          </p:cNvSpPr>
          <p:nvPr/>
        </p:nvSpPr>
        <p:spPr bwMode="auto">
          <a:xfrm>
            <a:off x="4798135" y="5974592"/>
            <a:ext cx="2721626" cy="369332"/>
          </a:xfrm>
          <a:prstGeom prst="rect">
            <a:avLst/>
          </a:prstGeom>
          <a:noFill/>
          <a:ln w="9525">
            <a:noFill/>
            <a:miter lim="800000"/>
            <a:headEnd/>
            <a:tailEnd/>
          </a:ln>
        </p:spPr>
        <p:txBody>
          <a:bodyPr wrap="square">
            <a:spAutoFit/>
          </a:bodyPr>
          <a:lstStyle/>
          <a:p>
            <a:pPr>
              <a:spcBef>
                <a:spcPct val="50000"/>
              </a:spcBef>
            </a:pPr>
            <a:r>
              <a:rPr lang="fr-CA" b="1" i="1" dirty="0" err="1" smtClean="0">
                <a:latin typeface="Times New Roman" pitchFamily="18" charset="0"/>
              </a:rPr>
              <a:t>Political</a:t>
            </a:r>
            <a:r>
              <a:rPr lang="fr-CA" b="1" i="1" dirty="0" smtClean="0">
                <a:latin typeface="Times New Roman" pitchFamily="18" charset="0"/>
              </a:rPr>
              <a:t> </a:t>
            </a:r>
            <a:r>
              <a:rPr lang="fr-CA" b="1" i="1" dirty="0" err="1" smtClean="0">
                <a:latin typeface="Times New Roman" pitchFamily="18" charset="0"/>
              </a:rPr>
              <a:t>Strategy</a:t>
            </a:r>
            <a:endParaRPr lang="en-CA" b="1" i="1" dirty="0">
              <a:latin typeface="Times New Roman" pitchFamily="18" charset="0"/>
            </a:endParaRPr>
          </a:p>
        </p:txBody>
      </p:sp>
      <p:sp>
        <p:nvSpPr>
          <p:cNvPr id="2" name="Right Arrow 1"/>
          <p:cNvSpPr/>
          <p:nvPr/>
        </p:nvSpPr>
        <p:spPr>
          <a:xfrm rot="19892817">
            <a:off x="3525404" y="5978049"/>
            <a:ext cx="1026388" cy="697447"/>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771610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quot;No&quot; Symbol 4"/>
          <p:cNvSpPr/>
          <p:nvPr/>
        </p:nvSpPr>
        <p:spPr>
          <a:xfrm>
            <a:off x="766916" y="1825625"/>
            <a:ext cx="4070555" cy="4447356"/>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838200" y="404044"/>
            <a:ext cx="10422193" cy="1325563"/>
          </a:xfrm>
        </p:spPr>
        <p:txBody>
          <a:bodyPr>
            <a:normAutofit/>
          </a:bodyPr>
          <a:lstStyle/>
          <a:p>
            <a:pPr algn="ctr"/>
            <a:r>
              <a:rPr lang="en-US" sz="4000" dirty="0" smtClean="0"/>
              <a:t>Two Broad Themes in Political Strategy</a:t>
            </a:r>
            <a:endParaRPr lang="en-US" sz="4000" dirty="0"/>
          </a:p>
        </p:txBody>
      </p:sp>
      <p:sp>
        <p:nvSpPr>
          <p:cNvPr id="3" name="Content Placeholder 2"/>
          <p:cNvSpPr>
            <a:spLocks noGrp="1"/>
          </p:cNvSpPr>
          <p:nvPr>
            <p:ph sz="half" idx="1"/>
          </p:nvPr>
        </p:nvSpPr>
        <p:spPr/>
        <p:txBody>
          <a:bodyPr>
            <a:normAutofit fontScale="85000" lnSpcReduction="10000"/>
          </a:bodyPr>
          <a:lstStyle/>
          <a:p>
            <a:r>
              <a:rPr lang="en-US" dirty="0" smtClean="0"/>
              <a:t>Private Politics</a:t>
            </a:r>
          </a:p>
          <a:p>
            <a:pPr lvl="1"/>
            <a:r>
              <a:rPr lang="en-US" dirty="0" smtClean="0"/>
              <a:t>concerned with the interactions between firms and special </a:t>
            </a:r>
            <a:r>
              <a:rPr lang="en-US" dirty="0"/>
              <a:t>interest groups like activist environmental groups </a:t>
            </a:r>
            <a:r>
              <a:rPr lang="en-US" dirty="0" smtClean="0"/>
              <a:t>or international NGOs</a:t>
            </a:r>
          </a:p>
          <a:p>
            <a:pPr lvl="1"/>
            <a:r>
              <a:rPr lang="en-US" dirty="0" smtClean="0"/>
              <a:t>Activist groups often launch campaigns to get firms to change practices and self-regulate &amp; to avoid “Public Politics”</a:t>
            </a:r>
          </a:p>
          <a:p>
            <a:pPr lvl="2"/>
            <a:r>
              <a:rPr lang="en-US" dirty="0" smtClean="0"/>
              <a:t>Baron &amp; </a:t>
            </a:r>
            <a:r>
              <a:rPr lang="en-US" dirty="0" err="1" smtClean="0"/>
              <a:t>Diermeier</a:t>
            </a:r>
            <a:r>
              <a:rPr lang="en-US" dirty="0" smtClean="0"/>
              <a:t>, 2007; King, 2008;Lenox &amp; </a:t>
            </a:r>
            <a:r>
              <a:rPr lang="en-US" dirty="0" err="1" smtClean="0"/>
              <a:t>Eesley</a:t>
            </a:r>
            <a:r>
              <a:rPr lang="en-US" dirty="0" smtClean="0"/>
              <a:t>, 2009</a:t>
            </a:r>
          </a:p>
          <a:p>
            <a:pPr lvl="1"/>
            <a:r>
              <a:rPr lang="en-US" dirty="0" smtClean="0"/>
              <a:t>Tools include media campaigns (Baron, 3005; </a:t>
            </a:r>
            <a:r>
              <a:rPr lang="en-US" dirty="0" err="1" smtClean="0"/>
              <a:t>Bonardi</a:t>
            </a:r>
            <a:r>
              <a:rPr lang="en-US" dirty="0" smtClean="0"/>
              <a:t> &amp; </a:t>
            </a:r>
            <a:r>
              <a:rPr lang="en-US" dirty="0" err="1" smtClean="0"/>
              <a:t>Keim</a:t>
            </a:r>
            <a:r>
              <a:rPr lang="en-US" dirty="0" smtClean="0"/>
              <a:t>, 2005) and boycotts (Friedman, 1986) </a:t>
            </a:r>
          </a:p>
          <a:p>
            <a:pPr lvl="1"/>
            <a:r>
              <a:rPr lang="en-US" dirty="0" smtClean="0"/>
              <a:t>Limited incorporation of institutional environment at the country level (</a:t>
            </a:r>
            <a:r>
              <a:rPr lang="en-US" dirty="0" err="1" smtClean="0"/>
              <a:t>Breitinger</a:t>
            </a:r>
            <a:r>
              <a:rPr lang="en-US" dirty="0" smtClean="0"/>
              <a:t> &amp; </a:t>
            </a:r>
            <a:r>
              <a:rPr lang="en-US" dirty="0" err="1" smtClean="0"/>
              <a:t>Bonardi</a:t>
            </a:r>
            <a:r>
              <a:rPr lang="en-US" dirty="0" smtClean="0"/>
              <a:t> 2016)</a:t>
            </a:r>
          </a:p>
        </p:txBody>
      </p:sp>
      <p:sp>
        <p:nvSpPr>
          <p:cNvPr id="4" name="Content Placeholder 3"/>
          <p:cNvSpPr>
            <a:spLocks noGrp="1"/>
          </p:cNvSpPr>
          <p:nvPr>
            <p:ph sz="half" idx="2"/>
          </p:nvPr>
        </p:nvSpPr>
        <p:spPr/>
        <p:txBody>
          <a:bodyPr>
            <a:normAutofit fontScale="85000" lnSpcReduction="10000"/>
          </a:bodyPr>
          <a:lstStyle/>
          <a:p>
            <a:r>
              <a:rPr lang="en-US" dirty="0"/>
              <a:t>Public </a:t>
            </a:r>
            <a:r>
              <a:rPr lang="en-US" dirty="0" smtClean="0"/>
              <a:t>Politics</a:t>
            </a:r>
          </a:p>
          <a:p>
            <a:pPr marL="457200" lvl="1" indent="0">
              <a:buNone/>
            </a:pPr>
            <a:r>
              <a:rPr lang="en-US" dirty="0"/>
              <a:t>“concerned with the interactions between firms and government officials that have the authority to pass new legislation, promulgate regulatory rules or issue statutory interpretations”</a:t>
            </a:r>
          </a:p>
          <a:p>
            <a:pPr marL="457200" lvl="1" indent="0">
              <a:buNone/>
            </a:pPr>
            <a:r>
              <a:rPr lang="en-US" dirty="0"/>
              <a:t>(</a:t>
            </a:r>
            <a:r>
              <a:rPr lang="en-US" sz="1600" dirty="0" err="1"/>
              <a:t>AiSM</a:t>
            </a:r>
            <a:r>
              <a:rPr lang="en-US" sz="1600" dirty="0"/>
              <a:t> Strategy Beyond Markets 2016, introduction</a:t>
            </a:r>
            <a:r>
              <a:rPr lang="en-US" dirty="0"/>
              <a:t>)</a:t>
            </a:r>
          </a:p>
          <a:p>
            <a:endParaRPr lang="en-US" dirty="0" smtClean="0"/>
          </a:p>
          <a:p>
            <a:r>
              <a:rPr lang="en-US" dirty="0" smtClean="0"/>
              <a:t>World </a:t>
            </a:r>
            <a:r>
              <a:rPr lang="en-US" dirty="0"/>
              <a:t>Bank </a:t>
            </a:r>
            <a:r>
              <a:rPr lang="en-US" dirty="0" smtClean="0"/>
              <a:t>survey (2014) &amp; PwC Survey (2015) – </a:t>
            </a:r>
          </a:p>
          <a:p>
            <a:pPr marL="457200" lvl="1" indent="0">
              <a:buNone/>
            </a:pPr>
            <a:r>
              <a:rPr lang="en-US" dirty="0" smtClean="0"/>
              <a:t>CEOs ranked Public Politics ahead of Market Strategy when considering investments and threats to returns</a:t>
            </a:r>
          </a:p>
          <a:p>
            <a:endParaRPr lang="en-US" dirty="0"/>
          </a:p>
          <a:p>
            <a:pPr marL="457200" lvl="1" indent="0">
              <a:buNone/>
            </a:pPr>
            <a:endParaRPr lang="en-US" dirty="0" smtClean="0"/>
          </a:p>
        </p:txBody>
      </p:sp>
    </p:spTree>
    <p:extLst>
      <p:ext uri="{BB962C8B-B14F-4D97-AF65-F5344CB8AC3E}">
        <p14:creationId xmlns:p14="http://schemas.microsoft.com/office/powerpoint/2010/main" val="33407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dirty="0" smtClean="0"/>
              <a:t>Medium of Exchange (i.e., types of action)</a:t>
            </a:r>
            <a:endParaRPr lang="en-US" altLang="en-US" dirty="0"/>
          </a:p>
        </p:txBody>
      </p:sp>
      <p:sp>
        <p:nvSpPr>
          <p:cNvPr id="43011" name="Rectangle 3"/>
          <p:cNvSpPr>
            <a:spLocks noGrp="1" noChangeArrowheads="1"/>
          </p:cNvSpPr>
          <p:nvPr>
            <p:ph type="body" idx="1"/>
          </p:nvPr>
        </p:nvSpPr>
        <p:spPr/>
        <p:txBody>
          <a:bodyPr>
            <a:normAutofit/>
          </a:bodyPr>
          <a:lstStyle/>
          <a:p>
            <a:pPr>
              <a:lnSpc>
                <a:spcPct val="90000"/>
              </a:lnSpc>
            </a:pPr>
            <a:r>
              <a:rPr lang="en-US" altLang="en-US" dirty="0"/>
              <a:t>Campaign Finance (Money)</a:t>
            </a:r>
          </a:p>
          <a:p>
            <a:pPr lvl="1">
              <a:lnSpc>
                <a:spcPct val="90000"/>
              </a:lnSpc>
            </a:pPr>
            <a:r>
              <a:rPr lang="en-US" altLang="en-US" dirty="0"/>
              <a:t>Money Changes Hands from firm to policy-maker</a:t>
            </a:r>
          </a:p>
          <a:p>
            <a:pPr lvl="1">
              <a:lnSpc>
                <a:spcPct val="90000"/>
              </a:lnSpc>
            </a:pPr>
            <a:endParaRPr lang="en-US" altLang="en-US" dirty="0"/>
          </a:p>
          <a:p>
            <a:pPr>
              <a:lnSpc>
                <a:spcPct val="90000"/>
              </a:lnSpc>
            </a:pPr>
            <a:r>
              <a:rPr lang="en-US" altLang="en-US" dirty="0"/>
              <a:t>Lobbying (Information)</a:t>
            </a:r>
          </a:p>
          <a:p>
            <a:pPr lvl="1">
              <a:lnSpc>
                <a:spcPct val="90000"/>
              </a:lnSpc>
            </a:pPr>
            <a:r>
              <a:rPr lang="en-US" altLang="en-US" dirty="0"/>
              <a:t>No money changes hand, only information directly from firm to policy-maker</a:t>
            </a:r>
          </a:p>
          <a:p>
            <a:pPr lvl="1">
              <a:lnSpc>
                <a:spcPct val="90000"/>
              </a:lnSpc>
            </a:pPr>
            <a:endParaRPr lang="en-US" altLang="en-US" dirty="0"/>
          </a:p>
          <a:p>
            <a:pPr>
              <a:lnSpc>
                <a:spcPct val="90000"/>
              </a:lnSpc>
            </a:pPr>
            <a:r>
              <a:rPr lang="en-US" altLang="en-US" dirty="0" smtClean="0"/>
              <a:t>Constituency Building (Votes)</a:t>
            </a:r>
          </a:p>
          <a:p>
            <a:pPr lvl="1"/>
            <a:r>
              <a:rPr lang="en-US" altLang="en-US" dirty="0" smtClean="0"/>
              <a:t>Information to and mobilization of voters needed for reelection</a:t>
            </a:r>
          </a:p>
          <a:p>
            <a:pPr>
              <a:lnSpc>
                <a:spcPct val="90000"/>
              </a:lnSpc>
            </a:pPr>
            <a:endParaRPr lang="en-US" altLang="en-US" sz="2400" dirty="0"/>
          </a:p>
        </p:txBody>
      </p:sp>
    </p:spTree>
    <p:extLst>
      <p:ext uri="{BB962C8B-B14F-4D97-AF65-F5344CB8AC3E}">
        <p14:creationId xmlns:p14="http://schemas.microsoft.com/office/powerpoint/2010/main" val="101239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011">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301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0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web.mit.edu/jdefig/www/images/phot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434"/>
            <a:ext cx="1318415" cy="17421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dirty="0" smtClean="0"/>
              <a:t>Empirical Issues for Campaign Contribution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a:t>Ansolbehere</a:t>
            </a:r>
            <a:r>
              <a:rPr lang="en-US" dirty="0"/>
              <a:t>, de </a:t>
            </a:r>
            <a:r>
              <a:rPr lang="en-US" dirty="0" err="1"/>
              <a:t>Figueiredo</a:t>
            </a:r>
            <a:r>
              <a:rPr lang="en-US" dirty="0"/>
              <a:t> &amp; Snyder (2003) </a:t>
            </a:r>
            <a:r>
              <a:rPr lang="en-US" dirty="0" smtClean="0"/>
              <a:t>inconsistent findings linking contribution patterns to policy/performance</a:t>
            </a:r>
          </a:p>
          <a:p>
            <a:pPr lvl="1"/>
            <a:r>
              <a:rPr lang="en-US" dirty="0" smtClean="0"/>
              <a:t>Positive – (e.g., </a:t>
            </a:r>
            <a:r>
              <a:rPr lang="en-US" dirty="0" err="1" smtClean="0"/>
              <a:t>Kau</a:t>
            </a:r>
            <a:r>
              <a:rPr lang="en-US" dirty="0" smtClean="0"/>
              <a:t>, Keenan, Rubin 1982; </a:t>
            </a:r>
            <a:r>
              <a:rPr lang="en-US" dirty="0" err="1" smtClean="0"/>
              <a:t>Stratmann</a:t>
            </a:r>
            <a:r>
              <a:rPr lang="en-US" dirty="0" smtClean="0"/>
              <a:t> (1991, 1995, 2002)</a:t>
            </a:r>
          </a:p>
          <a:p>
            <a:pPr lvl="1"/>
            <a:r>
              <a:rPr lang="en-US" dirty="0" smtClean="0"/>
              <a:t>None/negative -- (e.g., Wright, 1990; </a:t>
            </a:r>
            <a:r>
              <a:rPr lang="en-US" dirty="0" err="1" smtClean="0"/>
              <a:t>Langbein</a:t>
            </a:r>
            <a:r>
              <a:rPr lang="en-US" dirty="0" smtClean="0"/>
              <a:t>, 1993; </a:t>
            </a:r>
            <a:r>
              <a:rPr lang="en-US" dirty="0" err="1" smtClean="0"/>
              <a:t>Hadani</a:t>
            </a:r>
            <a:r>
              <a:rPr lang="en-US" dirty="0" smtClean="0"/>
              <a:t> &amp; Schuler, 2013)</a:t>
            </a:r>
          </a:p>
          <a:p>
            <a:r>
              <a:rPr lang="en-US" dirty="0" smtClean="0"/>
              <a:t>Potential solutions from pivotal politics approach</a:t>
            </a:r>
          </a:p>
          <a:p>
            <a:pPr lvl="1"/>
            <a:r>
              <a:rPr lang="en-US" dirty="0" smtClean="0"/>
              <a:t>Identifying Pivotal Institution, Pivotal Politician empirically challenging</a:t>
            </a:r>
          </a:p>
          <a:p>
            <a:pPr lvl="2"/>
            <a:r>
              <a:rPr lang="en-US" dirty="0" smtClean="0"/>
              <a:t>Coarse measure of distribution of ideal points (partisan control of political institutions)</a:t>
            </a:r>
          </a:p>
          <a:p>
            <a:pPr lvl="2"/>
            <a:r>
              <a:rPr lang="en-US" dirty="0" smtClean="0"/>
              <a:t>Nominate scores may provide help  (e.g., Poole &amp; Rosenthal, 1991; McCarty &amp; Shor, 2011)</a:t>
            </a:r>
          </a:p>
          <a:p>
            <a:pPr lvl="1"/>
            <a:r>
              <a:rPr lang="en-US" dirty="0" smtClean="0"/>
              <a:t>Identify </a:t>
            </a:r>
            <a:r>
              <a:rPr lang="en-US" i="1" dirty="0" smtClean="0"/>
              <a:t>alignment </a:t>
            </a:r>
            <a:r>
              <a:rPr lang="en-US" dirty="0" smtClean="0"/>
              <a:t>between contributions and pivots </a:t>
            </a:r>
          </a:p>
          <a:p>
            <a:pPr lvl="2"/>
            <a:r>
              <a:rPr lang="en-US" dirty="0" smtClean="0"/>
              <a:t>Nickerson &amp; Silverman (1997 &amp; 2003) study of TCE alignment &amp; firm survival in Trucking</a:t>
            </a:r>
          </a:p>
          <a:p>
            <a:r>
              <a:rPr lang="en-US" dirty="0" smtClean="0"/>
              <a:t>Challenging to disentangle consumption vs investment</a:t>
            </a:r>
          </a:p>
          <a:p>
            <a:pPr lvl="1"/>
            <a:r>
              <a:rPr lang="en-US" dirty="0" smtClean="0"/>
              <a:t>Type of contributor &amp; incorporate salient policy timing</a:t>
            </a:r>
          </a:p>
          <a:p>
            <a:pPr lvl="1"/>
            <a:endParaRPr lang="en-US" dirty="0" smtClean="0"/>
          </a:p>
          <a:p>
            <a:pPr lvl="1"/>
            <a:endParaRPr lang="en-US" dirty="0"/>
          </a:p>
        </p:txBody>
      </p:sp>
    </p:spTree>
    <p:extLst>
      <p:ext uri="{BB962C8B-B14F-4D97-AF65-F5344CB8AC3E}">
        <p14:creationId xmlns:p14="http://schemas.microsoft.com/office/powerpoint/2010/main" val="279385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93" y="365125"/>
            <a:ext cx="11015329" cy="1325563"/>
          </a:xfrm>
        </p:spPr>
        <p:txBody>
          <a:bodyPr>
            <a:normAutofit/>
          </a:bodyPr>
          <a:lstStyle/>
          <a:p>
            <a:r>
              <a:rPr lang="en-US" sz="4000" dirty="0" smtClean="0"/>
              <a:t>Lobbying</a:t>
            </a:r>
            <a:endParaRPr lang="en-US" sz="4000" dirty="0"/>
          </a:p>
        </p:txBody>
      </p:sp>
      <p:sp>
        <p:nvSpPr>
          <p:cNvPr id="3" name="Content Placeholder 2"/>
          <p:cNvSpPr>
            <a:spLocks noGrp="1"/>
          </p:cNvSpPr>
          <p:nvPr>
            <p:ph idx="1"/>
          </p:nvPr>
        </p:nvSpPr>
        <p:spPr/>
        <p:txBody>
          <a:bodyPr>
            <a:normAutofit/>
          </a:bodyPr>
          <a:lstStyle/>
          <a:p>
            <a:endParaRPr lang="en-US" dirty="0" smtClean="0"/>
          </a:p>
          <a:p>
            <a:r>
              <a:rPr lang="en-US" dirty="0" smtClean="0"/>
              <a:t>Opportunities to link </a:t>
            </a:r>
            <a:r>
              <a:rPr lang="en-US" dirty="0" smtClean="0"/>
              <a:t>recent findings to </a:t>
            </a:r>
            <a:r>
              <a:rPr lang="en-US" dirty="0" smtClean="0"/>
              <a:t>Pivotal Politics/Institutions -- </a:t>
            </a:r>
          </a:p>
          <a:p>
            <a:pPr lvl="1"/>
            <a:r>
              <a:rPr lang="en-US" dirty="0" smtClean="0"/>
              <a:t>E.g., </a:t>
            </a:r>
            <a:r>
              <a:rPr lang="en-US" dirty="0" err="1" smtClean="0"/>
              <a:t>Blanes</a:t>
            </a:r>
            <a:r>
              <a:rPr lang="en-US" dirty="0" smtClean="0"/>
              <a:t> I Vidal, et.al. 2012, </a:t>
            </a:r>
            <a:r>
              <a:rPr lang="en-US" dirty="0" err="1" smtClean="0"/>
              <a:t>Faccio</a:t>
            </a:r>
            <a:r>
              <a:rPr lang="en-US" dirty="0" smtClean="0"/>
              <a:t>, 2006, </a:t>
            </a:r>
            <a:r>
              <a:rPr lang="en-US" dirty="0" err="1" smtClean="0"/>
              <a:t>Faccio</a:t>
            </a:r>
            <a:r>
              <a:rPr lang="en-US" dirty="0" smtClean="0"/>
              <a:t>, et. al. 2006</a:t>
            </a:r>
          </a:p>
          <a:p>
            <a:pPr lvl="1"/>
            <a:r>
              <a:rPr lang="en-US" dirty="0" smtClean="0"/>
              <a:t>Do the value of ties vary with linked to pivotal politician.</a:t>
            </a:r>
          </a:p>
          <a:p>
            <a:endParaRPr lang="en-US" dirty="0"/>
          </a:p>
        </p:txBody>
      </p:sp>
    </p:spTree>
    <p:extLst>
      <p:ext uri="{BB962C8B-B14F-4D97-AF65-F5344CB8AC3E}">
        <p14:creationId xmlns:p14="http://schemas.microsoft.com/office/powerpoint/2010/main" val="16845315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Firm organizational choices of political actions</a:t>
            </a:r>
            <a:endParaRPr lang="en-US" dirty="0"/>
          </a:p>
        </p:txBody>
      </p:sp>
      <p:sp>
        <p:nvSpPr>
          <p:cNvPr id="3" name="Content Placeholder 2"/>
          <p:cNvSpPr>
            <a:spLocks noGrp="1"/>
          </p:cNvSpPr>
          <p:nvPr>
            <p:ph idx="1"/>
          </p:nvPr>
        </p:nvSpPr>
        <p:spPr>
          <a:xfrm>
            <a:off x="838200" y="1825625"/>
            <a:ext cx="10035385" cy="4351338"/>
          </a:xfrm>
        </p:spPr>
        <p:txBody>
          <a:bodyPr>
            <a:normAutofit/>
          </a:bodyPr>
          <a:lstStyle/>
          <a:p>
            <a:r>
              <a:rPr lang="en-US" dirty="0" smtClean="0"/>
              <a:t>Make vs. Buy</a:t>
            </a:r>
          </a:p>
          <a:p>
            <a:pPr lvl="1"/>
            <a:r>
              <a:rPr lang="en-US" dirty="0" smtClean="0"/>
              <a:t>De </a:t>
            </a:r>
            <a:r>
              <a:rPr lang="en-US" dirty="0" err="1" smtClean="0"/>
              <a:t>Figueiredo</a:t>
            </a:r>
            <a:r>
              <a:rPr lang="en-US" dirty="0" smtClean="0"/>
              <a:t> &amp; Silverman (2001) lobbying the FCC</a:t>
            </a:r>
          </a:p>
          <a:p>
            <a:pPr lvl="1"/>
            <a:r>
              <a:rPr lang="en-US" dirty="0" err="1" smtClean="0"/>
              <a:t>Jia</a:t>
            </a:r>
            <a:r>
              <a:rPr lang="en-US" dirty="0"/>
              <a:t> </a:t>
            </a:r>
            <a:r>
              <a:rPr lang="en-US" dirty="0" smtClean="0"/>
              <a:t>present a new paper at SIOE in Paris</a:t>
            </a:r>
          </a:p>
          <a:p>
            <a:pPr lvl="1"/>
            <a:endParaRPr lang="en-US" dirty="0" smtClean="0"/>
          </a:p>
          <a:p>
            <a:r>
              <a:rPr lang="en-US" dirty="0" smtClean="0"/>
              <a:t>Internal Organization of nonmarket activities</a:t>
            </a:r>
          </a:p>
          <a:p>
            <a:pPr lvl="1"/>
            <a:r>
              <a:rPr lang="en-US" dirty="0" smtClean="0"/>
              <a:t>Minor (2016) --  variation in degree of integration across firm vs. separate division</a:t>
            </a:r>
          </a:p>
          <a:p>
            <a:endParaRPr lang="en-US" dirty="0" smtClean="0"/>
          </a:p>
        </p:txBody>
      </p:sp>
      <p:pic>
        <p:nvPicPr>
          <p:cNvPr id="4" name="Picture 8" descr="http://web.mit.edu/jdefig/www/images/phot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3585" y="5094544"/>
            <a:ext cx="1318415" cy="17421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haas.berkeley.edu/haas/about/images_local/williamson_oli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7822" y="1318098"/>
            <a:ext cx="1264178" cy="1738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4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Interesting research opportunities</a:t>
            </a:r>
            <a:endParaRPr lang="en-US" dirty="0"/>
          </a:p>
        </p:txBody>
      </p:sp>
      <p:sp>
        <p:nvSpPr>
          <p:cNvPr id="3" name="Content Placeholder 2"/>
          <p:cNvSpPr>
            <a:spLocks noGrp="1"/>
          </p:cNvSpPr>
          <p:nvPr>
            <p:ph idx="1"/>
          </p:nvPr>
        </p:nvSpPr>
        <p:spPr/>
        <p:txBody>
          <a:bodyPr>
            <a:normAutofit/>
          </a:bodyPr>
          <a:lstStyle/>
          <a:p>
            <a:r>
              <a:rPr lang="en-US" sz="3200" dirty="0" smtClean="0"/>
              <a:t>Direct linkages between political strategy and performance </a:t>
            </a:r>
          </a:p>
          <a:p>
            <a:pPr marL="0" indent="0">
              <a:buNone/>
            </a:pPr>
            <a:r>
              <a:rPr lang="en-US" sz="3200" dirty="0" smtClean="0"/>
              <a:t>   in policy outcomes and/or in economic value captured</a:t>
            </a:r>
          </a:p>
          <a:p>
            <a:pPr lvl="1"/>
            <a:endParaRPr lang="en-US" sz="2800" dirty="0" smtClean="0"/>
          </a:p>
          <a:p>
            <a:pPr lvl="1"/>
            <a:r>
              <a:rPr lang="en-US" sz="2800" dirty="0" smtClean="0"/>
              <a:t>Identify alignment  between theoretical political markets prediction &amp; strategy employed -- Aligned strategies see better performance </a:t>
            </a:r>
            <a:r>
              <a:rPr lang="en-US" sz="2400" dirty="0" smtClean="0"/>
              <a:t>a.la. Nickerson &amp; Silverman, 2003</a:t>
            </a:r>
          </a:p>
          <a:p>
            <a:endParaRPr lang="en-US" dirty="0" smtClean="0"/>
          </a:p>
        </p:txBody>
      </p:sp>
    </p:spTree>
    <p:extLst>
      <p:ext uri="{BB962C8B-B14F-4D97-AF65-F5344CB8AC3E}">
        <p14:creationId xmlns:p14="http://schemas.microsoft.com/office/powerpoint/2010/main" val="96271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Interesting research opportunities</a:t>
            </a:r>
            <a:endParaRPr lang="en-US" dirty="0"/>
          </a:p>
        </p:txBody>
      </p:sp>
      <p:sp>
        <p:nvSpPr>
          <p:cNvPr id="3" name="Content Placeholder 2"/>
          <p:cNvSpPr>
            <a:spLocks noGrp="1"/>
          </p:cNvSpPr>
          <p:nvPr>
            <p:ph idx="1"/>
          </p:nvPr>
        </p:nvSpPr>
        <p:spPr/>
        <p:txBody>
          <a:bodyPr>
            <a:normAutofit lnSpcReduction="10000"/>
          </a:bodyPr>
          <a:lstStyle/>
          <a:p>
            <a:r>
              <a:rPr lang="en-US" dirty="0" smtClean="0"/>
              <a:t>Connection between political activities theoretically and empirically</a:t>
            </a:r>
          </a:p>
          <a:p>
            <a:pPr lvl="1"/>
            <a:r>
              <a:rPr lang="en-US" dirty="0" smtClean="0"/>
              <a:t>Combinations of political activities that link to political market context</a:t>
            </a:r>
          </a:p>
          <a:p>
            <a:pPr lvl="1"/>
            <a:r>
              <a:rPr lang="en-US" dirty="0" smtClean="0"/>
              <a:t>Need to develop data sets that combine lobbying &amp; contribution data</a:t>
            </a:r>
          </a:p>
          <a:p>
            <a:endParaRPr lang="en-US" dirty="0" smtClean="0"/>
          </a:p>
          <a:p>
            <a:r>
              <a:rPr lang="en-US" dirty="0" err="1" smtClean="0"/>
              <a:t>Dorabantu</a:t>
            </a:r>
            <a:r>
              <a:rPr lang="en-US" dirty="0"/>
              <a:t>, et. al. using a governance based logic to synthesize – present at SIOE at Paris 2016</a:t>
            </a:r>
          </a:p>
          <a:p>
            <a:pPr lvl="1"/>
            <a:endParaRPr lang="en-US" dirty="0"/>
          </a:p>
          <a:p>
            <a:r>
              <a:rPr lang="en-US" dirty="0" smtClean="0"/>
              <a:t>Sustainability of political strategy</a:t>
            </a:r>
          </a:p>
          <a:p>
            <a:pPr lvl="1"/>
            <a:r>
              <a:rPr lang="en-US" dirty="0" smtClean="0"/>
              <a:t>Organizational alignment</a:t>
            </a:r>
          </a:p>
          <a:p>
            <a:pPr lvl="1"/>
            <a:r>
              <a:rPr lang="en-US" dirty="0" smtClean="0"/>
              <a:t>Developing Capabilities – </a:t>
            </a:r>
            <a:r>
              <a:rPr lang="en-US" dirty="0" err="1" smtClean="0"/>
              <a:t>Jia</a:t>
            </a:r>
            <a:r>
              <a:rPr lang="en-US" dirty="0" smtClean="0"/>
              <a:t> &amp; Mayer (2016) </a:t>
            </a:r>
          </a:p>
          <a:p>
            <a:pPr lvl="1"/>
            <a:endParaRPr lang="en-US" dirty="0" smtClean="0"/>
          </a:p>
        </p:txBody>
      </p:sp>
    </p:spTree>
    <p:extLst>
      <p:ext uri="{BB962C8B-B14F-4D97-AF65-F5344CB8AC3E}">
        <p14:creationId xmlns:p14="http://schemas.microsoft.com/office/powerpoint/2010/main" val="230259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4405" y="2874408"/>
            <a:ext cx="10515600" cy="1325563"/>
          </a:xfrm>
        </p:spPr>
        <p:txBody>
          <a:bodyPr/>
          <a:lstStyle/>
          <a:p>
            <a:pPr algn="ctr"/>
            <a:r>
              <a:rPr lang="en-US" dirty="0" smtClean="0"/>
              <a:t>Thank you!</a:t>
            </a:r>
            <a:endParaRPr lang="en-US" dirty="0"/>
          </a:p>
        </p:txBody>
      </p:sp>
    </p:spTree>
    <p:extLst>
      <p:ext uri="{BB962C8B-B14F-4D97-AF65-F5344CB8AC3E}">
        <p14:creationId xmlns:p14="http://schemas.microsoft.com/office/powerpoint/2010/main" val="35145955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200" dirty="0"/>
              <a:t>Demand Side of Political Market:  </a:t>
            </a:r>
            <a:r>
              <a:rPr lang="en-CA" sz="3200" dirty="0" smtClean="0"/>
              <a:t>Degree of Rivalry</a:t>
            </a:r>
            <a:endParaRPr lang="en-US" sz="3200" dirty="0"/>
          </a:p>
        </p:txBody>
      </p:sp>
      <p:sp>
        <p:nvSpPr>
          <p:cNvPr id="3" name="Content Placeholder 2"/>
          <p:cNvSpPr>
            <a:spLocks noGrp="1"/>
          </p:cNvSpPr>
          <p:nvPr>
            <p:ph idx="1"/>
          </p:nvPr>
        </p:nvSpPr>
        <p:spPr/>
        <p:txBody>
          <a:bodyPr>
            <a:normAutofit/>
          </a:bodyPr>
          <a:lstStyle/>
          <a:p>
            <a:r>
              <a:rPr lang="en-US" dirty="0" smtClean="0"/>
              <a:t>Which Interest Groups Act in Political Market and Why?</a:t>
            </a:r>
          </a:p>
          <a:p>
            <a:pPr lvl="1"/>
            <a:r>
              <a:rPr lang="en-US" dirty="0" smtClean="0"/>
              <a:t>Scholars assume other interest groups maximizing profit:  </a:t>
            </a:r>
          </a:p>
          <a:p>
            <a:pPr lvl="2"/>
            <a:r>
              <a:rPr lang="en-US" dirty="0" smtClean="0"/>
              <a:t>For examples see:  </a:t>
            </a:r>
            <a:r>
              <a:rPr lang="en-US" dirty="0" err="1" smtClean="0"/>
              <a:t>Keim</a:t>
            </a:r>
            <a:r>
              <a:rPr lang="en-US" dirty="0" smtClean="0"/>
              <a:t> &amp; </a:t>
            </a:r>
            <a:r>
              <a:rPr lang="en-US" dirty="0" err="1" smtClean="0"/>
              <a:t>Baysinger</a:t>
            </a:r>
            <a:r>
              <a:rPr lang="en-US" dirty="0" smtClean="0"/>
              <a:t> (1985); Baron (1995; 2013)</a:t>
            </a:r>
          </a:p>
          <a:p>
            <a:pPr lvl="1"/>
            <a:r>
              <a:rPr lang="en-US" dirty="0" smtClean="0"/>
              <a:t>Interest Groups act if Benefits of political </a:t>
            </a:r>
            <a:r>
              <a:rPr lang="en-US" dirty="0"/>
              <a:t>action </a:t>
            </a:r>
            <a:r>
              <a:rPr lang="en-US" dirty="0" smtClean="0"/>
              <a:t>outweigh Costs (Baron)</a:t>
            </a:r>
            <a:endParaRPr lang="en-US" dirty="0"/>
          </a:p>
          <a:p>
            <a:pPr lvl="1"/>
            <a:r>
              <a:rPr lang="en-US" dirty="0" smtClean="0"/>
              <a:t>Benefits</a:t>
            </a:r>
          </a:p>
          <a:p>
            <a:pPr lvl="1"/>
            <a:r>
              <a:rPr lang="en-US" dirty="0" smtClean="0"/>
              <a:t>Costs</a:t>
            </a:r>
          </a:p>
          <a:p>
            <a:pPr lvl="2"/>
            <a:r>
              <a:rPr lang="en-US" dirty="0" smtClean="0"/>
              <a:t>Vis-à-vis relevant political institutions -- constituency connection of Interest Group</a:t>
            </a:r>
          </a:p>
          <a:p>
            <a:pPr lvl="2"/>
            <a:r>
              <a:rPr lang="en-US" dirty="0" smtClean="0"/>
              <a:t>free-rider problems (Olson, 1965)</a:t>
            </a:r>
          </a:p>
          <a:p>
            <a:r>
              <a:rPr lang="en-US" dirty="0" smtClean="0"/>
              <a:t>How prevalent is intense rivalry in politics markets?</a:t>
            </a:r>
          </a:p>
          <a:p>
            <a:pPr lvl="1"/>
            <a:r>
              <a:rPr lang="en-US" dirty="0" smtClean="0"/>
              <a:t>Baumgartner &amp; Leech (2001)</a:t>
            </a:r>
            <a:endParaRPr lang="en-US" dirty="0"/>
          </a:p>
        </p:txBody>
      </p:sp>
    </p:spTree>
    <p:extLst>
      <p:ext uri="{BB962C8B-B14F-4D97-AF65-F5344CB8AC3E}">
        <p14:creationId xmlns:p14="http://schemas.microsoft.com/office/powerpoint/2010/main" val="33073752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
          </p:nvPr>
        </p:nvSpPr>
        <p:spPr>
          <a:xfrm>
            <a:off x="1778000" y="901617"/>
            <a:ext cx="8605520" cy="1066800"/>
          </a:xfrm>
        </p:spPr>
        <p:txBody>
          <a:bodyPr>
            <a:normAutofit fontScale="92500" lnSpcReduction="20000"/>
          </a:bodyPr>
          <a:lstStyle/>
          <a:p>
            <a:pPr marL="0" indent="0">
              <a:buNone/>
            </a:pPr>
            <a:r>
              <a:rPr lang="en-US" sz="2400" dirty="0">
                <a:latin typeface="Times New Roman"/>
                <a:cs typeface="Times New Roman"/>
              </a:rPr>
              <a:t>Exelon &amp; PSEG announce merger </a:t>
            </a:r>
            <a:r>
              <a:rPr lang="en-US" sz="2400" dirty="0" smtClean="0">
                <a:latin typeface="Times New Roman"/>
                <a:cs typeface="Times New Roman"/>
              </a:rPr>
              <a:t>and acquisition</a:t>
            </a:r>
          </a:p>
          <a:p>
            <a:pPr marL="0" indent="0">
              <a:buNone/>
            </a:pPr>
            <a:r>
              <a:rPr lang="en-US" sz="2000" dirty="0" smtClean="0">
                <a:latin typeface="Times New Roman"/>
                <a:cs typeface="Times New Roman"/>
              </a:rPr>
              <a:t>PSEG </a:t>
            </a:r>
            <a:r>
              <a:rPr lang="en-US" sz="2000" dirty="0">
                <a:latin typeface="Times New Roman"/>
                <a:cs typeface="Times New Roman"/>
              </a:rPr>
              <a:t>has operating utilities in </a:t>
            </a:r>
            <a:r>
              <a:rPr lang="en-US" sz="2000" b="1" dirty="0">
                <a:solidFill>
                  <a:srgbClr val="0070C0"/>
                </a:solidFill>
                <a:latin typeface="Times New Roman"/>
                <a:cs typeface="Times New Roman"/>
              </a:rPr>
              <a:t>New Jersey </a:t>
            </a:r>
            <a:r>
              <a:rPr lang="en-US" sz="2000" dirty="0">
                <a:latin typeface="Times New Roman"/>
                <a:cs typeface="Times New Roman"/>
              </a:rPr>
              <a:t>&amp; </a:t>
            </a:r>
            <a:r>
              <a:rPr lang="en-US" sz="2000" b="1" dirty="0" smtClean="0">
                <a:solidFill>
                  <a:schemeClr val="accent2">
                    <a:lumMod val="75000"/>
                  </a:schemeClr>
                </a:solidFill>
                <a:latin typeface="Times New Roman"/>
                <a:cs typeface="Times New Roman"/>
              </a:rPr>
              <a:t>Pennsylvania </a:t>
            </a:r>
          </a:p>
          <a:p>
            <a:pPr marL="0" indent="0">
              <a:buNone/>
            </a:pPr>
            <a:r>
              <a:rPr lang="en-US" sz="2000" dirty="0" smtClean="0">
                <a:latin typeface="Times New Roman"/>
                <a:cs typeface="Times New Roman"/>
              </a:rPr>
              <a:t>M&amp;A requires </a:t>
            </a:r>
            <a:r>
              <a:rPr lang="en-US" sz="2000" dirty="0">
                <a:latin typeface="Times New Roman"/>
                <a:cs typeface="Times New Roman"/>
              </a:rPr>
              <a:t>approval by </a:t>
            </a:r>
            <a:r>
              <a:rPr lang="en-US" sz="2000" dirty="0" smtClean="0">
                <a:latin typeface="Times New Roman"/>
                <a:cs typeface="Times New Roman"/>
              </a:rPr>
              <a:t>policy makers in both </a:t>
            </a:r>
            <a:r>
              <a:rPr lang="en-US" sz="2000" b="1" dirty="0">
                <a:solidFill>
                  <a:srgbClr val="0070C0"/>
                </a:solidFill>
                <a:latin typeface="Times New Roman"/>
                <a:cs typeface="Times New Roman"/>
              </a:rPr>
              <a:t>New Jersey </a:t>
            </a:r>
            <a:r>
              <a:rPr lang="en-US" sz="2000" dirty="0">
                <a:latin typeface="Times New Roman"/>
                <a:cs typeface="Times New Roman"/>
              </a:rPr>
              <a:t>&amp; </a:t>
            </a:r>
            <a:r>
              <a:rPr lang="en-US" sz="2000" b="1" dirty="0">
                <a:solidFill>
                  <a:schemeClr val="accent2">
                    <a:lumMod val="75000"/>
                  </a:schemeClr>
                </a:solidFill>
                <a:latin typeface="Times New Roman"/>
                <a:cs typeface="Times New Roman"/>
              </a:rPr>
              <a:t>Pennsylvania </a:t>
            </a:r>
            <a:endParaRPr lang="en-US" sz="2000" dirty="0">
              <a:latin typeface="Times New Roman"/>
              <a:cs typeface="Times New Roman"/>
            </a:endParaRPr>
          </a:p>
          <a:p>
            <a:pPr marL="0" indent="0">
              <a:buNone/>
            </a:pPr>
            <a:endParaRPr lang="en-US" sz="2000" b="1" dirty="0">
              <a:solidFill>
                <a:schemeClr val="accent2">
                  <a:lumMod val="75000"/>
                </a:schemeClr>
              </a:solidFill>
              <a:latin typeface="Times New Roman"/>
              <a:cs typeface="Times New Roman"/>
            </a:endParaRPr>
          </a:p>
        </p:txBody>
      </p:sp>
      <p:graphicFrame>
        <p:nvGraphicFramePr>
          <p:cNvPr id="6" name="Chart 5"/>
          <p:cNvGraphicFramePr>
            <a:graphicFrameLocks/>
          </p:cNvGraphicFramePr>
          <p:nvPr>
            <p:extLst>
              <p:ext uri="{D42A27DB-BD31-4B8C-83A1-F6EECF244321}">
                <p14:modId xmlns:p14="http://schemas.microsoft.com/office/powerpoint/2010/main" val="1253615235"/>
              </p:ext>
            </p:extLst>
          </p:nvPr>
        </p:nvGraphicFramePr>
        <p:xfrm>
          <a:off x="1966452" y="1929089"/>
          <a:ext cx="7374193" cy="41669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a:spLocks noGrp="1"/>
          </p:cNvSpPr>
          <p:nvPr>
            <p:ph type="title"/>
          </p:nvPr>
        </p:nvSpPr>
        <p:spPr>
          <a:xfrm>
            <a:off x="1778000" y="152400"/>
            <a:ext cx="8656320" cy="955040"/>
          </a:xfrm>
        </p:spPr>
        <p:txBody>
          <a:bodyPr>
            <a:normAutofit/>
          </a:bodyPr>
          <a:lstStyle/>
          <a:p>
            <a:r>
              <a:rPr lang="en-US" b="1" dirty="0" smtClean="0">
                <a:latin typeface="Times New Roman"/>
                <a:cs typeface="Times New Roman"/>
              </a:rPr>
              <a:t>Motivating Example </a:t>
            </a:r>
            <a:endParaRPr lang="en-US" b="1" dirty="0">
              <a:latin typeface="Times New Roman"/>
              <a:cs typeface="Times New Roman"/>
            </a:endParaRPr>
          </a:p>
        </p:txBody>
      </p:sp>
      <p:sp>
        <p:nvSpPr>
          <p:cNvPr id="2" name="TextBox 1"/>
          <p:cNvSpPr txBox="1"/>
          <p:nvPr/>
        </p:nvSpPr>
        <p:spPr>
          <a:xfrm>
            <a:off x="2654710" y="6164826"/>
            <a:ext cx="2841522" cy="369332"/>
          </a:xfrm>
          <a:prstGeom prst="rect">
            <a:avLst/>
          </a:prstGeom>
          <a:noFill/>
        </p:spPr>
        <p:txBody>
          <a:bodyPr wrap="square" rtlCol="0">
            <a:spAutoFit/>
          </a:bodyPr>
          <a:lstStyle/>
          <a:p>
            <a:r>
              <a:rPr lang="en-US" dirty="0" smtClean="0"/>
              <a:t>Typical Month</a:t>
            </a:r>
            <a:endParaRPr lang="en-US" dirty="0"/>
          </a:p>
        </p:txBody>
      </p:sp>
      <p:sp>
        <p:nvSpPr>
          <p:cNvPr id="7" name="TextBox 6"/>
          <p:cNvSpPr txBox="1"/>
          <p:nvPr/>
        </p:nvSpPr>
        <p:spPr>
          <a:xfrm>
            <a:off x="6336890" y="6164826"/>
            <a:ext cx="2841522" cy="369332"/>
          </a:xfrm>
          <a:prstGeom prst="rect">
            <a:avLst/>
          </a:prstGeom>
          <a:noFill/>
        </p:spPr>
        <p:txBody>
          <a:bodyPr wrap="square" rtlCol="0">
            <a:spAutoFit/>
          </a:bodyPr>
          <a:lstStyle/>
          <a:p>
            <a:r>
              <a:rPr lang="en-US" dirty="0" smtClean="0"/>
              <a:t>M&amp;A-Window </a:t>
            </a:r>
            <a:r>
              <a:rPr lang="en-US" dirty="0" smtClean="0"/>
              <a:t>Month </a:t>
            </a:r>
            <a:endParaRPr lang="en-US" dirty="0"/>
          </a:p>
        </p:txBody>
      </p:sp>
    </p:spTree>
    <p:extLst>
      <p:ext uri="{BB962C8B-B14F-4D97-AF65-F5344CB8AC3E}">
        <p14:creationId xmlns:p14="http://schemas.microsoft.com/office/powerpoint/2010/main" val="81650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2"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Interesting Phenomenon for Research</a:t>
            </a:r>
            <a:endParaRPr lang="en-US" dirty="0"/>
          </a:p>
        </p:txBody>
      </p:sp>
      <p:sp>
        <p:nvSpPr>
          <p:cNvPr id="3" name="Content Placeholder 2"/>
          <p:cNvSpPr>
            <a:spLocks noGrp="1"/>
          </p:cNvSpPr>
          <p:nvPr>
            <p:ph idx="1"/>
          </p:nvPr>
        </p:nvSpPr>
        <p:spPr/>
        <p:txBody>
          <a:bodyPr>
            <a:normAutofit/>
          </a:bodyPr>
          <a:lstStyle/>
          <a:p>
            <a:r>
              <a:rPr lang="en-US" dirty="0" smtClean="0"/>
              <a:t>Why different political strategy?</a:t>
            </a:r>
          </a:p>
          <a:p>
            <a:pPr lvl="1"/>
            <a:r>
              <a:rPr lang="en-US" dirty="0" smtClean="0"/>
              <a:t>the same firm, </a:t>
            </a:r>
          </a:p>
          <a:p>
            <a:pPr lvl="1"/>
            <a:r>
              <a:rPr lang="en-US" dirty="0" smtClean="0"/>
              <a:t>the same policy issue at the same point in time, </a:t>
            </a:r>
          </a:p>
          <a:p>
            <a:pPr lvl="1"/>
            <a:r>
              <a:rPr lang="en-US" dirty="0" smtClean="0"/>
              <a:t>the same general policy making process across the two states</a:t>
            </a:r>
          </a:p>
          <a:p>
            <a:endParaRPr lang="en-US" dirty="0"/>
          </a:p>
          <a:p>
            <a:pPr marL="0" indent="0">
              <a:buNone/>
            </a:pPr>
            <a:r>
              <a:rPr lang="en-US" dirty="0" smtClean="0"/>
              <a:t>We also observe:</a:t>
            </a:r>
          </a:p>
          <a:p>
            <a:r>
              <a:rPr lang="en-US" dirty="0" smtClean="0"/>
              <a:t>Time variation in firm strategy within a single state</a:t>
            </a:r>
          </a:p>
          <a:p>
            <a:r>
              <a:rPr lang="en-US" dirty="0" smtClean="0"/>
              <a:t>Cross sectional variation in firm strategy within a single state</a:t>
            </a:r>
          </a:p>
          <a:p>
            <a:pPr marL="0" indent="0">
              <a:buNone/>
            </a:pPr>
            <a:endParaRPr lang="en-US" dirty="0" smtClean="0"/>
          </a:p>
        </p:txBody>
      </p:sp>
    </p:spTree>
    <p:extLst>
      <p:ext uri="{BB962C8B-B14F-4D97-AF65-F5344CB8AC3E}">
        <p14:creationId xmlns:p14="http://schemas.microsoft.com/office/powerpoint/2010/main" val="10266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r>
              <a:rPr lang="en-CA" sz="3200" dirty="0" smtClean="0"/>
              <a:t>The Political Market (Public Politics)</a:t>
            </a:r>
            <a:r>
              <a:rPr lang="en-CA" sz="3200" dirty="0"/>
              <a:t/>
            </a:r>
            <a:br>
              <a:rPr lang="en-CA" sz="3200" dirty="0"/>
            </a:br>
            <a:r>
              <a:rPr lang="en-CA" sz="3200" dirty="0"/>
              <a:t>(Buchanan &amp; </a:t>
            </a:r>
            <a:r>
              <a:rPr lang="en-CA" sz="3200" dirty="0" err="1"/>
              <a:t>Tullock</a:t>
            </a:r>
            <a:r>
              <a:rPr lang="en-CA" sz="3200" dirty="0"/>
              <a:t>, </a:t>
            </a:r>
            <a:r>
              <a:rPr lang="en-CA" sz="3200" dirty="0" smtClean="0"/>
              <a:t>1962; </a:t>
            </a:r>
            <a:r>
              <a:rPr lang="en-CA" sz="3200" dirty="0" err="1" smtClean="0"/>
              <a:t>Bonardi</a:t>
            </a:r>
            <a:r>
              <a:rPr lang="en-CA" sz="3200" dirty="0" smtClean="0"/>
              <a:t>, et. al. 2005; Baron, 2013)</a:t>
            </a:r>
            <a:endParaRPr lang="en-CA" sz="3200" dirty="0"/>
          </a:p>
        </p:txBody>
      </p:sp>
      <p:sp>
        <p:nvSpPr>
          <p:cNvPr id="276483" name="Rectangle 3"/>
          <p:cNvSpPr>
            <a:spLocks noGrp="1" noChangeArrowheads="1"/>
          </p:cNvSpPr>
          <p:nvPr>
            <p:ph type="body" idx="1"/>
          </p:nvPr>
        </p:nvSpPr>
        <p:spPr>
          <a:xfrm>
            <a:off x="2894014" y="1827214"/>
            <a:ext cx="6783387" cy="915987"/>
          </a:xfrm>
        </p:spPr>
        <p:txBody>
          <a:bodyPr/>
          <a:lstStyle/>
          <a:p>
            <a:pPr>
              <a:buFont typeface="Wingdings" pitchFamily="2" charset="2"/>
              <a:buNone/>
            </a:pPr>
            <a:r>
              <a:rPr lang="fr-CA" sz="2100" i="1" dirty="0"/>
              <a:t>			Public </a:t>
            </a:r>
            <a:r>
              <a:rPr lang="fr-CA" sz="2100" i="1" dirty="0" err="1"/>
              <a:t>policy</a:t>
            </a:r>
            <a:r>
              <a:rPr lang="fr-CA" sz="2100" i="1" dirty="0"/>
              <a:t> </a:t>
            </a:r>
            <a:r>
              <a:rPr lang="fr-CA" sz="2100" i="1" dirty="0" err="1"/>
              <a:t>outcomes</a:t>
            </a:r>
            <a:r>
              <a:rPr lang="fr-CA" sz="2100" i="1" dirty="0"/>
              <a:t> </a:t>
            </a:r>
          </a:p>
          <a:p>
            <a:pPr>
              <a:buFont typeface="Wingdings" pitchFamily="2" charset="2"/>
              <a:buNone/>
            </a:pPr>
            <a:r>
              <a:rPr lang="fr-CA" sz="1800" i="1" dirty="0"/>
              <a:t>		(</a:t>
            </a:r>
            <a:r>
              <a:rPr lang="fr-CA" sz="1800" b="1" i="1" dirty="0" err="1"/>
              <a:t>determine</a:t>
            </a:r>
            <a:r>
              <a:rPr lang="fr-CA" sz="1800" b="1" i="1" dirty="0"/>
              <a:t> </a:t>
            </a:r>
            <a:r>
              <a:rPr lang="fr-CA" sz="1800" b="1" i="1" dirty="0" err="1"/>
              <a:t>firm’s</a:t>
            </a:r>
            <a:r>
              <a:rPr lang="fr-CA" sz="1800" b="1" i="1" dirty="0"/>
              <a:t> </a:t>
            </a:r>
            <a:r>
              <a:rPr lang="fr-CA" sz="1800" b="1" i="1" dirty="0" err="1"/>
              <a:t>nonmarket</a:t>
            </a:r>
            <a:r>
              <a:rPr lang="fr-CA" sz="1800" b="1" i="1" dirty="0"/>
              <a:t> performance</a:t>
            </a:r>
            <a:r>
              <a:rPr lang="fr-CA" sz="1800" i="1" dirty="0"/>
              <a:t>)</a:t>
            </a:r>
            <a:endParaRPr lang="en-CA" sz="1800" i="1" dirty="0"/>
          </a:p>
        </p:txBody>
      </p:sp>
      <p:sp>
        <p:nvSpPr>
          <p:cNvPr id="9220" name="Text Box 4"/>
          <p:cNvSpPr txBox="1">
            <a:spLocks noChangeArrowheads="1"/>
          </p:cNvSpPr>
          <p:nvPr/>
        </p:nvSpPr>
        <p:spPr bwMode="auto">
          <a:xfrm>
            <a:off x="2209800" y="3352801"/>
            <a:ext cx="2362200" cy="646331"/>
          </a:xfrm>
          <a:prstGeom prst="rect">
            <a:avLst/>
          </a:prstGeom>
          <a:noFill/>
          <a:ln w="9525">
            <a:noFill/>
            <a:miter lim="800000"/>
            <a:headEnd/>
            <a:tailEnd/>
          </a:ln>
        </p:spPr>
        <p:txBody>
          <a:bodyPr>
            <a:spAutoFit/>
          </a:bodyPr>
          <a:lstStyle/>
          <a:p>
            <a:pPr algn="ctr">
              <a:lnSpc>
                <a:spcPct val="50000"/>
              </a:lnSpc>
              <a:spcBef>
                <a:spcPct val="50000"/>
              </a:spcBef>
            </a:pPr>
            <a:r>
              <a:rPr lang="fr-CA" sz="2400">
                <a:latin typeface="Times New Roman" pitchFamily="18" charset="0"/>
              </a:rPr>
              <a:t>Demanders of </a:t>
            </a:r>
          </a:p>
          <a:p>
            <a:pPr algn="ctr">
              <a:lnSpc>
                <a:spcPct val="50000"/>
              </a:lnSpc>
              <a:spcBef>
                <a:spcPct val="50000"/>
              </a:spcBef>
            </a:pPr>
            <a:r>
              <a:rPr lang="fr-CA" sz="2400">
                <a:latin typeface="Times New Roman" pitchFamily="18" charset="0"/>
              </a:rPr>
              <a:t>public policies</a:t>
            </a:r>
            <a:endParaRPr lang="en-CA" sz="2400">
              <a:latin typeface="Times New Roman" pitchFamily="18" charset="0"/>
            </a:endParaRPr>
          </a:p>
        </p:txBody>
      </p:sp>
      <p:sp>
        <p:nvSpPr>
          <p:cNvPr id="9221" name="Text Box 5"/>
          <p:cNvSpPr txBox="1">
            <a:spLocks noChangeArrowheads="1"/>
          </p:cNvSpPr>
          <p:nvPr/>
        </p:nvSpPr>
        <p:spPr bwMode="auto">
          <a:xfrm>
            <a:off x="7391400" y="3276601"/>
            <a:ext cx="2209800" cy="830997"/>
          </a:xfrm>
          <a:prstGeom prst="rect">
            <a:avLst/>
          </a:prstGeom>
          <a:noFill/>
          <a:ln w="9525">
            <a:noFill/>
            <a:miter lim="800000"/>
            <a:headEnd/>
            <a:tailEnd/>
          </a:ln>
        </p:spPr>
        <p:txBody>
          <a:bodyPr>
            <a:spAutoFit/>
          </a:bodyPr>
          <a:lstStyle/>
          <a:p>
            <a:pPr algn="ctr">
              <a:spcBef>
                <a:spcPct val="50000"/>
              </a:spcBef>
            </a:pPr>
            <a:r>
              <a:rPr lang="fr-CA" sz="2400">
                <a:latin typeface="Times New Roman" pitchFamily="18" charset="0"/>
              </a:rPr>
              <a:t>Suppliers of public policies</a:t>
            </a:r>
            <a:endParaRPr lang="en-CA" sz="2400">
              <a:latin typeface="Times New Roman" pitchFamily="18" charset="0"/>
            </a:endParaRPr>
          </a:p>
        </p:txBody>
      </p:sp>
      <p:sp>
        <p:nvSpPr>
          <p:cNvPr id="9222" name="Line 6"/>
          <p:cNvSpPr>
            <a:spLocks noChangeShapeType="1"/>
          </p:cNvSpPr>
          <p:nvPr/>
        </p:nvSpPr>
        <p:spPr bwMode="auto">
          <a:xfrm flipV="1">
            <a:off x="8305800" y="2895600"/>
            <a:ext cx="0" cy="381000"/>
          </a:xfrm>
          <a:prstGeom prst="line">
            <a:avLst/>
          </a:prstGeom>
          <a:noFill/>
          <a:ln w="28575">
            <a:solidFill>
              <a:schemeClr val="tx1"/>
            </a:solidFill>
            <a:round/>
            <a:headEnd/>
            <a:tailEnd/>
          </a:ln>
        </p:spPr>
        <p:txBody>
          <a:bodyPr/>
          <a:lstStyle/>
          <a:p>
            <a:endParaRPr lang="en-US"/>
          </a:p>
        </p:txBody>
      </p:sp>
      <p:sp>
        <p:nvSpPr>
          <p:cNvPr id="9223" name="Line 7"/>
          <p:cNvSpPr>
            <a:spLocks noChangeShapeType="1"/>
          </p:cNvSpPr>
          <p:nvPr/>
        </p:nvSpPr>
        <p:spPr bwMode="auto">
          <a:xfrm flipH="1">
            <a:off x="3352800" y="2895600"/>
            <a:ext cx="4953000" cy="0"/>
          </a:xfrm>
          <a:prstGeom prst="line">
            <a:avLst/>
          </a:prstGeom>
          <a:noFill/>
          <a:ln w="28575">
            <a:solidFill>
              <a:schemeClr val="tx1"/>
            </a:solidFill>
            <a:round/>
            <a:headEnd/>
            <a:tailEnd/>
          </a:ln>
        </p:spPr>
        <p:txBody>
          <a:bodyPr/>
          <a:lstStyle/>
          <a:p>
            <a:endParaRPr lang="en-US"/>
          </a:p>
        </p:txBody>
      </p:sp>
      <p:sp>
        <p:nvSpPr>
          <p:cNvPr id="9224" name="Line 8"/>
          <p:cNvSpPr>
            <a:spLocks noChangeShapeType="1"/>
          </p:cNvSpPr>
          <p:nvPr/>
        </p:nvSpPr>
        <p:spPr bwMode="auto">
          <a:xfrm>
            <a:off x="3352800" y="2895600"/>
            <a:ext cx="0" cy="457200"/>
          </a:xfrm>
          <a:prstGeom prst="line">
            <a:avLst/>
          </a:prstGeom>
          <a:noFill/>
          <a:ln w="28575">
            <a:solidFill>
              <a:schemeClr val="tx1"/>
            </a:solidFill>
            <a:round/>
            <a:headEnd/>
            <a:tailEnd type="triangle" w="med" len="med"/>
          </a:ln>
        </p:spPr>
        <p:txBody>
          <a:bodyPr/>
          <a:lstStyle/>
          <a:p>
            <a:endParaRPr lang="en-US"/>
          </a:p>
        </p:txBody>
      </p:sp>
      <p:sp>
        <p:nvSpPr>
          <p:cNvPr id="9225" name="Line 9"/>
          <p:cNvSpPr>
            <a:spLocks noChangeShapeType="1"/>
          </p:cNvSpPr>
          <p:nvPr/>
        </p:nvSpPr>
        <p:spPr bwMode="auto">
          <a:xfrm>
            <a:off x="3352800" y="4191000"/>
            <a:ext cx="0" cy="457200"/>
          </a:xfrm>
          <a:prstGeom prst="line">
            <a:avLst/>
          </a:prstGeom>
          <a:noFill/>
          <a:ln w="28575">
            <a:solidFill>
              <a:schemeClr val="tx1"/>
            </a:solidFill>
            <a:round/>
            <a:headEnd/>
            <a:tailEnd/>
          </a:ln>
        </p:spPr>
        <p:txBody>
          <a:bodyPr/>
          <a:lstStyle/>
          <a:p>
            <a:endParaRPr lang="en-US"/>
          </a:p>
        </p:txBody>
      </p:sp>
      <p:sp>
        <p:nvSpPr>
          <p:cNvPr id="9226" name="Line 10"/>
          <p:cNvSpPr>
            <a:spLocks noChangeShapeType="1"/>
          </p:cNvSpPr>
          <p:nvPr/>
        </p:nvSpPr>
        <p:spPr bwMode="auto">
          <a:xfrm>
            <a:off x="3352800" y="4648200"/>
            <a:ext cx="4953000" cy="0"/>
          </a:xfrm>
          <a:prstGeom prst="line">
            <a:avLst/>
          </a:prstGeom>
          <a:noFill/>
          <a:ln w="28575">
            <a:solidFill>
              <a:schemeClr val="tx1"/>
            </a:solidFill>
            <a:round/>
            <a:headEnd/>
            <a:tailEnd/>
          </a:ln>
        </p:spPr>
        <p:txBody>
          <a:bodyPr/>
          <a:lstStyle/>
          <a:p>
            <a:endParaRPr lang="en-US"/>
          </a:p>
        </p:txBody>
      </p:sp>
      <p:sp>
        <p:nvSpPr>
          <p:cNvPr id="9227" name="Line 11"/>
          <p:cNvSpPr>
            <a:spLocks noChangeShapeType="1"/>
          </p:cNvSpPr>
          <p:nvPr/>
        </p:nvSpPr>
        <p:spPr bwMode="auto">
          <a:xfrm flipV="1">
            <a:off x="8305800" y="4114800"/>
            <a:ext cx="0" cy="533400"/>
          </a:xfrm>
          <a:prstGeom prst="line">
            <a:avLst/>
          </a:prstGeom>
          <a:noFill/>
          <a:ln w="28575">
            <a:solidFill>
              <a:schemeClr val="tx1"/>
            </a:solidFill>
            <a:round/>
            <a:headEnd/>
            <a:tailEnd type="triangle" w="med" len="med"/>
          </a:ln>
        </p:spPr>
        <p:txBody>
          <a:bodyPr/>
          <a:lstStyle/>
          <a:p>
            <a:endParaRPr lang="en-US"/>
          </a:p>
        </p:txBody>
      </p:sp>
      <p:sp>
        <p:nvSpPr>
          <p:cNvPr id="16396" name="Text Box 13"/>
          <p:cNvSpPr txBox="1">
            <a:spLocks noChangeArrowheads="1"/>
          </p:cNvSpPr>
          <p:nvPr/>
        </p:nvSpPr>
        <p:spPr bwMode="auto">
          <a:xfrm>
            <a:off x="4724400" y="5029200"/>
            <a:ext cx="2895600" cy="846386"/>
          </a:xfrm>
          <a:prstGeom prst="rect">
            <a:avLst/>
          </a:prstGeom>
          <a:noFill/>
          <a:ln w="9525">
            <a:noFill/>
            <a:miter lim="800000"/>
            <a:headEnd/>
            <a:tailEnd/>
          </a:ln>
        </p:spPr>
        <p:txBody>
          <a:bodyPr>
            <a:spAutoFit/>
          </a:bodyPr>
          <a:lstStyle/>
          <a:p>
            <a:pPr>
              <a:lnSpc>
                <a:spcPct val="35000"/>
              </a:lnSpc>
              <a:spcBef>
                <a:spcPct val="70000"/>
              </a:spcBef>
            </a:pPr>
            <a:r>
              <a:rPr lang="en-CA" sz="2000" dirty="0" smtClean="0"/>
              <a:t>“</a:t>
            </a:r>
            <a:r>
              <a:rPr lang="fr-CA" sz="2000" u="sng" dirty="0" smtClean="0"/>
              <a:t>Medium of Exchange</a:t>
            </a:r>
            <a:r>
              <a:rPr lang="en-CA" sz="2000" dirty="0" smtClean="0"/>
              <a:t>”</a:t>
            </a:r>
            <a:endParaRPr lang="fr-CA" sz="2000" u="sng" dirty="0" smtClean="0"/>
          </a:p>
          <a:p>
            <a:pPr>
              <a:lnSpc>
                <a:spcPct val="35000"/>
              </a:lnSpc>
              <a:spcBef>
                <a:spcPct val="70000"/>
              </a:spcBef>
            </a:pPr>
            <a:r>
              <a:rPr lang="fr-CA" sz="2000" i="1" dirty="0" smtClean="0"/>
              <a:t>Votes, Information</a:t>
            </a:r>
            <a:endParaRPr lang="fr-CA" sz="2000" i="1" dirty="0"/>
          </a:p>
          <a:p>
            <a:pPr>
              <a:lnSpc>
                <a:spcPct val="35000"/>
              </a:lnSpc>
              <a:spcBef>
                <a:spcPct val="70000"/>
              </a:spcBef>
            </a:pPr>
            <a:r>
              <a:rPr lang="fr-CA" sz="2000" i="1" dirty="0"/>
              <a:t>Financial </a:t>
            </a:r>
            <a:r>
              <a:rPr lang="fr-CA" sz="2000" i="1" dirty="0" smtClean="0"/>
              <a:t>support, </a:t>
            </a:r>
            <a:r>
              <a:rPr lang="fr-CA" sz="2000" i="1" dirty="0" err="1" smtClean="0"/>
              <a:t>other</a:t>
            </a:r>
            <a:endParaRPr lang="fr-CA" sz="2000" i="1" dirty="0" smtClean="0"/>
          </a:p>
        </p:txBody>
      </p:sp>
      <p:sp>
        <p:nvSpPr>
          <p:cNvPr id="16397" name="Text Box 14"/>
          <p:cNvSpPr txBox="1">
            <a:spLocks noChangeArrowheads="1"/>
          </p:cNvSpPr>
          <p:nvPr/>
        </p:nvSpPr>
        <p:spPr bwMode="auto">
          <a:xfrm>
            <a:off x="1752599" y="4419600"/>
            <a:ext cx="1805609" cy="1200329"/>
          </a:xfrm>
          <a:prstGeom prst="rect">
            <a:avLst/>
          </a:prstGeom>
          <a:noFill/>
          <a:ln w="9525">
            <a:noFill/>
            <a:miter lim="800000"/>
            <a:headEnd/>
            <a:tailEnd/>
          </a:ln>
        </p:spPr>
        <p:txBody>
          <a:bodyPr wrap="square">
            <a:spAutoFit/>
          </a:bodyPr>
          <a:lstStyle/>
          <a:p>
            <a:pPr>
              <a:spcBef>
                <a:spcPct val="50000"/>
              </a:spcBef>
              <a:buFontTx/>
              <a:buChar char="-"/>
            </a:pPr>
            <a:r>
              <a:rPr lang="fr-CA" dirty="0" smtClean="0">
                <a:latin typeface="Times New Roman" pitchFamily="18" charset="0"/>
              </a:rPr>
              <a:t>Focal </a:t>
            </a:r>
            <a:r>
              <a:rPr lang="fr-CA" dirty="0" err="1" smtClean="0">
                <a:latin typeface="Times New Roman" pitchFamily="18" charset="0"/>
              </a:rPr>
              <a:t>Firm</a:t>
            </a:r>
            <a:endParaRPr lang="fr-CA" dirty="0">
              <a:latin typeface="Times New Roman" pitchFamily="18" charset="0"/>
            </a:endParaRPr>
          </a:p>
          <a:p>
            <a:pPr>
              <a:spcBef>
                <a:spcPct val="50000"/>
              </a:spcBef>
              <a:buFontTx/>
              <a:buChar char="-"/>
            </a:pPr>
            <a:r>
              <a:rPr lang="fr-CA" dirty="0" err="1" smtClean="0">
                <a:latin typeface="Times New Roman" pitchFamily="18" charset="0"/>
              </a:rPr>
              <a:t>NGOs</a:t>
            </a:r>
            <a:r>
              <a:rPr lang="fr-CA" dirty="0" smtClean="0">
                <a:latin typeface="Times New Roman" pitchFamily="18" charset="0"/>
              </a:rPr>
              <a:t>, </a:t>
            </a:r>
            <a:r>
              <a:rPr lang="fr-CA" dirty="0" err="1" smtClean="0">
                <a:latin typeface="Times New Roman" pitchFamily="18" charset="0"/>
              </a:rPr>
              <a:t>Activists</a:t>
            </a:r>
            <a:endParaRPr lang="fr-CA" dirty="0" smtClean="0">
              <a:latin typeface="Times New Roman" pitchFamily="18" charset="0"/>
            </a:endParaRPr>
          </a:p>
          <a:p>
            <a:pPr>
              <a:spcBef>
                <a:spcPct val="50000"/>
              </a:spcBef>
              <a:buFontTx/>
              <a:buChar char="-"/>
            </a:pPr>
            <a:r>
              <a:rPr lang="fr-CA" dirty="0" err="1" smtClean="0">
                <a:latin typeface="Times New Roman" pitchFamily="18" charset="0"/>
              </a:rPr>
              <a:t>Other</a:t>
            </a:r>
            <a:r>
              <a:rPr lang="fr-CA" dirty="0" smtClean="0">
                <a:latin typeface="Times New Roman" pitchFamily="18" charset="0"/>
              </a:rPr>
              <a:t> </a:t>
            </a:r>
            <a:r>
              <a:rPr lang="fr-CA" dirty="0" err="1" smtClean="0">
                <a:latin typeface="Times New Roman" pitchFamily="18" charset="0"/>
              </a:rPr>
              <a:t>Firms</a:t>
            </a:r>
            <a:endParaRPr lang="fr-CA" dirty="0" smtClean="0">
              <a:latin typeface="Times New Roman" pitchFamily="18" charset="0"/>
            </a:endParaRPr>
          </a:p>
        </p:txBody>
      </p:sp>
      <p:sp>
        <p:nvSpPr>
          <p:cNvPr id="16398" name="Text Box 16"/>
          <p:cNvSpPr txBox="1">
            <a:spLocks noChangeArrowheads="1"/>
          </p:cNvSpPr>
          <p:nvPr/>
        </p:nvSpPr>
        <p:spPr bwMode="auto">
          <a:xfrm>
            <a:off x="8305800" y="4572001"/>
            <a:ext cx="2133600" cy="1200329"/>
          </a:xfrm>
          <a:prstGeom prst="rect">
            <a:avLst/>
          </a:prstGeom>
          <a:noFill/>
          <a:ln w="9525">
            <a:noFill/>
            <a:miter lim="800000"/>
            <a:headEnd/>
            <a:tailEnd/>
          </a:ln>
        </p:spPr>
        <p:txBody>
          <a:bodyPr>
            <a:spAutoFit/>
          </a:bodyPr>
          <a:lstStyle/>
          <a:p>
            <a:pPr marL="285750" indent="-285750">
              <a:spcBef>
                <a:spcPct val="50000"/>
              </a:spcBef>
              <a:buFontTx/>
              <a:buChar char="-"/>
            </a:pPr>
            <a:r>
              <a:rPr lang="fr-CA" dirty="0" err="1" smtClean="0">
                <a:latin typeface="Times New Roman" pitchFamily="18" charset="0"/>
              </a:rPr>
              <a:t>Elected</a:t>
            </a:r>
            <a:r>
              <a:rPr lang="fr-CA" dirty="0" smtClean="0">
                <a:latin typeface="Times New Roman" pitchFamily="18" charset="0"/>
              </a:rPr>
              <a:t> </a:t>
            </a:r>
            <a:r>
              <a:rPr lang="fr-CA" dirty="0" err="1" smtClean="0">
                <a:latin typeface="Times New Roman" pitchFamily="18" charset="0"/>
              </a:rPr>
              <a:t>Officials</a:t>
            </a:r>
            <a:endParaRPr lang="fr-CA" dirty="0">
              <a:latin typeface="Times New Roman" pitchFamily="18" charset="0"/>
            </a:endParaRPr>
          </a:p>
          <a:p>
            <a:pPr marL="285750" indent="-285750">
              <a:spcBef>
                <a:spcPct val="50000"/>
              </a:spcBef>
              <a:buFontTx/>
              <a:buChar char="-"/>
            </a:pPr>
            <a:r>
              <a:rPr lang="fr-CA" dirty="0" err="1" smtClean="0">
                <a:latin typeface="Times New Roman" pitchFamily="18" charset="0"/>
              </a:rPr>
              <a:t>Regulators</a:t>
            </a:r>
            <a:endParaRPr lang="fr-CA" dirty="0" smtClean="0">
              <a:latin typeface="Times New Roman" pitchFamily="18" charset="0"/>
            </a:endParaRPr>
          </a:p>
          <a:p>
            <a:pPr marL="285750" indent="-285750">
              <a:spcBef>
                <a:spcPct val="50000"/>
              </a:spcBef>
              <a:buFontTx/>
              <a:buChar char="-"/>
            </a:pPr>
            <a:r>
              <a:rPr lang="fr-CA" dirty="0" smtClean="0">
                <a:latin typeface="Times New Roman" pitchFamily="18" charset="0"/>
              </a:rPr>
              <a:t>Courts</a:t>
            </a:r>
            <a:endParaRPr lang="en-CA" dirty="0">
              <a:latin typeface="Times New Roman" pitchFamily="18" charset="0"/>
            </a:endParaRPr>
          </a:p>
        </p:txBody>
      </p:sp>
      <p:sp>
        <p:nvSpPr>
          <p:cNvPr id="276498" name="Text Box 18"/>
          <p:cNvSpPr txBox="1">
            <a:spLocks noChangeArrowheads="1"/>
          </p:cNvSpPr>
          <p:nvPr/>
        </p:nvSpPr>
        <p:spPr bwMode="auto">
          <a:xfrm>
            <a:off x="1292087" y="5791201"/>
            <a:ext cx="2594113" cy="369332"/>
          </a:xfrm>
          <a:prstGeom prst="rect">
            <a:avLst/>
          </a:prstGeom>
          <a:noFill/>
          <a:ln w="9525">
            <a:noFill/>
            <a:miter lim="800000"/>
            <a:headEnd/>
            <a:tailEnd/>
          </a:ln>
        </p:spPr>
        <p:txBody>
          <a:bodyPr wrap="square">
            <a:spAutoFit/>
          </a:bodyPr>
          <a:lstStyle/>
          <a:p>
            <a:pPr>
              <a:spcBef>
                <a:spcPct val="50000"/>
              </a:spcBef>
            </a:pPr>
            <a:r>
              <a:rPr lang="fr-CA" i="1" dirty="0" err="1" smtClean="0">
                <a:solidFill>
                  <a:srgbClr val="FF0000"/>
                </a:solidFill>
                <a:latin typeface="Times New Roman" pitchFamily="18" charset="0"/>
              </a:rPr>
              <a:t>Special</a:t>
            </a:r>
            <a:r>
              <a:rPr lang="fr-CA" i="1" dirty="0" smtClean="0">
                <a:solidFill>
                  <a:srgbClr val="FF0000"/>
                </a:solidFill>
                <a:latin typeface="Times New Roman" pitchFamily="18" charset="0"/>
              </a:rPr>
              <a:t> </a:t>
            </a:r>
            <a:r>
              <a:rPr lang="fr-CA" i="1" dirty="0" err="1" smtClean="0">
                <a:solidFill>
                  <a:srgbClr val="FF0000"/>
                </a:solidFill>
                <a:latin typeface="Times New Roman" pitchFamily="18" charset="0"/>
              </a:rPr>
              <a:t>Interest</a:t>
            </a:r>
            <a:r>
              <a:rPr lang="fr-CA" i="1" dirty="0" smtClean="0">
                <a:solidFill>
                  <a:srgbClr val="FF0000"/>
                </a:solidFill>
                <a:latin typeface="Times New Roman" pitchFamily="18" charset="0"/>
              </a:rPr>
              <a:t> Groups</a:t>
            </a:r>
            <a:endParaRPr lang="en-CA" i="1" dirty="0">
              <a:solidFill>
                <a:srgbClr val="FF0000"/>
              </a:solidFill>
              <a:latin typeface="Times New Roman" pitchFamily="18" charset="0"/>
            </a:endParaRPr>
          </a:p>
        </p:txBody>
      </p:sp>
      <p:sp>
        <p:nvSpPr>
          <p:cNvPr id="16" name="Rectangle 15"/>
          <p:cNvSpPr>
            <a:spLocks noChangeArrowheads="1"/>
          </p:cNvSpPr>
          <p:nvPr/>
        </p:nvSpPr>
        <p:spPr bwMode="auto">
          <a:xfrm>
            <a:off x="5068957" y="3429001"/>
            <a:ext cx="1408043" cy="369332"/>
          </a:xfrm>
          <a:prstGeom prst="rect">
            <a:avLst/>
          </a:prstGeom>
          <a:noFill/>
          <a:ln w="9525">
            <a:noFill/>
            <a:miter lim="800000"/>
            <a:headEnd/>
            <a:tailEnd/>
          </a:ln>
        </p:spPr>
        <p:txBody>
          <a:bodyPr wrap="square">
            <a:spAutoFit/>
          </a:bodyPr>
          <a:lstStyle/>
          <a:p>
            <a:pPr>
              <a:spcBef>
                <a:spcPct val="50000"/>
              </a:spcBef>
            </a:pPr>
            <a:r>
              <a:rPr lang="fr-CA" i="1" dirty="0" smtClean="0">
                <a:latin typeface="Times New Roman" pitchFamily="18" charset="0"/>
              </a:rPr>
              <a:t>Policy Issue</a:t>
            </a:r>
            <a:endParaRPr lang="en-CA" i="1" dirty="0">
              <a:latin typeface="Times New Roman" pitchFamily="18" charset="0"/>
            </a:endParaRPr>
          </a:p>
        </p:txBody>
      </p:sp>
      <p:sp>
        <p:nvSpPr>
          <p:cNvPr id="22" name="Text Box 18"/>
          <p:cNvSpPr txBox="1">
            <a:spLocks noChangeArrowheads="1"/>
          </p:cNvSpPr>
          <p:nvPr/>
        </p:nvSpPr>
        <p:spPr bwMode="auto">
          <a:xfrm>
            <a:off x="8104552" y="5802314"/>
            <a:ext cx="2721626" cy="369332"/>
          </a:xfrm>
          <a:prstGeom prst="rect">
            <a:avLst/>
          </a:prstGeom>
          <a:noFill/>
          <a:ln w="9525">
            <a:noFill/>
            <a:miter lim="800000"/>
            <a:headEnd/>
            <a:tailEnd/>
          </a:ln>
        </p:spPr>
        <p:txBody>
          <a:bodyPr wrap="square">
            <a:spAutoFit/>
          </a:bodyPr>
          <a:lstStyle/>
          <a:p>
            <a:pPr>
              <a:spcBef>
                <a:spcPct val="50000"/>
              </a:spcBef>
            </a:pPr>
            <a:r>
              <a:rPr lang="fr-CA" i="1" dirty="0" err="1" smtClean="0">
                <a:solidFill>
                  <a:srgbClr val="FF0000"/>
                </a:solidFill>
                <a:latin typeface="Times New Roman" pitchFamily="18" charset="0"/>
              </a:rPr>
              <a:t>Political</a:t>
            </a:r>
            <a:r>
              <a:rPr lang="fr-CA" i="1" dirty="0" smtClean="0">
                <a:solidFill>
                  <a:srgbClr val="FF0000"/>
                </a:solidFill>
                <a:latin typeface="Times New Roman" pitchFamily="18" charset="0"/>
              </a:rPr>
              <a:t> Institutions</a:t>
            </a:r>
            <a:endParaRPr lang="en-CA" i="1" dirty="0">
              <a:solidFill>
                <a:srgbClr val="FF0000"/>
              </a:solidFill>
              <a:latin typeface="Times New Roman" pitchFamily="18" charset="0"/>
            </a:endParaRPr>
          </a:p>
        </p:txBody>
      </p:sp>
      <p:sp>
        <p:nvSpPr>
          <p:cNvPr id="18" name="Down Arrow 17"/>
          <p:cNvSpPr/>
          <p:nvPr/>
        </p:nvSpPr>
        <p:spPr>
          <a:xfrm rot="10800000">
            <a:off x="5791200" y="2514600"/>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8"/>
          <p:cNvSpPr txBox="1">
            <a:spLocks noChangeArrowheads="1"/>
          </p:cNvSpPr>
          <p:nvPr/>
        </p:nvSpPr>
        <p:spPr bwMode="auto">
          <a:xfrm>
            <a:off x="4798135" y="5974592"/>
            <a:ext cx="2721626" cy="369332"/>
          </a:xfrm>
          <a:prstGeom prst="rect">
            <a:avLst/>
          </a:prstGeom>
          <a:noFill/>
          <a:ln w="9525">
            <a:noFill/>
            <a:miter lim="800000"/>
            <a:headEnd/>
            <a:tailEnd/>
          </a:ln>
        </p:spPr>
        <p:txBody>
          <a:bodyPr wrap="square">
            <a:spAutoFit/>
          </a:bodyPr>
          <a:lstStyle/>
          <a:p>
            <a:pPr>
              <a:spcBef>
                <a:spcPct val="50000"/>
              </a:spcBef>
            </a:pPr>
            <a:r>
              <a:rPr lang="fr-CA" i="1" dirty="0" err="1" smtClean="0">
                <a:solidFill>
                  <a:srgbClr val="FF0000"/>
                </a:solidFill>
                <a:latin typeface="Times New Roman" pitchFamily="18" charset="0"/>
              </a:rPr>
              <a:t>Political</a:t>
            </a:r>
            <a:r>
              <a:rPr lang="fr-CA" i="1" dirty="0" smtClean="0">
                <a:solidFill>
                  <a:srgbClr val="FF0000"/>
                </a:solidFill>
                <a:latin typeface="Times New Roman" pitchFamily="18" charset="0"/>
              </a:rPr>
              <a:t> </a:t>
            </a:r>
            <a:r>
              <a:rPr lang="fr-CA" i="1" dirty="0" err="1" smtClean="0">
                <a:solidFill>
                  <a:srgbClr val="FF0000"/>
                </a:solidFill>
                <a:latin typeface="Times New Roman" pitchFamily="18" charset="0"/>
              </a:rPr>
              <a:t>Strategy</a:t>
            </a:r>
            <a:endParaRPr lang="en-CA" i="1" dirty="0">
              <a:solidFill>
                <a:srgbClr val="FF0000"/>
              </a:solidFill>
              <a:latin typeface="Times New Roman" pitchFamily="18" charset="0"/>
            </a:endParaRPr>
          </a:p>
        </p:txBody>
      </p:sp>
    </p:spTree>
    <p:custDataLst>
      <p:tags r:id="rId1"/>
    </p:custDataLst>
    <p:extLst>
      <p:ext uri="{BB962C8B-B14F-4D97-AF65-F5344CB8AC3E}">
        <p14:creationId xmlns:p14="http://schemas.microsoft.com/office/powerpoint/2010/main" val="219684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397"/>
                                        </p:tgtEl>
                                        <p:attrNameLst>
                                          <p:attrName>style.visibility</p:attrName>
                                        </p:attrNameLst>
                                      </p:cBhvr>
                                      <p:to>
                                        <p:strVal val="visible"/>
                                      </p:to>
                                    </p:set>
                                    <p:animEffect transition="in" filter="dissolve">
                                      <p:cBhvr>
                                        <p:cTn id="7" dur="500"/>
                                        <p:tgtEl>
                                          <p:spTgt spid="1639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6498"/>
                                        </p:tgtEl>
                                        <p:attrNameLst>
                                          <p:attrName>style.visibility</p:attrName>
                                        </p:attrNameLst>
                                      </p:cBhvr>
                                      <p:to>
                                        <p:strVal val="visible"/>
                                      </p:to>
                                    </p:set>
                                    <p:animEffect transition="in" filter="dissolve">
                                      <p:cBhvr>
                                        <p:cTn id="12" dur="500"/>
                                        <p:tgtEl>
                                          <p:spTgt spid="27649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398"/>
                                        </p:tgtEl>
                                        <p:attrNameLst>
                                          <p:attrName>style.visibility</p:attrName>
                                        </p:attrNameLst>
                                      </p:cBhvr>
                                      <p:to>
                                        <p:strVal val="visible"/>
                                      </p:to>
                                    </p:set>
                                    <p:animEffect transition="in" filter="dissolve">
                                      <p:cBhvr>
                                        <p:cTn id="17" dur="500"/>
                                        <p:tgtEl>
                                          <p:spTgt spid="1639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6396"/>
                                        </p:tgtEl>
                                        <p:attrNameLst>
                                          <p:attrName>style.visibility</p:attrName>
                                        </p:attrNameLst>
                                      </p:cBhvr>
                                      <p:to>
                                        <p:strVal val="visible"/>
                                      </p:to>
                                    </p:set>
                                    <p:animEffect transition="in" filter="dissolve">
                                      <p:cBhvr>
                                        <p:cTn id="27" dur="500"/>
                                        <p:tgtEl>
                                          <p:spTgt spid="1639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dissolv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76483">
                                            <p:txEl>
                                              <p:pRg st="0" end="0"/>
                                            </p:txEl>
                                          </p:spTgt>
                                        </p:tgtEl>
                                        <p:attrNameLst>
                                          <p:attrName>style.visibility</p:attrName>
                                        </p:attrNameLst>
                                      </p:cBhvr>
                                      <p:to>
                                        <p:strVal val="visible"/>
                                      </p:to>
                                    </p:set>
                                    <p:animEffect transition="in" filter="dissolve">
                                      <p:cBhvr>
                                        <p:cTn id="37" dur="500"/>
                                        <p:tgtEl>
                                          <p:spTgt spid="276483">
                                            <p:txEl>
                                              <p:pRg st="0" end="0"/>
                                            </p:tx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276483">
                                            <p:txEl>
                                              <p:pRg st="1" end="1"/>
                                            </p:txEl>
                                          </p:spTgt>
                                        </p:tgtEl>
                                        <p:attrNameLst>
                                          <p:attrName>style.visibility</p:attrName>
                                        </p:attrNameLst>
                                      </p:cBhvr>
                                      <p:to>
                                        <p:strVal val="visible"/>
                                      </p:to>
                                    </p:set>
                                    <p:animEffect transition="in" filter="dissolve">
                                      <p:cBhvr>
                                        <p:cTn id="40" dur="500"/>
                                        <p:tgtEl>
                                          <p:spTgt spid="276483">
                                            <p:txEl>
                                              <p:pRg st="1" end="1"/>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dissolve">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3" grpId="0" build="p"/>
      <p:bldP spid="16396" grpId="0"/>
      <p:bldP spid="16397" grpId="0"/>
      <p:bldP spid="16398" grpId="0"/>
      <p:bldP spid="276498" grpId="0"/>
      <p:bldP spid="22" grpId="0"/>
      <p:bldP spid="18" grpId="0" animBg="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Markets Framework:</a:t>
            </a:r>
            <a:br>
              <a:rPr lang="en-US" dirty="0" smtClean="0"/>
            </a:br>
            <a:r>
              <a:rPr lang="en-US" dirty="0" smtClean="0"/>
              <a:t>Assumptions about Demanders &amp; Suppliers</a:t>
            </a:r>
            <a:endParaRPr lang="en-US" dirty="0"/>
          </a:p>
        </p:txBody>
      </p:sp>
      <p:sp>
        <p:nvSpPr>
          <p:cNvPr id="3" name="Content Placeholder 2"/>
          <p:cNvSpPr>
            <a:spLocks noGrp="1"/>
          </p:cNvSpPr>
          <p:nvPr>
            <p:ph idx="1"/>
          </p:nvPr>
        </p:nvSpPr>
        <p:spPr/>
        <p:txBody>
          <a:bodyPr>
            <a:normAutofit/>
          </a:bodyPr>
          <a:lstStyle/>
          <a:p>
            <a:r>
              <a:rPr lang="en-US" dirty="0" smtClean="0"/>
              <a:t>Firms </a:t>
            </a:r>
            <a:r>
              <a:rPr lang="en-US" dirty="0"/>
              <a:t>maximizing profits:  </a:t>
            </a:r>
            <a:r>
              <a:rPr lang="en-US" dirty="0" smtClean="0"/>
              <a:t>compare the </a:t>
            </a:r>
            <a:r>
              <a:rPr lang="en-US" dirty="0" smtClean="0">
                <a:latin typeface="Symbol" panose="05050102010706020507" pitchFamily="18" charset="2"/>
              </a:rPr>
              <a:t>p</a:t>
            </a:r>
            <a:r>
              <a:rPr lang="en-US" dirty="0" smtClean="0"/>
              <a:t>(x) vs </a:t>
            </a:r>
            <a:r>
              <a:rPr lang="en-US" dirty="0" smtClean="0">
                <a:latin typeface="Symbol" panose="05050102010706020507" pitchFamily="18" charset="2"/>
              </a:rPr>
              <a:t>p</a:t>
            </a:r>
            <a:r>
              <a:rPr lang="en-US" dirty="0" smtClean="0"/>
              <a:t>(y)-c(y) </a:t>
            </a:r>
          </a:p>
          <a:p>
            <a:pPr lvl="1"/>
            <a:r>
              <a:rPr lang="en-US" dirty="0" smtClean="0"/>
              <a:t>For examples: </a:t>
            </a:r>
            <a:r>
              <a:rPr lang="en-US" dirty="0" err="1" smtClean="0"/>
              <a:t>Holburn</a:t>
            </a:r>
            <a:r>
              <a:rPr lang="en-US" dirty="0" smtClean="0"/>
              <a:t> &amp; </a:t>
            </a:r>
            <a:r>
              <a:rPr lang="en-US" dirty="0" err="1" smtClean="0"/>
              <a:t>VdB</a:t>
            </a:r>
            <a:r>
              <a:rPr lang="en-US" dirty="0" smtClean="0"/>
              <a:t> (2004); </a:t>
            </a:r>
            <a:r>
              <a:rPr lang="en-US" dirty="0"/>
              <a:t>Baron (</a:t>
            </a:r>
            <a:r>
              <a:rPr lang="en-US" dirty="0" smtClean="0"/>
              <a:t>199x; 20xx); </a:t>
            </a:r>
            <a:r>
              <a:rPr lang="en-US" dirty="0" err="1"/>
              <a:t>Shotts</a:t>
            </a:r>
            <a:r>
              <a:rPr lang="en-US" dirty="0"/>
              <a:t> (2016</a:t>
            </a:r>
            <a:r>
              <a:rPr lang="en-US" dirty="0" smtClean="0"/>
              <a:t>)</a:t>
            </a:r>
          </a:p>
          <a:p>
            <a:pPr lvl="1"/>
            <a:r>
              <a:rPr lang="en-US" dirty="0" smtClean="0"/>
              <a:t>Willing to influence for policy y in the political market place if </a:t>
            </a:r>
            <a:r>
              <a:rPr lang="en-US" dirty="0" smtClean="0">
                <a:latin typeface="Symbol" panose="05050102010706020507" pitchFamily="18" charset="2"/>
              </a:rPr>
              <a:t>p</a:t>
            </a:r>
            <a:r>
              <a:rPr lang="en-US" dirty="0" smtClean="0"/>
              <a:t>(y) - </a:t>
            </a:r>
            <a:r>
              <a:rPr lang="en-US" dirty="0" smtClean="0">
                <a:latin typeface="Symbol" panose="05050102010706020507" pitchFamily="18" charset="2"/>
              </a:rPr>
              <a:t>p</a:t>
            </a:r>
            <a:r>
              <a:rPr lang="en-US" dirty="0" smtClean="0"/>
              <a:t>(x) &gt; c(y)</a:t>
            </a:r>
          </a:p>
          <a:p>
            <a:endParaRPr lang="en-US" dirty="0" smtClean="0"/>
          </a:p>
          <a:p>
            <a:r>
              <a:rPr lang="en-US" dirty="0" smtClean="0"/>
              <a:t>Politicians also maximizing an objective function made up of: </a:t>
            </a:r>
          </a:p>
          <a:p>
            <a:pPr lvl="1"/>
            <a:r>
              <a:rPr lang="en-US" dirty="0" smtClean="0"/>
              <a:t>Ideal policy:  electoral (Mayhew, 1974) and ideology (</a:t>
            </a:r>
            <a:r>
              <a:rPr lang="en-US" dirty="0" err="1" smtClean="0"/>
              <a:t>Kalt</a:t>
            </a:r>
            <a:r>
              <a:rPr lang="en-US" dirty="0" smtClean="0"/>
              <a:t> &amp; </a:t>
            </a:r>
            <a:r>
              <a:rPr lang="en-US" dirty="0" err="1" smtClean="0"/>
              <a:t>Zupan</a:t>
            </a:r>
            <a:r>
              <a:rPr lang="en-US" dirty="0" smtClean="0"/>
              <a:t>, 1984) </a:t>
            </a:r>
          </a:p>
          <a:p>
            <a:pPr lvl="1"/>
            <a:r>
              <a:rPr lang="en-US" dirty="0" smtClean="0"/>
              <a:t>Utility of policy outcome relative to ideal: (e.g., </a:t>
            </a:r>
            <a:r>
              <a:rPr lang="en-US" dirty="0" err="1" smtClean="0"/>
              <a:t>Shepsle</a:t>
            </a:r>
            <a:r>
              <a:rPr lang="en-US" dirty="0" smtClean="0"/>
              <a:t> &amp; </a:t>
            </a:r>
            <a:r>
              <a:rPr lang="en-US" dirty="0" err="1" smtClean="0"/>
              <a:t>Bonchek</a:t>
            </a:r>
            <a:r>
              <a:rPr lang="en-US" dirty="0" smtClean="0"/>
              <a:t>, 1996)</a:t>
            </a:r>
          </a:p>
          <a:p>
            <a:pPr lvl="1"/>
            <a:r>
              <a:rPr lang="en-US" dirty="0" smtClean="0"/>
              <a:t>Politically valuable resources received from the firm’s political strategy</a:t>
            </a:r>
          </a:p>
          <a:p>
            <a:pPr lvl="1"/>
            <a:r>
              <a:rPr lang="en-US" dirty="0" smtClean="0"/>
              <a:t>U(x(j) vs. U(y(j) + C(y)  (e.g., Grossman &amp; </a:t>
            </a:r>
            <a:r>
              <a:rPr lang="en-US" dirty="0" err="1" smtClean="0"/>
              <a:t>Helpman</a:t>
            </a:r>
            <a:r>
              <a:rPr lang="en-US" dirty="0" smtClean="0"/>
              <a:t> (2001)</a:t>
            </a:r>
          </a:p>
          <a:p>
            <a:pPr lvl="1"/>
            <a:r>
              <a:rPr lang="en-US" dirty="0" smtClean="0"/>
              <a:t>Willing to support policy y if </a:t>
            </a:r>
            <a:r>
              <a:rPr lang="en-US" dirty="0" smtClean="0">
                <a:sym typeface="Wingdings" panose="05000000000000000000" pitchFamily="2" charset="2"/>
              </a:rPr>
              <a:t>C(y) &gt; U(x(j</a:t>
            </a:r>
            <a:r>
              <a:rPr lang="en-US" dirty="0" smtClean="0">
                <a:sym typeface="Wingdings" panose="05000000000000000000" pitchFamily="2" charset="2"/>
              </a:rPr>
              <a:t>)) </a:t>
            </a:r>
            <a:r>
              <a:rPr lang="en-US" dirty="0" smtClean="0">
                <a:sym typeface="Wingdings" panose="05000000000000000000" pitchFamily="2" charset="2"/>
              </a:rPr>
              <a:t>– U(y(j</a:t>
            </a:r>
            <a:r>
              <a:rPr lang="en-US" dirty="0" smtClean="0">
                <a:sym typeface="Wingdings" panose="05000000000000000000" pitchFamily="2" charset="2"/>
              </a:rPr>
              <a:t>))</a:t>
            </a:r>
            <a:endParaRPr lang="en-US" dirty="0" smtClean="0"/>
          </a:p>
          <a:p>
            <a:pPr lvl="1"/>
            <a:endParaRPr lang="en-US" dirty="0" smtClean="0"/>
          </a:p>
        </p:txBody>
      </p:sp>
    </p:spTree>
    <p:extLst>
      <p:ext uri="{BB962C8B-B14F-4D97-AF65-F5344CB8AC3E}">
        <p14:creationId xmlns:p14="http://schemas.microsoft.com/office/powerpoint/2010/main" val="81695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2.2|8"/>
</p:tagLst>
</file>

<file path=ppt/tags/tag2.xml><?xml version="1.0" encoding="utf-8"?>
<p:tagLst xmlns:a="http://schemas.openxmlformats.org/drawingml/2006/main" xmlns:r="http://schemas.openxmlformats.org/officeDocument/2006/relationships" xmlns:p="http://schemas.openxmlformats.org/presentationml/2006/main">
  <p:tag name="TIMING" val="|32.2|8"/>
</p:tagLst>
</file>

<file path=ppt/tags/tag3.xml><?xml version="1.0" encoding="utf-8"?>
<p:tagLst xmlns:a="http://schemas.openxmlformats.org/drawingml/2006/main" xmlns:r="http://schemas.openxmlformats.org/officeDocument/2006/relationships" xmlns:p="http://schemas.openxmlformats.org/presentationml/2006/main">
  <p:tag name="TIMING" val="|32.2|8"/>
</p:tagLst>
</file>

<file path=ppt/tags/tag4.xml><?xml version="1.0" encoding="utf-8"?>
<p:tagLst xmlns:a="http://schemas.openxmlformats.org/drawingml/2006/main" xmlns:r="http://schemas.openxmlformats.org/officeDocument/2006/relationships" xmlns:p="http://schemas.openxmlformats.org/presentationml/2006/main">
  <p:tag name="TIMING" val="|32.2|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1474</TotalTime>
  <Words>4817</Words>
  <Application>Microsoft Office PowerPoint</Application>
  <PresentationFormat>Widescreen</PresentationFormat>
  <Paragraphs>651</Paragraphs>
  <Slides>57</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57</vt:i4>
      </vt:variant>
    </vt:vector>
  </HeadingPairs>
  <TitlesOfParts>
    <vt:vector size="65" baseType="lpstr">
      <vt:lpstr>Arial</vt:lpstr>
      <vt:lpstr>Calibri</vt:lpstr>
      <vt:lpstr>Calibri Light</vt:lpstr>
      <vt:lpstr>Lucida Grande</vt:lpstr>
      <vt:lpstr>Symbol</vt:lpstr>
      <vt:lpstr>Times New Roman</vt:lpstr>
      <vt:lpstr>Wingdings</vt:lpstr>
      <vt:lpstr>Office Theme</vt:lpstr>
      <vt:lpstr>Firm Political Strategy</vt:lpstr>
      <vt:lpstr>Firm Political Strategy</vt:lpstr>
      <vt:lpstr>Lecture Outline</vt:lpstr>
      <vt:lpstr>Market vs Nonmarket arena</vt:lpstr>
      <vt:lpstr>Two Broad Themes in Political Strategy</vt:lpstr>
      <vt:lpstr>Motivating Example </vt:lpstr>
      <vt:lpstr>Interesting Phenomenon for Research</vt:lpstr>
      <vt:lpstr>The Political Market (Public Politics) (Buchanan &amp; Tullock, 1962; Bonardi, et. al. 2005; Baron, 2013)</vt:lpstr>
      <vt:lpstr>Political Markets Framework: Assumptions about Demanders &amp; Suppliers</vt:lpstr>
      <vt:lpstr>Obvious question:  </vt:lpstr>
      <vt:lpstr>Model the decision making of the Suppliers</vt:lpstr>
      <vt:lpstr>Positive Political Theory (PPT)</vt:lpstr>
      <vt:lpstr> a simple PPT model with implications for Political Strategy</vt:lpstr>
      <vt:lpstr>PowerPoint Presentation</vt:lpstr>
      <vt:lpstr>Pivotal Politicians –  Median Voter Theorem (Black, 1948)</vt:lpstr>
      <vt:lpstr>Interaction Across Political Institutions (e.g., Holburn &amp; Vanden Bergh, 2004 &amp; 2008)</vt:lpstr>
      <vt:lpstr>Simple PPT model  -- Regulator, Legislature &amp; Executive Incorporate Institutional Rules Governing Process</vt:lpstr>
      <vt:lpstr>Simple PPT model  -- Regulator, Legislature &amp; Executive Incorporate Institutional Rules Governing Process</vt:lpstr>
      <vt:lpstr>Simple PPT model  -- Regulator, Legislature &amp; Executive Incorporate Institutional Rules Governing Process</vt:lpstr>
      <vt:lpstr>PPT stylized example of regulators decision</vt:lpstr>
      <vt:lpstr>What is the equilibrium policy choice?  Use “Backward Induction”</vt:lpstr>
      <vt:lpstr>Step 3: Regulator considers Executive’s Decision</vt:lpstr>
      <vt:lpstr>Step 3: Regulator considers Executive’s Decision</vt:lpstr>
      <vt:lpstr>Step 3: Regulator considers Executive’s Decision Alternative policies the Executive prefers vs $60</vt:lpstr>
      <vt:lpstr>Step 2: Regulator considers Legislature’s Decision Given Executive’s set of preferred alternatives, Legislature proposes an alternative XA ≈ $41</vt:lpstr>
      <vt:lpstr>Step 1: Given response by Legislature &amp; Executive, Regulator’s choice of XR = $60 is NOT an equilibrium.  </vt:lpstr>
      <vt:lpstr>Step 1: Given threat by Legislature &amp; Executive,  Regulator chooses policy close as possible to its ideal policy</vt:lpstr>
      <vt:lpstr>Comparative Statics Consider a political environment with one difference: Regulator’s ideal policy = $45</vt:lpstr>
      <vt:lpstr>Different Distribution of Ideal Points in the Regulatory Commission   Different Equilibrium Policy</vt:lpstr>
      <vt:lpstr>Comparative Statics Consider one more change : Regulator’s ideal policy = $35</vt:lpstr>
      <vt:lpstr>Different Distribution of Ideal Points in the Regulatory Commission   Different Equilibrium Policy</vt:lpstr>
      <vt:lpstr>3 Political Contexts -- Incorporate Firm’s preferences</vt:lpstr>
      <vt:lpstr>Testable Implications - Firm Political Strategy</vt:lpstr>
      <vt:lpstr>Limitations of theoretical model presented:</vt:lpstr>
      <vt:lpstr>Model effect of Demanders</vt:lpstr>
      <vt:lpstr>Demand Side of Political Market:  Degree of Rivalry</vt:lpstr>
      <vt:lpstr>Corporate Political Strategy in Contested Regulatory Environments: Evidence from the Electric Utility Industry</vt:lpstr>
      <vt:lpstr>PowerPoint Presentation</vt:lpstr>
      <vt:lpstr>A stylized model of the regulatory process</vt:lpstr>
      <vt:lpstr>PowerPoint Presentation</vt:lpstr>
      <vt:lpstr>This Project</vt:lpstr>
      <vt:lpstr>Rivals in Regulatory Arenas (Institutional details)</vt:lpstr>
      <vt:lpstr>PowerPoint Presentation</vt:lpstr>
      <vt:lpstr>Consider relevant variation in the institutions: Experience of Regulators</vt:lpstr>
      <vt:lpstr>Predictions</vt:lpstr>
      <vt:lpstr>Data and Summary Statistics</vt:lpstr>
      <vt:lpstr>Response of Campaign Contributions to Contestation </vt:lpstr>
      <vt:lpstr>Response of Campaign Contributions to Contestation moderated by Regulator Experience (Interactions) </vt:lpstr>
      <vt:lpstr>Design and implementation of Political Strategy</vt:lpstr>
      <vt:lpstr>Medium of Exchange (i.e., types of action)</vt:lpstr>
      <vt:lpstr>Empirical Issues for Campaign Contribution</vt:lpstr>
      <vt:lpstr>Lobbying</vt:lpstr>
      <vt:lpstr>Firm organizational choices of political actions</vt:lpstr>
      <vt:lpstr>Interesting research opportunities</vt:lpstr>
      <vt:lpstr>Interesting research opportunities</vt:lpstr>
      <vt:lpstr>Thank you!</vt:lpstr>
      <vt:lpstr>Demand Side of Political Market:  Degree of Rivalry</vt:lpstr>
    </vt:vector>
  </TitlesOfParts>
  <Company>UVM School of Business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Firm Political Strategy</dc:title>
  <dc:creator>Rick Vanden Bergh</dc:creator>
  <cp:lastModifiedBy>Vanden Bergh, Rick</cp:lastModifiedBy>
  <cp:revision>152</cp:revision>
  <dcterms:created xsi:type="dcterms:W3CDTF">2016-05-09T10:06:48Z</dcterms:created>
  <dcterms:modified xsi:type="dcterms:W3CDTF">2016-05-16T06:48:53Z</dcterms:modified>
</cp:coreProperties>
</file>