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9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4" r:id="rId16"/>
    <p:sldId id="277" r:id="rId17"/>
    <p:sldId id="278" r:id="rId18"/>
    <p:sldId id="289" r:id="rId19"/>
    <p:sldId id="280" r:id="rId20"/>
    <p:sldId id="282" r:id="rId21"/>
    <p:sldId id="290" r:id="rId22"/>
    <p:sldId id="283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F87CC-833C-4D56-ACE5-D347A696C56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C4A01A-9BD6-467B-A6D6-454F9560A4CC}">
      <dgm:prSet/>
      <dgm:spPr/>
      <dgm:t>
        <a:bodyPr/>
        <a:lstStyle/>
        <a:p>
          <a:r>
            <a:rPr lang="fr-CA"/>
            <a:t>Bisin &amp; Verdier’s model of horizontal transmission</a:t>
          </a:r>
          <a:endParaRPr lang="en-US"/>
        </a:p>
      </dgm:t>
    </dgm:pt>
    <dgm:pt modelId="{DF00BDEA-CB70-48A0-9D59-3719AEA06D1E}" type="parTrans" cxnId="{EA6FC446-F995-499D-8CA1-B9DB12AB3DBB}">
      <dgm:prSet/>
      <dgm:spPr/>
      <dgm:t>
        <a:bodyPr/>
        <a:lstStyle/>
        <a:p>
          <a:endParaRPr lang="en-US"/>
        </a:p>
      </dgm:t>
    </dgm:pt>
    <dgm:pt modelId="{06EF296F-8A99-42F0-8166-0465755A9E09}" type="sibTrans" cxnId="{EA6FC446-F995-499D-8CA1-B9DB12AB3DBB}">
      <dgm:prSet/>
      <dgm:spPr/>
      <dgm:t>
        <a:bodyPr/>
        <a:lstStyle/>
        <a:p>
          <a:endParaRPr lang="en-US"/>
        </a:p>
      </dgm:t>
    </dgm:pt>
    <dgm:pt modelId="{B4D17ACA-564F-4165-81EC-BE93D7AFB89F}">
      <dgm:prSet/>
      <dgm:spPr/>
      <dgm:t>
        <a:bodyPr/>
        <a:lstStyle/>
        <a:p>
          <a:r>
            <a:rPr lang="fr-CA"/>
            <a:t>Shayo’s model of identification and status</a:t>
          </a:r>
          <a:endParaRPr lang="en-US"/>
        </a:p>
      </dgm:t>
    </dgm:pt>
    <dgm:pt modelId="{5EDDF1ED-8AE3-4467-B383-44838CD7928D}" type="parTrans" cxnId="{CEFE8BD2-CF63-440B-A51F-B9BD1A3DC927}">
      <dgm:prSet/>
      <dgm:spPr/>
      <dgm:t>
        <a:bodyPr/>
        <a:lstStyle/>
        <a:p>
          <a:endParaRPr lang="en-US"/>
        </a:p>
      </dgm:t>
    </dgm:pt>
    <dgm:pt modelId="{E161F8B6-7EAF-4785-954F-32BC59EC2176}" type="sibTrans" cxnId="{CEFE8BD2-CF63-440B-A51F-B9BD1A3DC927}">
      <dgm:prSet/>
      <dgm:spPr/>
      <dgm:t>
        <a:bodyPr/>
        <a:lstStyle/>
        <a:p>
          <a:endParaRPr lang="en-US"/>
        </a:p>
      </dgm:t>
    </dgm:pt>
    <dgm:pt modelId="{06F8938F-BA17-4F5D-ABCD-B60F54595D53}">
      <dgm:prSet/>
      <dgm:spPr/>
      <dgm:t>
        <a:bodyPr/>
        <a:lstStyle/>
        <a:p>
          <a:r>
            <a:rPr lang="fr-CA"/>
            <a:t>A quick tour of interdisciplinary considerations</a:t>
          </a:r>
          <a:endParaRPr lang="en-US"/>
        </a:p>
      </dgm:t>
    </dgm:pt>
    <dgm:pt modelId="{FD170270-DC89-4288-838B-DDC79D2E2E0B}" type="parTrans" cxnId="{93CCC031-3FA6-4E0B-AC69-B900FAFB2C7A}">
      <dgm:prSet/>
      <dgm:spPr/>
      <dgm:t>
        <a:bodyPr/>
        <a:lstStyle/>
        <a:p>
          <a:endParaRPr lang="en-US"/>
        </a:p>
      </dgm:t>
    </dgm:pt>
    <dgm:pt modelId="{3FE6B0E5-5967-45A4-9A79-01CC86DA0C30}" type="sibTrans" cxnId="{93CCC031-3FA6-4E0B-AC69-B900FAFB2C7A}">
      <dgm:prSet/>
      <dgm:spPr/>
      <dgm:t>
        <a:bodyPr/>
        <a:lstStyle/>
        <a:p>
          <a:endParaRPr lang="en-US"/>
        </a:p>
      </dgm:t>
    </dgm:pt>
    <dgm:pt modelId="{575EB55E-8E0E-400E-BD1A-80CE7C0A01AC}" type="pres">
      <dgm:prSet presAssocID="{AEBF87CC-833C-4D56-ACE5-D347A696C567}" presName="vert0" presStyleCnt="0">
        <dgm:presLayoutVars>
          <dgm:dir/>
          <dgm:animOne val="branch"/>
          <dgm:animLvl val="lvl"/>
        </dgm:presLayoutVars>
      </dgm:prSet>
      <dgm:spPr/>
    </dgm:pt>
    <dgm:pt modelId="{0BFCE330-8E0F-4691-B840-C620B4F881FD}" type="pres">
      <dgm:prSet presAssocID="{CCC4A01A-9BD6-467B-A6D6-454F9560A4CC}" presName="thickLine" presStyleLbl="alignNode1" presStyleIdx="0" presStyleCnt="3"/>
      <dgm:spPr/>
    </dgm:pt>
    <dgm:pt modelId="{88A1E8A7-9854-44BB-8640-71EC474EC36B}" type="pres">
      <dgm:prSet presAssocID="{CCC4A01A-9BD6-467B-A6D6-454F9560A4CC}" presName="horz1" presStyleCnt="0"/>
      <dgm:spPr/>
    </dgm:pt>
    <dgm:pt modelId="{7D417CC4-3BBE-42FD-B92C-832E80953580}" type="pres">
      <dgm:prSet presAssocID="{CCC4A01A-9BD6-467B-A6D6-454F9560A4CC}" presName="tx1" presStyleLbl="revTx" presStyleIdx="0" presStyleCnt="3"/>
      <dgm:spPr/>
    </dgm:pt>
    <dgm:pt modelId="{0B2CA99C-6B53-4ED1-81DE-ECD4E8E547D5}" type="pres">
      <dgm:prSet presAssocID="{CCC4A01A-9BD6-467B-A6D6-454F9560A4CC}" presName="vert1" presStyleCnt="0"/>
      <dgm:spPr/>
    </dgm:pt>
    <dgm:pt modelId="{D9C9EECA-9AC8-485B-A610-C32B57E3B865}" type="pres">
      <dgm:prSet presAssocID="{B4D17ACA-564F-4165-81EC-BE93D7AFB89F}" presName="thickLine" presStyleLbl="alignNode1" presStyleIdx="1" presStyleCnt="3"/>
      <dgm:spPr/>
    </dgm:pt>
    <dgm:pt modelId="{2CD5009A-E291-456E-ACC1-54955B0FD345}" type="pres">
      <dgm:prSet presAssocID="{B4D17ACA-564F-4165-81EC-BE93D7AFB89F}" presName="horz1" presStyleCnt="0"/>
      <dgm:spPr/>
    </dgm:pt>
    <dgm:pt modelId="{43166847-EBD3-46E0-B69D-0B2C54810BD6}" type="pres">
      <dgm:prSet presAssocID="{B4D17ACA-564F-4165-81EC-BE93D7AFB89F}" presName="tx1" presStyleLbl="revTx" presStyleIdx="1" presStyleCnt="3"/>
      <dgm:spPr/>
    </dgm:pt>
    <dgm:pt modelId="{9524D553-866E-4800-8FA5-AACC6F0D8A07}" type="pres">
      <dgm:prSet presAssocID="{B4D17ACA-564F-4165-81EC-BE93D7AFB89F}" presName="vert1" presStyleCnt="0"/>
      <dgm:spPr/>
    </dgm:pt>
    <dgm:pt modelId="{60CE14F9-F979-4681-B0A5-9D3D493AA3E0}" type="pres">
      <dgm:prSet presAssocID="{06F8938F-BA17-4F5D-ABCD-B60F54595D53}" presName="thickLine" presStyleLbl="alignNode1" presStyleIdx="2" presStyleCnt="3"/>
      <dgm:spPr/>
    </dgm:pt>
    <dgm:pt modelId="{D6C92480-16A5-4DCA-A750-9B216D70514A}" type="pres">
      <dgm:prSet presAssocID="{06F8938F-BA17-4F5D-ABCD-B60F54595D53}" presName="horz1" presStyleCnt="0"/>
      <dgm:spPr/>
    </dgm:pt>
    <dgm:pt modelId="{89EA96BD-CBC5-48C5-AFB2-0EA7F65E5FB0}" type="pres">
      <dgm:prSet presAssocID="{06F8938F-BA17-4F5D-ABCD-B60F54595D53}" presName="tx1" presStyleLbl="revTx" presStyleIdx="2" presStyleCnt="3"/>
      <dgm:spPr/>
    </dgm:pt>
    <dgm:pt modelId="{BDCA106D-2DC2-41D1-8670-510C4B356468}" type="pres">
      <dgm:prSet presAssocID="{06F8938F-BA17-4F5D-ABCD-B60F54595D53}" presName="vert1" presStyleCnt="0"/>
      <dgm:spPr/>
    </dgm:pt>
  </dgm:ptLst>
  <dgm:cxnLst>
    <dgm:cxn modelId="{BF2ADC1A-3F39-4679-BD9B-6660BB2726C0}" type="presOf" srcId="{B4D17ACA-564F-4165-81EC-BE93D7AFB89F}" destId="{43166847-EBD3-46E0-B69D-0B2C54810BD6}" srcOrd="0" destOrd="0" presId="urn:microsoft.com/office/officeart/2008/layout/LinedList"/>
    <dgm:cxn modelId="{93CCC031-3FA6-4E0B-AC69-B900FAFB2C7A}" srcId="{AEBF87CC-833C-4D56-ACE5-D347A696C567}" destId="{06F8938F-BA17-4F5D-ABCD-B60F54595D53}" srcOrd="2" destOrd="0" parTransId="{FD170270-DC89-4288-838B-DDC79D2E2E0B}" sibTransId="{3FE6B0E5-5967-45A4-9A79-01CC86DA0C30}"/>
    <dgm:cxn modelId="{CF601060-FDEF-4184-AB47-A1C37A3FCE3F}" type="presOf" srcId="{06F8938F-BA17-4F5D-ABCD-B60F54595D53}" destId="{89EA96BD-CBC5-48C5-AFB2-0EA7F65E5FB0}" srcOrd="0" destOrd="0" presId="urn:microsoft.com/office/officeart/2008/layout/LinedList"/>
    <dgm:cxn modelId="{EA6FC446-F995-499D-8CA1-B9DB12AB3DBB}" srcId="{AEBF87CC-833C-4D56-ACE5-D347A696C567}" destId="{CCC4A01A-9BD6-467B-A6D6-454F9560A4CC}" srcOrd="0" destOrd="0" parTransId="{DF00BDEA-CB70-48A0-9D59-3719AEA06D1E}" sibTransId="{06EF296F-8A99-42F0-8166-0465755A9E09}"/>
    <dgm:cxn modelId="{C28D1E93-7A35-4EE7-9DF9-B673F8F8EFC0}" type="presOf" srcId="{AEBF87CC-833C-4D56-ACE5-D347A696C567}" destId="{575EB55E-8E0E-400E-BD1A-80CE7C0A01AC}" srcOrd="0" destOrd="0" presId="urn:microsoft.com/office/officeart/2008/layout/LinedList"/>
    <dgm:cxn modelId="{CEFE8BD2-CF63-440B-A51F-B9BD1A3DC927}" srcId="{AEBF87CC-833C-4D56-ACE5-D347A696C567}" destId="{B4D17ACA-564F-4165-81EC-BE93D7AFB89F}" srcOrd="1" destOrd="0" parTransId="{5EDDF1ED-8AE3-4467-B383-44838CD7928D}" sibTransId="{E161F8B6-7EAF-4785-954F-32BC59EC2176}"/>
    <dgm:cxn modelId="{77D1CEF9-E522-438F-9328-6C57E2B29912}" type="presOf" srcId="{CCC4A01A-9BD6-467B-A6D6-454F9560A4CC}" destId="{7D417CC4-3BBE-42FD-B92C-832E80953580}" srcOrd="0" destOrd="0" presId="urn:microsoft.com/office/officeart/2008/layout/LinedList"/>
    <dgm:cxn modelId="{C6AB2C91-1838-45E4-886E-E87EB6BDBD1B}" type="presParOf" srcId="{575EB55E-8E0E-400E-BD1A-80CE7C0A01AC}" destId="{0BFCE330-8E0F-4691-B840-C620B4F881FD}" srcOrd="0" destOrd="0" presId="urn:microsoft.com/office/officeart/2008/layout/LinedList"/>
    <dgm:cxn modelId="{31C64400-85F9-47AE-ADD5-C50D8A865E44}" type="presParOf" srcId="{575EB55E-8E0E-400E-BD1A-80CE7C0A01AC}" destId="{88A1E8A7-9854-44BB-8640-71EC474EC36B}" srcOrd="1" destOrd="0" presId="urn:microsoft.com/office/officeart/2008/layout/LinedList"/>
    <dgm:cxn modelId="{FEA62E08-54D0-4334-9A2C-5192889CF0B6}" type="presParOf" srcId="{88A1E8A7-9854-44BB-8640-71EC474EC36B}" destId="{7D417CC4-3BBE-42FD-B92C-832E80953580}" srcOrd="0" destOrd="0" presId="urn:microsoft.com/office/officeart/2008/layout/LinedList"/>
    <dgm:cxn modelId="{B8987B6B-C414-4FC0-926A-815DB1F07721}" type="presParOf" srcId="{88A1E8A7-9854-44BB-8640-71EC474EC36B}" destId="{0B2CA99C-6B53-4ED1-81DE-ECD4E8E547D5}" srcOrd="1" destOrd="0" presId="urn:microsoft.com/office/officeart/2008/layout/LinedList"/>
    <dgm:cxn modelId="{FDF89E2A-D9C5-4AF5-86E3-CDA638557AAE}" type="presParOf" srcId="{575EB55E-8E0E-400E-BD1A-80CE7C0A01AC}" destId="{D9C9EECA-9AC8-485B-A610-C32B57E3B865}" srcOrd="2" destOrd="0" presId="urn:microsoft.com/office/officeart/2008/layout/LinedList"/>
    <dgm:cxn modelId="{BDBDC129-A771-4E00-B4E7-F6455D5127DF}" type="presParOf" srcId="{575EB55E-8E0E-400E-BD1A-80CE7C0A01AC}" destId="{2CD5009A-E291-456E-ACC1-54955B0FD345}" srcOrd="3" destOrd="0" presId="urn:microsoft.com/office/officeart/2008/layout/LinedList"/>
    <dgm:cxn modelId="{2855BCA5-0655-4FD1-868D-B00F54199105}" type="presParOf" srcId="{2CD5009A-E291-456E-ACC1-54955B0FD345}" destId="{43166847-EBD3-46E0-B69D-0B2C54810BD6}" srcOrd="0" destOrd="0" presId="urn:microsoft.com/office/officeart/2008/layout/LinedList"/>
    <dgm:cxn modelId="{4FDB273F-FEF0-466F-B37C-DA5010C2BE17}" type="presParOf" srcId="{2CD5009A-E291-456E-ACC1-54955B0FD345}" destId="{9524D553-866E-4800-8FA5-AACC6F0D8A07}" srcOrd="1" destOrd="0" presId="urn:microsoft.com/office/officeart/2008/layout/LinedList"/>
    <dgm:cxn modelId="{FBCD8591-4C2A-4054-9EB5-D6833F6467CE}" type="presParOf" srcId="{575EB55E-8E0E-400E-BD1A-80CE7C0A01AC}" destId="{60CE14F9-F979-4681-B0A5-9D3D493AA3E0}" srcOrd="4" destOrd="0" presId="urn:microsoft.com/office/officeart/2008/layout/LinedList"/>
    <dgm:cxn modelId="{D441C4CE-24F7-4A3D-B9B2-F4CA1EC8305B}" type="presParOf" srcId="{575EB55E-8E0E-400E-BD1A-80CE7C0A01AC}" destId="{D6C92480-16A5-4DCA-A750-9B216D70514A}" srcOrd="5" destOrd="0" presId="urn:microsoft.com/office/officeart/2008/layout/LinedList"/>
    <dgm:cxn modelId="{C7EE7080-601A-422D-AAB7-968D9DD8B337}" type="presParOf" srcId="{D6C92480-16A5-4DCA-A750-9B216D70514A}" destId="{89EA96BD-CBC5-48C5-AFB2-0EA7F65E5FB0}" srcOrd="0" destOrd="0" presId="urn:microsoft.com/office/officeart/2008/layout/LinedList"/>
    <dgm:cxn modelId="{BC8BB0A0-B08D-4CD1-8E1C-826EB255F49A}" type="presParOf" srcId="{D6C92480-16A5-4DCA-A750-9B216D70514A}" destId="{BDCA106D-2DC2-41D1-8670-510C4B356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68E81-AA6F-4174-ACCC-DFD4D200059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065A15-A1BE-4DAC-A473-077A5C4FDDEC}">
      <dgm:prSet/>
      <dgm:spPr/>
      <dgm:t>
        <a:bodyPr/>
        <a:lstStyle/>
        <a:p>
          <a:r>
            <a:rPr lang="fr-CA" dirty="0"/>
            <a:t>Horizontal transmission of culture</a:t>
          </a:r>
          <a:endParaRPr lang="en-US" dirty="0"/>
        </a:p>
      </dgm:t>
    </dgm:pt>
    <dgm:pt modelId="{636DD5CC-E4CB-4589-85A9-5432ADF98CF0}" type="parTrans" cxnId="{57CDABAE-3823-44E8-A9DE-2FEEB92CA829}">
      <dgm:prSet/>
      <dgm:spPr/>
      <dgm:t>
        <a:bodyPr/>
        <a:lstStyle/>
        <a:p>
          <a:endParaRPr lang="en-US"/>
        </a:p>
      </dgm:t>
    </dgm:pt>
    <dgm:pt modelId="{9A7DA80C-8489-4505-B635-6E7CDCCA51B5}" type="sibTrans" cxnId="{57CDABAE-3823-44E8-A9DE-2FEEB92CA829}">
      <dgm:prSet/>
      <dgm:spPr/>
      <dgm:t>
        <a:bodyPr/>
        <a:lstStyle/>
        <a:p>
          <a:endParaRPr lang="en-US"/>
        </a:p>
      </dgm:t>
    </dgm:pt>
    <dgm:pt modelId="{B14317E1-77D3-49E7-B512-DA439FFEF000}">
      <dgm:prSet/>
      <dgm:spPr/>
      <dgm:t>
        <a:bodyPr/>
        <a:lstStyle/>
        <a:p>
          <a:r>
            <a:rPr lang="fr-CA"/>
            <a:t>Path dependence</a:t>
          </a:r>
          <a:endParaRPr lang="en-US"/>
        </a:p>
      </dgm:t>
    </dgm:pt>
    <dgm:pt modelId="{9B661620-63FF-4C04-ACA5-07787C158B35}" type="parTrans" cxnId="{23C21FEA-1DD5-4C4D-AC2F-53EBEDCA4127}">
      <dgm:prSet/>
      <dgm:spPr/>
      <dgm:t>
        <a:bodyPr/>
        <a:lstStyle/>
        <a:p>
          <a:endParaRPr lang="en-US"/>
        </a:p>
      </dgm:t>
    </dgm:pt>
    <dgm:pt modelId="{B4946924-A0EE-4E83-901C-8E59FA4B8F8F}" type="sibTrans" cxnId="{23C21FEA-1DD5-4C4D-AC2F-53EBEDCA4127}">
      <dgm:prSet/>
      <dgm:spPr/>
      <dgm:t>
        <a:bodyPr/>
        <a:lstStyle/>
        <a:p>
          <a:endParaRPr lang="en-US"/>
        </a:p>
      </dgm:t>
    </dgm:pt>
    <dgm:pt modelId="{B380FB4F-A43D-418A-AB16-572A6F6A7D71}">
      <dgm:prSet/>
      <dgm:spPr/>
      <dgm:t>
        <a:bodyPr/>
        <a:lstStyle/>
        <a:p>
          <a:r>
            <a:rPr lang="fr-CA"/>
            <a:t>Persistence of minority cultures</a:t>
          </a:r>
          <a:endParaRPr lang="en-US"/>
        </a:p>
      </dgm:t>
    </dgm:pt>
    <dgm:pt modelId="{0351D8C2-5BDD-432F-8178-09508CAA78D4}" type="parTrans" cxnId="{020FD683-58FB-4338-8837-CDB2CC861F56}">
      <dgm:prSet/>
      <dgm:spPr/>
      <dgm:t>
        <a:bodyPr/>
        <a:lstStyle/>
        <a:p>
          <a:endParaRPr lang="en-US"/>
        </a:p>
      </dgm:t>
    </dgm:pt>
    <dgm:pt modelId="{8B1FD86C-3802-425D-92DB-3C4C1D0AF4EC}" type="sibTrans" cxnId="{020FD683-58FB-4338-8837-CDB2CC861F56}">
      <dgm:prSet/>
      <dgm:spPr/>
      <dgm:t>
        <a:bodyPr/>
        <a:lstStyle/>
        <a:p>
          <a:endParaRPr lang="en-US"/>
        </a:p>
      </dgm:t>
    </dgm:pt>
    <dgm:pt modelId="{CF9016BA-CE83-4EF2-96C9-7A6813A6A774}">
      <dgm:prSet/>
      <dgm:spPr/>
      <dgm:t>
        <a:bodyPr/>
        <a:lstStyle/>
        <a:p>
          <a:r>
            <a:rPr lang="fr-CA" dirty="0"/>
            <a:t>The </a:t>
          </a:r>
          <a:r>
            <a:rPr lang="fr-CA" dirty="0" err="1"/>
            <a:t>limits</a:t>
          </a:r>
          <a:r>
            <a:rPr lang="fr-CA" dirty="0"/>
            <a:t> of </a:t>
          </a:r>
          <a:r>
            <a:rPr lang="fr-CA" dirty="0" err="1"/>
            <a:t>norm-homogenizing</a:t>
          </a:r>
          <a:r>
            <a:rPr lang="fr-CA" dirty="0"/>
            <a:t> </a:t>
          </a:r>
          <a:r>
            <a:rPr lang="fr-CA" dirty="0" err="1"/>
            <a:t>policies</a:t>
          </a:r>
          <a:r>
            <a:rPr lang="fr-CA" dirty="0"/>
            <a:t> – </a:t>
          </a:r>
          <a:r>
            <a:rPr lang="fr-CA" dirty="0" err="1"/>
            <a:t>think</a:t>
          </a:r>
          <a:r>
            <a:rPr lang="fr-CA" dirty="0"/>
            <a:t> public </a:t>
          </a:r>
          <a:r>
            <a:rPr lang="fr-CA" dirty="0" err="1"/>
            <a:t>schooling</a:t>
          </a:r>
          <a:r>
            <a:rPr lang="fr-CA" dirty="0"/>
            <a:t> and a </a:t>
          </a:r>
          <a:r>
            <a:rPr lang="fr-CA" dirty="0" err="1"/>
            <a:t>common</a:t>
          </a:r>
          <a:r>
            <a:rPr lang="fr-CA" dirty="0"/>
            <a:t> </a:t>
          </a:r>
          <a:r>
            <a:rPr lang="fr-CA" dirty="0" err="1"/>
            <a:t>history</a:t>
          </a:r>
          <a:r>
            <a:rPr lang="fr-CA" dirty="0"/>
            <a:t> curriculum</a:t>
          </a:r>
          <a:endParaRPr lang="en-US" dirty="0"/>
        </a:p>
      </dgm:t>
    </dgm:pt>
    <dgm:pt modelId="{84B2E978-1405-40C6-B69C-A2A7344F3914}" type="parTrans" cxnId="{0D6D05ED-70D9-4758-B31C-D77B19E661F5}">
      <dgm:prSet/>
      <dgm:spPr/>
      <dgm:t>
        <a:bodyPr/>
        <a:lstStyle/>
        <a:p>
          <a:endParaRPr lang="en-US"/>
        </a:p>
      </dgm:t>
    </dgm:pt>
    <dgm:pt modelId="{727FE5FB-AA28-4AA8-8254-05EFED16E4B7}" type="sibTrans" cxnId="{0D6D05ED-70D9-4758-B31C-D77B19E661F5}">
      <dgm:prSet/>
      <dgm:spPr/>
      <dgm:t>
        <a:bodyPr/>
        <a:lstStyle/>
        <a:p>
          <a:endParaRPr lang="en-US"/>
        </a:p>
      </dgm:t>
    </dgm:pt>
    <dgm:pt modelId="{196CC92A-F48C-487F-B92C-EE05F3AFA56C}" type="pres">
      <dgm:prSet presAssocID="{AFB68E81-AA6F-4174-ACCC-DFD4D2000591}" presName="vert0" presStyleCnt="0">
        <dgm:presLayoutVars>
          <dgm:dir/>
          <dgm:animOne val="branch"/>
          <dgm:animLvl val="lvl"/>
        </dgm:presLayoutVars>
      </dgm:prSet>
      <dgm:spPr/>
    </dgm:pt>
    <dgm:pt modelId="{60858F48-2211-4B82-862A-0D4F404834D6}" type="pres">
      <dgm:prSet presAssocID="{97065A15-A1BE-4DAC-A473-077A5C4FDDEC}" presName="thickLine" presStyleLbl="alignNode1" presStyleIdx="0" presStyleCnt="4"/>
      <dgm:spPr/>
    </dgm:pt>
    <dgm:pt modelId="{D6A5D726-9C59-47DD-9F4B-33A681021246}" type="pres">
      <dgm:prSet presAssocID="{97065A15-A1BE-4DAC-A473-077A5C4FDDEC}" presName="horz1" presStyleCnt="0"/>
      <dgm:spPr/>
    </dgm:pt>
    <dgm:pt modelId="{5195CB08-7138-41FD-A55E-33E40B5795D3}" type="pres">
      <dgm:prSet presAssocID="{97065A15-A1BE-4DAC-A473-077A5C4FDDEC}" presName="tx1" presStyleLbl="revTx" presStyleIdx="0" presStyleCnt="4"/>
      <dgm:spPr/>
    </dgm:pt>
    <dgm:pt modelId="{FE85E22E-118E-427C-9C35-3D7AC77F4607}" type="pres">
      <dgm:prSet presAssocID="{97065A15-A1BE-4DAC-A473-077A5C4FDDEC}" presName="vert1" presStyleCnt="0"/>
      <dgm:spPr/>
    </dgm:pt>
    <dgm:pt modelId="{19931232-39AF-4DDC-8C07-9C608FE39F53}" type="pres">
      <dgm:prSet presAssocID="{B14317E1-77D3-49E7-B512-DA439FFEF000}" presName="thickLine" presStyleLbl="alignNode1" presStyleIdx="1" presStyleCnt="4"/>
      <dgm:spPr/>
    </dgm:pt>
    <dgm:pt modelId="{7930058D-8D86-4879-AB24-99F612CD7763}" type="pres">
      <dgm:prSet presAssocID="{B14317E1-77D3-49E7-B512-DA439FFEF000}" presName="horz1" presStyleCnt="0"/>
      <dgm:spPr/>
    </dgm:pt>
    <dgm:pt modelId="{DF812DF3-EFCC-47C3-892C-EDF5BB35CB7E}" type="pres">
      <dgm:prSet presAssocID="{B14317E1-77D3-49E7-B512-DA439FFEF000}" presName="tx1" presStyleLbl="revTx" presStyleIdx="1" presStyleCnt="4"/>
      <dgm:spPr/>
    </dgm:pt>
    <dgm:pt modelId="{EE920F77-CD2E-413B-B836-37CC3B47103D}" type="pres">
      <dgm:prSet presAssocID="{B14317E1-77D3-49E7-B512-DA439FFEF000}" presName="vert1" presStyleCnt="0"/>
      <dgm:spPr/>
    </dgm:pt>
    <dgm:pt modelId="{C995BB31-21BD-4EF2-9764-4E8D23FAD86D}" type="pres">
      <dgm:prSet presAssocID="{B380FB4F-A43D-418A-AB16-572A6F6A7D71}" presName="thickLine" presStyleLbl="alignNode1" presStyleIdx="2" presStyleCnt="4"/>
      <dgm:spPr/>
    </dgm:pt>
    <dgm:pt modelId="{C2DD0168-7A47-4803-B866-1AE6EF866AB2}" type="pres">
      <dgm:prSet presAssocID="{B380FB4F-A43D-418A-AB16-572A6F6A7D71}" presName="horz1" presStyleCnt="0"/>
      <dgm:spPr/>
    </dgm:pt>
    <dgm:pt modelId="{0B523F61-6A0B-4300-B49B-72EA1F7D032E}" type="pres">
      <dgm:prSet presAssocID="{B380FB4F-A43D-418A-AB16-572A6F6A7D71}" presName="tx1" presStyleLbl="revTx" presStyleIdx="2" presStyleCnt="4"/>
      <dgm:spPr/>
    </dgm:pt>
    <dgm:pt modelId="{5A6B41A9-F4D8-45EB-B76B-6922B582FE6B}" type="pres">
      <dgm:prSet presAssocID="{B380FB4F-A43D-418A-AB16-572A6F6A7D71}" presName="vert1" presStyleCnt="0"/>
      <dgm:spPr/>
    </dgm:pt>
    <dgm:pt modelId="{5A1B1CC8-ED38-4504-9D0A-08270A1DC4EB}" type="pres">
      <dgm:prSet presAssocID="{CF9016BA-CE83-4EF2-96C9-7A6813A6A774}" presName="thickLine" presStyleLbl="alignNode1" presStyleIdx="3" presStyleCnt="4"/>
      <dgm:spPr/>
    </dgm:pt>
    <dgm:pt modelId="{AA6358EB-ABAB-4C1C-B598-87BD5E05EF5F}" type="pres">
      <dgm:prSet presAssocID="{CF9016BA-CE83-4EF2-96C9-7A6813A6A774}" presName="horz1" presStyleCnt="0"/>
      <dgm:spPr/>
    </dgm:pt>
    <dgm:pt modelId="{9A9E6EC0-FA90-4A51-BC40-24BE065DFD0A}" type="pres">
      <dgm:prSet presAssocID="{CF9016BA-CE83-4EF2-96C9-7A6813A6A774}" presName="tx1" presStyleLbl="revTx" presStyleIdx="3" presStyleCnt="4"/>
      <dgm:spPr/>
    </dgm:pt>
    <dgm:pt modelId="{5B75788C-74C3-4DCE-827F-CA341F915589}" type="pres">
      <dgm:prSet presAssocID="{CF9016BA-CE83-4EF2-96C9-7A6813A6A774}" presName="vert1" presStyleCnt="0"/>
      <dgm:spPr/>
    </dgm:pt>
  </dgm:ptLst>
  <dgm:cxnLst>
    <dgm:cxn modelId="{72706536-1775-4D70-8E88-B0AF373CD3E8}" type="presOf" srcId="{AFB68E81-AA6F-4174-ACCC-DFD4D2000591}" destId="{196CC92A-F48C-487F-B92C-EE05F3AFA56C}" srcOrd="0" destOrd="0" presId="urn:microsoft.com/office/officeart/2008/layout/LinedList"/>
    <dgm:cxn modelId="{D83E8361-60C5-4D60-BED4-9B106D5C267C}" type="presOf" srcId="{CF9016BA-CE83-4EF2-96C9-7A6813A6A774}" destId="{9A9E6EC0-FA90-4A51-BC40-24BE065DFD0A}" srcOrd="0" destOrd="0" presId="urn:microsoft.com/office/officeart/2008/layout/LinedList"/>
    <dgm:cxn modelId="{10D9C54B-5454-4BA4-9435-2FD354AC602B}" type="presOf" srcId="{B14317E1-77D3-49E7-B512-DA439FFEF000}" destId="{DF812DF3-EFCC-47C3-892C-EDF5BB35CB7E}" srcOrd="0" destOrd="0" presId="urn:microsoft.com/office/officeart/2008/layout/LinedList"/>
    <dgm:cxn modelId="{020FD683-58FB-4338-8837-CDB2CC861F56}" srcId="{AFB68E81-AA6F-4174-ACCC-DFD4D2000591}" destId="{B380FB4F-A43D-418A-AB16-572A6F6A7D71}" srcOrd="2" destOrd="0" parTransId="{0351D8C2-5BDD-432F-8178-09508CAA78D4}" sibTransId="{8B1FD86C-3802-425D-92DB-3C4C1D0AF4EC}"/>
    <dgm:cxn modelId="{57CDABAE-3823-44E8-A9DE-2FEEB92CA829}" srcId="{AFB68E81-AA6F-4174-ACCC-DFD4D2000591}" destId="{97065A15-A1BE-4DAC-A473-077A5C4FDDEC}" srcOrd="0" destOrd="0" parTransId="{636DD5CC-E4CB-4589-85A9-5432ADF98CF0}" sibTransId="{9A7DA80C-8489-4505-B635-6E7CDCCA51B5}"/>
    <dgm:cxn modelId="{2FDB4FC5-0610-4FFF-9398-DCEAC22F1380}" type="presOf" srcId="{97065A15-A1BE-4DAC-A473-077A5C4FDDEC}" destId="{5195CB08-7138-41FD-A55E-33E40B5795D3}" srcOrd="0" destOrd="0" presId="urn:microsoft.com/office/officeart/2008/layout/LinedList"/>
    <dgm:cxn modelId="{23C21FEA-1DD5-4C4D-AC2F-53EBEDCA4127}" srcId="{AFB68E81-AA6F-4174-ACCC-DFD4D2000591}" destId="{B14317E1-77D3-49E7-B512-DA439FFEF000}" srcOrd="1" destOrd="0" parTransId="{9B661620-63FF-4C04-ACA5-07787C158B35}" sibTransId="{B4946924-A0EE-4E83-901C-8E59FA4B8F8F}"/>
    <dgm:cxn modelId="{0D6D05ED-70D9-4758-B31C-D77B19E661F5}" srcId="{AFB68E81-AA6F-4174-ACCC-DFD4D2000591}" destId="{CF9016BA-CE83-4EF2-96C9-7A6813A6A774}" srcOrd="3" destOrd="0" parTransId="{84B2E978-1405-40C6-B69C-A2A7344F3914}" sibTransId="{727FE5FB-AA28-4AA8-8254-05EFED16E4B7}"/>
    <dgm:cxn modelId="{EDD477FE-FFAA-44A8-8CB6-2AF82551E435}" type="presOf" srcId="{B380FB4F-A43D-418A-AB16-572A6F6A7D71}" destId="{0B523F61-6A0B-4300-B49B-72EA1F7D032E}" srcOrd="0" destOrd="0" presId="urn:microsoft.com/office/officeart/2008/layout/LinedList"/>
    <dgm:cxn modelId="{C733F58F-7FAA-4E5A-83D7-9580E9ADE55C}" type="presParOf" srcId="{196CC92A-F48C-487F-B92C-EE05F3AFA56C}" destId="{60858F48-2211-4B82-862A-0D4F404834D6}" srcOrd="0" destOrd="0" presId="urn:microsoft.com/office/officeart/2008/layout/LinedList"/>
    <dgm:cxn modelId="{8E57C38E-7709-46A2-993A-5932FFA06CBC}" type="presParOf" srcId="{196CC92A-F48C-487F-B92C-EE05F3AFA56C}" destId="{D6A5D726-9C59-47DD-9F4B-33A681021246}" srcOrd="1" destOrd="0" presId="urn:microsoft.com/office/officeart/2008/layout/LinedList"/>
    <dgm:cxn modelId="{509551DA-DD30-49A8-BCCF-3F190E2E658E}" type="presParOf" srcId="{D6A5D726-9C59-47DD-9F4B-33A681021246}" destId="{5195CB08-7138-41FD-A55E-33E40B5795D3}" srcOrd="0" destOrd="0" presId="urn:microsoft.com/office/officeart/2008/layout/LinedList"/>
    <dgm:cxn modelId="{E0F1FCF4-86A3-47F9-A309-6F124556497B}" type="presParOf" srcId="{D6A5D726-9C59-47DD-9F4B-33A681021246}" destId="{FE85E22E-118E-427C-9C35-3D7AC77F4607}" srcOrd="1" destOrd="0" presId="urn:microsoft.com/office/officeart/2008/layout/LinedList"/>
    <dgm:cxn modelId="{077A8FA2-9809-41C2-B75E-BBF1E351133D}" type="presParOf" srcId="{196CC92A-F48C-487F-B92C-EE05F3AFA56C}" destId="{19931232-39AF-4DDC-8C07-9C608FE39F53}" srcOrd="2" destOrd="0" presId="urn:microsoft.com/office/officeart/2008/layout/LinedList"/>
    <dgm:cxn modelId="{9488D0D9-BEB5-4FCE-A12A-0DE5C609488D}" type="presParOf" srcId="{196CC92A-F48C-487F-B92C-EE05F3AFA56C}" destId="{7930058D-8D86-4879-AB24-99F612CD7763}" srcOrd="3" destOrd="0" presId="urn:microsoft.com/office/officeart/2008/layout/LinedList"/>
    <dgm:cxn modelId="{AD43AC28-28C9-4101-83E3-2DB3201067DF}" type="presParOf" srcId="{7930058D-8D86-4879-AB24-99F612CD7763}" destId="{DF812DF3-EFCC-47C3-892C-EDF5BB35CB7E}" srcOrd="0" destOrd="0" presId="urn:microsoft.com/office/officeart/2008/layout/LinedList"/>
    <dgm:cxn modelId="{8F4E724E-7A57-480A-9AB5-016D02572EF4}" type="presParOf" srcId="{7930058D-8D86-4879-AB24-99F612CD7763}" destId="{EE920F77-CD2E-413B-B836-37CC3B47103D}" srcOrd="1" destOrd="0" presId="urn:microsoft.com/office/officeart/2008/layout/LinedList"/>
    <dgm:cxn modelId="{FFD06485-8625-4880-A5DE-EE368B0CBBD2}" type="presParOf" srcId="{196CC92A-F48C-487F-B92C-EE05F3AFA56C}" destId="{C995BB31-21BD-4EF2-9764-4E8D23FAD86D}" srcOrd="4" destOrd="0" presId="urn:microsoft.com/office/officeart/2008/layout/LinedList"/>
    <dgm:cxn modelId="{840CE1A2-1096-464C-83E7-3066C7FF99FA}" type="presParOf" srcId="{196CC92A-F48C-487F-B92C-EE05F3AFA56C}" destId="{C2DD0168-7A47-4803-B866-1AE6EF866AB2}" srcOrd="5" destOrd="0" presId="urn:microsoft.com/office/officeart/2008/layout/LinedList"/>
    <dgm:cxn modelId="{5E40213B-09FA-49A6-907E-A2414170E432}" type="presParOf" srcId="{C2DD0168-7A47-4803-B866-1AE6EF866AB2}" destId="{0B523F61-6A0B-4300-B49B-72EA1F7D032E}" srcOrd="0" destOrd="0" presId="urn:microsoft.com/office/officeart/2008/layout/LinedList"/>
    <dgm:cxn modelId="{8F2ACABE-8FDB-49F3-8077-8B5F29CD030A}" type="presParOf" srcId="{C2DD0168-7A47-4803-B866-1AE6EF866AB2}" destId="{5A6B41A9-F4D8-45EB-B76B-6922B582FE6B}" srcOrd="1" destOrd="0" presId="urn:microsoft.com/office/officeart/2008/layout/LinedList"/>
    <dgm:cxn modelId="{D5D1C455-F04D-40C9-B3FD-C03AB9469CAE}" type="presParOf" srcId="{196CC92A-F48C-487F-B92C-EE05F3AFA56C}" destId="{5A1B1CC8-ED38-4504-9D0A-08270A1DC4EB}" srcOrd="6" destOrd="0" presId="urn:microsoft.com/office/officeart/2008/layout/LinedList"/>
    <dgm:cxn modelId="{FDD44A58-DC12-46A0-9679-6469A7C1C3F3}" type="presParOf" srcId="{196CC92A-F48C-487F-B92C-EE05F3AFA56C}" destId="{AA6358EB-ABAB-4C1C-B598-87BD5E05EF5F}" srcOrd="7" destOrd="0" presId="urn:microsoft.com/office/officeart/2008/layout/LinedList"/>
    <dgm:cxn modelId="{FBB28BFA-3A4A-4C4D-95F2-3EE1E6753E5D}" type="presParOf" srcId="{AA6358EB-ABAB-4C1C-B598-87BD5E05EF5F}" destId="{9A9E6EC0-FA90-4A51-BC40-24BE065DFD0A}" srcOrd="0" destOrd="0" presId="urn:microsoft.com/office/officeart/2008/layout/LinedList"/>
    <dgm:cxn modelId="{392EC1B6-FF4F-4260-B30F-E0816D14D811}" type="presParOf" srcId="{AA6358EB-ABAB-4C1C-B598-87BD5E05EF5F}" destId="{5B75788C-74C3-4DCE-827F-CA341F915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3C4B2-9ACE-41D2-8CE9-8E17420352F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1F2B026-0E72-41B5-86A1-CE876AB12C49}">
      <dgm:prSet/>
      <dgm:spPr/>
      <dgm:t>
        <a:bodyPr/>
        <a:lstStyle/>
        <a:p>
          <a:r>
            <a:rPr lang="fr-CA" dirty="0"/>
            <a:t>Network-</a:t>
          </a:r>
          <a:r>
            <a:rPr lang="fr-CA" dirty="0" err="1"/>
            <a:t>based</a:t>
          </a:r>
          <a:r>
            <a:rPr lang="fr-CA" dirty="0"/>
            <a:t> horizontal transmission (transmission tech)</a:t>
          </a:r>
          <a:endParaRPr lang="en-US" dirty="0"/>
        </a:p>
      </dgm:t>
    </dgm:pt>
    <dgm:pt modelId="{459C9FE2-9730-4FD0-99DD-7DECEB6860D5}" type="parTrans" cxnId="{9A2F5770-67C8-45B3-8BE6-113A0E2FB3A0}">
      <dgm:prSet/>
      <dgm:spPr/>
      <dgm:t>
        <a:bodyPr/>
        <a:lstStyle/>
        <a:p>
          <a:endParaRPr lang="en-US"/>
        </a:p>
      </dgm:t>
    </dgm:pt>
    <dgm:pt modelId="{62F0F05D-462C-4024-9F57-792C53E83CE9}" type="sibTrans" cxnId="{9A2F5770-67C8-45B3-8BE6-113A0E2FB3A0}">
      <dgm:prSet/>
      <dgm:spPr/>
      <dgm:t>
        <a:bodyPr/>
        <a:lstStyle/>
        <a:p>
          <a:endParaRPr lang="en-US"/>
        </a:p>
      </dgm:t>
    </dgm:pt>
    <dgm:pt modelId="{5400FBD1-0C0A-4B6E-B2CD-95456BAC2D32}">
      <dgm:prSet/>
      <dgm:spPr/>
      <dgm:t>
        <a:bodyPr/>
        <a:lstStyle/>
        <a:p>
          <a:r>
            <a:rPr lang="fr-CA" dirty="0"/>
            <a:t>Wage-</a:t>
          </a:r>
          <a:r>
            <a:rPr lang="fr-CA" dirty="0" err="1"/>
            <a:t>affecting</a:t>
          </a:r>
          <a:r>
            <a:rPr lang="fr-CA" dirty="0"/>
            <a:t> traits (and </a:t>
          </a:r>
          <a:r>
            <a:rPr lang="fr-CA" dirty="0" err="1"/>
            <a:t>possibly</a:t>
          </a:r>
          <a:r>
            <a:rPr lang="fr-CA" dirty="0"/>
            <a:t> </a:t>
          </a:r>
          <a:r>
            <a:rPr lang="fr-CA" dirty="0" err="1"/>
            <a:t>evolutionary</a:t>
          </a:r>
          <a:r>
            <a:rPr lang="fr-CA" dirty="0"/>
            <a:t> </a:t>
          </a:r>
          <a:r>
            <a:rPr lang="fr-CA" dirty="0" err="1"/>
            <a:t>consequences</a:t>
          </a:r>
          <a:r>
            <a:rPr lang="fr-CA" dirty="0"/>
            <a:t>)</a:t>
          </a:r>
          <a:endParaRPr lang="en-US" dirty="0"/>
        </a:p>
      </dgm:t>
    </dgm:pt>
    <dgm:pt modelId="{7F378621-B7DB-4B19-BEE4-A4F9A980D963}" type="parTrans" cxnId="{B2118A84-C989-46AA-9C85-17EC0E2BADA0}">
      <dgm:prSet/>
      <dgm:spPr/>
      <dgm:t>
        <a:bodyPr/>
        <a:lstStyle/>
        <a:p>
          <a:endParaRPr lang="en-US"/>
        </a:p>
      </dgm:t>
    </dgm:pt>
    <dgm:pt modelId="{2D3CEBD1-832D-46FB-BE98-CBDBC40F29F0}" type="sibTrans" cxnId="{B2118A84-C989-46AA-9C85-17EC0E2BADA0}">
      <dgm:prSet/>
      <dgm:spPr/>
      <dgm:t>
        <a:bodyPr/>
        <a:lstStyle/>
        <a:p>
          <a:endParaRPr lang="en-US"/>
        </a:p>
      </dgm:t>
    </dgm:pt>
    <dgm:pt modelId="{BE545EFB-EF51-41E6-8AB6-522972438F26}">
      <dgm:prSet/>
      <dgm:spPr/>
      <dgm:t>
        <a:bodyPr/>
        <a:lstStyle/>
        <a:p>
          <a:r>
            <a:rPr lang="fr-CA" dirty="0"/>
            <a:t>Multiple and </a:t>
          </a:r>
          <a:r>
            <a:rPr lang="fr-CA" dirty="0" err="1"/>
            <a:t>continuous</a:t>
          </a:r>
          <a:r>
            <a:rPr lang="fr-CA" dirty="0"/>
            <a:t> traits</a:t>
          </a:r>
          <a:endParaRPr lang="en-US" dirty="0"/>
        </a:p>
      </dgm:t>
    </dgm:pt>
    <dgm:pt modelId="{E6C7CA14-87EE-465D-BB05-07C565251CE4}" type="parTrans" cxnId="{15FE8BD6-E4AB-4207-A3DE-C09A83554819}">
      <dgm:prSet/>
      <dgm:spPr/>
      <dgm:t>
        <a:bodyPr/>
        <a:lstStyle/>
        <a:p>
          <a:endParaRPr lang="en-US"/>
        </a:p>
      </dgm:t>
    </dgm:pt>
    <dgm:pt modelId="{67166134-6B9A-4A26-9547-44D34868B606}" type="sibTrans" cxnId="{15FE8BD6-E4AB-4207-A3DE-C09A83554819}">
      <dgm:prSet/>
      <dgm:spPr/>
      <dgm:t>
        <a:bodyPr/>
        <a:lstStyle/>
        <a:p>
          <a:endParaRPr lang="en-US"/>
        </a:p>
      </dgm:t>
    </dgm:pt>
    <dgm:pt modelId="{0CE90F6C-A8A6-43EF-83D6-D7A235BF6870}">
      <dgm:prSet/>
      <dgm:spPr/>
      <dgm:t>
        <a:bodyPr/>
        <a:lstStyle/>
        <a:p>
          <a:r>
            <a:rPr lang="fr-CA" dirty="0"/>
            <a:t>Feedback </a:t>
          </a:r>
          <a:r>
            <a:rPr lang="fr-CA" dirty="0" err="1"/>
            <a:t>effects</a:t>
          </a:r>
          <a:r>
            <a:rPr lang="fr-CA" dirty="0"/>
            <a:t> </a:t>
          </a:r>
          <a:r>
            <a:rPr lang="fr-CA" dirty="0" err="1"/>
            <a:t>between</a:t>
          </a:r>
          <a:r>
            <a:rPr lang="fr-CA" dirty="0"/>
            <a:t> culture and institutions</a:t>
          </a:r>
          <a:endParaRPr lang="en-US" dirty="0"/>
        </a:p>
      </dgm:t>
    </dgm:pt>
    <dgm:pt modelId="{04A90035-E776-4EFE-8FBA-6341F2DCD5EB}" type="parTrans" cxnId="{80EC7D7C-DF36-4CE8-B2B4-7FA0266BC60B}">
      <dgm:prSet/>
      <dgm:spPr/>
      <dgm:t>
        <a:bodyPr/>
        <a:lstStyle/>
        <a:p>
          <a:endParaRPr lang="en-US"/>
        </a:p>
      </dgm:t>
    </dgm:pt>
    <dgm:pt modelId="{ED67B868-9286-4349-8608-B9C44EF2DE47}" type="sibTrans" cxnId="{80EC7D7C-DF36-4CE8-B2B4-7FA0266BC60B}">
      <dgm:prSet/>
      <dgm:spPr/>
      <dgm:t>
        <a:bodyPr/>
        <a:lstStyle/>
        <a:p>
          <a:endParaRPr lang="en-US"/>
        </a:p>
      </dgm:t>
    </dgm:pt>
    <dgm:pt modelId="{3D67D1BF-D3AA-4F0F-BA7D-8435C1B68D71}">
      <dgm:prSet/>
      <dgm:spPr/>
      <dgm:t>
        <a:bodyPr/>
        <a:lstStyle/>
        <a:p>
          <a:r>
            <a:rPr lang="en-US" dirty="0"/>
            <a:t>What traits are subject to cultural transmission? (Measuring culture)</a:t>
          </a:r>
        </a:p>
      </dgm:t>
    </dgm:pt>
    <dgm:pt modelId="{7AF28FF3-D2C7-47E9-8FEE-082492521CD1}" type="parTrans" cxnId="{88A2AC26-96A2-420A-8142-CF45FB6F92E2}">
      <dgm:prSet/>
      <dgm:spPr/>
      <dgm:t>
        <a:bodyPr/>
        <a:lstStyle/>
        <a:p>
          <a:endParaRPr lang="fr-CA"/>
        </a:p>
      </dgm:t>
    </dgm:pt>
    <dgm:pt modelId="{E321C887-D1CA-4A7C-9A21-6FC3A9606DDF}" type="sibTrans" cxnId="{88A2AC26-96A2-420A-8142-CF45FB6F92E2}">
      <dgm:prSet/>
      <dgm:spPr/>
      <dgm:t>
        <a:bodyPr/>
        <a:lstStyle/>
        <a:p>
          <a:endParaRPr lang="fr-CA"/>
        </a:p>
      </dgm:t>
    </dgm:pt>
    <dgm:pt modelId="{1CF0EE13-863C-4F4F-9D1E-6F4B1E2C06A3}" type="pres">
      <dgm:prSet presAssocID="{61E3C4B2-9ACE-41D2-8CE9-8E17420352FE}" presName="vert0" presStyleCnt="0">
        <dgm:presLayoutVars>
          <dgm:dir/>
          <dgm:animOne val="branch"/>
          <dgm:animLvl val="lvl"/>
        </dgm:presLayoutVars>
      </dgm:prSet>
      <dgm:spPr/>
    </dgm:pt>
    <dgm:pt modelId="{CB18D52A-0D92-4FE8-BB7C-392E4E6B0521}" type="pres">
      <dgm:prSet presAssocID="{3D67D1BF-D3AA-4F0F-BA7D-8435C1B68D71}" presName="thickLine" presStyleLbl="alignNode1" presStyleIdx="0" presStyleCnt="5"/>
      <dgm:spPr/>
    </dgm:pt>
    <dgm:pt modelId="{26321BF2-8BA4-45FD-9BDC-2B528EFF7CAB}" type="pres">
      <dgm:prSet presAssocID="{3D67D1BF-D3AA-4F0F-BA7D-8435C1B68D71}" presName="horz1" presStyleCnt="0"/>
      <dgm:spPr/>
    </dgm:pt>
    <dgm:pt modelId="{9C45A4DA-B79E-4549-8383-FD5FCBDFE0A9}" type="pres">
      <dgm:prSet presAssocID="{3D67D1BF-D3AA-4F0F-BA7D-8435C1B68D71}" presName="tx1" presStyleLbl="revTx" presStyleIdx="0" presStyleCnt="5"/>
      <dgm:spPr/>
    </dgm:pt>
    <dgm:pt modelId="{355D42F2-7BDD-48D5-87A7-A4A17B215C58}" type="pres">
      <dgm:prSet presAssocID="{3D67D1BF-D3AA-4F0F-BA7D-8435C1B68D71}" presName="vert1" presStyleCnt="0"/>
      <dgm:spPr/>
    </dgm:pt>
    <dgm:pt modelId="{C02E5EDD-2ECC-4DC7-895E-065C3CC4265E}" type="pres">
      <dgm:prSet presAssocID="{11F2B026-0E72-41B5-86A1-CE876AB12C49}" presName="thickLine" presStyleLbl="alignNode1" presStyleIdx="1" presStyleCnt="5"/>
      <dgm:spPr/>
    </dgm:pt>
    <dgm:pt modelId="{61266E16-4EB2-403E-AA38-578FE6430F0A}" type="pres">
      <dgm:prSet presAssocID="{11F2B026-0E72-41B5-86A1-CE876AB12C49}" presName="horz1" presStyleCnt="0"/>
      <dgm:spPr/>
    </dgm:pt>
    <dgm:pt modelId="{9877AC7B-4220-4397-8622-407C24DC9CDE}" type="pres">
      <dgm:prSet presAssocID="{11F2B026-0E72-41B5-86A1-CE876AB12C49}" presName="tx1" presStyleLbl="revTx" presStyleIdx="1" presStyleCnt="5"/>
      <dgm:spPr/>
    </dgm:pt>
    <dgm:pt modelId="{A9BD36FD-4B63-4D04-B2E4-0D900221803A}" type="pres">
      <dgm:prSet presAssocID="{11F2B026-0E72-41B5-86A1-CE876AB12C49}" presName="vert1" presStyleCnt="0"/>
      <dgm:spPr/>
    </dgm:pt>
    <dgm:pt modelId="{1CFF0C07-64B1-44BA-B7D8-322D650A3AEB}" type="pres">
      <dgm:prSet presAssocID="{5400FBD1-0C0A-4B6E-B2CD-95456BAC2D32}" presName="thickLine" presStyleLbl="alignNode1" presStyleIdx="2" presStyleCnt="5"/>
      <dgm:spPr/>
    </dgm:pt>
    <dgm:pt modelId="{99B90293-589D-486B-87F9-2955BA39FE01}" type="pres">
      <dgm:prSet presAssocID="{5400FBD1-0C0A-4B6E-B2CD-95456BAC2D32}" presName="horz1" presStyleCnt="0"/>
      <dgm:spPr/>
    </dgm:pt>
    <dgm:pt modelId="{727748BB-A954-4229-AEDC-D65C6A4F31A3}" type="pres">
      <dgm:prSet presAssocID="{5400FBD1-0C0A-4B6E-B2CD-95456BAC2D32}" presName="tx1" presStyleLbl="revTx" presStyleIdx="2" presStyleCnt="5"/>
      <dgm:spPr/>
    </dgm:pt>
    <dgm:pt modelId="{F82CADD4-37B8-4080-8DEF-492126AD788C}" type="pres">
      <dgm:prSet presAssocID="{5400FBD1-0C0A-4B6E-B2CD-95456BAC2D32}" presName="vert1" presStyleCnt="0"/>
      <dgm:spPr/>
    </dgm:pt>
    <dgm:pt modelId="{631FC07B-FE7D-4E9D-89EB-4B91D0C58DD2}" type="pres">
      <dgm:prSet presAssocID="{BE545EFB-EF51-41E6-8AB6-522972438F26}" presName="thickLine" presStyleLbl="alignNode1" presStyleIdx="3" presStyleCnt="5"/>
      <dgm:spPr/>
    </dgm:pt>
    <dgm:pt modelId="{2DF66ACD-4A5B-4066-9D71-C8B954CDA44C}" type="pres">
      <dgm:prSet presAssocID="{BE545EFB-EF51-41E6-8AB6-522972438F26}" presName="horz1" presStyleCnt="0"/>
      <dgm:spPr/>
    </dgm:pt>
    <dgm:pt modelId="{D6B4B302-9B83-45BF-B85B-9FB9DD8DDFDC}" type="pres">
      <dgm:prSet presAssocID="{BE545EFB-EF51-41E6-8AB6-522972438F26}" presName="tx1" presStyleLbl="revTx" presStyleIdx="3" presStyleCnt="5"/>
      <dgm:spPr/>
    </dgm:pt>
    <dgm:pt modelId="{6A2A9702-FF6C-4EE6-BF75-BED7DAC03C1E}" type="pres">
      <dgm:prSet presAssocID="{BE545EFB-EF51-41E6-8AB6-522972438F26}" presName="vert1" presStyleCnt="0"/>
      <dgm:spPr/>
    </dgm:pt>
    <dgm:pt modelId="{D3FDD069-EDB7-417B-9875-1ABCA5B75911}" type="pres">
      <dgm:prSet presAssocID="{0CE90F6C-A8A6-43EF-83D6-D7A235BF6870}" presName="thickLine" presStyleLbl="alignNode1" presStyleIdx="4" presStyleCnt="5"/>
      <dgm:spPr/>
    </dgm:pt>
    <dgm:pt modelId="{E979AB95-EBB9-4440-8B74-7D3F58CFEEB3}" type="pres">
      <dgm:prSet presAssocID="{0CE90F6C-A8A6-43EF-83D6-D7A235BF6870}" presName="horz1" presStyleCnt="0"/>
      <dgm:spPr/>
    </dgm:pt>
    <dgm:pt modelId="{269D0E2F-B70E-4D91-B3DD-9DFCB95D4F58}" type="pres">
      <dgm:prSet presAssocID="{0CE90F6C-A8A6-43EF-83D6-D7A235BF6870}" presName="tx1" presStyleLbl="revTx" presStyleIdx="4" presStyleCnt="5"/>
      <dgm:spPr/>
    </dgm:pt>
    <dgm:pt modelId="{AF151CEB-00E5-4476-8592-A8CA310D6370}" type="pres">
      <dgm:prSet presAssocID="{0CE90F6C-A8A6-43EF-83D6-D7A235BF6870}" presName="vert1" presStyleCnt="0"/>
      <dgm:spPr/>
    </dgm:pt>
  </dgm:ptLst>
  <dgm:cxnLst>
    <dgm:cxn modelId="{20E6591E-8C14-4443-AA10-E88F8EA7868A}" type="presOf" srcId="{0CE90F6C-A8A6-43EF-83D6-D7A235BF6870}" destId="{269D0E2F-B70E-4D91-B3DD-9DFCB95D4F58}" srcOrd="0" destOrd="0" presId="urn:microsoft.com/office/officeart/2008/layout/LinedList"/>
    <dgm:cxn modelId="{88A2AC26-96A2-420A-8142-CF45FB6F92E2}" srcId="{61E3C4B2-9ACE-41D2-8CE9-8E17420352FE}" destId="{3D67D1BF-D3AA-4F0F-BA7D-8435C1B68D71}" srcOrd="0" destOrd="0" parTransId="{7AF28FF3-D2C7-47E9-8FEE-082492521CD1}" sibTransId="{E321C887-D1CA-4A7C-9A21-6FC3A9606DDF}"/>
    <dgm:cxn modelId="{C35EB546-07D4-4264-81F8-F8309D9B6002}" type="presOf" srcId="{61E3C4B2-9ACE-41D2-8CE9-8E17420352FE}" destId="{1CF0EE13-863C-4F4F-9D1E-6F4B1E2C06A3}" srcOrd="0" destOrd="0" presId="urn:microsoft.com/office/officeart/2008/layout/LinedList"/>
    <dgm:cxn modelId="{4C8E4D4D-2A69-4D88-9F8C-BE27DDFF4B12}" type="presOf" srcId="{11F2B026-0E72-41B5-86A1-CE876AB12C49}" destId="{9877AC7B-4220-4397-8622-407C24DC9CDE}" srcOrd="0" destOrd="0" presId="urn:microsoft.com/office/officeart/2008/layout/LinedList"/>
    <dgm:cxn modelId="{9A2F5770-67C8-45B3-8BE6-113A0E2FB3A0}" srcId="{61E3C4B2-9ACE-41D2-8CE9-8E17420352FE}" destId="{11F2B026-0E72-41B5-86A1-CE876AB12C49}" srcOrd="1" destOrd="0" parTransId="{459C9FE2-9730-4FD0-99DD-7DECEB6860D5}" sibTransId="{62F0F05D-462C-4024-9F57-792C53E83CE9}"/>
    <dgm:cxn modelId="{80EC7D7C-DF36-4CE8-B2B4-7FA0266BC60B}" srcId="{61E3C4B2-9ACE-41D2-8CE9-8E17420352FE}" destId="{0CE90F6C-A8A6-43EF-83D6-D7A235BF6870}" srcOrd="4" destOrd="0" parTransId="{04A90035-E776-4EFE-8FBA-6341F2DCD5EB}" sibTransId="{ED67B868-9286-4349-8608-B9C44EF2DE47}"/>
    <dgm:cxn modelId="{B2118A84-C989-46AA-9C85-17EC0E2BADA0}" srcId="{61E3C4B2-9ACE-41D2-8CE9-8E17420352FE}" destId="{5400FBD1-0C0A-4B6E-B2CD-95456BAC2D32}" srcOrd="2" destOrd="0" parTransId="{7F378621-B7DB-4B19-BEE4-A4F9A980D963}" sibTransId="{2D3CEBD1-832D-46FB-BE98-CBDBC40F29F0}"/>
    <dgm:cxn modelId="{E24BA595-DE6A-4403-9287-A1F75C15D29C}" type="presOf" srcId="{3D67D1BF-D3AA-4F0F-BA7D-8435C1B68D71}" destId="{9C45A4DA-B79E-4549-8383-FD5FCBDFE0A9}" srcOrd="0" destOrd="0" presId="urn:microsoft.com/office/officeart/2008/layout/LinedList"/>
    <dgm:cxn modelId="{A234DFA7-6D0D-45A7-9EA3-AC1E733311C3}" type="presOf" srcId="{BE545EFB-EF51-41E6-8AB6-522972438F26}" destId="{D6B4B302-9B83-45BF-B85B-9FB9DD8DDFDC}" srcOrd="0" destOrd="0" presId="urn:microsoft.com/office/officeart/2008/layout/LinedList"/>
    <dgm:cxn modelId="{15FE8BD6-E4AB-4207-A3DE-C09A83554819}" srcId="{61E3C4B2-9ACE-41D2-8CE9-8E17420352FE}" destId="{BE545EFB-EF51-41E6-8AB6-522972438F26}" srcOrd="3" destOrd="0" parTransId="{E6C7CA14-87EE-465D-BB05-07C565251CE4}" sibTransId="{67166134-6B9A-4A26-9547-44D34868B606}"/>
    <dgm:cxn modelId="{B85AB8F3-3510-48C6-A0D9-079F6158F718}" type="presOf" srcId="{5400FBD1-0C0A-4B6E-B2CD-95456BAC2D32}" destId="{727748BB-A954-4229-AEDC-D65C6A4F31A3}" srcOrd="0" destOrd="0" presId="urn:microsoft.com/office/officeart/2008/layout/LinedList"/>
    <dgm:cxn modelId="{D0912CC7-CB9F-42C7-B9CF-67C5C333B8A4}" type="presParOf" srcId="{1CF0EE13-863C-4F4F-9D1E-6F4B1E2C06A3}" destId="{CB18D52A-0D92-4FE8-BB7C-392E4E6B0521}" srcOrd="0" destOrd="0" presId="urn:microsoft.com/office/officeart/2008/layout/LinedList"/>
    <dgm:cxn modelId="{D7F574A8-618E-4294-8DAE-B0CA165A9CA2}" type="presParOf" srcId="{1CF0EE13-863C-4F4F-9D1E-6F4B1E2C06A3}" destId="{26321BF2-8BA4-45FD-9BDC-2B528EFF7CAB}" srcOrd="1" destOrd="0" presId="urn:microsoft.com/office/officeart/2008/layout/LinedList"/>
    <dgm:cxn modelId="{04CA3D40-53A0-4E2D-A284-63941136C84B}" type="presParOf" srcId="{26321BF2-8BA4-45FD-9BDC-2B528EFF7CAB}" destId="{9C45A4DA-B79E-4549-8383-FD5FCBDFE0A9}" srcOrd="0" destOrd="0" presId="urn:microsoft.com/office/officeart/2008/layout/LinedList"/>
    <dgm:cxn modelId="{D9902ADA-863A-42D5-BFDC-18D768EE92CE}" type="presParOf" srcId="{26321BF2-8BA4-45FD-9BDC-2B528EFF7CAB}" destId="{355D42F2-7BDD-48D5-87A7-A4A17B215C58}" srcOrd="1" destOrd="0" presId="urn:microsoft.com/office/officeart/2008/layout/LinedList"/>
    <dgm:cxn modelId="{ED9A6E07-69E7-43D6-8EA6-6CC783E9B31D}" type="presParOf" srcId="{1CF0EE13-863C-4F4F-9D1E-6F4B1E2C06A3}" destId="{C02E5EDD-2ECC-4DC7-895E-065C3CC4265E}" srcOrd="2" destOrd="0" presId="urn:microsoft.com/office/officeart/2008/layout/LinedList"/>
    <dgm:cxn modelId="{37384D65-0A99-4FC6-BE4C-28D7A8159C86}" type="presParOf" srcId="{1CF0EE13-863C-4F4F-9D1E-6F4B1E2C06A3}" destId="{61266E16-4EB2-403E-AA38-578FE6430F0A}" srcOrd="3" destOrd="0" presId="urn:microsoft.com/office/officeart/2008/layout/LinedList"/>
    <dgm:cxn modelId="{3013EB5A-72E5-4906-8129-EE0A87E659EF}" type="presParOf" srcId="{61266E16-4EB2-403E-AA38-578FE6430F0A}" destId="{9877AC7B-4220-4397-8622-407C24DC9CDE}" srcOrd="0" destOrd="0" presId="urn:microsoft.com/office/officeart/2008/layout/LinedList"/>
    <dgm:cxn modelId="{8C0289B5-032F-4B53-9C75-7C16B504BD45}" type="presParOf" srcId="{61266E16-4EB2-403E-AA38-578FE6430F0A}" destId="{A9BD36FD-4B63-4D04-B2E4-0D900221803A}" srcOrd="1" destOrd="0" presId="urn:microsoft.com/office/officeart/2008/layout/LinedList"/>
    <dgm:cxn modelId="{F70DBB90-6935-41EB-8869-DF611F6901D8}" type="presParOf" srcId="{1CF0EE13-863C-4F4F-9D1E-6F4B1E2C06A3}" destId="{1CFF0C07-64B1-44BA-B7D8-322D650A3AEB}" srcOrd="4" destOrd="0" presId="urn:microsoft.com/office/officeart/2008/layout/LinedList"/>
    <dgm:cxn modelId="{0C93CA5A-C569-4128-843C-5AD84784C368}" type="presParOf" srcId="{1CF0EE13-863C-4F4F-9D1E-6F4B1E2C06A3}" destId="{99B90293-589D-486B-87F9-2955BA39FE01}" srcOrd="5" destOrd="0" presId="urn:microsoft.com/office/officeart/2008/layout/LinedList"/>
    <dgm:cxn modelId="{EFD9D97C-6E6F-46B4-BF0F-07A28B47557E}" type="presParOf" srcId="{99B90293-589D-486B-87F9-2955BA39FE01}" destId="{727748BB-A954-4229-AEDC-D65C6A4F31A3}" srcOrd="0" destOrd="0" presId="urn:microsoft.com/office/officeart/2008/layout/LinedList"/>
    <dgm:cxn modelId="{524DBCFC-B41F-4062-8BCE-07FB19DE5FDE}" type="presParOf" srcId="{99B90293-589D-486B-87F9-2955BA39FE01}" destId="{F82CADD4-37B8-4080-8DEF-492126AD788C}" srcOrd="1" destOrd="0" presId="urn:microsoft.com/office/officeart/2008/layout/LinedList"/>
    <dgm:cxn modelId="{4947A943-888A-42AE-A91B-213D4309430D}" type="presParOf" srcId="{1CF0EE13-863C-4F4F-9D1E-6F4B1E2C06A3}" destId="{631FC07B-FE7D-4E9D-89EB-4B91D0C58DD2}" srcOrd="6" destOrd="0" presId="urn:microsoft.com/office/officeart/2008/layout/LinedList"/>
    <dgm:cxn modelId="{31C14C4F-A72B-4535-BE63-FEF8F5AF9DCC}" type="presParOf" srcId="{1CF0EE13-863C-4F4F-9D1E-6F4B1E2C06A3}" destId="{2DF66ACD-4A5B-4066-9D71-C8B954CDA44C}" srcOrd="7" destOrd="0" presId="urn:microsoft.com/office/officeart/2008/layout/LinedList"/>
    <dgm:cxn modelId="{9D28683A-EE28-4147-801E-3BFBDE02667A}" type="presParOf" srcId="{2DF66ACD-4A5B-4066-9D71-C8B954CDA44C}" destId="{D6B4B302-9B83-45BF-B85B-9FB9DD8DDFDC}" srcOrd="0" destOrd="0" presId="urn:microsoft.com/office/officeart/2008/layout/LinedList"/>
    <dgm:cxn modelId="{F0674C4E-BCEC-4AB4-856A-F4C43BB281AC}" type="presParOf" srcId="{2DF66ACD-4A5B-4066-9D71-C8B954CDA44C}" destId="{6A2A9702-FF6C-4EE6-BF75-BED7DAC03C1E}" srcOrd="1" destOrd="0" presId="urn:microsoft.com/office/officeart/2008/layout/LinedList"/>
    <dgm:cxn modelId="{6B56F378-4EB0-4B6E-ADCF-E517DDFD98BC}" type="presParOf" srcId="{1CF0EE13-863C-4F4F-9D1E-6F4B1E2C06A3}" destId="{D3FDD069-EDB7-417B-9875-1ABCA5B75911}" srcOrd="8" destOrd="0" presId="urn:microsoft.com/office/officeart/2008/layout/LinedList"/>
    <dgm:cxn modelId="{9E4320E0-8374-4844-8A77-27A959882DE8}" type="presParOf" srcId="{1CF0EE13-863C-4F4F-9D1E-6F4B1E2C06A3}" destId="{E979AB95-EBB9-4440-8B74-7D3F58CFEEB3}" srcOrd="9" destOrd="0" presId="urn:microsoft.com/office/officeart/2008/layout/LinedList"/>
    <dgm:cxn modelId="{CA243313-1A52-4E78-98C8-42BA5689897E}" type="presParOf" srcId="{E979AB95-EBB9-4440-8B74-7D3F58CFEEB3}" destId="{269D0E2F-B70E-4D91-B3DD-9DFCB95D4F58}" srcOrd="0" destOrd="0" presId="urn:microsoft.com/office/officeart/2008/layout/LinedList"/>
    <dgm:cxn modelId="{9EE5DD05-6C22-4249-999E-74DF28F3E804}" type="presParOf" srcId="{E979AB95-EBB9-4440-8B74-7D3F58CFEEB3}" destId="{AF151CEB-00E5-4476-8592-A8CA310D6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4C32A-E6D4-4CDB-B291-1E62DC78D6D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1620FE-63BF-4349-B710-1C0F56307324}">
      <dgm:prSet/>
      <dgm:spPr/>
      <dgm:t>
        <a:bodyPr/>
        <a:lstStyle/>
        <a:p>
          <a:r>
            <a:rPr lang="fr-CA"/>
            <a:t>Context-dependent norms can trump material incentives </a:t>
          </a:r>
          <a:endParaRPr lang="en-US"/>
        </a:p>
      </dgm:t>
    </dgm:pt>
    <dgm:pt modelId="{A0D1F408-44F2-4FC9-BD1B-012E096D4856}" type="parTrans" cxnId="{F4A2144B-AAA6-403D-87DF-6411A6990CEB}">
      <dgm:prSet/>
      <dgm:spPr/>
      <dgm:t>
        <a:bodyPr/>
        <a:lstStyle/>
        <a:p>
          <a:endParaRPr lang="en-US"/>
        </a:p>
      </dgm:t>
    </dgm:pt>
    <dgm:pt modelId="{12C68FDD-6524-49E0-9E4A-59DD59572C1D}" type="sibTrans" cxnId="{F4A2144B-AAA6-403D-87DF-6411A6990CEB}">
      <dgm:prSet/>
      <dgm:spPr/>
      <dgm:t>
        <a:bodyPr/>
        <a:lstStyle/>
        <a:p>
          <a:endParaRPr lang="en-US"/>
        </a:p>
      </dgm:t>
    </dgm:pt>
    <dgm:pt modelId="{A95DDE44-FB83-4D94-ACD7-7C32CC5B6E88}">
      <dgm:prSet/>
      <dgm:spPr/>
      <dgm:t>
        <a:bodyPr/>
        <a:lstStyle/>
        <a:p>
          <a:r>
            <a:rPr lang="fr-CA"/>
            <a:t>Status-driven identity and distance to each group</a:t>
          </a:r>
          <a:endParaRPr lang="en-US"/>
        </a:p>
      </dgm:t>
    </dgm:pt>
    <dgm:pt modelId="{001C6140-ABA4-4A3C-A22E-354DC52020B6}" type="parTrans" cxnId="{CA67BE60-DC00-4EF1-BBBE-52F288B1BC1D}">
      <dgm:prSet/>
      <dgm:spPr/>
      <dgm:t>
        <a:bodyPr/>
        <a:lstStyle/>
        <a:p>
          <a:endParaRPr lang="en-US"/>
        </a:p>
      </dgm:t>
    </dgm:pt>
    <dgm:pt modelId="{078A4EFB-2EDE-405B-B42B-FFA3E8A78434}" type="sibTrans" cxnId="{CA67BE60-DC00-4EF1-BBBE-52F288B1BC1D}">
      <dgm:prSet/>
      <dgm:spPr/>
      <dgm:t>
        <a:bodyPr/>
        <a:lstStyle/>
        <a:p>
          <a:endParaRPr lang="en-US"/>
        </a:p>
      </dgm:t>
    </dgm:pt>
    <dgm:pt modelId="{0F8693D6-2ED0-46C0-AA64-26FE23C2757B}">
      <dgm:prSet/>
      <dgm:spPr/>
      <dgm:t>
        <a:bodyPr/>
        <a:lstStyle/>
        <a:p>
          <a:r>
            <a:rPr lang="fr-CA"/>
            <a:t>Multiple equilibria</a:t>
          </a:r>
          <a:endParaRPr lang="en-US"/>
        </a:p>
      </dgm:t>
    </dgm:pt>
    <dgm:pt modelId="{74A6986C-AD79-40C8-8DF3-F4B8B6DFA4E4}" type="parTrans" cxnId="{029A60CB-907B-4A89-9E41-4D5017F5B836}">
      <dgm:prSet/>
      <dgm:spPr/>
      <dgm:t>
        <a:bodyPr/>
        <a:lstStyle/>
        <a:p>
          <a:endParaRPr lang="en-US"/>
        </a:p>
      </dgm:t>
    </dgm:pt>
    <dgm:pt modelId="{FC52FE8E-9436-401B-9367-AED00C637807}" type="sibTrans" cxnId="{029A60CB-907B-4A89-9E41-4D5017F5B836}">
      <dgm:prSet/>
      <dgm:spPr/>
      <dgm:t>
        <a:bodyPr/>
        <a:lstStyle/>
        <a:p>
          <a:endParaRPr lang="en-US"/>
        </a:p>
      </dgm:t>
    </dgm:pt>
    <dgm:pt modelId="{64E1F46A-D0A8-4C67-B399-125939905B37}">
      <dgm:prSet/>
      <dgm:spPr/>
      <dgm:t>
        <a:bodyPr/>
        <a:lstStyle/>
        <a:p>
          <a:r>
            <a:rPr lang="fr-CA"/>
            <a:t>Identity salience shifts with exogenous shocks and political entrepreneurs</a:t>
          </a:r>
          <a:endParaRPr lang="en-US"/>
        </a:p>
      </dgm:t>
    </dgm:pt>
    <dgm:pt modelId="{EB9DA691-0E61-4D00-A6F9-F449C20C1B49}" type="parTrans" cxnId="{08FBC1D1-4443-4694-9716-CC41EEA73830}">
      <dgm:prSet/>
      <dgm:spPr/>
      <dgm:t>
        <a:bodyPr/>
        <a:lstStyle/>
        <a:p>
          <a:endParaRPr lang="en-US"/>
        </a:p>
      </dgm:t>
    </dgm:pt>
    <dgm:pt modelId="{1F2AE999-0472-4A1F-AF20-1A81458AFAF6}" type="sibTrans" cxnId="{08FBC1D1-4443-4694-9716-CC41EEA73830}">
      <dgm:prSet/>
      <dgm:spPr/>
      <dgm:t>
        <a:bodyPr/>
        <a:lstStyle/>
        <a:p>
          <a:endParaRPr lang="en-US"/>
        </a:p>
      </dgm:t>
    </dgm:pt>
    <dgm:pt modelId="{41B71494-D827-4FA4-92D1-796671CE8576}" type="pres">
      <dgm:prSet presAssocID="{2CF4C32A-E6D4-4CDB-B291-1E62DC78D6DB}" presName="vert0" presStyleCnt="0">
        <dgm:presLayoutVars>
          <dgm:dir/>
          <dgm:animOne val="branch"/>
          <dgm:animLvl val="lvl"/>
        </dgm:presLayoutVars>
      </dgm:prSet>
      <dgm:spPr/>
    </dgm:pt>
    <dgm:pt modelId="{4C072274-DE2E-46A8-903B-2DF1B84B02C4}" type="pres">
      <dgm:prSet presAssocID="{531620FE-63BF-4349-B710-1C0F56307324}" presName="thickLine" presStyleLbl="alignNode1" presStyleIdx="0" presStyleCnt="4"/>
      <dgm:spPr/>
    </dgm:pt>
    <dgm:pt modelId="{EBBDDFBB-0194-4617-A233-F0364B211991}" type="pres">
      <dgm:prSet presAssocID="{531620FE-63BF-4349-B710-1C0F56307324}" presName="horz1" presStyleCnt="0"/>
      <dgm:spPr/>
    </dgm:pt>
    <dgm:pt modelId="{89C61D49-D066-4936-BF63-752E79327B0B}" type="pres">
      <dgm:prSet presAssocID="{531620FE-63BF-4349-B710-1C0F56307324}" presName="tx1" presStyleLbl="revTx" presStyleIdx="0" presStyleCnt="4"/>
      <dgm:spPr/>
    </dgm:pt>
    <dgm:pt modelId="{72FEFC72-57C7-4CC9-BF31-2354ABB6968C}" type="pres">
      <dgm:prSet presAssocID="{531620FE-63BF-4349-B710-1C0F56307324}" presName="vert1" presStyleCnt="0"/>
      <dgm:spPr/>
    </dgm:pt>
    <dgm:pt modelId="{BA9F82B3-61E6-4818-AE02-B15F614FAE63}" type="pres">
      <dgm:prSet presAssocID="{A95DDE44-FB83-4D94-ACD7-7C32CC5B6E88}" presName="thickLine" presStyleLbl="alignNode1" presStyleIdx="1" presStyleCnt="4"/>
      <dgm:spPr/>
    </dgm:pt>
    <dgm:pt modelId="{229B85A3-8266-4908-B50E-C4E862CAB1C4}" type="pres">
      <dgm:prSet presAssocID="{A95DDE44-FB83-4D94-ACD7-7C32CC5B6E88}" presName="horz1" presStyleCnt="0"/>
      <dgm:spPr/>
    </dgm:pt>
    <dgm:pt modelId="{5395BDE2-38C8-459F-994A-DFDEF2DBAB44}" type="pres">
      <dgm:prSet presAssocID="{A95DDE44-FB83-4D94-ACD7-7C32CC5B6E88}" presName="tx1" presStyleLbl="revTx" presStyleIdx="1" presStyleCnt="4"/>
      <dgm:spPr/>
    </dgm:pt>
    <dgm:pt modelId="{89EC390B-ED97-4763-BEB6-D39D91DE8969}" type="pres">
      <dgm:prSet presAssocID="{A95DDE44-FB83-4D94-ACD7-7C32CC5B6E88}" presName="vert1" presStyleCnt="0"/>
      <dgm:spPr/>
    </dgm:pt>
    <dgm:pt modelId="{3EBBD69C-2DC1-46A1-AFAA-4B6342840C19}" type="pres">
      <dgm:prSet presAssocID="{0F8693D6-2ED0-46C0-AA64-26FE23C2757B}" presName="thickLine" presStyleLbl="alignNode1" presStyleIdx="2" presStyleCnt="4"/>
      <dgm:spPr/>
    </dgm:pt>
    <dgm:pt modelId="{74561BC4-F551-4856-A002-2C8E834D1A1B}" type="pres">
      <dgm:prSet presAssocID="{0F8693D6-2ED0-46C0-AA64-26FE23C2757B}" presName="horz1" presStyleCnt="0"/>
      <dgm:spPr/>
    </dgm:pt>
    <dgm:pt modelId="{F52D7647-CA8A-406E-A594-E8E5721D8042}" type="pres">
      <dgm:prSet presAssocID="{0F8693D6-2ED0-46C0-AA64-26FE23C2757B}" presName="tx1" presStyleLbl="revTx" presStyleIdx="2" presStyleCnt="4"/>
      <dgm:spPr/>
    </dgm:pt>
    <dgm:pt modelId="{7C6CEDE5-F9ED-45FC-8D81-5EB44B4EC754}" type="pres">
      <dgm:prSet presAssocID="{0F8693D6-2ED0-46C0-AA64-26FE23C2757B}" presName="vert1" presStyleCnt="0"/>
      <dgm:spPr/>
    </dgm:pt>
    <dgm:pt modelId="{DDB7A710-A7BE-491E-ACF9-DA2E15EA4117}" type="pres">
      <dgm:prSet presAssocID="{64E1F46A-D0A8-4C67-B399-125939905B37}" presName="thickLine" presStyleLbl="alignNode1" presStyleIdx="3" presStyleCnt="4"/>
      <dgm:spPr/>
    </dgm:pt>
    <dgm:pt modelId="{E822E04D-5DB7-4688-999A-B85804BDE0B5}" type="pres">
      <dgm:prSet presAssocID="{64E1F46A-D0A8-4C67-B399-125939905B37}" presName="horz1" presStyleCnt="0"/>
      <dgm:spPr/>
    </dgm:pt>
    <dgm:pt modelId="{E31190B9-457B-45ED-8725-67418E64BDBC}" type="pres">
      <dgm:prSet presAssocID="{64E1F46A-D0A8-4C67-B399-125939905B37}" presName="tx1" presStyleLbl="revTx" presStyleIdx="3" presStyleCnt="4"/>
      <dgm:spPr/>
    </dgm:pt>
    <dgm:pt modelId="{E9AD03B2-22FB-492E-B12C-BEA9DA2635A0}" type="pres">
      <dgm:prSet presAssocID="{64E1F46A-D0A8-4C67-B399-125939905B37}" presName="vert1" presStyleCnt="0"/>
      <dgm:spPr/>
    </dgm:pt>
  </dgm:ptLst>
  <dgm:cxnLst>
    <dgm:cxn modelId="{7B1F8521-1166-4040-B06C-E9B609549796}" type="presOf" srcId="{2CF4C32A-E6D4-4CDB-B291-1E62DC78D6DB}" destId="{41B71494-D827-4FA4-92D1-796671CE8576}" srcOrd="0" destOrd="0" presId="urn:microsoft.com/office/officeart/2008/layout/LinedList"/>
    <dgm:cxn modelId="{CA67BE60-DC00-4EF1-BBBE-52F288B1BC1D}" srcId="{2CF4C32A-E6D4-4CDB-B291-1E62DC78D6DB}" destId="{A95DDE44-FB83-4D94-ACD7-7C32CC5B6E88}" srcOrd="1" destOrd="0" parTransId="{001C6140-ABA4-4A3C-A22E-354DC52020B6}" sibTransId="{078A4EFB-2EDE-405B-B42B-FFA3E8A78434}"/>
    <dgm:cxn modelId="{F4A2144B-AAA6-403D-87DF-6411A6990CEB}" srcId="{2CF4C32A-E6D4-4CDB-B291-1E62DC78D6DB}" destId="{531620FE-63BF-4349-B710-1C0F56307324}" srcOrd="0" destOrd="0" parTransId="{A0D1F408-44F2-4FC9-BD1B-012E096D4856}" sibTransId="{12C68FDD-6524-49E0-9E4A-59DD59572C1D}"/>
    <dgm:cxn modelId="{E6306671-688B-4A6A-B285-C799BE500BBB}" type="presOf" srcId="{0F8693D6-2ED0-46C0-AA64-26FE23C2757B}" destId="{F52D7647-CA8A-406E-A594-E8E5721D8042}" srcOrd="0" destOrd="0" presId="urn:microsoft.com/office/officeart/2008/layout/LinedList"/>
    <dgm:cxn modelId="{4045AE83-6D66-48C9-BE63-24F1CF5F13B9}" type="presOf" srcId="{64E1F46A-D0A8-4C67-B399-125939905B37}" destId="{E31190B9-457B-45ED-8725-67418E64BDBC}" srcOrd="0" destOrd="0" presId="urn:microsoft.com/office/officeart/2008/layout/LinedList"/>
    <dgm:cxn modelId="{A0F4C39E-44F0-40F2-B6F5-34E80722F49E}" type="presOf" srcId="{A95DDE44-FB83-4D94-ACD7-7C32CC5B6E88}" destId="{5395BDE2-38C8-459F-994A-DFDEF2DBAB44}" srcOrd="0" destOrd="0" presId="urn:microsoft.com/office/officeart/2008/layout/LinedList"/>
    <dgm:cxn modelId="{D05694B8-BA62-464F-A491-A71F37687E9C}" type="presOf" srcId="{531620FE-63BF-4349-B710-1C0F56307324}" destId="{89C61D49-D066-4936-BF63-752E79327B0B}" srcOrd="0" destOrd="0" presId="urn:microsoft.com/office/officeart/2008/layout/LinedList"/>
    <dgm:cxn modelId="{029A60CB-907B-4A89-9E41-4D5017F5B836}" srcId="{2CF4C32A-E6D4-4CDB-B291-1E62DC78D6DB}" destId="{0F8693D6-2ED0-46C0-AA64-26FE23C2757B}" srcOrd="2" destOrd="0" parTransId="{74A6986C-AD79-40C8-8DF3-F4B8B6DFA4E4}" sibTransId="{FC52FE8E-9436-401B-9367-AED00C637807}"/>
    <dgm:cxn modelId="{08FBC1D1-4443-4694-9716-CC41EEA73830}" srcId="{2CF4C32A-E6D4-4CDB-B291-1E62DC78D6DB}" destId="{64E1F46A-D0A8-4C67-B399-125939905B37}" srcOrd="3" destOrd="0" parTransId="{EB9DA691-0E61-4D00-A6F9-F449C20C1B49}" sibTransId="{1F2AE999-0472-4A1F-AF20-1A81458AFAF6}"/>
    <dgm:cxn modelId="{AA037615-3584-4499-825C-97C821ECA293}" type="presParOf" srcId="{41B71494-D827-4FA4-92D1-796671CE8576}" destId="{4C072274-DE2E-46A8-903B-2DF1B84B02C4}" srcOrd="0" destOrd="0" presId="urn:microsoft.com/office/officeart/2008/layout/LinedList"/>
    <dgm:cxn modelId="{4EE42FE2-0E32-4994-9349-2CC3E991F7E5}" type="presParOf" srcId="{41B71494-D827-4FA4-92D1-796671CE8576}" destId="{EBBDDFBB-0194-4617-A233-F0364B211991}" srcOrd="1" destOrd="0" presId="urn:microsoft.com/office/officeart/2008/layout/LinedList"/>
    <dgm:cxn modelId="{D36EF8C1-F6B6-41A3-98AA-394C65BF15D0}" type="presParOf" srcId="{EBBDDFBB-0194-4617-A233-F0364B211991}" destId="{89C61D49-D066-4936-BF63-752E79327B0B}" srcOrd="0" destOrd="0" presId="urn:microsoft.com/office/officeart/2008/layout/LinedList"/>
    <dgm:cxn modelId="{D94199CD-A132-447B-8C6F-425A53ADB2E8}" type="presParOf" srcId="{EBBDDFBB-0194-4617-A233-F0364B211991}" destId="{72FEFC72-57C7-4CC9-BF31-2354ABB6968C}" srcOrd="1" destOrd="0" presId="urn:microsoft.com/office/officeart/2008/layout/LinedList"/>
    <dgm:cxn modelId="{6CAC30BF-4A1A-41A8-AA6A-DFBEB54B6C86}" type="presParOf" srcId="{41B71494-D827-4FA4-92D1-796671CE8576}" destId="{BA9F82B3-61E6-4818-AE02-B15F614FAE63}" srcOrd="2" destOrd="0" presId="urn:microsoft.com/office/officeart/2008/layout/LinedList"/>
    <dgm:cxn modelId="{E02CAFA4-986D-4EB0-A2DC-AC138DB5F10C}" type="presParOf" srcId="{41B71494-D827-4FA4-92D1-796671CE8576}" destId="{229B85A3-8266-4908-B50E-C4E862CAB1C4}" srcOrd="3" destOrd="0" presId="urn:microsoft.com/office/officeart/2008/layout/LinedList"/>
    <dgm:cxn modelId="{0B5D02B1-2845-4384-BABA-2A26E185D164}" type="presParOf" srcId="{229B85A3-8266-4908-B50E-C4E862CAB1C4}" destId="{5395BDE2-38C8-459F-994A-DFDEF2DBAB44}" srcOrd="0" destOrd="0" presId="urn:microsoft.com/office/officeart/2008/layout/LinedList"/>
    <dgm:cxn modelId="{FD1703A4-272A-47DA-8537-1D71417043EB}" type="presParOf" srcId="{229B85A3-8266-4908-B50E-C4E862CAB1C4}" destId="{89EC390B-ED97-4763-BEB6-D39D91DE8969}" srcOrd="1" destOrd="0" presId="urn:microsoft.com/office/officeart/2008/layout/LinedList"/>
    <dgm:cxn modelId="{8E9B6C83-7260-4CD8-A36F-0D8B879878CC}" type="presParOf" srcId="{41B71494-D827-4FA4-92D1-796671CE8576}" destId="{3EBBD69C-2DC1-46A1-AFAA-4B6342840C19}" srcOrd="4" destOrd="0" presId="urn:microsoft.com/office/officeart/2008/layout/LinedList"/>
    <dgm:cxn modelId="{4023F4BA-A414-4BD6-9A70-E50761518D2F}" type="presParOf" srcId="{41B71494-D827-4FA4-92D1-796671CE8576}" destId="{74561BC4-F551-4856-A002-2C8E834D1A1B}" srcOrd="5" destOrd="0" presId="urn:microsoft.com/office/officeart/2008/layout/LinedList"/>
    <dgm:cxn modelId="{6A649738-C76D-45AD-BF72-072340D3C9FE}" type="presParOf" srcId="{74561BC4-F551-4856-A002-2C8E834D1A1B}" destId="{F52D7647-CA8A-406E-A594-E8E5721D8042}" srcOrd="0" destOrd="0" presId="urn:microsoft.com/office/officeart/2008/layout/LinedList"/>
    <dgm:cxn modelId="{5CD6475B-A696-457B-85F7-1169E826736B}" type="presParOf" srcId="{74561BC4-F551-4856-A002-2C8E834D1A1B}" destId="{7C6CEDE5-F9ED-45FC-8D81-5EB44B4EC754}" srcOrd="1" destOrd="0" presId="urn:microsoft.com/office/officeart/2008/layout/LinedList"/>
    <dgm:cxn modelId="{D6474147-92D9-4E3C-8836-D5708DEEDC36}" type="presParOf" srcId="{41B71494-D827-4FA4-92D1-796671CE8576}" destId="{DDB7A710-A7BE-491E-ACF9-DA2E15EA4117}" srcOrd="6" destOrd="0" presId="urn:microsoft.com/office/officeart/2008/layout/LinedList"/>
    <dgm:cxn modelId="{43131EE8-7A1D-4A05-AA84-ACCF4DDAF01F}" type="presParOf" srcId="{41B71494-D827-4FA4-92D1-796671CE8576}" destId="{E822E04D-5DB7-4688-999A-B85804BDE0B5}" srcOrd="7" destOrd="0" presId="urn:microsoft.com/office/officeart/2008/layout/LinedList"/>
    <dgm:cxn modelId="{B7F004D9-4BDC-4C34-9DF3-0FE458C8752A}" type="presParOf" srcId="{E822E04D-5DB7-4688-999A-B85804BDE0B5}" destId="{E31190B9-457B-45ED-8725-67418E64BDBC}" srcOrd="0" destOrd="0" presId="urn:microsoft.com/office/officeart/2008/layout/LinedList"/>
    <dgm:cxn modelId="{875B1179-9B7B-46BC-8726-331BFE3AD054}" type="presParOf" srcId="{E822E04D-5DB7-4688-999A-B85804BDE0B5}" destId="{E9AD03B2-22FB-492E-B12C-BEA9DA2635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33D43-623E-445B-B7A2-3494DCC0EE1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121FDD9-86A1-448F-A1B5-46E24CC03FC9}">
      <dgm:prSet/>
      <dgm:spPr/>
      <dgm:t>
        <a:bodyPr/>
        <a:lstStyle/>
        <a:p>
          <a:r>
            <a:rPr lang="fr-CA"/>
            <a:t>Cultural reaction to shocks </a:t>
          </a:r>
          <a:endParaRPr lang="en-US"/>
        </a:p>
      </dgm:t>
    </dgm:pt>
    <dgm:pt modelId="{5E0576AF-B306-46F6-AA40-C446D167DCC7}" type="parTrans" cxnId="{69A8AFCA-2CC1-42B4-8E2F-AD48B45B0B44}">
      <dgm:prSet/>
      <dgm:spPr/>
      <dgm:t>
        <a:bodyPr/>
        <a:lstStyle/>
        <a:p>
          <a:endParaRPr lang="en-US"/>
        </a:p>
      </dgm:t>
    </dgm:pt>
    <dgm:pt modelId="{C134F647-BDA8-4F5B-915D-5D9D8E7E4AAE}" type="sibTrans" cxnId="{69A8AFCA-2CC1-42B4-8E2F-AD48B45B0B44}">
      <dgm:prSet/>
      <dgm:spPr/>
      <dgm:t>
        <a:bodyPr/>
        <a:lstStyle/>
        <a:p>
          <a:endParaRPr lang="en-US"/>
        </a:p>
      </dgm:t>
    </dgm:pt>
    <dgm:pt modelId="{DBD67237-073F-47E8-95ED-8794B54154E1}">
      <dgm:prSet/>
      <dgm:spPr/>
      <dgm:t>
        <a:bodyPr/>
        <a:lstStyle/>
        <a:p>
          <a:r>
            <a:rPr lang="fr-CA"/>
            <a:t>Endogenize group status with media campaigns, elite rhetoric, policy etc.</a:t>
          </a:r>
          <a:endParaRPr lang="en-US"/>
        </a:p>
      </dgm:t>
    </dgm:pt>
    <dgm:pt modelId="{27E4E8AE-EAAF-4E2D-B193-FBABA98894AB}" type="parTrans" cxnId="{E282DF46-C0FA-4A6B-8980-ECB430FA65DA}">
      <dgm:prSet/>
      <dgm:spPr/>
      <dgm:t>
        <a:bodyPr/>
        <a:lstStyle/>
        <a:p>
          <a:endParaRPr lang="en-US"/>
        </a:p>
      </dgm:t>
    </dgm:pt>
    <dgm:pt modelId="{B2D41CF4-4CD0-4857-8DB4-88157113CD1D}" type="sibTrans" cxnId="{E282DF46-C0FA-4A6B-8980-ECB430FA65DA}">
      <dgm:prSet/>
      <dgm:spPr/>
      <dgm:t>
        <a:bodyPr/>
        <a:lstStyle/>
        <a:p>
          <a:endParaRPr lang="en-US"/>
        </a:p>
      </dgm:t>
    </dgm:pt>
    <dgm:pt modelId="{5068E4BC-D111-466C-8561-BC816B452AF1}">
      <dgm:prSet/>
      <dgm:spPr/>
      <dgm:t>
        <a:bodyPr/>
        <a:lstStyle/>
        <a:p>
          <a:r>
            <a:rPr lang="fr-CA"/>
            <a:t>Adapt identities to various situations and multiple identities</a:t>
          </a:r>
          <a:endParaRPr lang="en-US"/>
        </a:p>
      </dgm:t>
    </dgm:pt>
    <dgm:pt modelId="{3EACC030-F3E1-499E-8D51-D985E7680101}" type="parTrans" cxnId="{3EBD37D9-67C4-444E-9313-C1CDAC6EE518}">
      <dgm:prSet/>
      <dgm:spPr/>
      <dgm:t>
        <a:bodyPr/>
        <a:lstStyle/>
        <a:p>
          <a:endParaRPr lang="en-US"/>
        </a:p>
      </dgm:t>
    </dgm:pt>
    <dgm:pt modelId="{7083573A-D1C7-4818-871C-DF0B8CEBCEDB}" type="sibTrans" cxnId="{3EBD37D9-67C4-444E-9313-C1CDAC6EE518}">
      <dgm:prSet/>
      <dgm:spPr/>
      <dgm:t>
        <a:bodyPr/>
        <a:lstStyle/>
        <a:p>
          <a:endParaRPr lang="en-US"/>
        </a:p>
      </dgm:t>
    </dgm:pt>
    <dgm:pt modelId="{EC7458FA-5AEC-43E8-B378-C07948905FF5}">
      <dgm:prSet/>
      <dgm:spPr/>
      <dgm:t>
        <a:bodyPr/>
        <a:lstStyle/>
        <a:p>
          <a:r>
            <a:rPr lang="fr-CA"/>
            <a:t>Network-based identity shocks (combination with ABMs)</a:t>
          </a:r>
          <a:endParaRPr lang="en-US"/>
        </a:p>
      </dgm:t>
    </dgm:pt>
    <dgm:pt modelId="{5592F251-F588-456D-A4DA-DD6EF67D6C65}" type="parTrans" cxnId="{47D90877-CCBC-41FE-A724-EFCCD727DC5E}">
      <dgm:prSet/>
      <dgm:spPr/>
      <dgm:t>
        <a:bodyPr/>
        <a:lstStyle/>
        <a:p>
          <a:endParaRPr lang="en-US"/>
        </a:p>
      </dgm:t>
    </dgm:pt>
    <dgm:pt modelId="{40A11E29-E8F8-47B7-B4A3-D9158D1EC1E2}" type="sibTrans" cxnId="{47D90877-CCBC-41FE-A724-EFCCD727DC5E}">
      <dgm:prSet/>
      <dgm:spPr/>
      <dgm:t>
        <a:bodyPr/>
        <a:lstStyle/>
        <a:p>
          <a:endParaRPr lang="en-US"/>
        </a:p>
      </dgm:t>
    </dgm:pt>
    <dgm:pt modelId="{296DC2B3-4FFD-401C-8E9F-B28C53F370B1}">
      <dgm:prSet/>
      <dgm:spPr/>
      <dgm:t>
        <a:bodyPr/>
        <a:lstStyle/>
        <a:p>
          <a:r>
            <a:rPr lang="fr-CA"/>
            <a:t>Dynamic model of institutions / culture interaction</a:t>
          </a:r>
          <a:endParaRPr lang="en-US"/>
        </a:p>
      </dgm:t>
    </dgm:pt>
    <dgm:pt modelId="{68D78C3A-6E87-47B8-AB08-1B7FB76E2EBD}" type="parTrans" cxnId="{D0ABDE2A-6B3B-4F19-B9FB-DB80514478DD}">
      <dgm:prSet/>
      <dgm:spPr/>
      <dgm:t>
        <a:bodyPr/>
        <a:lstStyle/>
        <a:p>
          <a:endParaRPr lang="en-US"/>
        </a:p>
      </dgm:t>
    </dgm:pt>
    <dgm:pt modelId="{087F2DB6-2A2E-46B3-8883-71EF65CE2BD1}" type="sibTrans" cxnId="{D0ABDE2A-6B3B-4F19-B9FB-DB80514478DD}">
      <dgm:prSet/>
      <dgm:spPr/>
      <dgm:t>
        <a:bodyPr/>
        <a:lstStyle/>
        <a:p>
          <a:endParaRPr lang="en-US"/>
        </a:p>
      </dgm:t>
    </dgm:pt>
    <dgm:pt modelId="{10ACB91C-3AC6-407F-99BF-A412F088A591}" type="pres">
      <dgm:prSet presAssocID="{C4E33D43-623E-445B-B7A2-3494DCC0EE14}" presName="vert0" presStyleCnt="0">
        <dgm:presLayoutVars>
          <dgm:dir/>
          <dgm:animOne val="branch"/>
          <dgm:animLvl val="lvl"/>
        </dgm:presLayoutVars>
      </dgm:prSet>
      <dgm:spPr/>
    </dgm:pt>
    <dgm:pt modelId="{B374F91D-BF33-440A-91E1-D7F89CE720A7}" type="pres">
      <dgm:prSet presAssocID="{9121FDD9-86A1-448F-A1B5-46E24CC03FC9}" presName="thickLine" presStyleLbl="alignNode1" presStyleIdx="0" presStyleCnt="5"/>
      <dgm:spPr/>
    </dgm:pt>
    <dgm:pt modelId="{2CFB23C4-DC7A-4F97-AB22-0980E1D11D1C}" type="pres">
      <dgm:prSet presAssocID="{9121FDD9-86A1-448F-A1B5-46E24CC03FC9}" presName="horz1" presStyleCnt="0"/>
      <dgm:spPr/>
    </dgm:pt>
    <dgm:pt modelId="{AC956CD8-91BA-4586-8BD1-F2F77C16639E}" type="pres">
      <dgm:prSet presAssocID="{9121FDD9-86A1-448F-A1B5-46E24CC03FC9}" presName="tx1" presStyleLbl="revTx" presStyleIdx="0" presStyleCnt="5"/>
      <dgm:spPr/>
    </dgm:pt>
    <dgm:pt modelId="{2CB18CF5-67B3-4DCE-95C3-63D1EEB77166}" type="pres">
      <dgm:prSet presAssocID="{9121FDD9-86A1-448F-A1B5-46E24CC03FC9}" presName="vert1" presStyleCnt="0"/>
      <dgm:spPr/>
    </dgm:pt>
    <dgm:pt modelId="{64A2A9EE-8203-4437-8C78-2F4368AE069C}" type="pres">
      <dgm:prSet presAssocID="{DBD67237-073F-47E8-95ED-8794B54154E1}" presName="thickLine" presStyleLbl="alignNode1" presStyleIdx="1" presStyleCnt="5"/>
      <dgm:spPr/>
    </dgm:pt>
    <dgm:pt modelId="{38A2211E-9403-4EF2-BF50-0F5BEE17CC3A}" type="pres">
      <dgm:prSet presAssocID="{DBD67237-073F-47E8-95ED-8794B54154E1}" presName="horz1" presStyleCnt="0"/>
      <dgm:spPr/>
    </dgm:pt>
    <dgm:pt modelId="{159D517E-D893-4900-8867-8E165B45AC60}" type="pres">
      <dgm:prSet presAssocID="{DBD67237-073F-47E8-95ED-8794B54154E1}" presName="tx1" presStyleLbl="revTx" presStyleIdx="1" presStyleCnt="5"/>
      <dgm:spPr/>
    </dgm:pt>
    <dgm:pt modelId="{F32929B3-3233-4E29-9DDA-1E8630123C06}" type="pres">
      <dgm:prSet presAssocID="{DBD67237-073F-47E8-95ED-8794B54154E1}" presName="vert1" presStyleCnt="0"/>
      <dgm:spPr/>
    </dgm:pt>
    <dgm:pt modelId="{A82C7DBC-5AD3-48F9-8F9D-0F276A01D169}" type="pres">
      <dgm:prSet presAssocID="{5068E4BC-D111-466C-8561-BC816B452AF1}" presName="thickLine" presStyleLbl="alignNode1" presStyleIdx="2" presStyleCnt="5"/>
      <dgm:spPr/>
    </dgm:pt>
    <dgm:pt modelId="{377CE006-B604-4147-A4BB-E061A6BF6845}" type="pres">
      <dgm:prSet presAssocID="{5068E4BC-D111-466C-8561-BC816B452AF1}" presName="horz1" presStyleCnt="0"/>
      <dgm:spPr/>
    </dgm:pt>
    <dgm:pt modelId="{12A1C16C-395C-4742-B53B-44A2E378DEA8}" type="pres">
      <dgm:prSet presAssocID="{5068E4BC-D111-466C-8561-BC816B452AF1}" presName="tx1" presStyleLbl="revTx" presStyleIdx="2" presStyleCnt="5"/>
      <dgm:spPr/>
    </dgm:pt>
    <dgm:pt modelId="{D9C4DACB-B95E-4BC0-B6FC-6D884D462ECC}" type="pres">
      <dgm:prSet presAssocID="{5068E4BC-D111-466C-8561-BC816B452AF1}" presName="vert1" presStyleCnt="0"/>
      <dgm:spPr/>
    </dgm:pt>
    <dgm:pt modelId="{4B7249DC-EEEC-41C1-8E9A-CB9EC858085E}" type="pres">
      <dgm:prSet presAssocID="{EC7458FA-5AEC-43E8-B378-C07948905FF5}" presName="thickLine" presStyleLbl="alignNode1" presStyleIdx="3" presStyleCnt="5"/>
      <dgm:spPr/>
    </dgm:pt>
    <dgm:pt modelId="{91431D34-58B8-4EDB-91EC-DB34A4FAEBEA}" type="pres">
      <dgm:prSet presAssocID="{EC7458FA-5AEC-43E8-B378-C07948905FF5}" presName="horz1" presStyleCnt="0"/>
      <dgm:spPr/>
    </dgm:pt>
    <dgm:pt modelId="{2F786977-DC9E-4B62-8CC1-C66FB7990780}" type="pres">
      <dgm:prSet presAssocID="{EC7458FA-5AEC-43E8-B378-C07948905FF5}" presName="tx1" presStyleLbl="revTx" presStyleIdx="3" presStyleCnt="5"/>
      <dgm:spPr/>
    </dgm:pt>
    <dgm:pt modelId="{F5BC2753-560F-40BE-BA02-2513583D2699}" type="pres">
      <dgm:prSet presAssocID="{EC7458FA-5AEC-43E8-B378-C07948905FF5}" presName="vert1" presStyleCnt="0"/>
      <dgm:spPr/>
    </dgm:pt>
    <dgm:pt modelId="{8CAA3066-81D4-4CB9-A5AE-422EFE4D4B5A}" type="pres">
      <dgm:prSet presAssocID="{296DC2B3-4FFD-401C-8E9F-B28C53F370B1}" presName="thickLine" presStyleLbl="alignNode1" presStyleIdx="4" presStyleCnt="5"/>
      <dgm:spPr/>
    </dgm:pt>
    <dgm:pt modelId="{DAAEA7DA-8AAF-466F-92DF-45128FAF44E5}" type="pres">
      <dgm:prSet presAssocID="{296DC2B3-4FFD-401C-8E9F-B28C53F370B1}" presName="horz1" presStyleCnt="0"/>
      <dgm:spPr/>
    </dgm:pt>
    <dgm:pt modelId="{2A4D500C-8926-40C1-94D5-63E07766AA57}" type="pres">
      <dgm:prSet presAssocID="{296DC2B3-4FFD-401C-8E9F-B28C53F370B1}" presName="tx1" presStyleLbl="revTx" presStyleIdx="4" presStyleCnt="5"/>
      <dgm:spPr/>
    </dgm:pt>
    <dgm:pt modelId="{8BCA9C63-D92D-4A93-9B2E-0BC75417D422}" type="pres">
      <dgm:prSet presAssocID="{296DC2B3-4FFD-401C-8E9F-B28C53F370B1}" presName="vert1" presStyleCnt="0"/>
      <dgm:spPr/>
    </dgm:pt>
  </dgm:ptLst>
  <dgm:cxnLst>
    <dgm:cxn modelId="{D0ABDE2A-6B3B-4F19-B9FB-DB80514478DD}" srcId="{C4E33D43-623E-445B-B7A2-3494DCC0EE14}" destId="{296DC2B3-4FFD-401C-8E9F-B28C53F370B1}" srcOrd="4" destOrd="0" parTransId="{68D78C3A-6E87-47B8-AB08-1B7FB76E2EBD}" sibTransId="{087F2DB6-2A2E-46B3-8883-71EF65CE2BD1}"/>
    <dgm:cxn modelId="{8F62C262-5404-4474-8CBE-C96021C95ACC}" type="presOf" srcId="{DBD67237-073F-47E8-95ED-8794B54154E1}" destId="{159D517E-D893-4900-8867-8E165B45AC60}" srcOrd="0" destOrd="0" presId="urn:microsoft.com/office/officeart/2008/layout/LinedList"/>
    <dgm:cxn modelId="{E282DF46-C0FA-4A6B-8980-ECB430FA65DA}" srcId="{C4E33D43-623E-445B-B7A2-3494DCC0EE14}" destId="{DBD67237-073F-47E8-95ED-8794B54154E1}" srcOrd="1" destOrd="0" parTransId="{27E4E8AE-EAAF-4E2D-B193-FBABA98894AB}" sibTransId="{B2D41CF4-4CD0-4857-8DB4-88157113CD1D}"/>
    <dgm:cxn modelId="{47D90877-CCBC-41FE-A724-EFCCD727DC5E}" srcId="{C4E33D43-623E-445B-B7A2-3494DCC0EE14}" destId="{EC7458FA-5AEC-43E8-B378-C07948905FF5}" srcOrd="3" destOrd="0" parTransId="{5592F251-F588-456D-A4DA-DD6EF67D6C65}" sibTransId="{40A11E29-E8F8-47B7-B4A3-D9158D1EC1E2}"/>
    <dgm:cxn modelId="{D772D97D-B111-4656-8492-06416A560481}" type="presOf" srcId="{296DC2B3-4FFD-401C-8E9F-B28C53F370B1}" destId="{2A4D500C-8926-40C1-94D5-63E07766AA57}" srcOrd="0" destOrd="0" presId="urn:microsoft.com/office/officeart/2008/layout/LinedList"/>
    <dgm:cxn modelId="{F52F7D85-E79D-4CC7-BF80-E25AD7520545}" type="presOf" srcId="{9121FDD9-86A1-448F-A1B5-46E24CC03FC9}" destId="{AC956CD8-91BA-4586-8BD1-F2F77C16639E}" srcOrd="0" destOrd="0" presId="urn:microsoft.com/office/officeart/2008/layout/LinedList"/>
    <dgm:cxn modelId="{92ADE988-1273-444A-97F6-28448D690A56}" type="presOf" srcId="{C4E33D43-623E-445B-B7A2-3494DCC0EE14}" destId="{10ACB91C-3AC6-407F-99BF-A412F088A591}" srcOrd="0" destOrd="0" presId="urn:microsoft.com/office/officeart/2008/layout/LinedList"/>
    <dgm:cxn modelId="{EBD39A97-CA27-41BD-9C27-A576E3450CD9}" type="presOf" srcId="{EC7458FA-5AEC-43E8-B378-C07948905FF5}" destId="{2F786977-DC9E-4B62-8CC1-C66FB7990780}" srcOrd="0" destOrd="0" presId="urn:microsoft.com/office/officeart/2008/layout/LinedList"/>
    <dgm:cxn modelId="{69A8AFCA-2CC1-42B4-8E2F-AD48B45B0B44}" srcId="{C4E33D43-623E-445B-B7A2-3494DCC0EE14}" destId="{9121FDD9-86A1-448F-A1B5-46E24CC03FC9}" srcOrd="0" destOrd="0" parTransId="{5E0576AF-B306-46F6-AA40-C446D167DCC7}" sibTransId="{C134F647-BDA8-4F5B-915D-5D9D8E7E4AAE}"/>
    <dgm:cxn modelId="{3EBD37D9-67C4-444E-9313-C1CDAC6EE518}" srcId="{C4E33D43-623E-445B-B7A2-3494DCC0EE14}" destId="{5068E4BC-D111-466C-8561-BC816B452AF1}" srcOrd="2" destOrd="0" parTransId="{3EACC030-F3E1-499E-8D51-D985E7680101}" sibTransId="{7083573A-D1C7-4818-871C-DF0B8CEBCEDB}"/>
    <dgm:cxn modelId="{E7E307EA-F3DD-441C-9AE4-C95D65CB4F75}" type="presOf" srcId="{5068E4BC-D111-466C-8561-BC816B452AF1}" destId="{12A1C16C-395C-4742-B53B-44A2E378DEA8}" srcOrd="0" destOrd="0" presId="urn:microsoft.com/office/officeart/2008/layout/LinedList"/>
    <dgm:cxn modelId="{F05A3F91-5ADE-4430-A2CB-FBF50A6EC912}" type="presParOf" srcId="{10ACB91C-3AC6-407F-99BF-A412F088A591}" destId="{B374F91D-BF33-440A-91E1-D7F89CE720A7}" srcOrd="0" destOrd="0" presId="urn:microsoft.com/office/officeart/2008/layout/LinedList"/>
    <dgm:cxn modelId="{FC2634AF-031C-4715-B683-9F19C97C16DD}" type="presParOf" srcId="{10ACB91C-3AC6-407F-99BF-A412F088A591}" destId="{2CFB23C4-DC7A-4F97-AB22-0980E1D11D1C}" srcOrd="1" destOrd="0" presId="urn:microsoft.com/office/officeart/2008/layout/LinedList"/>
    <dgm:cxn modelId="{C5647725-E60A-4B43-9535-409EF5743FAA}" type="presParOf" srcId="{2CFB23C4-DC7A-4F97-AB22-0980E1D11D1C}" destId="{AC956CD8-91BA-4586-8BD1-F2F77C16639E}" srcOrd="0" destOrd="0" presId="urn:microsoft.com/office/officeart/2008/layout/LinedList"/>
    <dgm:cxn modelId="{17F2D625-BCC2-4F33-ACEE-4F5D25A8EB57}" type="presParOf" srcId="{2CFB23C4-DC7A-4F97-AB22-0980E1D11D1C}" destId="{2CB18CF5-67B3-4DCE-95C3-63D1EEB77166}" srcOrd="1" destOrd="0" presId="urn:microsoft.com/office/officeart/2008/layout/LinedList"/>
    <dgm:cxn modelId="{2E469DDD-3280-432A-97A4-B0D4A0E472DA}" type="presParOf" srcId="{10ACB91C-3AC6-407F-99BF-A412F088A591}" destId="{64A2A9EE-8203-4437-8C78-2F4368AE069C}" srcOrd="2" destOrd="0" presId="urn:microsoft.com/office/officeart/2008/layout/LinedList"/>
    <dgm:cxn modelId="{5433840F-4BB3-4A55-BA93-544F07E5B87F}" type="presParOf" srcId="{10ACB91C-3AC6-407F-99BF-A412F088A591}" destId="{38A2211E-9403-4EF2-BF50-0F5BEE17CC3A}" srcOrd="3" destOrd="0" presId="urn:microsoft.com/office/officeart/2008/layout/LinedList"/>
    <dgm:cxn modelId="{BED1A28F-50F9-48AA-881D-100730599095}" type="presParOf" srcId="{38A2211E-9403-4EF2-BF50-0F5BEE17CC3A}" destId="{159D517E-D893-4900-8867-8E165B45AC60}" srcOrd="0" destOrd="0" presId="urn:microsoft.com/office/officeart/2008/layout/LinedList"/>
    <dgm:cxn modelId="{33C2AC74-5AB1-40BA-800A-560DA324137E}" type="presParOf" srcId="{38A2211E-9403-4EF2-BF50-0F5BEE17CC3A}" destId="{F32929B3-3233-4E29-9DDA-1E8630123C06}" srcOrd="1" destOrd="0" presId="urn:microsoft.com/office/officeart/2008/layout/LinedList"/>
    <dgm:cxn modelId="{5BF7E3CC-C83D-423F-AB85-926B9BFA31EB}" type="presParOf" srcId="{10ACB91C-3AC6-407F-99BF-A412F088A591}" destId="{A82C7DBC-5AD3-48F9-8F9D-0F276A01D169}" srcOrd="4" destOrd="0" presId="urn:microsoft.com/office/officeart/2008/layout/LinedList"/>
    <dgm:cxn modelId="{CB078BE2-296F-4A44-85BC-12CC2CF8C7CC}" type="presParOf" srcId="{10ACB91C-3AC6-407F-99BF-A412F088A591}" destId="{377CE006-B604-4147-A4BB-E061A6BF6845}" srcOrd="5" destOrd="0" presId="urn:microsoft.com/office/officeart/2008/layout/LinedList"/>
    <dgm:cxn modelId="{DE128A8A-A20F-4F5B-818E-A5E80E62C8CF}" type="presParOf" srcId="{377CE006-B604-4147-A4BB-E061A6BF6845}" destId="{12A1C16C-395C-4742-B53B-44A2E378DEA8}" srcOrd="0" destOrd="0" presId="urn:microsoft.com/office/officeart/2008/layout/LinedList"/>
    <dgm:cxn modelId="{8B5EA51D-3D0D-45A2-9EE3-B0E778825B10}" type="presParOf" srcId="{377CE006-B604-4147-A4BB-E061A6BF6845}" destId="{D9C4DACB-B95E-4BC0-B6FC-6D884D462ECC}" srcOrd="1" destOrd="0" presId="urn:microsoft.com/office/officeart/2008/layout/LinedList"/>
    <dgm:cxn modelId="{DF9A6E7A-E27E-4948-8AF6-D67027938CBC}" type="presParOf" srcId="{10ACB91C-3AC6-407F-99BF-A412F088A591}" destId="{4B7249DC-EEEC-41C1-8E9A-CB9EC858085E}" srcOrd="6" destOrd="0" presId="urn:microsoft.com/office/officeart/2008/layout/LinedList"/>
    <dgm:cxn modelId="{C2A4F743-4840-4243-ADBF-DC7F84330E98}" type="presParOf" srcId="{10ACB91C-3AC6-407F-99BF-A412F088A591}" destId="{91431D34-58B8-4EDB-91EC-DB34A4FAEBEA}" srcOrd="7" destOrd="0" presId="urn:microsoft.com/office/officeart/2008/layout/LinedList"/>
    <dgm:cxn modelId="{53AC2B8B-E173-4746-A90B-91C4E4702AE2}" type="presParOf" srcId="{91431D34-58B8-4EDB-91EC-DB34A4FAEBEA}" destId="{2F786977-DC9E-4B62-8CC1-C66FB7990780}" srcOrd="0" destOrd="0" presId="urn:microsoft.com/office/officeart/2008/layout/LinedList"/>
    <dgm:cxn modelId="{A4C5F6DF-5671-4D85-A9C8-EFC96FF0D3FA}" type="presParOf" srcId="{91431D34-58B8-4EDB-91EC-DB34A4FAEBEA}" destId="{F5BC2753-560F-40BE-BA02-2513583D2699}" srcOrd="1" destOrd="0" presId="urn:microsoft.com/office/officeart/2008/layout/LinedList"/>
    <dgm:cxn modelId="{05210527-E6BD-46DC-99E9-F29C8415FB16}" type="presParOf" srcId="{10ACB91C-3AC6-407F-99BF-A412F088A591}" destId="{8CAA3066-81D4-4CB9-A5AE-422EFE4D4B5A}" srcOrd="8" destOrd="0" presId="urn:microsoft.com/office/officeart/2008/layout/LinedList"/>
    <dgm:cxn modelId="{376005D0-2B98-49FE-AB0D-82C534593100}" type="presParOf" srcId="{10ACB91C-3AC6-407F-99BF-A412F088A591}" destId="{DAAEA7DA-8AAF-466F-92DF-45128FAF44E5}" srcOrd="9" destOrd="0" presId="urn:microsoft.com/office/officeart/2008/layout/LinedList"/>
    <dgm:cxn modelId="{F3955342-5C91-454D-8076-231F217B8D74}" type="presParOf" srcId="{DAAEA7DA-8AAF-466F-92DF-45128FAF44E5}" destId="{2A4D500C-8926-40C1-94D5-63E07766AA57}" srcOrd="0" destOrd="0" presId="urn:microsoft.com/office/officeart/2008/layout/LinedList"/>
    <dgm:cxn modelId="{08F824C8-7E47-4794-AA23-85EA1F95EE5F}" type="presParOf" srcId="{DAAEA7DA-8AAF-466F-92DF-45128FAF44E5}" destId="{8BCA9C63-D92D-4A93-9B2E-0BC75417D4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EE036B-A133-4A0E-B894-A42E7D016C5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FEC219-0C97-428F-8F6D-6EA1963B72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Phylogenetic methods</a:t>
          </a:r>
          <a:endParaRPr lang="en-US"/>
        </a:p>
      </dgm:t>
    </dgm:pt>
    <dgm:pt modelId="{48925449-5326-423A-ADF0-4D565CFE8E49}" type="parTrans" cxnId="{D16945A7-62E7-4589-93EC-C062787BB05F}">
      <dgm:prSet/>
      <dgm:spPr/>
      <dgm:t>
        <a:bodyPr/>
        <a:lstStyle/>
        <a:p>
          <a:endParaRPr lang="en-US"/>
        </a:p>
      </dgm:t>
    </dgm:pt>
    <dgm:pt modelId="{BC221B46-351A-4DBA-A3EE-1A2A2A87B90E}" type="sibTrans" cxnId="{D16945A7-62E7-4589-93EC-C062787BB05F}">
      <dgm:prSet/>
      <dgm:spPr/>
      <dgm:t>
        <a:bodyPr/>
        <a:lstStyle/>
        <a:p>
          <a:endParaRPr lang="en-US"/>
        </a:p>
      </dgm:t>
    </dgm:pt>
    <dgm:pt modelId="{CE09D564-4C4E-4832-8D7F-7818ECD0908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Reconstruct historical diffusion using language or machine-learning coding of stories</a:t>
          </a:r>
          <a:endParaRPr lang="en-US"/>
        </a:p>
      </dgm:t>
    </dgm:pt>
    <dgm:pt modelId="{BF35F3D2-800D-4C85-A628-86543D74CCCF}" type="parTrans" cxnId="{09BFC5BC-3144-400D-B29F-464BDD077508}">
      <dgm:prSet/>
      <dgm:spPr/>
      <dgm:t>
        <a:bodyPr/>
        <a:lstStyle/>
        <a:p>
          <a:endParaRPr lang="en-US"/>
        </a:p>
      </dgm:t>
    </dgm:pt>
    <dgm:pt modelId="{43EC3889-3E12-4496-AE3C-272B183297E0}" type="sibTrans" cxnId="{09BFC5BC-3144-400D-B29F-464BDD077508}">
      <dgm:prSet/>
      <dgm:spPr/>
      <dgm:t>
        <a:bodyPr/>
        <a:lstStyle/>
        <a:p>
          <a:endParaRPr lang="en-US"/>
        </a:p>
      </dgm:t>
    </dgm:pt>
    <dgm:pt modelId="{74625EE1-9404-4BF8-8766-7E30F27EDE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E.g. Coevolution of religious and political authority in Austronesian societies, Sheehan et al, Nature Human Behavior 2023</a:t>
          </a:r>
        </a:p>
      </dgm:t>
    </dgm:pt>
    <dgm:pt modelId="{F913BD85-719B-4670-A4FC-6C433B7A85A3}" type="parTrans" cxnId="{999E35D3-424C-4C99-975C-F66858CB460C}">
      <dgm:prSet/>
      <dgm:spPr/>
      <dgm:t>
        <a:bodyPr/>
        <a:lstStyle/>
        <a:p>
          <a:endParaRPr lang="en-US"/>
        </a:p>
      </dgm:t>
    </dgm:pt>
    <dgm:pt modelId="{F0AB92CB-E41F-4F2F-AE3F-5FBCEAB17F4C}" type="sibTrans" cxnId="{999E35D3-424C-4C99-975C-F66858CB460C}">
      <dgm:prSet/>
      <dgm:spPr/>
      <dgm:t>
        <a:bodyPr/>
        <a:lstStyle/>
        <a:p>
          <a:endParaRPr lang="en-US"/>
        </a:p>
      </dgm:t>
    </dgm:pt>
    <dgm:pt modelId="{ABB2C18B-83BE-41A2-A27A-A7ECA9D32E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Big data and text analysis</a:t>
          </a:r>
          <a:endParaRPr lang="en-US"/>
        </a:p>
      </dgm:t>
    </dgm:pt>
    <dgm:pt modelId="{FDA40524-6468-439F-AED5-D7F3A0F304AD}" type="parTrans" cxnId="{54472CE7-DC3E-44DE-93ED-A1856A64DA25}">
      <dgm:prSet/>
      <dgm:spPr/>
      <dgm:t>
        <a:bodyPr/>
        <a:lstStyle/>
        <a:p>
          <a:endParaRPr lang="en-US"/>
        </a:p>
      </dgm:t>
    </dgm:pt>
    <dgm:pt modelId="{DE797F62-9A74-4307-A5E8-E28DF6C34C9E}" type="sibTrans" cxnId="{54472CE7-DC3E-44DE-93ED-A1856A64DA25}">
      <dgm:prSet/>
      <dgm:spPr/>
      <dgm:t>
        <a:bodyPr/>
        <a:lstStyle/>
        <a:p>
          <a:endParaRPr lang="en-US"/>
        </a:p>
      </dgm:t>
    </dgm:pt>
    <dgm:pt modelId="{2A75141D-14B1-4719-9FF3-56B77F1264CB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Track norm changes via newspapers and social media</a:t>
          </a:r>
          <a:endParaRPr lang="en-US"/>
        </a:p>
      </dgm:t>
    </dgm:pt>
    <dgm:pt modelId="{1026E218-1279-47B2-874A-41EDAB3AAF49}" type="parTrans" cxnId="{31AFBFD6-F22C-4D68-841F-5BFAE80CAB09}">
      <dgm:prSet/>
      <dgm:spPr/>
      <dgm:t>
        <a:bodyPr/>
        <a:lstStyle/>
        <a:p>
          <a:endParaRPr lang="en-US"/>
        </a:p>
      </dgm:t>
    </dgm:pt>
    <dgm:pt modelId="{39B7E80F-33EA-4463-9BB0-5C8643758ACA}" type="sibTrans" cxnId="{31AFBFD6-F22C-4D68-841F-5BFAE80CAB09}">
      <dgm:prSet/>
      <dgm:spPr/>
      <dgm:t>
        <a:bodyPr/>
        <a:lstStyle/>
        <a:p>
          <a:endParaRPr lang="en-US"/>
        </a:p>
      </dgm:t>
    </dgm:pt>
    <dgm:pt modelId="{94E8484D-F377-4336-99B7-A927E4FB2C95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E.g. </a:t>
          </a:r>
          <a:r>
            <a:rPr lang="en-US"/>
            <a:t>Quantitative Analysis of Culture Using Millions of Digitized Books, Michel et al, Science 2014</a:t>
          </a:r>
        </a:p>
      </dgm:t>
    </dgm:pt>
    <dgm:pt modelId="{F4C48D69-187B-4A69-8DB9-3953CC4FCD67}" type="parTrans" cxnId="{B6F0AA74-31F1-4C7E-942D-29FD303E2DE0}">
      <dgm:prSet/>
      <dgm:spPr/>
      <dgm:t>
        <a:bodyPr/>
        <a:lstStyle/>
        <a:p>
          <a:endParaRPr lang="en-US"/>
        </a:p>
      </dgm:t>
    </dgm:pt>
    <dgm:pt modelId="{7154A2EB-9EF3-4DAC-B9C6-57AD7CAF3C2A}" type="sibTrans" cxnId="{B6F0AA74-31F1-4C7E-942D-29FD303E2DE0}">
      <dgm:prSet/>
      <dgm:spPr/>
      <dgm:t>
        <a:bodyPr/>
        <a:lstStyle/>
        <a:p>
          <a:endParaRPr lang="en-US"/>
        </a:p>
      </dgm:t>
    </dgm:pt>
    <dgm:pt modelId="{893D75F3-BCC3-4838-ADD1-1D05F17E30A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Agent-based models</a:t>
          </a:r>
          <a:endParaRPr lang="en-US"/>
        </a:p>
      </dgm:t>
    </dgm:pt>
    <dgm:pt modelId="{495A2ED2-A662-43F0-A051-ADEBE0991E5A}" type="parTrans" cxnId="{8F7539CC-26F8-4521-9E5C-ECF902092633}">
      <dgm:prSet/>
      <dgm:spPr/>
      <dgm:t>
        <a:bodyPr/>
        <a:lstStyle/>
        <a:p>
          <a:endParaRPr lang="en-US"/>
        </a:p>
      </dgm:t>
    </dgm:pt>
    <dgm:pt modelId="{7C0F70B8-441D-457D-9CF2-7B0A79B70E2C}" type="sibTrans" cxnId="{8F7539CC-26F8-4521-9E5C-ECF902092633}">
      <dgm:prSet/>
      <dgm:spPr/>
      <dgm:t>
        <a:bodyPr/>
        <a:lstStyle/>
        <a:p>
          <a:endParaRPr lang="en-US"/>
        </a:p>
      </dgm:t>
    </dgm:pt>
    <dgm:pt modelId="{A0EDD2B3-CE97-4740-A898-AEB8F451E5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Simulate individuals with simple social-learning rules on networks; accounts for heterogeneity, direct interaction, and nonlinearity</a:t>
          </a:r>
        </a:p>
      </dgm:t>
    </dgm:pt>
    <dgm:pt modelId="{700CA478-E6F2-4FE6-877E-4078711313A6}" type="parTrans" cxnId="{5B54ADE6-BA72-4D5E-8D44-39EDC2EAAE02}">
      <dgm:prSet/>
      <dgm:spPr/>
      <dgm:t>
        <a:bodyPr/>
        <a:lstStyle/>
        <a:p>
          <a:endParaRPr lang="en-US"/>
        </a:p>
      </dgm:t>
    </dgm:pt>
    <dgm:pt modelId="{D3B261D0-10AA-496E-BE53-DAFDF0875179}" type="sibTrans" cxnId="{5B54ADE6-BA72-4D5E-8D44-39EDC2EAAE02}">
      <dgm:prSet/>
      <dgm:spPr/>
      <dgm:t>
        <a:bodyPr/>
        <a:lstStyle/>
        <a:p>
          <a:endParaRPr lang="en-US"/>
        </a:p>
      </dgm:t>
    </dgm:pt>
    <dgm:pt modelId="{46DE5D26-2F09-43E8-8875-6929CD9E44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E.g. The Dissemination of Culture: A Model with Local Convergence and Global Polarization, Axelrod, Journal of Conflict Resolution 1997</a:t>
          </a:r>
        </a:p>
      </dgm:t>
    </dgm:pt>
    <dgm:pt modelId="{E6447969-CD82-47AE-8A77-7A75F256953F}" type="parTrans" cxnId="{DF900785-A2E8-4B3B-B94F-BB0058CF44E2}">
      <dgm:prSet/>
      <dgm:spPr/>
      <dgm:t>
        <a:bodyPr/>
        <a:lstStyle/>
        <a:p>
          <a:endParaRPr lang="fr-CA"/>
        </a:p>
      </dgm:t>
    </dgm:pt>
    <dgm:pt modelId="{2555FE20-7D3A-42B7-A412-7563520FADD9}" type="sibTrans" cxnId="{DF900785-A2E8-4B3B-B94F-BB0058CF44E2}">
      <dgm:prSet/>
      <dgm:spPr/>
    </dgm:pt>
    <dgm:pt modelId="{323C050F-99A8-4709-9C0F-CFF9268CD8E7}" type="pres">
      <dgm:prSet presAssocID="{B5EE036B-A133-4A0E-B894-A42E7D016C56}" presName="root" presStyleCnt="0">
        <dgm:presLayoutVars>
          <dgm:dir/>
          <dgm:resizeHandles val="exact"/>
        </dgm:presLayoutVars>
      </dgm:prSet>
      <dgm:spPr/>
    </dgm:pt>
    <dgm:pt modelId="{DBBA8D4F-868C-4AAD-A22C-7BAE394CE29E}" type="pres">
      <dgm:prSet presAssocID="{D0FEC219-0C97-428F-8F6D-6EA1963B72B6}" presName="compNode" presStyleCnt="0"/>
      <dgm:spPr/>
    </dgm:pt>
    <dgm:pt modelId="{3B92AF91-271F-4A07-A975-E5C0D8058126}" type="pres">
      <dgm:prSet presAssocID="{D0FEC219-0C97-428F-8F6D-6EA1963B72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B122DE2A-5627-4D3F-8DC6-5031738805BE}" type="pres">
      <dgm:prSet presAssocID="{D0FEC219-0C97-428F-8F6D-6EA1963B72B6}" presName="iconSpace" presStyleCnt="0"/>
      <dgm:spPr/>
    </dgm:pt>
    <dgm:pt modelId="{B6F7AA92-8F84-422E-A53B-46FA88E7E5AF}" type="pres">
      <dgm:prSet presAssocID="{D0FEC219-0C97-428F-8F6D-6EA1963B72B6}" presName="parTx" presStyleLbl="revTx" presStyleIdx="0" presStyleCnt="6">
        <dgm:presLayoutVars>
          <dgm:chMax val="0"/>
          <dgm:chPref val="0"/>
        </dgm:presLayoutVars>
      </dgm:prSet>
      <dgm:spPr/>
    </dgm:pt>
    <dgm:pt modelId="{F2307C64-EACB-4245-8A43-34ED6C2C70F7}" type="pres">
      <dgm:prSet presAssocID="{D0FEC219-0C97-428F-8F6D-6EA1963B72B6}" presName="txSpace" presStyleCnt="0"/>
      <dgm:spPr/>
    </dgm:pt>
    <dgm:pt modelId="{557AC580-5BEE-405A-971E-96AB38BA4782}" type="pres">
      <dgm:prSet presAssocID="{D0FEC219-0C97-428F-8F6D-6EA1963B72B6}" presName="desTx" presStyleLbl="revTx" presStyleIdx="1" presStyleCnt="6">
        <dgm:presLayoutVars/>
      </dgm:prSet>
      <dgm:spPr/>
    </dgm:pt>
    <dgm:pt modelId="{FE094740-150C-4AF5-903E-9B195879E3E4}" type="pres">
      <dgm:prSet presAssocID="{BC221B46-351A-4DBA-A3EE-1A2A2A87B90E}" presName="sibTrans" presStyleCnt="0"/>
      <dgm:spPr/>
    </dgm:pt>
    <dgm:pt modelId="{5BD9047D-14BF-4299-8D54-C1D2F73E8EE9}" type="pres">
      <dgm:prSet presAssocID="{ABB2C18B-83BE-41A2-A27A-A7ECA9D32E60}" presName="compNode" presStyleCnt="0"/>
      <dgm:spPr/>
    </dgm:pt>
    <dgm:pt modelId="{688CD39B-7D25-4A40-8A9A-499305AD1331}" type="pres">
      <dgm:prSet presAssocID="{ABB2C18B-83BE-41A2-A27A-A7ECA9D32E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rnal"/>
        </a:ext>
      </dgm:extLst>
    </dgm:pt>
    <dgm:pt modelId="{648546FF-278D-470B-9DA2-D8B368489B0D}" type="pres">
      <dgm:prSet presAssocID="{ABB2C18B-83BE-41A2-A27A-A7ECA9D32E60}" presName="iconSpace" presStyleCnt="0"/>
      <dgm:spPr/>
    </dgm:pt>
    <dgm:pt modelId="{4AB2DB4D-4D96-43BD-82E9-0761C8FE5597}" type="pres">
      <dgm:prSet presAssocID="{ABB2C18B-83BE-41A2-A27A-A7ECA9D32E60}" presName="parTx" presStyleLbl="revTx" presStyleIdx="2" presStyleCnt="6">
        <dgm:presLayoutVars>
          <dgm:chMax val="0"/>
          <dgm:chPref val="0"/>
        </dgm:presLayoutVars>
      </dgm:prSet>
      <dgm:spPr/>
    </dgm:pt>
    <dgm:pt modelId="{7DC6CCB8-9274-4F6B-8EF2-69E9B0622EE9}" type="pres">
      <dgm:prSet presAssocID="{ABB2C18B-83BE-41A2-A27A-A7ECA9D32E60}" presName="txSpace" presStyleCnt="0"/>
      <dgm:spPr/>
    </dgm:pt>
    <dgm:pt modelId="{252263DC-C245-445E-813A-F148D37A4F07}" type="pres">
      <dgm:prSet presAssocID="{ABB2C18B-83BE-41A2-A27A-A7ECA9D32E60}" presName="desTx" presStyleLbl="revTx" presStyleIdx="3" presStyleCnt="6">
        <dgm:presLayoutVars/>
      </dgm:prSet>
      <dgm:spPr/>
    </dgm:pt>
    <dgm:pt modelId="{33FDAD74-FDF1-482D-8920-B5CB79E7BB7C}" type="pres">
      <dgm:prSet presAssocID="{DE797F62-9A74-4307-A5E8-E28DF6C34C9E}" presName="sibTrans" presStyleCnt="0"/>
      <dgm:spPr/>
    </dgm:pt>
    <dgm:pt modelId="{377371F7-7418-411A-9E0A-C862995B7AEB}" type="pres">
      <dgm:prSet presAssocID="{893D75F3-BCC3-4838-ADD1-1D05F17E30A2}" presName="compNode" presStyleCnt="0"/>
      <dgm:spPr/>
    </dgm:pt>
    <dgm:pt modelId="{969182C9-7B00-489E-97EA-7A63E8E3E076}" type="pres">
      <dgm:prSet presAssocID="{893D75F3-BCC3-4838-ADD1-1D05F17E30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5450AE8-9B31-4C08-8208-F1BD3DCC4988}" type="pres">
      <dgm:prSet presAssocID="{893D75F3-BCC3-4838-ADD1-1D05F17E30A2}" presName="iconSpace" presStyleCnt="0"/>
      <dgm:spPr/>
    </dgm:pt>
    <dgm:pt modelId="{9BEFC343-09A4-495C-84C3-0ABFBDED0DBF}" type="pres">
      <dgm:prSet presAssocID="{893D75F3-BCC3-4838-ADD1-1D05F17E30A2}" presName="parTx" presStyleLbl="revTx" presStyleIdx="4" presStyleCnt="6">
        <dgm:presLayoutVars>
          <dgm:chMax val="0"/>
          <dgm:chPref val="0"/>
        </dgm:presLayoutVars>
      </dgm:prSet>
      <dgm:spPr/>
    </dgm:pt>
    <dgm:pt modelId="{E462A8A7-3CC2-4451-A8B1-E0AA89E4060A}" type="pres">
      <dgm:prSet presAssocID="{893D75F3-BCC3-4838-ADD1-1D05F17E30A2}" presName="txSpace" presStyleCnt="0"/>
      <dgm:spPr/>
    </dgm:pt>
    <dgm:pt modelId="{934FF32C-9B38-4B40-B1B8-BC285DC903A3}" type="pres">
      <dgm:prSet presAssocID="{893D75F3-BCC3-4838-ADD1-1D05F17E30A2}" presName="desTx" presStyleLbl="revTx" presStyleIdx="5" presStyleCnt="6">
        <dgm:presLayoutVars/>
      </dgm:prSet>
      <dgm:spPr/>
    </dgm:pt>
  </dgm:ptLst>
  <dgm:cxnLst>
    <dgm:cxn modelId="{DA8D0D02-B09B-4128-B3E1-21F0DA6350CC}" type="presOf" srcId="{A0EDD2B3-CE97-4740-A898-AEB8F451E533}" destId="{934FF32C-9B38-4B40-B1B8-BC285DC903A3}" srcOrd="0" destOrd="0" presId="urn:microsoft.com/office/officeart/2018/5/layout/CenteredIconLabelDescriptionList"/>
    <dgm:cxn modelId="{B37EF526-4F08-4C50-ADCC-F5662142568D}" type="presOf" srcId="{74625EE1-9404-4BF8-8766-7E30F27EDE1F}" destId="{557AC580-5BEE-405A-971E-96AB38BA4782}" srcOrd="0" destOrd="1" presId="urn:microsoft.com/office/officeart/2018/5/layout/CenteredIconLabelDescriptionList"/>
    <dgm:cxn modelId="{8E366128-E61E-4530-9C9D-F3874EBBA405}" type="presOf" srcId="{94E8484D-F377-4336-99B7-A927E4FB2C95}" destId="{252263DC-C245-445E-813A-F148D37A4F07}" srcOrd="0" destOrd="1" presId="urn:microsoft.com/office/officeart/2018/5/layout/CenteredIconLabelDescriptionList"/>
    <dgm:cxn modelId="{0294E03C-4819-42AA-9D87-790BDFE39044}" type="presOf" srcId="{B5EE036B-A133-4A0E-B894-A42E7D016C56}" destId="{323C050F-99A8-4709-9C0F-CFF9268CD8E7}" srcOrd="0" destOrd="0" presId="urn:microsoft.com/office/officeart/2018/5/layout/CenteredIconLabelDescriptionList"/>
    <dgm:cxn modelId="{55716B5D-CFD3-4A3D-912A-8687847830AB}" type="presOf" srcId="{893D75F3-BCC3-4838-ADD1-1D05F17E30A2}" destId="{9BEFC343-09A4-495C-84C3-0ABFBDED0DBF}" srcOrd="0" destOrd="0" presId="urn:microsoft.com/office/officeart/2018/5/layout/CenteredIconLabelDescriptionList"/>
    <dgm:cxn modelId="{8B49524F-A926-49C7-988C-F699C7BE7E63}" type="presOf" srcId="{ABB2C18B-83BE-41A2-A27A-A7ECA9D32E60}" destId="{4AB2DB4D-4D96-43BD-82E9-0761C8FE5597}" srcOrd="0" destOrd="0" presId="urn:microsoft.com/office/officeart/2018/5/layout/CenteredIconLabelDescriptionList"/>
    <dgm:cxn modelId="{B790EF52-ABF2-4712-8E14-98E5AAD95A3E}" type="presOf" srcId="{46DE5D26-2F09-43E8-8875-6929CD9E44C7}" destId="{934FF32C-9B38-4B40-B1B8-BC285DC903A3}" srcOrd="0" destOrd="1" presId="urn:microsoft.com/office/officeart/2018/5/layout/CenteredIconLabelDescriptionList"/>
    <dgm:cxn modelId="{B6F0AA74-31F1-4C7E-942D-29FD303E2DE0}" srcId="{ABB2C18B-83BE-41A2-A27A-A7ECA9D32E60}" destId="{94E8484D-F377-4336-99B7-A927E4FB2C95}" srcOrd="1" destOrd="0" parTransId="{F4C48D69-187B-4A69-8DB9-3953CC4FCD67}" sibTransId="{7154A2EB-9EF3-4DAC-B9C6-57AD7CAF3C2A}"/>
    <dgm:cxn modelId="{AC6A3980-B885-4DAE-958B-00C8FDA24DD5}" type="presOf" srcId="{CE09D564-4C4E-4832-8D7F-7818ECD0908E}" destId="{557AC580-5BEE-405A-971E-96AB38BA4782}" srcOrd="0" destOrd="0" presId="urn:microsoft.com/office/officeart/2018/5/layout/CenteredIconLabelDescriptionList"/>
    <dgm:cxn modelId="{DF900785-A2E8-4B3B-B94F-BB0058CF44E2}" srcId="{893D75F3-BCC3-4838-ADD1-1D05F17E30A2}" destId="{46DE5D26-2F09-43E8-8875-6929CD9E44C7}" srcOrd="1" destOrd="0" parTransId="{E6447969-CD82-47AE-8A77-7A75F256953F}" sibTransId="{2555FE20-7D3A-42B7-A412-7563520FADD9}"/>
    <dgm:cxn modelId="{9E202195-7B65-4F3B-B0FB-6788D13BC335}" type="presOf" srcId="{D0FEC219-0C97-428F-8F6D-6EA1963B72B6}" destId="{B6F7AA92-8F84-422E-A53B-46FA88E7E5AF}" srcOrd="0" destOrd="0" presId="urn:microsoft.com/office/officeart/2018/5/layout/CenteredIconLabelDescriptionList"/>
    <dgm:cxn modelId="{D16945A7-62E7-4589-93EC-C062787BB05F}" srcId="{B5EE036B-A133-4A0E-B894-A42E7D016C56}" destId="{D0FEC219-0C97-428F-8F6D-6EA1963B72B6}" srcOrd="0" destOrd="0" parTransId="{48925449-5326-423A-ADF0-4D565CFE8E49}" sibTransId="{BC221B46-351A-4DBA-A3EE-1A2A2A87B90E}"/>
    <dgm:cxn modelId="{09BFC5BC-3144-400D-B29F-464BDD077508}" srcId="{D0FEC219-0C97-428F-8F6D-6EA1963B72B6}" destId="{CE09D564-4C4E-4832-8D7F-7818ECD0908E}" srcOrd="0" destOrd="0" parTransId="{BF35F3D2-800D-4C85-A628-86543D74CCCF}" sibTransId="{43EC3889-3E12-4496-AE3C-272B183297E0}"/>
    <dgm:cxn modelId="{8F7539CC-26F8-4521-9E5C-ECF902092633}" srcId="{B5EE036B-A133-4A0E-B894-A42E7D016C56}" destId="{893D75F3-BCC3-4838-ADD1-1D05F17E30A2}" srcOrd="2" destOrd="0" parTransId="{495A2ED2-A662-43F0-A051-ADEBE0991E5A}" sibTransId="{7C0F70B8-441D-457D-9CF2-7B0A79B70E2C}"/>
    <dgm:cxn modelId="{999E35D3-424C-4C99-975C-F66858CB460C}" srcId="{D0FEC219-0C97-428F-8F6D-6EA1963B72B6}" destId="{74625EE1-9404-4BF8-8766-7E30F27EDE1F}" srcOrd="1" destOrd="0" parTransId="{F913BD85-719B-4670-A4FC-6C433B7A85A3}" sibTransId="{F0AB92CB-E41F-4F2F-AE3F-5FBCEAB17F4C}"/>
    <dgm:cxn modelId="{12804FD4-2848-4FF7-A82F-1E70386D265C}" type="presOf" srcId="{2A75141D-14B1-4719-9FF3-56B77F1264CB}" destId="{252263DC-C245-445E-813A-F148D37A4F07}" srcOrd="0" destOrd="0" presId="urn:microsoft.com/office/officeart/2018/5/layout/CenteredIconLabelDescriptionList"/>
    <dgm:cxn modelId="{31AFBFD6-F22C-4D68-841F-5BFAE80CAB09}" srcId="{ABB2C18B-83BE-41A2-A27A-A7ECA9D32E60}" destId="{2A75141D-14B1-4719-9FF3-56B77F1264CB}" srcOrd="0" destOrd="0" parTransId="{1026E218-1279-47B2-874A-41EDAB3AAF49}" sibTransId="{39B7E80F-33EA-4463-9BB0-5C8643758ACA}"/>
    <dgm:cxn modelId="{5B54ADE6-BA72-4D5E-8D44-39EDC2EAAE02}" srcId="{893D75F3-BCC3-4838-ADD1-1D05F17E30A2}" destId="{A0EDD2B3-CE97-4740-A898-AEB8F451E533}" srcOrd="0" destOrd="0" parTransId="{700CA478-E6F2-4FE6-877E-4078711313A6}" sibTransId="{D3B261D0-10AA-496E-BE53-DAFDF0875179}"/>
    <dgm:cxn modelId="{54472CE7-DC3E-44DE-93ED-A1856A64DA25}" srcId="{B5EE036B-A133-4A0E-B894-A42E7D016C56}" destId="{ABB2C18B-83BE-41A2-A27A-A7ECA9D32E60}" srcOrd="1" destOrd="0" parTransId="{FDA40524-6468-439F-AED5-D7F3A0F304AD}" sibTransId="{DE797F62-9A74-4307-A5E8-E28DF6C34C9E}"/>
    <dgm:cxn modelId="{E9331B47-189F-447C-8E93-2B4702439238}" type="presParOf" srcId="{323C050F-99A8-4709-9C0F-CFF9268CD8E7}" destId="{DBBA8D4F-868C-4AAD-A22C-7BAE394CE29E}" srcOrd="0" destOrd="0" presId="urn:microsoft.com/office/officeart/2018/5/layout/CenteredIconLabelDescriptionList"/>
    <dgm:cxn modelId="{E7E5FB83-D530-4464-B38A-273C139D4E9A}" type="presParOf" srcId="{DBBA8D4F-868C-4AAD-A22C-7BAE394CE29E}" destId="{3B92AF91-271F-4A07-A975-E5C0D8058126}" srcOrd="0" destOrd="0" presId="urn:microsoft.com/office/officeart/2018/5/layout/CenteredIconLabelDescriptionList"/>
    <dgm:cxn modelId="{BD994AD0-CB8B-4872-9F25-5F9493E50331}" type="presParOf" srcId="{DBBA8D4F-868C-4AAD-A22C-7BAE394CE29E}" destId="{B122DE2A-5627-4D3F-8DC6-5031738805BE}" srcOrd="1" destOrd="0" presId="urn:microsoft.com/office/officeart/2018/5/layout/CenteredIconLabelDescriptionList"/>
    <dgm:cxn modelId="{CEBA5B24-83AC-4A89-8DDB-39DB51E3F557}" type="presParOf" srcId="{DBBA8D4F-868C-4AAD-A22C-7BAE394CE29E}" destId="{B6F7AA92-8F84-422E-A53B-46FA88E7E5AF}" srcOrd="2" destOrd="0" presId="urn:microsoft.com/office/officeart/2018/5/layout/CenteredIconLabelDescriptionList"/>
    <dgm:cxn modelId="{A33C57AE-80A2-42A4-81F0-8195B7824FEF}" type="presParOf" srcId="{DBBA8D4F-868C-4AAD-A22C-7BAE394CE29E}" destId="{F2307C64-EACB-4245-8A43-34ED6C2C70F7}" srcOrd="3" destOrd="0" presId="urn:microsoft.com/office/officeart/2018/5/layout/CenteredIconLabelDescriptionList"/>
    <dgm:cxn modelId="{2974F75B-EAB0-4A18-BB74-8C1311C6F029}" type="presParOf" srcId="{DBBA8D4F-868C-4AAD-A22C-7BAE394CE29E}" destId="{557AC580-5BEE-405A-971E-96AB38BA4782}" srcOrd="4" destOrd="0" presId="urn:microsoft.com/office/officeart/2018/5/layout/CenteredIconLabelDescriptionList"/>
    <dgm:cxn modelId="{903D4C1D-604D-4C7A-B96D-4642CF265825}" type="presParOf" srcId="{323C050F-99A8-4709-9C0F-CFF9268CD8E7}" destId="{FE094740-150C-4AF5-903E-9B195879E3E4}" srcOrd="1" destOrd="0" presId="urn:microsoft.com/office/officeart/2018/5/layout/CenteredIconLabelDescriptionList"/>
    <dgm:cxn modelId="{AB29CDB3-F81E-48DC-B073-DAAD21DD7162}" type="presParOf" srcId="{323C050F-99A8-4709-9C0F-CFF9268CD8E7}" destId="{5BD9047D-14BF-4299-8D54-C1D2F73E8EE9}" srcOrd="2" destOrd="0" presId="urn:microsoft.com/office/officeart/2018/5/layout/CenteredIconLabelDescriptionList"/>
    <dgm:cxn modelId="{4A2E321D-5920-41EA-A8F3-F3FFF5CF2B11}" type="presParOf" srcId="{5BD9047D-14BF-4299-8D54-C1D2F73E8EE9}" destId="{688CD39B-7D25-4A40-8A9A-499305AD1331}" srcOrd="0" destOrd="0" presId="urn:microsoft.com/office/officeart/2018/5/layout/CenteredIconLabelDescriptionList"/>
    <dgm:cxn modelId="{DEBCA47B-3436-4014-AC0A-9A866594679B}" type="presParOf" srcId="{5BD9047D-14BF-4299-8D54-C1D2F73E8EE9}" destId="{648546FF-278D-470B-9DA2-D8B368489B0D}" srcOrd="1" destOrd="0" presId="urn:microsoft.com/office/officeart/2018/5/layout/CenteredIconLabelDescriptionList"/>
    <dgm:cxn modelId="{6AF62C7E-A306-401A-A46C-B8C04FDF36F8}" type="presParOf" srcId="{5BD9047D-14BF-4299-8D54-C1D2F73E8EE9}" destId="{4AB2DB4D-4D96-43BD-82E9-0761C8FE5597}" srcOrd="2" destOrd="0" presId="urn:microsoft.com/office/officeart/2018/5/layout/CenteredIconLabelDescriptionList"/>
    <dgm:cxn modelId="{45168A76-8FF9-491E-BDDB-42484E0998AA}" type="presParOf" srcId="{5BD9047D-14BF-4299-8D54-C1D2F73E8EE9}" destId="{7DC6CCB8-9274-4F6B-8EF2-69E9B0622EE9}" srcOrd="3" destOrd="0" presId="urn:microsoft.com/office/officeart/2018/5/layout/CenteredIconLabelDescriptionList"/>
    <dgm:cxn modelId="{61BEA9A6-685E-45AD-8784-2925AD7B9FC5}" type="presParOf" srcId="{5BD9047D-14BF-4299-8D54-C1D2F73E8EE9}" destId="{252263DC-C245-445E-813A-F148D37A4F07}" srcOrd="4" destOrd="0" presId="urn:microsoft.com/office/officeart/2018/5/layout/CenteredIconLabelDescriptionList"/>
    <dgm:cxn modelId="{2FCC6D9E-E1BA-45E7-9B61-F892A3ECA7BD}" type="presParOf" srcId="{323C050F-99A8-4709-9C0F-CFF9268CD8E7}" destId="{33FDAD74-FDF1-482D-8920-B5CB79E7BB7C}" srcOrd="3" destOrd="0" presId="urn:microsoft.com/office/officeart/2018/5/layout/CenteredIconLabelDescriptionList"/>
    <dgm:cxn modelId="{D9B8DB24-E10B-4E2A-885D-82F24BD52BC6}" type="presParOf" srcId="{323C050F-99A8-4709-9C0F-CFF9268CD8E7}" destId="{377371F7-7418-411A-9E0A-C862995B7AEB}" srcOrd="4" destOrd="0" presId="urn:microsoft.com/office/officeart/2018/5/layout/CenteredIconLabelDescriptionList"/>
    <dgm:cxn modelId="{7DDD0C58-F08F-4B91-8E48-A43CD2D09241}" type="presParOf" srcId="{377371F7-7418-411A-9E0A-C862995B7AEB}" destId="{969182C9-7B00-489E-97EA-7A63E8E3E076}" srcOrd="0" destOrd="0" presId="urn:microsoft.com/office/officeart/2018/5/layout/CenteredIconLabelDescriptionList"/>
    <dgm:cxn modelId="{0A086C5C-B3E3-4D6E-A74B-E130C6E594C3}" type="presParOf" srcId="{377371F7-7418-411A-9E0A-C862995B7AEB}" destId="{D5450AE8-9B31-4C08-8208-F1BD3DCC4988}" srcOrd="1" destOrd="0" presId="urn:microsoft.com/office/officeart/2018/5/layout/CenteredIconLabelDescriptionList"/>
    <dgm:cxn modelId="{16A1FA78-9CF8-454F-8653-0BB73866FFE9}" type="presParOf" srcId="{377371F7-7418-411A-9E0A-C862995B7AEB}" destId="{9BEFC343-09A4-495C-84C3-0ABFBDED0DBF}" srcOrd="2" destOrd="0" presId="urn:microsoft.com/office/officeart/2018/5/layout/CenteredIconLabelDescriptionList"/>
    <dgm:cxn modelId="{E22B3D3B-B2D7-498C-9202-36FCC9A35674}" type="presParOf" srcId="{377371F7-7418-411A-9E0A-C862995B7AEB}" destId="{E462A8A7-3CC2-4451-A8B1-E0AA89E4060A}" srcOrd="3" destOrd="0" presId="urn:microsoft.com/office/officeart/2018/5/layout/CenteredIconLabelDescriptionList"/>
    <dgm:cxn modelId="{08437400-9996-4C39-B2BC-9157D1F7D101}" type="presParOf" srcId="{377371F7-7418-411A-9E0A-C862995B7AEB}" destId="{934FF32C-9B38-4B40-B1B8-BC285DC903A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CE330-8E0F-4691-B840-C620B4F881FD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17CC4-3BBE-42FD-B92C-832E80953580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kern="1200"/>
            <a:t>Bisin &amp; Verdier’s model of horizontal transmission</a:t>
          </a:r>
          <a:endParaRPr lang="en-US" sz="4200" kern="1200"/>
        </a:p>
      </dsp:txBody>
      <dsp:txXfrm>
        <a:off x="0" y="2758"/>
        <a:ext cx="6797675" cy="1881464"/>
      </dsp:txXfrm>
    </dsp:sp>
    <dsp:sp modelId="{D9C9EECA-9AC8-485B-A610-C32B57E3B865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506720"/>
            <a:satOff val="3131"/>
            <a:lumOff val="2451"/>
            <a:alphaOff val="0"/>
          </a:schemeClr>
        </a:solidFill>
        <a:ln w="15875" cap="flat" cmpd="sng" algn="ctr">
          <a:solidFill>
            <a:schemeClr val="accent2">
              <a:hueOff val="1506720"/>
              <a:satOff val="3131"/>
              <a:lumOff val="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66847-EBD3-46E0-B69D-0B2C54810BD6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kern="1200"/>
            <a:t>Shayo’s model of identification and status</a:t>
          </a:r>
          <a:endParaRPr lang="en-US" sz="4200" kern="1200"/>
        </a:p>
      </dsp:txBody>
      <dsp:txXfrm>
        <a:off x="0" y="1884223"/>
        <a:ext cx="6797675" cy="1881464"/>
      </dsp:txXfrm>
    </dsp:sp>
    <dsp:sp modelId="{60CE14F9-F979-4681-B0A5-9D3D493AA3E0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013440"/>
            <a:satOff val="6261"/>
            <a:lumOff val="4901"/>
            <a:alphaOff val="0"/>
          </a:schemeClr>
        </a:solidFill>
        <a:ln w="15875" cap="flat" cmpd="sng" algn="ctr">
          <a:solidFill>
            <a:schemeClr val="accent2">
              <a:hueOff val="3013440"/>
              <a:satOff val="6261"/>
              <a:lumOff val="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A96BD-CBC5-48C5-AFB2-0EA7F65E5FB0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kern="1200"/>
            <a:t>A quick tour of interdisciplinary considerations</a:t>
          </a:r>
          <a:endParaRPr lang="en-US" sz="4200" kern="1200"/>
        </a:p>
      </dsp:txBody>
      <dsp:txXfrm>
        <a:off x="0" y="3765688"/>
        <a:ext cx="6797675" cy="188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58F48-2211-4B82-862A-0D4F404834D6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5CB08-7138-41FD-A55E-33E40B5795D3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Horizontal transmission of culture</a:t>
          </a:r>
          <a:endParaRPr lang="en-US" sz="3100" kern="1200" dirty="0"/>
        </a:p>
      </dsp:txBody>
      <dsp:txXfrm>
        <a:off x="0" y="0"/>
        <a:ext cx="6797675" cy="1412477"/>
      </dsp:txXfrm>
    </dsp:sp>
    <dsp:sp modelId="{19931232-39AF-4DDC-8C07-9C608FE39F53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12DF3-EFCC-47C3-892C-EDF5BB35CB7E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Path dependence</a:t>
          </a:r>
          <a:endParaRPr lang="en-US" sz="3100" kern="1200"/>
        </a:p>
      </dsp:txBody>
      <dsp:txXfrm>
        <a:off x="0" y="1412477"/>
        <a:ext cx="6797675" cy="1412477"/>
      </dsp:txXfrm>
    </dsp:sp>
    <dsp:sp modelId="{C995BB31-21BD-4EF2-9764-4E8D23FAD86D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23F61-6A0B-4300-B49B-72EA1F7D032E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Persistence of minority cultures</a:t>
          </a:r>
          <a:endParaRPr lang="en-US" sz="3100" kern="1200"/>
        </a:p>
      </dsp:txBody>
      <dsp:txXfrm>
        <a:off x="0" y="2824955"/>
        <a:ext cx="6797675" cy="1412477"/>
      </dsp:txXfrm>
    </dsp:sp>
    <dsp:sp modelId="{5A1B1CC8-ED38-4504-9D0A-08270A1DC4EB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E6EC0-FA90-4A51-BC40-24BE065DFD0A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The </a:t>
          </a:r>
          <a:r>
            <a:rPr lang="fr-CA" sz="3100" kern="1200" dirty="0" err="1"/>
            <a:t>limits</a:t>
          </a:r>
          <a:r>
            <a:rPr lang="fr-CA" sz="3100" kern="1200" dirty="0"/>
            <a:t> of </a:t>
          </a:r>
          <a:r>
            <a:rPr lang="fr-CA" sz="3100" kern="1200" dirty="0" err="1"/>
            <a:t>norm-homogenizing</a:t>
          </a:r>
          <a:r>
            <a:rPr lang="fr-CA" sz="3100" kern="1200" dirty="0"/>
            <a:t> </a:t>
          </a:r>
          <a:r>
            <a:rPr lang="fr-CA" sz="3100" kern="1200" dirty="0" err="1"/>
            <a:t>policies</a:t>
          </a:r>
          <a:r>
            <a:rPr lang="fr-CA" sz="3100" kern="1200" dirty="0"/>
            <a:t> – </a:t>
          </a:r>
          <a:r>
            <a:rPr lang="fr-CA" sz="3100" kern="1200" dirty="0" err="1"/>
            <a:t>think</a:t>
          </a:r>
          <a:r>
            <a:rPr lang="fr-CA" sz="3100" kern="1200" dirty="0"/>
            <a:t> public </a:t>
          </a:r>
          <a:r>
            <a:rPr lang="fr-CA" sz="3100" kern="1200" dirty="0" err="1"/>
            <a:t>schooling</a:t>
          </a:r>
          <a:r>
            <a:rPr lang="fr-CA" sz="3100" kern="1200" dirty="0"/>
            <a:t> and a </a:t>
          </a:r>
          <a:r>
            <a:rPr lang="fr-CA" sz="3100" kern="1200" dirty="0" err="1"/>
            <a:t>common</a:t>
          </a:r>
          <a:r>
            <a:rPr lang="fr-CA" sz="3100" kern="1200" dirty="0"/>
            <a:t> </a:t>
          </a:r>
          <a:r>
            <a:rPr lang="fr-CA" sz="3100" kern="1200" dirty="0" err="1"/>
            <a:t>history</a:t>
          </a:r>
          <a:r>
            <a:rPr lang="fr-CA" sz="3100" kern="1200" dirty="0"/>
            <a:t> curriculum</a:t>
          </a:r>
          <a:endParaRPr lang="en-US" sz="3100" kern="1200" dirty="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8D52A-0D92-4FE8-BB7C-392E4E6B0521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A4DA-B79E-4549-8383-FD5FCBDFE0A9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traits are subject to cultural transmission? (Measuring culture)</a:t>
          </a:r>
        </a:p>
      </dsp:txBody>
      <dsp:txXfrm>
        <a:off x="0" y="689"/>
        <a:ext cx="6797675" cy="1129706"/>
      </dsp:txXfrm>
    </dsp:sp>
    <dsp:sp modelId="{C02E5EDD-2ECC-4DC7-895E-065C3CC4265E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7AC7B-4220-4397-8622-407C24DC9CDE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Network-</a:t>
          </a:r>
          <a:r>
            <a:rPr lang="fr-CA" sz="3400" kern="1200" dirty="0" err="1"/>
            <a:t>based</a:t>
          </a:r>
          <a:r>
            <a:rPr lang="fr-CA" sz="3400" kern="1200" dirty="0"/>
            <a:t> horizontal transmission (transmission tech)</a:t>
          </a:r>
          <a:endParaRPr lang="en-US" sz="3400" kern="1200" dirty="0"/>
        </a:p>
      </dsp:txBody>
      <dsp:txXfrm>
        <a:off x="0" y="1130396"/>
        <a:ext cx="6797675" cy="1129706"/>
      </dsp:txXfrm>
    </dsp:sp>
    <dsp:sp modelId="{1CFF0C07-64B1-44BA-B7D8-322D650A3AEB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48BB-A954-4229-AEDC-D65C6A4F31A3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Wage-</a:t>
          </a:r>
          <a:r>
            <a:rPr lang="fr-CA" sz="3400" kern="1200" dirty="0" err="1"/>
            <a:t>affecting</a:t>
          </a:r>
          <a:r>
            <a:rPr lang="fr-CA" sz="3400" kern="1200" dirty="0"/>
            <a:t> traits (and </a:t>
          </a:r>
          <a:r>
            <a:rPr lang="fr-CA" sz="3400" kern="1200" dirty="0" err="1"/>
            <a:t>possibly</a:t>
          </a:r>
          <a:r>
            <a:rPr lang="fr-CA" sz="3400" kern="1200" dirty="0"/>
            <a:t> </a:t>
          </a:r>
          <a:r>
            <a:rPr lang="fr-CA" sz="3400" kern="1200" dirty="0" err="1"/>
            <a:t>evolutionary</a:t>
          </a:r>
          <a:r>
            <a:rPr lang="fr-CA" sz="3400" kern="1200" dirty="0"/>
            <a:t> </a:t>
          </a:r>
          <a:r>
            <a:rPr lang="fr-CA" sz="3400" kern="1200" dirty="0" err="1"/>
            <a:t>consequences</a:t>
          </a:r>
          <a:r>
            <a:rPr lang="fr-CA" sz="3400" kern="1200" dirty="0"/>
            <a:t>)</a:t>
          </a:r>
          <a:endParaRPr lang="en-US" sz="3400" kern="1200" dirty="0"/>
        </a:p>
      </dsp:txBody>
      <dsp:txXfrm>
        <a:off x="0" y="2260102"/>
        <a:ext cx="6797675" cy="1129706"/>
      </dsp:txXfrm>
    </dsp:sp>
    <dsp:sp modelId="{631FC07B-FE7D-4E9D-89EB-4B91D0C58DD2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4B302-9B83-45BF-B85B-9FB9DD8DDFDC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Multiple and </a:t>
          </a:r>
          <a:r>
            <a:rPr lang="fr-CA" sz="3400" kern="1200" dirty="0" err="1"/>
            <a:t>continuous</a:t>
          </a:r>
          <a:r>
            <a:rPr lang="fr-CA" sz="3400" kern="1200" dirty="0"/>
            <a:t> traits</a:t>
          </a:r>
          <a:endParaRPr lang="en-US" sz="3400" kern="1200" dirty="0"/>
        </a:p>
      </dsp:txBody>
      <dsp:txXfrm>
        <a:off x="0" y="3389809"/>
        <a:ext cx="6797675" cy="1129706"/>
      </dsp:txXfrm>
    </dsp:sp>
    <dsp:sp modelId="{D3FDD069-EDB7-417B-9875-1ABCA5B75911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D0E2F-B70E-4D91-B3DD-9DFCB95D4F58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Feedback </a:t>
          </a:r>
          <a:r>
            <a:rPr lang="fr-CA" sz="3400" kern="1200" dirty="0" err="1"/>
            <a:t>effects</a:t>
          </a:r>
          <a:r>
            <a:rPr lang="fr-CA" sz="3400" kern="1200" dirty="0"/>
            <a:t> </a:t>
          </a:r>
          <a:r>
            <a:rPr lang="fr-CA" sz="3400" kern="1200" dirty="0" err="1"/>
            <a:t>between</a:t>
          </a:r>
          <a:r>
            <a:rPr lang="fr-CA" sz="3400" kern="1200" dirty="0"/>
            <a:t> culture and institutions</a:t>
          </a:r>
          <a:endParaRPr lang="en-US" sz="3400" kern="1200" dirty="0"/>
        </a:p>
      </dsp:txBody>
      <dsp:txXfrm>
        <a:off x="0" y="4519515"/>
        <a:ext cx="6797675" cy="1129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2274-DE2E-46A8-903B-2DF1B84B02C4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61D49-D066-4936-BF63-752E79327B0B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Context-dependent norms can trump material incentives </a:t>
          </a:r>
          <a:endParaRPr lang="en-US" sz="3400" kern="1200"/>
        </a:p>
      </dsp:txBody>
      <dsp:txXfrm>
        <a:off x="0" y="0"/>
        <a:ext cx="6797675" cy="1412477"/>
      </dsp:txXfrm>
    </dsp:sp>
    <dsp:sp modelId="{BA9F82B3-61E6-4818-AE02-B15F614FAE63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5BDE2-38C8-459F-994A-DFDEF2DBAB44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Status-driven identity and distance to each group</a:t>
          </a:r>
          <a:endParaRPr lang="en-US" sz="3400" kern="1200"/>
        </a:p>
      </dsp:txBody>
      <dsp:txXfrm>
        <a:off x="0" y="1412477"/>
        <a:ext cx="6797675" cy="1412477"/>
      </dsp:txXfrm>
    </dsp:sp>
    <dsp:sp modelId="{3EBBD69C-2DC1-46A1-AFAA-4B6342840C19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7647-CA8A-406E-A594-E8E5721D8042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Multiple equilibria</a:t>
          </a:r>
          <a:endParaRPr lang="en-US" sz="3400" kern="1200"/>
        </a:p>
      </dsp:txBody>
      <dsp:txXfrm>
        <a:off x="0" y="2824955"/>
        <a:ext cx="6797675" cy="1412477"/>
      </dsp:txXfrm>
    </dsp:sp>
    <dsp:sp modelId="{DDB7A710-A7BE-491E-ACF9-DA2E15EA4117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90B9-457B-45ED-8725-67418E64BDBC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Identity salience shifts with exogenous shocks and political entrepreneurs</a:t>
          </a:r>
          <a:endParaRPr lang="en-US" sz="3400" kern="1200"/>
        </a:p>
      </dsp:txBody>
      <dsp:txXfrm>
        <a:off x="0" y="4237433"/>
        <a:ext cx="6797675" cy="1412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F91D-BF33-440A-91E1-D7F89CE720A7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56CD8-91BA-4586-8BD1-F2F77C16639E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Cultural reaction to shocks </a:t>
          </a:r>
          <a:endParaRPr lang="en-US" sz="3400" kern="1200"/>
        </a:p>
      </dsp:txBody>
      <dsp:txXfrm>
        <a:off x="0" y="689"/>
        <a:ext cx="6797675" cy="1129706"/>
      </dsp:txXfrm>
    </dsp:sp>
    <dsp:sp modelId="{64A2A9EE-8203-4437-8C78-2F4368AE069C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D517E-D893-4900-8867-8E165B45AC60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Endogenize group status with media campaigns, elite rhetoric, policy etc.</a:t>
          </a:r>
          <a:endParaRPr lang="en-US" sz="3400" kern="1200"/>
        </a:p>
      </dsp:txBody>
      <dsp:txXfrm>
        <a:off x="0" y="1130396"/>
        <a:ext cx="6797675" cy="1129706"/>
      </dsp:txXfrm>
    </dsp:sp>
    <dsp:sp modelId="{A82C7DBC-5AD3-48F9-8F9D-0F276A01D169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1C16C-395C-4742-B53B-44A2E378DEA8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Adapt identities to various situations and multiple identities</a:t>
          </a:r>
          <a:endParaRPr lang="en-US" sz="3400" kern="1200"/>
        </a:p>
      </dsp:txBody>
      <dsp:txXfrm>
        <a:off x="0" y="2260102"/>
        <a:ext cx="6797675" cy="1129706"/>
      </dsp:txXfrm>
    </dsp:sp>
    <dsp:sp modelId="{4B7249DC-EEEC-41C1-8E9A-CB9EC858085E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86977-DC9E-4B62-8CC1-C66FB7990780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Network-based identity shocks (combination with ABMs)</a:t>
          </a:r>
          <a:endParaRPr lang="en-US" sz="3400" kern="1200"/>
        </a:p>
      </dsp:txBody>
      <dsp:txXfrm>
        <a:off x="0" y="3389809"/>
        <a:ext cx="6797675" cy="1129706"/>
      </dsp:txXfrm>
    </dsp:sp>
    <dsp:sp modelId="{8CAA3066-81D4-4CB9-A5AE-422EFE4D4B5A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D500C-8926-40C1-94D5-63E07766AA57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Dynamic model of institutions / culture interaction</a:t>
          </a:r>
          <a:endParaRPr lang="en-US" sz="3400" kern="1200"/>
        </a:p>
      </dsp:txBody>
      <dsp:txXfrm>
        <a:off x="0" y="4519515"/>
        <a:ext cx="6797675" cy="1129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2AF91-271F-4A07-A975-E5C0D8058126}">
      <dsp:nvSpPr>
        <dsp:cNvPr id="0" name=""/>
        <dsp:cNvSpPr/>
      </dsp:nvSpPr>
      <dsp:spPr>
        <a:xfrm>
          <a:off x="983787" y="101723"/>
          <a:ext cx="1048810" cy="1048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7AA92-8F84-422E-A53B-46FA88E7E5AF}">
      <dsp:nvSpPr>
        <dsp:cNvPr id="0" name=""/>
        <dsp:cNvSpPr/>
      </dsp:nvSpPr>
      <dsp:spPr>
        <a:xfrm>
          <a:off x="9891" y="1304587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2100" kern="1200"/>
            <a:t>Phylogenetic methods</a:t>
          </a:r>
          <a:endParaRPr lang="en-US" sz="2100" kern="1200"/>
        </a:p>
      </dsp:txBody>
      <dsp:txXfrm>
        <a:off x="9891" y="1304587"/>
        <a:ext cx="2996602" cy="449490"/>
      </dsp:txXfrm>
    </dsp:sp>
    <dsp:sp modelId="{557AC580-5BEE-405A-971E-96AB38BA4782}">
      <dsp:nvSpPr>
        <dsp:cNvPr id="0" name=""/>
        <dsp:cNvSpPr/>
      </dsp:nvSpPr>
      <dsp:spPr>
        <a:xfrm>
          <a:off x="9891" y="1825730"/>
          <a:ext cx="2996602" cy="185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Reconstruct historical diffusion using language or machine-learning coding of stories</a:t>
          </a:r>
          <a:endParaRPr lang="en-US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E.g. Coevolution of religious and political authority in Austronesian societies, Sheehan et al, Nature Human Behavior 2023</a:t>
          </a:r>
        </a:p>
      </dsp:txBody>
      <dsp:txXfrm>
        <a:off x="9891" y="1825730"/>
        <a:ext cx="2996602" cy="1858626"/>
      </dsp:txXfrm>
    </dsp:sp>
    <dsp:sp modelId="{688CD39B-7D25-4A40-8A9A-499305AD1331}">
      <dsp:nvSpPr>
        <dsp:cNvPr id="0" name=""/>
        <dsp:cNvSpPr/>
      </dsp:nvSpPr>
      <dsp:spPr>
        <a:xfrm>
          <a:off x="4504794" y="101723"/>
          <a:ext cx="1048810" cy="1048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DB4D-4D96-43BD-82E9-0761C8FE5597}">
      <dsp:nvSpPr>
        <dsp:cNvPr id="0" name=""/>
        <dsp:cNvSpPr/>
      </dsp:nvSpPr>
      <dsp:spPr>
        <a:xfrm>
          <a:off x="3530898" y="1304587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2100" kern="1200"/>
            <a:t>Big data and text analysis</a:t>
          </a:r>
          <a:endParaRPr lang="en-US" sz="2100" kern="1200"/>
        </a:p>
      </dsp:txBody>
      <dsp:txXfrm>
        <a:off x="3530898" y="1304587"/>
        <a:ext cx="2996602" cy="449490"/>
      </dsp:txXfrm>
    </dsp:sp>
    <dsp:sp modelId="{252263DC-C245-445E-813A-F148D37A4F07}">
      <dsp:nvSpPr>
        <dsp:cNvPr id="0" name=""/>
        <dsp:cNvSpPr/>
      </dsp:nvSpPr>
      <dsp:spPr>
        <a:xfrm>
          <a:off x="3530898" y="1825730"/>
          <a:ext cx="2996602" cy="185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Track norm changes via newspapers and social media</a:t>
          </a:r>
          <a:endParaRPr lang="en-US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E.g. </a:t>
          </a:r>
          <a:r>
            <a:rPr lang="en-US" sz="1600" kern="1200"/>
            <a:t>Quantitative Analysis of Culture Using Millions of Digitized Books, Michel et al, Science 2014</a:t>
          </a:r>
        </a:p>
      </dsp:txBody>
      <dsp:txXfrm>
        <a:off x="3530898" y="1825730"/>
        <a:ext cx="2996602" cy="1858626"/>
      </dsp:txXfrm>
    </dsp:sp>
    <dsp:sp modelId="{969182C9-7B00-489E-97EA-7A63E8E3E076}">
      <dsp:nvSpPr>
        <dsp:cNvPr id="0" name=""/>
        <dsp:cNvSpPr/>
      </dsp:nvSpPr>
      <dsp:spPr>
        <a:xfrm>
          <a:off x="8025802" y="101723"/>
          <a:ext cx="1048810" cy="1048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FC343-09A4-495C-84C3-0ABFBDED0DBF}">
      <dsp:nvSpPr>
        <dsp:cNvPr id="0" name=""/>
        <dsp:cNvSpPr/>
      </dsp:nvSpPr>
      <dsp:spPr>
        <a:xfrm>
          <a:off x="7051906" y="1304587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2100" kern="1200"/>
            <a:t>Agent-based models</a:t>
          </a:r>
          <a:endParaRPr lang="en-US" sz="2100" kern="1200"/>
        </a:p>
      </dsp:txBody>
      <dsp:txXfrm>
        <a:off x="7051906" y="1304587"/>
        <a:ext cx="2996602" cy="449490"/>
      </dsp:txXfrm>
    </dsp:sp>
    <dsp:sp modelId="{934FF32C-9B38-4B40-B1B8-BC285DC903A3}">
      <dsp:nvSpPr>
        <dsp:cNvPr id="0" name=""/>
        <dsp:cNvSpPr/>
      </dsp:nvSpPr>
      <dsp:spPr>
        <a:xfrm>
          <a:off x="7051906" y="1825730"/>
          <a:ext cx="2996602" cy="185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Simulate individuals with simple social-learning rules on networks; accounts for heterogeneity, direct interaction, and nonlinearity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E.g. The Dissemination of Culture: A Model with Local Convergence and Global Polarization, Axelrod, Journal of Conflict Resolution 1997</a:t>
          </a:r>
        </a:p>
      </dsp:txBody>
      <dsp:txXfrm>
        <a:off x="7051906" y="1825730"/>
        <a:ext cx="2996602" cy="185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8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fr-CA" dirty="0"/>
              <a:t>Modeling cultural change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fr-CA" dirty="0"/>
              <a:t>IOEA </a:t>
            </a:r>
            <a:r>
              <a:rPr dirty="0"/>
              <a:t>• </a:t>
            </a:r>
            <a:r>
              <a:rPr lang="fr-CA" dirty="0"/>
              <a:t>Arthur Silve </a:t>
            </a:r>
            <a:r>
              <a:rPr dirty="0"/>
              <a:t>• </a:t>
            </a:r>
            <a:r>
              <a:rPr lang="fr-CA" dirty="0"/>
              <a:t>14/05/25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6BD96-7801-5C66-B488-74D6A235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Alberto </a:t>
            </a: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Bisin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Thierry Verdier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571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44176B-0128-EDC0-3B0A-71A265FA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 setup inspired from evol bio and anthropology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ED481C-EE1B-0462-BE8A-8E5CD3E7F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2675694"/>
                <a:ext cx="10058400" cy="31932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/>
                  <a:t>We assume a society </a:t>
                </a:r>
                <a:r>
                  <a:rPr lang="fr-CA" dirty="0" err="1"/>
                  <a:t>composed</a:t>
                </a:r>
                <a:r>
                  <a:rPr lang="fr-CA" dirty="0"/>
                  <a:t> of </a:t>
                </a:r>
                <a:r>
                  <a:rPr lang="fr-CA" dirty="0" err="1"/>
                  <a:t>two</a:t>
                </a:r>
                <a:r>
                  <a:rPr lang="fr-CA" dirty="0"/>
                  <a:t> cultural types, in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dirty="0"/>
                  <a:t> and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CA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 err="1"/>
                  <a:t>Each</a:t>
                </a:r>
                <a:r>
                  <a:rPr lang="fr-CA" dirty="0"/>
                  <a:t> parent has one </a:t>
                </a:r>
                <a:r>
                  <a:rPr lang="fr-CA" dirty="0" err="1"/>
                  <a:t>offspring</a:t>
                </a:r>
                <a:endParaRPr lang="fr-CA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/>
                  <a:t>Parents </a:t>
                </a:r>
                <a:r>
                  <a:rPr lang="fr-CA" dirty="0" err="1"/>
                  <a:t>derive</a:t>
                </a:r>
                <a:r>
                  <a:rPr lang="fr-CA" dirty="0"/>
                  <a:t>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A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fr-CA" dirty="0"/>
                  <a:t> </a:t>
                </a:r>
                <a:r>
                  <a:rPr lang="fr-CA" dirty="0" err="1"/>
                  <a:t>from</a:t>
                </a:r>
                <a:r>
                  <a:rPr lang="fr-CA" dirty="0"/>
                  <a:t> </a:t>
                </a:r>
                <a:r>
                  <a:rPr lang="fr-CA" dirty="0" err="1"/>
                  <a:t>having</a:t>
                </a:r>
                <a:r>
                  <a:rPr lang="fr-CA" dirty="0"/>
                  <a:t> a type-i </a:t>
                </a:r>
                <a:r>
                  <a:rPr lang="fr-CA" dirty="0" err="1"/>
                  <a:t>offspring</a:t>
                </a:r>
                <a:r>
                  <a:rPr lang="fr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A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CA" dirty="0"/>
                  <a:t> a type-j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fr-CA" dirty="0"/>
                  <a:t>Type-i parents </a:t>
                </a:r>
                <a:r>
                  <a:rPr lang="fr-CA" dirty="0" err="1"/>
                  <a:t>exert</a:t>
                </a:r>
                <a:r>
                  <a:rPr lang="fr-CA" dirty="0"/>
                  <a:t> effort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CA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dirty="0"/>
                  <a:t> to </a:t>
                </a:r>
                <a:r>
                  <a:rPr lang="fr-CA" dirty="0" err="1"/>
                  <a:t>socialize</a:t>
                </a:r>
                <a:r>
                  <a:rPr lang="fr-CA" dirty="0"/>
                  <a:t> </a:t>
                </a:r>
                <a:r>
                  <a:rPr lang="fr-CA" dirty="0" err="1"/>
                  <a:t>their</a:t>
                </a:r>
                <a:r>
                  <a:rPr lang="fr-CA" dirty="0"/>
                  <a:t> kids </a:t>
                </a:r>
                <a:r>
                  <a:rPr lang="fr-CA" dirty="0" err="1"/>
                  <a:t>into</a:t>
                </a:r>
                <a:r>
                  <a:rPr lang="fr-CA" dirty="0"/>
                  <a:t> i culture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dirty="0" err="1"/>
                  <a:t>They</a:t>
                </a:r>
                <a:r>
                  <a:rPr lang="fr-CA" dirty="0"/>
                  <a:t> </a:t>
                </a:r>
                <a:r>
                  <a:rPr lang="fr-CA" dirty="0" err="1"/>
                  <a:t>succeed</a:t>
                </a:r>
                <a:r>
                  <a:rPr lang="fr-CA" dirty="0"/>
                  <a:t> </a:t>
                </a:r>
                <a:r>
                  <a:rPr lang="fr-CA" dirty="0" err="1"/>
                  <a:t>with</a:t>
                </a:r>
                <a:r>
                  <a:rPr lang="fr-CA" dirty="0"/>
                  <a:t> </a:t>
                </a:r>
                <a:r>
                  <a:rPr lang="fr-CA" dirty="0" err="1"/>
                  <a:t>probability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CA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CA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dirty="0"/>
                  <a:t>At a </a:t>
                </a:r>
                <a:r>
                  <a:rPr lang="fr-CA" dirty="0" err="1"/>
                  <a:t>cost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A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dirty="0"/>
                  <a:t> </a:t>
                </a:r>
                <a:r>
                  <a:rPr lang="fr-CA" dirty="0" err="1"/>
                  <a:t>increasing</a:t>
                </a:r>
                <a:r>
                  <a:rPr lang="fr-CA" dirty="0"/>
                  <a:t> and </a:t>
                </a:r>
                <a:r>
                  <a:rPr lang="fr-CA" dirty="0" err="1"/>
                  <a:t>convex</a:t>
                </a:r>
                <a:r>
                  <a:rPr lang="fr-CA" dirty="0"/>
                  <a:t> (</a:t>
                </a:r>
                <a:r>
                  <a:rPr lang="fr-CA" dirty="0" err="1"/>
                  <a:t>just</a:t>
                </a:r>
                <a:r>
                  <a:rPr lang="fr-CA" dirty="0"/>
                  <a:t> for the model to </a:t>
                </a:r>
                <a:r>
                  <a:rPr lang="fr-CA" dirty="0" err="1"/>
                  <a:t>make</a:t>
                </a:r>
                <a:r>
                  <a:rPr lang="fr-CA" dirty="0"/>
                  <a:t> </a:t>
                </a:r>
                <a:r>
                  <a:rPr lang="fr-CA" dirty="0" err="1"/>
                  <a:t>sense</a:t>
                </a:r>
                <a:r>
                  <a:rPr lang="fr-CA" dirty="0"/>
                  <a:t>)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dirty="0"/>
                  <a:t>If </a:t>
                </a:r>
                <a:r>
                  <a:rPr lang="fr-CA" dirty="0" err="1"/>
                  <a:t>they</a:t>
                </a:r>
                <a:r>
                  <a:rPr lang="fr-CA" dirty="0"/>
                  <a:t> </a:t>
                </a:r>
                <a:r>
                  <a:rPr lang="fr-CA" dirty="0" err="1"/>
                  <a:t>don’t</a:t>
                </a:r>
                <a:r>
                  <a:rPr lang="fr-CA" dirty="0"/>
                  <a:t> </a:t>
                </a:r>
                <a:r>
                  <a:rPr lang="fr-CA" dirty="0" err="1"/>
                  <a:t>succeed</a:t>
                </a:r>
                <a:r>
                  <a:rPr lang="fr-CA" dirty="0"/>
                  <a:t>, </a:t>
                </a:r>
                <a:r>
                  <a:rPr lang="fr-CA" dirty="0" err="1"/>
                  <a:t>offsprings</a:t>
                </a:r>
                <a:r>
                  <a:rPr lang="fr-CA" dirty="0"/>
                  <a:t> </a:t>
                </a:r>
                <a:r>
                  <a:rPr lang="fr-CA" dirty="0" err="1"/>
                  <a:t>take</a:t>
                </a:r>
                <a:r>
                  <a:rPr lang="fr-CA" dirty="0"/>
                  <a:t> a </a:t>
                </a:r>
                <a:r>
                  <a:rPr lang="fr-CA" dirty="0" err="1"/>
                  <a:t>role</a:t>
                </a:r>
                <a:r>
                  <a:rPr lang="fr-CA" dirty="0"/>
                  <a:t> model « at </a:t>
                </a:r>
                <a:r>
                  <a:rPr lang="fr-CA" dirty="0" err="1"/>
                  <a:t>random</a:t>
                </a:r>
                <a:r>
                  <a:rPr lang="fr-CA" dirty="0"/>
                  <a:t> »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ED481C-EE1B-0462-BE8A-8E5CD3E7F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2675694"/>
                <a:ext cx="10058400" cy="3193294"/>
              </a:xfrm>
              <a:blipFill>
                <a:blip r:embed="rId2"/>
                <a:stretch>
                  <a:fillRect l="-1818" t="-1718" b="-343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500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BA0B9F-4F9B-50B7-5D2F-056340F3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fr-CA" sz="3600"/>
              <a:t>Solving the model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CB1BE05-7A38-B6A5-6E93-64837BE42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8565" y="643466"/>
                <a:ext cx="6818427" cy="5470462"/>
              </a:xfrm>
            </p:spPr>
            <p:txBody>
              <a:bodyPr anchor="ctr">
                <a:norm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CA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CA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>
                  <a:solidFill>
                    <a:srgbClr val="FF0000"/>
                  </a:solidFill>
                </a:endParaRPr>
              </a:p>
              <a:p>
                <a:r>
                  <a:rPr lang="fr-CA" dirty="0"/>
                  <a:t>To </a:t>
                </a:r>
                <a:r>
                  <a:rPr lang="fr-CA" dirty="0" err="1"/>
                  <a:t>simplify</a:t>
                </a:r>
                <a:r>
                  <a:rPr lang="fr-CA" dirty="0"/>
                  <a:t> the exposition, </a:t>
                </a:r>
                <a:r>
                  <a:rPr lang="fr-CA" dirty="0" err="1"/>
                  <a:t>let’s</a:t>
                </a:r>
                <a:r>
                  <a:rPr lang="fr-CA" dirty="0"/>
                  <a:t> assume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dirty="0"/>
                  <a:t>, and all </a:t>
                </a:r>
                <a:r>
                  <a:rPr lang="fr-CA" dirty="0" err="1"/>
                  <a:t>will</a:t>
                </a:r>
                <a:r>
                  <a:rPr lang="fr-CA" dirty="0"/>
                  <a:t> </a:t>
                </a:r>
                <a:r>
                  <a:rPr lang="fr-CA" dirty="0" err="1"/>
                  <a:t>be</a:t>
                </a:r>
                <a:r>
                  <a:rPr lang="fr-CA" dirty="0"/>
                  <a:t> </a:t>
                </a:r>
                <a:r>
                  <a:rPr lang="fr-CA" dirty="0" err="1"/>
                  <a:t>linear</a:t>
                </a:r>
                <a:endParaRPr lang="fr-CA" dirty="0"/>
              </a:p>
              <a:p>
                <a:r>
                  <a:rPr lang="fr-CA" dirty="0" err="1"/>
                  <a:t>We</a:t>
                </a:r>
                <a:r>
                  <a:rPr lang="fr-CA" dirty="0"/>
                  <a:t> </a:t>
                </a:r>
                <a:r>
                  <a:rPr lang="fr-CA" dirty="0" err="1"/>
                  <a:t>get</a:t>
                </a:r>
                <a:endParaRPr lang="fr-CA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b="0" dirty="0">
                  <a:solidFill>
                    <a:srgbClr val="FF0000"/>
                  </a:solidFill>
                </a:endParaRPr>
              </a:p>
              <a:p>
                <a:r>
                  <a:rPr lang="fr-CA" dirty="0"/>
                  <a:t>And a </a:t>
                </a:r>
                <a:r>
                  <a:rPr lang="fr-CA" dirty="0" err="1"/>
                  <a:t>symmetrical</a:t>
                </a:r>
                <a:r>
                  <a:rPr lang="fr-CA" dirty="0"/>
                  <a:t> solution for type-j </a:t>
                </a:r>
                <a:r>
                  <a:rPr lang="fr-CA" dirty="0" err="1"/>
                  <a:t>individuals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CB1BE05-7A38-B6A5-6E93-64837BE42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8565" y="643466"/>
                <a:ext cx="6818427" cy="5470462"/>
              </a:xfrm>
              <a:blipFill>
                <a:blip r:embed="rId2"/>
                <a:stretch>
                  <a:fillRect l="-12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2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FF3909-50B8-216F-3B54-D849A6C5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Dynamics and equilibrium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C30E0D-CBAE-E565-0E8F-F4F491CFA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546224"/>
                <a:ext cx="5977938" cy="33427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CA" sz="1700" dirty="0">
                    <a:solidFill>
                      <a:srgbClr val="FFFFFF"/>
                    </a:solidFill>
                  </a:rPr>
                  <a:t>If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we</a:t>
                </a:r>
                <a:r>
                  <a:rPr lang="fr-CA" sz="1700" dirty="0">
                    <a:solidFill>
                      <a:srgbClr val="FFFFFF"/>
                    </a:solidFill>
                  </a:rPr>
                  <a:t> start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with</a:t>
                </a:r>
                <a:r>
                  <a:rPr lang="fr-CA" sz="1700" dirty="0">
                    <a:solidFill>
                      <a:srgbClr val="FFFFFF"/>
                    </a:solidFill>
                  </a:rPr>
                  <a:t> proportions </a:t>
                </a:r>
                <a14:m>
                  <m:oMath xmlns:m="http://schemas.openxmlformats.org/officeDocument/2006/math">
                    <m:r>
                      <a:rPr lang="fr-CA" sz="17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fr-CA" sz="1700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CA" sz="17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fr-CA" sz="1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fr-CA" sz="1700" dirty="0">
                    <a:solidFill>
                      <a:srgbClr val="FFFFFF"/>
                    </a:solidFill>
                  </a:rPr>
                  <a:t>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where</a:t>
                </a:r>
                <a:r>
                  <a:rPr lang="fr-CA" sz="1700" dirty="0">
                    <a:solidFill>
                      <a:srgbClr val="FFFFFF"/>
                    </a:solidFill>
                  </a:rPr>
                  <a:t> do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we</a:t>
                </a:r>
                <a:r>
                  <a:rPr lang="fr-CA" sz="1700" dirty="0">
                    <a:solidFill>
                      <a:srgbClr val="FFFFFF"/>
                    </a:solidFill>
                  </a:rPr>
                  <a:t> go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next</a:t>
                </a:r>
                <a:r>
                  <a:rPr lang="fr-CA" sz="1700" dirty="0">
                    <a:solidFill>
                      <a:srgbClr val="FFFFFF"/>
                    </a:solidFill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d>
                      <m:dPr>
                        <m:ctrlP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fr-CA" sz="17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fr-CA" sz="1700" dirty="0">
                    <a:solidFill>
                      <a:srgbClr val="FFFFFF"/>
                    </a:solidFill>
                  </a:rPr>
                  <a:t>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offspring</a:t>
                </a:r>
                <a:r>
                  <a:rPr lang="fr-CA" sz="1700" dirty="0">
                    <a:solidFill>
                      <a:srgbClr val="FFFFFF"/>
                    </a:solidFill>
                  </a:rPr>
                  <a:t> of type-j parents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become</a:t>
                </a:r>
                <a:r>
                  <a:rPr lang="fr-CA" sz="1700" dirty="0">
                    <a:solidFill>
                      <a:srgbClr val="FFFFFF"/>
                    </a:solidFill>
                  </a:rPr>
                  <a:t> type-i, and </a:t>
                </a:r>
                <a14:m>
                  <m:oMath xmlns:m="http://schemas.openxmlformats.org/officeDocument/2006/math">
                    <m:r>
                      <a:rPr lang="fr-CA" sz="17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CA" sz="17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r>
                  <a:rPr lang="fr-CA" sz="1700" dirty="0">
                    <a:solidFill>
                      <a:srgbClr val="FFFFFF"/>
                    </a:solidFill>
                  </a:rPr>
                  <a:t>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offspring</a:t>
                </a:r>
                <a:r>
                  <a:rPr lang="fr-CA" sz="1700" dirty="0">
                    <a:solidFill>
                      <a:srgbClr val="FFFFFF"/>
                    </a:solidFill>
                  </a:rPr>
                  <a:t> of type-i parents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become</a:t>
                </a:r>
                <a:r>
                  <a:rPr lang="fr-CA" sz="1700" dirty="0">
                    <a:solidFill>
                      <a:srgbClr val="FFFFFF"/>
                    </a:solidFill>
                  </a:rPr>
                  <a:t> type-j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1700" dirty="0">
                    <a:solidFill>
                      <a:srgbClr val="FFFFFF"/>
                    </a:solidFill>
                  </a:rPr>
                  <a:t>So in the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next</a:t>
                </a:r>
                <a:r>
                  <a:rPr lang="fr-CA" sz="1700" dirty="0">
                    <a:solidFill>
                      <a:srgbClr val="FFFFFF"/>
                    </a:solidFill>
                  </a:rPr>
                  <a:t>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generation</a:t>
                </a:r>
                <a:endParaRPr lang="fr-CA" sz="1700" dirty="0">
                  <a:solidFill>
                    <a:srgbClr val="FFFFFF"/>
                  </a:solidFill>
                </a:endParaRP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CA" sz="1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1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CA" sz="17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1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fr-CA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sz="17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7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CA" sz="17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fr-CA" sz="17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fr-CA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17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91440" lvl="1" indent="-91440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fr-CA" sz="1700" dirty="0">
                    <a:solidFill>
                      <a:srgbClr val="FFFFFF"/>
                    </a:solidFill>
                  </a:rPr>
                  <a:t>And in (the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only</a:t>
                </a:r>
                <a:r>
                  <a:rPr lang="fr-CA" sz="1700" dirty="0">
                    <a:solidFill>
                      <a:srgbClr val="FFFFFF"/>
                    </a:solidFill>
                  </a:rPr>
                  <a:t> stable) </a:t>
                </a:r>
                <a:r>
                  <a:rPr lang="fr-CA" sz="1700" dirty="0" err="1">
                    <a:solidFill>
                      <a:srgbClr val="FFFFFF"/>
                    </a:solidFill>
                  </a:rPr>
                  <a:t>equilibrium</a:t>
                </a:r>
                <a:endParaRPr lang="fr-CA" sz="1700" dirty="0">
                  <a:solidFill>
                    <a:srgbClr val="FFFFFF"/>
                  </a:solidFill>
                </a:endParaRP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fr-CA" sz="17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 =</m:t>
                      </m:r>
                      <m:f>
                        <m:fPr>
                          <m:ctrlPr>
                            <a:rPr lang="fr-CA" sz="17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A" sz="17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CA" sz="17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sz="17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CA" sz="17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7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17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C30E0D-CBAE-E565-0E8F-F4F491CFA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546224"/>
                <a:ext cx="5977938" cy="3342747"/>
              </a:xfrm>
              <a:blipFill>
                <a:blip r:embed="rId2"/>
                <a:stretch>
                  <a:fillRect l="-612" t="-7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Roches empilées sur du bois flotté avec la mer en arrière-plan">
            <a:extLst>
              <a:ext uri="{FF2B5EF4-FFF2-40B4-BE49-F238E27FC236}">
                <a16:creationId xmlns:a16="http://schemas.microsoft.com/office/drawing/2014/main" id="{AFAFFE57-5E0D-8A4A-F807-17F23D84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70" r="28451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AFB7B-98B9-D265-4BBF-596972A1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>
                <a:solidFill>
                  <a:schemeClr val="bg1"/>
                </a:solidFill>
              </a:rPr>
              <a:t>Discussion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5199ED7-0F6E-86D5-FE44-585158560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2290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51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78720-C808-F70B-E488-E3E42EA5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 dirty="0">
                <a:solidFill>
                  <a:schemeClr val="bg1"/>
                </a:solidFill>
              </a:rPr>
              <a:t>Open </a:t>
            </a:r>
            <a:r>
              <a:rPr lang="fr-CA" sz="3600" dirty="0" err="1">
                <a:solidFill>
                  <a:schemeClr val="bg1"/>
                </a:solidFill>
              </a:rPr>
              <a:t>ideas</a:t>
            </a:r>
            <a:r>
              <a:rPr lang="fr-CA" sz="3600" dirty="0">
                <a:solidFill>
                  <a:schemeClr val="bg1"/>
                </a:solidFill>
              </a:rPr>
              <a:t> for extensions </a:t>
            </a:r>
            <a:br>
              <a:rPr lang="fr-CA" sz="3600" dirty="0">
                <a:solidFill>
                  <a:schemeClr val="bg1"/>
                </a:solidFill>
              </a:rPr>
            </a:br>
            <a:r>
              <a:rPr lang="fr-CA" sz="3600" dirty="0">
                <a:solidFill>
                  <a:schemeClr val="bg1"/>
                </a:solidFill>
              </a:rPr>
              <a:t>(</a:t>
            </a:r>
            <a:r>
              <a:rPr lang="fr-CA" sz="3600" dirty="0" err="1">
                <a:solidFill>
                  <a:schemeClr val="bg1"/>
                </a:solidFill>
              </a:rPr>
              <a:t>also</a:t>
            </a:r>
            <a:r>
              <a:rPr lang="fr-CA" sz="3600" dirty="0">
                <a:solidFill>
                  <a:schemeClr val="bg1"/>
                </a:solidFill>
              </a:rPr>
              <a:t> check </a:t>
            </a:r>
            <a:r>
              <a:rPr lang="fr-CA" sz="3600" dirty="0" err="1">
                <a:solidFill>
                  <a:schemeClr val="bg1"/>
                </a:solidFill>
              </a:rPr>
              <a:t>Bisin</a:t>
            </a:r>
            <a:r>
              <a:rPr lang="fr-CA" sz="3600" dirty="0">
                <a:solidFill>
                  <a:schemeClr val="bg1"/>
                </a:solidFill>
              </a:rPr>
              <a:t> &amp; Verdier ARE 2023)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A2AA02B-0237-1908-1198-C5FF8602F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643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19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FD69AA-964B-4073-C6D0-4F7F3662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Moses Shayo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08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759C0A-DB97-3880-E3AD-43681CF3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 setup inspired from social psycho and experimental econ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B76D51-74D0-6F4C-57D2-38F545CE2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2675694"/>
                <a:ext cx="10058400" cy="3193294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Individuals </a:t>
                </a:r>
                <a:r>
                  <a:rPr lang="fr-CA" dirty="0" err="1"/>
                  <a:t>categorize</a:t>
                </a:r>
                <a:r>
                  <a:rPr lang="fr-CA" dirty="0"/>
                  <a:t> </a:t>
                </a:r>
                <a:r>
                  <a:rPr lang="fr-CA" dirty="0" err="1"/>
                  <a:t>themselves</a:t>
                </a:r>
                <a:r>
                  <a:rPr lang="fr-CA" dirty="0"/>
                  <a:t> </a:t>
                </a:r>
                <a:r>
                  <a:rPr lang="fr-CA" dirty="0" err="1"/>
                  <a:t>into</a:t>
                </a:r>
                <a:r>
                  <a:rPr lang="fr-CA" dirty="0"/>
                  <a:t> groups (Turner et al 1987)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𝑖𝐽</m:t>
                          </m:r>
                        </m:sub>
                      </m:sSub>
                      <m:r>
                        <a:rPr lang="fr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CA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CA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sup>
                                          </m:sSubSup>
                                          <m:r>
                                            <a:rPr lang="fr-CA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CA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fr-CA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fr-CA" dirty="0">
                  <a:solidFill>
                    <a:srgbClr val="FF0000"/>
                  </a:solidFill>
                </a:endParaRPr>
              </a:p>
              <a:p>
                <a:r>
                  <a:rPr lang="fr-CA" dirty="0" err="1"/>
                  <a:t>With</a:t>
                </a:r>
                <a:r>
                  <a:rPr lang="fr-CA" dirty="0"/>
                  <a:t> attention </a:t>
                </a:r>
                <a:r>
                  <a:rPr lang="fr-CA" dirty="0" err="1"/>
                  <a:t>weights</a:t>
                </a:r>
                <a:r>
                  <a:rPr lang="fr-CA" dirty="0"/>
                  <a:t> (</a:t>
                </a:r>
                <a:r>
                  <a:rPr lang="fr-CA" dirty="0" err="1"/>
                  <a:t>Nosofsky</a:t>
                </a:r>
                <a:r>
                  <a:rPr lang="fr-CA" dirty="0"/>
                  <a:t> 1986)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r-CA" dirty="0"/>
                  <a:t>s and « </a:t>
                </a:r>
                <a:r>
                  <a:rPr lang="fr-CA" dirty="0" err="1"/>
                  <a:t>typical</a:t>
                </a:r>
                <a:r>
                  <a:rPr lang="fr-CA" dirty="0"/>
                  <a:t> » group J </a:t>
                </a:r>
                <a:r>
                  <a:rPr lang="fr-CA" dirty="0" err="1"/>
                  <a:t>attributes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B76D51-74D0-6F4C-57D2-38F545CE2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2675694"/>
                <a:ext cx="10058400" cy="3193294"/>
              </a:xfrm>
              <a:blipFill>
                <a:blip r:embed="rId2"/>
                <a:stretch>
                  <a:fillRect l="-909" t="-13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52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C0A192-039A-FDEF-BD12-3B355A20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 setup inspired from social psycho and experimental econ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CBAF5A9-363A-3A62-54F0-BC358C2328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2675693"/>
                <a:ext cx="10133012" cy="3639381"/>
              </a:xfrm>
            </p:spPr>
            <p:txBody>
              <a:bodyPr>
                <a:normAutofit fontScale="92500"/>
              </a:bodyPr>
              <a:lstStyle/>
              <a:p>
                <a:r>
                  <a:rPr lang="fr-CA" sz="2400" dirty="0"/>
                  <a:t>Groups J have a </a:t>
                </a:r>
                <a:r>
                  <a:rPr lang="fr-CA" sz="2400" dirty="0" err="1"/>
                  <a:t>status</a:t>
                </a:r>
                <a:r>
                  <a:rPr lang="fr-CA" sz="2400" dirty="0"/>
                  <a:t> </a:t>
                </a:r>
                <a:r>
                  <a:rPr lang="fr-CA" sz="2400" dirty="0" err="1"/>
                  <a:t>based</a:t>
                </a:r>
                <a:r>
                  <a:rPr lang="fr-CA" sz="2400" dirty="0"/>
                  <a:t> on social </a:t>
                </a:r>
                <a:r>
                  <a:rPr lang="fr-CA" sz="2400" dirty="0" err="1"/>
                  <a:t>comparison</a:t>
                </a:r>
                <a:r>
                  <a:rPr lang="fr-CA" sz="2400" dirty="0"/>
                  <a:t> to </a:t>
                </a:r>
                <a:r>
                  <a:rPr lang="fr-CA" sz="2400" dirty="0" err="1"/>
                  <a:t>other</a:t>
                </a:r>
                <a:r>
                  <a:rPr lang="fr-CA" sz="2400" dirty="0"/>
                  <a:t> groups (Tajfel &amp; Turner 1987)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CA" sz="2400" dirty="0">
                  <a:solidFill>
                    <a:srgbClr val="FF0000"/>
                  </a:solidFill>
                </a:endParaRPr>
              </a:p>
              <a:p>
                <a:pPr marL="201168" lvl="1" indent="0">
                  <a:buNone/>
                </a:pPr>
                <a:r>
                  <a:rPr lang="fr-CA" sz="2400" dirty="0" err="1"/>
                  <a:t>With</a:t>
                </a:r>
                <a:r>
                  <a:rPr lang="fr-CA" sz="2400" dirty="0"/>
                  <a:t> </a:t>
                </a:r>
                <a:r>
                  <a:rPr lang="fr-CA" sz="2400" dirty="0" err="1"/>
                  <a:t>comparison</a:t>
                </a:r>
                <a:r>
                  <a:rPr lang="fr-CA" sz="2400" dirty="0"/>
                  <a:t> group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fr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fr-CA" sz="2400" dirty="0"/>
                  <a:t>, and a group </a:t>
                </a:r>
                <a:r>
                  <a:rPr lang="fr-CA" sz="2400" dirty="0" err="1"/>
                  <a:t>measure</a:t>
                </a:r>
                <a:r>
                  <a:rPr lang="fr-CA" sz="2400" dirty="0"/>
                  <a:t> of </a:t>
                </a:r>
                <a:r>
                  <a:rPr lang="fr-CA" sz="2400" dirty="0" err="1"/>
                  <a:t>material</a:t>
                </a:r>
                <a:r>
                  <a:rPr lang="fr-CA" sz="2400" dirty="0"/>
                  <a:t> </a:t>
                </a:r>
                <a:r>
                  <a:rPr lang="fr-CA" sz="2400" dirty="0" err="1"/>
                  <a:t>payoff</a:t>
                </a:r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fr-CA" sz="24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CA" sz="2400" dirty="0"/>
                  <a:t> </a:t>
                </a:r>
                <a:r>
                  <a:rPr lang="fr-CA" sz="2400" dirty="0" err="1"/>
                  <a:t>dependent</a:t>
                </a:r>
                <a:r>
                  <a:rPr lang="fr-CA" sz="2400" dirty="0"/>
                  <a:t> on </a:t>
                </a:r>
                <a:r>
                  <a:rPr lang="fr-CA" sz="2400" dirty="0" err="1"/>
                  <a:t>policy</a:t>
                </a:r>
                <a:r>
                  <a:rPr lang="fr-CA" sz="2400" dirty="0"/>
                  <a:t>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A" sz="2400" dirty="0"/>
                  <a:t>.</a:t>
                </a:r>
              </a:p>
              <a:p>
                <a:pPr marL="201168" lvl="1" indent="0">
                  <a:buNone/>
                </a:pPr>
                <a:endParaRPr lang="fr-CA" sz="2400" dirty="0"/>
              </a:p>
              <a:p>
                <a:pPr marL="201168" lvl="1" indent="0">
                  <a:buNone/>
                </a:pPr>
                <a:r>
                  <a:rPr lang="fr-CA" sz="2400" dirty="0" err="1"/>
                  <a:t>Individual</a:t>
                </a:r>
                <a:r>
                  <a:rPr lang="fr-CA" sz="2400" dirty="0"/>
                  <a:t> « identifies </a:t>
                </a:r>
                <a:r>
                  <a:rPr lang="fr-CA" sz="2400" dirty="0" err="1"/>
                  <a:t>with</a:t>
                </a:r>
                <a:r>
                  <a:rPr lang="fr-CA" sz="2400" dirty="0"/>
                  <a:t> » group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fr-CA" sz="2400" dirty="0"/>
                  <a:t> if utility </a:t>
                </a:r>
                <a:r>
                  <a:rPr lang="fr-CA" sz="2400" dirty="0" err="1"/>
                  <a:t>decreases</a:t>
                </a:r>
                <a:r>
                  <a:rPr lang="fr-CA" sz="2400" dirty="0"/>
                  <a:t> in distance and </a:t>
                </a:r>
                <a:r>
                  <a:rPr lang="fr-CA" sz="2400" dirty="0" err="1"/>
                  <a:t>increases</a:t>
                </a:r>
                <a:r>
                  <a:rPr lang="fr-CA" sz="2400" dirty="0"/>
                  <a:t> in group </a:t>
                </a:r>
                <a:r>
                  <a:rPr lang="fr-CA" sz="2400" dirty="0" err="1"/>
                  <a:t>status</a:t>
                </a:r>
                <a:endParaRPr lang="fr-CA" sz="24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𝑖𝐽</m:t>
                          </m:r>
                        </m:sub>
                      </m:sSub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A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CBAF5A9-363A-3A62-54F0-BC358C232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2675693"/>
                <a:ext cx="10133012" cy="3639381"/>
              </a:xfrm>
              <a:blipFill>
                <a:blip r:embed="rId2"/>
                <a:stretch>
                  <a:fillRect l="-782" t="-838" r="-132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88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C6F7B-38CC-06AB-3351-AB3CBFED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16B05F-88C7-6EBC-07F9-825B0245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fr-CA" sz="3600" dirty="0"/>
              <a:t>Multiple social </a:t>
            </a:r>
            <a:r>
              <a:rPr lang="fr-CA" sz="3600" dirty="0" err="1"/>
              <a:t>equilibria</a:t>
            </a:r>
            <a:endParaRPr lang="fr-CA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2CCC49D-ABD0-F877-0588-C5C3C2887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8565" y="643466"/>
                <a:ext cx="6818427" cy="5470462"/>
              </a:xfrm>
            </p:spPr>
            <p:txBody>
              <a:bodyPr anchor="ctr">
                <a:normAutofit/>
              </a:bodyPr>
              <a:lstStyle/>
              <a:p>
                <a:pPr marL="201168" lvl="1" indent="0">
                  <a:buNone/>
                </a:pPr>
                <a:r>
                  <a:rPr lang="fr-CA" dirty="0"/>
                  <a:t>Typically </a:t>
                </a:r>
                <a:r>
                  <a:rPr lang="fr-CA" dirty="0" err="1"/>
                  <a:t>interested</a:t>
                </a:r>
                <a:r>
                  <a:rPr lang="fr-CA" dirty="0"/>
                  <a:t> in identification to class or nation (but </a:t>
                </a:r>
                <a:r>
                  <a:rPr lang="fr-CA" dirty="0" err="1"/>
                  <a:t>could</a:t>
                </a:r>
                <a:r>
                  <a:rPr lang="fr-CA" dirty="0"/>
                  <a:t> </a:t>
                </a:r>
                <a:r>
                  <a:rPr lang="fr-CA" dirty="0" err="1"/>
                  <a:t>also</a:t>
                </a:r>
                <a:r>
                  <a:rPr lang="fr-CA" dirty="0"/>
                  <a:t> </a:t>
                </a:r>
                <a:r>
                  <a:rPr lang="fr-CA" dirty="0" err="1"/>
                  <a:t>be</a:t>
                </a:r>
                <a:r>
                  <a:rPr lang="fr-CA" dirty="0"/>
                  <a:t> </a:t>
                </a:r>
                <a:r>
                  <a:rPr lang="fr-CA" dirty="0" err="1"/>
                  <a:t>ethnic</a:t>
                </a:r>
                <a:r>
                  <a:rPr lang="fr-CA" dirty="0"/>
                  <a:t> group…)</a:t>
                </a:r>
              </a:p>
              <a:p>
                <a:pPr marL="201168" lvl="1" indent="0">
                  <a:buNone/>
                </a:pPr>
                <a:r>
                  <a:rPr lang="fr-CA" dirty="0"/>
                  <a:t>This </a:t>
                </a:r>
                <a:r>
                  <a:rPr lang="fr-CA" dirty="0" err="1"/>
                  <a:t>is</a:t>
                </a:r>
                <a:r>
                  <a:rPr lang="fr-CA" dirty="0"/>
                  <a:t> a coordination </a:t>
                </a:r>
                <a:r>
                  <a:rPr lang="fr-CA" dirty="0" err="1"/>
                  <a:t>game</a:t>
                </a:r>
                <a:r>
                  <a:rPr lang="fr-CA" dirty="0"/>
                  <a:t> – the process of how </a:t>
                </a:r>
                <a:r>
                  <a:rPr lang="fr-CA" dirty="0" err="1"/>
                  <a:t>we</a:t>
                </a:r>
                <a:r>
                  <a:rPr lang="fr-CA" dirty="0"/>
                  <a:t> </a:t>
                </a:r>
                <a:r>
                  <a:rPr lang="fr-CA" dirty="0" err="1"/>
                  <a:t>get</a:t>
                </a:r>
                <a:r>
                  <a:rPr lang="fr-CA" dirty="0"/>
                  <a:t> </a:t>
                </a:r>
                <a:r>
                  <a:rPr lang="fr-CA" dirty="0" err="1"/>
                  <a:t>there</a:t>
                </a:r>
                <a:r>
                  <a:rPr lang="fr-CA" dirty="0"/>
                  <a:t> </a:t>
                </a:r>
                <a:r>
                  <a:rPr lang="fr-CA" dirty="0" err="1"/>
                  <a:t>is</a:t>
                </a:r>
                <a:r>
                  <a:rPr lang="fr-CA" dirty="0"/>
                  <a:t> not explicit – but </a:t>
                </a:r>
                <a:r>
                  <a:rPr lang="fr-CA" dirty="0" err="1"/>
                  <a:t>we</a:t>
                </a:r>
                <a:r>
                  <a:rPr lang="fr-CA" dirty="0"/>
                  <a:t> can </a:t>
                </a:r>
                <a:r>
                  <a:rPr lang="fr-CA" dirty="0" err="1"/>
                  <a:t>describe</a:t>
                </a:r>
                <a:r>
                  <a:rPr lang="fr-CA" dirty="0"/>
                  <a:t> </a:t>
                </a:r>
                <a:r>
                  <a:rPr lang="fr-CA" dirty="0" err="1"/>
                  <a:t>features</a:t>
                </a:r>
                <a:r>
                  <a:rPr lang="fr-CA" dirty="0"/>
                  <a:t> of the </a:t>
                </a:r>
                <a:r>
                  <a:rPr lang="fr-CA" dirty="0" err="1"/>
                  <a:t>equilibria</a:t>
                </a:r>
                <a:r>
                  <a:rPr lang="fr-CA" dirty="0"/>
                  <a:t> </a:t>
                </a:r>
              </a:p>
              <a:p>
                <a:pPr lvl="1">
                  <a:buFontTx/>
                  <a:buChar char="-"/>
                </a:pPr>
                <a:r>
                  <a:rPr lang="fr-CA" dirty="0"/>
                  <a:t>E.g. plug </a:t>
                </a:r>
                <a:r>
                  <a:rPr lang="fr-CA" dirty="0" err="1"/>
                  <a:t>it</a:t>
                </a:r>
                <a:r>
                  <a:rPr lang="fr-CA" dirty="0"/>
                  <a:t> </a:t>
                </a:r>
                <a:r>
                  <a:rPr lang="fr-CA" dirty="0" err="1"/>
                  <a:t>into</a:t>
                </a:r>
                <a:r>
                  <a:rPr lang="fr-CA" dirty="0"/>
                  <a:t> a Meltzer - Richard model of redistribution, </a:t>
                </a:r>
                <a:r>
                  <a:rPr lang="fr-CA" dirty="0" err="1"/>
                  <a:t>you</a:t>
                </a:r>
                <a:r>
                  <a:rPr lang="fr-CA" dirty="0"/>
                  <a:t> </a:t>
                </a:r>
                <a:r>
                  <a:rPr lang="fr-CA" dirty="0" err="1"/>
                  <a:t>get</a:t>
                </a:r>
                <a:r>
                  <a:rPr lang="fr-CA" dirty="0"/>
                  <a:t> the </a:t>
                </a:r>
                <a:r>
                  <a:rPr lang="fr-CA" dirty="0" err="1"/>
                  <a:t>following</a:t>
                </a:r>
                <a:r>
                  <a:rPr lang="fr-CA" dirty="0"/>
                  <a:t> </a:t>
                </a:r>
                <a:r>
                  <a:rPr lang="fr-CA" dirty="0" err="1"/>
                  <a:t>ordering</a:t>
                </a:r>
                <a:r>
                  <a:rPr lang="fr-CA" dirty="0"/>
                  <a:t> for the </a:t>
                </a:r>
                <a:r>
                  <a:rPr lang="fr-CA" dirty="0" err="1"/>
                  <a:t>poor’s</a:t>
                </a:r>
                <a:r>
                  <a:rPr lang="fr-CA" dirty="0"/>
                  <a:t> </a:t>
                </a:r>
                <a:r>
                  <a:rPr lang="fr-CA" dirty="0" err="1"/>
                  <a:t>prefs</a:t>
                </a:r>
                <a:r>
                  <a:rPr lang="fr-CA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</m:oMath>
                </a14:m>
                <a:endParaRPr lang="fr-CA" dirty="0"/>
              </a:p>
              <a:p>
                <a:pPr lvl="1">
                  <a:buFontTx/>
                  <a:buChar char="-"/>
                </a:pPr>
                <a:r>
                  <a:rPr lang="fr-CA" dirty="0"/>
                  <a:t>There </a:t>
                </a:r>
                <a:r>
                  <a:rPr lang="fr-CA" dirty="0" err="1"/>
                  <a:t>exists</a:t>
                </a:r>
                <a:r>
                  <a:rPr lang="fr-CA" dirty="0"/>
                  <a:t> a social </a:t>
                </a:r>
                <a:r>
                  <a:rPr lang="fr-CA" dirty="0" err="1"/>
                  <a:t>equilibrium</a:t>
                </a:r>
                <a:r>
                  <a:rPr lang="fr-CA" dirty="0"/>
                  <a:t> in </a:t>
                </a:r>
                <a:r>
                  <a:rPr lang="fr-CA" dirty="0" err="1"/>
                  <a:t>which</a:t>
                </a:r>
                <a:r>
                  <a:rPr lang="fr-CA" dirty="0"/>
                  <a:t> people </a:t>
                </a:r>
                <a:r>
                  <a:rPr lang="fr-CA" dirty="0" err="1"/>
                  <a:t>identify</a:t>
                </a:r>
                <a:r>
                  <a:rPr lang="fr-CA" dirty="0"/>
                  <a:t> </a:t>
                </a:r>
                <a:r>
                  <a:rPr lang="fr-CA" dirty="0" err="1"/>
                  <a:t>with</a:t>
                </a:r>
                <a:r>
                  <a:rPr lang="fr-CA" dirty="0"/>
                  <a:t> </a:t>
                </a:r>
                <a:r>
                  <a:rPr lang="fr-CA" dirty="0" err="1"/>
                  <a:t>their</a:t>
                </a:r>
                <a:r>
                  <a:rPr lang="fr-CA" dirty="0"/>
                  <a:t> class and a </a:t>
                </a:r>
                <a:r>
                  <a:rPr lang="fr-CA" dirty="0" err="1"/>
                  <a:t>relatively</a:t>
                </a:r>
                <a:r>
                  <a:rPr lang="fr-CA" dirty="0"/>
                  <a:t> high </a:t>
                </a:r>
                <a:r>
                  <a:rPr lang="fr-CA" dirty="0" err="1"/>
                  <a:t>level</a:t>
                </a:r>
                <a:r>
                  <a:rPr lang="fr-CA" dirty="0"/>
                  <a:t> of redistribution</a:t>
                </a:r>
              </a:p>
              <a:p>
                <a:pPr lvl="1">
                  <a:buFontTx/>
                  <a:buChar char="-"/>
                </a:pPr>
                <a:r>
                  <a:rPr lang="fr-CA" dirty="0"/>
                  <a:t>There can </a:t>
                </a:r>
                <a:r>
                  <a:rPr lang="fr-CA" dirty="0" err="1"/>
                  <a:t>be</a:t>
                </a:r>
                <a:r>
                  <a:rPr lang="fr-CA" dirty="0"/>
                  <a:t> a social </a:t>
                </a:r>
                <a:r>
                  <a:rPr lang="fr-CA" dirty="0" err="1"/>
                  <a:t>equilibrium</a:t>
                </a:r>
                <a:r>
                  <a:rPr lang="fr-CA" dirty="0"/>
                  <a:t> in </a:t>
                </a:r>
                <a:r>
                  <a:rPr lang="fr-CA" dirty="0" err="1"/>
                  <a:t>which</a:t>
                </a:r>
                <a:r>
                  <a:rPr lang="fr-CA" dirty="0"/>
                  <a:t> the </a:t>
                </a:r>
                <a:r>
                  <a:rPr lang="fr-CA" dirty="0" err="1"/>
                  <a:t>poor</a:t>
                </a:r>
                <a:r>
                  <a:rPr lang="fr-CA" dirty="0"/>
                  <a:t> </a:t>
                </a:r>
                <a:r>
                  <a:rPr lang="fr-CA" dirty="0" err="1"/>
                  <a:t>identify</a:t>
                </a:r>
                <a:r>
                  <a:rPr lang="fr-CA" dirty="0"/>
                  <a:t> </a:t>
                </a:r>
                <a:r>
                  <a:rPr lang="fr-CA" dirty="0" err="1"/>
                  <a:t>with</a:t>
                </a:r>
                <a:r>
                  <a:rPr lang="fr-CA" dirty="0"/>
                  <a:t> the nation and a </a:t>
                </a:r>
                <a:r>
                  <a:rPr lang="fr-CA" dirty="0" err="1"/>
                  <a:t>relatively</a:t>
                </a:r>
                <a:r>
                  <a:rPr lang="fr-CA" dirty="0"/>
                  <a:t> </a:t>
                </a:r>
                <a:r>
                  <a:rPr lang="fr-CA" dirty="0" err="1"/>
                  <a:t>low</a:t>
                </a:r>
                <a:r>
                  <a:rPr lang="fr-CA" dirty="0"/>
                  <a:t> </a:t>
                </a:r>
                <a:r>
                  <a:rPr lang="fr-CA" dirty="0" err="1"/>
                  <a:t>level</a:t>
                </a:r>
                <a:r>
                  <a:rPr lang="fr-CA" dirty="0"/>
                  <a:t> of redistribution – more </a:t>
                </a:r>
                <a:r>
                  <a:rPr lang="fr-CA" dirty="0" err="1"/>
                  <a:t>likely</a:t>
                </a:r>
                <a:r>
                  <a:rPr lang="fr-CA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r-CA" dirty="0"/>
                  <a:t> </a:t>
                </a:r>
                <a:r>
                  <a:rPr lang="fr-CA" dirty="0" err="1"/>
                  <a:t>is</a:t>
                </a:r>
                <a:r>
                  <a:rPr lang="fr-CA" dirty="0"/>
                  <a:t> high,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fr-CA" dirty="0"/>
                  <a:t> high,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fr-CA" dirty="0"/>
                  <a:t> </a:t>
                </a:r>
                <a:r>
                  <a:rPr lang="fr-CA" dirty="0" err="1"/>
                  <a:t>low</a:t>
                </a:r>
                <a:r>
                  <a:rPr lang="fr-CA" dirty="0"/>
                  <a:t>, etc.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2CCC49D-ABD0-F877-0588-C5C3C2887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8565" y="643466"/>
                <a:ext cx="6818427" cy="5470462"/>
              </a:xfrm>
              <a:blipFill>
                <a:blip r:embed="rId2"/>
                <a:stretch>
                  <a:fillRect r="-151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629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homme, Visage humain, texte, verres&#10;&#10;Description générée automatiquement">
            <a:extLst>
              <a:ext uri="{FF2B5EF4-FFF2-40B4-BE49-F238E27FC236}">
                <a16:creationId xmlns:a16="http://schemas.microsoft.com/office/drawing/2014/main" id="{C0387E87-B0A4-CBA2-A42F-AC7C6CBFB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8" b="2646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0E85EC-3813-7643-BA75-72970D701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Autofit/>
          </a:bodyPr>
          <a:lstStyle/>
          <a:p>
            <a:pPr algn="r"/>
            <a:r>
              <a:rPr lang="fr-CA" sz="2400" dirty="0">
                <a:solidFill>
                  <a:srgbClr val="FFFFFF"/>
                </a:solidFill>
              </a:rPr>
              <a:t>The </a:t>
            </a:r>
            <a:r>
              <a:rPr lang="fr-CA" sz="2400" dirty="0" err="1">
                <a:solidFill>
                  <a:srgbClr val="FFFFFF"/>
                </a:solidFill>
              </a:rPr>
              <a:t>Sveriges</a:t>
            </a:r>
            <a:r>
              <a:rPr lang="fr-CA" sz="2400" dirty="0">
                <a:solidFill>
                  <a:srgbClr val="FFFFFF"/>
                </a:solidFill>
              </a:rPr>
              <a:t> </a:t>
            </a:r>
            <a:r>
              <a:rPr lang="fr-CA" sz="2400" dirty="0" err="1">
                <a:solidFill>
                  <a:srgbClr val="FFFFFF"/>
                </a:solidFill>
              </a:rPr>
              <a:t>Riksbank</a:t>
            </a:r>
            <a:r>
              <a:rPr lang="fr-CA" sz="2400" dirty="0">
                <a:solidFill>
                  <a:srgbClr val="FFFFFF"/>
                </a:solidFill>
              </a:rPr>
              <a:t> </a:t>
            </a:r>
            <a:r>
              <a:rPr lang="fr-CA" sz="2400" dirty="0" err="1">
                <a:solidFill>
                  <a:srgbClr val="FFFFFF"/>
                </a:solidFill>
              </a:rPr>
              <a:t>Prize</a:t>
            </a:r>
            <a:r>
              <a:rPr lang="fr-CA" sz="2400" dirty="0">
                <a:solidFill>
                  <a:srgbClr val="FFFFFF"/>
                </a:solidFill>
              </a:rPr>
              <a:t> in </a:t>
            </a:r>
            <a:r>
              <a:rPr lang="fr-CA" sz="2400" dirty="0" err="1">
                <a:solidFill>
                  <a:srgbClr val="FFFFFF"/>
                </a:solidFill>
              </a:rPr>
              <a:t>Economic</a:t>
            </a:r>
            <a:r>
              <a:rPr lang="fr-CA" sz="2400" dirty="0">
                <a:solidFill>
                  <a:srgbClr val="FFFFFF"/>
                </a:solidFill>
              </a:rPr>
              <a:t> Sciences in Memory of Alfred Nobel 2024 </a:t>
            </a:r>
            <a:r>
              <a:rPr lang="fr-CA" sz="2400" dirty="0" err="1">
                <a:solidFill>
                  <a:srgbClr val="FFFFFF"/>
                </a:solidFill>
              </a:rPr>
              <a:t>was</a:t>
            </a:r>
            <a:r>
              <a:rPr lang="fr-CA" sz="2400" dirty="0">
                <a:solidFill>
                  <a:srgbClr val="FFFFFF"/>
                </a:solidFill>
              </a:rPr>
              <a:t> </a:t>
            </a:r>
            <a:r>
              <a:rPr lang="fr-CA" sz="2400" dirty="0" err="1">
                <a:solidFill>
                  <a:srgbClr val="FFFFFF"/>
                </a:solidFill>
              </a:rPr>
              <a:t>awarded</a:t>
            </a:r>
            <a:r>
              <a:rPr lang="fr-CA" sz="2400" dirty="0">
                <a:solidFill>
                  <a:srgbClr val="FFFFFF"/>
                </a:solidFill>
              </a:rPr>
              <a:t> </a:t>
            </a:r>
            <a:r>
              <a:rPr lang="fr-CA" sz="2400" dirty="0" err="1">
                <a:solidFill>
                  <a:srgbClr val="FFFFFF"/>
                </a:solidFill>
              </a:rPr>
              <a:t>jointly</a:t>
            </a:r>
            <a:r>
              <a:rPr lang="fr-CA" sz="2400" dirty="0">
                <a:solidFill>
                  <a:srgbClr val="FFFFFF"/>
                </a:solidFill>
              </a:rPr>
              <a:t> to Daron </a:t>
            </a:r>
            <a:r>
              <a:rPr lang="fr-CA" sz="2400" dirty="0" err="1">
                <a:solidFill>
                  <a:srgbClr val="FFFFFF"/>
                </a:solidFill>
              </a:rPr>
              <a:t>Acemoglu</a:t>
            </a:r>
            <a:r>
              <a:rPr lang="fr-CA" sz="2400" dirty="0">
                <a:solidFill>
                  <a:srgbClr val="FFFFFF"/>
                </a:solidFill>
              </a:rPr>
              <a:t>, Simon Johnson and James A. Robinson « for </a:t>
            </a:r>
            <a:r>
              <a:rPr lang="fr-CA" sz="2400" dirty="0" err="1">
                <a:solidFill>
                  <a:srgbClr val="FFFFFF"/>
                </a:solidFill>
              </a:rPr>
              <a:t>studies</a:t>
            </a:r>
            <a:r>
              <a:rPr lang="fr-CA" sz="2400" dirty="0">
                <a:solidFill>
                  <a:srgbClr val="FFFFFF"/>
                </a:solidFill>
              </a:rPr>
              <a:t> of how institutions are </a:t>
            </a:r>
            <a:r>
              <a:rPr lang="fr-CA" sz="2400" dirty="0" err="1">
                <a:solidFill>
                  <a:srgbClr val="FFFFFF"/>
                </a:solidFill>
              </a:rPr>
              <a:t>formed</a:t>
            </a:r>
            <a:r>
              <a:rPr lang="fr-CA" sz="2400" dirty="0">
                <a:solidFill>
                  <a:srgbClr val="FFFFFF"/>
                </a:solidFill>
              </a:rPr>
              <a:t> and affect </a:t>
            </a:r>
            <a:r>
              <a:rPr lang="fr-CA" sz="2400" dirty="0" err="1">
                <a:solidFill>
                  <a:srgbClr val="FFFFFF"/>
                </a:solidFill>
              </a:rPr>
              <a:t>prosperity</a:t>
            </a:r>
            <a:r>
              <a:rPr lang="fr-CA" sz="2400" dirty="0">
                <a:solidFill>
                  <a:srgbClr val="FFFFFF"/>
                </a:solidFill>
              </a:rPr>
              <a:t>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86A1D2-46CC-4996-A3A1-F49CCD308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fr-CA" sz="1600" dirty="0">
                <a:solidFill>
                  <a:srgbClr val="FFFFFF"/>
                </a:solidFill>
              </a:rPr>
              <a:t>The </a:t>
            </a:r>
            <a:r>
              <a:rPr lang="fr-CA" sz="1600" dirty="0" err="1">
                <a:solidFill>
                  <a:srgbClr val="FFFFFF"/>
                </a:solidFill>
              </a:rPr>
              <a:t>Sveriges</a:t>
            </a:r>
            <a:r>
              <a:rPr lang="fr-CA" sz="1600" dirty="0">
                <a:solidFill>
                  <a:srgbClr val="FFFFFF"/>
                </a:solidFill>
              </a:rPr>
              <a:t> </a:t>
            </a:r>
            <a:r>
              <a:rPr lang="fr-CA" sz="1600" dirty="0" err="1">
                <a:solidFill>
                  <a:srgbClr val="FFFFFF"/>
                </a:solidFill>
              </a:rPr>
              <a:t>Riksbank</a:t>
            </a:r>
            <a:r>
              <a:rPr lang="fr-CA" sz="1600" dirty="0">
                <a:solidFill>
                  <a:srgbClr val="FFFFFF"/>
                </a:solidFill>
              </a:rPr>
              <a:t> </a:t>
            </a:r>
            <a:r>
              <a:rPr lang="fr-CA" sz="1600" dirty="0" err="1">
                <a:solidFill>
                  <a:srgbClr val="FFFFFF"/>
                </a:solidFill>
              </a:rPr>
              <a:t>Prize</a:t>
            </a:r>
            <a:r>
              <a:rPr lang="fr-CA" sz="1600" dirty="0">
                <a:solidFill>
                  <a:srgbClr val="FFFFFF"/>
                </a:solidFill>
              </a:rPr>
              <a:t> in </a:t>
            </a:r>
            <a:r>
              <a:rPr lang="fr-CA" sz="1600" dirty="0" err="1">
                <a:solidFill>
                  <a:srgbClr val="FFFFFF"/>
                </a:solidFill>
              </a:rPr>
              <a:t>Economic</a:t>
            </a:r>
            <a:r>
              <a:rPr lang="fr-CA" sz="1600" dirty="0">
                <a:solidFill>
                  <a:srgbClr val="FFFFFF"/>
                </a:solidFill>
              </a:rPr>
              <a:t> Sciences in Memory of Alfred Nobel 2024</a:t>
            </a:r>
            <a:endParaRPr lang="fr-CA" sz="15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8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A4A5F-DC3C-54DA-FB7F-0E2019BBA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840F16-4A55-44A0-30F8-92B8C3E9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>
                <a:solidFill>
                  <a:schemeClr val="bg1"/>
                </a:solidFill>
              </a:rPr>
              <a:t>Discussion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1FBA143-7144-BFD9-6B65-9A3011359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0127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30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6C7096-AAD8-9BD6-8BDD-3078DDD7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>
                <a:solidFill>
                  <a:schemeClr val="bg1"/>
                </a:solidFill>
              </a:rPr>
              <a:t>Open ideas for extensions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7694C78-D977-7E66-FC25-237D3E170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8079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40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BA2280-5F47-667B-705B-1D9B666C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7400">
                <a:solidFill>
                  <a:schemeClr val="tx1">
                    <a:lumMod val="85000"/>
                    <a:lumOff val="15000"/>
                  </a:schemeClr>
                </a:solidFill>
              </a:rPr>
              <a:t>Interdisciplinary considerations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42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696913-FB00-B15A-5B2E-41A270B5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Other definitions of culture</a:t>
            </a:r>
          </a:p>
        </p:txBody>
      </p:sp>
      <p:cxnSp>
        <p:nvCxnSpPr>
          <p:cNvPr id="45" name="Straight Connector 3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3C23487-5BFE-A396-366B-0FE74171D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36872"/>
              </p:ext>
            </p:extLst>
          </p:nvPr>
        </p:nvGraphicFramePr>
        <p:xfrm>
          <a:off x="4648201" y="702422"/>
          <a:ext cx="6910388" cy="492610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836120">
                  <a:extLst>
                    <a:ext uri="{9D8B030D-6E8A-4147-A177-3AD203B41FA5}">
                      <a16:colId xmlns:a16="http://schemas.microsoft.com/office/drawing/2014/main" val="3071864477"/>
                    </a:ext>
                  </a:extLst>
                </a:gridCol>
                <a:gridCol w="2646451">
                  <a:extLst>
                    <a:ext uri="{9D8B030D-6E8A-4147-A177-3AD203B41FA5}">
                      <a16:colId xmlns:a16="http://schemas.microsoft.com/office/drawing/2014/main" val="807847100"/>
                    </a:ext>
                  </a:extLst>
                </a:gridCol>
                <a:gridCol w="2427817">
                  <a:extLst>
                    <a:ext uri="{9D8B030D-6E8A-4147-A177-3AD203B41FA5}">
                      <a16:colId xmlns:a16="http://schemas.microsoft.com/office/drawing/2014/main" val="1862471229"/>
                    </a:ext>
                  </a:extLst>
                </a:gridCol>
              </a:tblGrid>
              <a:tr h="14878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fr-CA" sz="1900" b="1" kern="1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Anthropology</a:t>
                      </a:r>
                      <a:endParaRPr lang="fr-CA" sz="1900" b="1" kern="100" cap="none" spc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4310" marB="1243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Knowledge, belief, art, morals, law, custom, and any other capabilities</a:t>
                      </a:r>
                      <a:endParaRPr lang="fr-CA" sz="1600" b="0" kern="1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4310" marB="1243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inventory aspect; useful breadth, little causal guidance</a:t>
                      </a:r>
                      <a:endParaRPr lang="fr-CA" sz="1600" b="0" kern="1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4310" marB="1243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06205"/>
                  </a:ext>
                </a:extLst>
              </a:tr>
              <a:tr h="1235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Interpretive</a:t>
                      </a:r>
                      <a:r>
                        <a:rPr lang="fr-CA" sz="1900" b="1" kern="1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Anthropology</a:t>
                      </a:r>
                      <a:endParaRPr lang="fr-CA" sz="1900" b="1" kern="100" cap="none" spc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Webs of significance humans themselves have spun; thick description of meanings</a:t>
                      </a:r>
                      <a:endParaRPr lang="fr-CA" sz="16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Beliefs matter</a:t>
                      </a:r>
                      <a:endParaRPr lang="fr-CA" sz="1600" b="0" kern="1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68842"/>
                  </a:ext>
                </a:extLst>
              </a:tr>
              <a:tr h="1235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Sociology</a:t>
                      </a:r>
                      <a:endParaRPr lang="fr-CA" sz="1900" b="1" kern="100" cap="none" spc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>
                          <a:solidFill>
                            <a:schemeClr val="tx1"/>
                          </a:solidFill>
                          <a:effectLst/>
                        </a:rPr>
                        <a:t>Tool kit of symbols, stories, and rituals that people draw on to construct strategies of action</a:t>
                      </a:r>
                      <a:endParaRPr lang="fr-CA" sz="16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>
                          <a:solidFill>
                            <a:schemeClr val="tx1"/>
                          </a:solidFill>
                          <a:effectLst/>
                        </a:rPr>
                        <a:t>Scripts and narratives depends on context.</a:t>
                      </a:r>
                      <a:endParaRPr lang="fr-CA" sz="16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6541"/>
                  </a:ext>
                </a:extLst>
              </a:tr>
              <a:tr h="9678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Evolutionary</a:t>
                      </a:r>
                      <a:r>
                        <a:rPr lang="fr-CA" sz="1900" b="1" kern="1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900" b="1" kern="100" cap="none" spc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  <a:endParaRPr lang="fr-CA" sz="1900" b="1" kern="100" cap="none" spc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>
                          <a:solidFill>
                            <a:schemeClr val="tx1"/>
                          </a:solidFill>
                          <a:effectLst/>
                        </a:rPr>
                        <a:t>Socially transmitted information that affects behavior</a:t>
                      </a:r>
                      <a:endParaRPr lang="fr-CA" sz="16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Lends itself to mathematical modeling and empirical testing.</a:t>
                      </a:r>
                      <a:endParaRPr lang="fr-CA" sz="16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17" marR="62156" marT="12949" marB="1243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8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70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AD79E9-FA35-9137-6CB6-7C74904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 fontScale="90000"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Modern </a:t>
            </a:r>
            <a:r>
              <a:rPr lang="fr-CA" sz="4000" dirty="0" err="1">
                <a:solidFill>
                  <a:srgbClr val="FFFFFF"/>
                </a:solidFill>
              </a:rPr>
              <a:t>theories</a:t>
            </a:r>
            <a:r>
              <a:rPr lang="fr-CA" sz="4000" dirty="0">
                <a:solidFill>
                  <a:srgbClr val="FFFFFF"/>
                </a:solidFill>
              </a:rPr>
              <a:t> of cultural </a:t>
            </a:r>
            <a:r>
              <a:rPr lang="fr-CA" sz="4000" dirty="0" err="1">
                <a:solidFill>
                  <a:srgbClr val="FFFFFF"/>
                </a:solidFill>
              </a:rPr>
              <a:t>evolution</a:t>
            </a:r>
            <a:br>
              <a:rPr lang="fr-CA" sz="4000" dirty="0">
                <a:solidFill>
                  <a:srgbClr val="FFFFFF"/>
                </a:solidFill>
              </a:rPr>
            </a:br>
            <a:r>
              <a:rPr lang="fr-CA" sz="3100" dirty="0">
                <a:solidFill>
                  <a:srgbClr val="FFFFFF"/>
                </a:solidFill>
              </a:rPr>
              <a:t>(</a:t>
            </a:r>
            <a:r>
              <a:rPr lang="fr-CA" sz="3100" dirty="0" err="1">
                <a:solidFill>
                  <a:srgbClr val="FFFFFF"/>
                </a:solidFill>
              </a:rPr>
              <a:t>Also</a:t>
            </a:r>
            <a:r>
              <a:rPr lang="fr-CA" sz="3100" dirty="0">
                <a:solidFill>
                  <a:srgbClr val="FFFFFF"/>
                </a:solidFill>
              </a:rPr>
              <a:t> check Boyd &amp; </a:t>
            </a:r>
            <a:r>
              <a:rPr lang="fr-CA" sz="3100" dirty="0" err="1">
                <a:solidFill>
                  <a:srgbClr val="FFFFFF"/>
                </a:solidFill>
              </a:rPr>
              <a:t>Richerson</a:t>
            </a:r>
            <a:r>
              <a:rPr lang="fr-CA" sz="3100" dirty="0">
                <a:solidFill>
                  <a:srgbClr val="FFFFFF"/>
                </a:solidFill>
              </a:rPr>
              <a:t> PNAS 2024)</a:t>
            </a:r>
            <a:endParaRPr lang="fr-CA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F2731-3671-740D-B52A-9F1245AE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431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800" dirty="0">
                <a:solidFill>
                  <a:srgbClr val="FF0000"/>
                </a:solidFill>
              </a:rPr>
              <a:t>Dual-</a:t>
            </a:r>
            <a:r>
              <a:rPr lang="fr-CA" sz="1800" dirty="0" err="1">
                <a:solidFill>
                  <a:srgbClr val="FF0000"/>
                </a:solidFill>
              </a:rPr>
              <a:t>inheritance</a:t>
            </a:r>
            <a:r>
              <a:rPr lang="fr-CA" sz="1800" dirty="0">
                <a:solidFill>
                  <a:srgbClr val="FF0000"/>
                </a:solidFill>
              </a:rPr>
              <a:t> </a:t>
            </a:r>
            <a:r>
              <a:rPr lang="fr-CA" sz="1800" dirty="0" err="1">
                <a:solidFill>
                  <a:srgbClr val="FF0000"/>
                </a:solidFill>
              </a:rPr>
              <a:t>framework</a:t>
            </a:r>
            <a:endParaRPr lang="fr-CA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dirty="0" err="1">
                <a:solidFill>
                  <a:srgbClr val="FFFFFF"/>
                </a:solidFill>
              </a:rPr>
              <a:t>Faster</a:t>
            </a:r>
            <a:r>
              <a:rPr lang="fr-CA" sz="1800" dirty="0">
                <a:solidFill>
                  <a:srgbClr val="FFFFFF"/>
                </a:solidFill>
              </a:rPr>
              <a:t> adaptation to </a:t>
            </a:r>
            <a:r>
              <a:rPr lang="fr-CA" sz="1800" dirty="0" err="1">
                <a:solidFill>
                  <a:srgbClr val="FFFFFF"/>
                </a:solidFill>
              </a:rPr>
              <a:t>quickly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changing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environments</a:t>
            </a:r>
            <a:endParaRPr lang="fr-CA" sz="1800" dirty="0">
              <a:solidFill>
                <a:srgbClr val="FFFFFF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dirty="0" err="1">
                <a:solidFill>
                  <a:srgbClr val="FFFFFF"/>
                </a:solidFill>
              </a:rPr>
              <a:t>Cooperation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emerging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from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individual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learning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behavior</a:t>
            </a:r>
            <a:endParaRPr lang="fr-CA" sz="1800" dirty="0">
              <a:solidFill>
                <a:srgbClr val="FFFFFF"/>
              </a:solidFill>
            </a:endParaRP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fr-CA" sz="1800" dirty="0">
                <a:solidFill>
                  <a:srgbClr val="FF0000"/>
                </a:solidFill>
              </a:rPr>
              <a:t>Gene-culture </a:t>
            </a:r>
            <a:r>
              <a:rPr lang="fr-CA" sz="1800" dirty="0" err="1">
                <a:solidFill>
                  <a:srgbClr val="FF0000"/>
                </a:solidFill>
              </a:rPr>
              <a:t>co-evolution</a:t>
            </a:r>
            <a:endParaRPr lang="fr-CA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FFFFFF"/>
                </a:solidFill>
              </a:rPr>
              <a:t>Institutions affect </a:t>
            </a:r>
            <a:r>
              <a:rPr lang="fr-CA" sz="1800" dirty="0" err="1">
                <a:solidFill>
                  <a:srgbClr val="FFFFFF"/>
                </a:solidFill>
              </a:rPr>
              <a:t>payoffs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so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powerfully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they</a:t>
            </a:r>
            <a:r>
              <a:rPr lang="fr-CA" sz="1800" dirty="0">
                <a:solidFill>
                  <a:srgbClr val="FFFFFF"/>
                </a:solidFill>
              </a:rPr>
              <a:t> affect </a:t>
            </a:r>
            <a:r>
              <a:rPr lang="fr-CA" sz="1800" dirty="0" err="1">
                <a:solidFill>
                  <a:srgbClr val="FFFFFF"/>
                </a:solidFill>
              </a:rPr>
              <a:t>our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biology</a:t>
            </a:r>
            <a:endParaRPr lang="fr-CA" sz="1800" dirty="0">
              <a:solidFill>
                <a:srgbClr val="FFFFFF"/>
              </a:solidFill>
            </a:endParaRP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fr-CA" sz="1800" dirty="0">
                <a:solidFill>
                  <a:srgbClr val="FF0000"/>
                </a:solidFill>
              </a:rPr>
              <a:t>Cumulative culture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dirty="0" err="1">
                <a:solidFill>
                  <a:srgbClr val="FFFFFF"/>
                </a:solidFill>
              </a:rPr>
              <a:t>Technology</a:t>
            </a:r>
            <a:r>
              <a:rPr lang="fr-CA" sz="1800" dirty="0">
                <a:solidFill>
                  <a:srgbClr val="FFFFFF"/>
                </a:solidFill>
              </a:rPr>
              <a:t> diffusion </a:t>
            </a:r>
            <a:r>
              <a:rPr lang="fr-CA" sz="1800" dirty="0" err="1">
                <a:solidFill>
                  <a:srgbClr val="FFFFFF"/>
                </a:solidFill>
              </a:rPr>
              <a:t>mirrors</a:t>
            </a:r>
            <a:r>
              <a:rPr lang="fr-CA" sz="1800" dirty="0">
                <a:solidFill>
                  <a:srgbClr val="FFFFFF"/>
                </a:solidFill>
              </a:rPr>
              <a:t> cultural transmission, not </a:t>
            </a:r>
            <a:r>
              <a:rPr lang="fr-CA" sz="1800" dirty="0" err="1">
                <a:solidFill>
                  <a:srgbClr val="FFFFFF"/>
                </a:solidFill>
              </a:rPr>
              <a:t>only</a:t>
            </a:r>
            <a:r>
              <a:rPr lang="fr-CA" sz="1800" dirty="0">
                <a:solidFill>
                  <a:srgbClr val="FFFFFF"/>
                </a:solidFill>
              </a:rPr>
              <a:t> factor substitution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fr-CA" sz="1800" dirty="0">
                <a:solidFill>
                  <a:srgbClr val="FF0000"/>
                </a:solidFill>
              </a:rPr>
              <a:t>Cultural group </a:t>
            </a:r>
            <a:r>
              <a:rPr lang="fr-CA" sz="1800" dirty="0" err="1">
                <a:solidFill>
                  <a:srgbClr val="FF0000"/>
                </a:solidFill>
              </a:rPr>
              <a:t>selection</a:t>
            </a:r>
            <a:endParaRPr lang="fr-CA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dirty="0" err="1">
                <a:solidFill>
                  <a:srgbClr val="FFFFFF"/>
                </a:solidFill>
              </a:rPr>
              <a:t>Multilevel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inter-group</a:t>
            </a:r>
            <a:r>
              <a:rPr lang="fr-CA" sz="1800" dirty="0">
                <a:solidFill>
                  <a:srgbClr val="FFFFFF"/>
                </a:solidFill>
              </a:rPr>
              <a:t> vs </a:t>
            </a:r>
            <a:r>
              <a:rPr lang="fr-CA" sz="1800" dirty="0" err="1">
                <a:solidFill>
                  <a:srgbClr val="FFFFFF"/>
                </a:solidFill>
              </a:rPr>
              <a:t>intra-group</a:t>
            </a:r>
            <a:r>
              <a:rPr lang="fr-CA" sz="1800" dirty="0">
                <a:solidFill>
                  <a:srgbClr val="FFFFFF"/>
                </a:solidFill>
              </a:rPr>
              <a:t> </a:t>
            </a:r>
            <a:r>
              <a:rPr lang="fr-CA" sz="1800" dirty="0" err="1">
                <a:solidFill>
                  <a:srgbClr val="FFFFFF"/>
                </a:solidFill>
              </a:rPr>
              <a:t>selection</a:t>
            </a:r>
            <a:endParaRPr lang="fr-CA" sz="1800" dirty="0">
              <a:solidFill>
                <a:srgbClr val="FFFFFF"/>
              </a:solidFill>
            </a:endParaRPr>
          </a:p>
        </p:txBody>
      </p:sp>
      <p:pic>
        <p:nvPicPr>
          <p:cNvPr id="12" name="Picture 11" descr="Rendu 3D de pièces de jeu attachées avec une corde">
            <a:extLst>
              <a:ext uri="{FF2B5EF4-FFF2-40B4-BE49-F238E27FC236}">
                <a16:creationId xmlns:a16="http://schemas.microsoft.com/office/drawing/2014/main" id="{5CEE4387-3BAE-C5CC-B5EF-12ED0C3E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70" r="38042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976205-BE3E-B3A3-24C5-E35BDA62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CA" dirty="0"/>
              <a:t>Methods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disciplines</a:t>
            </a:r>
          </a:p>
        </p:txBody>
      </p:sp>
      <p:cxnSp>
        <p:nvCxnSpPr>
          <p:cNvPr id="46" name="Straight Connector 4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5ACADD57-3F48-C2C5-C59E-9ED30AE67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6580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915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3F9187-8D35-75E3-7EAF-16E9D538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Some takeaways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3F438-0C65-BF5F-0761-A5CB06C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fr-CA" dirty="0"/>
              <a:t>Culture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measurable</a:t>
            </a:r>
            <a:r>
              <a:rPr lang="fr-CA" dirty="0"/>
              <a:t>, can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modeled</a:t>
            </a:r>
            <a:r>
              <a:rPr lang="fr-CA" dirty="0"/>
              <a:t>, and changes</a:t>
            </a:r>
          </a:p>
          <a:p>
            <a:r>
              <a:rPr lang="fr-CA" dirty="0" err="1"/>
              <a:t>Formal</a:t>
            </a:r>
            <a:r>
              <a:rPr lang="fr-CA" dirty="0"/>
              <a:t> institutions </a:t>
            </a:r>
            <a:r>
              <a:rPr lang="fr-CA" dirty="0" err="1"/>
              <a:t>depend</a:t>
            </a:r>
            <a:r>
              <a:rPr lang="fr-CA" dirty="0"/>
              <a:t> on a cultural </a:t>
            </a:r>
            <a:r>
              <a:rPr lang="fr-CA" dirty="0" err="1"/>
              <a:t>substrate</a:t>
            </a:r>
            <a:endParaRPr lang="fr-CA" dirty="0"/>
          </a:p>
          <a:p>
            <a:r>
              <a:rPr lang="fr-CA" dirty="0"/>
              <a:t>Cultural </a:t>
            </a:r>
            <a:r>
              <a:rPr lang="fr-CA" dirty="0" err="1"/>
              <a:t>evolution</a:t>
            </a:r>
            <a:r>
              <a:rPr lang="fr-CA" dirty="0"/>
              <a:t> </a:t>
            </a:r>
            <a:r>
              <a:rPr lang="fr-CA" dirty="0" err="1"/>
              <a:t>offers</a:t>
            </a:r>
            <a:r>
              <a:rPr lang="fr-CA" dirty="0"/>
              <a:t> tractable micro-</a:t>
            </a:r>
            <a:r>
              <a:rPr lang="fr-CA" dirty="0" err="1"/>
              <a:t>foundations</a:t>
            </a:r>
            <a:endParaRPr lang="fr-CA" dirty="0"/>
          </a:p>
          <a:p>
            <a:r>
              <a:rPr lang="fr-CA" dirty="0" err="1"/>
              <a:t>Interest</a:t>
            </a:r>
            <a:r>
              <a:rPr lang="fr-CA" dirty="0"/>
              <a:t> in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disciplines have to </a:t>
            </a:r>
            <a:r>
              <a:rPr lang="fr-CA" dirty="0" err="1"/>
              <a:t>say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not a </a:t>
            </a:r>
            <a:r>
              <a:rPr lang="fr-CA" dirty="0" err="1"/>
              <a:t>luxury</a:t>
            </a:r>
            <a:endParaRPr lang="fr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4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B625B-615E-6815-664D-5569B502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colonial origins of comparative development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F57ED2-0978-9BE3-5B3E-4E4F8C2F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9" y="679306"/>
            <a:ext cx="5299675" cy="3524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97C567-8150-1D80-958E-4C59AB5F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704966"/>
            <a:ext cx="5302232" cy="347296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101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0E26C0-C135-1797-555D-27016F18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Reversal of fortune: geography and institutions in the making of the modern world income distribution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2B5832E-2D37-6128-7632-2150D703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839792"/>
            <a:ext cx="5299675" cy="3497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493A23-A9E3-D6A0-DBEF-8EF7404E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15" y="688551"/>
            <a:ext cx="6483928" cy="379309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56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9BBF07-D2A7-EB24-12F7-D624282E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>
            <a:normAutofit/>
          </a:bodyPr>
          <a:lstStyle/>
          <a:p>
            <a:r>
              <a:rPr lang="fr-CA" sz="3100" dirty="0">
                <a:solidFill>
                  <a:schemeClr val="tx1"/>
                </a:solidFill>
              </a:rPr>
              <a:t>The </a:t>
            </a:r>
            <a:r>
              <a:rPr lang="fr-CA" sz="3100" dirty="0" err="1">
                <a:solidFill>
                  <a:schemeClr val="tx1"/>
                </a:solidFill>
              </a:rPr>
              <a:t>role</a:t>
            </a:r>
            <a:r>
              <a:rPr lang="fr-CA" sz="3100" dirty="0">
                <a:solidFill>
                  <a:schemeClr val="tx1"/>
                </a:solidFill>
              </a:rPr>
              <a:t> of instituions in </a:t>
            </a:r>
            <a:r>
              <a:rPr lang="fr-CA" sz="3100" dirty="0" err="1">
                <a:solidFill>
                  <a:schemeClr val="tx1"/>
                </a:solidFill>
              </a:rPr>
              <a:t>economic</a:t>
            </a:r>
            <a:r>
              <a:rPr lang="fr-CA" sz="3100" dirty="0">
                <a:solidFill>
                  <a:schemeClr val="tx1"/>
                </a:solidFill>
              </a:rPr>
              <a:t> </a:t>
            </a:r>
            <a:r>
              <a:rPr lang="fr-CA" sz="3100" dirty="0" err="1">
                <a:solidFill>
                  <a:schemeClr val="tx1"/>
                </a:solidFill>
              </a:rPr>
              <a:t>development</a:t>
            </a:r>
            <a:endParaRPr lang="fr-CA" sz="31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17F2D-2C2A-B3C9-694D-630D1D1C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2994815" cy="3342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100" dirty="0">
                <a:solidFill>
                  <a:schemeClr val="tx1"/>
                </a:solidFill>
              </a:rPr>
              <a:t>- an </a:t>
            </a:r>
            <a:r>
              <a:rPr lang="fr-CA" sz="1100" dirty="0" err="1">
                <a:solidFill>
                  <a:schemeClr val="tx1"/>
                </a:solidFill>
              </a:rPr>
              <a:t>idea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that</a:t>
            </a:r>
            <a:r>
              <a:rPr lang="fr-CA" sz="1100" dirty="0">
                <a:solidFill>
                  <a:schemeClr val="tx1"/>
                </a:solidFill>
              </a:rPr>
              <a:t> dates back to Adam Smith and John Stuart Mill</a:t>
            </a:r>
          </a:p>
          <a:p>
            <a:pPr>
              <a:lnSpc>
                <a:spcPct val="100000"/>
              </a:lnSpc>
            </a:pPr>
            <a:r>
              <a:rPr lang="fr-CA" sz="1100" dirty="0">
                <a:solidFill>
                  <a:schemeClr val="tx1"/>
                </a:solidFill>
              </a:rPr>
              <a:t>- </a:t>
            </a:r>
            <a:r>
              <a:rPr lang="fr-CA" sz="1100" b="1" dirty="0">
                <a:solidFill>
                  <a:srgbClr val="FF0000"/>
                </a:solidFill>
              </a:rPr>
              <a:t>1993</a:t>
            </a:r>
            <a:r>
              <a:rPr lang="fr-CA" sz="1100" dirty="0">
                <a:solidFill>
                  <a:schemeClr val="tx1"/>
                </a:solidFill>
              </a:rPr>
              <a:t>: Douglass North and Robert Fogel for </a:t>
            </a:r>
            <a:r>
              <a:rPr lang="fr-CA" sz="1100" dirty="0" err="1">
                <a:solidFill>
                  <a:schemeClr val="tx1"/>
                </a:solidFill>
              </a:rPr>
              <a:t>their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discoveries</a:t>
            </a:r>
            <a:r>
              <a:rPr lang="fr-CA" sz="1100" dirty="0">
                <a:solidFill>
                  <a:schemeClr val="tx1"/>
                </a:solidFill>
              </a:rPr>
              <a:t> on the </a:t>
            </a:r>
            <a:r>
              <a:rPr lang="fr-CA" sz="1100" dirty="0" err="1">
                <a:solidFill>
                  <a:schemeClr val="tx1"/>
                </a:solidFill>
              </a:rPr>
              <a:t>role</a:t>
            </a:r>
            <a:r>
              <a:rPr lang="fr-CA" sz="1100" dirty="0">
                <a:solidFill>
                  <a:schemeClr val="tx1"/>
                </a:solidFill>
              </a:rPr>
              <a:t> of institutions in </a:t>
            </a:r>
            <a:r>
              <a:rPr lang="fr-CA" sz="1100" dirty="0" err="1">
                <a:solidFill>
                  <a:schemeClr val="tx1"/>
                </a:solidFill>
              </a:rPr>
              <a:t>economic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history</a:t>
            </a:r>
            <a:endParaRPr lang="fr-CA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fr-CA" sz="1100" dirty="0">
                <a:solidFill>
                  <a:schemeClr val="tx1"/>
                </a:solidFill>
              </a:rPr>
              <a:t>- </a:t>
            </a:r>
            <a:r>
              <a:rPr lang="fr-CA" sz="1100" b="1" dirty="0">
                <a:solidFill>
                  <a:srgbClr val="FF0000"/>
                </a:solidFill>
              </a:rPr>
              <a:t>2009</a:t>
            </a:r>
            <a:r>
              <a:rPr lang="fr-CA" sz="1100" dirty="0">
                <a:solidFill>
                  <a:schemeClr val="tx1"/>
                </a:solidFill>
              </a:rPr>
              <a:t>: </a:t>
            </a:r>
            <a:r>
              <a:rPr lang="fr-CA" sz="1100" dirty="0" err="1">
                <a:solidFill>
                  <a:schemeClr val="tx1"/>
                </a:solidFill>
              </a:rPr>
              <a:t>Elinor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Ostrom</a:t>
            </a:r>
            <a:r>
              <a:rPr lang="fr-CA" sz="1100" dirty="0">
                <a:solidFill>
                  <a:schemeClr val="tx1"/>
                </a:solidFill>
              </a:rPr>
              <a:t> for </a:t>
            </a:r>
            <a:r>
              <a:rPr lang="fr-CA" sz="1100" dirty="0" err="1">
                <a:solidFill>
                  <a:schemeClr val="tx1"/>
                </a:solidFill>
              </a:rPr>
              <a:t>her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analysis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economic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governance</a:t>
            </a:r>
            <a:r>
              <a:rPr lang="fr-CA" sz="1100" dirty="0">
                <a:solidFill>
                  <a:schemeClr val="tx1"/>
                </a:solidFill>
              </a:rPr>
              <a:t>, </a:t>
            </a:r>
            <a:r>
              <a:rPr lang="fr-CA" sz="1100" dirty="0" err="1">
                <a:solidFill>
                  <a:schemeClr val="tx1"/>
                </a:solidFill>
              </a:rPr>
              <a:t>particularly</a:t>
            </a:r>
            <a:r>
              <a:rPr lang="fr-CA" sz="1100" dirty="0">
                <a:solidFill>
                  <a:schemeClr val="tx1"/>
                </a:solidFill>
              </a:rPr>
              <a:t> of the </a:t>
            </a:r>
            <a:r>
              <a:rPr lang="fr-CA" sz="1100" dirty="0" err="1">
                <a:solidFill>
                  <a:schemeClr val="tx1"/>
                </a:solidFill>
              </a:rPr>
              <a:t>commons</a:t>
            </a:r>
            <a:endParaRPr lang="fr-CA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fr-CA" sz="1100" dirty="0">
                <a:solidFill>
                  <a:schemeClr val="tx1"/>
                </a:solidFill>
              </a:rPr>
              <a:t>- </a:t>
            </a:r>
            <a:r>
              <a:rPr lang="fr-CA" sz="1100" b="1" dirty="0">
                <a:solidFill>
                  <a:srgbClr val="FF0000"/>
                </a:solidFill>
              </a:rPr>
              <a:t>2009</a:t>
            </a:r>
            <a:r>
              <a:rPr lang="fr-CA" sz="1100" dirty="0">
                <a:solidFill>
                  <a:schemeClr val="tx1"/>
                </a:solidFill>
              </a:rPr>
              <a:t>: Oliver Williamson for </a:t>
            </a:r>
            <a:r>
              <a:rPr lang="fr-CA" sz="1100" dirty="0" err="1">
                <a:solidFill>
                  <a:schemeClr val="tx1"/>
                </a:solidFill>
              </a:rPr>
              <a:t>his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analysis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economic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governance</a:t>
            </a:r>
            <a:r>
              <a:rPr lang="fr-CA" sz="1100" dirty="0">
                <a:solidFill>
                  <a:schemeClr val="tx1"/>
                </a:solidFill>
              </a:rPr>
              <a:t>, </a:t>
            </a:r>
            <a:r>
              <a:rPr lang="fr-CA" sz="1100" dirty="0" err="1">
                <a:solidFill>
                  <a:schemeClr val="tx1"/>
                </a:solidFill>
              </a:rPr>
              <a:t>particularly</a:t>
            </a:r>
            <a:r>
              <a:rPr lang="fr-CA" sz="1100" dirty="0">
                <a:solidFill>
                  <a:schemeClr val="tx1"/>
                </a:solidFill>
              </a:rPr>
              <a:t> the </a:t>
            </a:r>
            <a:r>
              <a:rPr lang="fr-CA" sz="1100" dirty="0" err="1">
                <a:solidFill>
                  <a:schemeClr val="tx1"/>
                </a:solidFill>
              </a:rPr>
              <a:t>frontiers</a:t>
            </a:r>
            <a:r>
              <a:rPr lang="fr-CA" sz="1100" dirty="0">
                <a:solidFill>
                  <a:schemeClr val="tx1"/>
                </a:solidFill>
              </a:rPr>
              <a:t> of the </a:t>
            </a:r>
            <a:r>
              <a:rPr lang="fr-CA" sz="1100" dirty="0" err="1">
                <a:solidFill>
                  <a:schemeClr val="tx1"/>
                </a:solidFill>
              </a:rPr>
              <a:t>firm</a:t>
            </a:r>
            <a:endParaRPr lang="fr-CA" sz="1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fr-CA" sz="1100" dirty="0">
                <a:solidFill>
                  <a:schemeClr val="tx1"/>
                </a:solidFill>
              </a:rPr>
              <a:t>- and </a:t>
            </a:r>
            <a:r>
              <a:rPr lang="fr-CA" sz="1100" dirty="0" err="1">
                <a:solidFill>
                  <a:schemeClr val="tx1"/>
                </a:solidFill>
              </a:rPr>
              <a:t>therefore</a:t>
            </a:r>
            <a:r>
              <a:rPr lang="fr-CA" sz="1100" dirty="0">
                <a:solidFill>
                  <a:schemeClr val="tx1"/>
                </a:solidFill>
              </a:rPr>
              <a:t>, </a:t>
            </a:r>
            <a:r>
              <a:rPr lang="fr-CA" sz="1100" b="1" dirty="0">
                <a:solidFill>
                  <a:srgbClr val="FF0000"/>
                </a:solidFill>
              </a:rPr>
              <a:t>2024</a:t>
            </a:r>
            <a:r>
              <a:rPr lang="fr-CA" sz="1100" dirty="0">
                <a:solidFill>
                  <a:schemeClr val="tx1"/>
                </a:solidFill>
              </a:rPr>
              <a:t>, for </a:t>
            </a:r>
            <a:r>
              <a:rPr lang="fr-CA" sz="1100" dirty="0" err="1">
                <a:solidFill>
                  <a:schemeClr val="tx1"/>
                </a:solidFill>
              </a:rPr>
              <a:t>their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analysis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where</a:t>
            </a:r>
            <a:r>
              <a:rPr lang="fr-CA" sz="1100" dirty="0">
                <a:solidFill>
                  <a:schemeClr val="tx1"/>
                </a:solidFill>
              </a:rPr>
              <a:t> institutions come </a:t>
            </a:r>
            <a:r>
              <a:rPr lang="fr-CA" sz="1100" dirty="0" err="1">
                <a:solidFill>
                  <a:schemeClr val="tx1"/>
                </a:solidFill>
              </a:rPr>
              <a:t>from</a:t>
            </a:r>
            <a:r>
              <a:rPr lang="fr-CA" sz="1100" dirty="0">
                <a:solidFill>
                  <a:schemeClr val="tx1"/>
                </a:solidFill>
              </a:rPr>
              <a:t> and how </a:t>
            </a:r>
            <a:r>
              <a:rPr lang="fr-CA" sz="1100" dirty="0" err="1">
                <a:solidFill>
                  <a:schemeClr val="tx1"/>
                </a:solidFill>
              </a:rPr>
              <a:t>they</a:t>
            </a:r>
            <a:r>
              <a:rPr lang="fr-CA" sz="1100" dirty="0">
                <a:solidFill>
                  <a:schemeClr val="tx1"/>
                </a:solidFill>
              </a:rPr>
              <a:t> affect </a:t>
            </a:r>
            <a:r>
              <a:rPr lang="fr-CA" sz="1100" dirty="0" err="1">
                <a:solidFill>
                  <a:schemeClr val="tx1"/>
                </a:solidFill>
              </a:rPr>
              <a:t>development</a:t>
            </a:r>
            <a:endParaRPr lang="fr-CA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r-CA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r-CA" sz="1100" dirty="0">
              <a:solidFill>
                <a:schemeClr val="tx1"/>
              </a:solidFill>
            </a:endParaRPr>
          </a:p>
        </p:txBody>
      </p:sp>
      <p:pic>
        <p:nvPicPr>
          <p:cNvPr id="20" name="Image 19" descr="Une image contenant Visage humain, personne, portrait, noir et blanc&#10;&#10;Description générée automatiquement">
            <a:extLst>
              <a:ext uri="{FF2B5EF4-FFF2-40B4-BE49-F238E27FC236}">
                <a16:creationId xmlns:a16="http://schemas.microsoft.com/office/drawing/2014/main" id="{F42A5788-E912-B4FE-3464-7A2A8754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r="-1" b="30681"/>
          <a:stretch/>
        </p:blipFill>
        <p:spPr>
          <a:xfrm>
            <a:off x="4059920" y="1"/>
            <a:ext cx="4016408" cy="3401058"/>
          </a:xfrm>
          <a:prstGeom prst="rect">
            <a:avLst/>
          </a:prstGeom>
        </p:spPr>
      </p:pic>
      <p:pic>
        <p:nvPicPr>
          <p:cNvPr id="15" name="Image 14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DBCEBF1A-E204-8EE3-A50F-9FF1CC8A0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r="2" b="35387"/>
          <a:stretch/>
        </p:blipFill>
        <p:spPr>
          <a:xfrm>
            <a:off x="8175592" y="-1"/>
            <a:ext cx="4016408" cy="3383280"/>
          </a:xfrm>
          <a:prstGeom prst="rect">
            <a:avLst/>
          </a:prstGeom>
        </p:spPr>
      </p:pic>
      <p:pic>
        <p:nvPicPr>
          <p:cNvPr id="5" name="Image 4" descr="Une image contenant Visage humain, personne, portrait, sourire&#10;&#10;Description générée automatiquement">
            <a:extLst>
              <a:ext uri="{FF2B5EF4-FFF2-40B4-BE49-F238E27FC236}">
                <a16:creationId xmlns:a16="http://schemas.microsoft.com/office/drawing/2014/main" id="{FDAEC955-31A5-6896-8D12-0117A9905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b="29672"/>
          <a:stretch/>
        </p:blipFill>
        <p:spPr>
          <a:xfrm>
            <a:off x="4059924" y="3474720"/>
            <a:ext cx="4021571" cy="3383280"/>
          </a:xfrm>
          <a:prstGeom prst="rect">
            <a:avLst/>
          </a:prstGeom>
        </p:spPr>
      </p:pic>
      <p:pic>
        <p:nvPicPr>
          <p:cNvPr id="11" name="Image 10" descr="Une image contenant Visage humain, habits, portrait, noir et blanc&#10;&#10;Description générée automatiquement">
            <a:extLst>
              <a:ext uri="{FF2B5EF4-FFF2-40B4-BE49-F238E27FC236}">
                <a16:creationId xmlns:a16="http://schemas.microsoft.com/office/drawing/2014/main" id="{194F3E62-DA50-014B-9BDB-70F845B34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33547"/>
          <a:stretch/>
        </p:blipFill>
        <p:spPr>
          <a:xfrm>
            <a:off x="8170428" y="3474720"/>
            <a:ext cx="402157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035D6-06E3-149A-FA22-F5B96BAC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41E7E2-DD2B-8F57-0C04-1C0F2377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</a:rPr>
              <a:t>The next Nobel prize in institutional economics?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65A01EA-5651-8009-2E73-5ECF55A397EB}"/>
              </a:ext>
            </a:extLst>
          </p:cNvPr>
          <p:cNvSpPr txBox="1"/>
          <p:nvPr/>
        </p:nvSpPr>
        <p:spPr>
          <a:xfrm>
            <a:off x="643467" y="2546224"/>
            <a:ext cx="3448259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« for his demonstration that institutions don’t matter after all »</a:t>
            </a:r>
          </a:p>
        </p:txBody>
      </p:sp>
      <p:pic>
        <p:nvPicPr>
          <p:cNvPr id="4" name="Espace réservé du contenu 3" descr="Une image contenant habits, personne, costume, Visage humain&#10;&#10;Le contenu généré par l’IA peut être incorrect.">
            <a:extLst>
              <a:ext uri="{FF2B5EF4-FFF2-40B4-BE49-F238E27FC236}">
                <a16:creationId xmlns:a16="http://schemas.microsoft.com/office/drawing/2014/main" id="{6317E467-3F77-7B0C-9C34-9FD729E3A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14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CCCC89-42BB-5A49-C37F-03B845B5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fr-CA" sz="4600"/>
              <a:t>Institutions are </a:t>
            </a:r>
            <a:r>
              <a:rPr lang="fr-CA" sz="4600" err="1"/>
              <a:t>supported</a:t>
            </a:r>
            <a:r>
              <a:rPr lang="fr-CA" sz="4600"/>
              <a:t> by </a:t>
            </a:r>
            <a:r>
              <a:rPr lang="fr-CA" sz="4600" err="1"/>
              <a:t>norms</a:t>
            </a:r>
            <a:r>
              <a:rPr lang="fr-CA" sz="4600"/>
              <a:t> and culture</a:t>
            </a:r>
          </a:p>
        </p:txBody>
      </p:sp>
      <p:pic>
        <p:nvPicPr>
          <p:cNvPr id="6" name="Image 5" descr="Une image contenant mammifère, éléphant, plein air, Éléphants et mammouths&#10;&#10;Le contenu généré par l’IA peut être incorrect.">
            <a:extLst>
              <a:ext uri="{FF2B5EF4-FFF2-40B4-BE49-F238E27FC236}">
                <a16:creationId xmlns:a16="http://schemas.microsoft.com/office/drawing/2014/main" id="{E351292F-55A5-3D3C-F6B3-BFF8845F7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r="21857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B4F5A-967C-306A-BFA5-8016878A6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100" dirty="0"/>
              <a:t>Of course </a:t>
            </a:r>
            <a:r>
              <a:rPr lang="fr-CA" sz="2100" dirty="0" err="1"/>
              <a:t>this</a:t>
            </a:r>
            <a:r>
              <a:rPr lang="fr-CA" sz="2100" dirty="0"/>
              <a:t> </a:t>
            </a:r>
            <a:r>
              <a:rPr lang="fr-CA" sz="2100" dirty="0" err="1"/>
              <a:t>should</a:t>
            </a:r>
            <a:r>
              <a:rPr lang="fr-CA" sz="2100" dirty="0"/>
              <a:t> </a:t>
            </a:r>
            <a:r>
              <a:rPr lang="fr-CA" sz="2100" dirty="0" err="1"/>
              <a:t>be</a:t>
            </a:r>
            <a:r>
              <a:rPr lang="fr-CA" sz="2100" dirty="0"/>
              <a:t> </a:t>
            </a:r>
            <a:r>
              <a:rPr lang="fr-CA" sz="2100" dirty="0" err="1"/>
              <a:t>surprising</a:t>
            </a:r>
            <a:r>
              <a:rPr lang="fr-CA" sz="2100" dirty="0"/>
              <a:t> to </a:t>
            </a:r>
            <a:r>
              <a:rPr lang="fr-CA" sz="2100" dirty="0" err="1"/>
              <a:t>noone</a:t>
            </a:r>
            <a:endParaRPr lang="fr-CA" sz="2100" dirty="0"/>
          </a:p>
          <a:p>
            <a:pPr>
              <a:lnSpc>
                <a:spcPct val="100000"/>
              </a:lnSpc>
            </a:pPr>
            <a:r>
              <a:rPr lang="fr-CA" sz="2100" dirty="0"/>
              <a:t>- hard </a:t>
            </a:r>
            <a:r>
              <a:rPr lang="fr-CA" sz="2100" dirty="0" err="1"/>
              <a:t>academic</a:t>
            </a:r>
            <a:r>
              <a:rPr lang="fr-CA" sz="2100" dirty="0"/>
              <a:t> </a:t>
            </a:r>
            <a:r>
              <a:rPr lang="fr-CA" sz="2100" dirty="0" err="1"/>
              <a:t>evidence</a:t>
            </a:r>
            <a:r>
              <a:rPr lang="fr-CA" sz="2100" dirty="0"/>
              <a:t>, as in Salmon &amp; Serra (JEBO, 2017) </a:t>
            </a:r>
            <a:r>
              <a:rPr lang="fr-CA" sz="2100" dirty="0" err="1"/>
              <a:t>who</a:t>
            </a:r>
            <a:r>
              <a:rPr lang="fr-CA" sz="2100" dirty="0"/>
              <a:t> show </a:t>
            </a:r>
            <a:r>
              <a:rPr lang="fr-CA" sz="2100" dirty="0" err="1"/>
              <a:t>that</a:t>
            </a:r>
            <a:r>
              <a:rPr lang="fr-CA" sz="2100" dirty="0"/>
              <a:t> culture </a:t>
            </a:r>
            <a:r>
              <a:rPr lang="fr-CA" sz="2100" dirty="0" err="1"/>
              <a:t>matters</a:t>
            </a:r>
            <a:r>
              <a:rPr lang="fr-CA" sz="2100" dirty="0"/>
              <a:t> in </a:t>
            </a:r>
            <a:r>
              <a:rPr lang="fr-CA" sz="2100" dirty="0" err="1"/>
              <a:t>limiting</a:t>
            </a:r>
            <a:r>
              <a:rPr lang="fr-CA" sz="2100" dirty="0"/>
              <a:t> </a:t>
            </a:r>
            <a:r>
              <a:rPr lang="fr-CA" sz="2100" dirty="0" err="1"/>
              <a:t>bad</a:t>
            </a:r>
            <a:r>
              <a:rPr lang="fr-CA" sz="2100" dirty="0"/>
              <a:t> </a:t>
            </a:r>
            <a:r>
              <a:rPr lang="fr-CA" sz="2100" dirty="0" err="1"/>
              <a:t>behavior</a:t>
            </a:r>
            <a:endParaRPr lang="fr-CA" sz="2100" dirty="0"/>
          </a:p>
          <a:p>
            <a:pPr>
              <a:lnSpc>
                <a:spcPct val="100000"/>
              </a:lnSpc>
            </a:pPr>
            <a:r>
              <a:rPr lang="fr-CA" sz="2100" dirty="0"/>
              <a:t>- So </a:t>
            </a:r>
            <a:r>
              <a:rPr lang="fr-CA" sz="2100" dirty="0" err="1"/>
              <a:t>many</a:t>
            </a:r>
            <a:r>
              <a:rPr lang="fr-CA" sz="2100" dirty="0"/>
              <a:t> cases of </a:t>
            </a:r>
            <a:r>
              <a:rPr lang="fr-CA" sz="2100" dirty="0" err="1"/>
              <a:t>failed</a:t>
            </a:r>
            <a:r>
              <a:rPr lang="fr-CA" sz="2100" dirty="0"/>
              <a:t> transposition of institutions (land </a:t>
            </a:r>
            <a:r>
              <a:rPr lang="fr-CA" sz="2100" dirty="0" err="1"/>
              <a:t>titling</a:t>
            </a:r>
            <a:r>
              <a:rPr lang="fr-CA" sz="2100" dirty="0"/>
              <a:t>, anti-corruption hotlines, </a:t>
            </a:r>
            <a:r>
              <a:rPr lang="fr-CA" sz="2100" dirty="0" err="1"/>
              <a:t>microcredit</a:t>
            </a:r>
            <a:r>
              <a:rPr lang="fr-CA" sz="2100" dirty="0"/>
              <a:t> in South </a:t>
            </a:r>
            <a:r>
              <a:rPr lang="fr-CA" sz="2100" dirty="0" err="1"/>
              <a:t>Africa</a:t>
            </a:r>
            <a:r>
              <a:rPr lang="fr-CA" sz="2100" dirty="0"/>
              <a:t> </a:t>
            </a:r>
            <a:r>
              <a:rPr lang="fr-CA" sz="2100" dirty="0" err="1"/>
              <a:t>etc</a:t>
            </a:r>
            <a:r>
              <a:rPr lang="fr-CA" sz="2100" dirty="0"/>
              <a:t>)</a:t>
            </a:r>
          </a:p>
          <a:p>
            <a:pPr>
              <a:lnSpc>
                <a:spcPct val="100000"/>
              </a:lnSpc>
            </a:pPr>
            <a:endParaRPr lang="fr-CA" sz="2100" dirty="0"/>
          </a:p>
          <a:p>
            <a:pPr>
              <a:lnSpc>
                <a:spcPct val="100000"/>
              </a:lnSpc>
            </a:pPr>
            <a:r>
              <a:rPr lang="fr-CA" sz="2100" dirty="0"/>
              <a:t>« </a:t>
            </a:r>
            <a:r>
              <a:rPr lang="fr-CA" sz="2100" dirty="0" err="1"/>
              <a:t>Context</a:t>
            </a:r>
            <a:r>
              <a:rPr lang="fr-CA" sz="2100" dirty="0"/>
              <a:t> </a:t>
            </a:r>
            <a:r>
              <a:rPr lang="fr-CA" sz="2100" dirty="0" err="1"/>
              <a:t>matters</a:t>
            </a:r>
            <a:r>
              <a:rPr lang="fr-CA" sz="2100" dirty="0"/>
              <a:t> », not </a:t>
            </a:r>
            <a:r>
              <a:rPr lang="fr-CA" sz="2100" dirty="0" err="1"/>
              <a:t>only</a:t>
            </a:r>
            <a:r>
              <a:rPr lang="fr-CA" sz="2100" dirty="0"/>
              <a:t> </a:t>
            </a:r>
            <a:r>
              <a:rPr lang="fr-CA" sz="2100" dirty="0" err="1"/>
              <a:t>incentives</a:t>
            </a:r>
            <a:r>
              <a:rPr lang="fr-CA" sz="2100" dirty="0"/>
              <a:t>, </a:t>
            </a:r>
            <a:r>
              <a:rPr lang="fr-CA" sz="2100" dirty="0" err="1"/>
              <a:t>also</a:t>
            </a:r>
            <a:r>
              <a:rPr lang="fr-CA" sz="2100" dirty="0"/>
              <a:t> culture</a:t>
            </a:r>
          </a:p>
          <a:p>
            <a:pPr>
              <a:lnSpc>
                <a:spcPct val="100000"/>
              </a:lnSpc>
            </a:pPr>
            <a:endParaRPr lang="fr-CA" sz="2100" dirty="0"/>
          </a:p>
        </p:txBody>
      </p:sp>
    </p:spTree>
    <p:extLst>
      <p:ext uri="{BB962C8B-B14F-4D97-AF65-F5344CB8AC3E}">
        <p14:creationId xmlns:p14="http://schemas.microsoft.com/office/powerpoint/2010/main" val="306316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DF05C4-318E-9979-F3E1-188464F7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fr-CA" sz="440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341E44-68C9-9F07-912D-0C8A6E1B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fr-CA" sz="2400" dirty="0"/>
              <a:t>Culture </a:t>
            </a:r>
            <a:r>
              <a:rPr lang="fr-CA" sz="2400" dirty="0" err="1"/>
              <a:t>is</a:t>
            </a:r>
            <a:r>
              <a:rPr lang="fr-CA" sz="2400" dirty="0"/>
              <a:t> « </a:t>
            </a:r>
            <a:r>
              <a:rPr lang="en-US" sz="2400" dirty="0">
                <a:solidFill>
                  <a:srgbClr val="FF0000"/>
                </a:solidFill>
              </a:rPr>
              <a:t>socially transmitted information that shapes behavior and can evolve independently of genes</a:t>
            </a:r>
            <a:r>
              <a:rPr lang="fr-CA" sz="2400" dirty="0">
                <a:solidFill>
                  <a:srgbClr val="FF0000"/>
                </a:solidFill>
              </a:rPr>
              <a:t> </a:t>
            </a:r>
            <a:r>
              <a:rPr lang="fr-CA" sz="2400" dirty="0"/>
              <a:t>» (Boyd &amp; </a:t>
            </a:r>
            <a:r>
              <a:rPr lang="fr-CA" sz="2400" dirty="0" err="1"/>
              <a:t>Richerson</a:t>
            </a:r>
            <a:r>
              <a:rPr lang="fr-CA" sz="2400" dirty="0"/>
              <a:t>)</a:t>
            </a:r>
          </a:p>
          <a:p>
            <a:endParaRPr lang="fr-CA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/>
              <a:t>Minimal </a:t>
            </a:r>
            <a:r>
              <a:rPr lang="fr-CA" sz="2400" dirty="0" err="1"/>
              <a:t>definition</a:t>
            </a:r>
            <a:r>
              <a:rPr lang="fr-CA" sz="2400" dirty="0"/>
              <a:t>, </a:t>
            </a:r>
            <a:r>
              <a:rPr lang="fr-CA" sz="2400" dirty="0" err="1"/>
              <a:t>measurable</a:t>
            </a:r>
            <a:r>
              <a:rPr lang="fr-CA" sz="2400" dirty="0"/>
              <a:t>, can </a:t>
            </a:r>
            <a:r>
              <a:rPr lang="fr-CA" sz="2400" dirty="0" err="1"/>
              <a:t>be</a:t>
            </a:r>
            <a:r>
              <a:rPr lang="fr-CA" sz="2400" dirty="0"/>
              <a:t> </a:t>
            </a:r>
            <a:r>
              <a:rPr lang="fr-CA" sz="2400" dirty="0" err="1"/>
              <a:t>adapted</a:t>
            </a:r>
            <a:r>
              <a:rPr lang="fr-CA" sz="2400" dirty="0"/>
              <a:t> to </a:t>
            </a:r>
            <a:r>
              <a:rPr lang="fr-CA" sz="2400" dirty="0" err="1"/>
              <a:t>language</a:t>
            </a:r>
            <a:r>
              <a:rPr lang="fr-CA" sz="2400" dirty="0"/>
              <a:t> </a:t>
            </a:r>
            <a:r>
              <a:rPr lang="fr-CA" sz="2400" dirty="0" err="1"/>
              <a:t>features</a:t>
            </a:r>
            <a:r>
              <a:rPr lang="fr-CA" sz="2400" dirty="0"/>
              <a:t> or </a:t>
            </a:r>
            <a:r>
              <a:rPr lang="fr-CA" sz="2400" dirty="0" err="1"/>
              <a:t>norms</a:t>
            </a:r>
            <a:r>
              <a:rPr lang="fr-CA" sz="2400" dirty="0"/>
              <a:t>, and </a:t>
            </a:r>
            <a:r>
              <a:rPr lang="fr-CA" sz="2400" dirty="0" err="1"/>
              <a:t>we</a:t>
            </a:r>
            <a:r>
              <a:rPr lang="fr-CA" sz="2400" dirty="0"/>
              <a:t> can (and </a:t>
            </a: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will</a:t>
            </a:r>
            <a:r>
              <a:rPr lang="fr-CA" sz="2400" dirty="0"/>
              <a:t>) model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400" dirty="0"/>
              <a:t>It </a:t>
            </a:r>
            <a:r>
              <a:rPr lang="fr-CA" sz="2400" dirty="0" err="1"/>
              <a:t>permits</a:t>
            </a:r>
            <a:r>
              <a:rPr lang="fr-CA" sz="2400" dirty="0"/>
              <a:t> </a:t>
            </a:r>
            <a:r>
              <a:rPr lang="fr-CA" sz="2400" dirty="0" err="1"/>
              <a:t>evolution</a:t>
            </a:r>
            <a:r>
              <a:rPr lang="fr-CA" sz="2400" dirty="0"/>
              <a:t>. Culture </a:t>
            </a:r>
            <a:r>
              <a:rPr lang="fr-CA" sz="2400" dirty="0" err="1"/>
              <a:t>is</a:t>
            </a:r>
            <a:r>
              <a:rPr lang="fr-CA" sz="2400" dirty="0"/>
              <a:t> not </a:t>
            </a:r>
            <a:r>
              <a:rPr lang="fr-CA" sz="2400" dirty="0" err="1"/>
              <a:t>only</a:t>
            </a:r>
            <a:r>
              <a:rPr lang="fr-CA" sz="2400" dirty="0"/>
              <a:t> </a:t>
            </a:r>
            <a:r>
              <a:rPr lang="fr-CA" sz="2400" dirty="0" err="1"/>
              <a:t>heritage</a:t>
            </a:r>
            <a:r>
              <a:rPr lang="fr-CA" sz="2400" dirty="0"/>
              <a:t>, </a:t>
            </a:r>
            <a:r>
              <a:rPr lang="fr-CA" sz="2400" dirty="0" err="1"/>
              <a:t>it</a:t>
            </a:r>
            <a:r>
              <a:rPr lang="fr-CA" sz="2400" dirty="0"/>
              <a:t> changes </a:t>
            </a:r>
            <a:r>
              <a:rPr lang="fr-CA" sz="2400" dirty="0" err="1"/>
              <a:t>under</a:t>
            </a:r>
            <a:r>
              <a:rPr lang="fr-CA" sz="2400" dirty="0"/>
              <a:t> </a:t>
            </a:r>
            <a:r>
              <a:rPr lang="fr-CA" sz="2400" dirty="0" err="1"/>
              <a:t>selective</a:t>
            </a:r>
            <a:r>
              <a:rPr lang="fr-CA" sz="2400" dirty="0"/>
              <a:t> pressure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91440" lvl="1" indent="-91440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fr-CA" sz="2400" dirty="0"/>
              <a:t>Institutions </a:t>
            </a:r>
            <a:r>
              <a:rPr lang="fr-CA" sz="2400" dirty="0">
                <a:sym typeface="Wingdings" panose="05000000000000000000" pitchFamily="2" charset="2"/>
              </a:rPr>
              <a:t> Culture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50230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44444A-9F91-9CBF-8DAA-F679B30E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CA" sz="3600" dirty="0" err="1">
                <a:solidFill>
                  <a:schemeClr val="bg1"/>
                </a:solidFill>
              </a:rPr>
              <a:t>Outline</a:t>
            </a:r>
            <a:r>
              <a:rPr lang="fr-CA" sz="3600" dirty="0">
                <a:solidFill>
                  <a:schemeClr val="bg1"/>
                </a:solidFill>
              </a:rPr>
              <a:t> of the workshop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70117AA-5FFA-13C5-6D94-06135C357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16182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6523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1261</Words>
  <Application>Microsoft Office PowerPoint</Application>
  <PresentationFormat>Grand écran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Tw Cen MT</vt:lpstr>
      <vt:lpstr>Wingdings</vt:lpstr>
      <vt:lpstr>RetrospectVTI</vt:lpstr>
      <vt:lpstr>Modeling cultural change</vt:lpstr>
      <vt:lpstr>The Sveriges Riksbank Prize in Economic Sciences in Memory of Alfred Nobel 2024 was awarded jointly to Daron Acemoglu, Simon Johnson and James A. Robinson « for studies of how institutions are formed and affect prosperity »</vt:lpstr>
      <vt:lpstr>The colonial origins of comparative development</vt:lpstr>
      <vt:lpstr>Reversal of fortune: geography and institutions in the making of the modern world income distribution</vt:lpstr>
      <vt:lpstr>The role of instituions in economic development</vt:lpstr>
      <vt:lpstr>The next Nobel prize in institutional economics?</vt:lpstr>
      <vt:lpstr>Institutions are supported by norms and culture</vt:lpstr>
      <vt:lpstr>Definition</vt:lpstr>
      <vt:lpstr>Outline of the workshop</vt:lpstr>
      <vt:lpstr>Alberto Bisin &amp; Thierry Verdier</vt:lpstr>
      <vt:lpstr>A setup inspired from evol bio and anthropology</vt:lpstr>
      <vt:lpstr>Solving the model</vt:lpstr>
      <vt:lpstr>Dynamics and equilibrium</vt:lpstr>
      <vt:lpstr>Discussion</vt:lpstr>
      <vt:lpstr>Open ideas for extensions  (also check Bisin &amp; Verdier ARE 2023)</vt:lpstr>
      <vt:lpstr>Moses Shayo</vt:lpstr>
      <vt:lpstr>A setup inspired from social psycho and experimental econ</vt:lpstr>
      <vt:lpstr>A setup inspired from social psycho and experimental econ</vt:lpstr>
      <vt:lpstr>Multiple social equilibria</vt:lpstr>
      <vt:lpstr>Discussion</vt:lpstr>
      <vt:lpstr>Open ideas for extensions</vt:lpstr>
      <vt:lpstr>Interdisciplinary considerations</vt:lpstr>
      <vt:lpstr>Other definitions of culture</vt:lpstr>
      <vt:lpstr>Modern theories of cultural evolution (Also check Boyd &amp; Richerson PNAS 2024)</vt:lpstr>
      <vt:lpstr>Methods from other disciplines</vt:lpstr>
      <vt:lpstr>Some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Silve</dc:creator>
  <cp:lastModifiedBy>Arthur Silve</cp:lastModifiedBy>
  <cp:revision>12</cp:revision>
  <dcterms:created xsi:type="dcterms:W3CDTF">2024-11-05T19:07:52Z</dcterms:created>
  <dcterms:modified xsi:type="dcterms:W3CDTF">2025-05-14T05:58:09Z</dcterms:modified>
</cp:coreProperties>
</file>