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3" r:id="rId3"/>
    <p:sldId id="257" r:id="rId4"/>
    <p:sldId id="259" r:id="rId5"/>
    <p:sldId id="348" r:id="rId6"/>
    <p:sldId id="260" r:id="rId7"/>
    <p:sldId id="339" r:id="rId8"/>
    <p:sldId id="261" r:id="rId9"/>
    <p:sldId id="343" r:id="rId10"/>
    <p:sldId id="264" r:id="rId11"/>
    <p:sldId id="344" r:id="rId12"/>
    <p:sldId id="284" r:id="rId13"/>
    <p:sldId id="285" r:id="rId14"/>
    <p:sldId id="287" r:id="rId15"/>
    <p:sldId id="289" r:id="rId16"/>
    <p:sldId id="288" r:id="rId17"/>
    <p:sldId id="291" r:id="rId18"/>
    <p:sldId id="345" r:id="rId19"/>
    <p:sldId id="316" r:id="rId20"/>
    <p:sldId id="290" r:id="rId21"/>
    <p:sldId id="318" r:id="rId22"/>
    <p:sldId id="319" r:id="rId23"/>
    <p:sldId id="334" r:id="rId24"/>
    <p:sldId id="336" r:id="rId25"/>
    <p:sldId id="34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0B564-930E-4C10-86B5-9129DB46BBF8}" type="datetimeFigureOut">
              <a:rPr lang="en-US" smtClean="0"/>
              <a:t>5/22/2014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64A58C-D55A-4B27-A09A-023476D5B254}" type="slidenum">
              <a:rPr lang="en-US" smtClean="0"/>
              <a:t>‹#›</a:t>
            </a:fld>
            <a:endParaRPr lang="en-US" dirty="0"/>
          </a:p>
        </p:txBody>
      </p:sp>
    </p:spTree>
    <p:extLst>
      <p:ext uri="{BB962C8B-B14F-4D97-AF65-F5344CB8AC3E}">
        <p14:creationId xmlns:p14="http://schemas.microsoft.com/office/powerpoint/2010/main" val="115742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hinkexist.com/quotation/the_best_argument_against_democracy_is_a_five/12438.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a:t>
            </a:r>
            <a:r>
              <a:rPr lang="en-US" baseline="0" dirty="0" smtClean="0"/>
              <a:t> application:</a:t>
            </a:r>
          </a:p>
          <a:p>
            <a:pPr marL="228600" indent="-228600">
              <a:buAutoNum type="arabicPeriod"/>
            </a:pPr>
            <a:r>
              <a:rPr lang="en-US" baseline="0" dirty="0" smtClean="0"/>
              <a:t>My research focuses on</a:t>
            </a:r>
          </a:p>
          <a:p>
            <a:pPr marL="228600" indent="-228600">
              <a:buAutoNum type="arabicPeriod"/>
            </a:pPr>
            <a:r>
              <a:rPr lang="en-US" baseline="0" dirty="0" smtClean="0"/>
              <a:t>Very important:  democracy is a Greek word</a:t>
            </a:r>
            <a:endParaRPr lang="en-US" dirty="0"/>
          </a:p>
        </p:txBody>
      </p:sp>
      <p:sp>
        <p:nvSpPr>
          <p:cNvPr id="4" name="Slide Number Placeholder 3"/>
          <p:cNvSpPr>
            <a:spLocks noGrp="1"/>
          </p:cNvSpPr>
          <p:nvPr>
            <p:ph type="sldNum" sz="quarter" idx="10"/>
          </p:nvPr>
        </p:nvSpPr>
        <p:spPr/>
        <p:txBody>
          <a:bodyPr/>
          <a:lstStyle/>
          <a:p>
            <a:fld id="{2164A58C-D55A-4B27-A09A-023476D5B254}" type="slidenum">
              <a:rPr lang="en-US" smtClean="0"/>
              <a:t>1</a:t>
            </a:fld>
            <a:endParaRPr lang="en-US" dirty="0"/>
          </a:p>
        </p:txBody>
      </p:sp>
    </p:spTree>
    <p:extLst>
      <p:ext uri="{BB962C8B-B14F-4D97-AF65-F5344CB8AC3E}">
        <p14:creationId xmlns:p14="http://schemas.microsoft.com/office/powerpoint/2010/main" val="357611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get the same predictions from a stochastic model with heterogeneous aristocrats.</a:t>
            </a:r>
            <a:endParaRPr lang="en-US" dirty="0"/>
          </a:p>
        </p:txBody>
      </p:sp>
      <p:sp>
        <p:nvSpPr>
          <p:cNvPr id="4" name="Slide Number Placeholder 3"/>
          <p:cNvSpPr>
            <a:spLocks noGrp="1"/>
          </p:cNvSpPr>
          <p:nvPr>
            <p:ph type="sldNum" sz="quarter" idx="10"/>
          </p:nvPr>
        </p:nvSpPr>
        <p:spPr/>
        <p:txBody>
          <a:bodyPr/>
          <a:lstStyle/>
          <a:p>
            <a:fld id="{2164A58C-D55A-4B27-A09A-023476D5B254}" type="slidenum">
              <a:rPr lang="en-US" smtClean="0"/>
              <a:t>13</a:t>
            </a:fld>
            <a:endParaRPr lang="en-US" dirty="0"/>
          </a:p>
        </p:txBody>
      </p:sp>
    </p:spTree>
    <p:extLst>
      <p:ext uri="{BB962C8B-B14F-4D97-AF65-F5344CB8AC3E}">
        <p14:creationId xmlns:p14="http://schemas.microsoft.com/office/powerpoint/2010/main" val="300534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thus far is about big change from aristocracy to democracy over two –three centuries.</a:t>
            </a:r>
            <a:r>
              <a:rPr lang="en-US" baseline="0" dirty="0" smtClean="0"/>
              <a:t>  </a:t>
            </a:r>
          </a:p>
          <a:p>
            <a:r>
              <a:rPr lang="en-US" baseline="0" dirty="0" smtClean="0"/>
              <a:t>Focus on factors make democracy efficient</a:t>
            </a:r>
          </a:p>
          <a:p>
            <a:r>
              <a:rPr lang="en-US" baseline="0" dirty="0" smtClean="0"/>
              <a:t>Can work through conscious action or regime survival</a:t>
            </a:r>
          </a:p>
          <a:p>
            <a:r>
              <a:rPr lang="en-US" dirty="0" smtClean="0"/>
              <a:t>What does path to democracy look like?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Models are complementary</a:t>
            </a:r>
          </a:p>
          <a:p>
            <a:r>
              <a:rPr lang="en-US" dirty="0" smtClean="0"/>
              <a:t>Yet led to democracy in longer run!</a:t>
            </a:r>
            <a:endParaRPr lang="en-US" dirty="0"/>
          </a:p>
        </p:txBody>
      </p:sp>
      <p:sp>
        <p:nvSpPr>
          <p:cNvPr id="4" name="Slide Number Placeholder 3"/>
          <p:cNvSpPr>
            <a:spLocks noGrp="1"/>
          </p:cNvSpPr>
          <p:nvPr>
            <p:ph type="sldNum" sz="quarter" idx="10"/>
          </p:nvPr>
        </p:nvSpPr>
        <p:spPr/>
        <p:txBody>
          <a:bodyPr/>
          <a:lstStyle/>
          <a:p>
            <a:fld id="{2164A58C-D55A-4B27-A09A-023476D5B254}" type="slidenum">
              <a:rPr lang="en-US" smtClean="0"/>
              <a:t>17</a:t>
            </a:fld>
            <a:endParaRPr lang="en-US" dirty="0"/>
          </a:p>
        </p:txBody>
      </p:sp>
    </p:spTree>
    <p:extLst>
      <p:ext uri="{BB962C8B-B14F-4D97-AF65-F5344CB8AC3E}">
        <p14:creationId xmlns:p14="http://schemas.microsoft.com/office/powerpoint/2010/main" val="3430190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Will combine model and empirics on this slide</a:t>
            </a:r>
          </a:p>
          <a:p>
            <a:pPr marL="285750" indent="-285750">
              <a:buFont typeface="Arial" panose="020B0604020202020204" pitchFamily="34" charset="0"/>
              <a:buChar char="•"/>
            </a:pPr>
            <a:r>
              <a:rPr lang="en-US" dirty="0" smtClean="0"/>
              <a:t>Tyrants arose only among coastal </a:t>
            </a:r>
            <a:r>
              <a:rPr lang="en-US" i="1" dirty="0" smtClean="0"/>
              <a:t>poleis</a:t>
            </a:r>
            <a:r>
              <a:rPr lang="en-US" dirty="0" smtClean="0"/>
              <a:t>, where commercial potential high and elites divided</a:t>
            </a:r>
          </a:p>
          <a:p>
            <a:pPr marL="285750" indent="-285750">
              <a:buFont typeface="Arial" panose="020B0604020202020204" pitchFamily="34" charset="0"/>
              <a:buChar char="•"/>
            </a:pPr>
            <a:r>
              <a:rPr lang="en-US" dirty="0" smtClean="0"/>
              <a:t>More than 90% of former tyrannies became democracies, as compared to 25% of non-tyrannies</a:t>
            </a:r>
          </a:p>
          <a:p>
            <a:pPr marL="285750" indent="-285750">
              <a:buFont typeface="Arial" panose="020B0604020202020204" pitchFamily="34" charset="0"/>
              <a:buChar char="•"/>
            </a:pPr>
            <a:r>
              <a:rPr lang="en-US" dirty="0" smtClean="0"/>
              <a:t>Location on coast affects probability of democracy only through tyranny</a:t>
            </a:r>
          </a:p>
          <a:p>
            <a:pPr marL="285750" indent="-285750">
              <a:buFont typeface="Arial" panose="020B0604020202020204" pitchFamily="34" charset="0"/>
              <a:buChar char="•"/>
            </a:pPr>
            <a:r>
              <a:rPr lang="en-US" dirty="0" smtClean="0"/>
              <a:t>Historical narrative supports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164A58C-D55A-4B27-A09A-023476D5B254}" type="slidenum">
              <a:rPr lang="en-US" smtClean="0"/>
              <a:t>18</a:t>
            </a:fld>
            <a:endParaRPr lang="en-US" dirty="0"/>
          </a:p>
        </p:txBody>
      </p:sp>
    </p:spTree>
    <p:extLst>
      <p:ext uri="{BB962C8B-B14F-4D97-AF65-F5344CB8AC3E}">
        <p14:creationId xmlns:p14="http://schemas.microsoft.com/office/powerpoint/2010/main" val="21289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ED6806-28CF-4F51-AB3D-AC28F0A9C3EC}" type="slidenum">
              <a:rPr lang="en-US" smtClean="0"/>
              <a:pPr/>
              <a:t>19</a:t>
            </a:fld>
            <a:endParaRPr lang="en-US"/>
          </a:p>
        </p:txBody>
      </p:sp>
    </p:spTree>
    <p:extLst>
      <p:ext uri="{BB962C8B-B14F-4D97-AF65-F5344CB8AC3E}">
        <p14:creationId xmlns:p14="http://schemas.microsoft.com/office/powerpoint/2010/main" val="248318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seem obvious, or may be others.  But is</a:t>
            </a:r>
            <a:r>
              <a:rPr lang="en-US" baseline="0" dirty="0" smtClean="0"/>
              <a:t> list of how I justify looking</a:t>
            </a:r>
          </a:p>
          <a:p>
            <a:endParaRPr lang="en-US" baseline="0" dirty="0" smtClean="0"/>
          </a:p>
          <a:p>
            <a:r>
              <a:rPr lang="en-US" baseline="0" dirty="0" smtClean="0"/>
              <a:t>Higher levels of wealth</a:t>
            </a:r>
          </a:p>
          <a:p>
            <a:r>
              <a:rPr lang="en-US" sz="1200" b="0" i="0" kern="1200" dirty="0" smtClean="0">
                <a:solidFill>
                  <a:schemeClr val="tx1"/>
                </a:solidFill>
                <a:effectLst/>
                <a:latin typeface="+mn-lt"/>
                <a:ea typeface="+mn-ea"/>
                <a:cs typeface="+mn-cs"/>
              </a:rPr>
              <a:t>Winston Churchill: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hlinkClick r:id="rId3"/>
              </a:rPr>
              <a:t>The best argument against democracy is a five minute conversation with the average voter.</a:t>
            </a:r>
            <a:r>
              <a:rPr lang="en-US" sz="12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 one pretends that democracy is perfect or all-wise. Indeed, Democracy is the worst form of government, except for all those other forms that have been tried from time to time."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64A58C-D55A-4B27-A09A-023476D5B254}" type="slidenum">
              <a:rPr lang="en-US" smtClean="0"/>
              <a:t>3</a:t>
            </a:fld>
            <a:endParaRPr lang="en-US" dirty="0"/>
          </a:p>
        </p:txBody>
      </p:sp>
    </p:spTree>
    <p:extLst>
      <p:ext uri="{BB962C8B-B14F-4D97-AF65-F5344CB8AC3E}">
        <p14:creationId xmlns:p14="http://schemas.microsoft.com/office/powerpoint/2010/main" val="209431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sources of data as classicists increasingly collaborate, new findings, importing methods from social sciences</a:t>
            </a:r>
          </a:p>
          <a:p>
            <a:endParaRPr lang="en-US" dirty="0" smtClean="0"/>
          </a:p>
          <a:p>
            <a:r>
              <a:rPr lang="en-US" dirty="0" smtClean="0"/>
              <a:t>So my goal is to explain, refer to various models and historical</a:t>
            </a:r>
            <a:r>
              <a:rPr lang="en-US" baseline="0" dirty="0" smtClean="0"/>
              <a:t> examples.  But focus most intensively on Greece.</a:t>
            </a:r>
            <a:endParaRPr lang="en-US" dirty="0"/>
          </a:p>
        </p:txBody>
      </p:sp>
      <p:sp>
        <p:nvSpPr>
          <p:cNvPr id="4" name="Slide Number Placeholder 3"/>
          <p:cNvSpPr>
            <a:spLocks noGrp="1"/>
          </p:cNvSpPr>
          <p:nvPr>
            <p:ph type="sldNum" sz="quarter" idx="10"/>
          </p:nvPr>
        </p:nvSpPr>
        <p:spPr/>
        <p:txBody>
          <a:bodyPr/>
          <a:lstStyle/>
          <a:p>
            <a:fld id="{C7ED6806-28CF-4F51-AB3D-AC28F0A9C3EC}"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a review of the history of political thought</a:t>
            </a:r>
          </a:p>
          <a:p>
            <a:endParaRPr lang="en-US" dirty="0"/>
          </a:p>
        </p:txBody>
      </p:sp>
      <p:sp>
        <p:nvSpPr>
          <p:cNvPr id="4" name="Slide Number Placeholder 3"/>
          <p:cNvSpPr>
            <a:spLocks noGrp="1"/>
          </p:cNvSpPr>
          <p:nvPr>
            <p:ph type="sldNum" sz="quarter" idx="10"/>
          </p:nvPr>
        </p:nvSpPr>
        <p:spPr/>
        <p:txBody>
          <a:bodyPr/>
          <a:lstStyle/>
          <a:p>
            <a:fld id="{2164A58C-D55A-4B27-A09A-023476D5B254}" type="slidenum">
              <a:rPr lang="en-US" smtClean="0"/>
              <a:t>5</a:t>
            </a:fld>
            <a:endParaRPr lang="en-US" dirty="0"/>
          </a:p>
        </p:txBody>
      </p:sp>
    </p:spTree>
    <p:extLst>
      <p:ext uri="{BB962C8B-B14F-4D97-AF65-F5344CB8AC3E}">
        <p14:creationId xmlns:p14="http://schemas.microsoft.com/office/powerpoint/2010/main" val="57128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Start with</a:t>
            </a:r>
            <a:r>
              <a:rPr lang="en-US" baseline="0" dirty="0" smtClean="0"/>
              <a:t> bullet 1</a:t>
            </a:r>
          </a:p>
          <a:p>
            <a:pPr lvl="1"/>
            <a:r>
              <a:rPr lang="en-US" baseline="0" dirty="0" smtClean="0"/>
              <a:t>Then qualify for slaves</a:t>
            </a:r>
          </a:p>
          <a:p>
            <a:pPr lvl="1"/>
            <a:r>
              <a:rPr lang="en-US" baseline="0" dirty="0" smtClean="0"/>
              <a:t>Then go bullet two </a:t>
            </a:r>
          </a:p>
          <a:p>
            <a:pPr lvl="1"/>
            <a:r>
              <a:rPr lang="en-US" baseline="0" dirty="0" smtClean="0"/>
              <a:t>Then note that even LEAST democratic more than rest of world</a:t>
            </a:r>
          </a:p>
        </p:txBody>
      </p:sp>
      <p:sp>
        <p:nvSpPr>
          <p:cNvPr id="4" name="Slide Number Placeholder 3"/>
          <p:cNvSpPr>
            <a:spLocks noGrp="1"/>
          </p:cNvSpPr>
          <p:nvPr>
            <p:ph type="sldNum" sz="quarter" idx="10"/>
          </p:nvPr>
        </p:nvSpPr>
        <p:spPr/>
        <p:txBody>
          <a:bodyPr/>
          <a:lstStyle/>
          <a:p>
            <a:fld id="{2164A58C-D55A-4B27-A09A-023476D5B254}" type="slidenum">
              <a:rPr lang="en-US" smtClean="0"/>
              <a:t>6</a:t>
            </a:fld>
            <a:endParaRPr lang="en-US" dirty="0"/>
          </a:p>
        </p:txBody>
      </p:sp>
    </p:spTree>
    <p:extLst>
      <p:ext uri="{BB962C8B-B14F-4D97-AF65-F5344CB8AC3E}">
        <p14:creationId xmlns:p14="http://schemas.microsoft.com/office/powerpoint/2010/main" val="54401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review some broad families of theory and then examine how well they appear to explain the expansion of political rights in ancient Greece</a:t>
            </a:r>
            <a:endParaRPr lang="en-US" dirty="0"/>
          </a:p>
        </p:txBody>
      </p:sp>
      <p:sp>
        <p:nvSpPr>
          <p:cNvPr id="4" name="Slide Number Placeholder 3"/>
          <p:cNvSpPr>
            <a:spLocks noGrp="1"/>
          </p:cNvSpPr>
          <p:nvPr>
            <p:ph type="sldNum" sz="quarter" idx="10"/>
          </p:nvPr>
        </p:nvSpPr>
        <p:spPr/>
        <p:txBody>
          <a:bodyPr/>
          <a:lstStyle/>
          <a:p>
            <a:fld id="{2164A58C-D55A-4B27-A09A-023476D5B254}" type="slidenum">
              <a:rPr lang="en-US" smtClean="0"/>
              <a:t>7</a:t>
            </a:fld>
            <a:endParaRPr lang="en-US" dirty="0"/>
          </a:p>
        </p:txBody>
      </p:sp>
    </p:spTree>
    <p:extLst>
      <p:ext uri="{BB962C8B-B14F-4D97-AF65-F5344CB8AC3E}">
        <p14:creationId xmlns:p14="http://schemas.microsoft.com/office/powerpoint/2010/main" val="1463701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aux barricades, </a:t>
            </a:r>
            <a:r>
              <a:rPr lang="en-US" sz="1200" b="0" i="0" kern="1200" dirty="0" err="1" smtClean="0">
                <a:solidFill>
                  <a:schemeClr val="tx1"/>
                </a:solidFill>
                <a:effectLst/>
                <a:latin typeface="+mn-lt"/>
                <a:ea typeface="+mn-ea"/>
                <a:cs typeface="+mn-cs"/>
              </a:rPr>
              <a:t>camarade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Plausible</a:t>
            </a:r>
          </a:p>
          <a:p>
            <a:r>
              <a:rPr lang="en-US" dirty="0" smtClean="0"/>
              <a:t>Note about France that wasn’t very durable</a:t>
            </a:r>
          </a:p>
          <a:p>
            <a:r>
              <a:rPr lang="en-US" dirty="0" smtClean="0"/>
              <a:t>Note about those examples that elites supported though may have reduced own individual power</a:t>
            </a:r>
          </a:p>
          <a:p>
            <a:r>
              <a:rPr lang="en-US" dirty="0" smtClean="0"/>
              <a:t>May be others, but these encompass most of what</a:t>
            </a:r>
            <a:r>
              <a:rPr lang="en-US" baseline="0" dirty="0" smtClean="0"/>
              <a:t> will focus on</a:t>
            </a:r>
            <a:endParaRPr lang="en-US" dirty="0"/>
          </a:p>
        </p:txBody>
      </p:sp>
      <p:sp>
        <p:nvSpPr>
          <p:cNvPr id="4" name="Slide Number Placeholder 3"/>
          <p:cNvSpPr>
            <a:spLocks noGrp="1"/>
          </p:cNvSpPr>
          <p:nvPr>
            <p:ph type="sldNum" sz="quarter" idx="10"/>
          </p:nvPr>
        </p:nvSpPr>
        <p:spPr/>
        <p:txBody>
          <a:bodyPr/>
          <a:lstStyle/>
          <a:p>
            <a:fld id="{2164A58C-D55A-4B27-A09A-023476D5B254}" type="slidenum">
              <a:rPr lang="en-US" smtClean="0"/>
              <a:t>8</a:t>
            </a:fld>
            <a:endParaRPr lang="en-US" dirty="0"/>
          </a:p>
        </p:txBody>
      </p:sp>
    </p:spTree>
    <p:extLst>
      <p:ext uri="{BB962C8B-B14F-4D97-AF65-F5344CB8AC3E}">
        <p14:creationId xmlns:p14="http://schemas.microsoft.com/office/powerpoint/2010/main" val="292257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Contractual doesn’t have to mean</a:t>
            </a:r>
            <a:r>
              <a:rPr lang="en-US" baseline="0" dirty="0" smtClean="0"/>
              <a:t> conscious – survival</a:t>
            </a:r>
          </a:p>
          <a:p>
            <a:r>
              <a:rPr lang="en-US" baseline="0" dirty="0" smtClean="0"/>
              <a:t>Madison quote on </a:t>
            </a:r>
            <a:r>
              <a:rPr lang="en-US" baseline="0" dirty="0" err="1" smtClean="0"/>
              <a:t>govt</a:t>
            </a:r>
            <a:r>
              <a:rPr lang="en-US" baseline="0" dirty="0" smtClean="0"/>
              <a:t> controlling self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models appear to explain at least some modern episodes.  How about ancient Greece?</a:t>
            </a:r>
          </a:p>
        </p:txBody>
      </p:sp>
      <p:sp>
        <p:nvSpPr>
          <p:cNvPr id="4" name="Slide Number Placeholder 3"/>
          <p:cNvSpPr>
            <a:spLocks noGrp="1"/>
          </p:cNvSpPr>
          <p:nvPr>
            <p:ph type="sldNum" sz="quarter" idx="10"/>
          </p:nvPr>
        </p:nvSpPr>
        <p:spPr/>
        <p:txBody>
          <a:bodyPr/>
          <a:lstStyle/>
          <a:p>
            <a:fld id="{2164A58C-D55A-4B27-A09A-023476D5B254}" type="slidenum">
              <a:rPr lang="en-US" smtClean="0"/>
              <a:t>9</a:t>
            </a:fld>
            <a:endParaRPr lang="en-US" dirty="0"/>
          </a:p>
        </p:txBody>
      </p:sp>
    </p:spTree>
    <p:extLst>
      <p:ext uri="{BB962C8B-B14F-4D97-AF65-F5344CB8AC3E}">
        <p14:creationId xmlns:p14="http://schemas.microsoft.com/office/powerpoint/2010/main" val="401448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will see</a:t>
            </a:r>
            <a:r>
              <a:rPr lang="en-US" baseline="0" dirty="0" smtClean="0"/>
              <a:t> is that it somewhat more complicated than that.</a:t>
            </a:r>
            <a:endParaRPr lang="en-US" dirty="0"/>
          </a:p>
        </p:txBody>
      </p:sp>
      <p:sp>
        <p:nvSpPr>
          <p:cNvPr id="4" name="Slide Number Placeholder 3"/>
          <p:cNvSpPr>
            <a:spLocks noGrp="1"/>
          </p:cNvSpPr>
          <p:nvPr>
            <p:ph type="sldNum" sz="quarter" idx="10"/>
          </p:nvPr>
        </p:nvSpPr>
        <p:spPr/>
        <p:txBody>
          <a:bodyPr/>
          <a:lstStyle/>
          <a:p>
            <a:fld id="{C7ED6806-28CF-4F51-AB3D-AC28F0A9C3EC}" type="slidenum">
              <a:rPr lang="en-US" smtClean="0"/>
              <a:pPr/>
              <a:t>10</a:t>
            </a:fld>
            <a:endParaRPr lang="en-US" dirty="0"/>
          </a:p>
        </p:txBody>
      </p:sp>
    </p:spTree>
    <p:extLst>
      <p:ext uri="{BB962C8B-B14F-4D97-AF65-F5344CB8AC3E}">
        <p14:creationId xmlns:p14="http://schemas.microsoft.com/office/powerpoint/2010/main" val="232801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73467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2629574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6953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92672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409921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90398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26483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215814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36008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27257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2C36-8C34-4094-AD4C-426AD2B719AC}" type="datetimeFigureOut">
              <a:rPr lang="en-US" smtClean="0"/>
              <a:t>5/22/2014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1F8E1A-5BC3-40CE-8E81-E6AFF6DE2CD6}" type="slidenum">
              <a:rPr lang="en-US" smtClean="0"/>
              <a:t>‹#›</a:t>
            </a:fld>
            <a:endParaRPr lang="en-US" dirty="0"/>
          </a:p>
        </p:txBody>
      </p:sp>
    </p:spTree>
    <p:extLst>
      <p:ext uri="{BB962C8B-B14F-4D97-AF65-F5344CB8AC3E}">
        <p14:creationId xmlns:p14="http://schemas.microsoft.com/office/powerpoint/2010/main" val="292191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C2C36-8C34-4094-AD4C-426AD2B719AC}" type="datetimeFigureOut">
              <a:rPr lang="en-US" smtClean="0"/>
              <a:t>5/22/2014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F8E1A-5BC3-40CE-8E81-E6AFF6DE2CD6}" type="slidenum">
              <a:rPr lang="en-US" smtClean="0"/>
              <a:t>‹#›</a:t>
            </a:fld>
            <a:endParaRPr lang="en-US" dirty="0"/>
          </a:p>
        </p:txBody>
      </p:sp>
    </p:spTree>
    <p:extLst>
      <p:ext uri="{BB962C8B-B14F-4D97-AF65-F5344CB8AC3E}">
        <p14:creationId xmlns:p14="http://schemas.microsoft.com/office/powerpoint/2010/main" val="179188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Dynamic%20Democracy12.ppt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p>
            <a:r>
              <a:rPr lang="en-US" dirty="0" smtClean="0"/>
              <a:t>The Building and Dynamic of Democratic Institutions</a:t>
            </a:r>
            <a:endParaRPr lang="en-US" dirty="0"/>
          </a:p>
        </p:txBody>
      </p:sp>
      <p:sp>
        <p:nvSpPr>
          <p:cNvPr id="3" name="Subtitle 2"/>
          <p:cNvSpPr>
            <a:spLocks noGrp="1"/>
          </p:cNvSpPr>
          <p:nvPr>
            <p:ph type="subTitle" idx="1"/>
          </p:nvPr>
        </p:nvSpPr>
        <p:spPr>
          <a:xfrm>
            <a:off x="1371600" y="4419600"/>
            <a:ext cx="6400800" cy="1752600"/>
          </a:xfrm>
        </p:spPr>
        <p:txBody>
          <a:bodyPr>
            <a:normAutofit fontScale="85000" lnSpcReduction="20000"/>
          </a:bodyPr>
          <a:lstStyle/>
          <a:p>
            <a:r>
              <a:rPr lang="en-US" i="1" dirty="0" smtClean="0"/>
              <a:t>ESNIE 2014</a:t>
            </a:r>
          </a:p>
          <a:p>
            <a:endParaRPr lang="en-US" dirty="0" smtClean="0"/>
          </a:p>
          <a:p>
            <a:r>
              <a:rPr lang="en-US" dirty="0" smtClean="0"/>
              <a:t>F. Andrew Hanssen</a:t>
            </a:r>
          </a:p>
          <a:p>
            <a:r>
              <a:rPr lang="en-US" dirty="0" smtClean="0"/>
              <a:t>Clemson University</a:t>
            </a:r>
            <a:endParaRPr lang="en-US" dirty="0"/>
          </a:p>
        </p:txBody>
      </p:sp>
      <p:sp>
        <p:nvSpPr>
          <p:cNvPr id="4" name="TextBox 3"/>
          <p:cNvSpPr txBox="1"/>
          <p:nvPr/>
        </p:nvSpPr>
        <p:spPr>
          <a:xfrm>
            <a:off x="0" y="3201611"/>
            <a:ext cx="9130833" cy="492443"/>
          </a:xfrm>
          <a:prstGeom prst="rect">
            <a:avLst/>
          </a:prstGeom>
          <a:noFill/>
        </p:spPr>
        <p:txBody>
          <a:bodyPr wrap="none" rtlCol="0">
            <a:spAutoFit/>
          </a:bodyPr>
          <a:lstStyle/>
          <a:p>
            <a:r>
              <a:rPr lang="en-US" sz="2600" dirty="0" smtClean="0"/>
              <a:t>Understanding the expansion (and contraction?) of political rights</a:t>
            </a:r>
            <a:endParaRPr lang="en-US" sz="2600" dirty="0"/>
          </a:p>
        </p:txBody>
      </p:sp>
      <p:sp>
        <p:nvSpPr>
          <p:cNvPr id="5" name="TextBox 4"/>
          <p:cNvSpPr txBox="1"/>
          <p:nvPr/>
        </p:nvSpPr>
        <p:spPr>
          <a:xfrm>
            <a:off x="1523912" y="3581400"/>
            <a:ext cx="5834674" cy="492443"/>
          </a:xfrm>
          <a:prstGeom prst="rect">
            <a:avLst/>
          </a:prstGeom>
          <a:noFill/>
        </p:spPr>
        <p:txBody>
          <a:bodyPr wrap="none" rtlCol="0">
            <a:spAutoFit/>
          </a:bodyPr>
          <a:lstStyle/>
          <a:p>
            <a:r>
              <a:rPr lang="en-US" sz="2600" dirty="0"/>
              <a:t>w</a:t>
            </a:r>
            <a:r>
              <a:rPr lang="en-US" sz="2600" dirty="0" smtClean="0"/>
              <a:t>ith special application to ancient Greece</a:t>
            </a:r>
            <a:endParaRPr lang="en-US" sz="2600" dirty="0"/>
          </a:p>
        </p:txBody>
      </p:sp>
      <p:pic>
        <p:nvPicPr>
          <p:cNvPr id="6" name="Picture 2" descr="C:\Users\fhansse\Desktop\Documents\WP\Research\Greece\Parthen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3928" y="76200"/>
            <a:ext cx="3733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03" y="0"/>
            <a:ext cx="8229600" cy="1477962"/>
          </a:xfrm>
        </p:spPr>
        <p:txBody>
          <a:bodyPr>
            <a:normAutofit fontScale="90000"/>
          </a:bodyPr>
          <a:lstStyle/>
          <a:p>
            <a:r>
              <a:rPr lang="en-US" dirty="0" smtClean="0"/>
              <a:t/>
            </a:r>
            <a:br>
              <a:rPr lang="en-US" dirty="0" smtClean="0"/>
            </a:br>
            <a:r>
              <a:rPr lang="en-US" dirty="0" smtClean="0"/>
              <a:t>Ancient Greece</a:t>
            </a:r>
            <a:br>
              <a:rPr lang="en-US" dirty="0" smtClean="0"/>
            </a:br>
            <a:r>
              <a:rPr lang="en-US" dirty="0" smtClean="0"/>
              <a:t>(Time line) </a:t>
            </a:r>
            <a:br>
              <a:rPr lang="en-US" dirty="0" smtClean="0"/>
            </a:br>
            <a:endParaRPr lang="en-US" dirty="0"/>
          </a:p>
        </p:txBody>
      </p:sp>
      <p:sp>
        <p:nvSpPr>
          <p:cNvPr id="3" name="Content Placeholder 2"/>
          <p:cNvSpPr>
            <a:spLocks noGrp="1"/>
          </p:cNvSpPr>
          <p:nvPr>
            <p:ph idx="1"/>
          </p:nvPr>
        </p:nvSpPr>
        <p:spPr>
          <a:xfrm>
            <a:off x="457200" y="1600200"/>
            <a:ext cx="8229600" cy="4953000"/>
          </a:xfrm>
        </p:spPr>
        <p:txBody>
          <a:bodyPr>
            <a:normAutofit/>
          </a:bodyPr>
          <a:lstStyle/>
          <a:p>
            <a:endParaRPr lang="en-US" dirty="0"/>
          </a:p>
          <a:p>
            <a:endParaRPr lang="en-US" dirty="0" smtClean="0"/>
          </a:p>
          <a:p>
            <a:endParaRPr lang="en-US" dirty="0"/>
          </a:p>
          <a:p>
            <a:endParaRPr lang="en-US" dirty="0" smtClean="0"/>
          </a:p>
          <a:p>
            <a:endParaRPr lang="en-US" dirty="0"/>
          </a:p>
          <a:p>
            <a:endParaRPr lang="en-US" dirty="0" smtClean="0"/>
          </a:p>
          <a:p>
            <a:r>
              <a:rPr lang="en-US" dirty="0" smtClean="0"/>
              <a:t>Great laboratory for exploring rights expansion/transition to democracy!</a:t>
            </a:r>
            <a:endParaRPr lang="en-US" dirty="0"/>
          </a:p>
        </p:txBody>
      </p:sp>
      <p:cxnSp>
        <p:nvCxnSpPr>
          <p:cNvPr id="7" name="Straight Connector 6"/>
          <p:cNvCxnSpPr/>
          <p:nvPr/>
        </p:nvCxnSpPr>
        <p:spPr>
          <a:xfrm>
            <a:off x="533400" y="3429000"/>
            <a:ext cx="8153400" cy="0"/>
          </a:xfrm>
          <a:prstGeom prst="line">
            <a:avLst/>
          </a:prstGeom>
          <a:ln>
            <a:prstDash val="sysDash"/>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04862" y="2339747"/>
            <a:ext cx="1153201" cy="830997"/>
          </a:xfrm>
          <a:prstGeom prst="rect">
            <a:avLst/>
          </a:prstGeom>
          <a:noFill/>
        </p:spPr>
        <p:txBody>
          <a:bodyPr wrap="none" rtlCol="0">
            <a:spAutoFit/>
          </a:bodyPr>
          <a:lstStyle/>
          <a:p>
            <a:r>
              <a:rPr lang="en-US" sz="1600" i="1" dirty="0" smtClean="0"/>
              <a:t>Collapse of</a:t>
            </a:r>
          </a:p>
          <a:p>
            <a:r>
              <a:rPr lang="en-US" sz="1600" i="1" dirty="0" smtClean="0"/>
              <a:t>Mycenaean</a:t>
            </a:r>
          </a:p>
          <a:p>
            <a:r>
              <a:rPr lang="en-US" sz="1600" i="1" dirty="0" smtClean="0"/>
              <a:t>civilization</a:t>
            </a:r>
            <a:endParaRPr lang="en-US" sz="1600" i="1" dirty="0"/>
          </a:p>
        </p:txBody>
      </p:sp>
      <p:sp>
        <p:nvSpPr>
          <p:cNvPr id="9" name="TextBox 8"/>
          <p:cNvSpPr txBox="1"/>
          <p:nvPr/>
        </p:nvSpPr>
        <p:spPr>
          <a:xfrm>
            <a:off x="152400" y="3562765"/>
            <a:ext cx="774571" cy="276999"/>
          </a:xfrm>
          <a:prstGeom prst="rect">
            <a:avLst/>
          </a:prstGeom>
          <a:noFill/>
        </p:spPr>
        <p:txBody>
          <a:bodyPr wrap="none" rtlCol="0">
            <a:spAutoFit/>
          </a:bodyPr>
          <a:lstStyle/>
          <a:p>
            <a:r>
              <a:rPr lang="en-US" sz="1200" dirty="0" smtClean="0"/>
              <a:t>1150 BCE</a:t>
            </a:r>
            <a:endParaRPr lang="en-US" sz="1200" dirty="0"/>
          </a:p>
        </p:txBody>
      </p:sp>
      <p:sp>
        <p:nvSpPr>
          <p:cNvPr id="10" name="TextBox 9"/>
          <p:cNvSpPr txBox="1"/>
          <p:nvPr/>
        </p:nvSpPr>
        <p:spPr>
          <a:xfrm>
            <a:off x="3429000" y="3510253"/>
            <a:ext cx="696024" cy="276999"/>
          </a:xfrm>
          <a:prstGeom prst="rect">
            <a:avLst/>
          </a:prstGeom>
          <a:noFill/>
        </p:spPr>
        <p:txBody>
          <a:bodyPr wrap="none" rtlCol="0">
            <a:spAutoFit/>
          </a:bodyPr>
          <a:lstStyle/>
          <a:p>
            <a:r>
              <a:rPr lang="en-US" sz="1200" dirty="0" smtClean="0"/>
              <a:t>800 BCE</a:t>
            </a:r>
            <a:endParaRPr lang="en-US" sz="1200" dirty="0"/>
          </a:p>
        </p:txBody>
      </p:sp>
      <p:sp>
        <p:nvSpPr>
          <p:cNvPr id="11" name="TextBox 10"/>
          <p:cNvSpPr txBox="1"/>
          <p:nvPr/>
        </p:nvSpPr>
        <p:spPr>
          <a:xfrm>
            <a:off x="5486400" y="3498988"/>
            <a:ext cx="696024" cy="276999"/>
          </a:xfrm>
          <a:prstGeom prst="rect">
            <a:avLst/>
          </a:prstGeom>
          <a:noFill/>
        </p:spPr>
        <p:txBody>
          <a:bodyPr wrap="none" rtlCol="0">
            <a:spAutoFit/>
          </a:bodyPr>
          <a:lstStyle/>
          <a:p>
            <a:r>
              <a:rPr lang="en-US" sz="1200" dirty="0" smtClean="0"/>
              <a:t>500 BCE</a:t>
            </a:r>
            <a:endParaRPr lang="en-US" sz="1200" dirty="0"/>
          </a:p>
        </p:txBody>
      </p:sp>
      <p:sp>
        <p:nvSpPr>
          <p:cNvPr id="12" name="TextBox 11"/>
          <p:cNvSpPr txBox="1"/>
          <p:nvPr/>
        </p:nvSpPr>
        <p:spPr>
          <a:xfrm>
            <a:off x="7543800" y="3505199"/>
            <a:ext cx="696024" cy="276999"/>
          </a:xfrm>
          <a:prstGeom prst="rect">
            <a:avLst/>
          </a:prstGeom>
          <a:noFill/>
        </p:spPr>
        <p:txBody>
          <a:bodyPr wrap="none" rtlCol="0">
            <a:spAutoFit/>
          </a:bodyPr>
          <a:lstStyle/>
          <a:p>
            <a:r>
              <a:rPr lang="en-US" sz="1200" dirty="0" smtClean="0"/>
              <a:t>323 BCE</a:t>
            </a:r>
            <a:endParaRPr lang="en-US" sz="1200" dirty="0"/>
          </a:p>
        </p:txBody>
      </p:sp>
      <p:sp>
        <p:nvSpPr>
          <p:cNvPr id="13" name="TextBox 12"/>
          <p:cNvSpPr txBox="1"/>
          <p:nvPr/>
        </p:nvSpPr>
        <p:spPr>
          <a:xfrm>
            <a:off x="1676400" y="2862967"/>
            <a:ext cx="936347" cy="338554"/>
          </a:xfrm>
          <a:prstGeom prst="rect">
            <a:avLst/>
          </a:prstGeom>
          <a:noFill/>
        </p:spPr>
        <p:txBody>
          <a:bodyPr wrap="none" rtlCol="0">
            <a:spAutoFit/>
          </a:bodyPr>
          <a:lstStyle/>
          <a:p>
            <a:r>
              <a:rPr lang="en-US" sz="1600" dirty="0" smtClean="0"/>
              <a:t>Dark Age</a:t>
            </a:r>
            <a:endParaRPr lang="en-US" sz="1600" dirty="0"/>
          </a:p>
        </p:txBody>
      </p:sp>
      <p:sp>
        <p:nvSpPr>
          <p:cNvPr id="14" name="TextBox 13"/>
          <p:cNvSpPr txBox="1"/>
          <p:nvPr/>
        </p:nvSpPr>
        <p:spPr>
          <a:xfrm>
            <a:off x="4038600" y="2882784"/>
            <a:ext cx="1383007" cy="338554"/>
          </a:xfrm>
          <a:prstGeom prst="rect">
            <a:avLst/>
          </a:prstGeom>
          <a:noFill/>
        </p:spPr>
        <p:txBody>
          <a:bodyPr wrap="none" rtlCol="0">
            <a:spAutoFit/>
          </a:bodyPr>
          <a:lstStyle/>
          <a:p>
            <a:r>
              <a:rPr lang="en-US" sz="1600" dirty="0" smtClean="0"/>
              <a:t>Archaic Period</a:t>
            </a:r>
            <a:endParaRPr lang="en-US" sz="1600" dirty="0"/>
          </a:p>
        </p:txBody>
      </p:sp>
      <p:sp>
        <p:nvSpPr>
          <p:cNvPr id="15" name="TextBox 14"/>
          <p:cNvSpPr txBox="1"/>
          <p:nvPr/>
        </p:nvSpPr>
        <p:spPr>
          <a:xfrm>
            <a:off x="6150965" y="2924522"/>
            <a:ext cx="1459630" cy="338554"/>
          </a:xfrm>
          <a:prstGeom prst="rect">
            <a:avLst/>
          </a:prstGeom>
          <a:noFill/>
        </p:spPr>
        <p:txBody>
          <a:bodyPr wrap="none" rtlCol="0">
            <a:spAutoFit/>
          </a:bodyPr>
          <a:lstStyle/>
          <a:p>
            <a:r>
              <a:rPr lang="en-US" sz="1600" dirty="0" smtClean="0"/>
              <a:t>Classical Period</a:t>
            </a:r>
            <a:endParaRPr lang="en-US" sz="1600" dirty="0"/>
          </a:p>
        </p:txBody>
      </p:sp>
      <p:sp>
        <p:nvSpPr>
          <p:cNvPr id="16" name="TextBox 15"/>
          <p:cNvSpPr txBox="1"/>
          <p:nvPr/>
        </p:nvSpPr>
        <p:spPr>
          <a:xfrm>
            <a:off x="1258063" y="3787252"/>
            <a:ext cx="154062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Aristocracy </a:t>
            </a:r>
          </a:p>
          <a:p>
            <a:r>
              <a:rPr lang="en-US" dirty="0" smtClean="0"/>
              <a:t>everywhere</a:t>
            </a:r>
            <a:endParaRPr lang="en-US" dirty="0"/>
          </a:p>
        </p:txBody>
      </p:sp>
      <p:sp>
        <p:nvSpPr>
          <p:cNvPr id="17" name="TextBox 16"/>
          <p:cNvSpPr txBox="1"/>
          <p:nvPr/>
        </p:nvSpPr>
        <p:spPr>
          <a:xfrm>
            <a:off x="6410411" y="3832683"/>
            <a:ext cx="1481401"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Democracy </a:t>
            </a:r>
          </a:p>
          <a:p>
            <a:r>
              <a:rPr lang="en-US" dirty="0" smtClean="0"/>
              <a:t>many/most places</a:t>
            </a:r>
            <a:endParaRPr lang="en-US" dirty="0"/>
          </a:p>
        </p:txBody>
      </p:sp>
      <p:sp>
        <p:nvSpPr>
          <p:cNvPr id="19" name="TextBox 18"/>
          <p:cNvSpPr txBox="1"/>
          <p:nvPr/>
        </p:nvSpPr>
        <p:spPr>
          <a:xfrm>
            <a:off x="7831100" y="2278191"/>
            <a:ext cx="1059008" cy="830997"/>
          </a:xfrm>
          <a:prstGeom prst="rect">
            <a:avLst/>
          </a:prstGeom>
          <a:noFill/>
        </p:spPr>
        <p:txBody>
          <a:bodyPr wrap="none" rtlCol="0">
            <a:spAutoFit/>
          </a:bodyPr>
          <a:lstStyle/>
          <a:p>
            <a:r>
              <a:rPr lang="en-US" sz="1600" i="1" dirty="0" smtClean="0"/>
              <a:t>Alexander </a:t>
            </a:r>
          </a:p>
          <a:p>
            <a:r>
              <a:rPr lang="en-US" sz="1600" i="1" dirty="0" smtClean="0"/>
              <a:t>the Great</a:t>
            </a:r>
          </a:p>
          <a:p>
            <a:r>
              <a:rPr lang="en-US" sz="1600" i="1" dirty="0" smtClean="0"/>
              <a:t>dies</a:t>
            </a:r>
            <a:endParaRPr lang="en-US" sz="1600" i="1" dirty="0"/>
          </a:p>
        </p:txBody>
      </p:sp>
      <p:sp>
        <p:nvSpPr>
          <p:cNvPr id="20" name="TextBox 19"/>
          <p:cNvSpPr txBox="1"/>
          <p:nvPr/>
        </p:nvSpPr>
        <p:spPr>
          <a:xfrm>
            <a:off x="100261" y="1398454"/>
            <a:ext cx="28956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Mycenae characterized</a:t>
            </a:r>
          </a:p>
          <a:p>
            <a:r>
              <a:rPr lang="en-US" dirty="0"/>
              <a:t>b</a:t>
            </a:r>
            <a:r>
              <a:rPr lang="en-US" dirty="0" smtClean="0"/>
              <a:t>y highly centralized palace economies</a:t>
            </a:r>
            <a:endParaRPr lang="en-US" dirty="0"/>
          </a:p>
        </p:txBody>
      </p:sp>
      <p:sp>
        <p:nvSpPr>
          <p:cNvPr id="18" name="TextBox 17"/>
          <p:cNvSpPr txBox="1"/>
          <p:nvPr/>
        </p:nvSpPr>
        <p:spPr>
          <a:xfrm>
            <a:off x="3986483" y="3787252"/>
            <a:ext cx="157611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Oligarchy</a:t>
            </a:r>
          </a:p>
          <a:p>
            <a:r>
              <a:rPr lang="en-US" dirty="0" smtClean="0"/>
              <a:t>everywhere</a:t>
            </a:r>
            <a:endParaRPr lang="en-US" dirty="0"/>
          </a:p>
        </p:txBody>
      </p:sp>
      <p:cxnSp>
        <p:nvCxnSpPr>
          <p:cNvPr id="22" name="Straight Arrow Connector 21"/>
          <p:cNvCxnSpPr/>
          <p:nvPr/>
        </p:nvCxnSpPr>
        <p:spPr>
          <a:xfrm>
            <a:off x="2028376" y="3201521"/>
            <a:ext cx="0" cy="4472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4730103" y="3190256"/>
            <a:ext cx="0" cy="4472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6883634" y="3170744"/>
            <a:ext cx="0" cy="4472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268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17" grpId="0" animBg="1"/>
      <p:bldP spid="2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 World</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FHANSSE\Desktop\Documents\WP\Research\Greece\AntikeGrieche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50990"/>
            <a:ext cx="7924800" cy="5552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9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u="sng" dirty="0" smtClean="0"/>
              <a:t>Voluntary A</a:t>
            </a:r>
            <a:r>
              <a:rPr lang="en-US" dirty="0" smtClean="0"/>
              <a:t>:  Improve incentives for productive activity</a:t>
            </a:r>
            <a:endParaRPr lang="en-US" dirty="0"/>
          </a:p>
        </p:txBody>
      </p:sp>
      <p:sp>
        <p:nvSpPr>
          <p:cNvPr id="3" name="Content Placeholder 2"/>
          <p:cNvSpPr>
            <a:spLocks noGrp="1"/>
          </p:cNvSpPr>
          <p:nvPr>
            <p:ph idx="1"/>
          </p:nvPr>
        </p:nvSpPr>
        <p:spPr>
          <a:xfrm>
            <a:off x="457200" y="1600200"/>
            <a:ext cx="8229600" cy="5334000"/>
          </a:xfrm>
        </p:spPr>
        <p:txBody>
          <a:bodyPr>
            <a:normAutofit fontScale="77500" lnSpcReduction="20000"/>
          </a:bodyPr>
          <a:lstStyle/>
          <a:p>
            <a:r>
              <a:rPr lang="en-US" dirty="0"/>
              <a:t>Two players: aristocrat and </a:t>
            </a:r>
            <a:r>
              <a:rPr lang="en-US" i="1" dirty="0"/>
              <a:t>demos</a:t>
            </a:r>
            <a:r>
              <a:rPr lang="en-US" dirty="0"/>
              <a:t>.</a:t>
            </a:r>
          </a:p>
          <a:p>
            <a:endParaRPr lang="en-US" dirty="0"/>
          </a:p>
          <a:p>
            <a:r>
              <a:rPr lang="en-US" dirty="0" smtClean="0"/>
              <a:t>Initial </a:t>
            </a:r>
            <a:r>
              <a:rPr lang="en-US" dirty="0"/>
              <a:t>period decisions</a:t>
            </a:r>
            <a:r>
              <a:rPr lang="en-US" dirty="0" smtClean="0"/>
              <a:t>:</a:t>
            </a:r>
          </a:p>
          <a:p>
            <a:pPr lvl="1"/>
            <a:r>
              <a:rPr lang="en-US" dirty="0" smtClean="0"/>
              <a:t> </a:t>
            </a:r>
            <a:r>
              <a:rPr lang="en-US" dirty="0"/>
              <a:t>Aristocrat decides whether to retain control of tax rates, or pass control to </a:t>
            </a:r>
            <a:r>
              <a:rPr lang="en-US" i="1" dirty="0"/>
              <a:t>demos</a:t>
            </a:r>
            <a:r>
              <a:rPr lang="en-US" dirty="0"/>
              <a:t>.</a:t>
            </a:r>
          </a:p>
          <a:p>
            <a:pPr lvl="1"/>
            <a:r>
              <a:rPr lang="en-US" i="1" dirty="0" smtClean="0"/>
              <a:t>Demos</a:t>
            </a:r>
            <a:r>
              <a:rPr lang="en-US" dirty="0" smtClean="0"/>
              <a:t> </a:t>
            </a:r>
            <a:r>
              <a:rPr lang="en-US" dirty="0"/>
              <a:t>decides whether to make </a:t>
            </a:r>
            <a:r>
              <a:rPr lang="en-US" u="sng" dirty="0"/>
              <a:t>unobservable</a:t>
            </a:r>
            <a:r>
              <a:rPr lang="en-US" dirty="0"/>
              <a:t> investment (at cost </a:t>
            </a:r>
            <a:r>
              <a:rPr lang="en-US" i="1" dirty="0"/>
              <a:t>c</a:t>
            </a:r>
            <a:r>
              <a:rPr lang="en-US" dirty="0"/>
              <a:t>) which will raise output in future periods.</a:t>
            </a:r>
          </a:p>
          <a:p>
            <a:endParaRPr lang="en-US" dirty="0"/>
          </a:p>
          <a:p>
            <a:r>
              <a:rPr lang="en-US" dirty="0" smtClean="0"/>
              <a:t>Per </a:t>
            </a:r>
            <a:r>
              <a:rPr lang="en-US" dirty="0"/>
              <a:t>period output without investment = </a:t>
            </a:r>
            <a:r>
              <a:rPr lang="en-US" i="1" dirty="0"/>
              <a:t>r</a:t>
            </a:r>
            <a:r>
              <a:rPr lang="en-US" dirty="0"/>
              <a:t>.  </a:t>
            </a:r>
          </a:p>
          <a:p>
            <a:r>
              <a:rPr lang="en-US" dirty="0" smtClean="0"/>
              <a:t>Per </a:t>
            </a:r>
            <a:r>
              <a:rPr lang="en-US" dirty="0"/>
              <a:t>period output with investment = </a:t>
            </a:r>
            <a:r>
              <a:rPr lang="en-US" i="1" dirty="0" err="1"/>
              <a:t>r</a:t>
            </a:r>
            <a:r>
              <a:rPr lang="en-US" dirty="0" err="1"/>
              <a:t>+</a:t>
            </a:r>
            <a:r>
              <a:rPr lang="en-US" i="1" dirty="0" err="1"/>
              <a:t>i</a:t>
            </a:r>
            <a:r>
              <a:rPr lang="en-US" dirty="0"/>
              <a:t>.</a:t>
            </a:r>
          </a:p>
          <a:p>
            <a:endParaRPr lang="en-US" dirty="0" smtClean="0"/>
          </a:p>
          <a:p>
            <a:r>
              <a:rPr lang="en-US" dirty="0" smtClean="0"/>
              <a:t>Aristocrat </a:t>
            </a:r>
            <a:r>
              <a:rPr lang="en-US" dirty="0"/>
              <a:t>seeks to </a:t>
            </a:r>
            <a:r>
              <a:rPr lang="en-US" dirty="0" smtClean="0"/>
              <a:t>maximize spending on a public good (e.g., defense)</a:t>
            </a:r>
          </a:p>
          <a:p>
            <a:r>
              <a:rPr lang="en-US" i="1" dirty="0" smtClean="0"/>
              <a:t>Demos</a:t>
            </a:r>
            <a:r>
              <a:rPr lang="en-US" dirty="0" smtClean="0"/>
              <a:t> </a:t>
            </a:r>
            <a:r>
              <a:rPr lang="en-US" dirty="0"/>
              <a:t>seeks to maximize </a:t>
            </a:r>
            <a:r>
              <a:rPr lang="en-US" dirty="0" smtClean="0"/>
              <a:t>combination of public good and own consumption</a:t>
            </a:r>
            <a:endParaRPr lang="en-US" dirty="0"/>
          </a:p>
          <a:p>
            <a:endParaRPr lang="en-US" dirty="0"/>
          </a:p>
          <a:p>
            <a:endParaRPr lang="en-US" dirty="0"/>
          </a:p>
        </p:txBody>
      </p:sp>
      <p:sp>
        <p:nvSpPr>
          <p:cNvPr id="4" name="TextBox 3"/>
          <p:cNvSpPr txBox="1"/>
          <p:nvPr/>
        </p:nvSpPr>
        <p:spPr>
          <a:xfrm>
            <a:off x="76200" y="459156"/>
            <a:ext cx="86868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Robert K. Fleck and F. Andrew Hanssen:</a:t>
            </a:r>
          </a:p>
          <a:p>
            <a:pPr marL="285750" indent="-285750">
              <a:buFont typeface="Arial" panose="020B0604020202020204" pitchFamily="34" charset="0"/>
              <a:buChar char="•"/>
            </a:pPr>
            <a:r>
              <a:rPr lang="en-US" dirty="0" smtClean="0"/>
              <a:t>“</a:t>
            </a:r>
            <a:r>
              <a:rPr lang="en-US" dirty="0"/>
              <a:t>The Origins of Democracy: A Model with Application to Ancient Greece”, </a:t>
            </a:r>
            <a:r>
              <a:rPr lang="en-US" i="1" dirty="0"/>
              <a:t>Journal of Law and Economics</a:t>
            </a:r>
            <a:r>
              <a:rPr lang="en-US" dirty="0"/>
              <a:t>, Vol. 49, No. 1 (April 2006), pp. 115-146</a:t>
            </a:r>
          </a:p>
        </p:txBody>
      </p:sp>
    </p:spTree>
    <p:extLst>
      <p:ext uri="{BB962C8B-B14F-4D97-AF65-F5344CB8AC3E}">
        <p14:creationId xmlns:p14="http://schemas.microsoft.com/office/powerpoint/2010/main" val="3978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Nash equilibria</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AutoNum type="arabicParenR"/>
            </a:pPr>
            <a:r>
              <a:rPr lang="en-US" dirty="0"/>
              <a:t>The aristocrat retains control of tax rates, the </a:t>
            </a:r>
            <a:r>
              <a:rPr lang="en-US" i="1" dirty="0"/>
              <a:t>demos</a:t>
            </a:r>
            <a:r>
              <a:rPr lang="en-US" dirty="0"/>
              <a:t> does not undertake the unobservable investment. </a:t>
            </a:r>
            <a:endParaRPr lang="en-US" dirty="0" smtClean="0"/>
          </a:p>
          <a:p>
            <a:pPr marL="914400" lvl="1" indent="-514350"/>
            <a:endParaRPr lang="en-US" dirty="0"/>
          </a:p>
          <a:p>
            <a:pPr marL="514350" indent="-514350">
              <a:buAutoNum type="arabicParenR" startAt="2"/>
            </a:pPr>
            <a:r>
              <a:rPr lang="en-US" dirty="0"/>
              <a:t>The aristocrat grants the </a:t>
            </a:r>
            <a:r>
              <a:rPr lang="en-US" i="1" dirty="0"/>
              <a:t>demos</a:t>
            </a:r>
            <a:r>
              <a:rPr lang="en-US" dirty="0"/>
              <a:t> control of tax rates, the </a:t>
            </a:r>
            <a:r>
              <a:rPr lang="en-US" i="1" dirty="0"/>
              <a:t>demos</a:t>
            </a:r>
            <a:r>
              <a:rPr lang="en-US" dirty="0"/>
              <a:t> undertakes the unobservable investment.</a:t>
            </a:r>
            <a:endParaRPr lang="en-US" dirty="0" smtClean="0"/>
          </a:p>
          <a:p>
            <a:endParaRPr lang="en-US" dirty="0" smtClean="0"/>
          </a:p>
          <a:p>
            <a:r>
              <a:rPr lang="en-US" dirty="0" smtClean="0"/>
              <a:t>Prediction:  the lower </a:t>
            </a:r>
            <a:r>
              <a:rPr lang="en-US" i="1" dirty="0" smtClean="0"/>
              <a:t>r</a:t>
            </a:r>
            <a:r>
              <a:rPr lang="en-US" dirty="0" smtClean="0"/>
              <a:t> and the higher </a:t>
            </a:r>
            <a:r>
              <a:rPr lang="en-US" i="1" dirty="0" err="1" smtClean="0"/>
              <a:t>i</a:t>
            </a:r>
            <a:r>
              <a:rPr lang="en-US" dirty="0" smtClean="0"/>
              <a:t>, the more likely is the aristocrat to relinquish tax rate</a:t>
            </a:r>
          </a:p>
          <a:p>
            <a:pPr lvl="1"/>
            <a:r>
              <a:rPr lang="en-US" dirty="0" smtClean="0"/>
              <a:t>Low </a:t>
            </a:r>
            <a:r>
              <a:rPr lang="en-US" i="1" dirty="0"/>
              <a:t>r</a:t>
            </a:r>
            <a:r>
              <a:rPr lang="en-US" dirty="0"/>
              <a:t> and high </a:t>
            </a:r>
            <a:r>
              <a:rPr lang="en-US" i="1" dirty="0" err="1"/>
              <a:t>i</a:t>
            </a:r>
            <a:r>
              <a:rPr lang="en-US" dirty="0"/>
              <a:t> </a:t>
            </a:r>
            <a:r>
              <a:rPr lang="en-US" dirty="0" smtClean="0"/>
              <a:t>are thus </a:t>
            </a:r>
            <a:r>
              <a:rPr lang="en-US" i="1" dirty="0" smtClean="0"/>
              <a:t>democracy-promoting</a:t>
            </a:r>
            <a:r>
              <a:rPr lang="en-US" dirty="0" smtClean="0"/>
              <a:t> </a:t>
            </a:r>
            <a:r>
              <a:rPr lang="en-US" dirty="0"/>
              <a:t>factors.</a:t>
            </a:r>
          </a:p>
          <a:p>
            <a:endParaRPr lang="en-US" u="sng" dirty="0" smtClean="0"/>
          </a:p>
          <a:p>
            <a:r>
              <a:rPr lang="en-US" u="sng" dirty="0" smtClean="0"/>
              <a:t>Note</a:t>
            </a:r>
            <a:r>
              <a:rPr lang="en-US" dirty="0"/>
              <a:t>:  The effects of </a:t>
            </a:r>
            <a:r>
              <a:rPr lang="en-US" dirty="0" smtClean="0"/>
              <a:t>aristocrat’s </a:t>
            </a:r>
            <a:r>
              <a:rPr lang="en-US" dirty="0"/>
              <a:t>incentives parallel the effects of regime </a:t>
            </a:r>
            <a:r>
              <a:rPr lang="en-US" dirty="0" smtClean="0"/>
              <a:t>survival</a:t>
            </a:r>
            <a:endParaRPr lang="en-US" dirty="0"/>
          </a:p>
        </p:txBody>
      </p:sp>
    </p:spTree>
    <p:extLst>
      <p:ext uri="{BB962C8B-B14F-4D97-AF65-F5344CB8AC3E}">
        <p14:creationId xmlns:p14="http://schemas.microsoft.com/office/powerpoint/2010/main" val="40657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Testing the model:  Classical Athens (most democratic) versus Classical Sparta (least democratic)</a:t>
            </a:r>
            <a:endParaRPr lang="en-US" sz="2800" dirty="0"/>
          </a:p>
        </p:txBody>
      </p:sp>
      <p:sp>
        <p:nvSpPr>
          <p:cNvPr id="3" name="Content Placeholder 2"/>
          <p:cNvSpPr>
            <a:spLocks noGrp="1"/>
          </p:cNvSpPr>
          <p:nvPr>
            <p:ph idx="1"/>
          </p:nvPr>
        </p:nvSpPr>
        <p:spPr>
          <a:xfrm>
            <a:off x="402273" y="1606555"/>
            <a:ext cx="8229600" cy="4525963"/>
          </a:xfrm>
        </p:spPr>
        <p:txBody>
          <a:bodyPr>
            <a:normAutofit fontScale="47500" lnSpcReduction="20000"/>
          </a:bodyPr>
          <a:lstStyle/>
          <a:p>
            <a:r>
              <a:rPr lang="en-US" dirty="0" smtClean="0"/>
              <a:t>Something exogenous:  Different </a:t>
            </a:r>
            <a:r>
              <a:rPr lang="en-US" dirty="0"/>
              <a:t>terrain</a:t>
            </a:r>
          </a:p>
          <a:p>
            <a:pPr lvl="1"/>
            <a:r>
              <a:rPr lang="en-US" dirty="0" smtClean="0"/>
              <a:t>Spartan </a:t>
            </a:r>
            <a:r>
              <a:rPr lang="en-US" dirty="0"/>
              <a:t>fertile plains versus Athenian rocky hillsides</a:t>
            </a:r>
          </a:p>
          <a:p>
            <a:endParaRPr lang="en-US" dirty="0"/>
          </a:p>
          <a:p>
            <a:r>
              <a:rPr lang="en-US" dirty="0" smtClean="0"/>
              <a:t>Therefore </a:t>
            </a:r>
            <a:r>
              <a:rPr lang="en-US" dirty="0"/>
              <a:t>different crops</a:t>
            </a:r>
          </a:p>
          <a:p>
            <a:pPr lvl="1"/>
            <a:r>
              <a:rPr lang="fr-FR" dirty="0" smtClean="0"/>
              <a:t>Grain (in </a:t>
            </a:r>
            <a:r>
              <a:rPr lang="fr-FR" dirty="0" err="1" smtClean="0"/>
              <a:t>homogenous</a:t>
            </a:r>
            <a:r>
              <a:rPr lang="fr-FR" dirty="0" smtClean="0"/>
              <a:t> </a:t>
            </a:r>
            <a:r>
              <a:rPr lang="fr-FR" dirty="0" err="1" smtClean="0"/>
              <a:t>flatlands</a:t>
            </a:r>
            <a:r>
              <a:rPr lang="fr-FR" dirty="0" smtClean="0"/>
              <a:t> of </a:t>
            </a:r>
            <a:r>
              <a:rPr lang="fr-FR" dirty="0" err="1" smtClean="0"/>
              <a:t>Sparta</a:t>
            </a:r>
            <a:r>
              <a:rPr lang="fr-FR" dirty="0" smtClean="0"/>
              <a:t>) </a:t>
            </a:r>
          </a:p>
          <a:p>
            <a:pPr lvl="1"/>
            <a:r>
              <a:rPr lang="fr-FR" dirty="0" smtClean="0"/>
              <a:t>versus </a:t>
            </a:r>
            <a:r>
              <a:rPr lang="fr-FR" dirty="0"/>
              <a:t>olives (on </a:t>
            </a:r>
            <a:r>
              <a:rPr lang="fr-FR" dirty="0" err="1" smtClean="0"/>
              <a:t>heterogenous</a:t>
            </a:r>
            <a:r>
              <a:rPr lang="fr-FR" dirty="0" smtClean="0"/>
              <a:t> </a:t>
            </a:r>
            <a:r>
              <a:rPr lang="fr-FR" dirty="0" err="1" smtClean="0"/>
              <a:t>hillsides</a:t>
            </a:r>
            <a:r>
              <a:rPr lang="fr-FR" dirty="0" smtClean="0"/>
              <a:t> of </a:t>
            </a:r>
            <a:r>
              <a:rPr lang="fr-FR" dirty="0" err="1" smtClean="0"/>
              <a:t>Athens</a:t>
            </a:r>
            <a:r>
              <a:rPr lang="fr-FR" dirty="0" smtClean="0"/>
              <a:t>)</a:t>
            </a:r>
            <a:endParaRPr lang="fr-FR" dirty="0"/>
          </a:p>
          <a:p>
            <a:endParaRPr lang="en-US" dirty="0"/>
          </a:p>
          <a:p>
            <a:r>
              <a:rPr lang="en-US" dirty="0" smtClean="0"/>
              <a:t>These two crops involve different types of investment</a:t>
            </a:r>
            <a:endParaRPr lang="en-US" dirty="0"/>
          </a:p>
          <a:p>
            <a:pPr lvl="1"/>
            <a:r>
              <a:rPr lang="en-US" dirty="0" smtClean="0"/>
              <a:t>Wheat production easy to monitor</a:t>
            </a:r>
          </a:p>
          <a:p>
            <a:pPr lvl="1"/>
            <a:r>
              <a:rPr lang="en-US" dirty="0" smtClean="0"/>
              <a:t>Olive production costly to monitor</a:t>
            </a:r>
          </a:p>
          <a:p>
            <a:pPr lvl="1"/>
            <a:r>
              <a:rPr lang="en-US" dirty="0" smtClean="0"/>
              <a:t>In other words, Sparta is high </a:t>
            </a:r>
            <a:r>
              <a:rPr lang="en-US" i="1" dirty="0"/>
              <a:t>r</a:t>
            </a:r>
            <a:r>
              <a:rPr lang="en-US" dirty="0"/>
              <a:t> and low </a:t>
            </a:r>
            <a:r>
              <a:rPr lang="en-US" i="1" dirty="0" err="1"/>
              <a:t>i</a:t>
            </a:r>
            <a:r>
              <a:rPr lang="en-US" i="1" dirty="0"/>
              <a:t> </a:t>
            </a:r>
            <a:r>
              <a:rPr lang="en-US" i="1" dirty="0" smtClean="0"/>
              <a:t>. . . </a:t>
            </a:r>
          </a:p>
          <a:p>
            <a:pPr marL="457200" lvl="1" indent="0">
              <a:buNone/>
            </a:pPr>
            <a:r>
              <a:rPr lang="en-US" dirty="0" smtClean="0"/>
              <a:t>. . .  while Athens is </a:t>
            </a:r>
            <a:r>
              <a:rPr lang="en-US" dirty="0"/>
              <a:t>low</a:t>
            </a:r>
            <a:r>
              <a:rPr lang="en-US" i="1" dirty="0"/>
              <a:t> r</a:t>
            </a:r>
            <a:r>
              <a:rPr lang="en-US" dirty="0"/>
              <a:t> and high </a:t>
            </a:r>
            <a:r>
              <a:rPr lang="en-US" i="1" dirty="0" err="1"/>
              <a:t>i</a:t>
            </a:r>
            <a:r>
              <a:rPr lang="en-US" dirty="0"/>
              <a:t> </a:t>
            </a:r>
          </a:p>
          <a:p>
            <a:pPr marL="0" indent="0">
              <a:buNone/>
            </a:pPr>
            <a:endParaRPr lang="en-US" dirty="0"/>
          </a:p>
          <a:p>
            <a:r>
              <a:rPr lang="en-US" dirty="0" smtClean="0"/>
              <a:t>Therefore </a:t>
            </a:r>
            <a:r>
              <a:rPr lang="en-US" dirty="0"/>
              <a:t>different incentives to grant farmers (those who worked the land) secure residual claims</a:t>
            </a:r>
          </a:p>
          <a:p>
            <a:pPr lvl="1"/>
            <a:r>
              <a:rPr lang="en-US" dirty="0" smtClean="0"/>
              <a:t>Sparta </a:t>
            </a:r>
            <a:r>
              <a:rPr lang="en-US" dirty="0"/>
              <a:t>didn’t; Athens did</a:t>
            </a:r>
          </a:p>
          <a:p>
            <a:endParaRPr lang="en-US" dirty="0"/>
          </a:p>
          <a:p>
            <a:r>
              <a:rPr lang="en-US" dirty="0" smtClean="0"/>
              <a:t>Therefore </a:t>
            </a:r>
            <a:r>
              <a:rPr lang="en-US" dirty="0"/>
              <a:t>different assignment of political rights</a:t>
            </a:r>
          </a:p>
          <a:p>
            <a:pPr lvl="1"/>
            <a:r>
              <a:rPr lang="en-US" dirty="0" smtClean="0"/>
              <a:t>Athens democracy; </a:t>
            </a:r>
            <a:r>
              <a:rPr lang="en-US" dirty="0"/>
              <a:t>Sparta </a:t>
            </a:r>
            <a:r>
              <a:rPr lang="en-US" dirty="0" smtClean="0"/>
              <a:t>oligarchy</a:t>
            </a:r>
            <a:endParaRPr lang="en-US" dirty="0"/>
          </a:p>
        </p:txBody>
      </p:sp>
      <p:sp>
        <p:nvSpPr>
          <p:cNvPr id="4" name="TextBox 3"/>
          <p:cNvSpPr txBox="1"/>
          <p:nvPr/>
        </p:nvSpPr>
        <p:spPr>
          <a:xfrm>
            <a:off x="6248400" y="1295400"/>
            <a:ext cx="224183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Also Athens over time</a:t>
            </a:r>
            <a:endParaRPr lang="en-US" dirty="0"/>
          </a:p>
        </p:txBody>
      </p:sp>
      <p:sp>
        <p:nvSpPr>
          <p:cNvPr id="5" name="TextBox 4"/>
          <p:cNvSpPr txBox="1"/>
          <p:nvPr/>
        </p:nvSpPr>
        <p:spPr>
          <a:xfrm>
            <a:off x="6248400" y="1817132"/>
            <a:ext cx="238347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Also small cross section</a:t>
            </a:r>
            <a:endParaRPr lang="en-US" dirty="0"/>
          </a:p>
        </p:txBody>
      </p:sp>
      <p:sp>
        <p:nvSpPr>
          <p:cNvPr id="6" name="TextBox 5"/>
          <p:cNvSpPr txBox="1"/>
          <p:nvPr/>
        </p:nvSpPr>
        <p:spPr>
          <a:xfrm>
            <a:off x="228600" y="5650468"/>
            <a:ext cx="4453463"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Consistent with prediction that probability of </a:t>
            </a:r>
          </a:p>
          <a:p>
            <a:r>
              <a:rPr lang="en-US" dirty="0" smtClean="0"/>
              <a:t>democracy rises with returns to costly </a:t>
            </a:r>
          </a:p>
          <a:p>
            <a:r>
              <a:rPr lang="en-US" dirty="0" smtClean="0"/>
              <a:t>to monitor investment</a:t>
            </a:r>
            <a:endParaRPr lang="en-US" dirty="0"/>
          </a:p>
        </p:txBody>
      </p:sp>
      <p:pic>
        <p:nvPicPr>
          <p:cNvPr id="1026" name="Picture 2" descr="C:\Users\FHANSSE\Desktop\Documents\Photos\Italy 2013\6-12-13 Groppo\100NCD50\DSC_03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0332" y="4676268"/>
            <a:ext cx="3009900" cy="20012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HANSSE\Pictures\3. wh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43200"/>
            <a:ext cx="30099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HANSSE\Pictures\1. plains of pel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362200"/>
            <a:ext cx="2840673" cy="19491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FHANSSE\Pictures\2. hills of attica mayb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2475" y="4724400"/>
            <a:ext cx="285825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additive="base">
                                        <p:cTn id="21" dur="500" fill="hold"/>
                                        <p:tgtEl>
                                          <p:spTgt spid="1030"/>
                                        </p:tgtEl>
                                        <p:attrNameLst>
                                          <p:attrName>ppt_x</p:attrName>
                                        </p:attrNameLst>
                                      </p:cBhvr>
                                      <p:tavLst>
                                        <p:tav tm="0">
                                          <p:val>
                                            <p:strVal val="#ppt_x"/>
                                          </p:val>
                                        </p:tav>
                                        <p:tav tm="100000">
                                          <p:val>
                                            <p:strVal val="#ppt_x"/>
                                          </p:val>
                                        </p:tav>
                                      </p:tavLst>
                                    </p:anim>
                                    <p:anim calcmode="lin" valueType="num">
                                      <p:cBhvr additive="base">
                                        <p:cTn id="2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par>
                                <p:cTn id="33" presetID="1" presetClass="exit" presetSubtype="0" fill="hold" nodeType="withEffect">
                                  <p:stCondLst>
                                    <p:cond delay="0"/>
                                  </p:stCondLst>
                                  <p:childTnLst>
                                    <p:set>
                                      <p:cBhvr>
                                        <p:cTn id="34" dur="1" fill="hold">
                                          <p:stCondLst>
                                            <p:cond delay="0"/>
                                          </p:stCondLst>
                                        </p:cTn>
                                        <p:tgtEl>
                                          <p:spTgt spid="1028"/>
                                        </p:tgtEl>
                                        <p:attrNameLst>
                                          <p:attrName>style.visibility</p:attrName>
                                        </p:attrNameLst>
                                      </p:cBhvr>
                                      <p:to>
                                        <p:strVal val="hidden"/>
                                      </p:to>
                                    </p:set>
                                  </p:childTnLst>
                                </p:cTn>
                              </p:par>
                              <p:par>
                                <p:cTn id="35" presetID="2" presetClass="entr" presetSubtype="4" fill="hold" nodeType="with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additive="base">
                                        <p:cTn id="37" dur="500" fill="hold"/>
                                        <p:tgtEl>
                                          <p:spTgt spid="1027"/>
                                        </p:tgtEl>
                                        <p:attrNameLst>
                                          <p:attrName>ppt_x</p:attrName>
                                        </p:attrNameLst>
                                      </p:cBhvr>
                                      <p:tavLst>
                                        <p:tav tm="0">
                                          <p:val>
                                            <p:strVal val="#ppt_x"/>
                                          </p:val>
                                        </p:tav>
                                        <p:tav tm="100000">
                                          <p:val>
                                            <p:strVal val="#ppt_x"/>
                                          </p:val>
                                        </p:tav>
                                      </p:tavLst>
                                    </p:anim>
                                    <p:anim calcmode="lin" valueType="num">
                                      <p:cBhvr additive="base">
                                        <p:cTn id="38" dur="500" fill="hold"/>
                                        <p:tgtEl>
                                          <p:spTgt spid="1027"/>
                                        </p:tgtEl>
                                        <p:attrNameLst>
                                          <p:attrName>ppt_y</p:attrName>
                                        </p:attrNameLst>
                                      </p:cBhvr>
                                      <p:tavLst>
                                        <p:tav tm="0">
                                          <p:val>
                                            <p:strVal val="1+#ppt_h/2"/>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10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00"/>
                                        <p:tgtEl>
                                          <p:spTgt spid="3">
                                            <p:txEl>
                                              <p:pRg st="5" end="5"/>
                                            </p:txEl>
                                          </p:spTgt>
                                        </p:tgtEl>
                                      </p:cBhvr>
                                    </p:animEffect>
                                  </p:childTnLst>
                                </p:cTn>
                              </p:par>
                              <p:par>
                                <p:cTn id="46" presetID="2" presetClass="entr" presetSubtype="4"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500" fill="hold"/>
                                        <p:tgtEl>
                                          <p:spTgt spid="1026"/>
                                        </p:tgtEl>
                                        <p:attrNameLst>
                                          <p:attrName>ppt_x</p:attrName>
                                        </p:attrNameLst>
                                      </p:cBhvr>
                                      <p:tavLst>
                                        <p:tav tm="0">
                                          <p:val>
                                            <p:strVal val="#ppt_x"/>
                                          </p:val>
                                        </p:tav>
                                        <p:tav tm="100000">
                                          <p:val>
                                            <p:strVal val="#ppt_x"/>
                                          </p:val>
                                        </p:tav>
                                      </p:tavLst>
                                    </p:anim>
                                    <p:anim calcmode="lin" valueType="num">
                                      <p:cBhvr additive="base">
                                        <p:cTn id="4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wipe(down)">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wipe(down)">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wipe(down)">
                                      <p:cBhvr>
                                        <p:cTn id="64" dur="500"/>
                                        <p:tgtEl>
                                          <p:spTgt spid="3">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wipe(down)">
                                      <p:cBhvr>
                                        <p:cTn id="69" dur="500"/>
                                        <p:tgtEl>
                                          <p:spTgt spid="3">
                                            <p:txEl>
                                              <p:pRg st="10" end="10"/>
                                            </p:tx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wipe(down)">
                                      <p:cBhvr>
                                        <p:cTn id="72" dur="50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wipe(down)">
                                      <p:cBhvr>
                                        <p:cTn id="77" dur="500"/>
                                        <p:tgtEl>
                                          <p:spTgt spid="3">
                                            <p:txEl>
                                              <p:pRg st="13" end="13"/>
                                            </p:txEl>
                                          </p:spTgt>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
                                            <p:txEl>
                                              <p:pRg st="14" end="14"/>
                                            </p:txEl>
                                          </p:spTgt>
                                        </p:tgtEl>
                                        <p:attrNameLst>
                                          <p:attrName>style.visibility</p:attrName>
                                        </p:attrNameLst>
                                      </p:cBhvr>
                                      <p:to>
                                        <p:strVal val="visible"/>
                                      </p:to>
                                    </p:set>
                                    <p:animEffect transition="in" filter="wipe(down)">
                                      <p:cBhvr>
                                        <p:cTn id="80" dur="500"/>
                                        <p:tgtEl>
                                          <p:spTgt spid="3">
                                            <p:txEl>
                                              <p:pRg st="14" end="1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Effect transition="in" filter="wipe(down)">
                                      <p:cBhvr>
                                        <p:cTn id="85" dur="500"/>
                                        <p:tgtEl>
                                          <p:spTgt spid="3">
                                            <p:txEl>
                                              <p:pRg st="16" end="16"/>
                                            </p:txEl>
                                          </p:spTgt>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
                                            <p:txEl>
                                              <p:pRg st="17" end="17"/>
                                            </p:txEl>
                                          </p:spTgt>
                                        </p:tgtEl>
                                        <p:attrNameLst>
                                          <p:attrName>style.visibility</p:attrName>
                                        </p:attrNameLst>
                                      </p:cBhvr>
                                      <p:to>
                                        <p:strVal val="visible"/>
                                      </p:to>
                                    </p:set>
                                    <p:animEffect transition="in" filter="wipe(down)">
                                      <p:cBhvr>
                                        <p:cTn id="88" dur="500"/>
                                        <p:tgtEl>
                                          <p:spTgt spid="3">
                                            <p:txEl>
                                              <p:pRg st="17" end="17"/>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additive="base">
                                        <p:cTn id="99" dur="500" fill="hold"/>
                                        <p:tgtEl>
                                          <p:spTgt spid="5"/>
                                        </p:tgtEl>
                                        <p:attrNameLst>
                                          <p:attrName>ppt_x</p:attrName>
                                        </p:attrNameLst>
                                      </p:cBhvr>
                                      <p:tavLst>
                                        <p:tav tm="0">
                                          <p:val>
                                            <p:strVal val="#ppt_x"/>
                                          </p:val>
                                        </p:tav>
                                        <p:tav tm="100000">
                                          <p:val>
                                            <p:strVal val="#ppt_x"/>
                                          </p:val>
                                        </p:tav>
                                      </p:tavLst>
                                    </p:anim>
                                    <p:anim calcmode="lin" valueType="num">
                                      <p:cBhvr additive="base">
                                        <p:cTn id="10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additive="base">
                                        <p:cTn id="105" dur="500" fill="hold"/>
                                        <p:tgtEl>
                                          <p:spTgt spid="6"/>
                                        </p:tgtEl>
                                        <p:attrNameLst>
                                          <p:attrName>ppt_x</p:attrName>
                                        </p:attrNameLst>
                                      </p:cBhvr>
                                      <p:tavLst>
                                        <p:tav tm="0">
                                          <p:val>
                                            <p:strVal val="#ppt_x"/>
                                          </p:val>
                                        </p:tav>
                                        <p:tav tm="100000">
                                          <p:val>
                                            <p:strVal val="#ppt_x"/>
                                          </p:val>
                                        </p:tav>
                                      </p:tavLst>
                                    </p:anim>
                                    <p:anim calcmode="lin" valueType="num">
                                      <p:cBhvr additive="base">
                                        <p:cTn id="10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Implications for modern world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Democracy risen dramatically in recent 150 years.  Any valuable but costly to monitor investment possibly involved?</a:t>
            </a:r>
          </a:p>
          <a:p>
            <a:pPr lvl="1"/>
            <a:r>
              <a:rPr lang="en-US" dirty="0" smtClean="0"/>
              <a:t>Human capital?</a:t>
            </a:r>
          </a:p>
          <a:p>
            <a:endParaRPr lang="en-US" dirty="0" smtClean="0"/>
          </a:p>
          <a:p>
            <a:r>
              <a:rPr lang="en-US" dirty="0" smtClean="0"/>
              <a:t>Model predicts that wealth per se doesn’t lead to democracy (depends on </a:t>
            </a:r>
            <a:r>
              <a:rPr lang="en-US" i="1" dirty="0" smtClean="0"/>
              <a:t>type</a:t>
            </a:r>
            <a:r>
              <a:rPr lang="en-US" dirty="0" smtClean="0"/>
              <a:t> of wealth).  Any easy to monitor wealth producing investment impeding democracy?</a:t>
            </a:r>
          </a:p>
          <a:p>
            <a:pPr lvl="1"/>
            <a:r>
              <a:rPr lang="en-US" dirty="0" smtClean="0"/>
              <a:t>The “resource curse”?</a:t>
            </a:r>
            <a:endParaRPr lang="en-US" dirty="0"/>
          </a:p>
          <a:p>
            <a:endParaRPr lang="en-US" dirty="0"/>
          </a:p>
          <a:p>
            <a:r>
              <a:rPr lang="en-US" dirty="0" smtClean="0"/>
              <a:t>Can rights enjoyed by Spartan women tell us something about women’s rights today?</a:t>
            </a:r>
          </a:p>
          <a:p>
            <a:pPr lvl="1"/>
            <a:r>
              <a:rPr lang="en-US" dirty="0" smtClean="0"/>
              <a:t>Role of </a:t>
            </a:r>
            <a:r>
              <a:rPr lang="en-US" dirty="0"/>
              <a:t>h</a:t>
            </a:r>
            <a:r>
              <a:rPr lang="en-US" dirty="0" smtClean="0"/>
              <a:t>igh returns to human k?</a:t>
            </a:r>
            <a:endParaRPr lang="en-US" dirty="0"/>
          </a:p>
        </p:txBody>
      </p:sp>
      <p:sp>
        <p:nvSpPr>
          <p:cNvPr id="5" name="TextBox 4"/>
          <p:cNvSpPr txBox="1"/>
          <p:nvPr/>
        </p:nvSpPr>
        <p:spPr>
          <a:xfrm>
            <a:off x="0" y="5715000"/>
            <a:ext cx="86868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Robert K. Fleck and F. Andrew </a:t>
            </a:r>
            <a:r>
              <a:rPr lang="en-US" dirty="0"/>
              <a:t>Hanssen (</a:t>
            </a:r>
            <a:r>
              <a:rPr lang="en-US" dirty="0" smtClean="0"/>
              <a:t>2009):</a:t>
            </a:r>
          </a:p>
          <a:p>
            <a:pPr marL="285750" indent="-285750">
              <a:buFont typeface="Arial" panose="020B0604020202020204" pitchFamily="34" charset="0"/>
              <a:buChar char="•"/>
            </a:pPr>
            <a:r>
              <a:rPr lang="en-US" dirty="0"/>
              <a:t>“‘Rulers Ruled by Women:  An Economic Analysis of the Rise and Fall of Women’s Rights in Ancient Sparta</a:t>
            </a:r>
            <a:r>
              <a:rPr lang="en-US" dirty="0" smtClean="0"/>
              <a:t>”, </a:t>
            </a:r>
            <a:r>
              <a:rPr lang="en-US" i="1" dirty="0"/>
              <a:t>Economics of Governance</a:t>
            </a:r>
            <a:r>
              <a:rPr lang="en-US" dirty="0"/>
              <a:t>, 10: </a:t>
            </a:r>
            <a:r>
              <a:rPr lang="en-US" dirty="0" smtClean="0"/>
              <a:t>221-245</a:t>
            </a:r>
            <a:endParaRPr lang="en-US" dirty="0"/>
          </a:p>
        </p:txBody>
      </p:sp>
      <p:pic>
        <p:nvPicPr>
          <p:cNvPr id="2051" name="Picture 3" descr="C:\Users\FHANSSE\Pictures\4. spartan boys and gir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3240"/>
            <a:ext cx="9144000" cy="643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2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additive="base">
                                        <p:cTn id="27" dur="500" fill="hold"/>
                                        <p:tgtEl>
                                          <p:spTgt spid="2051"/>
                                        </p:tgtEl>
                                        <p:attrNameLst>
                                          <p:attrName>ppt_x</p:attrName>
                                        </p:attrNameLst>
                                      </p:cBhvr>
                                      <p:tavLst>
                                        <p:tav tm="0">
                                          <p:val>
                                            <p:strVal val="#ppt_x"/>
                                          </p:val>
                                        </p:tav>
                                        <p:tav tm="100000">
                                          <p:val>
                                            <p:strVal val="#ppt_x"/>
                                          </p:val>
                                        </p:tav>
                                      </p:tavLst>
                                    </p:anim>
                                    <p:anim calcmode="lin" valueType="num">
                                      <p:cBhvr additive="base">
                                        <p:cTn id="2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hidden"/>
                                      </p:to>
                                    </p:set>
                                  </p:childTnLst>
                                </p:cTn>
                              </p:par>
                              <p:par>
                                <p:cTn id="33" presetID="2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aside on commitment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Recall that all the models portray democracy as a commitment device.</a:t>
            </a:r>
          </a:p>
          <a:p>
            <a:pPr lvl="1"/>
            <a:r>
              <a:rPr lang="en-US" dirty="0" smtClean="0"/>
              <a:t>But how do you commit to democracy?</a:t>
            </a:r>
          </a:p>
          <a:p>
            <a:pPr lvl="1"/>
            <a:endParaRPr lang="en-US" dirty="0" smtClean="0"/>
          </a:p>
          <a:p>
            <a:r>
              <a:rPr lang="en-US" dirty="0" smtClean="0"/>
              <a:t>In ancient Greece, at least two things helped commit to democracy:</a:t>
            </a:r>
          </a:p>
          <a:p>
            <a:pPr lvl="1"/>
            <a:r>
              <a:rPr lang="en-US" dirty="0" smtClean="0"/>
              <a:t>Widespread </a:t>
            </a:r>
            <a:r>
              <a:rPr lang="en-US" dirty="0"/>
              <a:t>ownership of arms </a:t>
            </a:r>
            <a:r>
              <a:rPr lang="en-US" dirty="0" smtClean="0"/>
              <a:t>(raised </a:t>
            </a:r>
            <a:r>
              <a:rPr lang="en-US" dirty="0"/>
              <a:t>cost of aristocrats attempting to renege on promise of political </a:t>
            </a:r>
            <a:r>
              <a:rPr lang="en-US" dirty="0" smtClean="0"/>
              <a:t>rights)</a:t>
            </a:r>
            <a:endParaRPr lang="en-US" dirty="0"/>
          </a:p>
          <a:p>
            <a:pPr lvl="1"/>
            <a:r>
              <a:rPr lang="en-US" dirty="0" smtClean="0"/>
              <a:t>Shared policy objectives:</a:t>
            </a:r>
          </a:p>
          <a:p>
            <a:pPr lvl="2"/>
            <a:r>
              <a:rPr lang="en-US" dirty="0" smtClean="0"/>
              <a:t>Members </a:t>
            </a:r>
            <a:r>
              <a:rPr lang="en-US" dirty="0"/>
              <a:t>of enfranchised </a:t>
            </a:r>
            <a:r>
              <a:rPr lang="en-US" i="1" dirty="0"/>
              <a:t>demos</a:t>
            </a:r>
            <a:r>
              <a:rPr lang="en-US" dirty="0"/>
              <a:t> paid essentially uniform tax for defense of city-state:  clear incentives to set substantial tax rate.  </a:t>
            </a:r>
            <a:endParaRPr lang="en-US" dirty="0" smtClean="0"/>
          </a:p>
          <a:p>
            <a:pPr lvl="2"/>
            <a:r>
              <a:rPr lang="en-US" dirty="0" smtClean="0"/>
              <a:t>Also</a:t>
            </a:r>
            <a:r>
              <a:rPr lang="en-US" dirty="0"/>
              <a:t>, </a:t>
            </a:r>
            <a:r>
              <a:rPr lang="en-US" dirty="0" smtClean="0"/>
              <a:t>structured to avoid problems </a:t>
            </a:r>
            <a:r>
              <a:rPr lang="en-US" dirty="0"/>
              <a:t>with cycling, tyranny of the </a:t>
            </a:r>
            <a:r>
              <a:rPr lang="en-US" dirty="0" smtClean="0"/>
              <a:t>majority (as will discuss)</a:t>
            </a:r>
            <a:endParaRPr lang="en-US" dirty="0"/>
          </a:p>
          <a:p>
            <a:endParaRPr lang="en-US" dirty="0"/>
          </a:p>
        </p:txBody>
      </p:sp>
      <p:pic>
        <p:nvPicPr>
          <p:cNvPr id="3074" name="Picture 2" descr="C:\Users\FHANSSE\Pictures\6. hopl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838200"/>
            <a:ext cx="49530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3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500" fill="hold"/>
                                        <p:tgtEl>
                                          <p:spTgt spid="3074"/>
                                        </p:tgtEl>
                                        <p:attrNameLst>
                                          <p:attrName>ppt_x</p:attrName>
                                        </p:attrNameLst>
                                      </p:cBhvr>
                                      <p:tavLst>
                                        <p:tav tm="0">
                                          <p:val>
                                            <p:strVal val="#ppt_x"/>
                                          </p:val>
                                        </p:tav>
                                        <p:tav tm="100000">
                                          <p:val>
                                            <p:strVal val="#ppt_x"/>
                                          </p:val>
                                        </p:tav>
                                      </p:tavLst>
                                    </p:anim>
                                    <p:anim calcmode="lin" valueType="num">
                                      <p:cBhvr additive="base">
                                        <p:cTn id="2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down)">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u="sng" dirty="0" smtClean="0"/>
              <a:t>Voluntary B</a:t>
            </a:r>
            <a:r>
              <a:rPr lang="en-US" dirty="0" smtClean="0"/>
              <a:t>:  Alter median voter</a:t>
            </a:r>
            <a:endParaRPr lang="en-US" dirty="0"/>
          </a:p>
        </p:txBody>
      </p:sp>
      <p:sp>
        <p:nvSpPr>
          <p:cNvPr id="3" name="Content Placeholder 2"/>
          <p:cNvSpPr>
            <a:spLocks noGrp="1"/>
          </p:cNvSpPr>
          <p:nvPr>
            <p:ph idx="1"/>
          </p:nvPr>
        </p:nvSpPr>
        <p:spPr>
          <a:xfrm>
            <a:off x="457200" y="1295400"/>
            <a:ext cx="8229600" cy="5562600"/>
          </a:xfrm>
        </p:spPr>
        <p:txBody>
          <a:bodyPr>
            <a:normAutofit fontScale="62500" lnSpcReduction="20000"/>
          </a:bodyPr>
          <a:lstStyle/>
          <a:p>
            <a:r>
              <a:rPr lang="en-US" dirty="0" err="1" smtClean="0"/>
              <a:t>Lizzeri</a:t>
            </a:r>
            <a:r>
              <a:rPr lang="en-US" dirty="0" smtClean="0"/>
              <a:t> and </a:t>
            </a:r>
            <a:r>
              <a:rPr lang="en-US" dirty="0" err="1" smtClean="0"/>
              <a:t>Persico</a:t>
            </a:r>
            <a:r>
              <a:rPr lang="en-US" dirty="0" smtClean="0"/>
              <a:t> story (19</a:t>
            </a:r>
            <a:r>
              <a:rPr lang="en-US" baseline="30000" dirty="0" smtClean="0"/>
              <a:t>th</a:t>
            </a:r>
            <a:r>
              <a:rPr lang="en-US" dirty="0" smtClean="0"/>
              <a:t> century Britain):</a:t>
            </a:r>
          </a:p>
          <a:p>
            <a:pPr lvl="1"/>
            <a:r>
              <a:rPr lang="en-US" dirty="0" smtClean="0"/>
              <a:t>Industrial revolution produces divided elite (old agriculture versus new commerce)</a:t>
            </a:r>
          </a:p>
          <a:p>
            <a:pPr lvl="1"/>
            <a:r>
              <a:rPr lang="en-US" dirty="0" smtClean="0"/>
              <a:t>New commerce supports urban infrastructure investment; old agriculture does not</a:t>
            </a:r>
          </a:p>
          <a:p>
            <a:pPr lvl="1"/>
            <a:r>
              <a:rPr lang="en-US" dirty="0" smtClean="0"/>
              <a:t>New </a:t>
            </a:r>
            <a:r>
              <a:rPr lang="en-US" dirty="0"/>
              <a:t>commerce </a:t>
            </a:r>
            <a:r>
              <a:rPr lang="en-US" dirty="0" smtClean="0"/>
              <a:t>changes </a:t>
            </a:r>
            <a:r>
              <a:rPr lang="en-US" dirty="0"/>
              <a:t>identity of median voter </a:t>
            </a:r>
            <a:r>
              <a:rPr lang="en-US" dirty="0" smtClean="0"/>
              <a:t>to produce durable political coalition in favor of those policies</a:t>
            </a:r>
          </a:p>
          <a:p>
            <a:pPr lvl="2"/>
            <a:r>
              <a:rPr lang="en-US" dirty="0" smtClean="0"/>
              <a:t>Expands franchise to include urban interests</a:t>
            </a:r>
          </a:p>
          <a:p>
            <a:endParaRPr lang="en-US" dirty="0" smtClean="0"/>
          </a:p>
          <a:p>
            <a:r>
              <a:rPr lang="en-US" dirty="0" smtClean="0"/>
              <a:t>Parallel to ancient Greece is striking</a:t>
            </a:r>
          </a:p>
          <a:p>
            <a:pPr lvl="1"/>
            <a:r>
              <a:rPr lang="en-US" dirty="0" smtClean="0"/>
              <a:t>Reintegration of Greece into regional trading networks in Archaic period produces intra-elite conflict akin to old ag versus new commerce</a:t>
            </a:r>
          </a:p>
          <a:p>
            <a:pPr lvl="1"/>
            <a:r>
              <a:rPr lang="en-US" dirty="0" smtClean="0"/>
              <a:t>New commerce supports urban infrastructure investment; </a:t>
            </a:r>
            <a:r>
              <a:rPr lang="en-US" dirty="0"/>
              <a:t>old agriculture does not</a:t>
            </a:r>
            <a:endParaRPr lang="en-US" dirty="0" smtClean="0"/>
          </a:p>
          <a:p>
            <a:pPr lvl="1"/>
            <a:r>
              <a:rPr lang="en-US" dirty="0"/>
              <a:t>New commerce changes identity of median voter to produce durable political coalition in favor of those policies</a:t>
            </a:r>
            <a:endParaRPr lang="en-US" dirty="0" smtClean="0"/>
          </a:p>
          <a:p>
            <a:pPr lvl="1"/>
            <a:endParaRPr lang="en-US" dirty="0" smtClean="0"/>
          </a:p>
          <a:p>
            <a:pPr marL="0" indent="0">
              <a:buNone/>
            </a:pPr>
            <a:r>
              <a:rPr lang="en-US" u="sng" dirty="0" smtClean="0"/>
              <a:t>Big difference</a:t>
            </a:r>
            <a:r>
              <a:rPr lang="en-US" dirty="0" smtClean="0"/>
              <a:t>:  Did not expand the franchise, but rather </a:t>
            </a:r>
            <a:r>
              <a:rPr lang="en-US" i="1" dirty="0" smtClean="0"/>
              <a:t>contracted</a:t>
            </a:r>
            <a:r>
              <a:rPr lang="en-US" dirty="0"/>
              <a:t> </a:t>
            </a:r>
            <a:r>
              <a:rPr lang="en-US" dirty="0" smtClean="0"/>
              <a:t>it, giving power to a single man, the tyrant.  </a:t>
            </a:r>
          </a:p>
          <a:p>
            <a:pPr marL="0" indent="0">
              <a:buNone/>
            </a:pPr>
            <a:r>
              <a:rPr lang="en-US" dirty="0" smtClean="0"/>
              <a:t>YET . . . places where tyrants ruled became </a:t>
            </a:r>
            <a:r>
              <a:rPr lang="en-US" i="1" dirty="0" smtClean="0"/>
              <a:t>most</a:t>
            </a:r>
            <a:r>
              <a:rPr lang="en-US" dirty="0" smtClean="0"/>
              <a:t> </a:t>
            </a:r>
            <a:r>
              <a:rPr lang="en-US" i="1" dirty="0" smtClean="0"/>
              <a:t>democratic</a:t>
            </a:r>
            <a:r>
              <a:rPr lang="en-US" dirty="0" smtClean="0"/>
              <a:t> subsequently</a:t>
            </a:r>
          </a:p>
          <a:p>
            <a:endParaRPr lang="en-US" dirty="0" smtClean="0"/>
          </a:p>
          <a:p>
            <a:endParaRPr lang="en-US" dirty="0" smtClean="0"/>
          </a:p>
          <a:p>
            <a:pPr lvl="1"/>
            <a:endParaRPr lang="en-US" dirty="0"/>
          </a:p>
          <a:p>
            <a:endParaRPr lang="en-US" dirty="0"/>
          </a:p>
        </p:txBody>
      </p:sp>
      <p:sp>
        <p:nvSpPr>
          <p:cNvPr id="4" name="TextBox 3"/>
          <p:cNvSpPr txBox="1"/>
          <p:nvPr/>
        </p:nvSpPr>
        <p:spPr>
          <a:xfrm>
            <a:off x="266700" y="235021"/>
            <a:ext cx="86868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Robert K. Fleck and Andrew Hanssen “How </a:t>
            </a:r>
            <a:r>
              <a:rPr lang="en-US" dirty="0"/>
              <a:t>Tyranny Paved the Way to Democracy: The Democratic Transition in Ancient </a:t>
            </a:r>
            <a:r>
              <a:rPr lang="en-US" dirty="0" smtClean="0"/>
              <a:t>Greece”, </a:t>
            </a:r>
            <a:r>
              <a:rPr lang="en-US" i="1" dirty="0"/>
              <a:t>Journal of Law and Economics</a:t>
            </a:r>
            <a:r>
              <a:rPr lang="en-US" dirty="0"/>
              <a:t>, Vol</a:t>
            </a:r>
            <a:r>
              <a:rPr lang="en-US" dirty="0" smtClean="0"/>
              <a:t>.</a:t>
            </a:r>
            <a:r>
              <a:rPr lang="en-US" dirty="0"/>
              <a:t> </a:t>
            </a:r>
            <a:r>
              <a:rPr lang="en-US" dirty="0" smtClean="0"/>
              <a:t>56: (2013), </a:t>
            </a:r>
            <a:r>
              <a:rPr lang="en-US" dirty="0"/>
              <a:t>pp. </a:t>
            </a:r>
            <a:r>
              <a:rPr lang="en-US" dirty="0" smtClean="0"/>
              <a:t>389-416</a:t>
            </a:r>
            <a:endParaRPr lang="en-US" dirty="0"/>
          </a:p>
        </p:txBody>
      </p:sp>
    </p:spTree>
    <p:extLst>
      <p:ext uri="{BB962C8B-B14F-4D97-AF65-F5344CB8AC3E}">
        <p14:creationId xmlns:p14="http://schemas.microsoft.com/office/powerpoint/2010/main" val="167157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down)">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down)">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a tyrant lead to democracy?</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Exogenous commercial potential </a:t>
            </a:r>
            <a:r>
              <a:rPr lang="en-US" dirty="0" smtClean="0"/>
              <a:t>(</a:t>
            </a:r>
            <a:r>
              <a:rPr lang="en-US" b="1" dirty="0" smtClean="0"/>
              <a:t>“location on coast”</a:t>
            </a:r>
            <a:r>
              <a:rPr lang="en-US" dirty="0" smtClean="0"/>
              <a:t>)</a:t>
            </a:r>
            <a:endParaRPr lang="en-US" dirty="0"/>
          </a:p>
          <a:p>
            <a:pPr marL="0" indent="0">
              <a:buNone/>
            </a:pPr>
            <a:r>
              <a:rPr lang="en-US" dirty="0">
                <a:sym typeface="Wingdings" pitchFamily="2" charset="2"/>
              </a:rPr>
              <a:t> </a:t>
            </a:r>
            <a:r>
              <a:rPr lang="en-US" dirty="0" smtClean="0">
                <a:sym typeface="Wingdings" pitchFamily="2" charset="2"/>
              </a:rPr>
              <a:t>divides </a:t>
            </a:r>
            <a:r>
              <a:rPr lang="en-US" dirty="0">
                <a:sym typeface="Wingdings" pitchFamily="2" charset="2"/>
              </a:rPr>
              <a:t>elites </a:t>
            </a:r>
            <a:r>
              <a:rPr lang="en-US" dirty="0" smtClean="0">
                <a:sym typeface="Wingdings" pitchFamily="2" charset="2"/>
              </a:rPr>
              <a:t>(“old ag versus new commerce”)</a:t>
            </a:r>
            <a:endParaRPr lang="en-US" dirty="0">
              <a:sym typeface="Wingdings" pitchFamily="2" charset="2"/>
            </a:endParaRPr>
          </a:p>
          <a:p>
            <a:pPr>
              <a:buFont typeface="Wingdings"/>
              <a:buChar char="è"/>
            </a:pPr>
            <a:r>
              <a:rPr lang="en-US" dirty="0" smtClean="0">
                <a:sym typeface="Wingdings" pitchFamily="2" charset="2"/>
              </a:rPr>
              <a:t>commercial elite installs tyrant</a:t>
            </a:r>
          </a:p>
          <a:p>
            <a:pPr>
              <a:buFont typeface="Wingdings"/>
              <a:buChar char="è"/>
            </a:pPr>
            <a:r>
              <a:rPr lang="en-US" dirty="0" smtClean="0">
                <a:sym typeface="Wingdings" pitchFamily="2" charset="2"/>
              </a:rPr>
              <a:t>Tyrant engages in pro-commerce investment</a:t>
            </a:r>
          </a:p>
          <a:p>
            <a:pPr lvl="1">
              <a:buFont typeface="Wingdings"/>
              <a:buChar char="è"/>
            </a:pPr>
            <a:r>
              <a:rPr lang="en-US" dirty="0" smtClean="0">
                <a:sym typeface="Wingdings" pitchFamily="2" charset="2"/>
              </a:rPr>
              <a:t>Puts down opposing members of elite</a:t>
            </a:r>
            <a:endParaRPr lang="en-US" dirty="0">
              <a:sym typeface="Wingdings" pitchFamily="2" charset="2"/>
            </a:endParaRPr>
          </a:p>
          <a:p>
            <a:pPr marL="0" indent="0">
              <a:buFont typeface="Wingdings"/>
              <a:buChar char="è"/>
            </a:pPr>
            <a:r>
              <a:rPr lang="en-US" dirty="0" smtClean="0">
                <a:sym typeface="Wingdings" pitchFamily="2" charset="2"/>
              </a:rPr>
              <a:t> where policies successful, economic growth produces </a:t>
            </a:r>
            <a:r>
              <a:rPr lang="en-US" i="1" dirty="0" smtClean="0">
                <a:sym typeface="Wingdings" pitchFamily="2" charset="2"/>
              </a:rPr>
              <a:t>demos </a:t>
            </a:r>
            <a:r>
              <a:rPr lang="en-US" dirty="0">
                <a:sym typeface="Wingdings" pitchFamily="2" charset="2"/>
              </a:rPr>
              <a:t>with </a:t>
            </a:r>
            <a:r>
              <a:rPr lang="en-US" dirty="0" smtClean="0">
                <a:sym typeface="Wingdings" pitchFamily="2" charset="2"/>
              </a:rPr>
              <a:t>stable pro-commerce policy </a:t>
            </a:r>
            <a:r>
              <a:rPr lang="en-US" dirty="0">
                <a:sym typeface="Wingdings" pitchFamily="2" charset="2"/>
              </a:rPr>
              <a:t>preferences</a:t>
            </a:r>
          </a:p>
          <a:p>
            <a:pPr>
              <a:buFont typeface="Wingdings"/>
              <a:buChar char="è"/>
            </a:pPr>
            <a:r>
              <a:rPr lang="en-US" b="1" dirty="0">
                <a:sym typeface="Wingdings" pitchFamily="2" charset="2"/>
              </a:rPr>
              <a:t> </a:t>
            </a:r>
            <a:r>
              <a:rPr lang="en-US" b="1" dirty="0" smtClean="0">
                <a:sym typeface="Wingdings" pitchFamily="2" charset="2"/>
              </a:rPr>
              <a:t>democracy replaces tyranny </a:t>
            </a:r>
          </a:p>
          <a:p>
            <a:pPr marL="0" indent="0">
              <a:buNone/>
            </a:pPr>
            <a:endParaRPr lang="en-US" dirty="0" smtClean="0">
              <a:sym typeface="Wingdings" pitchFamily="2" charset="2"/>
            </a:endParaRPr>
          </a:p>
          <a:p>
            <a:pPr marL="0" indent="0">
              <a:buNone/>
            </a:pPr>
            <a:r>
              <a:rPr lang="en-US" dirty="0" smtClean="0">
                <a:sym typeface="Wingdings" pitchFamily="2" charset="2"/>
              </a:rPr>
              <a:t>Now sounds a lot like L&amp;P: Establish new median voter that forms basis of pro-commerce coalition</a:t>
            </a:r>
          </a:p>
        </p:txBody>
      </p:sp>
      <p:sp>
        <p:nvSpPr>
          <p:cNvPr id="4" name="TextBox 3"/>
          <p:cNvSpPr txBox="1"/>
          <p:nvPr/>
        </p:nvSpPr>
        <p:spPr>
          <a:xfrm>
            <a:off x="1295400" y="6248400"/>
            <a:ext cx="534024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Implication:  path to democracy can be non-monotonic</a:t>
            </a:r>
            <a:endParaRPr lang="en-US" dirty="0"/>
          </a:p>
        </p:txBody>
      </p:sp>
    </p:spTree>
    <p:extLst>
      <p:ext uri="{BB962C8B-B14F-4D97-AF65-F5344CB8AC3E}">
        <p14:creationId xmlns:p14="http://schemas.microsoft.com/office/powerpoint/2010/main" val="50080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Do we see </a:t>
            </a:r>
            <a:r>
              <a:rPr lang="en-US" sz="4000" dirty="0" smtClean="0"/>
              <a:t>“tyrants” </a:t>
            </a:r>
            <a:r>
              <a:rPr lang="en-US" sz="4000" dirty="0"/>
              <a:t>like this in the modern world? </a:t>
            </a:r>
          </a:p>
        </p:txBody>
      </p:sp>
      <p:sp>
        <p:nvSpPr>
          <p:cNvPr id="2" name="Content Placeholder 1"/>
          <p:cNvSpPr>
            <a:spLocks noGrp="1"/>
          </p:cNvSpPr>
          <p:nvPr>
            <p:ph idx="1"/>
          </p:nvPr>
        </p:nvSpPr>
        <p:spPr/>
        <p:txBody>
          <a:bodyPr>
            <a:normAutofit fontScale="92500" lnSpcReduction="20000"/>
          </a:bodyPr>
          <a:lstStyle/>
          <a:p>
            <a:r>
              <a:rPr lang="en-US" u="sng" dirty="0"/>
              <a:t>Story in a nutshell</a:t>
            </a:r>
            <a:r>
              <a:rPr lang="en-US" dirty="0"/>
              <a:t>:  Tyrants quashed intra-elite conflict, engaged in </a:t>
            </a:r>
            <a:r>
              <a:rPr lang="en-US" dirty="0" smtClean="0"/>
              <a:t>growth-promoting </a:t>
            </a:r>
            <a:r>
              <a:rPr lang="en-US" dirty="0"/>
              <a:t>investment, and thereby laid the groundwork for the emergence of stable democratic </a:t>
            </a:r>
            <a:r>
              <a:rPr lang="en-US" dirty="0" smtClean="0"/>
              <a:t>polity</a:t>
            </a:r>
          </a:p>
          <a:p>
            <a:endParaRPr lang="en-US" dirty="0" smtClean="0"/>
          </a:p>
          <a:p>
            <a:r>
              <a:rPr lang="en-US" dirty="0" smtClean="0"/>
              <a:t>Where might we see/have seen in modern world?</a:t>
            </a:r>
            <a:endParaRPr lang="en-US" dirty="0"/>
          </a:p>
          <a:p>
            <a:pPr lvl="2"/>
            <a:r>
              <a:rPr lang="en-US" dirty="0" smtClean="0"/>
              <a:t>Korea?</a:t>
            </a:r>
          </a:p>
          <a:p>
            <a:pPr lvl="2"/>
            <a:r>
              <a:rPr lang="en-US" dirty="0" smtClean="0"/>
              <a:t>Latin America?</a:t>
            </a:r>
          </a:p>
          <a:p>
            <a:pPr lvl="2"/>
            <a:r>
              <a:rPr lang="en-US" dirty="0"/>
              <a:t>China versus Russia?</a:t>
            </a:r>
            <a:endParaRPr lang="en-US" dirty="0" smtClean="0"/>
          </a:p>
          <a:p>
            <a:pPr lvl="2"/>
            <a:r>
              <a:rPr lang="en-US" dirty="0" smtClean="0"/>
              <a:t>The Arab spring?</a:t>
            </a:r>
          </a:p>
          <a:p>
            <a:pPr marL="914400" lvl="2" indent="0">
              <a:buNone/>
            </a:pPr>
            <a:endParaRPr lang="en-US" dirty="0" smtClean="0"/>
          </a:p>
        </p:txBody>
      </p:sp>
    </p:spTree>
    <p:extLst>
      <p:ext uri="{BB962C8B-B14F-4D97-AF65-F5344CB8AC3E}">
        <p14:creationId xmlns:p14="http://schemas.microsoft.com/office/powerpoint/2010/main" val="34018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objective</a:t>
            </a:r>
            <a:endParaRPr lang="en-US" dirty="0"/>
          </a:p>
        </p:txBody>
      </p:sp>
      <p:sp>
        <p:nvSpPr>
          <p:cNvPr id="3" name="Content Placeholder 2"/>
          <p:cNvSpPr>
            <a:spLocks noGrp="1"/>
          </p:cNvSpPr>
          <p:nvPr>
            <p:ph idx="1"/>
          </p:nvPr>
        </p:nvSpPr>
        <p:spPr/>
        <p:txBody>
          <a:bodyPr/>
          <a:lstStyle/>
          <a:p>
            <a:r>
              <a:rPr lang="en-US" dirty="0" smtClean="0"/>
              <a:t>How does democracy emerge (“path to democracy”)?</a:t>
            </a:r>
          </a:p>
          <a:p>
            <a:r>
              <a:rPr lang="en-US" dirty="0" smtClean="0"/>
              <a:t>What makes democracy stable?</a:t>
            </a:r>
          </a:p>
          <a:p>
            <a:endParaRPr lang="en-US" dirty="0"/>
          </a:p>
        </p:txBody>
      </p:sp>
    </p:spTree>
    <p:extLst>
      <p:ext uri="{BB962C8B-B14F-4D97-AF65-F5344CB8AC3E}">
        <p14:creationId xmlns:p14="http://schemas.microsoft.com/office/powerpoint/2010/main" val="2083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democracy</a:t>
            </a:r>
            <a:endParaRPr lang="en-US" dirty="0"/>
          </a:p>
        </p:txBody>
      </p:sp>
      <p:sp>
        <p:nvSpPr>
          <p:cNvPr id="3" name="Content Placeholder 2"/>
          <p:cNvSpPr>
            <a:spLocks noGrp="1"/>
          </p:cNvSpPr>
          <p:nvPr>
            <p:ph idx="1"/>
          </p:nvPr>
        </p:nvSpPr>
        <p:spPr/>
        <p:txBody>
          <a:bodyPr>
            <a:normAutofit/>
          </a:bodyPr>
          <a:lstStyle/>
          <a:p>
            <a:r>
              <a:rPr lang="en-US" dirty="0" smtClean="0"/>
              <a:t>Establishing democracy is one thing; establishing a stable democracy is another.</a:t>
            </a:r>
          </a:p>
          <a:p>
            <a:pPr marL="0" indent="0">
              <a:buNone/>
            </a:pPr>
            <a:endParaRPr lang="en-US" u="sng" dirty="0" smtClean="0"/>
          </a:p>
          <a:p>
            <a:pPr marL="0" indent="0">
              <a:buNone/>
            </a:pPr>
            <a:r>
              <a:rPr lang="en-US" u="sng" dirty="0" smtClean="0"/>
              <a:t>Theme </a:t>
            </a:r>
            <a:r>
              <a:rPr lang="en-US" dirty="0" smtClean="0"/>
              <a:t>:  </a:t>
            </a:r>
            <a:r>
              <a:rPr lang="en-US" dirty="0"/>
              <a:t>Successful </a:t>
            </a:r>
            <a:r>
              <a:rPr lang="en-US" dirty="0" smtClean="0"/>
              <a:t>use of majority </a:t>
            </a:r>
            <a:r>
              <a:rPr lang="en-US" dirty="0"/>
              <a:t>rule rests on </a:t>
            </a:r>
            <a:r>
              <a:rPr lang="en-US" dirty="0" smtClean="0"/>
              <a:t>designing institutions that provide voters with good </a:t>
            </a:r>
            <a:r>
              <a:rPr lang="en-US" dirty="0"/>
              <a:t>incentives regarding </a:t>
            </a:r>
            <a:r>
              <a:rPr lang="en-US" dirty="0" smtClean="0"/>
              <a:t>society’s </a:t>
            </a:r>
            <a:r>
              <a:rPr lang="en-US" dirty="0"/>
              <a:t>most important activities</a:t>
            </a:r>
          </a:p>
          <a:p>
            <a:pPr marL="0" indent="0">
              <a:buNone/>
            </a:pPr>
            <a:endParaRPr lang="en-US" dirty="0"/>
          </a:p>
          <a:p>
            <a:endParaRPr lang="en-US" dirty="0"/>
          </a:p>
        </p:txBody>
      </p:sp>
      <p:sp>
        <p:nvSpPr>
          <p:cNvPr id="6" name="TextBox 5"/>
          <p:cNvSpPr txBox="1"/>
          <p:nvPr/>
        </p:nvSpPr>
        <p:spPr>
          <a:xfrm>
            <a:off x="1447800" y="376535"/>
            <a:ext cx="5915722"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Robert K. Fleck and F. Andrew Hanssen (2014):</a:t>
            </a:r>
          </a:p>
          <a:p>
            <a:r>
              <a:rPr lang="en-US" dirty="0" smtClean="0"/>
              <a:t>“The </a:t>
            </a:r>
            <a:r>
              <a:rPr lang="en-US" dirty="0"/>
              <a:t>Foundations of Wealth-Enhancing Democracy:</a:t>
            </a:r>
          </a:p>
          <a:p>
            <a:r>
              <a:rPr lang="en-US" dirty="0"/>
              <a:t>Aristotle, </a:t>
            </a:r>
            <a:r>
              <a:rPr lang="en-US" dirty="0" err="1"/>
              <a:t>Lindahl</a:t>
            </a:r>
            <a:r>
              <a:rPr lang="en-US" dirty="0"/>
              <a:t>, and Institutional Design in Ancient </a:t>
            </a:r>
            <a:r>
              <a:rPr lang="en-US" dirty="0" smtClean="0"/>
              <a:t>Greece”</a:t>
            </a:r>
            <a:endParaRPr lang="en-US" dirty="0"/>
          </a:p>
        </p:txBody>
      </p:sp>
    </p:spTree>
    <p:extLst>
      <p:ext uri="{BB962C8B-B14F-4D97-AF65-F5344CB8AC3E}">
        <p14:creationId xmlns:p14="http://schemas.microsoft.com/office/powerpoint/2010/main" val="308727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Mechanism Design (pre-</a:t>
            </a:r>
            <a:r>
              <a:rPr lang="en-US" dirty="0" err="1" smtClean="0"/>
              <a:t>Lindahl</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[O]f the private land, part should be near the border, and the other near the city, so that, each citizen having two lots, they may all of them have land in both places; there is justice and fairness in such a division, and it tends to inspire unanimity among the people in their border wars.  Where there is not this arrangement some of them are too ready to come to blows with their neighbors, while others are so cautious that they quite lose the sense of honor.  Wherefore there is a law in some places which forbids those who dwell near the border to take part in public deliberations about wars with neighbors, on the ground that their interests will pervert their judgment.  For the reasons already mentioned, then, the land should be divided in the manner described.  </a:t>
            </a:r>
          </a:p>
          <a:p>
            <a:endParaRPr lang="en-US" dirty="0" smtClean="0"/>
          </a:p>
          <a:p>
            <a:pPr>
              <a:buNone/>
            </a:pPr>
            <a:r>
              <a:rPr lang="en-US" dirty="0" smtClean="0"/>
              <a:t>	-Aristotle, </a:t>
            </a:r>
            <a:r>
              <a:rPr lang="en-US" i="1" dirty="0" smtClean="0"/>
              <a:t>Politics</a:t>
            </a:r>
            <a:endParaRPr lang="en-US" dirty="0"/>
          </a:p>
        </p:txBody>
      </p:sp>
      <p:cxnSp>
        <p:nvCxnSpPr>
          <p:cNvPr id="5" name="Straight Connector 4"/>
          <p:cNvCxnSpPr/>
          <p:nvPr/>
        </p:nvCxnSpPr>
        <p:spPr>
          <a:xfrm>
            <a:off x="914400" y="1905000"/>
            <a:ext cx="7391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914400" y="2133600"/>
            <a:ext cx="7391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914400" y="2438400"/>
            <a:ext cx="3352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2438400" y="2667000"/>
            <a:ext cx="60198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914400" y="2971800"/>
            <a:ext cx="129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873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smtClean="0"/>
              <a:t>Greek city-states devoted great efforts to designing institutions that engineered support for major sources of wealth creation</a:t>
            </a:r>
            <a:endParaRPr lang="en-US" sz="3600" dirty="0"/>
          </a:p>
        </p:txBody>
      </p:sp>
      <p:sp>
        <p:nvSpPr>
          <p:cNvPr id="3" name="Content Placeholder 2"/>
          <p:cNvSpPr>
            <a:spLocks noGrp="1"/>
          </p:cNvSpPr>
          <p:nvPr>
            <p:ph idx="1"/>
          </p:nvPr>
        </p:nvSpPr>
        <p:spPr>
          <a:xfrm>
            <a:off x="457200" y="1676400"/>
            <a:ext cx="8229600" cy="4724400"/>
          </a:xfrm>
        </p:spPr>
        <p:txBody>
          <a:bodyPr>
            <a:normAutofit fontScale="62500" lnSpcReduction="20000"/>
          </a:bodyPr>
          <a:lstStyle/>
          <a:p>
            <a:r>
              <a:rPr lang="en-US" dirty="0" smtClean="0"/>
              <a:t>Both Athens and Sparta experienced shocks to wealth sources</a:t>
            </a:r>
          </a:p>
          <a:p>
            <a:pPr lvl="1"/>
            <a:r>
              <a:rPr lang="en-US" dirty="0" smtClean="0"/>
              <a:t>Sparta: conquered a neighboring territory</a:t>
            </a:r>
          </a:p>
          <a:p>
            <a:pPr lvl="1"/>
            <a:r>
              <a:rPr lang="en-US" dirty="0"/>
              <a:t>Athens:  gained and then lost an empire</a:t>
            </a:r>
            <a:endParaRPr lang="en-US" dirty="0" smtClean="0"/>
          </a:p>
          <a:p>
            <a:endParaRPr lang="en-US" dirty="0" smtClean="0"/>
          </a:p>
          <a:p>
            <a:r>
              <a:rPr lang="en-US" dirty="0" smtClean="0"/>
              <a:t>Each redesigned </a:t>
            </a:r>
            <a:r>
              <a:rPr lang="en-US" dirty="0"/>
              <a:t>its institutions </a:t>
            </a:r>
            <a:r>
              <a:rPr lang="en-US" dirty="0" smtClean="0"/>
              <a:t>accordingly to align policy incentives</a:t>
            </a:r>
            <a:endParaRPr lang="en-US" dirty="0"/>
          </a:p>
          <a:p>
            <a:endParaRPr lang="en-US" dirty="0" smtClean="0"/>
          </a:p>
          <a:p>
            <a:r>
              <a:rPr lang="en-US" dirty="0" smtClean="0"/>
              <a:t>Key difference (in a nutshell)</a:t>
            </a:r>
          </a:p>
          <a:p>
            <a:pPr lvl="1"/>
            <a:r>
              <a:rPr lang="en-US" dirty="0" smtClean="0"/>
              <a:t>Spartans </a:t>
            </a:r>
            <a:r>
              <a:rPr lang="en-US" u="sng" dirty="0" smtClean="0"/>
              <a:t>enforced homogeneity</a:t>
            </a:r>
            <a:r>
              <a:rPr lang="en-US" dirty="0" smtClean="0"/>
              <a:t> (cost of which was foregone gains from specialization)</a:t>
            </a:r>
          </a:p>
          <a:p>
            <a:pPr lvl="2"/>
            <a:r>
              <a:rPr lang="en-US" dirty="0"/>
              <a:t>Sparta established the famous Spartan </a:t>
            </a:r>
            <a:r>
              <a:rPr lang="en-US" dirty="0" smtClean="0"/>
              <a:t>institutions</a:t>
            </a:r>
          </a:p>
          <a:p>
            <a:pPr lvl="1"/>
            <a:r>
              <a:rPr lang="en-US" dirty="0" smtClean="0"/>
              <a:t>Athens </a:t>
            </a:r>
            <a:r>
              <a:rPr lang="en-US" u="sng" dirty="0" smtClean="0"/>
              <a:t>allowed specialization</a:t>
            </a:r>
            <a:r>
              <a:rPr lang="en-US" dirty="0" smtClean="0"/>
              <a:t> (cost of which was need to design institutions </a:t>
            </a:r>
            <a:r>
              <a:rPr lang="en-US" dirty="0"/>
              <a:t>that </a:t>
            </a:r>
            <a:r>
              <a:rPr lang="en-US" dirty="0" smtClean="0"/>
              <a:t>aligned voter </a:t>
            </a:r>
            <a:r>
              <a:rPr lang="en-US" dirty="0"/>
              <a:t>incentives </a:t>
            </a:r>
            <a:r>
              <a:rPr lang="en-US" dirty="0" smtClean="0"/>
              <a:t>through distribution of </a:t>
            </a:r>
            <a:r>
              <a:rPr lang="en-US" dirty="0"/>
              <a:t>benefits and </a:t>
            </a:r>
            <a:r>
              <a:rPr lang="en-US" dirty="0" smtClean="0"/>
              <a:t>costs)</a:t>
            </a:r>
          </a:p>
          <a:p>
            <a:pPr lvl="2"/>
            <a:r>
              <a:rPr lang="en-US" dirty="0" smtClean="0"/>
              <a:t>Under empire, Athens </a:t>
            </a:r>
            <a:r>
              <a:rPr lang="en-US" dirty="0"/>
              <a:t>established “radical” democracy </a:t>
            </a:r>
            <a:endParaRPr lang="en-US" dirty="0" smtClean="0"/>
          </a:p>
          <a:p>
            <a:pPr lvl="2"/>
            <a:r>
              <a:rPr lang="en-US" dirty="0" smtClean="0"/>
              <a:t>After losing empire, established system of checks </a:t>
            </a:r>
            <a:r>
              <a:rPr lang="en-US" dirty="0"/>
              <a:t>and balances</a:t>
            </a:r>
            <a:endParaRPr lang="en-US" dirty="0" smtClean="0"/>
          </a:p>
          <a:p>
            <a:pPr lvl="1"/>
            <a:endParaRPr lang="en-US" dirty="0"/>
          </a:p>
          <a:p>
            <a:r>
              <a:rPr lang="en-US" dirty="0" smtClean="0"/>
              <a:t>Both “second best”, but very effective</a:t>
            </a:r>
          </a:p>
          <a:p>
            <a:endParaRPr lang="en-US" dirty="0"/>
          </a:p>
        </p:txBody>
      </p:sp>
    </p:spTree>
    <p:extLst>
      <p:ext uri="{BB962C8B-B14F-4D97-AF65-F5344CB8AC3E}">
        <p14:creationId xmlns:p14="http://schemas.microsoft.com/office/powerpoint/2010/main" val="280735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“Modern” comparisons (from the United States)</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Founders (white men) had aligned incentives over economic growth (e.g., settle new land vs fight over wealth).  </a:t>
            </a:r>
          </a:p>
          <a:p>
            <a:pPr lvl="1"/>
            <a:r>
              <a:rPr lang="en-US" dirty="0" smtClean="0"/>
              <a:t>Not aligned over slavery – design of institutions delayed the (bloody) resolution.</a:t>
            </a:r>
          </a:p>
          <a:p>
            <a:endParaRPr lang="en-US" dirty="0" smtClean="0"/>
          </a:p>
          <a:p>
            <a:r>
              <a:rPr lang="en-US" dirty="0" smtClean="0"/>
              <a:t>Roosevelt’s New Deal (engineered to last)</a:t>
            </a:r>
          </a:p>
          <a:p>
            <a:pPr lvl="1"/>
            <a:r>
              <a:rPr lang="en-US" dirty="0" smtClean="0"/>
              <a:t>Social Security:  FDR on taxes and benefits for all</a:t>
            </a:r>
          </a:p>
          <a:p>
            <a:endParaRPr lang="en-US" dirty="0" smtClean="0"/>
          </a:p>
          <a:p>
            <a:r>
              <a:rPr lang="en-US" dirty="0" smtClean="0"/>
              <a:t>By contrast, stimulus spending very partisan</a:t>
            </a:r>
          </a:p>
          <a:p>
            <a:pPr lvl="1"/>
            <a:r>
              <a:rPr lang="en-US" dirty="0" smtClean="0"/>
              <a:t>Not obvious that split is natural right </a:t>
            </a:r>
            <a:r>
              <a:rPr lang="en-US" dirty="0" err="1" smtClean="0"/>
              <a:t>vs</a:t>
            </a:r>
            <a:r>
              <a:rPr lang="en-US" dirty="0" smtClean="0"/>
              <a:t> left (unlike, e.g., ACA)</a:t>
            </a:r>
          </a:p>
          <a:p>
            <a:pPr lvl="1"/>
            <a:r>
              <a:rPr lang="en-US" dirty="0" smtClean="0"/>
              <a:t>But federal income tax structure has zero rates for many</a:t>
            </a:r>
          </a:p>
          <a:p>
            <a:pPr lvl="1"/>
            <a:r>
              <a:rPr lang="en-US" dirty="0" smtClean="0"/>
              <a:t>If funded with consumption tax, might be very different</a:t>
            </a:r>
          </a:p>
          <a:p>
            <a:pPr lvl="2">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355846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Modern implications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Is it Feasible to “Engineer Prosperity</a:t>
            </a:r>
            <a:r>
              <a:rPr lang="en-US" dirty="0" smtClean="0"/>
              <a:t>”?</a:t>
            </a:r>
          </a:p>
          <a:p>
            <a:endParaRPr lang="en-US" dirty="0"/>
          </a:p>
          <a:p>
            <a:r>
              <a:rPr lang="en-US" dirty="0" smtClean="0"/>
              <a:t>In their book, </a:t>
            </a:r>
            <a:r>
              <a:rPr lang="en-US" dirty="0" err="1" smtClean="0"/>
              <a:t>Acemoglu</a:t>
            </a:r>
            <a:r>
              <a:rPr lang="en-US" dirty="0" smtClean="0"/>
              <a:t> &amp; Robinson essentially say no</a:t>
            </a:r>
          </a:p>
          <a:p>
            <a:pPr lvl="1"/>
            <a:r>
              <a:rPr lang="en-US" dirty="0" smtClean="0"/>
              <a:t>Good reason to think not (entrenched interests, etc.)</a:t>
            </a:r>
          </a:p>
          <a:p>
            <a:pPr lvl="1"/>
            <a:r>
              <a:rPr lang="en-US" dirty="0" smtClean="0"/>
              <a:t>Exporting democracy thus is, at best, complicated</a:t>
            </a:r>
          </a:p>
          <a:p>
            <a:endParaRPr lang="en-US" dirty="0" smtClean="0"/>
          </a:p>
          <a:p>
            <a:r>
              <a:rPr lang="en-US" dirty="0" smtClean="0"/>
              <a:t>But Athens and Sparta </a:t>
            </a:r>
            <a:r>
              <a:rPr lang="en-US" i="1" dirty="0" smtClean="0"/>
              <a:t>did</a:t>
            </a:r>
            <a:r>
              <a:rPr lang="en-US" dirty="0" smtClean="0"/>
              <a:t> engineer their political and economic systems for durable prosperity.</a:t>
            </a:r>
          </a:p>
          <a:p>
            <a:pPr lvl="1"/>
            <a:r>
              <a:rPr lang="en-US" dirty="0" smtClean="0"/>
              <a:t>And the broad citizenry did the engineering and reengineering. </a:t>
            </a:r>
          </a:p>
          <a:p>
            <a:endParaRPr lang="en-US" dirty="0" smtClean="0"/>
          </a:p>
          <a:p>
            <a:r>
              <a:rPr lang="en-US" dirty="0" smtClean="0"/>
              <a:t>U.S. founders looked to Greece.  </a:t>
            </a:r>
          </a:p>
          <a:p>
            <a:pPr lvl="1"/>
            <a:r>
              <a:rPr lang="en-US" dirty="0" smtClean="0"/>
              <a:t>Perhaps polarization has increased in recent decades </a:t>
            </a:r>
            <a:r>
              <a:rPr lang="en-US" u="sng" dirty="0" smtClean="0"/>
              <a:t>because of</a:t>
            </a:r>
            <a:r>
              <a:rPr lang="en-US" dirty="0" smtClean="0"/>
              <a:t> reduced alignment.</a:t>
            </a:r>
          </a:p>
        </p:txBody>
      </p:sp>
    </p:spTree>
    <p:extLst>
      <p:ext uri="{BB962C8B-B14F-4D97-AF65-F5344CB8AC3E}">
        <p14:creationId xmlns:p14="http://schemas.microsoft.com/office/powerpoint/2010/main" val="105364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lstStyle/>
          <a:p>
            <a:r>
              <a:rPr lang="en-US" dirty="0" smtClean="0"/>
              <a:t>Institutions as commitment devices</a:t>
            </a:r>
          </a:p>
          <a:p>
            <a:pPr lvl="1"/>
            <a:r>
              <a:rPr lang="en-US" dirty="0" smtClean="0"/>
              <a:t>But also must commit to institutions!</a:t>
            </a:r>
          </a:p>
          <a:p>
            <a:pPr lvl="1"/>
            <a:endParaRPr lang="en-US" dirty="0" smtClean="0"/>
          </a:p>
          <a:p>
            <a:r>
              <a:rPr lang="en-US" dirty="0" smtClean="0"/>
              <a:t>Successful institutions get the incentives right</a:t>
            </a:r>
            <a:endParaRPr lang="en-US" dirty="0"/>
          </a:p>
        </p:txBody>
      </p:sp>
    </p:spTree>
    <p:extLst>
      <p:ext uri="{BB962C8B-B14F-4D97-AF65-F5344CB8AC3E}">
        <p14:creationId xmlns:p14="http://schemas.microsoft.com/office/powerpoint/2010/main" val="33809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focus democracy?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Arguably most successful political form of past two-plus centuries</a:t>
            </a:r>
          </a:p>
          <a:p>
            <a:endParaRPr lang="en-US" dirty="0" smtClean="0"/>
          </a:p>
          <a:p>
            <a:r>
              <a:rPr lang="en-US" dirty="0" smtClean="0"/>
              <a:t>Associated with good things for citizens:</a:t>
            </a:r>
          </a:p>
          <a:p>
            <a:pPr lvl="1"/>
            <a:r>
              <a:rPr lang="en-US" dirty="0" smtClean="0"/>
              <a:t>higher levels of material well being</a:t>
            </a:r>
          </a:p>
          <a:p>
            <a:pPr lvl="1"/>
            <a:r>
              <a:rPr lang="en-US" dirty="0" smtClean="0"/>
              <a:t>higher levels of freedom and liberty</a:t>
            </a:r>
          </a:p>
          <a:p>
            <a:endParaRPr lang="en-US" dirty="0" smtClean="0"/>
          </a:p>
          <a:p>
            <a:r>
              <a:rPr lang="en-US" dirty="0" smtClean="0"/>
              <a:t>But despite apparent advantages, converting non-democracies to democracies appears to be very difficult</a:t>
            </a:r>
          </a:p>
          <a:p>
            <a:pPr lvl="1"/>
            <a:r>
              <a:rPr lang="en-US" dirty="0" smtClean="0"/>
              <a:t>Furthermore, democracy not always </a:t>
            </a:r>
            <a:r>
              <a:rPr lang="en-US" dirty="0"/>
              <a:t>s</a:t>
            </a:r>
            <a:r>
              <a:rPr lang="en-US" dirty="0" smtClean="0"/>
              <a:t>table even once established</a:t>
            </a:r>
          </a:p>
          <a:p>
            <a:endParaRPr lang="en-US" dirty="0" smtClean="0"/>
          </a:p>
          <a:p>
            <a:r>
              <a:rPr lang="en-US" dirty="0" smtClean="0"/>
              <a:t>Understanding how democracies arise (or don’t) thus very important research question</a:t>
            </a:r>
          </a:p>
          <a:p>
            <a:pPr lvl="1"/>
            <a:r>
              <a:rPr lang="en-US" dirty="0" err="1" smtClean="0"/>
              <a:t>Lipset</a:t>
            </a:r>
            <a:r>
              <a:rPr lang="en-US" dirty="0" smtClean="0"/>
              <a:t> (1959)</a:t>
            </a:r>
          </a:p>
        </p:txBody>
      </p:sp>
      <p:pic>
        <p:nvPicPr>
          <p:cNvPr id="4" name="Picture 3" descr="Global Democracy, 1946-2008"/>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943600" cy="4457700"/>
          </a:xfrm>
          <a:prstGeom prst="rect">
            <a:avLst/>
          </a:prstGeom>
          <a:noFill/>
          <a:ln>
            <a:noFill/>
          </a:ln>
        </p:spPr>
      </p:pic>
    </p:spTree>
    <p:extLst>
      <p:ext uri="{BB962C8B-B14F-4D97-AF65-F5344CB8AC3E}">
        <p14:creationId xmlns:p14="http://schemas.microsoft.com/office/powerpoint/2010/main" val="38771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2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down)">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wipe(down)">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Autofit/>
          </a:bodyPr>
          <a:lstStyle/>
          <a:p>
            <a:r>
              <a:rPr lang="en-US" sz="1400" i="1" dirty="0" smtClean="0"/>
              <a:t/>
            </a:r>
            <a:br>
              <a:rPr lang="en-US" sz="1400" i="1" dirty="0" smtClean="0"/>
            </a:br>
            <a:r>
              <a:rPr lang="en-US" sz="1400" i="1" dirty="0" smtClean="0"/>
              <a:t/>
            </a:r>
            <a:br>
              <a:rPr lang="en-US" sz="1400" i="1" dirty="0" smtClean="0"/>
            </a:br>
            <a:r>
              <a:rPr lang="en-US" sz="1400" i="1" dirty="0" smtClean="0"/>
              <a:t/>
            </a:r>
            <a:br>
              <a:rPr lang="en-US" sz="1400" i="1" dirty="0" smtClean="0"/>
            </a:br>
            <a:r>
              <a:rPr lang="en-US" sz="1400" dirty="0" smtClean="0"/>
              <a:t/>
            </a:r>
            <a:br>
              <a:rPr lang="en-US" sz="1400" dirty="0" smtClean="0"/>
            </a:br>
            <a:r>
              <a:rPr lang="en-US" dirty="0" smtClean="0"/>
              <a:t>Why ancient Greece?</a:t>
            </a:r>
            <a:r>
              <a:rPr lang="en-US" sz="3600" dirty="0" smtClean="0"/>
              <a:t/>
            </a:r>
            <a:br>
              <a:rPr lang="en-US" sz="3600" dirty="0" smtClean="0"/>
            </a:br>
            <a:r>
              <a:rPr lang="en-US" sz="2000" dirty="0" smtClean="0"/>
              <a:t/>
            </a:r>
            <a:br>
              <a:rPr lang="en-US" sz="2000" dirty="0" smtClean="0"/>
            </a:br>
            <a:endParaRPr lang="en-US" sz="2000" dirty="0"/>
          </a:p>
        </p:txBody>
      </p:sp>
      <p:sp>
        <p:nvSpPr>
          <p:cNvPr id="2" name="Content Placeholder 1"/>
          <p:cNvSpPr>
            <a:spLocks noGrp="1"/>
          </p:cNvSpPr>
          <p:nvPr>
            <p:ph idx="1"/>
          </p:nvPr>
        </p:nvSpPr>
        <p:spPr>
          <a:xfrm>
            <a:off x="457200" y="1295400"/>
            <a:ext cx="8229600" cy="5334000"/>
          </a:xfrm>
        </p:spPr>
        <p:txBody>
          <a:bodyPr>
            <a:normAutofit fontScale="77500" lnSpcReduction="20000"/>
          </a:bodyPr>
          <a:lstStyle/>
          <a:p>
            <a:endParaRPr lang="en-US" dirty="0" smtClean="0"/>
          </a:p>
          <a:p>
            <a:endParaRPr lang="en-US" dirty="0"/>
          </a:p>
          <a:p>
            <a:r>
              <a:rPr lang="en-US" dirty="0" smtClean="0"/>
              <a:t>Birthplace of democracy (mother of western art, literature, philosophy, etc.)</a:t>
            </a:r>
          </a:p>
          <a:p>
            <a:endParaRPr lang="en-US" dirty="0"/>
          </a:p>
          <a:p>
            <a:r>
              <a:rPr lang="en-US" dirty="0" smtClean="0"/>
              <a:t>If you’re interested in transition to democracy, first several hundred democracies (and thus democratic transitions) were Greek</a:t>
            </a:r>
          </a:p>
          <a:p>
            <a:pPr lvl="1"/>
            <a:r>
              <a:rPr lang="en-US" dirty="0" smtClean="0"/>
              <a:t>Highly </a:t>
            </a:r>
            <a:r>
              <a:rPr lang="en-US" dirty="0"/>
              <a:t>comparable set of states </a:t>
            </a:r>
          </a:p>
          <a:p>
            <a:pPr lvl="1"/>
            <a:r>
              <a:rPr lang="en-US" dirty="0" smtClean="0"/>
              <a:t>Very </a:t>
            </a:r>
            <a:r>
              <a:rPr lang="en-US" dirty="0"/>
              <a:t>successful set of </a:t>
            </a:r>
            <a:r>
              <a:rPr lang="en-US" dirty="0" smtClean="0"/>
              <a:t>states (fierce </a:t>
            </a:r>
            <a:r>
              <a:rPr lang="en-US" dirty="0"/>
              <a:t>inter-state </a:t>
            </a:r>
            <a:r>
              <a:rPr lang="en-US" dirty="0" smtClean="0"/>
              <a:t>competition)</a:t>
            </a:r>
            <a:endParaRPr lang="en-US" dirty="0"/>
          </a:p>
          <a:p>
            <a:pPr lvl="1"/>
            <a:r>
              <a:rPr lang="en-US" dirty="0" smtClean="0"/>
              <a:t>Varied </a:t>
            </a:r>
            <a:r>
              <a:rPr lang="en-US" dirty="0"/>
              <a:t>paths to democracy</a:t>
            </a:r>
            <a:endParaRPr lang="en-US" dirty="0" smtClean="0"/>
          </a:p>
          <a:p>
            <a:pPr lvl="1"/>
            <a:endParaRPr lang="en-US" dirty="0" smtClean="0"/>
          </a:p>
          <a:p>
            <a:r>
              <a:rPr lang="en-US" dirty="0" smtClean="0"/>
              <a:t>Cons:  Not a lot of data by modern standards</a:t>
            </a:r>
          </a:p>
          <a:p>
            <a:pPr lvl="1"/>
            <a:r>
              <a:rPr lang="en-US" dirty="0" smtClean="0"/>
              <a:t>But new sources of data are emerging</a:t>
            </a:r>
          </a:p>
          <a:p>
            <a:endParaRPr lang="en-US" dirty="0"/>
          </a:p>
        </p:txBody>
      </p:sp>
      <p:pic>
        <p:nvPicPr>
          <p:cNvPr id="4098" name="Picture 2" descr="C:\Users\FHANSSE\Pictures\8. Panathenic_Ampho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142" y="174171"/>
            <a:ext cx="130628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46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dow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down)">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wipe(down)">
                                      <p:cBhvr>
                                        <p:cTn id="4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a:t>
            </a:r>
            <a:endParaRPr lang="en-US" dirty="0"/>
          </a:p>
        </p:txBody>
      </p:sp>
      <p:sp>
        <p:nvSpPr>
          <p:cNvPr id="3" name="Content Placeholder 2"/>
          <p:cNvSpPr>
            <a:spLocks noGrp="1"/>
          </p:cNvSpPr>
          <p:nvPr>
            <p:ph idx="1"/>
          </p:nvPr>
        </p:nvSpPr>
        <p:spPr/>
        <p:txBody>
          <a:bodyPr>
            <a:normAutofit lnSpcReduction="10000"/>
          </a:bodyPr>
          <a:lstStyle/>
          <a:p>
            <a:r>
              <a:rPr lang="en-US" dirty="0" smtClean="0"/>
              <a:t>Names I won’t be mentioning:</a:t>
            </a:r>
          </a:p>
          <a:p>
            <a:pPr lvl="1"/>
            <a:r>
              <a:rPr lang="en-US" dirty="0" smtClean="0"/>
              <a:t>Hobbes</a:t>
            </a:r>
          </a:p>
          <a:p>
            <a:pPr lvl="1"/>
            <a:r>
              <a:rPr lang="en-US" dirty="0" smtClean="0"/>
              <a:t>Locke</a:t>
            </a:r>
          </a:p>
          <a:p>
            <a:pPr lvl="1"/>
            <a:r>
              <a:rPr lang="en-US" dirty="0" smtClean="0"/>
              <a:t>Montesquieu</a:t>
            </a:r>
          </a:p>
          <a:p>
            <a:pPr lvl="1"/>
            <a:r>
              <a:rPr lang="en-US" dirty="0"/>
              <a:t>e</a:t>
            </a:r>
            <a:r>
              <a:rPr lang="en-US" dirty="0" smtClean="0"/>
              <a:t>tc.</a:t>
            </a:r>
          </a:p>
          <a:p>
            <a:pPr lvl="1"/>
            <a:r>
              <a:rPr lang="en-US" dirty="0" smtClean="0"/>
              <a:t>Buchanan and </a:t>
            </a:r>
            <a:r>
              <a:rPr lang="en-US" dirty="0" err="1" smtClean="0"/>
              <a:t>Tullock</a:t>
            </a:r>
            <a:endParaRPr lang="en-US" dirty="0" smtClean="0"/>
          </a:p>
          <a:p>
            <a:pPr lvl="1"/>
            <a:r>
              <a:rPr lang="en-US" dirty="0" err="1"/>
              <a:t>Coase</a:t>
            </a:r>
            <a:endParaRPr lang="en-US" dirty="0"/>
          </a:p>
          <a:p>
            <a:pPr lvl="1"/>
            <a:r>
              <a:rPr lang="en-US" dirty="0" smtClean="0"/>
              <a:t>Riker</a:t>
            </a:r>
          </a:p>
          <a:p>
            <a:pPr lvl="1"/>
            <a:r>
              <a:rPr lang="en-US" dirty="0" smtClean="0"/>
              <a:t>etc.</a:t>
            </a:r>
            <a:endParaRPr lang="en-US" dirty="0"/>
          </a:p>
        </p:txBody>
      </p:sp>
      <p:sp>
        <p:nvSpPr>
          <p:cNvPr id="7" name="TextBox 6"/>
          <p:cNvSpPr txBox="1"/>
          <p:nvPr/>
        </p:nvSpPr>
        <p:spPr>
          <a:xfrm>
            <a:off x="3810000" y="2602468"/>
            <a:ext cx="4919552"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 will focus on a small number of economic models</a:t>
            </a:r>
          </a:p>
          <a:p>
            <a:r>
              <a:rPr lang="en-US" dirty="0" smtClean="0"/>
              <a:t>of transition to democracy</a:t>
            </a:r>
            <a:endParaRPr lang="en-US" dirty="0"/>
          </a:p>
        </p:txBody>
      </p:sp>
    </p:spTree>
    <p:extLst>
      <p:ext uri="{BB962C8B-B14F-4D97-AF65-F5344CB8AC3E}">
        <p14:creationId xmlns:p14="http://schemas.microsoft.com/office/powerpoint/2010/main" val="92845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democracy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Greek word meaning “rule by the people” (or “masses”)</a:t>
            </a:r>
          </a:p>
          <a:p>
            <a:pPr lvl="1"/>
            <a:r>
              <a:rPr lang="en-US" dirty="0" smtClean="0"/>
              <a:t>“</a:t>
            </a:r>
            <a:r>
              <a:rPr lang="en-US" i="1" dirty="0" smtClean="0"/>
              <a:t>Government </a:t>
            </a:r>
            <a:r>
              <a:rPr lang="en-US" i="1" dirty="0"/>
              <a:t>of the people, by the people, </a:t>
            </a:r>
            <a:r>
              <a:rPr lang="en-US" i="1" dirty="0" smtClean="0"/>
              <a:t>for </a:t>
            </a:r>
            <a:r>
              <a:rPr lang="en-US" i="1" dirty="0"/>
              <a:t>the </a:t>
            </a:r>
            <a:r>
              <a:rPr lang="en-US" i="1" dirty="0" smtClean="0"/>
              <a:t>people</a:t>
            </a:r>
            <a:r>
              <a:rPr lang="en-US" dirty="0" smtClean="0"/>
              <a:t>” (Abraham Lincoln)</a:t>
            </a:r>
          </a:p>
          <a:p>
            <a:pPr lvl="1"/>
            <a:endParaRPr lang="en-US" dirty="0" smtClean="0"/>
          </a:p>
          <a:p>
            <a:r>
              <a:rPr lang="en-US" dirty="0"/>
              <a:t>A</a:t>
            </a:r>
            <a:r>
              <a:rPr lang="en-US" dirty="0" smtClean="0"/>
              <a:t>s </a:t>
            </a:r>
            <a:r>
              <a:rPr lang="en-US" dirty="0"/>
              <a:t>far as this </a:t>
            </a:r>
            <a:r>
              <a:rPr lang="en-US" dirty="0" smtClean="0"/>
              <a:t>talk is </a:t>
            </a:r>
            <a:r>
              <a:rPr lang="en-US" dirty="0"/>
              <a:t>concerned, one regime </a:t>
            </a:r>
            <a:r>
              <a:rPr lang="en-US" dirty="0" smtClean="0"/>
              <a:t>more democratic than </a:t>
            </a:r>
            <a:r>
              <a:rPr lang="en-US" dirty="0"/>
              <a:t>another to the degree that a larger proportion of its population is </a:t>
            </a:r>
            <a:r>
              <a:rPr lang="en-US" dirty="0" smtClean="0"/>
              <a:t>able to </a:t>
            </a:r>
            <a:r>
              <a:rPr lang="en-US" dirty="0"/>
              <a:t>participate in public decision making and thereby influence </a:t>
            </a:r>
            <a:r>
              <a:rPr lang="en-US" dirty="0" smtClean="0"/>
              <a:t>policy.</a:t>
            </a:r>
          </a:p>
          <a:p>
            <a:pPr lvl="1"/>
            <a:endParaRPr lang="en-US" dirty="0" smtClean="0"/>
          </a:p>
          <a:p>
            <a:pPr lvl="1"/>
            <a:r>
              <a:rPr lang="en-US" dirty="0" smtClean="0"/>
              <a:t>For example, “aristocracy” (very narrow group) versus “oligarchy” (broader and more permeable group) versus “democracy” (broader group still)</a:t>
            </a:r>
          </a:p>
          <a:p>
            <a:endParaRPr lang="en-US" dirty="0"/>
          </a:p>
        </p:txBody>
      </p:sp>
    </p:spTree>
    <p:extLst>
      <p:ext uri="{BB962C8B-B14F-4D97-AF65-F5344CB8AC3E}">
        <p14:creationId xmlns:p14="http://schemas.microsoft.com/office/powerpoint/2010/main" val="40235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smtClean="0"/>
              <a:t>Transition to Democracy</a:t>
            </a:r>
            <a:endParaRPr lang="en-US" dirty="0"/>
          </a:p>
        </p:txBody>
      </p:sp>
      <p:sp>
        <p:nvSpPr>
          <p:cNvPr id="3" name="Content Placeholder 2"/>
          <p:cNvSpPr>
            <a:spLocks noGrp="1"/>
          </p:cNvSpPr>
          <p:nvPr>
            <p:ph idx="1"/>
          </p:nvPr>
        </p:nvSpPr>
        <p:spPr/>
        <p:txBody>
          <a:bodyPr>
            <a:normAutofit/>
          </a:bodyPr>
          <a:lstStyle/>
          <a:p>
            <a:r>
              <a:rPr lang="en-US" dirty="0" smtClean="0"/>
              <a:t>However </a:t>
            </a:r>
            <a:r>
              <a:rPr lang="en-US" dirty="0"/>
              <a:t>defined, the </a:t>
            </a:r>
            <a:r>
              <a:rPr lang="en-US" dirty="0" smtClean="0"/>
              <a:t>transition to democracy </a:t>
            </a:r>
            <a:r>
              <a:rPr lang="en-US" dirty="0"/>
              <a:t>involves policy control passing from a narrower group to a broader group</a:t>
            </a:r>
            <a:endParaRPr lang="en-US" dirty="0"/>
          </a:p>
        </p:txBody>
      </p:sp>
    </p:spTree>
    <p:extLst>
      <p:ext uri="{BB962C8B-B14F-4D97-AF65-F5344CB8AC3E}">
        <p14:creationId xmlns:p14="http://schemas.microsoft.com/office/powerpoint/2010/main" val="120844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4000" dirty="0" smtClean="0"/>
              <a:t>Why would a narrower </a:t>
            </a:r>
            <a:r>
              <a:rPr lang="en-US" sz="4000" dirty="0"/>
              <a:t>group </a:t>
            </a:r>
            <a:r>
              <a:rPr lang="en-US" sz="4000" dirty="0" smtClean="0"/>
              <a:t>cede control of policymaking power to a broader group?</a:t>
            </a:r>
            <a:endParaRPr lang="en-US" sz="4000" dirty="0"/>
          </a:p>
        </p:txBody>
      </p:sp>
      <p:sp>
        <p:nvSpPr>
          <p:cNvPr id="3" name="Content Placeholder 2"/>
          <p:cNvSpPr>
            <a:spLocks noGrp="1"/>
          </p:cNvSpPr>
          <p:nvPr>
            <p:ph idx="1"/>
          </p:nvPr>
        </p:nvSpPr>
        <p:spPr>
          <a:xfrm>
            <a:off x="522249" y="1646237"/>
            <a:ext cx="8229600" cy="4525963"/>
          </a:xfrm>
        </p:spPr>
        <p:txBody>
          <a:bodyPr>
            <a:normAutofit fontScale="92500" lnSpcReduction="10000"/>
          </a:bodyPr>
          <a:lstStyle/>
          <a:p>
            <a:pPr marL="514350" indent="-514350">
              <a:buFont typeface="+mj-lt"/>
              <a:buAutoNum type="arabicPeriod"/>
            </a:pPr>
            <a:endParaRPr lang="en-US" dirty="0" smtClean="0"/>
          </a:p>
          <a:p>
            <a:pPr marL="514350" indent="-514350">
              <a:buFont typeface="+mj-lt"/>
              <a:buAutoNum type="arabicPeriod"/>
            </a:pPr>
            <a:r>
              <a:rPr lang="en-US" dirty="0" smtClean="0"/>
              <a:t>Revolution!</a:t>
            </a:r>
          </a:p>
          <a:p>
            <a:pPr marL="514350" indent="-514350">
              <a:buFont typeface="+mj-lt"/>
              <a:buAutoNum type="arabicPeriod"/>
            </a:pPr>
            <a:r>
              <a:rPr lang="en-US" dirty="0" smtClean="0"/>
              <a:t>Voluntary (makes them better off)</a:t>
            </a:r>
          </a:p>
          <a:p>
            <a:pPr marL="914400" lvl="1" indent="-514350">
              <a:buFont typeface="+mj-lt"/>
              <a:buAutoNum type="alphaUcPeriod"/>
            </a:pPr>
            <a:r>
              <a:rPr lang="en-US" dirty="0" smtClean="0"/>
              <a:t>To improve incentives for productive activity</a:t>
            </a:r>
            <a:endParaRPr lang="en-US" dirty="0"/>
          </a:p>
          <a:p>
            <a:pPr marL="914400" lvl="1" indent="-514350">
              <a:buFont typeface="+mj-lt"/>
              <a:buAutoNum type="alphaUcPeriod"/>
            </a:pPr>
            <a:r>
              <a:rPr lang="en-US" dirty="0" smtClean="0"/>
              <a:t>To alter the identity of the median voter</a:t>
            </a:r>
          </a:p>
          <a:p>
            <a:pPr marL="514350" indent="-514350">
              <a:buFont typeface="+mj-lt"/>
              <a:buAutoNum type="arabicPeriod"/>
            </a:pPr>
            <a:endParaRPr lang="en-US" dirty="0" smtClean="0"/>
          </a:p>
          <a:p>
            <a:pPr marL="0" indent="0">
              <a:buNone/>
            </a:pPr>
            <a:r>
              <a:rPr lang="en-US" dirty="0" smtClean="0"/>
              <a:t>How about the elite simply becomes more enlightened?</a:t>
            </a:r>
          </a:p>
          <a:p>
            <a:pPr marL="914400" lvl="1" indent="-514350"/>
            <a:r>
              <a:rPr lang="en-US" dirty="0" smtClean="0"/>
              <a:t>Endogenous! (consider survival)</a:t>
            </a:r>
          </a:p>
          <a:p>
            <a:pPr marL="0" indent="0">
              <a:buNone/>
            </a:pPr>
            <a:endParaRPr lang="en-US" dirty="0"/>
          </a:p>
          <a:p>
            <a:pPr marL="914400" lvl="1" indent="-514350"/>
            <a:endParaRPr lang="en-US" dirty="0"/>
          </a:p>
          <a:p>
            <a:pPr marL="914400" lvl="1" indent="-514350"/>
            <a:endParaRPr lang="en-US" dirty="0"/>
          </a:p>
          <a:p>
            <a:pPr marL="0" indent="0">
              <a:buNone/>
            </a:pPr>
            <a:endParaRPr lang="en-US" dirty="0" smtClean="0"/>
          </a:p>
          <a:p>
            <a:endParaRPr lang="en-US" dirty="0"/>
          </a:p>
          <a:p>
            <a:pPr marL="0" indent="0">
              <a:buNone/>
            </a:pPr>
            <a:endParaRPr lang="en-US" dirty="0" smtClean="0"/>
          </a:p>
          <a:p>
            <a:endParaRPr lang="en-US" dirty="0" smtClean="0"/>
          </a:p>
          <a:p>
            <a:pPr marL="457200" lvl="1" indent="0">
              <a:buNone/>
            </a:pPr>
            <a:endParaRPr lang="en-US" dirty="0"/>
          </a:p>
        </p:txBody>
      </p:sp>
      <p:pic>
        <p:nvPicPr>
          <p:cNvPr id="2050" name="Picture 2" descr="C:\Users\FHANSSE\Pictures\French Revo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76200"/>
            <a:ext cx="8458200" cy="63436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4" action="ppaction://hlinkpres?slideindex=1&amp;slidetitle="/>
          </p:cNvPr>
          <p:cNvSpPr txBox="1"/>
          <p:nvPr/>
        </p:nvSpPr>
        <p:spPr>
          <a:xfrm>
            <a:off x="136461" y="247471"/>
            <a:ext cx="894727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Daron </a:t>
            </a:r>
            <a:r>
              <a:rPr lang="en-US" dirty="0" err="1" smtClean="0"/>
              <a:t>Acemoglu</a:t>
            </a:r>
            <a:r>
              <a:rPr lang="en-US" dirty="0" smtClean="0"/>
              <a:t> and James A. Robinson (2000, 2001):</a:t>
            </a:r>
          </a:p>
          <a:p>
            <a:pPr marL="285750" indent="-285750">
              <a:buFont typeface="Arial" panose="020B0604020202020204" pitchFamily="34" charset="0"/>
              <a:buChar char="•"/>
            </a:pPr>
            <a:r>
              <a:rPr lang="en-US" dirty="0" smtClean="0"/>
              <a:t>“Why </a:t>
            </a:r>
            <a:r>
              <a:rPr lang="en-US" dirty="0"/>
              <a:t>Did the West Extend the Franchise? Democracy, Inequality, and Growth in Historical</a:t>
            </a:r>
            <a:br>
              <a:rPr lang="en-US" dirty="0"/>
            </a:br>
            <a:r>
              <a:rPr lang="en-US" dirty="0"/>
              <a:t>Perspective”, </a:t>
            </a:r>
            <a:r>
              <a:rPr lang="en-US" i="1" dirty="0"/>
              <a:t>Quarterly Journal of Economics</a:t>
            </a:r>
            <a:r>
              <a:rPr lang="en-US" dirty="0" smtClean="0"/>
              <a:t>, 115: 1167-1199</a:t>
            </a:r>
          </a:p>
          <a:p>
            <a:pPr marL="285750" indent="-285750">
              <a:buFont typeface="Arial" panose="020B0604020202020204" pitchFamily="34" charset="0"/>
              <a:buChar char="•"/>
            </a:pPr>
            <a:r>
              <a:rPr lang="en-US" dirty="0" smtClean="0"/>
              <a:t>“</a:t>
            </a:r>
            <a:r>
              <a:rPr lang="en-US" dirty="0"/>
              <a:t>A Theory of Political Transitions” </a:t>
            </a:r>
            <a:r>
              <a:rPr lang="en-US" i="1" dirty="0"/>
              <a:t>American Economic Review</a:t>
            </a:r>
            <a:r>
              <a:rPr lang="en-US" dirty="0" smtClean="0"/>
              <a:t>, 91:  938-963</a:t>
            </a:r>
            <a:endParaRPr lang="en-US" dirty="0"/>
          </a:p>
        </p:txBody>
      </p:sp>
      <p:sp>
        <p:nvSpPr>
          <p:cNvPr id="10" name="TextBox 9"/>
          <p:cNvSpPr txBox="1"/>
          <p:nvPr/>
        </p:nvSpPr>
        <p:spPr>
          <a:xfrm>
            <a:off x="381000" y="3733800"/>
            <a:ext cx="8458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Douglas North and Barry </a:t>
            </a:r>
            <a:r>
              <a:rPr lang="en-US" dirty="0" err="1" smtClean="0"/>
              <a:t>Weingast</a:t>
            </a:r>
            <a:r>
              <a:rPr lang="en-US" dirty="0" smtClean="0"/>
              <a:t> (1989):</a:t>
            </a:r>
          </a:p>
          <a:p>
            <a:pPr marL="285750" indent="-285750">
              <a:buFont typeface="Arial" panose="020B0604020202020204" pitchFamily="34" charset="0"/>
              <a:buChar char="•"/>
            </a:pPr>
            <a:r>
              <a:rPr lang="en-US" dirty="0" smtClean="0"/>
              <a:t>“Constitutions </a:t>
            </a:r>
            <a:r>
              <a:rPr lang="en-US" dirty="0"/>
              <a:t>and Commitment: The Evolution of Institutional Governing Public Choice </a:t>
            </a:r>
            <a:r>
              <a:rPr lang="en-US" dirty="0" smtClean="0"/>
              <a:t>in Seventeenth-Century </a:t>
            </a:r>
            <a:r>
              <a:rPr lang="en-US" dirty="0"/>
              <a:t>England” </a:t>
            </a:r>
            <a:r>
              <a:rPr lang="en-US" i="1" dirty="0"/>
              <a:t>Journal of Economic History</a:t>
            </a:r>
            <a:r>
              <a:rPr lang="en-US" dirty="0" smtClean="0"/>
              <a:t>,  49:   </a:t>
            </a:r>
            <a:r>
              <a:rPr lang="en-US" dirty="0"/>
              <a:t>803-832  </a:t>
            </a:r>
          </a:p>
        </p:txBody>
      </p:sp>
      <p:sp>
        <p:nvSpPr>
          <p:cNvPr id="11" name="TextBox 10"/>
          <p:cNvSpPr txBox="1"/>
          <p:nvPr/>
        </p:nvSpPr>
        <p:spPr>
          <a:xfrm>
            <a:off x="304800" y="465713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Alessandro </a:t>
            </a:r>
            <a:r>
              <a:rPr lang="en-US" dirty="0" err="1" smtClean="0"/>
              <a:t>Lizzeri</a:t>
            </a:r>
            <a:r>
              <a:rPr lang="en-US" dirty="0" smtClean="0"/>
              <a:t> and Nicola </a:t>
            </a:r>
            <a:r>
              <a:rPr lang="en-US" dirty="0" err="1" smtClean="0"/>
              <a:t>Persico</a:t>
            </a:r>
            <a:r>
              <a:rPr lang="en-US" dirty="0"/>
              <a:t> (2004) :</a:t>
            </a:r>
            <a:endParaRPr lang="en-US" dirty="0" smtClean="0"/>
          </a:p>
          <a:p>
            <a:pPr marL="285750" indent="-285750">
              <a:buFont typeface="Arial" panose="020B0604020202020204" pitchFamily="34" charset="0"/>
              <a:buChar char="•"/>
            </a:pPr>
            <a:r>
              <a:rPr lang="en-US" dirty="0"/>
              <a:t>“Why Did the Elites Extend the Suffrage? Democracy and the Scope of Government, With an Application to Britain’s “Age of Reform”. </a:t>
            </a:r>
            <a:r>
              <a:rPr lang="en-US" i="1" dirty="0"/>
              <a:t>Quarterly Journal of Economics </a:t>
            </a:r>
            <a:r>
              <a:rPr lang="en-US" dirty="0" smtClean="0"/>
              <a:t>119:707-65</a:t>
            </a:r>
            <a:endParaRPr lang="en-US" dirty="0"/>
          </a:p>
        </p:txBody>
      </p:sp>
      <p:sp>
        <p:nvSpPr>
          <p:cNvPr id="5" name="Multiply 4"/>
          <p:cNvSpPr/>
          <p:nvPr/>
        </p:nvSpPr>
        <p:spPr>
          <a:xfrm>
            <a:off x="1828800" y="1905000"/>
            <a:ext cx="914400" cy="9144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3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8"/>
                                        </p:tgtEl>
                                        <p:attrNameLst>
                                          <p:attrName>style.visibility</p:attrName>
                                        </p:attrNameLst>
                                      </p:cBhvr>
                                      <p:to>
                                        <p:strVal val="hidden"/>
                                      </p:to>
                                    </p:set>
                                  </p:childTnLst>
                                </p:cTn>
                              </p:par>
                              <p:par>
                                <p:cTn id="34" presetID="22" presetClass="entr" presetSubtype="4" fill="hold" grpId="0"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down)">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22" presetClass="entr" presetSubtype="4"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1"/>
                                        </p:tgtEl>
                                        <p:attrNameLst>
                                          <p:attrName>style.visibility</p:attrName>
                                        </p:attrNameLst>
                                      </p:cBhvr>
                                      <p:to>
                                        <p:strVal val="hidden"/>
                                      </p:to>
                                    </p:set>
                                  </p:childTnLst>
                                </p:cTn>
                              </p:par>
                              <p:par>
                                <p:cTn id="63" presetID="22" presetClass="entr" presetSubtype="4" fill="hold" grpId="0" nodeType="with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wipe(down)">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wipe(down)">
                                      <p:cBhvr>
                                        <p:cTn id="7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8" grpId="1" animBg="1"/>
      <p:bldP spid="10" grpId="0" animBg="1"/>
      <p:bldP spid="10" grpId="1" animBg="1"/>
      <p:bldP spid="11" grpId="0" animBg="1"/>
      <p:bldP spid="11"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common to these (families of) models</a:t>
            </a:r>
            <a:endParaRPr lang="en-US" dirty="0"/>
          </a:p>
        </p:txBody>
      </p:sp>
      <p:sp>
        <p:nvSpPr>
          <p:cNvPr id="3" name="Content Placeholder 2"/>
          <p:cNvSpPr>
            <a:spLocks noGrp="1"/>
          </p:cNvSpPr>
          <p:nvPr>
            <p:ph idx="1"/>
          </p:nvPr>
        </p:nvSpPr>
        <p:spPr/>
        <p:txBody>
          <a:bodyPr>
            <a:normAutofit/>
          </a:bodyPr>
          <a:lstStyle/>
          <a:p>
            <a:r>
              <a:rPr lang="en-US" dirty="0"/>
              <a:t>Rational </a:t>
            </a:r>
            <a:r>
              <a:rPr lang="en-US" dirty="0" smtClean="0"/>
              <a:t>actors </a:t>
            </a:r>
          </a:p>
          <a:p>
            <a:endParaRPr lang="en-US" dirty="0"/>
          </a:p>
          <a:p>
            <a:r>
              <a:rPr lang="en-US" dirty="0"/>
              <a:t>Issue of </a:t>
            </a:r>
            <a:r>
              <a:rPr lang="en-US" i="1" dirty="0"/>
              <a:t>commitment </a:t>
            </a:r>
            <a:r>
              <a:rPr lang="en-US" dirty="0"/>
              <a:t>front and center </a:t>
            </a:r>
            <a:endParaRPr lang="en-US" dirty="0" smtClean="0"/>
          </a:p>
          <a:p>
            <a:endParaRPr lang="en-US" dirty="0"/>
          </a:p>
          <a:p>
            <a:r>
              <a:rPr lang="en-US" dirty="0" smtClean="0"/>
              <a:t>Political institutions as contracts</a:t>
            </a:r>
          </a:p>
          <a:p>
            <a:pPr lvl="1"/>
            <a:r>
              <a:rPr lang="en-US" dirty="0" smtClean="0"/>
              <a:t>“bargaining . . .  voluntarily entered into . . .  specifies rights and duties”</a:t>
            </a:r>
          </a:p>
          <a:p>
            <a:endParaRPr lang="en-US" i="1" dirty="0"/>
          </a:p>
          <a:p>
            <a:endParaRPr lang="en-US" i="1" dirty="0"/>
          </a:p>
        </p:txBody>
      </p:sp>
    </p:spTree>
    <p:extLst>
      <p:ext uri="{BB962C8B-B14F-4D97-AF65-F5344CB8AC3E}">
        <p14:creationId xmlns:p14="http://schemas.microsoft.com/office/powerpoint/2010/main" val="29919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3313</TotalTime>
  <Words>2468</Words>
  <Application>Microsoft Office PowerPoint</Application>
  <PresentationFormat>On-screen Show (4:3)</PresentationFormat>
  <Paragraphs>324</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Building and Dynamic of Democratic Institutions</vt:lpstr>
      <vt:lpstr>Questions and objective</vt:lpstr>
      <vt:lpstr>Why focus democracy?</vt:lpstr>
      <vt:lpstr>    Why ancient Greece?  </vt:lpstr>
      <vt:lpstr>Caveat</vt:lpstr>
      <vt:lpstr>Defining democracy</vt:lpstr>
      <vt:lpstr>Transition to Democracy</vt:lpstr>
      <vt:lpstr>Why would a narrower group cede control of policymaking power to a broader group?</vt:lpstr>
      <vt:lpstr>Factors common to these (families of) models</vt:lpstr>
      <vt:lpstr> Ancient Greece (Time line)  </vt:lpstr>
      <vt:lpstr>The Greek World</vt:lpstr>
      <vt:lpstr>Voluntary A:  Improve incentives for productive activity</vt:lpstr>
      <vt:lpstr>Two Nash equilibria</vt:lpstr>
      <vt:lpstr>Testing the model:  Classical Athens (most democratic) versus Classical Sparta (least democratic)</vt:lpstr>
      <vt:lpstr>Implications for modern world</vt:lpstr>
      <vt:lpstr>An aside on commitment</vt:lpstr>
      <vt:lpstr>Voluntary B:  Alter median voter</vt:lpstr>
      <vt:lpstr>How does a tyrant lead to democracy?</vt:lpstr>
      <vt:lpstr>Do we see “tyrants” like this in the modern world? </vt:lpstr>
      <vt:lpstr>Stable democracy</vt:lpstr>
      <vt:lpstr>Mechanism Design (pre-Lindahl)</vt:lpstr>
      <vt:lpstr>Greek city-states devoted great efforts to designing institutions that engineered support for major sources of wealth creation</vt:lpstr>
      <vt:lpstr>“Modern” comparisons (from the United States)</vt:lpstr>
      <vt:lpstr>Modern implications</vt:lpstr>
      <vt:lpstr>Lessons?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Democracy</dc:title>
  <dc:creator>Windows User</dc:creator>
  <cp:lastModifiedBy>Windows User</cp:lastModifiedBy>
  <cp:revision>222</cp:revision>
  <dcterms:created xsi:type="dcterms:W3CDTF">2014-04-14T14:12:00Z</dcterms:created>
  <dcterms:modified xsi:type="dcterms:W3CDTF">2014-05-22T05:33:20Z</dcterms:modified>
</cp:coreProperties>
</file>