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0" r:id="rId3"/>
    <p:sldId id="257" r:id="rId4"/>
    <p:sldId id="271" r:id="rId5"/>
    <p:sldId id="272" r:id="rId6"/>
    <p:sldId id="276" r:id="rId7"/>
    <p:sldId id="260" r:id="rId8"/>
    <p:sldId id="261" r:id="rId9"/>
    <p:sldId id="282" r:id="rId10"/>
    <p:sldId id="262" r:id="rId11"/>
    <p:sldId id="264" r:id="rId12"/>
    <p:sldId id="278" r:id="rId13"/>
    <p:sldId id="265" r:id="rId14"/>
    <p:sldId id="266" r:id="rId15"/>
    <p:sldId id="267" r:id="rId16"/>
    <p:sldId id="279" r:id="rId17"/>
    <p:sldId id="280" r:id="rId18"/>
    <p:sldId id="277" r:id="rId19"/>
    <p:sldId id="268" r:id="rId20"/>
    <p:sldId id="269" r:id="rId21"/>
    <p:sldId id="281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7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54ECC-C423-4A1F-8A36-45B932FAEDF5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289C3-6A72-49BB-9F3A-ECDF91BE5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40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EA15-1668-402A-B9F3-35BD9008A360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7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1C73E-E8EE-4271-80C0-02A748A98DCE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8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3BE0-A1CD-4119-BCB9-06B6D91317C9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16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62C5-1A8C-486C-945C-D124116B0D71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6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A4B8E-0333-42B5-8C7E-BBE9A4095655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8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786F3-C74C-4B19-B6E4-18DD62376DAF}" type="datetime1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8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BCECE-3D16-4243-9571-56CDE59AA26B}" type="datetime1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5F84C-6748-4C03-9963-4D132A4FB586}" type="datetime1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0F92-79B8-4484-ACCA-0370B7B3EE0F}" type="datetime1">
              <a:rPr lang="en-US" smtClean="0"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7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80EB-7335-4168-ABB7-99C5E3A9C4BB}" type="datetime1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8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4F41-E4B0-4883-848B-DEB4BD7B3B16}" type="datetime1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3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D53D4-7467-4760-AA35-2A31CF0D974C}" type="datetime1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20A32-3252-43D0-B2A6-41EF5C302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3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COMPARING FIRMS, CONTRACTS, AND MARKETS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286000"/>
          </a:xfrm>
        </p:spPr>
        <p:txBody>
          <a:bodyPr/>
          <a:lstStyle/>
          <a:p>
            <a:r>
              <a:rPr lang="en-US" dirty="0" smtClean="0"/>
              <a:t>Birger Wernerfelt</a:t>
            </a:r>
          </a:p>
          <a:p>
            <a:r>
              <a:rPr lang="en-US" dirty="0" smtClean="0"/>
              <a:t>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77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entrepreneur selects first and second period bargaining bins as functions of her needs for those periods. </a:t>
            </a:r>
          </a:p>
          <a:p>
            <a:r>
              <a:rPr lang="en-US" dirty="0"/>
              <a:t>A </a:t>
            </a:r>
            <a:r>
              <a:rPr lang="en-US" dirty="0" smtClean="0"/>
              <a:t>worker </a:t>
            </a:r>
            <a:r>
              <a:rPr lang="en-US" dirty="0"/>
              <a:t>selects first and second period bargaining bins as functions of </a:t>
            </a:r>
            <a:r>
              <a:rPr lang="en-US" dirty="0" smtClean="0"/>
              <a:t>his assignment in the immediately prior periods and, in the first period, a level at which to standardize.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63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Sequence of events: Period 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0292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 smtClean="0"/>
              <a:t>-Each </a:t>
            </a:r>
            <a:r>
              <a:rPr lang="en-US" sz="2800" dirty="0"/>
              <a:t>entrepreneur is randomly and permanently matched with a business. Workers and entrepreneurs are randomly matched. All </a:t>
            </a:r>
            <a:r>
              <a:rPr lang="en-US" sz="2800" dirty="0" err="1"/>
              <a:t>ε</a:t>
            </a:r>
            <a:r>
              <a:rPr lang="en-US" sz="2800" i="1" baseline="-25000" dirty="0" err="1"/>
              <a:t>b</a:t>
            </a:r>
            <a:r>
              <a:rPr lang="en-US" sz="2800" dirty="0"/>
              <a:t>, </a:t>
            </a:r>
            <a:r>
              <a:rPr lang="en-US" sz="2800" dirty="0" err="1"/>
              <a:t>ε</a:t>
            </a:r>
            <a:r>
              <a:rPr lang="en-US" sz="2800" i="1" baseline="-25000" dirty="0" err="1"/>
              <a:t>s</a:t>
            </a:r>
            <a:r>
              <a:rPr lang="en-US" sz="2800" dirty="0"/>
              <a:t> are realized.</a:t>
            </a:r>
          </a:p>
          <a:p>
            <a:pPr marL="0" lvl="0" indent="0">
              <a:buNone/>
            </a:pPr>
            <a:r>
              <a:rPr lang="en-US" sz="2800" dirty="0" smtClean="0"/>
              <a:t>-Business </a:t>
            </a:r>
            <a:r>
              <a:rPr lang="en-US" sz="2800" dirty="0"/>
              <a:t>(entrepreneur) needs for period </a:t>
            </a:r>
            <a:r>
              <a:rPr lang="en-US" sz="2800" i="1" dirty="0"/>
              <a:t>0 </a:t>
            </a:r>
            <a:r>
              <a:rPr lang="en-US" sz="2800" dirty="0"/>
              <a:t>are realized. Workers learn the </a:t>
            </a:r>
            <a:r>
              <a:rPr lang="en-US" sz="2800" dirty="0" err="1"/>
              <a:t>ε</a:t>
            </a:r>
            <a:r>
              <a:rPr lang="en-US" sz="2800" i="1" baseline="-25000" dirty="0" err="1"/>
              <a:t>b</a:t>
            </a:r>
            <a:r>
              <a:rPr lang="en-US" sz="2800" i="1" baseline="-25000" dirty="0"/>
              <a:t> </a:t>
            </a:r>
            <a:r>
              <a:rPr lang="en-US" sz="2800" dirty="0"/>
              <a:t>of the business with which they are matched and the </a:t>
            </a:r>
            <a:r>
              <a:rPr lang="en-US" sz="2800" dirty="0" err="1"/>
              <a:t>ε</a:t>
            </a:r>
            <a:r>
              <a:rPr lang="en-US" sz="2800" i="1" baseline="-25000" dirty="0" err="1"/>
              <a:t>s</a:t>
            </a:r>
            <a:r>
              <a:rPr lang="en-US" sz="2800" i="1" baseline="-25000" dirty="0"/>
              <a:t> </a:t>
            </a:r>
            <a:r>
              <a:rPr lang="en-US" sz="2800" dirty="0"/>
              <a:t>of the service it needs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43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Sequence of events: Period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/>
              <a:t>-Business needs for period </a:t>
            </a:r>
            <a:r>
              <a:rPr lang="en-US" i="1" dirty="0"/>
              <a:t>1</a:t>
            </a:r>
            <a:r>
              <a:rPr lang="en-US" dirty="0"/>
              <a:t> are realized.</a:t>
            </a:r>
          </a:p>
          <a:p>
            <a:pPr marL="0" lvl="0" indent="0">
              <a:buNone/>
            </a:pPr>
            <a:r>
              <a:rPr lang="en-US" dirty="0"/>
              <a:t>-Entrepreneurs and workers distribute themselves into bargaining </a:t>
            </a:r>
            <a:r>
              <a:rPr lang="en-US" dirty="0" smtClean="0"/>
              <a:t>bins and </a:t>
            </a:r>
            <a:r>
              <a:rPr lang="en-US" dirty="0"/>
              <a:t>negotiate </a:t>
            </a:r>
            <a:r>
              <a:rPr lang="en-US" dirty="0" smtClean="0"/>
              <a:t>as indicated.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-Entrepreneurs and workers in each bin are randomly matched.</a:t>
            </a:r>
          </a:p>
          <a:p>
            <a:pPr marL="0" lvl="0" indent="0">
              <a:buNone/>
            </a:pPr>
            <a:r>
              <a:rPr lang="en-US" dirty="0" smtClean="0"/>
              <a:t>-Workers </a:t>
            </a:r>
            <a:r>
              <a:rPr lang="en-US" dirty="0"/>
              <a:t>choose the levels </a:t>
            </a:r>
            <a:r>
              <a:rPr lang="en-US" i="1" dirty="0" err="1"/>
              <a:t>q</a:t>
            </a:r>
            <a:r>
              <a:rPr lang="en-US" i="1" baseline="-25000" dirty="0" err="1"/>
              <a:t>w</a:t>
            </a:r>
            <a:r>
              <a:rPr lang="en-US" dirty="0"/>
              <a:t> on which they standardize.</a:t>
            </a:r>
          </a:p>
          <a:p>
            <a:pPr marL="0" lvl="0" indent="0">
              <a:buNone/>
            </a:pPr>
            <a:r>
              <a:rPr lang="en-US" dirty="0"/>
              <a:t>-Workers perform the agreed upon </a:t>
            </a:r>
            <a:r>
              <a:rPr lang="en-US" dirty="0" smtClean="0"/>
              <a:t>services and learn the associated </a:t>
            </a:r>
            <a:r>
              <a:rPr lang="en-US" dirty="0" err="1" smtClean="0"/>
              <a:t>ε</a:t>
            </a:r>
            <a:r>
              <a:rPr lang="en-US" i="1" baseline="-25000" dirty="0" err="1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ε</a:t>
            </a:r>
            <a:r>
              <a:rPr lang="en-US" i="1" baseline="-25000" dirty="0" err="1" smtClean="0"/>
              <a:t>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5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Sequence of events: Period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600" dirty="0" smtClean="0"/>
              <a:t>-</a:t>
            </a:r>
            <a:r>
              <a:rPr lang="en-US" sz="2800" dirty="0" smtClean="0"/>
              <a:t>Business needs for period </a:t>
            </a:r>
            <a:r>
              <a:rPr lang="en-US" sz="2800" i="1" dirty="0" smtClean="0"/>
              <a:t>2</a:t>
            </a:r>
            <a:r>
              <a:rPr lang="en-US" sz="2800" dirty="0" smtClean="0"/>
              <a:t> are realized.</a:t>
            </a:r>
          </a:p>
          <a:p>
            <a:pPr marL="0" lvl="0" indent="0">
              <a:buNone/>
            </a:pPr>
            <a:r>
              <a:rPr lang="en-US" sz="2800" dirty="0" smtClean="0"/>
              <a:t>-Entrepreneurs and workers distribute themselves into bargaining bins and negotiate as indicated.</a:t>
            </a:r>
          </a:p>
          <a:p>
            <a:pPr marL="0" lvl="0" indent="0">
              <a:buNone/>
            </a:pPr>
            <a:r>
              <a:rPr lang="en-US" sz="2800" dirty="0" smtClean="0"/>
              <a:t>-Entrepreneurs and workers in each bin are randomly matched.</a:t>
            </a:r>
          </a:p>
          <a:p>
            <a:pPr marL="0" lvl="0" indent="0">
              <a:buNone/>
            </a:pPr>
            <a:r>
              <a:rPr lang="en-US" sz="2800" dirty="0" smtClean="0"/>
              <a:t>-Workers perform the agreed upon services (and learn the associated </a:t>
            </a:r>
            <a:r>
              <a:rPr lang="en-US" sz="2800" dirty="0" err="1" smtClean="0"/>
              <a:t>ε</a:t>
            </a:r>
            <a:r>
              <a:rPr lang="en-US" sz="2800" i="1" baseline="-25000" dirty="0" err="1" smtClean="0"/>
              <a:t>b</a:t>
            </a:r>
            <a:r>
              <a:rPr lang="en-US" sz="2800" dirty="0" smtClean="0"/>
              <a:t>, </a:t>
            </a:r>
            <a:r>
              <a:rPr lang="en-US" sz="2800" dirty="0" err="1" smtClean="0"/>
              <a:t>ε</a:t>
            </a:r>
            <a:r>
              <a:rPr lang="en-US" sz="2800" i="1" baseline="-25000" dirty="0" err="1" smtClean="0"/>
              <a:t>s</a:t>
            </a:r>
            <a:r>
              <a:rPr lang="en-US" sz="2800" dirty="0" smtClean="0"/>
              <a:t>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86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Equilibria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 equilibrium is a </a:t>
            </a:r>
            <a:r>
              <a:rPr lang="en-US" u="sng" dirty="0"/>
              <a:t>Market</a:t>
            </a:r>
            <a:r>
              <a:rPr lang="en-US" dirty="0"/>
              <a:t> if all bargaining bins consist of </a:t>
            </a:r>
            <a:r>
              <a:rPr lang="en-US" i="1" dirty="0"/>
              <a:t>│E</a:t>
            </a:r>
            <a:r>
              <a:rPr lang="en-US" i="1" dirty="0" smtClean="0"/>
              <a:t>│</a:t>
            </a:r>
            <a:r>
              <a:rPr lang="en-US" i="1" dirty="0"/>
              <a:t>/ </a:t>
            </a:r>
            <a:r>
              <a:rPr lang="en-US" i="1" dirty="0" smtClean="0"/>
              <a:t>│S│ </a:t>
            </a:r>
            <a:r>
              <a:rPr lang="en-US" dirty="0"/>
              <a:t>entrepreneurs </a:t>
            </a:r>
            <a:r>
              <a:rPr lang="en-US" dirty="0"/>
              <a:t>needing the </a:t>
            </a:r>
            <a:r>
              <a:rPr lang="en-US" i="1" dirty="0"/>
              <a:t>same service </a:t>
            </a:r>
            <a:r>
              <a:rPr lang="en-US" dirty="0"/>
              <a:t>as well as </a:t>
            </a:r>
            <a:r>
              <a:rPr lang="en-US" i="1" dirty="0"/>
              <a:t>│E</a:t>
            </a:r>
            <a:r>
              <a:rPr lang="en-US" i="1" dirty="0"/>
              <a:t>│/ </a:t>
            </a:r>
            <a:r>
              <a:rPr lang="en-US" i="1" dirty="0" smtClean="0"/>
              <a:t>│S│ </a:t>
            </a:r>
            <a:r>
              <a:rPr lang="en-US" dirty="0"/>
              <a:t>workers who are service-specialists on it, and the members </a:t>
            </a:r>
            <a:r>
              <a:rPr lang="en-US" dirty="0" smtClean="0"/>
              <a:t>negotiate </a:t>
            </a:r>
            <a:r>
              <a:rPr lang="en-US" dirty="0"/>
              <a:t>a price for that service </a:t>
            </a:r>
            <a:r>
              <a:rPr lang="en-US" dirty="0" smtClean="0"/>
              <a:t>only</a:t>
            </a:r>
          </a:p>
          <a:p>
            <a:r>
              <a:rPr lang="en-US" dirty="0"/>
              <a:t>An equilibrium is </a:t>
            </a:r>
            <a:r>
              <a:rPr lang="en-US" u="sng" dirty="0"/>
              <a:t>Employment</a:t>
            </a:r>
            <a:r>
              <a:rPr lang="en-US" dirty="0"/>
              <a:t> if all period 1 bargaining bins consist of </a:t>
            </a:r>
            <a:r>
              <a:rPr lang="en-US" i="1" dirty="0"/>
              <a:t>one worker and the entrepreneur </a:t>
            </a:r>
            <a:r>
              <a:rPr lang="en-US" dirty="0"/>
              <a:t>for whom he worked in period 0, and the members negotiate </a:t>
            </a:r>
            <a:r>
              <a:rPr lang="en-US" i="1" dirty="0"/>
              <a:t>a single price for all services</a:t>
            </a:r>
            <a:r>
              <a:rPr lang="en-US" i="1" dirty="0" smtClean="0"/>
              <a:t>.</a:t>
            </a:r>
          </a:p>
          <a:p>
            <a:r>
              <a:rPr lang="en-US" dirty="0"/>
              <a:t>An equilibrium is </a:t>
            </a:r>
            <a:r>
              <a:rPr lang="en-US" u="sng" dirty="0"/>
              <a:t>Sequential Contracting </a:t>
            </a:r>
            <a:r>
              <a:rPr lang="en-US" dirty="0"/>
              <a:t>if all bargaining bins consist of </a:t>
            </a:r>
            <a:r>
              <a:rPr lang="en-US" i="1" dirty="0"/>
              <a:t>one worker and the entrepreneur </a:t>
            </a:r>
            <a:r>
              <a:rPr lang="en-US" dirty="0"/>
              <a:t>for whom he worked in period 0, and the members negotiate a price for the service needed by the entrepreneur in the current period.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53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Proposition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i="1" dirty="0" smtClean="0"/>
              <a:t>There </a:t>
            </a:r>
            <a:r>
              <a:rPr lang="en-US" i="1" dirty="0"/>
              <a:t>exists three regions in [σ</a:t>
            </a:r>
            <a:r>
              <a:rPr lang="en-US" i="1" baseline="-25000" dirty="0"/>
              <a:t>B</a:t>
            </a:r>
            <a:r>
              <a:rPr lang="en-US" i="1" baseline="30000" dirty="0"/>
              <a:t>2</a:t>
            </a:r>
            <a:r>
              <a:rPr lang="en-US" i="1" dirty="0"/>
              <a:t>, </a:t>
            </a:r>
            <a:r>
              <a:rPr lang="en-US" i="1" dirty="0" smtClean="0"/>
              <a:t>σ</a:t>
            </a:r>
            <a:r>
              <a:rPr lang="en-US" i="1" baseline="-25000" dirty="0" smtClean="0"/>
              <a:t>S</a:t>
            </a:r>
            <a:r>
              <a:rPr lang="en-US" i="1" baseline="30000" dirty="0" smtClean="0"/>
              <a:t>2</a:t>
            </a:r>
            <a:r>
              <a:rPr lang="en-US" i="1" dirty="0" smtClean="0"/>
              <a:t>, K</a:t>
            </a:r>
            <a:r>
              <a:rPr lang="en-US" i="1" dirty="0"/>
              <a:t>, </a:t>
            </a:r>
            <a:r>
              <a:rPr lang="en-US" i="1" u="sng" dirty="0"/>
              <a:t>K</a:t>
            </a:r>
            <a:r>
              <a:rPr lang="en-US" i="1" dirty="0"/>
              <a:t>, δ] where Markets, Employment, and Sequential Contracting are weakly more efficient that all other sub-game perfect equilibria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σ</a:t>
            </a:r>
            <a:r>
              <a:rPr lang="en-US" i="1" baseline="-25000" dirty="0" smtClean="0"/>
              <a:t>B</a:t>
            </a:r>
            <a:r>
              <a:rPr lang="en-US" i="1" baseline="30000" dirty="0" smtClean="0"/>
              <a:t>2 </a:t>
            </a:r>
            <a:r>
              <a:rPr lang="en-US" i="1" dirty="0"/>
              <a:t>– σ</a:t>
            </a:r>
            <a:r>
              <a:rPr lang="en-US" i="1" baseline="-25000" dirty="0"/>
              <a:t>S</a:t>
            </a:r>
            <a:r>
              <a:rPr lang="en-US" i="1" baseline="30000" dirty="0"/>
              <a:t>2</a:t>
            </a:r>
            <a:r>
              <a:rPr lang="en-US" i="1" dirty="0"/>
              <a:t>                               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</a:t>
            </a:r>
          </a:p>
          <a:p>
            <a:pPr marL="0" indent="0">
              <a:buNone/>
            </a:pPr>
            <a:r>
              <a:rPr lang="en-US" i="1" dirty="0"/>
              <a:t>                             Sequential Contracting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</a:t>
            </a:r>
            <a:r>
              <a:rPr lang="en-US" i="1" dirty="0"/>
              <a:t> Employment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da-DK" dirty="0"/>
              <a:t>                                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</a:t>
            </a:r>
            <a:r>
              <a:rPr lang="en-US" i="1" dirty="0"/>
              <a:t>Market</a:t>
            </a:r>
            <a:r>
              <a:rPr lang="en-US" dirty="0"/>
              <a:t>                 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                                    </a:t>
            </a:r>
            <a:r>
              <a:rPr lang="en-US" i="1" dirty="0" smtClean="0"/>
              <a:t>δ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5715000"/>
            <a:ext cx="662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38200" y="3422073"/>
            <a:ext cx="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0292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981200" y="43434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5029200" y="2937164"/>
            <a:ext cx="1676400" cy="2438400"/>
          </a:xfrm>
          <a:prstGeom prst="arc">
            <a:avLst>
              <a:gd name="adj1" fmla="val 5829579"/>
              <a:gd name="adj2" fmla="val 986360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02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Firms are more likely to be used when frequent adaptation is necessary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car consists of 36 “systems”</a:t>
            </a:r>
          </a:p>
          <a:p>
            <a:pPr marL="0" indent="0">
              <a:buNone/>
            </a:pPr>
            <a:r>
              <a:rPr lang="en-US" dirty="0" smtClean="0"/>
              <a:t>Changes in one may require changes in others</a:t>
            </a:r>
          </a:p>
          <a:p>
            <a:pPr marL="0" indent="0">
              <a:buNone/>
            </a:pPr>
            <a:r>
              <a:rPr lang="en-US" sz="2400" dirty="0" smtClean="0"/>
              <a:t>36x36 matrix of frequency w. w. “coordinated change is needed”</a:t>
            </a:r>
          </a:p>
          <a:p>
            <a:pPr marL="0" indent="0">
              <a:buNone/>
            </a:pPr>
            <a:r>
              <a:rPr lang="en-US" dirty="0" smtClean="0"/>
              <a:t>Which systems should be co-produced?</a:t>
            </a:r>
          </a:p>
          <a:p>
            <a:pPr marL="0" indent="0">
              <a:buNone/>
            </a:pPr>
            <a:r>
              <a:rPr lang="en-US" sz="2400" dirty="0" smtClean="0"/>
              <a:t>Data from 8 cars, very different solutions</a:t>
            </a:r>
          </a:p>
          <a:p>
            <a:pPr marL="0" indent="0">
              <a:buNone/>
            </a:pPr>
            <a:r>
              <a:rPr lang="en-US" dirty="0" smtClean="0"/>
              <a:t>This is an enormously big optimization problem</a:t>
            </a:r>
          </a:p>
          <a:p>
            <a:pPr marL="0" indent="0">
              <a:buNone/>
            </a:pPr>
            <a:r>
              <a:rPr lang="en-US" dirty="0" smtClean="0"/>
              <a:t>Firms do extremely well: </a:t>
            </a:r>
          </a:p>
          <a:p>
            <a:pPr marL="0" indent="0">
              <a:buNone/>
            </a:pPr>
            <a:r>
              <a:rPr lang="en-US" sz="2400" dirty="0" smtClean="0"/>
              <a:t>4 of 8 beat 99,995/100,000 random designs, 1 beats all.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71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Asset ownership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asset is owned by the player whose decisions most influence its depreciation</a:t>
            </a:r>
          </a:p>
          <a:p>
            <a:r>
              <a:rPr lang="en-US" dirty="0" smtClean="0"/>
              <a:t>50 carpenters, 41 tools</a:t>
            </a:r>
          </a:p>
          <a:p>
            <a:r>
              <a:rPr lang="en-US" dirty="0" smtClean="0"/>
              <a:t>Employees own 40% of the tools</a:t>
            </a:r>
          </a:p>
          <a:p>
            <a:r>
              <a:rPr lang="en-US" sz="2400" dirty="0" smtClean="0"/>
              <a:t>“A hammer is easily lost or stolen” - employee</a:t>
            </a:r>
          </a:p>
          <a:p>
            <a:r>
              <a:rPr lang="en-US" sz="2400" dirty="0" smtClean="0"/>
              <a:t>“Some projects are more likely to damage a hammer”- boss</a:t>
            </a:r>
          </a:p>
          <a:p>
            <a:r>
              <a:rPr lang="en-US" sz="2400" dirty="0" smtClean="0"/>
              <a:t>Brand specific skills do not matter – no effect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96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Growing a business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workers can be both business – and service specialists. Very efficient</a:t>
            </a:r>
          </a:p>
          <a:p>
            <a:r>
              <a:rPr lang="en-US" dirty="0"/>
              <a:t>Worthwhile to expand to different but “adjacent” businesses</a:t>
            </a:r>
          </a:p>
          <a:p>
            <a:r>
              <a:rPr lang="en-US" dirty="0"/>
              <a:t>This stops when the portfolio becomes too “unfocused”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23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PROPOSITION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If the </a:t>
            </a:r>
            <a:r>
              <a:rPr lang="en-US" sz="2800" dirty="0" err="1"/>
              <a:t>ε</a:t>
            </a:r>
            <a:r>
              <a:rPr lang="en-US" sz="2800" i="1" baseline="-25000" dirty="0" err="1"/>
              <a:t>b</a:t>
            </a:r>
            <a:r>
              <a:rPr lang="en-US" sz="2800" dirty="0" err="1"/>
              <a:t>s</a:t>
            </a:r>
            <a:r>
              <a:rPr lang="en-US" sz="2800" dirty="0"/>
              <a:t> are uniformly distributed on </a:t>
            </a:r>
            <a:r>
              <a:rPr lang="en-US" sz="2800" i="1" dirty="0"/>
              <a:t>[0, 1</a:t>
            </a:r>
            <a:r>
              <a:rPr lang="en-US" sz="2800" i="1" dirty="0" smtClean="0"/>
              <a:t>] </a:t>
            </a:r>
            <a:r>
              <a:rPr lang="en-US" sz="2800" dirty="0" smtClean="0"/>
              <a:t>and</a:t>
            </a:r>
          </a:p>
          <a:p>
            <a:pPr marL="0" indent="0">
              <a:buNone/>
            </a:pPr>
            <a:r>
              <a:rPr lang="en-US" sz="2800" dirty="0" smtClean="0"/>
              <a:t>an </a:t>
            </a:r>
            <a:r>
              <a:rPr lang="en-US" sz="2800" dirty="0"/>
              <a:t>entrepreneur can meet all needs from </a:t>
            </a:r>
            <a:r>
              <a:rPr lang="en-US" sz="2800" i="1" dirty="0" smtClean="0"/>
              <a:t>n</a:t>
            </a:r>
            <a:r>
              <a:rPr lang="en-US" sz="2800" i="1" dirty="0">
                <a:sym typeface="Symbol"/>
              </a:rPr>
              <a:t></a:t>
            </a:r>
            <a:r>
              <a:rPr lang="en-US" sz="2800" i="1" dirty="0"/>
              <a:t> [0, 1</a:t>
            </a:r>
            <a:r>
              <a:rPr lang="en-US" sz="2800" i="1" dirty="0" smtClean="0"/>
              <a:t>] </a:t>
            </a:r>
            <a:r>
              <a:rPr lang="en-US" sz="2800" dirty="0"/>
              <a:t>businesses by hiring </a:t>
            </a:r>
            <a:r>
              <a:rPr lang="en-US" sz="2800" i="1" dirty="0"/>
              <a:t>n</a:t>
            </a:r>
            <a:r>
              <a:rPr lang="en-US" sz="2800" dirty="0"/>
              <a:t> service-specialists as </a:t>
            </a:r>
            <a:r>
              <a:rPr lang="en-US" sz="2800" dirty="0" smtClean="0"/>
              <a:t>employees,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i="1" dirty="0" smtClean="0"/>
              <a:t>The optimal scope is an interval and profits are maximized at n </a:t>
            </a:r>
            <a:r>
              <a:rPr lang="en-US" sz="3600" i="1" dirty="0"/>
              <a:t>= </a:t>
            </a:r>
            <a:r>
              <a:rPr lang="en-US" sz="3600" i="1" dirty="0" smtClean="0"/>
              <a:t>Min{2</a:t>
            </a:r>
            <a:r>
              <a:rPr lang="en-US" sz="3600" i="1" baseline="30000" dirty="0"/>
              <a:t>½</a:t>
            </a:r>
            <a:r>
              <a:rPr lang="en-US" sz="3600" i="1" dirty="0"/>
              <a:t>(2v – c – c* </a:t>
            </a:r>
            <a:r>
              <a:rPr lang="en-US" sz="3600" i="1" dirty="0" smtClean="0"/>
              <a:t>- K</a:t>
            </a:r>
            <a:r>
              <a:rPr lang="en-US" sz="3600" i="1" dirty="0"/>
              <a:t>)</a:t>
            </a:r>
            <a:r>
              <a:rPr lang="en-US" sz="3600" i="1" baseline="30000" dirty="0"/>
              <a:t>½</a:t>
            </a:r>
            <a:r>
              <a:rPr lang="en-US" sz="3600" i="1" dirty="0"/>
              <a:t>, 1</a:t>
            </a:r>
            <a:r>
              <a:rPr lang="en-US" sz="3600" i="1" dirty="0" smtClean="0"/>
              <a:t>}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sz="2400" dirty="0" smtClean="0"/>
              <a:t>PS: 2v-c-c*-K is average net profit per worker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1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Some simple points about the </a:t>
            </a:r>
            <a:br>
              <a:rPr lang="en-US" b="1" dirty="0" smtClean="0"/>
            </a:br>
            <a:r>
              <a:rPr lang="en-US" b="1" dirty="0" smtClean="0"/>
              <a:t>theory of the firm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Firms are “common”, so the theory should be driven by “common” factors</a:t>
            </a:r>
          </a:p>
          <a:p>
            <a:r>
              <a:rPr lang="en-US" dirty="0" smtClean="0"/>
              <a:t>It is unlikely that one institution solves two problems (TCE: Ex ante and ex post distortions)</a:t>
            </a:r>
          </a:p>
          <a:p>
            <a:r>
              <a:rPr lang="en-US" dirty="0" smtClean="0"/>
              <a:t>It is unlikely that two institutions are driven by the same force (PRT: Asset ownership and employment)</a:t>
            </a:r>
          </a:p>
          <a:p>
            <a:r>
              <a:rPr lang="en-US" dirty="0" smtClean="0"/>
              <a:t>It is a plus if the theory resonates with managers</a:t>
            </a:r>
          </a:p>
          <a:p>
            <a:r>
              <a:rPr lang="en-US" dirty="0" smtClean="0"/>
              <a:t>It </a:t>
            </a:r>
            <a:r>
              <a:rPr lang="en-US" dirty="0"/>
              <a:t>should portray one party as giving “orders”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94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 1: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u="sng" dirty="0" smtClean="0"/>
              <a:t>Firms </a:t>
            </a:r>
            <a:r>
              <a:rPr lang="en-US" u="sng" dirty="0"/>
              <a:t>vs Markets vs </a:t>
            </a:r>
            <a:r>
              <a:rPr lang="en-US" u="sng" dirty="0" smtClean="0"/>
              <a:t>Contracts: New forces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- Advantages of specialization </a:t>
            </a:r>
          </a:p>
          <a:p>
            <a:pPr marL="0" indent="0">
              <a:buNone/>
            </a:pPr>
            <a:r>
              <a:rPr lang="en-US" dirty="0"/>
              <a:t>- Frequency of change </a:t>
            </a:r>
          </a:p>
          <a:p>
            <a:pPr marL="0" indent="0">
              <a:buNone/>
            </a:pPr>
            <a:r>
              <a:rPr lang="en-US" dirty="0"/>
              <a:t>- Magnitude of demand </a:t>
            </a:r>
          </a:p>
          <a:p>
            <a:pPr marL="0" indent="0">
              <a:buNone/>
            </a:pPr>
            <a:r>
              <a:rPr lang="en-US" dirty="0"/>
              <a:t>- Size of firms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u="sng" dirty="0" smtClean="0"/>
              <a:t>Limits to firm size: Resonate with practitioners</a:t>
            </a:r>
          </a:p>
          <a:p>
            <a:pPr marL="0" indent="0">
              <a:buNone/>
            </a:pPr>
            <a:r>
              <a:rPr lang="en-US" dirty="0" smtClean="0"/>
              <a:t>-Leverage excess capacity of resources</a:t>
            </a:r>
          </a:p>
          <a:p>
            <a:pPr marL="0" indent="0">
              <a:buNone/>
            </a:pPr>
            <a:r>
              <a:rPr lang="en-US" dirty="0" smtClean="0"/>
              <a:t>-Focus on what you are good 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84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Discussion 2: </a:t>
            </a:r>
            <a:br>
              <a:rPr lang="en-US" b="1" dirty="0" smtClean="0"/>
            </a:br>
            <a:r>
              <a:rPr lang="en-US" b="1" dirty="0" smtClean="0"/>
              <a:t>Turning things upside down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Asset ownership</a:t>
            </a:r>
          </a:p>
          <a:p>
            <a:pPr marL="0" indent="0">
              <a:buNone/>
            </a:pPr>
            <a:r>
              <a:rPr lang="en-US" sz="2600" dirty="0" smtClean="0"/>
              <a:t> -I </a:t>
            </a:r>
            <a:r>
              <a:rPr lang="en-US" sz="2600" dirty="0"/>
              <a:t>own the assets because I am the boss</a:t>
            </a:r>
          </a:p>
          <a:p>
            <a:r>
              <a:rPr lang="en-US" i="1" dirty="0" smtClean="0"/>
              <a:t>Flatter incentives in firms </a:t>
            </a:r>
          </a:p>
          <a:p>
            <a:pPr marL="0" indent="0">
              <a:buNone/>
            </a:pPr>
            <a:r>
              <a:rPr lang="en-US" sz="2600" dirty="0"/>
              <a:t> </a:t>
            </a:r>
            <a:r>
              <a:rPr lang="en-US" sz="2600" dirty="0" smtClean="0"/>
              <a:t> -boss may ask employees to do other things</a:t>
            </a:r>
          </a:p>
          <a:p>
            <a:r>
              <a:rPr lang="en-US" i="1" dirty="0" smtClean="0"/>
              <a:t>Delegation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600" dirty="0" smtClean="0"/>
              <a:t>-it is too costly to agree on everything</a:t>
            </a:r>
          </a:p>
          <a:p>
            <a:r>
              <a:rPr lang="en-US" i="1" dirty="0" smtClean="0"/>
              <a:t>Incomplete contracts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600" dirty="0" smtClean="0"/>
              <a:t>- because they can be renegotiated</a:t>
            </a:r>
          </a:p>
          <a:p>
            <a:r>
              <a:rPr lang="en-US" i="1" dirty="0" smtClean="0"/>
              <a:t>More communication inside firms</a:t>
            </a:r>
          </a:p>
          <a:p>
            <a:pPr marL="0" indent="0">
              <a:buNone/>
            </a:pPr>
            <a:r>
              <a:rPr lang="en-US" sz="2600" dirty="0" smtClean="0"/>
              <a:t> -loss of bargaining power matter less 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Combination of old premises gives new insights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Bargaining costs (</a:t>
            </a:r>
            <a:r>
              <a:rPr lang="en-US" dirty="0" err="1" smtClean="0"/>
              <a:t>Coase</a:t>
            </a:r>
            <a:r>
              <a:rPr lang="en-US" dirty="0" smtClean="0"/>
              <a:t>, 1937)</a:t>
            </a:r>
          </a:p>
          <a:p>
            <a:r>
              <a:rPr lang="en-US" dirty="0" smtClean="0"/>
              <a:t>Gains from specialization (Adam Smith, 1776)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Adapting without losing gains from specialization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Why Markets, Firms, or Contracts?</a:t>
            </a:r>
          </a:p>
          <a:p>
            <a:r>
              <a:rPr lang="en-US" dirty="0" smtClean="0"/>
              <a:t>When?</a:t>
            </a:r>
          </a:p>
          <a:p>
            <a:r>
              <a:rPr lang="en-US" dirty="0" smtClean="0"/>
              <a:t>Other implications of the theory</a:t>
            </a:r>
          </a:p>
          <a:p>
            <a:r>
              <a:rPr lang="en-US" dirty="0" smtClean="0"/>
              <a:t>Scope of the firm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98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About bargaining costs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5100" dirty="0" smtClean="0"/>
              <a:t>Many kinds: Incurred before, during, or after</a:t>
            </a:r>
          </a:p>
          <a:p>
            <a:r>
              <a:rPr lang="en-US" sz="5100" dirty="0" smtClean="0"/>
              <a:t>Have a bad name</a:t>
            </a:r>
          </a:p>
          <a:p>
            <a:r>
              <a:rPr lang="en-US" sz="5100" dirty="0" smtClean="0"/>
              <a:t>Some can be micro-founded: For ex. investment in information/bargaining power (</a:t>
            </a:r>
            <a:r>
              <a:rPr lang="en-US" sz="5100" dirty="0"/>
              <a:t>also rent seeking literature</a:t>
            </a:r>
            <a:r>
              <a:rPr lang="en-US" sz="5100" dirty="0" smtClean="0"/>
              <a:t>)</a:t>
            </a:r>
          </a:p>
          <a:p>
            <a:r>
              <a:rPr lang="en-US" sz="5100" dirty="0" smtClean="0"/>
              <a:t>Sub-additive – exhibit economies of scale</a:t>
            </a:r>
          </a:p>
          <a:p>
            <a:endParaRPr lang="en-US" sz="3800" dirty="0"/>
          </a:p>
          <a:p>
            <a:endParaRPr lang="en-US" sz="3800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6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Experiment on bargaining cost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Bilateral, 30 sequential trades, full information</a:t>
            </a:r>
          </a:p>
          <a:p>
            <a:r>
              <a:rPr lang="en-US" dirty="0" smtClean="0"/>
              <a:t>Offer a price for the current trade or an average price for rest of them</a:t>
            </a:r>
          </a:p>
          <a:p>
            <a:r>
              <a:rPr lang="en-US" dirty="0" smtClean="0"/>
              <a:t> Small cost of pooling the residual trades: Domains overlap and all trades have to be executed under a pooling contract.</a:t>
            </a:r>
          </a:p>
          <a:p>
            <a:r>
              <a:rPr lang="en-US" dirty="0" smtClean="0"/>
              <a:t>Results point to positive, sub-additive bargaining cost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0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Gains from many kinds of specialization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Performing the same service many times (Plumber) – </a:t>
            </a:r>
            <a:r>
              <a:rPr lang="en-US" i="1" dirty="0" smtClean="0"/>
              <a:t>service specialist</a:t>
            </a:r>
            <a:endParaRPr lang="en-US" dirty="0" smtClean="0"/>
          </a:p>
          <a:p>
            <a:r>
              <a:rPr lang="en-US" dirty="0" smtClean="0"/>
              <a:t>Working for the same business many times (Superintendent) – </a:t>
            </a:r>
            <a:r>
              <a:rPr lang="en-US" i="1" dirty="0" smtClean="0"/>
              <a:t>business specialist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Doing everything in the same way (Min time or cost, Max durability, appearance, or quality …) - </a:t>
            </a:r>
            <a:r>
              <a:rPr lang="en-US" i="1" dirty="0" smtClean="0"/>
              <a:t>standardization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5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Workhorse model: Fixed firm size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Three periods </a:t>
            </a:r>
            <a:r>
              <a:rPr lang="en-US" i="1" dirty="0" smtClean="0"/>
              <a:t>t = 0, 1, 2. </a:t>
            </a:r>
            <a:r>
              <a:rPr lang="en-US" dirty="0"/>
              <a:t>T</a:t>
            </a:r>
            <a:r>
              <a:rPr lang="en-US" dirty="0" smtClean="0"/>
              <a:t>ime preference </a:t>
            </a:r>
            <a:r>
              <a:rPr lang="el-GR" i="1" dirty="0" smtClean="0"/>
              <a:t>δ</a:t>
            </a:r>
            <a:endParaRPr lang="en-US" i="1" dirty="0" smtClean="0"/>
          </a:p>
          <a:p>
            <a:r>
              <a:rPr lang="en-US" dirty="0" smtClean="0"/>
              <a:t>Services </a:t>
            </a:r>
            <a:r>
              <a:rPr lang="en-US" i="1" dirty="0" smtClean="0"/>
              <a:t>(S, s) </a:t>
            </a:r>
            <a:r>
              <a:rPr lang="en-US" dirty="0" smtClean="0"/>
              <a:t>and businesses </a:t>
            </a:r>
            <a:r>
              <a:rPr lang="en-US" i="1" dirty="0" smtClean="0"/>
              <a:t>(B, b)</a:t>
            </a:r>
          </a:p>
          <a:p>
            <a:r>
              <a:rPr lang="en-US" dirty="0" smtClean="0"/>
              <a:t>Workers </a:t>
            </a:r>
            <a:r>
              <a:rPr lang="en-US" i="1" dirty="0" smtClean="0"/>
              <a:t>(W, w) </a:t>
            </a:r>
            <a:r>
              <a:rPr lang="en-US" dirty="0" smtClean="0"/>
              <a:t>and entrepreneurs </a:t>
            </a:r>
            <a:r>
              <a:rPr lang="en-US" i="1" dirty="0" smtClean="0"/>
              <a:t>(E, e)</a:t>
            </a:r>
          </a:p>
          <a:p>
            <a:r>
              <a:rPr lang="en-US" dirty="0" smtClean="0"/>
              <a:t>In every period, each business </a:t>
            </a:r>
            <a:r>
              <a:rPr lang="en-US" i="1" dirty="0" smtClean="0"/>
              <a:t>needs</a:t>
            </a:r>
            <a:r>
              <a:rPr lang="en-US" dirty="0" smtClean="0"/>
              <a:t> a specific service and each worker can perform one </a:t>
            </a:r>
          </a:p>
          <a:p>
            <a:r>
              <a:rPr lang="en-US" dirty="0" smtClean="0"/>
              <a:t>For now </a:t>
            </a:r>
            <a:r>
              <a:rPr lang="en-US" i="1" dirty="0" smtClean="0"/>
              <a:t>│B│=│W│=│E│</a:t>
            </a:r>
          </a:p>
          <a:p>
            <a:r>
              <a:rPr lang="en-US" dirty="0" smtClean="0"/>
              <a:t>“Type” of </a:t>
            </a:r>
            <a:r>
              <a:rPr lang="en-US" i="1" dirty="0" smtClean="0"/>
              <a:t>b</a:t>
            </a:r>
            <a:r>
              <a:rPr lang="en-US" dirty="0" smtClean="0"/>
              <a:t> is </a:t>
            </a:r>
            <a:r>
              <a:rPr lang="el-GR" i="1" dirty="0" smtClean="0"/>
              <a:t>ε</a:t>
            </a:r>
            <a:r>
              <a:rPr lang="en-US" sz="2000" i="1" dirty="0" smtClean="0"/>
              <a:t>b ~</a:t>
            </a:r>
            <a:r>
              <a:rPr lang="en-US" i="1" dirty="0" smtClean="0"/>
              <a:t> F(0, </a:t>
            </a:r>
            <a:r>
              <a:rPr lang="el-GR" i="1" dirty="0" smtClean="0"/>
              <a:t>σ</a:t>
            </a:r>
            <a:r>
              <a:rPr lang="en-US" sz="2000" i="1" dirty="0" smtClean="0"/>
              <a:t>B</a:t>
            </a:r>
            <a:r>
              <a:rPr lang="en-US" i="1" dirty="0" smtClean="0"/>
              <a:t>),</a:t>
            </a:r>
            <a:r>
              <a:rPr lang="en-US" dirty="0" smtClean="0"/>
              <a:t> type of </a:t>
            </a:r>
            <a:r>
              <a:rPr lang="en-US" i="1" dirty="0" smtClean="0"/>
              <a:t>s</a:t>
            </a:r>
            <a:r>
              <a:rPr lang="en-US" dirty="0" smtClean="0"/>
              <a:t> is </a:t>
            </a:r>
            <a:r>
              <a:rPr lang="el-GR" i="1" dirty="0" smtClean="0"/>
              <a:t>ε</a:t>
            </a:r>
            <a:r>
              <a:rPr lang="en-US" sz="2000" i="1" dirty="0" smtClean="0"/>
              <a:t>s</a:t>
            </a:r>
            <a:r>
              <a:rPr lang="en-US" i="1" dirty="0" smtClean="0"/>
              <a:t> </a:t>
            </a:r>
            <a:r>
              <a:rPr lang="en-US" sz="2000" i="1" dirty="0" smtClean="0"/>
              <a:t>~</a:t>
            </a:r>
            <a:r>
              <a:rPr lang="en-US" i="1" dirty="0" smtClean="0"/>
              <a:t> </a:t>
            </a:r>
            <a:r>
              <a:rPr lang="en-US" i="1" dirty="0"/>
              <a:t>G</a:t>
            </a:r>
            <a:r>
              <a:rPr lang="en-US" i="1" dirty="0" smtClean="0"/>
              <a:t>(0, </a:t>
            </a:r>
            <a:r>
              <a:rPr lang="el-GR" i="1" dirty="0" smtClean="0"/>
              <a:t>σ</a:t>
            </a:r>
            <a:r>
              <a:rPr lang="en-US" sz="2000" i="1" dirty="0" smtClean="0"/>
              <a:t>S</a:t>
            </a:r>
            <a:r>
              <a:rPr lang="en-US" i="1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6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frictions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/>
              <a:t>Adaptation vs. standardization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-If </a:t>
            </a:r>
            <a:r>
              <a:rPr lang="en-US" i="1" dirty="0" smtClean="0"/>
              <a:t>w</a:t>
            </a:r>
            <a:r>
              <a:rPr lang="en-US" dirty="0" smtClean="0"/>
              <a:t> performs </a:t>
            </a:r>
            <a:r>
              <a:rPr lang="en-US" i="1" dirty="0" smtClean="0"/>
              <a:t>s</a:t>
            </a:r>
            <a:r>
              <a:rPr lang="en-US" dirty="0" smtClean="0"/>
              <a:t> for </a:t>
            </a:r>
            <a:r>
              <a:rPr lang="en-US" i="1" dirty="0" smtClean="0"/>
              <a:t>b</a:t>
            </a:r>
            <a:r>
              <a:rPr lang="en-US" dirty="0" smtClean="0"/>
              <a:t>, the ideal “</a:t>
            </a:r>
            <a:r>
              <a:rPr lang="en-US" i="1" dirty="0" smtClean="0"/>
              <a:t>level</a:t>
            </a:r>
            <a:r>
              <a:rPr lang="en-US" dirty="0" smtClean="0"/>
              <a:t>” is</a:t>
            </a:r>
            <a:r>
              <a:rPr lang="el-GR" i="1" dirty="0" smtClean="0"/>
              <a:t> </a:t>
            </a:r>
            <a:r>
              <a:rPr lang="en-US" i="1" dirty="0" err="1" smtClean="0"/>
              <a:t>q</a:t>
            </a:r>
            <a:r>
              <a:rPr lang="en-US" sz="2000" i="1" dirty="0" err="1" smtClean="0"/>
              <a:t>w</a:t>
            </a:r>
            <a:r>
              <a:rPr lang="en-US" sz="2000" i="1" dirty="0" smtClean="0"/>
              <a:t> = </a:t>
            </a:r>
            <a:r>
              <a:rPr lang="el-GR" i="1" dirty="0" smtClean="0"/>
              <a:t>ε</a:t>
            </a:r>
            <a:r>
              <a:rPr lang="en-US" sz="2000" i="1" dirty="0" smtClean="0"/>
              <a:t>b</a:t>
            </a:r>
            <a:r>
              <a:rPr lang="en-US" i="1" dirty="0"/>
              <a:t> </a:t>
            </a:r>
            <a:r>
              <a:rPr lang="en-US" dirty="0" smtClean="0"/>
              <a:t>+ </a:t>
            </a:r>
            <a:r>
              <a:rPr lang="el-GR" i="1" dirty="0" smtClean="0"/>
              <a:t>ε</a:t>
            </a:r>
            <a:r>
              <a:rPr lang="en-US" sz="2000" i="1" dirty="0" smtClean="0"/>
              <a:t>s</a:t>
            </a:r>
          </a:p>
          <a:p>
            <a:pPr marL="0" indent="0">
              <a:buNone/>
            </a:pPr>
            <a:r>
              <a:rPr lang="en-US" dirty="0" smtClean="0"/>
              <a:t>-However, standardization requires that the level is constant over time. With standardization, second period base costs are </a:t>
            </a:r>
            <a:r>
              <a:rPr lang="en-US" i="1" dirty="0" smtClean="0"/>
              <a:t>c*</a:t>
            </a:r>
            <a:r>
              <a:rPr lang="en-US" dirty="0" smtClean="0"/>
              <a:t> instead of </a:t>
            </a:r>
            <a:r>
              <a:rPr lang="en-US" i="1" dirty="0" smtClean="0"/>
              <a:t>c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(Assume: Non-standardization is prohibitively costly)</a:t>
            </a:r>
          </a:p>
          <a:p>
            <a:pPr marL="0" indent="0">
              <a:buNone/>
            </a:pPr>
            <a:r>
              <a:rPr lang="en-US" u="sng" dirty="0" smtClean="0"/>
              <a:t>Bargaining costs</a:t>
            </a:r>
          </a:p>
          <a:p>
            <a:pPr marL="0" indent="0">
              <a:buNone/>
            </a:pPr>
            <a:r>
              <a:rPr lang="en-US" dirty="0" smtClean="0"/>
              <a:t>-Positive for bilateral price determination</a:t>
            </a:r>
          </a:p>
          <a:p>
            <a:pPr marL="0" indent="0">
              <a:buNone/>
            </a:pPr>
            <a:r>
              <a:rPr lang="en-US" dirty="0" smtClean="0"/>
              <a:t>-Sub-additive, taking values between </a:t>
            </a:r>
            <a:r>
              <a:rPr lang="en-US" i="1" u="sng" dirty="0" smtClean="0"/>
              <a:t>K</a:t>
            </a:r>
            <a:r>
              <a:rPr lang="en-US" dirty="0" smtClean="0"/>
              <a:t> and </a:t>
            </a:r>
            <a:r>
              <a:rPr lang="en-US" i="1" dirty="0" smtClean="0"/>
              <a:t>K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06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Bargaining bins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Players in a bargaining bin may negotiate a single price in every period. The bin is defined by a set of services to which this price applies. </a:t>
            </a:r>
          </a:p>
          <a:p>
            <a:pPr marL="0" indent="0">
              <a:buNone/>
            </a:pPr>
            <a:r>
              <a:rPr lang="en-US" dirty="0" smtClean="0"/>
              <a:t>For example, among </a:t>
            </a:r>
            <a:r>
              <a:rPr lang="en-US" i="1" dirty="0" smtClean="0"/>
              <a:t>{</a:t>
            </a:r>
            <a:r>
              <a:rPr lang="en-US" i="1" dirty="0"/>
              <a:t>0, 1}</a:t>
            </a:r>
            <a:r>
              <a:rPr lang="en-US" i="1" baseline="30000" dirty="0"/>
              <a:t>│S</a:t>
            </a:r>
            <a:r>
              <a:rPr lang="en-US" i="1" baseline="30000" dirty="0" smtClean="0"/>
              <a:t>│ </a:t>
            </a:r>
            <a:r>
              <a:rPr lang="en-US" i="1" dirty="0" smtClean="0"/>
              <a:t>x {0</a:t>
            </a:r>
            <a:r>
              <a:rPr lang="en-US" i="1" dirty="0"/>
              <a:t>, 1}</a:t>
            </a:r>
            <a:r>
              <a:rPr lang="en-US" i="1" baseline="30000" dirty="0" smtClean="0"/>
              <a:t>│B│</a:t>
            </a:r>
            <a:r>
              <a:rPr lang="en-US" dirty="0" smtClean="0"/>
              <a:t> possibilities, it can be “service </a:t>
            </a:r>
            <a:r>
              <a:rPr lang="en-US" i="1" dirty="0" smtClean="0"/>
              <a:t>s’</a:t>
            </a:r>
            <a:r>
              <a:rPr lang="en-US" dirty="0" smtClean="0"/>
              <a:t> for any </a:t>
            </a:r>
            <a:r>
              <a:rPr lang="en-US" i="1" dirty="0" smtClean="0"/>
              <a:t>b </a:t>
            </a:r>
            <a:r>
              <a:rPr lang="en-US" dirty="0" smtClean="0"/>
              <a:t>”, “service </a:t>
            </a:r>
            <a:r>
              <a:rPr lang="en-US" i="1" dirty="0" smtClean="0"/>
              <a:t>s’</a:t>
            </a:r>
            <a:r>
              <a:rPr lang="en-US" dirty="0" smtClean="0"/>
              <a:t> for </a:t>
            </a:r>
            <a:r>
              <a:rPr lang="en-US" i="1" dirty="0" smtClean="0"/>
              <a:t>b’</a:t>
            </a:r>
            <a:r>
              <a:rPr lang="en-US" dirty="0"/>
              <a:t> </a:t>
            </a:r>
            <a:r>
              <a:rPr lang="en-US" dirty="0" smtClean="0"/>
              <a:t>”, “any </a:t>
            </a:r>
            <a:r>
              <a:rPr lang="en-US" i="1" dirty="0" smtClean="0"/>
              <a:t>s</a:t>
            </a:r>
            <a:r>
              <a:rPr lang="en-US" dirty="0" smtClean="0"/>
              <a:t> for </a:t>
            </a:r>
            <a:r>
              <a:rPr lang="en-US" i="1" dirty="0" smtClean="0"/>
              <a:t>b’ </a:t>
            </a:r>
            <a:r>
              <a:rPr lang="en-US" dirty="0" smtClean="0"/>
              <a:t>”, or “no services”.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20A32-3252-43D0-B2A6-41EF5C3024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1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5715</TotalTime>
  <Words>1361</Words>
  <Application>Microsoft Office PowerPoint</Application>
  <PresentationFormat>On-screen Show (4:3)</PresentationFormat>
  <Paragraphs>159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COMPARING FIRMS, CONTRACTS, AND MARKETS</vt:lpstr>
      <vt:lpstr>Some simple points about the  theory of the firm </vt:lpstr>
      <vt:lpstr>Combination of old premises gives new insights</vt:lpstr>
      <vt:lpstr>About bargaining costs</vt:lpstr>
      <vt:lpstr>Experiment on bargaining cost</vt:lpstr>
      <vt:lpstr>Gains from many kinds of specialization</vt:lpstr>
      <vt:lpstr>Workhorse model: Fixed firm size</vt:lpstr>
      <vt:lpstr>Two frictions</vt:lpstr>
      <vt:lpstr>Bargaining bins</vt:lpstr>
      <vt:lpstr>Strategies</vt:lpstr>
      <vt:lpstr>Sequence of events: Period 0</vt:lpstr>
      <vt:lpstr>Sequence of events: Period 1</vt:lpstr>
      <vt:lpstr>Sequence of events: Period 2</vt:lpstr>
      <vt:lpstr>Equilibria</vt:lpstr>
      <vt:lpstr>Proposition 1</vt:lpstr>
      <vt:lpstr>Firms are more likely to be used when frequent adaptation is necessary</vt:lpstr>
      <vt:lpstr>Asset ownership</vt:lpstr>
      <vt:lpstr>Growing a business</vt:lpstr>
      <vt:lpstr>PROPOSITION 2</vt:lpstr>
      <vt:lpstr>Discussion 1: Summary</vt:lpstr>
      <vt:lpstr>Discussion 2:  Turning things upside down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EMPLOYMENT, MARKETS, CONTRACTS, AND THE SCOPE OF THE FIRM</dc:title>
  <dc:creator>STS</dc:creator>
  <cp:lastModifiedBy>STS</cp:lastModifiedBy>
  <cp:revision>102</cp:revision>
  <cp:lastPrinted>2014-05-09T14:06:33Z</cp:lastPrinted>
  <dcterms:created xsi:type="dcterms:W3CDTF">2014-03-07T03:15:38Z</dcterms:created>
  <dcterms:modified xsi:type="dcterms:W3CDTF">2014-05-16T20:35:14Z</dcterms:modified>
</cp:coreProperties>
</file>