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13" r:id="rId3"/>
    <p:sldId id="314" r:id="rId4"/>
    <p:sldId id="320" r:id="rId5"/>
    <p:sldId id="315" r:id="rId6"/>
    <p:sldId id="316" r:id="rId7"/>
    <p:sldId id="317" r:id="rId8"/>
    <p:sldId id="362" r:id="rId9"/>
    <p:sldId id="363" r:id="rId10"/>
    <p:sldId id="364" r:id="rId11"/>
    <p:sldId id="365" r:id="rId12"/>
    <p:sldId id="366" r:id="rId13"/>
    <p:sldId id="369" r:id="rId14"/>
    <p:sldId id="372" r:id="rId15"/>
    <p:sldId id="373" r:id="rId16"/>
    <p:sldId id="377" r:id="rId17"/>
    <p:sldId id="380" r:id="rId18"/>
    <p:sldId id="379" r:id="rId19"/>
    <p:sldId id="345" r:id="rId20"/>
    <p:sldId id="343" r:id="rId21"/>
    <p:sldId id="344" r:id="rId22"/>
    <p:sldId id="383" r:id="rId23"/>
    <p:sldId id="384" r:id="rId24"/>
    <p:sldId id="385" r:id="rId25"/>
    <p:sldId id="387" r:id="rId26"/>
    <p:sldId id="388" r:id="rId27"/>
    <p:sldId id="390" r:id="rId28"/>
    <p:sldId id="347" r:id="rId29"/>
    <p:sldId id="346" r:id="rId30"/>
    <p:sldId id="349" r:id="rId31"/>
    <p:sldId id="351" r:id="rId32"/>
    <p:sldId id="352" r:id="rId33"/>
    <p:sldId id="353" r:id="rId34"/>
    <p:sldId id="358" r:id="rId35"/>
    <p:sldId id="393" r:id="rId36"/>
    <p:sldId id="394" r:id="rId37"/>
    <p:sldId id="395" r:id="rId38"/>
    <p:sldId id="401" r:id="rId39"/>
    <p:sldId id="402" r:id="rId40"/>
    <p:sldId id="403" r:id="rId41"/>
    <p:sldId id="404" r:id="rId42"/>
    <p:sldId id="405" r:id="rId43"/>
    <p:sldId id="406" r:id="rId44"/>
    <p:sldId id="407" r:id="rId45"/>
    <p:sldId id="408" r:id="rId46"/>
    <p:sldId id="410" r:id="rId47"/>
    <p:sldId id="382" r:id="rId48"/>
    <p:sldId id="409" r:id="rId49"/>
    <p:sldId id="398" r:id="rId50"/>
    <p:sldId id="342" r:id="rId51"/>
    <p:sldId id="399" r:id="rId52"/>
    <p:sldId id="412" r:id="rId53"/>
    <p:sldId id="411" r:id="rId54"/>
    <p:sldId id="400" r:id="rId55"/>
  </p:sldIdLst>
  <p:sldSz cx="9144000" cy="6858000" type="screen4x3"/>
  <p:notesSz cx="6797675" cy="987425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803" autoAdjust="0"/>
  </p:normalViewPr>
  <p:slideViewPr>
    <p:cSldViewPr>
      <p:cViewPr>
        <p:scale>
          <a:sx n="71" d="100"/>
          <a:sy n="71" d="100"/>
        </p:scale>
        <p:origin x="-11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7651" name="Rectangle 3"/>
          <p:cNvSpPr>
            <a:spLocks noGrp="1" noChangeArrowheads="1"/>
          </p:cNvSpPr>
          <p:nvPr>
            <p:ph type="dt" sz="quarter" idx="1"/>
          </p:nvPr>
        </p:nvSpPr>
        <p:spPr bwMode="auto">
          <a:xfrm>
            <a:off x="3849688" y="0"/>
            <a:ext cx="29464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7652" name="Rectangle 4"/>
          <p:cNvSpPr>
            <a:spLocks noGrp="1" noChangeArrowheads="1"/>
          </p:cNvSpPr>
          <p:nvPr>
            <p:ph type="ftr" sz="quarter" idx="2"/>
          </p:nvPr>
        </p:nvSpPr>
        <p:spPr bwMode="auto">
          <a:xfrm>
            <a:off x="0"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7653" name="Rectangle 5"/>
          <p:cNvSpPr>
            <a:spLocks noGrp="1" noChangeArrowheads="1"/>
          </p:cNvSpPr>
          <p:nvPr>
            <p:ph type="sldNum" sz="quarter" idx="3"/>
          </p:nvPr>
        </p:nvSpPr>
        <p:spPr bwMode="auto">
          <a:xfrm>
            <a:off x="3849688" y="9378950"/>
            <a:ext cx="2946400"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466BECD3-6CA2-4E2B-BDB8-F71DE7622F8F}" type="slidenum">
              <a:rPr lang="en-GB"/>
              <a:pPr>
                <a:defRPr/>
              </a:pPr>
              <a:t>‹#›</a:t>
            </a:fld>
            <a:endParaRPr lang="en-GB"/>
          </a:p>
        </p:txBody>
      </p:sp>
    </p:spTree>
    <p:extLst>
      <p:ext uri="{BB962C8B-B14F-4D97-AF65-F5344CB8AC3E}">
        <p14:creationId xmlns:p14="http://schemas.microsoft.com/office/powerpoint/2010/main" val="364006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6EB534A4-94BC-4612-AAF1-2146DBFBA8D2}" type="datetimeFigureOut">
              <a:rPr lang="en-GB"/>
              <a:pPr>
                <a:defRPr/>
              </a:pPr>
              <a:t>21/05/2014</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A1B57951-2E9A-4337-AD4E-ACBE18EA39C6}" type="slidenum">
              <a:rPr lang="en-GB"/>
              <a:pPr>
                <a:defRPr/>
              </a:pPr>
              <a:t>‹#›</a:t>
            </a:fld>
            <a:endParaRPr lang="en-GB"/>
          </a:p>
        </p:txBody>
      </p:sp>
    </p:spTree>
    <p:extLst>
      <p:ext uri="{BB962C8B-B14F-4D97-AF65-F5344CB8AC3E}">
        <p14:creationId xmlns:p14="http://schemas.microsoft.com/office/powerpoint/2010/main" val="126951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which route</a:t>
            </a:r>
            <a:r>
              <a:rPr lang="en-GB" baseline="0" dirty="0" smtClean="0"/>
              <a:t> has been chosen by the UK and the USA</a:t>
            </a:r>
            <a:endParaRPr lang="en-GB" dirty="0"/>
          </a:p>
        </p:txBody>
      </p:sp>
      <p:sp>
        <p:nvSpPr>
          <p:cNvPr id="4" name="Slide Number Placeholder 3"/>
          <p:cNvSpPr>
            <a:spLocks noGrp="1"/>
          </p:cNvSpPr>
          <p:nvPr>
            <p:ph type="sldNum" sz="quarter" idx="10"/>
          </p:nvPr>
        </p:nvSpPr>
        <p:spPr/>
        <p:txBody>
          <a:bodyPr/>
          <a:lstStyle/>
          <a:p>
            <a:pPr>
              <a:defRPr/>
            </a:pPr>
            <a:fld id="{B56EE19D-60D4-4E74-B103-61E81FF9AE17}" type="slidenum">
              <a:rPr lang="en-GB" smtClean="0"/>
              <a:pPr>
                <a:defRPr/>
              </a:pPr>
              <a:t>8</a:t>
            </a:fld>
            <a:endParaRPr lang="en-GB" dirty="0"/>
          </a:p>
        </p:txBody>
      </p:sp>
    </p:spTree>
    <p:extLst>
      <p:ext uri="{BB962C8B-B14F-4D97-AF65-F5344CB8AC3E}">
        <p14:creationId xmlns:p14="http://schemas.microsoft.com/office/powerpoint/2010/main" val="172453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There are a number of advantages to the 'comply or explain' approach. Its inherent flexibility means that it is possible to set more demanding standards that can be done through hard rules. Experience has shown that the vast majority of companies attain these standards. In addition, requiring companies to report to shareholders rather than regulators means that the decision on whether a company's governance is adequate is taken by those in whose interest the board is meant to act. The Stewardship Code similarly makes investors more accountable to their clients and beneficiaries, as well as helping companies.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295236-FCA1-437E-98F1-854550934CDF}" type="slidenum">
              <a:rPr lang="en-GB" altLang="en-US" smtClean="0">
                <a:latin typeface="Arial" charset="0"/>
              </a:rPr>
              <a:pPr eaLnBrk="1" hangingPunct="1">
                <a:spcBef>
                  <a:spcPct val="0"/>
                </a:spcBef>
              </a:pPr>
              <a:t>12</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Discuss why informing about compensation may be a cost:</a:t>
            </a:r>
          </a:p>
          <a:p>
            <a:pPr marL="171450" indent="-171450">
              <a:buFontTx/>
              <a:buChar char="-"/>
              <a:defRPr/>
            </a:pPr>
            <a:r>
              <a:rPr lang="en-GB" dirty="0" smtClean="0"/>
              <a:t>Rather than paying for their club memberships , they pay in cash directly to the directors</a:t>
            </a:r>
          </a:p>
          <a:p>
            <a:pPr marL="171450" indent="-171450">
              <a:buFontTx/>
              <a:buChar char="-"/>
              <a:defRPr/>
            </a:pPr>
            <a:r>
              <a:rPr lang="en-GB" dirty="0" smtClean="0"/>
              <a:t>Information about remuneration can reduce comparative advantage: let say that a CEO has been appointed under the understanding that he will seek a particular acquisition, and that part of his compensation will depend </a:t>
            </a:r>
            <a:r>
              <a:rPr lang="en-GB" smtClean="0"/>
              <a:t>on the success </a:t>
            </a:r>
            <a:r>
              <a:rPr lang="en-GB" dirty="0" smtClean="0"/>
              <a:t>of this acquisition. Should the company voluntarily disclose such information? should SEC have the right to demand this information?</a:t>
            </a: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134F11-CE32-4BB1-B6C9-17A9F674640C}" type="slidenum">
              <a:rPr lang="en-GB" altLang="en-US" smtClean="0"/>
              <a:pPr eaLnBrk="1" hangingPunct="1"/>
              <a:t>16</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
            </a:r>
            <a:r>
              <a:rPr lang="en-GB" baseline="0" dirty="0" smtClean="0"/>
              <a:t> &gt;0 because the agent is risk averse </a:t>
            </a:r>
          </a:p>
          <a:p>
            <a:r>
              <a:rPr lang="en-GB" baseline="0" dirty="0" smtClean="0"/>
              <a:t>The principal is risk neutral</a:t>
            </a:r>
            <a:endParaRPr lang="en-GB" dirty="0"/>
          </a:p>
        </p:txBody>
      </p:sp>
      <p:sp>
        <p:nvSpPr>
          <p:cNvPr id="4" name="Slide Number Placeholder 3"/>
          <p:cNvSpPr>
            <a:spLocks noGrp="1"/>
          </p:cNvSpPr>
          <p:nvPr>
            <p:ph type="sldNum" sz="quarter" idx="10"/>
          </p:nvPr>
        </p:nvSpPr>
        <p:spPr/>
        <p:txBody>
          <a:bodyPr/>
          <a:lstStyle/>
          <a:p>
            <a:fld id="{4DDBC2F8-C74F-4055-8421-50DC33B1A974}" type="slidenum">
              <a:rPr lang="en-GB" smtClean="0"/>
              <a:t>22</a:t>
            </a:fld>
            <a:endParaRPr lang="en-GB"/>
          </a:p>
        </p:txBody>
      </p:sp>
    </p:spTree>
    <p:extLst>
      <p:ext uri="{BB962C8B-B14F-4D97-AF65-F5344CB8AC3E}">
        <p14:creationId xmlns:p14="http://schemas.microsoft.com/office/powerpoint/2010/main" val="91782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Marginal return to effort  =</a:t>
            </a:r>
            <a:r>
              <a:rPr lang="en-GB" baseline="0" dirty="0" smtClean="0"/>
              <a:t>  marginal cost of effort</a:t>
            </a:r>
            <a:endParaRPr lang="en-GB" dirty="0"/>
          </a:p>
        </p:txBody>
      </p:sp>
      <p:sp>
        <p:nvSpPr>
          <p:cNvPr id="4" name="Slide Number Placeholder 3"/>
          <p:cNvSpPr>
            <a:spLocks noGrp="1"/>
          </p:cNvSpPr>
          <p:nvPr>
            <p:ph type="sldNum" sz="quarter" idx="10"/>
          </p:nvPr>
        </p:nvSpPr>
        <p:spPr/>
        <p:txBody>
          <a:bodyPr/>
          <a:lstStyle/>
          <a:p>
            <a:fld id="{4DDBC2F8-C74F-4055-8421-50DC33B1A974}" type="slidenum">
              <a:rPr lang="en-GB" smtClean="0"/>
              <a:t>24</a:t>
            </a:fld>
            <a:endParaRPr lang="en-GB"/>
          </a:p>
        </p:txBody>
      </p:sp>
    </p:spTree>
    <p:extLst>
      <p:ext uri="{BB962C8B-B14F-4D97-AF65-F5344CB8AC3E}">
        <p14:creationId xmlns:p14="http://schemas.microsoft.com/office/powerpoint/2010/main" val="82454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how sharing changes with </a:t>
            </a:r>
            <a:r>
              <a:rPr lang="en-GB" baseline="0" smtClean="0"/>
              <a:t>project risk </a:t>
            </a:r>
            <a:endParaRPr lang="en-GB"/>
          </a:p>
        </p:txBody>
      </p:sp>
      <p:sp>
        <p:nvSpPr>
          <p:cNvPr id="4" name="Slide Number Placeholder 3"/>
          <p:cNvSpPr>
            <a:spLocks noGrp="1"/>
          </p:cNvSpPr>
          <p:nvPr>
            <p:ph type="sldNum" sz="quarter" idx="10"/>
          </p:nvPr>
        </p:nvSpPr>
        <p:spPr/>
        <p:txBody>
          <a:bodyPr/>
          <a:lstStyle/>
          <a:p>
            <a:fld id="{4DDBC2F8-C74F-4055-8421-50DC33B1A974}" type="slidenum">
              <a:rPr lang="en-GB" smtClean="0"/>
              <a:t>25</a:t>
            </a:fld>
            <a:endParaRPr lang="en-GB"/>
          </a:p>
        </p:txBody>
      </p:sp>
    </p:spTree>
    <p:extLst>
      <p:ext uri="{BB962C8B-B14F-4D97-AF65-F5344CB8AC3E}">
        <p14:creationId xmlns:p14="http://schemas.microsoft.com/office/powerpoint/2010/main" val="47679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DBA41-8777-4DC4-AB2F-F3EF9668C7FD}" type="slidenum">
              <a:rPr lang="en-GB" smtClean="0"/>
              <a:t>42</a:t>
            </a:fld>
            <a:endParaRPr lang="en-GB"/>
          </a:p>
        </p:txBody>
      </p:sp>
    </p:spTree>
    <p:extLst>
      <p:ext uri="{BB962C8B-B14F-4D97-AF65-F5344CB8AC3E}">
        <p14:creationId xmlns:p14="http://schemas.microsoft.com/office/powerpoint/2010/main" val="3962870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p>
            <a:pPr>
              <a:defRPr/>
            </a:pPr>
            <a:endParaRPr lang="en-GB"/>
          </a:p>
        </p:txBody>
      </p:sp>
      <p:graphicFrame>
        <p:nvGraphicFramePr>
          <p:cNvPr id="5" name="Object 1"/>
          <p:cNvGraphicFramePr>
            <a:graphicFrameLocks noChangeAspect="1"/>
          </p:cNvGraphicFramePr>
          <p:nvPr/>
        </p:nvGraphicFramePr>
        <p:xfrm>
          <a:off x="6948488" y="0"/>
          <a:ext cx="1047750" cy="714375"/>
        </p:xfrm>
        <a:graphic>
          <a:graphicData uri="http://schemas.openxmlformats.org/presentationml/2006/ole">
            <mc:AlternateContent xmlns:mc="http://schemas.openxmlformats.org/markup-compatibility/2006">
              <mc:Choice xmlns:v="urn:schemas-microsoft-com:vml" Requires="v">
                <p:oleObj spid="_x0000_s133167" name="Bitmap Image" r:id="rId3" imgW="1171429" imgH="800212" progId="PBrush">
                  <p:embed/>
                </p:oleObj>
              </mc:Choice>
              <mc:Fallback>
                <p:oleObj name="Bitmap Image" r:id="rId3" imgW="1171429" imgH="800212"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0"/>
                        <a:ext cx="10477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B4975E7D-2E6F-40E7-84BE-7DA03246295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D77236-45C9-4FE1-BD3C-910DD239E67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692150"/>
            <a:ext cx="2057400" cy="5822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692150"/>
            <a:ext cx="6019800"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82A00C-979B-4576-B452-AE11C34EE58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0"/>
          </a:xfrm>
          <a:prstGeom prst="rect">
            <a:avLst/>
          </a:prstGeom>
          <a:noFill/>
          <a:ln>
            <a:noFill/>
          </a:ln>
          <a:effectLst/>
          <a:extLst/>
        </p:spPr>
        <p:txBody>
          <a:bodyPr wrap="none" anchor="ctr">
            <a:spAutoFit/>
          </a:bodyPr>
          <a:lstStyle/>
          <a:p>
            <a:pPr>
              <a:defRPr/>
            </a:pPr>
            <a:endParaRPr lang="en-GB"/>
          </a:p>
        </p:txBody>
      </p:sp>
      <p:graphicFrame>
        <p:nvGraphicFramePr>
          <p:cNvPr id="5" name="Object 1"/>
          <p:cNvGraphicFramePr>
            <a:graphicFrameLocks noChangeAspect="1"/>
          </p:cNvGraphicFramePr>
          <p:nvPr/>
        </p:nvGraphicFramePr>
        <p:xfrm>
          <a:off x="6948488" y="0"/>
          <a:ext cx="1047750" cy="714375"/>
        </p:xfrm>
        <a:graphic>
          <a:graphicData uri="http://schemas.openxmlformats.org/presentationml/2006/ole">
            <mc:AlternateContent xmlns:mc="http://schemas.openxmlformats.org/markup-compatibility/2006">
              <mc:Choice xmlns:v="urn:schemas-microsoft-com:vml" Requires="v">
                <p:oleObj spid="_x0000_s134191" name="Bitmap Image" r:id="rId3" imgW="1171429" imgH="800212" progId="PBrush">
                  <p:embed/>
                </p:oleObj>
              </mc:Choice>
              <mc:Fallback>
                <p:oleObj name="Bitmap Image" r:id="rId3" imgW="1171429" imgH="800212"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0"/>
                        <a:ext cx="10477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4"/>
          <p:cNvSpPr>
            <a:spLocks noGrp="1" noChangeArrowheads="1"/>
          </p:cNvSpPr>
          <p:nvPr>
            <p:ph type="dt" sz="half" idx="10"/>
          </p:nvPr>
        </p:nvSpPr>
        <p:spPr/>
        <p:txBody>
          <a:bodyPr/>
          <a:lstStyle>
            <a:lvl1pPr>
              <a:defRPr/>
            </a:lvl1pPr>
          </a:lstStyle>
          <a:p>
            <a:pPr>
              <a:defRPr/>
            </a:pPr>
            <a:endParaRPr lang="en-GB"/>
          </a:p>
        </p:txBody>
      </p:sp>
      <p:sp>
        <p:nvSpPr>
          <p:cNvPr id="7" name="Rectangle 5"/>
          <p:cNvSpPr>
            <a:spLocks noGrp="1" noChangeArrowheads="1"/>
          </p:cNvSpPr>
          <p:nvPr>
            <p:ph type="ftr" sz="quarter" idx="11"/>
          </p:nvPr>
        </p:nvSpPr>
        <p:spPr/>
        <p:txBody>
          <a:bodyPr/>
          <a:lstStyle>
            <a:lvl1pPr>
              <a:defRPr/>
            </a:lvl1pPr>
          </a:lstStyle>
          <a:p>
            <a:pPr>
              <a:defRPr/>
            </a:pPr>
            <a:endParaRPr lang="en-GB"/>
          </a:p>
        </p:txBody>
      </p:sp>
      <p:sp>
        <p:nvSpPr>
          <p:cNvPr id="8" name="Rectangle 6"/>
          <p:cNvSpPr>
            <a:spLocks noGrp="1" noChangeArrowheads="1"/>
          </p:cNvSpPr>
          <p:nvPr>
            <p:ph type="sldNum" sz="quarter" idx="12"/>
          </p:nvPr>
        </p:nvSpPr>
        <p:spPr/>
        <p:txBody>
          <a:bodyPr/>
          <a:lstStyle>
            <a:lvl1pPr>
              <a:defRPr/>
            </a:lvl1pPr>
          </a:lstStyle>
          <a:p>
            <a:pPr>
              <a:defRPr/>
            </a:pPr>
            <a:fld id="{47E9540D-1365-4AAF-AB6D-AB707720DEB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D1E9FD-EAC3-400B-91FA-625B820B7EC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989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989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E2E923-2B22-48A8-8C9B-3BA7C9BE9B1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93A647C-FC93-4EC2-9AFA-F2693C7B424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B551E60-E7CC-4F8E-921F-AB1FF828A7A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7D7E9F1-BDBE-436F-ABC0-B14D47F4511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6796BE-F732-4395-9244-E7DB39E9E12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49AEE1-7200-4E27-BAC0-4CE3E2E5421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68313" y="6921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989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15ABD0B8-7A06-4B19-80EF-7F28A95BA18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 Id="rId9"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4.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55650" y="1557338"/>
            <a:ext cx="7772400" cy="1470025"/>
          </a:xfrm>
        </p:spPr>
        <p:txBody>
          <a:bodyPr/>
          <a:lstStyle/>
          <a:p>
            <a:pPr eaLnBrk="1" hangingPunct="1"/>
            <a:r>
              <a:rPr lang="en-US" sz="4000" dirty="0" smtClean="0">
                <a:latin typeface="Calibri" pitchFamily="34" charset="0"/>
              </a:rPr>
              <a:t>Corporate governance</a:t>
            </a:r>
          </a:p>
        </p:txBody>
      </p:sp>
      <p:sp>
        <p:nvSpPr>
          <p:cNvPr id="86019" name="Rectangle 3"/>
          <p:cNvSpPr>
            <a:spLocks noGrp="1" noChangeArrowheads="1"/>
          </p:cNvSpPr>
          <p:nvPr>
            <p:ph type="subTitle" idx="1"/>
          </p:nvPr>
        </p:nvSpPr>
        <p:spPr>
          <a:xfrm>
            <a:off x="900113" y="3141663"/>
            <a:ext cx="7775575" cy="3167062"/>
          </a:xfrm>
        </p:spPr>
        <p:txBody>
          <a:bodyPr/>
          <a:lstStyle/>
          <a:p>
            <a:pPr eaLnBrk="1" hangingPunct="1"/>
            <a:endParaRPr lang="en-US" sz="2400" dirty="0" smtClean="0">
              <a:latin typeface="Calibri" pitchFamily="34" charset="0"/>
            </a:endParaRPr>
          </a:p>
          <a:p>
            <a:pPr eaLnBrk="1" hangingPunct="1"/>
            <a:r>
              <a:rPr lang="en-US" sz="2800" dirty="0" err="1" smtClean="0">
                <a:latin typeface="Calibri" pitchFamily="34" charset="0"/>
              </a:rPr>
              <a:t>Ania</a:t>
            </a:r>
            <a:r>
              <a:rPr lang="en-US" sz="2800" dirty="0" smtClean="0">
                <a:latin typeface="Calibri" pitchFamily="34" charset="0"/>
              </a:rPr>
              <a:t> </a:t>
            </a:r>
            <a:r>
              <a:rPr lang="en-US" sz="2800" dirty="0" err="1" smtClean="0">
                <a:latin typeface="Calibri" pitchFamily="34" charset="0"/>
              </a:rPr>
              <a:t>Zalewska</a:t>
            </a:r>
            <a:endParaRPr lang="en-US" sz="2800" dirty="0" smtClean="0">
              <a:latin typeface="Calibri" pitchFamily="34" charset="0"/>
            </a:endParaRPr>
          </a:p>
          <a:p>
            <a:pPr eaLnBrk="1" hangingPunct="1"/>
            <a:r>
              <a:rPr lang="en-US" sz="2000" dirty="0" smtClean="0">
                <a:latin typeface="Calibri" pitchFamily="34" charset="0"/>
              </a:rPr>
              <a:t>Centre for Governance and Regulation, School of Management, University of Bath, UK </a:t>
            </a:r>
          </a:p>
          <a:p>
            <a:pPr eaLnBrk="1" hangingPunct="1"/>
            <a:r>
              <a:rPr lang="en-US" sz="2000" dirty="0" smtClean="0">
                <a:latin typeface="Calibri" pitchFamily="34" charset="0"/>
              </a:rPr>
              <a:t>CMPO, University of Bristol, UK</a:t>
            </a:r>
          </a:p>
          <a:p>
            <a:pPr eaLnBrk="1" hangingPunct="1"/>
            <a:endParaRPr lang="en-US" sz="2000" dirty="0" smtClean="0">
              <a:latin typeface="Calibri" pitchFamily="34" charset="0"/>
            </a:endParaRPr>
          </a:p>
          <a:p>
            <a:pPr eaLnBrk="1" hangingPunct="1"/>
            <a:r>
              <a:rPr lang="en-US" sz="2000" dirty="0" smtClean="0">
                <a:latin typeface="Calibri" pitchFamily="34" charset="0"/>
              </a:rPr>
              <a:t>22 May 2014, ESNIE, Corsica</a:t>
            </a:r>
          </a:p>
          <a:p>
            <a:pPr eaLnBrk="1" hangingPunct="1"/>
            <a:endParaRPr lang="en-US" dirty="0" smtClean="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51520" y="981075"/>
            <a:ext cx="8892479" cy="5534025"/>
          </a:xfrm>
        </p:spPr>
        <p:txBody>
          <a:bodyPr/>
          <a:lstStyle/>
          <a:p>
            <a:pPr marL="342900" lvl="1" indent="-342900">
              <a:buFontTx/>
              <a:buChar char="•"/>
              <a:defRPr/>
            </a:pPr>
            <a:r>
              <a:rPr lang="en-GB" sz="2000" dirty="0" smtClean="0"/>
              <a:t>1995: </a:t>
            </a:r>
            <a:r>
              <a:rPr lang="en-GB" sz="2000" dirty="0" err="1" smtClean="0"/>
              <a:t>Greenbury</a:t>
            </a:r>
            <a:r>
              <a:rPr lang="en-GB" sz="2000" dirty="0" smtClean="0"/>
              <a:t> Report:</a:t>
            </a:r>
          </a:p>
          <a:p>
            <a:pPr marL="1200150" lvl="3" indent="-342900">
              <a:defRPr/>
            </a:pPr>
            <a:r>
              <a:rPr lang="en-GB" dirty="0"/>
              <a:t>Executives not to be involved in remuneration </a:t>
            </a:r>
            <a:r>
              <a:rPr lang="en-GB" dirty="0" smtClean="0"/>
              <a:t>committee</a:t>
            </a:r>
          </a:p>
          <a:p>
            <a:pPr marL="1200150" lvl="3" indent="-342900">
              <a:defRPr/>
            </a:pPr>
            <a:r>
              <a:rPr lang="en-GB" dirty="0" smtClean="0"/>
              <a:t>Remuneration disclosure</a:t>
            </a:r>
          </a:p>
          <a:p>
            <a:pPr marL="1200150" lvl="3" indent="-342900">
              <a:defRPr/>
            </a:pPr>
            <a:r>
              <a:rPr lang="en-GB" dirty="0" smtClean="0"/>
              <a:t>Restrictions on all option plans</a:t>
            </a:r>
          </a:p>
          <a:p>
            <a:pPr marL="342900" lvl="1" indent="-342900">
              <a:buFontTx/>
              <a:buChar char="•"/>
              <a:defRPr/>
            </a:pPr>
            <a:r>
              <a:rPr lang="en-GB" sz="2000" dirty="0" smtClean="0"/>
              <a:t>1998: </a:t>
            </a:r>
            <a:r>
              <a:rPr lang="en-GB" sz="2000" dirty="0" err="1" smtClean="0"/>
              <a:t>Hampel</a:t>
            </a:r>
            <a:r>
              <a:rPr lang="en-GB" sz="2000" dirty="0" smtClean="0"/>
              <a:t> Report:</a:t>
            </a:r>
          </a:p>
          <a:p>
            <a:pPr marL="1200150" lvl="3" indent="-342900">
              <a:defRPr/>
            </a:pPr>
            <a:r>
              <a:rPr lang="en-GB" dirty="0" smtClean="0"/>
              <a:t>“we urge caution to the use of inter-company comparisons and remuneration surveys in setting levels of directors’ remuneration” </a:t>
            </a:r>
          </a:p>
          <a:p>
            <a:pPr marL="1200150" lvl="3" indent="-342900">
              <a:defRPr/>
            </a:pPr>
            <a:r>
              <a:rPr lang="en-GB" dirty="0" smtClean="0"/>
              <a:t>“we do not recommend further refinement in the </a:t>
            </a:r>
            <a:r>
              <a:rPr lang="en-GB" dirty="0" err="1" smtClean="0"/>
              <a:t>Greenbury</a:t>
            </a:r>
            <a:r>
              <a:rPr lang="en-GB" dirty="0" smtClean="0"/>
              <a:t> code provisions relating to performance related pay. Instead we urge remuneration committees to use their judgement in devising schemes appropriate for the specific circumstances of the company” </a:t>
            </a:r>
          </a:p>
          <a:p>
            <a:pPr marL="1200150" lvl="3" indent="-342900">
              <a:defRPr/>
            </a:pPr>
            <a:r>
              <a:rPr lang="en-GB" dirty="0" smtClean="0"/>
              <a:t>The majority of NEDs should be independent</a:t>
            </a:r>
          </a:p>
          <a:p>
            <a:pPr marL="1200150" lvl="3" indent="-342900">
              <a:defRPr/>
            </a:pPr>
            <a:r>
              <a:rPr lang="en-GB" dirty="0" smtClean="0"/>
              <a:t>The board should consider introducing procedures to assess   </a:t>
            </a:r>
          </a:p>
          <a:p>
            <a:pPr marL="1657350" lvl="4" indent="-342900">
              <a:defRPr/>
            </a:pPr>
            <a:r>
              <a:rPr lang="en-GB" dirty="0" smtClean="0"/>
              <a:t>their own collective performance </a:t>
            </a:r>
          </a:p>
          <a:p>
            <a:pPr marL="1657350" lvl="4" indent="-342900">
              <a:defRPr/>
            </a:pPr>
            <a:r>
              <a:rPr lang="en-GB" dirty="0"/>
              <a:t>p</a:t>
            </a:r>
            <a:r>
              <a:rPr lang="en-GB" dirty="0" smtClean="0"/>
              <a:t>erformance of individual directors</a:t>
            </a:r>
          </a:p>
          <a:p>
            <a:pPr marL="1200150" lvl="3" indent="-342900">
              <a:defRPr/>
            </a:pPr>
            <a:endParaRPr lang="en-GB" dirty="0" smtClean="0"/>
          </a:p>
          <a:p>
            <a:pPr marL="1200150" lvl="3" indent="-342900">
              <a:defRPr/>
            </a:pPr>
            <a:endParaRPr lang="en-GB" dirty="0" smtClean="0"/>
          </a:p>
        </p:txBody>
      </p:sp>
    </p:spTree>
    <p:extLst>
      <p:ext uri="{BB962C8B-B14F-4D97-AF65-F5344CB8AC3E}">
        <p14:creationId xmlns:p14="http://schemas.microsoft.com/office/powerpoint/2010/main" val="339951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23528" y="1700808"/>
            <a:ext cx="8568952" cy="5472608"/>
          </a:xfrm>
        </p:spPr>
        <p:txBody>
          <a:bodyPr/>
          <a:lstStyle/>
          <a:p>
            <a:pPr marL="342900" lvl="1" indent="-342900">
              <a:buFontTx/>
              <a:buChar char="•"/>
              <a:defRPr/>
            </a:pPr>
            <a:r>
              <a:rPr lang="en-GB" sz="2000" dirty="0"/>
              <a:t>2003: </a:t>
            </a:r>
            <a:r>
              <a:rPr lang="en-GB" sz="2000" dirty="0" smtClean="0"/>
              <a:t>Higgs </a:t>
            </a:r>
            <a:r>
              <a:rPr lang="en-GB" sz="2000" dirty="0"/>
              <a:t>Report and Combined Code (</a:t>
            </a:r>
            <a:r>
              <a:rPr lang="en-GB" sz="2000" dirty="0" smtClean="0"/>
              <a:t>Cadbury </a:t>
            </a:r>
            <a:r>
              <a:rPr lang="en-GB" sz="2000" dirty="0"/>
              <a:t>Report </a:t>
            </a:r>
            <a:r>
              <a:rPr lang="en-GB" sz="2000" dirty="0" smtClean="0"/>
              <a:t>+ Higgs </a:t>
            </a:r>
            <a:r>
              <a:rPr lang="en-GB" sz="2000" dirty="0"/>
              <a:t>Report): Empowering NEDS and non-executive Chairmen</a:t>
            </a:r>
          </a:p>
          <a:p>
            <a:pPr lvl="1">
              <a:defRPr/>
            </a:pPr>
            <a:r>
              <a:rPr lang="en-GB" sz="2000" dirty="0"/>
              <a:t>NEDs should constitute at least half of the board</a:t>
            </a:r>
          </a:p>
          <a:p>
            <a:pPr lvl="1">
              <a:defRPr/>
            </a:pPr>
            <a:r>
              <a:rPr lang="en-GB" sz="2000" dirty="0"/>
              <a:t>NEDs should serve maximum six years</a:t>
            </a:r>
          </a:p>
          <a:p>
            <a:pPr lvl="1">
              <a:defRPr/>
            </a:pPr>
            <a:r>
              <a:rPr lang="en-GB" sz="2000" dirty="0"/>
              <a:t>NEDs should be lead by an independent director </a:t>
            </a:r>
          </a:p>
          <a:p>
            <a:pPr lvl="1">
              <a:defRPr/>
            </a:pPr>
            <a:r>
              <a:rPr lang="en-GB" sz="2000" dirty="0"/>
              <a:t>CEO should not progress to chairman</a:t>
            </a:r>
          </a:p>
          <a:p>
            <a:pPr lvl="1">
              <a:defRPr/>
            </a:pPr>
            <a:r>
              <a:rPr lang="en-GB" sz="2000" dirty="0"/>
              <a:t>Advised to provide shareholders with an annual report on the board’s performance</a:t>
            </a:r>
          </a:p>
          <a:p>
            <a:pPr eaLnBrk="1" hangingPunct="1">
              <a:defRPr/>
            </a:pPr>
            <a:r>
              <a:rPr lang="en-GB" sz="2000" dirty="0"/>
              <a:t>The ISC Report 1991, 2005</a:t>
            </a:r>
          </a:p>
          <a:p>
            <a:pPr eaLnBrk="1" hangingPunct="1">
              <a:defRPr/>
            </a:pPr>
            <a:r>
              <a:rPr lang="en-GB" sz="2000" dirty="0"/>
              <a:t>The </a:t>
            </a:r>
            <a:r>
              <a:rPr lang="en-GB" sz="2000" dirty="0" err="1" smtClean="0"/>
              <a:t>Myners</a:t>
            </a:r>
            <a:r>
              <a:rPr lang="en-GB" sz="2000" dirty="0" smtClean="0"/>
              <a:t> </a:t>
            </a:r>
            <a:r>
              <a:rPr lang="en-GB" sz="2000" dirty="0"/>
              <a:t>Report 2001, 2004,</a:t>
            </a:r>
          </a:p>
          <a:p>
            <a:pPr>
              <a:defRPr/>
            </a:pPr>
            <a:r>
              <a:rPr lang="en-GB" sz="2000" dirty="0"/>
              <a:t>Combined Code 2006 section D</a:t>
            </a:r>
          </a:p>
          <a:p>
            <a:pPr>
              <a:defRPr/>
            </a:pPr>
            <a:r>
              <a:rPr lang="en-GB" sz="2000" dirty="0"/>
              <a:t>Financial Reporting Council, 2010, 2012 </a:t>
            </a:r>
          </a:p>
          <a:p>
            <a:endParaRPr lang="en-GB" dirty="0"/>
          </a:p>
        </p:txBody>
      </p:sp>
    </p:spTree>
    <p:extLst>
      <p:ext uri="{BB962C8B-B14F-4D97-AF65-F5344CB8AC3E}">
        <p14:creationId xmlns:p14="http://schemas.microsoft.com/office/powerpoint/2010/main" val="1881638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836712"/>
            <a:ext cx="8229600" cy="1143000"/>
          </a:xfrm>
        </p:spPr>
        <p:txBody>
          <a:bodyPr/>
          <a:lstStyle/>
          <a:p>
            <a:r>
              <a:rPr lang="en-GB" altLang="en-US" dirty="0" smtClean="0"/>
              <a:t>Stewardship Code, 2010</a:t>
            </a:r>
            <a:br>
              <a:rPr lang="en-GB" altLang="en-US" dirty="0" smtClean="0"/>
            </a:br>
            <a:r>
              <a:rPr lang="en-GB" altLang="en-US" dirty="0" smtClean="0"/>
              <a:t>Financial Reporting Council, UK  </a:t>
            </a:r>
          </a:p>
        </p:txBody>
      </p:sp>
      <p:sp>
        <p:nvSpPr>
          <p:cNvPr id="9219" name="Content Placeholder 2"/>
          <p:cNvSpPr>
            <a:spLocks noGrp="1"/>
          </p:cNvSpPr>
          <p:nvPr>
            <p:ph idx="1"/>
          </p:nvPr>
        </p:nvSpPr>
        <p:spPr/>
        <p:txBody>
          <a:bodyPr/>
          <a:lstStyle/>
          <a:p>
            <a:r>
              <a:rPr lang="en-GB" altLang="en-US" sz="2000" dirty="0" smtClean="0"/>
              <a:t>Principles and guidelines directed at institutional investors i.e., "firms who manage assets on behalf of institutional shareholders such as pension funds, insurance companies, investment trusts and other collective investment vehicles“ who hold voting rights</a:t>
            </a:r>
          </a:p>
          <a:p>
            <a:r>
              <a:rPr lang="en-GB" altLang="en-US" sz="2000" dirty="0" smtClean="0"/>
              <a:t>"comply or explain" approach, i.e., a compliance with principles is not required, but if institutional investors do not comply with any of the principles set out, they must explain why they have not done so on their websites</a:t>
            </a:r>
          </a:p>
          <a:p>
            <a:r>
              <a:rPr lang="en-GB" altLang="en-US" sz="2000" dirty="0" smtClean="0"/>
              <a:t>If shareholders are not satisfied with the explanation given, they can use their powers, including the power to appoint and remove directors, to hold the company to account.</a:t>
            </a:r>
          </a:p>
        </p:txBody>
      </p:sp>
    </p:spTree>
    <p:extLst>
      <p:ext uri="{BB962C8B-B14F-4D97-AF65-F5344CB8AC3E}">
        <p14:creationId xmlns:p14="http://schemas.microsoft.com/office/powerpoint/2010/main" val="614077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24" y="620688"/>
            <a:ext cx="8229600" cy="1143000"/>
          </a:xfrm>
        </p:spPr>
        <p:txBody>
          <a:bodyPr/>
          <a:lstStyle/>
          <a:p>
            <a:r>
              <a:rPr lang="en-GB" dirty="0" smtClean="0"/>
              <a:t>The USA: Remuneration as incentives</a:t>
            </a:r>
            <a:endParaRPr lang="en-GB" dirty="0"/>
          </a:p>
        </p:txBody>
      </p:sp>
      <p:sp>
        <p:nvSpPr>
          <p:cNvPr id="3" name="Content Placeholder 2"/>
          <p:cNvSpPr>
            <a:spLocks noGrp="1"/>
          </p:cNvSpPr>
          <p:nvPr>
            <p:ph idx="1"/>
          </p:nvPr>
        </p:nvSpPr>
        <p:spPr>
          <a:xfrm>
            <a:off x="179512" y="1484784"/>
            <a:ext cx="8867248" cy="5040560"/>
          </a:xfrm>
        </p:spPr>
        <p:txBody>
          <a:bodyPr/>
          <a:lstStyle/>
          <a:p>
            <a:r>
              <a:rPr lang="en-GB" sz="1800" dirty="0" smtClean="0"/>
              <a:t>Securities Act of 1934</a:t>
            </a:r>
          </a:p>
          <a:p>
            <a:r>
              <a:rPr lang="en-GB" sz="1800" dirty="0" smtClean="0"/>
              <a:t>Securities Act of 1993</a:t>
            </a:r>
          </a:p>
          <a:p>
            <a:endParaRPr lang="en-GB" sz="1800" dirty="0"/>
          </a:p>
          <a:p>
            <a:r>
              <a:rPr lang="en-GB" sz="1800" dirty="0" smtClean="0"/>
              <a:t>Internal Revenue Code of 1993: performance-based compensation is tax exempt, while ‘fixed’ remuneration in excess of $1mln cannot be treated as company’s expense</a:t>
            </a:r>
          </a:p>
          <a:p>
            <a:r>
              <a:rPr lang="en-GB" sz="1800" dirty="0" smtClean="0"/>
              <a:t>SOX of 2002: </a:t>
            </a:r>
          </a:p>
          <a:p>
            <a:pPr lvl="1"/>
            <a:r>
              <a:rPr lang="en-GB" sz="1800" dirty="0" smtClean="0"/>
              <a:t>prohibits personal loans to directors and executive offices (which were commonly granted to facilitate conversions of options</a:t>
            </a:r>
          </a:p>
          <a:p>
            <a:pPr lvl="1"/>
            <a:r>
              <a:rPr lang="en-GB" sz="1800" dirty="0" smtClean="0"/>
              <a:t>Puts restrictions on stock sales during retirement plan blackout periods</a:t>
            </a:r>
          </a:p>
          <a:p>
            <a:r>
              <a:rPr lang="en-GB" sz="1800" dirty="0" smtClean="0"/>
              <a:t>Compensation Disclosure and Analysis Act of 2006: </a:t>
            </a:r>
          </a:p>
          <a:p>
            <a:pPr lvl="1"/>
            <a:r>
              <a:rPr lang="en-GB" sz="1800" dirty="0" smtClean="0"/>
              <a:t>‘plain English’ statements how much and in what form CEO and CFO are paid</a:t>
            </a:r>
            <a:endParaRPr lang="en-GB" sz="1800" dirty="0"/>
          </a:p>
          <a:p>
            <a:r>
              <a:rPr lang="en-GB" sz="1800" dirty="0" smtClean="0"/>
              <a:t>Dodd-Frank Act 2010: </a:t>
            </a:r>
          </a:p>
          <a:p>
            <a:pPr lvl="1"/>
            <a:r>
              <a:rPr lang="en-GB" sz="1800" dirty="0" smtClean="0"/>
              <a:t>Disclosure of median annual total compensation of all employees, and of the ratio of this median to the total compensation of the CEO</a:t>
            </a:r>
          </a:p>
          <a:p>
            <a:pPr lvl="1"/>
            <a:r>
              <a:rPr lang="en-GB" sz="1800" dirty="0" smtClean="0"/>
              <a:t>Separation of CEO and Chair positions for firms that received assistance under 2008 Troubled Asset Relief Programme (TARP)</a:t>
            </a:r>
            <a:endParaRPr lang="en-GB" sz="1800" dirty="0"/>
          </a:p>
        </p:txBody>
      </p:sp>
      <p:sp>
        <p:nvSpPr>
          <p:cNvPr id="4" name="Right Brace 3"/>
          <p:cNvSpPr/>
          <p:nvPr/>
        </p:nvSpPr>
        <p:spPr>
          <a:xfrm>
            <a:off x="3131840" y="1408667"/>
            <a:ext cx="15544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3284677" y="1408667"/>
            <a:ext cx="5352747" cy="923330"/>
          </a:xfrm>
          <a:prstGeom prst="rect">
            <a:avLst/>
          </a:prstGeom>
          <a:noFill/>
        </p:spPr>
        <p:txBody>
          <a:bodyPr wrap="none" rtlCol="0">
            <a:spAutoFit/>
          </a:bodyPr>
          <a:lstStyle/>
          <a:p>
            <a:r>
              <a:rPr lang="en-GB" dirty="0" smtClean="0"/>
              <a:t>Companies are generally required to </a:t>
            </a:r>
          </a:p>
          <a:p>
            <a:r>
              <a:rPr lang="en-GB" dirty="0" smtClean="0"/>
              <a:t>describe their executive compensation programme</a:t>
            </a:r>
          </a:p>
          <a:p>
            <a:r>
              <a:rPr lang="en-GB" dirty="0"/>
              <a:t>f</a:t>
            </a:r>
            <a:r>
              <a:rPr lang="en-GB" dirty="0" smtClean="0"/>
              <a:t>or most recently competed fiscal year</a:t>
            </a:r>
          </a:p>
        </p:txBody>
      </p:sp>
    </p:spTree>
    <p:extLst>
      <p:ext uri="{BB962C8B-B14F-4D97-AF65-F5344CB8AC3E}">
        <p14:creationId xmlns:p14="http://schemas.microsoft.com/office/powerpoint/2010/main" val="891622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Sarbanes-Oxley Act  (SOX) 2002</a:t>
            </a:r>
          </a:p>
        </p:txBody>
      </p:sp>
      <p:sp>
        <p:nvSpPr>
          <p:cNvPr id="3" name="Content Placeholder 2"/>
          <p:cNvSpPr>
            <a:spLocks noGrp="1"/>
          </p:cNvSpPr>
          <p:nvPr>
            <p:ph idx="1"/>
          </p:nvPr>
        </p:nvSpPr>
        <p:spPr>
          <a:xfrm>
            <a:off x="323850" y="1628775"/>
            <a:ext cx="8640763" cy="4886325"/>
          </a:xfrm>
        </p:spPr>
        <p:txBody>
          <a:bodyPr/>
          <a:lstStyle/>
          <a:p>
            <a:pPr marL="0" indent="0">
              <a:buFontTx/>
              <a:buNone/>
              <a:defRPr/>
            </a:pPr>
            <a:r>
              <a:rPr lang="en-GB" sz="2000" dirty="0" smtClean="0"/>
              <a:t>Introduced a broad set of new reforms regarding the corporate governance of publically held companies. It was designed to:</a:t>
            </a:r>
          </a:p>
          <a:p>
            <a:pPr>
              <a:defRPr/>
            </a:pPr>
            <a:r>
              <a:rPr lang="en-GB" sz="2000" dirty="0" smtClean="0"/>
              <a:t>increase a level of corporate accountability to shareholders</a:t>
            </a:r>
          </a:p>
          <a:p>
            <a:pPr>
              <a:defRPr/>
            </a:pPr>
            <a:r>
              <a:rPr lang="en-GB" sz="2000" dirty="0" smtClean="0"/>
              <a:t>increase transparency of financial statements</a:t>
            </a:r>
          </a:p>
          <a:p>
            <a:pPr>
              <a:defRPr/>
            </a:pPr>
            <a:r>
              <a:rPr lang="en-GB" sz="2000" dirty="0" smtClean="0"/>
              <a:t>reform the oversight of corporate accounting</a:t>
            </a:r>
          </a:p>
          <a:p>
            <a:pPr>
              <a:defRPr/>
            </a:pPr>
            <a:r>
              <a:rPr lang="en-GB" sz="2000" dirty="0" smtClean="0"/>
              <a:t>direct the SEC to issue enabling rules for certain provisions and engage in an extensive rulemaking process</a:t>
            </a:r>
          </a:p>
          <a:p>
            <a:pPr>
              <a:defRPr/>
            </a:pPr>
            <a:endParaRPr lang="en-GB" sz="2000" dirty="0" smtClean="0"/>
          </a:p>
          <a:p>
            <a:pPr marL="0" indent="0">
              <a:buFontTx/>
              <a:buNone/>
              <a:defRPr/>
            </a:pPr>
            <a:r>
              <a:rPr lang="en-GB" sz="2000" dirty="0" smtClean="0"/>
              <a:t>The SOX applies to non-US issuers whose ADRs have been publically offered in the US (Level III ADRs), are listed on the US exchanges (Level II)  but not to those whose ADRs are trade OTC only (Level I) or privately.</a:t>
            </a:r>
            <a:endParaRPr lang="en-GB" sz="2000" dirty="0"/>
          </a:p>
        </p:txBody>
      </p:sp>
    </p:spTree>
    <p:extLst>
      <p:ext uri="{BB962C8B-B14F-4D97-AF65-F5344CB8AC3E}">
        <p14:creationId xmlns:p14="http://schemas.microsoft.com/office/powerpoint/2010/main" val="1933325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765175"/>
            <a:ext cx="8207375" cy="1079500"/>
          </a:xfrm>
        </p:spPr>
        <p:txBody>
          <a:bodyPr/>
          <a:lstStyle/>
          <a:p>
            <a:r>
              <a:rPr lang="en-GB" altLang="en-US" smtClean="0"/>
              <a:t>Audit Committee</a:t>
            </a:r>
            <a:br>
              <a:rPr lang="en-GB" altLang="en-US" smtClean="0"/>
            </a:br>
            <a:endParaRPr lang="en-GB" altLang="en-US" smtClean="0"/>
          </a:p>
        </p:txBody>
      </p:sp>
      <p:sp>
        <p:nvSpPr>
          <p:cNvPr id="15363" name="Content Placeholder 2"/>
          <p:cNvSpPr>
            <a:spLocks noGrp="1"/>
          </p:cNvSpPr>
          <p:nvPr>
            <p:ph idx="1"/>
          </p:nvPr>
        </p:nvSpPr>
        <p:spPr>
          <a:xfrm>
            <a:off x="323850" y="1484313"/>
            <a:ext cx="8639175" cy="4670425"/>
          </a:xfrm>
        </p:spPr>
        <p:txBody>
          <a:bodyPr/>
          <a:lstStyle/>
          <a:p>
            <a:r>
              <a:rPr lang="en-GB" altLang="en-US" sz="2000" dirty="0" smtClean="0"/>
              <a:t>Composed of entirely independent </a:t>
            </a:r>
            <a:r>
              <a:rPr lang="en-GB" altLang="en-US" sz="2000" dirty="0"/>
              <a:t>directors </a:t>
            </a:r>
            <a:endParaRPr lang="en-GB" altLang="en-US" sz="2000" dirty="0" smtClean="0"/>
          </a:p>
          <a:p>
            <a:pPr lvl="1"/>
            <a:r>
              <a:rPr lang="en-GB" altLang="en-US" sz="2000" dirty="0" smtClean="0"/>
              <a:t>SOX </a:t>
            </a:r>
            <a:r>
              <a:rPr lang="en-GB" altLang="en-US" sz="2000" dirty="0"/>
              <a:t>requires to disclose in periodic reports  whether or not at least one ‘financial expert’ serves on the </a:t>
            </a:r>
            <a:r>
              <a:rPr lang="en-GB" altLang="en-US" sz="2000" dirty="0" smtClean="0"/>
              <a:t>AC</a:t>
            </a:r>
          </a:p>
          <a:p>
            <a:r>
              <a:rPr lang="en-GB" altLang="en-US" sz="2000" dirty="0" smtClean="0"/>
              <a:t>Its responsibilities include: overseeing and approving outside auditors</a:t>
            </a:r>
          </a:p>
          <a:p>
            <a:r>
              <a:rPr lang="en-GB" altLang="en-US" sz="2000" dirty="0" smtClean="0"/>
              <a:t>Under SEC rules Audit Committee’s members:</a:t>
            </a:r>
          </a:p>
          <a:p>
            <a:pPr lvl="1"/>
            <a:r>
              <a:rPr lang="en-GB" altLang="en-US" sz="2000" dirty="0" smtClean="0"/>
              <a:t> cannot receive directly, or indirectly, advisory or compensatory fees (including compensation as an officer or employee) from the company, other than for board services</a:t>
            </a:r>
          </a:p>
          <a:p>
            <a:pPr lvl="1"/>
            <a:r>
              <a:rPr lang="en-GB" altLang="en-US" sz="2000" dirty="0"/>
              <a:t>c</a:t>
            </a:r>
            <a:r>
              <a:rPr lang="en-GB" altLang="en-US" sz="2000" dirty="0" smtClean="0"/>
              <a:t>annot be affiliates of the company</a:t>
            </a:r>
          </a:p>
          <a:p>
            <a:r>
              <a:rPr lang="en-GB" altLang="en-US" sz="2000" dirty="0" smtClean="0"/>
              <a:t>To recognise differences in corporate governance structures in foreign countries, in certain cases of ADR issuers, AC members can be drown from management employees, representatives of controlling shareholders, government officials, etc.  </a:t>
            </a:r>
          </a:p>
          <a:p>
            <a:pPr lvl="1"/>
            <a:endParaRPr lang="en-GB" altLang="en-US" sz="2000" dirty="0" smtClean="0"/>
          </a:p>
          <a:p>
            <a:endParaRPr lang="en-GB" altLang="en-US" sz="2000" dirty="0" smtClean="0"/>
          </a:p>
        </p:txBody>
      </p:sp>
    </p:spTree>
    <p:extLst>
      <p:ext uri="{BB962C8B-B14F-4D97-AF65-F5344CB8AC3E}">
        <p14:creationId xmlns:p14="http://schemas.microsoft.com/office/powerpoint/2010/main" val="211171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t>Assessment of SOX: Costs</a:t>
            </a:r>
          </a:p>
        </p:txBody>
      </p:sp>
      <p:sp>
        <p:nvSpPr>
          <p:cNvPr id="19459" name="Content Placeholder 2"/>
          <p:cNvSpPr>
            <a:spLocks noGrp="1"/>
          </p:cNvSpPr>
          <p:nvPr>
            <p:ph idx="1"/>
          </p:nvPr>
        </p:nvSpPr>
        <p:spPr/>
        <p:txBody>
          <a:bodyPr/>
          <a:lstStyle/>
          <a:p>
            <a:pPr eaLnBrk="1" hangingPunct="1"/>
            <a:r>
              <a:rPr lang="en-US" altLang="en-US" sz="2000" dirty="0" smtClean="0"/>
              <a:t>Very expensive and unneeded obligations  </a:t>
            </a:r>
          </a:p>
          <a:p>
            <a:pPr eaLnBrk="1" hangingPunct="1"/>
            <a:r>
              <a:rPr lang="en-US" altLang="en-US" sz="2000" dirty="0" smtClean="0"/>
              <a:t>Delisting of companies from the NYSE and NASDAQ</a:t>
            </a:r>
          </a:p>
          <a:p>
            <a:pPr eaLnBrk="1" hangingPunct="1"/>
            <a:r>
              <a:rPr lang="en-US" altLang="en-US" sz="2000" dirty="0" smtClean="0"/>
              <a:t>Reduction of US IPOs </a:t>
            </a:r>
          </a:p>
          <a:p>
            <a:pPr eaLnBrk="1" hangingPunct="1"/>
            <a:r>
              <a:rPr lang="en-US" altLang="en-US" sz="2000" dirty="0" smtClean="0"/>
              <a:t>Reduction of foreign listings on NYSE and NASDAQ</a:t>
            </a:r>
          </a:p>
          <a:p>
            <a:r>
              <a:rPr lang="en-GB" altLang="en-US" sz="2000" dirty="0" smtClean="0"/>
              <a:t>Reduction of competitiveness of the American Stock Exchanges on the international scene</a:t>
            </a:r>
          </a:p>
          <a:p>
            <a:r>
              <a:rPr lang="en-GB" altLang="en-US" sz="2000" dirty="0" smtClean="0"/>
              <a:t>The adoption of Compensation Disclosure and Analysis (CD&amp;A) by SEC in 2006 </a:t>
            </a:r>
          </a:p>
          <a:p>
            <a:pPr lvl="1"/>
            <a:r>
              <a:rPr lang="en-GB" altLang="en-US" sz="2000" dirty="0" smtClean="0"/>
              <a:t>Detailed information on compensation earned by CEO, CFO and the three highest paid executive officers and members of the board of directors</a:t>
            </a:r>
          </a:p>
        </p:txBody>
      </p:sp>
    </p:spTree>
    <p:extLst>
      <p:ext uri="{BB962C8B-B14F-4D97-AF65-F5344CB8AC3E}">
        <p14:creationId xmlns:p14="http://schemas.microsoft.com/office/powerpoint/2010/main" val="2517078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lstStyle/>
          <a:p>
            <a:r>
              <a:rPr lang="en-GB" dirty="0" smtClean="0"/>
              <a:t>Dodd-Frank Wall Street Reform and Consumer Protection Act, 2010</a:t>
            </a:r>
            <a:endParaRPr lang="en-GB" dirty="0"/>
          </a:p>
        </p:txBody>
      </p:sp>
      <p:sp>
        <p:nvSpPr>
          <p:cNvPr id="3" name="Content Placeholder 2"/>
          <p:cNvSpPr>
            <a:spLocks noGrp="1"/>
          </p:cNvSpPr>
          <p:nvPr>
            <p:ph idx="1"/>
          </p:nvPr>
        </p:nvSpPr>
        <p:spPr>
          <a:xfrm>
            <a:off x="107504" y="1916832"/>
            <a:ext cx="8856984" cy="4598268"/>
          </a:xfrm>
        </p:spPr>
        <p:txBody>
          <a:bodyPr/>
          <a:lstStyle/>
          <a:p>
            <a:r>
              <a:rPr lang="en-GB" sz="2000" dirty="0" smtClean="0"/>
              <a:t>‘Softening’ SOX’s auditing requirements of internal control assessment by management</a:t>
            </a:r>
          </a:p>
          <a:p>
            <a:pPr lvl="1"/>
            <a:r>
              <a:rPr lang="en-GB" sz="2000" dirty="0" smtClean="0"/>
              <a:t>Exception for firms with a market cap  &lt; $75mln</a:t>
            </a:r>
          </a:p>
          <a:p>
            <a:pPr lvl="1"/>
            <a:r>
              <a:rPr lang="en-GB" sz="2000" dirty="0" smtClean="0"/>
              <a:t>Requested SEC to investigate and propose new rules for firms with a market cap $75mln – $250mln</a:t>
            </a:r>
          </a:p>
          <a:p>
            <a:pPr lvl="1"/>
            <a:endParaRPr lang="en-GB" sz="2000" dirty="0" smtClean="0"/>
          </a:p>
          <a:p>
            <a:pPr marL="0" indent="0">
              <a:buNone/>
            </a:pPr>
            <a:r>
              <a:rPr lang="en-GB" sz="2000" dirty="0"/>
              <a:t>“The 2,319 pages contained the blueprint for 243 rule-makings along with numerous studies and reports ensuring that it will take years before the reforms aimed at preventing the recurrence of a similar financial crisis in the future are actually in place and operational” </a:t>
            </a:r>
          </a:p>
          <a:p>
            <a:pPr marL="0" indent="0">
              <a:buNone/>
            </a:pPr>
            <a:r>
              <a:rPr lang="en-GB" sz="2000" dirty="0" smtClean="0"/>
              <a:t>“(</a:t>
            </a:r>
            <a:r>
              <a:rPr lang="en-GB" sz="2000" dirty="0" err="1"/>
              <a:t>i</a:t>
            </a:r>
            <a:r>
              <a:rPr lang="en-GB" sz="2000" dirty="0"/>
              <a:t>)n early 2013, nearly three years from its enactment, a quarter of mandatory rule-making provisions were yet to be proposed, with many of the other three-quarters still in the provisional stage and some of the most significant facing challenge”</a:t>
            </a:r>
          </a:p>
          <a:p>
            <a:pPr marL="0" indent="0" algn="r">
              <a:buNone/>
            </a:pPr>
            <a:r>
              <a:rPr lang="en-GB" sz="2000" dirty="0"/>
              <a:t>(</a:t>
            </a:r>
            <a:r>
              <a:rPr lang="en-GB" sz="2000" dirty="0" err="1"/>
              <a:t>Demsey</a:t>
            </a:r>
            <a:r>
              <a:rPr lang="en-GB" sz="2000" dirty="0"/>
              <a:t>, </a:t>
            </a:r>
            <a:r>
              <a:rPr lang="en-GB" sz="2000" dirty="0" smtClean="0"/>
              <a:t>2013)</a:t>
            </a:r>
          </a:p>
          <a:p>
            <a:pPr lvl="1"/>
            <a:endParaRPr lang="en-GB" sz="2000" dirty="0"/>
          </a:p>
        </p:txBody>
      </p:sp>
    </p:spTree>
    <p:extLst>
      <p:ext uri="{BB962C8B-B14F-4D97-AF65-F5344CB8AC3E}">
        <p14:creationId xmlns:p14="http://schemas.microsoft.com/office/powerpoint/2010/main" val="852924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Executive </a:t>
            </a:r>
            <a:r>
              <a:rPr lang="en-GB" dirty="0" smtClean="0"/>
              <a:t>remuneration at Dodd-Frank Act</a:t>
            </a:r>
            <a:endParaRPr lang="en-GB" dirty="0"/>
          </a:p>
        </p:txBody>
      </p:sp>
      <p:sp>
        <p:nvSpPr>
          <p:cNvPr id="3" name="Content Placeholder 2"/>
          <p:cNvSpPr>
            <a:spLocks noGrp="1"/>
          </p:cNvSpPr>
          <p:nvPr>
            <p:ph idx="1"/>
          </p:nvPr>
        </p:nvSpPr>
        <p:spPr>
          <a:xfrm>
            <a:off x="251520" y="1700808"/>
            <a:ext cx="8446393" cy="4814292"/>
          </a:xfrm>
        </p:spPr>
        <p:txBody>
          <a:bodyPr/>
          <a:lstStyle/>
          <a:p>
            <a:r>
              <a:rPr lang="en-GB" sz="2000" dirty="0" smtClean="0"/>
              <a:t>Disclosure and justification of </a:t>
            </a:r>
            <a:r>
              <a:rPr lang="en-GB" sz="2000" dirty="0"/>
              <a:t>awarded </a:t>
            </a:r>
            <a:r>
              <a:rPr lang="en-GB" sz="2000" dirty="0" smtClean="0"/>
              <a:t>executive remuneration</a:t>
            </a:r>
            <a:endParaRPr lang="en-GB" sz="2000" dirty="0"/>
          </a:p>
          <a:p>
            <a:r>
              <a:rPr lang="en-GB" sz="2000" dirty="0" smtClean="0"/>
              <a:t>Disclosure of the median annual total compensation of all employees</a:t>
            </a:r>
          </a:p>
          <a:p>
            <a:r>
              <a:rPr lang="en-GB" sz="2000" dirty="0" smtClean="0"/>
              <a:t>Disclosure of the ratio of the above median to the total compensation of the CEO.</a:t>
            </a:r>
          </a:p>
          <a:p>
            <a:r>
              <a:rPr lang="en-GB" sz="2000" dirty="0" smtClean="0"/>
              <a:t>Disclosure whether any directors/employees were permitted to buy financial instruments to hedge/offset a potential decline in the value of company’s shares held as part of compensation</a:t>
            </a:r>
          </a:p>
          <a:p>
            <a:r>
              <a:rPr lang="en-GB" sz="2000" dirty="0" smtClean="0"/>
              <a:t>Shareholders have a non-biding vote (at least once every three years) on executive pay</a:t>
            </a:r>
          </a:p>
          <a:p>
            <a:pPr lvl="1"/>
            <a:endParaRPr lang="en-GB" sz="2000" dirty="0"/>
          </a:p>
        </p:txBody>
      </p:sp>
    </p:spTree>
    <p:extLst>
      <p:ext uri="{BB962C8B-B14F-4D97-AF65-F5344CB8AC3E}">
        <p14:creationId xmlns:p14="http://schemas.microsoft.com/office/powerpoint/2010/main" val="2667771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55650" y="14288"/>
            <a:ext cx="8013700" cy="865187"/>
          </a:xfrm>
        </p:spPr>
        <p:txBody>
          <a:bodyPr/>
          <a:lstStyle/>
          <a:p>
            <a:r>
              <a:rPr lang="en-GB" dirty="0" smtClean="0"/>
              <a:t>Executive pay</a:t>
            </a:r>
          </a:p>
        </p:txBody>
      </p:sp>
      <p:pic>
        <p:nvPicPr>
          <p:cNvPr id="17412" name="Picture 2" descr="https://encrypted-tbn2.gstatic.com/images?q=tbn:ANd9GcR_EkydChTp7JeorORPvCu8IvSIF3CPGyA49-ygVI9pezmofx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976313"/>
            <a:ext cx="4321175"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66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corporate governance?</a:t>
            </a:r>
            <a:endParaRPr lang="en-GB" dirty="0"/>
          </a:p>
        </p:txBody>
      </p:sp>
      <p:pic>
        <p:nvPicPr>
          <p:cNvPr id="135170" name="Picture 2" descr="C:\Users\Ania\Music\Documents\teaching\Bath\cartoons\cartoon 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200800" cy="520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5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eaLnBrk="1" hangingPunct="1"/>
            <a:endParaRPr lang="en-US" dirty="0" smtClean="0"/>
          </a:p>
        </p:txBody>
      </p:sp>
      <p:pic>
        <p:nvPicPr>
          <p:cNvPr id="11267" name="Picture 4" descr="C:\Users\Ania\Documents\teaching\Bath\Corporate Governance\Lectures\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0" y="908720"/>
            <a:ext cx="9102273"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p:cNvSpPr txBox="1">
            <a:spLocks noChangeArrowheads="1"/>
          </p:cNvSpPr>
          <p:nvPr/>
        </p:nvSpPr>
        <p:spPr bwMode="auto">
          <a:xfrm>
            <a:off x="2987675" y="188913"/>
            <a:ext cx="482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t>CEO pay, USA  annual statistics </a:t>
            </a:r>
          </a:p>
        </p:txBody>
      </p:sp>
    </p:spTree>
    <p:extLst>
      <p:ext uri="{BB962C8B-B14F-4D97-AF65-F5344CB8AC3E}">
        <p14:creationId xmlns:p14="http://schemas.microsoft.com/office/powerpoint/2010/main" val="372879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400" smtClean="0"/>
              <a:t>Relative importance of components of pay</a:t>
            </a:r>
            <a:endParaRPr lang="en-US" sz="2400" smtClean="0"/>
          </a:p>
        </p:txBody>
      </p:sp>
      <p:graphicFrame>
        <p:nvGraphicFramePr>
          <p:cNvPr id="29803" name="Group 107"/>
          <p:cNvGraphicFramePr>
            <a:graphicFrameLocks noGrp="1"/>
          </p:cNvGraphicFramePr>
          <p:nvPr>
            <p:ph type="body" idx="1"/>
          </p:nvPr>
        </p:nvGraphicFramePr>
        <p:xfrm>
          <a:off x="468313" y="1989138"/>
          <a:ext cx="8229600" cy="4562476"/>
        </p:xfrm>
        <a:graphic>
          <a:graphicData uri="http://schemas.openxmlformats.org/drawingml/2006/table">
            <a:tbl>
              <a:tblPr/>
              <a:tblGrid>
                <a:gridCol w="2743200"/>
                <a:gridCol w="2743200"/>
                <a:gridCol w="2743200"/>
              </a:tblGrid>
              <a:tr h="944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UK - % total pay</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US - % total pay</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Base salary</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59</a:t>
                      </a:r>
                      <a:endParaRPr kumimoji="0" lang="en-US" sz="2000" b="0" i="0" u="none" strike="noStrike" cap="none" normalizeH="0" baseline="0" dirty="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29</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Annual bonus</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18</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17</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3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Share options</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10</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42</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LTIP shares</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9</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4</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Other pay</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5</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Arial" charset="0"/>
                        </a:rPr>
                        <a:t>8</a:t>
                      </a:r>
                      <a:endParaRPr kumimoji="0" lang="en-US" sz="2000" b="0" i="0" u="none" strike="noStrike" cap="none" normalizeH="0" baseline="0" smtClean="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9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Arial" charset="0"/>
                        </a:rPr>
                        <a:t>Source: </a:t>
                      </a:r>
                      <a:r>
                        <a:rPr kumimoji="0" lang="en-GB" sz="2000" b="0" i="0" u="none" strike="noStrike" cap="none" normalizeH="0" baseline="0" dirty="0" err="1" smtClean="0">
                          <a:ln>
                            <a:noFill/>
                          </a:ln>
                          <a:solidFill>
                            <a:schemeClr val="tx1"/>
                          </a:solidFill>
                          <a:effectLst/>
                          <a:latin typeface="Arial" charset="0"/>
                          <a:cs typeface="Arial" charset="0"/>
                        </a:rPr>
                        <a:t>Conyon</a:t>
                      </a:r>
                      <a:r>
                        <a:rPr kumimoji="0" lang="en-GB" sz="2000" b="0" i="0" u="none" strike="noStrike" cap="none" normalizeH="0" baseline="0" dirty="0" smtClean="0">
                          <a:ln>
                            <a:noFill/>
                          </a:ln>
                          <a:solidFill>
                            <a:schemeClr val="tx1"/>
                          </a:solidFill>
                          <a:effectLst/>
                          <a:latin typeface="Arial" charset="0"/>
                          <a:cs typeface="Arial" charset="0"/>
                        </a:rPr>
                        <a:t> and Murphy (2000)</a:t>
                      </a:r>
                      <a:endParaRPr kumimoji="0" lang="en-US" sz="2000" b="0" i="0" u="none" strike="noStrike" cap="none" normalizeH="0" baseline="0" dirty="0" smtClean="0">
                        <a:ln>
                          <a:noFill/>
                        </a:ln>
                        <a:solidFill>
                          <a:schemeClr val="tx1"/>
                        </a:solidFill>
                        <a:effectLst/>
                        <a:latin typeface="Arial"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4025662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400" dirty="0" smtClean="0"/>
              <a:t>Agency theory –  illustrative example</a:t>
            </a:r>
          </a:p>
        </p:txBody>
      </p:sp>
      <p:sp>
        <p:nvSpPr>
          <p:cNvPr id="5123" name="Rectangle 3"/>
          <p:cNvSpPr>
            <a:spLocks noGrp="1" noChangeArrowheads="1"/>
          </p:cNvSpPr>
          <p:nvPr>
            <p:ph type="body" idx="1"/>
          </p:nvPr>
        </p:nvSpPr>
        <p:spPr>
          <a:xfrm>
            <a:off x="395536" y="1556792"/>
            <a:ext cx="8568952" cy="5184576"/>
          </a:xfrm>
        </p:spPr>
        <p:txBody>
          <a:bodyPr/>
          <a:lstStyle/>
          <a:p>
            <a:pPr marL="0" indent="0" eaLnBrk="1" hangingPunct="1">
              <a:buNone/>
            </a:pPr>
            <a:r>
              <a:rPr lang="en-US" sz="2000" dirty="0" smtClean="0"/>
              <a:t>V – output of the firm</a:t>
            </a:r>
          </a:p>
          <a:p>
            <a:pPr marL="0" indent="0" eaLnBrk="1" hangingPunct="1">
              <a:buNone/>
            </a:pPr>
            <a:r>
              <a:rPr lang="en-US" sz="2000" dirty="0" smtClean="0">
                <a:latin typeface="Symbol" pitchFamily="18" charset="2"/>
              </a:rPr>
              <a:t>e</a:t>
            </a:r>
            <a:r>
              <a:rPr lang="en-US" sz="2000" dirty="0" smtClean="0"/>
              <a:t> – random shock to the firm’s payoff; </a:t>
            </a:r>
            <a:r>
              <a:rPr lang="en-US" sz="2000" dirty="0" smtClean="0">
                <a:latin typeface="Symbol" pitchFamily="18" charset="2"/>
              </a:rPr>
              <a:t>e</a:t>
            </a:r>
            <a:r>
              <a:rPr lang="en-US" sz="2000" dirty="0" smtClean="0"/>
              <a:t> </a:t>
            </a:r>
            <a:r>
              <a:rPr lang="en-US" sz="2000" dirty="0" smtClean="0">
                <a:latin typeface="Arial"/>
                <a:cs typeface="Arial"/>
              </a:rPr>
              <a:t>~ </a:t>
            </a:r>
            <a:r>
              <a:rPr lang="en-US" sz="2000" dirty="0" smtClean="0"/>
              <a:t>NIID (0, </a:t>
            </a:r>
            <a:r>
              <a:rPr lang="en-US" sz="2000" dirty="0" smtClean="0">
                <a:latin typeface="Symbol" pitchFamily="18" charset="2"/>
              </a:rPr>
              <a:t>s</a:t>
            </a:r>
            <a:r>
              <a:rPr lang="en-US" sz="2000" baseline="30000" dirty="0" smtClean="0">
                <a:latin typeface="Symbol" pitchFamily="18" charset="2"/>
              </a:rPr>
              <a:t>2</a:t>
            </a:r>
            <a:r>
              <a:rPr lang="en-US" sz="2000" dirty="0" smtClean="0"/>
              <a:t>)</a:t>
            </a:r>
          </a:p>
          <a:p>
            <a:pPr marL="0" indent="0" eaLnBrk="1" hangingPunct="1">
              <a:buNone/>
            </a:pPr>
            <a:r>
              <a:rPr lang="en-US" sz="2000" dirty="0"/>
              <a:t>e</a:t>
            </a:r>
            <a:r>
              <a:rPr lang="en-US" sz="2000" dirty="0" smtClean="0"/>
              <a:t> – effort of the agent </a:t>
            </a:r>
          </a:p>
          <a:p>
            <a:pPr marL="0" indent="0" eaLnBrk="1" hangingPunct="1">
              <a:buNone/>
            </a:pPr>
            <a:r>
              <a:rPr lang="en-US" sz="2000" dirty="0"/>
              <a:t>c</a:t>
            </a:r>
            <a:r>
              <a:rPr lang="en-US" sz="2000" dirty="0" smtClean="0"/>
              <a:t> – cost of effort; c’(e)&gt;0, c”(e) &gt;0  </a:t>
            </a:r>
          </a:p>
          <a:p>
            <a:pPr eaLnBrk="1" hangingPunct="1">
              <a:buFont typeface="Symbol"/>
              <a:buChar char="b"/>
            </a:pPr>
            <a:r>
              <a:rPr lang="en-US" sz="2000" dirty="0" smtClean="0"/>
              <a:t>– sharing rate, i.e., the proportion of the firm’s output V that is paid to the agent </a:t>
            </a:r>
          </a:p>
          <a:p>
            <a:pPr marL="0" indent="0" eaLnBrk="1" hangingPunct="1">
              <a:buNone/>
            </a:pPr>
            <a:r>
              <a:rPr lang="en-US" sz="2000" dirty="0" smtClean="0">
                <a:latin typeface="Symbol" pitchFamily="18" charset="2"/>
              </a:rPr>
              <a:t>a</a:t>
            </a:r>
            <a:r>
              <a:rPr lang="en-US" sz="2000" dirty="0" smtClean="0"/>
              <a:t> – the agent’s salary</a:t>
            </a:r>
          </a:p>
          <a:p>
            <a:pPr marL="0" indent="0" eaLnBrk="1" hangingPunct="1">
              <a:buNone/>
            </a:pPr>
            <a:r>
              <a:rPr lang="en-US" sz="2000" dirty="0" smtClean="0"/>
              <a:t>W – the agent’s wage</a:t>
            </a:r>
          </a:p>
          <a:p>
            <a:pPr marL="0" indent="0" eaLnBrk="1" hangingPunct="1">
              <a:buNone/>
            </a:pPr>
            <a:r>
              <a:rPr lang="en-US" sz="2000" dirty="0" smtClean="0"/>
              <a:t>W</a:t>
            </a:r>
            <a:r>
              <a:rPr lang="en-US" sz="2000" baseline="-25000" dirty="0" smtClean="0"/>
              <a:t>0</a:t>
            </a:r>
            <a:r>
              <a:rPr lang="en-US" sz="2000" dirty="0" smtClean="0"/>
              <a:t> – market wage, </a:t>
            </a:r>
            <a:r>
              <a:rPr lang="en-US" sz="2000" dirty="0" err="1" smtClean="0"/>
              <a:t>exogeneous</a:t>
            </a:r>
            <a:endParaRPr lang="en-US" sz="2000" dirty="0" smtClean="0"/>
          </a:p>
          <a:p>
            <a:pPr marL="0" indent="0" eaLnBrk="1" hangingPunct="1">
              <a:buNone/>
            </a:pPr>
            <a:r>
              <a:rPr lang="en-US" sz="2000" dirty="0" smtClean="0"/>
              <a:t>U – the agent’s utility function</a:t>
            </a:r>
          </a:p>
          <a:p>
            <a:pPr marL="0" indent="0" eaLnBrk="1" hangingPunct="1">
              <a:buNone/>
            </a:pPr>
            <a:r>
              <a:rPr lang="en-US" sz="2000" dirty="0" smtClean="0"/>
              <a:t>S – payoff  of the firm (net profit) </a:t>
            </a:r>
          </a:p>
          <a:p>
            <a:pPr marL="0" indent="0" eaLnBrk="1" hangingPunct="1">
              <a:buNone/>
            </a:pPr>
            <a:r>
              <a:rPr lang="en-US" sz="2000" dirty="0"/>
              <a:t>r – the agent’s risk aversion (the agent is risk averse, but the </a:t>
            </a:r>
            <a:r>
              <a:rPr lang="en-US" sz="2000" dirty="0" smtClean="0"/>
              <a:t>principle </a:t>
            </a:r>
            <a:r>
              <a:rPr lang="en-US" sz="2000" dirty="0"/>
              <a:t>is risk neutral)</a:t>
            </a:r>
          </a:p>
          <a:p>
            <a:pPr marL="0" indent="0" eaLnBrk="1" hangingPunct="1">
              <a:buNone/>
            </a:pPr>
            <a:endParaRPr lang="en-US" sz="2000" dirty="0" smtClean="0"/>
          </a:p>
        </p:txBody>
      </p:sp>
    </p:spTree>
    <p:extLst>
      <p:ext uri="{BB962C8B-B14F-4D97-AF65-F5344CB8AC3E}">
        <p14:creationId xmlns:p14="http://schemas.microsoft.com/office/powerpoint/2010/main" val="293814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67544" y="908720"/>
            <a:ext cx="8230369" cy="5606380"/>
          </a:xfrm>
        </p:spPr>
        <p:txBody>
          <a:bodyPr/>
          <a:lstStyle/>
          <a:p>
            <a:pPr eaLnBrk="1" hangingPunct="1"/>
            <a:r>
              <a:rPr lang="en-US" sz="2000" dirty="0" smtClean="0"/>
              <a:t>Firm output V = e + </a:t>
            </a:r>
            <a:r>
              <a:rPr lang="en-US" sz="2000" dirty="0" smtClean="0">
                <a:latin typeface="Symbol" pitchFamily="18" charset="2"/>
              </a:rPr>
              <a:t>e</a:t>
            </a:r>
          </a:p>
          <a:p>
            <a:pPr eaLnBrk="1" hangingPunct="1"/>
            <a:r>
              <a:rPr lang="en-US" sz="2000" dirty="0" smtClean="0"/>
              <a:t>Agent’s wage W = </a:t>
            </a:r>
            <a:r>
              <a:rPr lang="en-US" sz="2000" dirty="0" smtClean="0">
                <a:latin typeface="Symbol" pitchFamily="18" charset="2"/>
              </a:rPr>
              <a:t>a</a:t>
            </a:r>
            <a:r>
              <a:rPr lang="en-US" sz="2000" dirty="0" smtClean="0"/>
              <a:t> + </a:t>
            </a:r>
            <a:r>
              <a:rPr lang="en-US" sz="2000" dirty="0" err="1" smtClean="0">
                <a:latin typeface="Symbol" pitchFamily="18" charset="2"/>
              </a:rPr>
              <a:t>b</a:t>
            </a:r>
            <a:r>
              <a:rPr lang="en-US" sz="2000" dirty="0" err="1" smtClean="0"/>
              <a:t>V</a:t>
            </a:r>
            <a:endParaRPr lang="en-US" sz="2000" dirty="0" smtClean="0"/>
          </a:p>
          <a:p>
            <a:pPr eaLnBrk="1" hangingPunct="1"/>
            <a:r>
              <a:rPr lang="en-US" sz="2000" dirty="0" smtClean="0"/>
              <a:t>Cost of effort c(e) = 0.5e</a:t>
            </a:r>
            <a:r>
              <a:rPr lang="en-US" sz="2000" baseline="30000" dirty="0" smtClean="0"/>
              <a:t>2</a:t>
            </a:r>
            <a:endParaRPr lang="en-US" sz="2000" dirty="0" smtClean="0"/>
          </a:p>
          <a:p>
            <a:pPr marL="0" indent="0" eaLnBrk="1" hangingPunct="1">
              <a:buNone/>
            </a:pPr>
            <a:r>
              <a:rPr lang="en-US" sz="2000" dirty="0" smtClean="0"/>
              <a:t>3 Qs:</a:t>
            </a:r>
          </a:p>
          <a:p>
            <a:pPr eaLnBrk="1" hangingPunct="1"/>
            <a:r>
              <a:rPr lang="en-US" sz="2000" dirty="0" smtClean="0"/>
              <a:t>How much effort is the agent going to exert? </a:t>
            </a:r>
          </a:p>
          <a:p>
            <a:pPr eaLnBrk="1" hangingPunct="1"/>
            <a:r>
              <a:rPr lang="en-US" sz="2000" dirty="0" smtClean="0"/>
              <a:t>What is the optimal sharing rate? </a:t>
            </a:r>
          </a:p>
          <a:p>
            <a:pPr eaLnBrk="1" hangingPunct="1"/>
            <a:r>
              <a:rPr lang="en-US" sz="2000" dirty="0" smtClean="0"/>
              <a:t>What is the optimal level of salary?  </a:t>
            </a:r>
          </a:p>
          <a:p>
            <a:pPr marL="0" indent="0" eaLnBrk="1" hangingPunct="1">
              <a:buNone/>
            </a:pPr>
            <a:endParaRPr lang="en-US" sz="2000" dirty="0" smtClean="0"/>
          </a:p>
          <a:p>
            <a:pPr marL="0" indent="0" eaLnBrk="1" hangingPunct="1">
              <a:buNone/>
            </a:pPr>
            <a:r>
              <a:rPr lang="en-US" sz="2000" dirty="0" smtClean="0"/>
              <a:t>The agent </a:t>
            </a:r>
            <a:r>
              <a:rPr lang="en-US" sz="2000" dirty="0" err="1" smtClean="0"/>
              <a:t>maximises</a:t>
            </a:r>
            <a:r>
              <a:rPr lang="en-US" sz="2000" dirty="0" smtClean="0"/>
              <a:t> his utility: </a:t>
            </a:r>
          </a:p>
          <a:p>
            <a:pPr eaLnBrk="1" hangingPunct="1"/>
            <a:endParaRPr lang="en-US" sz="2000" dirty="0"/>
          </a:p>
          <a:p>
            <a:pPr marL="0" indent="0" eaLnBrk="1" hangingPunct="1">
              <a:buNone/>
            </a:pPr>
            <a:r>
              <a:rPr lang="en-US" sz="2000" dirty="0" smtClean="0"/>
              <a:t>where</a:t>
            </a:r>
          </a:p>
          <a:p>
            <a:pPr marL="0" indent="0" eaLnBrk="1" hangingPunct="1">
              <a:buNone/>
            </a:pPr>
            <a:endParaRPr lang="en-US" sz="2000" dirty="0" smtClean="0"/>
          </a:p>
          <a:p>
            <a:pPr marL="0" indent="0" eaLnBrk="1" hangingPunct="1">
              <a:buNone/>
            </a:pPr>
            <a:r>
              <a:rPr lang="en-US" sz="2000" dirty="0" smtClean="0"/>
              <a:t>So, the utility to </a:t>
            </a:r>
            <a:r>
              <a:rPr lang="en-US" sz="2000" dirty="0" err="1" smtClean="0"/>
              <a:t>maximise</a:t>
            </a:r>
            <a:r>
              <a:rPr lang="en-US" sz="2000" dirty="0" smtClean="0"/>
              <a:t> is:</a:t>
            </a:r>
          </a:p>
          <a:p>
            <a:pPr eaLnBrk="1" hangingPunct="1"/>
            <a:endParaRPr lang="en-US" sz="2000" dirty="0"/>
          </a:p>
          <a:p>
            <a:pPr eaLnBrk="1" hangingPunct="1"/>
            <a:endParaRPr lang="en-US" sz="2000" dirty="0"/>
          </a:p>
          <a:p>
            <a:pPr eaLnBrk="1" hangingPunct="1"/>
            <a:endParaRPr lang="en-US" sz="2000" dirty="0" smtClean="0"/>
          </a:p>
          <a:p>
            <a:pPr eaLnBrk="1" hangingPunct="1"/>
            <a:endParaRPr lang="en-US" sz="2000" dirty="0" smtClean="0"/>
          </a:p>
          <a:p>
            <a:pPr eaLnBrk="1" hangingPunct="1"/>
            <a:endParaRPr lang="en-US" sz="2000" dirty="0"/>
          </a:p>
          <a:p>
            <a:pPr eaLnBrk="1" hangingPunct="1"/>
            <a:endParaRPr lang="en-US" sz="20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022956276"/>
              </p:ext>
            </p:extLst>
          </p:nvPr>
        </p:nvGraphicFramePr>
        <p:xfrm>
          <a:off x="4211960" y="3717032"/>
          <a:ext cx="4248472" cy="708078"/>
        </p:xfrm>
        <a:graphic>
          <a:graphicData uri="http://schemas.openxmlformats.org/presentationml/2006/ole">
            <mc:AlternateContent xmlns:mc="http://schemas.openxmlformats.org/markup-compatibility/2006">
              <mc:Choice xmlns:v="urn:schemas-microsoft-com:vml" Requires="v">
                <p:oleObj spid="_x0000_s148539" name="Equation" r:id="rId3" imgW="2590560" imgH="431640" progId="Equation.3">
                  <p:embed/>
                </p:oleObj>
              </mc:Choice>
              <mc:Fallback>
                <p:oleObj name="Equation" r:id="rId3" imgW="2590560" imgH="431640" progId="Equation.3">
                  <p:embed/>
                  <p:pic>
                    <p:nvPicPr>
                      <p:cNvPr id="0" name=""/>
                      <p:cNvPicPr/>
                      <p:nvPr/>
                    </p:nvPicPr>
                    <p:blipFill>
                      <a:blip r:embed="rId4"/>
                      <a:stretch>
                        <a:fillRect/>
                      </a:stretch>
                    </p:blipFill>
                    <p:spPr>
                      <a:xfrm>
                        <a:off x="4211960" y="3717032"/>
                        <a:ext cx="4248472" cy="70807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03172290"/>
              </p:ext>
            </p:extLst>
          </p:nvPr>
        </p:nvGraphicFramePr>
        <p:xfrm>
          <a:off x="1403648" y="4509120"/>
          <a:ext cx="5065713" cy="431800"/>
        </p:xfrm>
        <a:graphic>
          <a:graphicData uri="http://schemas.openxmlformats.org/presentationml/2006/ole">
            <mc:AlternateContent xmlns:mc="http://schemas.openxmlformats.org/markup-compatibility/2006">
              <mc:Choice xmlns:v="urn:schemas-microsoft-com:vml" Requires="v">
                <p:oleObj spid="_x0000_s148540" name="Equation" r:id="rId5" imgW="2679480" imgH="228600" progId="Equation.3">
                  <p:embed/>
                </p:oleObj>
              </mc:Choice>
              <mc:Fallback>
                <p:oleObj name="Equation" r:id="rId5" imgW="2679480" imgH="228600" progId="Equation.3">
                  <p:embed/>
                  <p:pic>
                    <p:nvPicPr>
                      <p:cNvPr id="0" name=""/>
                      <p:cNvPicPr/>
                      <p:nvPr/>
                    </p:nvPicPr>
                    <p:blipFill>
                      <a:blip r:embed="rId6"/>
                      <a:stretch>
                        <a:fillRect/>
                      </a:stretch>
                    </p:blipFill>
                    <p:spPr>
                      <a:xfrm>
                        <a:off x="1403648" y="4509120"/>
                        <a:ext cx="5065713" cy="431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21737492"/>
              </p:ext>
            </p:extLst>
          </p:nvPr>
        </p:nvGraphicFramePr>
        <p:xfrm>
          <a:off x="827584" y="5733256"/>
          <a:ext cx="7566025" cy="792163"/>
        </p:xfrm>
        <a:graphic>
          <a:graphicData uri="http://schemas.openxmlformats.org/presentationml/2006/ole">
            <mc:AlternateContent xmlns:mc="http://schemas.openxmlformats.org/markup-compatibility/2006">
              <mc:Choice xmlns:v="urn:schemas-microsoft-com:vml" Requires="v">
                <p:oleObj spid="_x0000_s148541" name="Equation" r:id="rId7" imgW="4609800" imgH="482400" progId="Equation.3">
                  <p:embed/>
                </p:oleObj>
              </mc:Choice>
              <mc:Fallback>
                <p:oleObj name="Equation" r:id="rId7" imgW="4609800" imgH="482400" progId="Equation.3">
                  <p:embed/>
                  <p:pic>
                    <p:nvPicPr>
                      <p:cNvPr id="0" name=""/>
                      <p:cNvPicPr/>
                      <p:nvPr/>
                    </p:nvPicPr>
                    <p:blipFill>
                      <a:blip r:embed="rId8"/>
                      <a:stretch>
                        <a:fillRect/>
                      </a:stretch>
                    </p:blipFill>
                    <p:spPr>
                      <a:xfrm>
                        <a:off x="827584" y="5733256"/>
                        <a:ext cx="7566025" cy="792163"/>
                      </a:xfrm>
                      <a:prstGeom prst="rect">
                        <a:avLst/>
                      </a:prstGeom>
                    </p:spPr>
                  </p:pic>
                </p:oleObj>
              </mc:Fallback>
            </mc:AlternateContent>
          </a:graphicData>
        </a:graphic>
      </p:graphicFrame>
    </p:spTree>
    <p:extLst>
      <p:ext uri="{BB962C8B-B14F-4D97-AF65-F5344CB8AC3E}">
        <p14:creationId xmlns:p14="http://schemas.microsoft.com/office/powerpoint/2010/main" val="130922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989138"/>
            <a:ext cx="8352159" cy="4525962"/>
          </a:xfrm>
        </p:spPr>
        <p:txBody>
          <a:bodyPr/>
          <a:lstStyle/>
          <a:p>
            <a:pPr marL="0" indent="0">
              <a:buNone/>
            </a:pPr>
            <a:r>
              <a:rPr lang="en-GB" sz="2000" dirty="0" smtClean="0"/>
              <a:t>FOC: The </a:t>
            </a:r>
            <a:r>
              <a:rPr lang="en-GB" sz="2000" dirty="0"/>
              <a:t>agent  sets the marginal returns to effort equal to marginal cost of </a:t>
            </a:r>
            <a:r>
              <a:rPr lang="en-GB" sz="2000" dirty="0" smtClean="0"/>
              <a:t>effort: </a:t>
            </a:r>
            <a:endParaRPr lang="en-GB" sz="2000" dirty="0"/>
          </a:p>
          <a:p>
            <a:pPr marL="0" indent="0">
              <a:buNone/>
            </a:pPr>
            <a:r>
              <a:rPr lang="en-GB" sz="2000" dirty="0"/>
              <a:t> </a:t>
            </a:r>
            <a:r>
              <a:rPr lang="en-GB" sz="2000" dirty="0" smtClean="0"/>
              <a:t>                                                           </a:t>
            </a:r>
          </a:p>
          <a:p>
            <a:pPr marL="0" indent="0">
              <a:buNone/>
            </a:pPr>
            <a:r>
              <a:rPr lang="en-GB" sz="2000" dirty="0" smtClean="0"/>
              <a:t>                                                            Incentive compatibility constraint </a:t>
            </a:r>
          </a:p>
          <a:p>
            <a:pPr marL="0" indent="0">
              <a:buNone/>
            </a:pPr>
            <a:endParaRPr lang="en-GB" sz="2000" dirty="0"/>
          </a:p>
          <a:p>
            <a:pPr marL="0" indent="0">
              <a:buNone/>
            </a:pPr>
            <a:r>
              <a:rPr lang="en-GB" sz="2000" dirty="0"/>
              <a:t>The agent accepts the contract if E(U) ≥ W</a:t>
            </a:r>
            <a:r>
              <a:rPr lang="en-GB" sz="2000" baseline="-25000" dirty="0"/>
              <a:t>0</a:t>
            </a:r>
            <a:r>
              <a:rPr lang="en-GB" sz="2000" dirty="0"/>
              <a:t>, i.e., </a:t>
            </a:r>
            <a:endParaRPr lang="en-GB" sz="2000" dirty="0" smtClean="0"/>
          </a:p>
          <a:p>
            <a:pPr marL="0" indent="0">
              <a:buNone/>
            </a:pPr>
            <a:endParaRPr lang="en-GB" sz="2000" dirty="0"/>
          </a:p>
          <a:p>
            <a:pPr marL="0" indent="0">
              <a:buNone/>
            </a:pPr>
            <a:r>
              <a:rPr lang="en-GB" sz="2000" dirty="0" smtClean="0"/>
              <a:t>                                                                             Participation condition</a:t>
            </a:r>
          </a:p>
          <a:p>
            <a:pPr marL="0" indent="0">
              <a:buNone/>
            </a:pPr>
            <a:endParaRPr lang="en-GB" sz="2000" dirty="0"/>
          </a:p>
          <a:p>
            <a:pPr marL="0" indent="0">
              <a:buNone/>
            </a:pPr>
            <a:r>
              <a:rPr lang="en-GB" sz="2000" dirty="0" smtClean="0"/>
              <a:t>        </a:t>
            </a:r>
          </a:p>
        </p:txBody>
      </p:sp>
      <p:graphicFrame>
        <p:nvGraphicFramePr>
          <p:cNvPr id="4" name="Object 3"/>
          <p:cNvGraphicFramePr>
            <a:graphicFrameLocks noChangeAspect="1"/>
          </p:cNvGraphicFramePr>
          <p:nvPr>
            <p:extLst>
              <p:ext uri="{D42A27DB-BD31-4B8C-83A1-F6EECF244321}">
                <p14:modId xmlns:p14="http://schemas.microsoft.com/office/powerpoint/2010/main" val="698876232"/>
              </p:ext>
            </p:extLst>
          </p:nvPr>
        </p:nvGraphicFramePr>
        <p:xfrm>
          <a:off x="2592388" y="1052513"/>
          <a:ext cx="3897312" cy="792162"/>
        </p:xfrm>
        <a:graphic>
          <a:graphicData uri="http://schemas.openxmlformats.org/presentationml/2006/ole">
            <mc:AlternateContent xmlns:mc="http://schemas.openxmlformats.org/markup-compatibility/2006">
              <mc:Choice xmlns:v="urn:schemas-microsoft-com:vml" Requires="v">
                <p:oleObj spid="_x0000_s149555" name="Equation" r:id="rId4" imgW="2374560" imgH="482400" progId="Equation.3">
                  <p:embed/>
                </p:oleObj>
              </mc:Choice>
              <mc:Fallback>
                <p:oleObj name="Equation" r:id="rId4" imgW="2374560" imgH="482400" progId="Equation.3">
                  <p:embed/>
                  <p:pic>
                    <p:nvPicPr>
                      <p:cNvPr id="0" name=""/>
                      <p:cNvPicPr>
                        <a:picLocks noChangeAspect="1" noChangeArrowheads="1"/>
                      </p:cNvPicPr>
                      <p:nvPr/>
                    </p:nvPicPr>
                    <p:blipFill>
                      <a:blip r:embed="rId5"/>
                      <a:srcRect/>
                      <a:stretch>
                        <a:fillRect/>
                      </a:stretch>
                    </p:blipFill>
                    <p:spPr bwMode="auto">
                      <a:xfrm>
                        <a:off x="2592388" y="1052513"/>
                        <a:ext cx="38973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10315033"/>
              </p:ext>
            </p:extLst>
          </p:nvPr>
        </p:nvGraphicFramePr>
        <p:xfrm>
          <a:off x="3203848" y="2348880"/>
          <a:ext cx="1881187" cy="1079500"/>
        </p:xfrm>
        <a:graphic>
          <a:graphicData uri="http://schemas.openxmlformats.org/presentationml/2006/ole">
            <mc:AlternateContent xmlns:mc="http://schemas.openxmlformats.org/markup-compatibility/2006">
              <mc:Choice xmlns:v="urn:schemas-microsoft-com:vml" Requires="v">
                <p:oleObj spid="_x0000_s149556" name="Equation" r:id="rId6" imgW="1104840" imgH="634680" progId="Equation.3">
                  <p:embed/>
                </p:oleObj>
              </mc:Choice>
              <mc:Fallback>
                <p:oleObj name="Equation" r:id="rId6" imgW="1104840" imgH="634680" progId="Equation.3">
                  <p:embed/>
                  <p:pic>
                    <p:nvPicPr>
                      <p:cNvPr id="0" name=""/>
                      <p:cNvPicPr/>
                      <p:nvPr/>
                    </p:nvPicPr>
                    <p:blipFill>
                      <a:blip r:embed="rId7"/>
                      <a:stretch>
                        <a:fillRect/>
                      </a:stretch>
                    </p:blipFill>
                    <p:spPr>
                      <a:xfrm>
                        <a:off x="3203848" y="2348880"/>
                        <a:ext cx="1881187" cy="10795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700631715"/>
              </p:ext>
            </p:extLst>
          </p:nvPr>
        </p:nvGraphicFramePr>
        <p:xfrm>
          <a:off x="2915816" y="4293096"/>
          <a:ext cx="2706272" cy="720080"/>
        </p:xfrm>
        <a:graphic>
          <a:graphicData uri="http://schemas.openxmlformats.org/presentationml/2006/ole">
            <mc:AlternateContent xmlns:mc="http://schemas.openxmlformats.org/markup-compatibility/2006">
              <mc:Choice xmlns:v="urn:schemas-microsoft-com:vml" Requires="v">
                <p:oleObj spid="_x0000_s149557" name="Equation" r:id="rId8" imgW="1574640" imgH="419040" progId="Equation.3">
                  <p:embed/>
                </p:oleObj>
              </mc:Choice>
              <mc:Fallback>
                <p:oleObj name="Equation" r:id="rId8" imgW="1574640" imgH="4190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4293096"/>
                        <a:ext cx="2706272" cy="7200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266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196752"/>
            <a:ext cx="8280151" cy="5318348"/>
          </a:xfrm>
        </p:spPr>
        <p:txBody>
          <a:bodyPr/>
          <a:lstStyle/>
          <a:p>
            <a:pPr marL="0" indent="0">
              <a:buNone/>
            </a:pPr>
            <a:r>
              <a:rPr lang="en-GB" sz="2000" dirty="0"/>
              <a:t>Let us turn to the principal who wants to maximise the expected surplus, i.e.,        S = E(firm output) – E(wage paid out) = E(V) –E(W)</a:t>
            </a:r>
          </a:p>
          <a:p>
            <a:pPr marL="0" indent="0">
              <a:buNone/>
            </a:pPr>
            <a:r>
              <a:rPr lang="en-GB" sz="2000" dirty="0"/>
              <a:t>subject to the agent taking the job and extracting the optimal level of effort. Therefore, </a:t>
            </a:r>
          </a:p>
          <a:p>
            <a:pPr marL="0" indent="0">
              <a:buNone/>
            </a:pPr>
            <a:endParaRPr lang="en-GB" sz="2000" dirty="0" smtClean="0"/>
          </a:p>
          <a:p>
            <a:pPr marL="0" indent="0">
              <a:buNone/>
            </a:pPr>
            <a:endParaRPr lang="en-GB" sz="2000" dirty="0" smtClean="0"/>
          </a:p>
          <a:p>
            <a:r>
              <a:rPr lang="en-GB" sz="2000" dirty="0" smtClean="0"/>
              <a:t>Output sharing rate:</a:t>
            </a:r>
          </a:p>
          <a:p>
            <a:endParaRPr lang="en-GB" sz="2000" dirty="0"/>
          </a:p>
          <a:p>
            <a:endParaRPr lang="en-GB" sz="2000" dirty="0" smtClean="0"/>
          </a:p>
          <a:p>
            <a:endParaRPr lang="en-GB" sz="2000" dirty="0"/>
          </a:p>
          <a:p>
            <a:pPr marL="0" indent="0">
              <a:buNone/>
            </a:pPr>
            <a:endParaRPr lang="en-GB" sz="20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842721557"/>
              </p:ext>
            </p:extLst>
          </p:nvPr>
        </p:nvGraphicFramePr>
        <p:xfrm>
          <a:off x="3478741" y="3141911"/>
          <a:ext cx="1485900" cy="791145"/>
        </p:xfrm>
        <a:graphic>
          <a:graphicData uri="http://schemas.openxmlformats.org/presentationml/2006/ole">
            <mc:AlternateContent xmlns:mc="http://schemas.openxmlformats.org/markup-compatibility/2006">
              <mc:Choice xmlns:v="urn:schemas-microsoft-com:vml" Requires="v">
                <p:oleObj spid="_x0000_s151581" name="Equation" r:id="rId4" imgW="812520" imgH="393480" progId="Equation.3">
                  <p:embed/>
                </p:oleObj>
              </mc:Choice>
              <mc:Fallback>
                <p:oleObj name="Equation" r:id="rId4" imgW="8125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741" y="3141911"/>
                        <a:ext cx="1485900" cy="791145"/>
                      </a:xfrm>
                      <a:prstGeom prst="rect">
                        <a:avLst/>
                      </a:prstGeom>
                      <a:noFill/>
                      <a:ln>
                        <a:noFill/>
                      </a:ln>
                      <a:extLst/>
                    </p:spPr>
                  </p:pic>
                </p:oleObj>
              </mc:Fallback>
            </mc:AlternateContent>
          </a:graphicData>
        </a:graphic>
      </p:graphicFrame>
      <p:grpSp>
        <p:nvGrpSpPr>
          <p:cNvPr id="15" name="Group 14"/>
          <p:cNvGrpSpPr/>
          <p:nvPr/>
        </p:nvGrpSpPr>
        <p:grpSpPr>
          <a:xfrm>
            <a:off x="1615286" y="3906043"/>
            <a:ext cx="5881694" cy="2587935"/>
            <a:chOff x="2051720" y="3388350"/>
            <a:chExt cx="5881694" cy="2587935"/>
          </a:xfrm>
        </p:grpSpPr>
        <p:cxnSp>
          <p:nvCxnSpPr>
            <p:cNvPr id="6" name="Straight Arrow Connector 5"/>
            <p:cNvCxnSpPr/>
            <p:nvPr/>
          </p:nvCxnSpPr>
          <p:spPr>
            <a:xfrm>
              <a:off x="2411760" y="5805264"/>
              <a:ext cx="51125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11760" y="3573016"/>
              <a:ext cx="0"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24328" y="5606953"/>
              <a:ext cx="409086" cy="369332"/>
            </a:xfrm>
            <a:prstGeom prst="rect">
              <a:avLst/>
            </a:prstGeom>
            <a:noFill/>
          </p:spPr>
          <p:txBody>
            <a:bodyPr wrap="none" rtlCol="0">
              <a:spAutoFit/>
            </a:bodyPr>
            <a:lstStyle/>
            <a:p>
              <a:r>
                <a:rPr lang="en-GB" dirty="0" smtClean="0">
                  <a:latin typeface="Symbol" pitchFamily="18" charset="2"/>
                </a:rPr>
                <a:t>s</a:t>
              </a:r>
              <a:r>
                <a:rPr lang="en-GB" baseline="30000" dirty="0" smtClean="0"/>
                <a:t>2</a:t>
              </a:r>
              <a:endParaRPr lang="en-GB" dirty="0"/>
            </a:p>
          </p:txBody>
        </p:sp>
        <p:sp>
          <p:nvSpPr>
            <p:cNvPr id="10" name="TextBox 9"/>
            <p:cNvSpPr txBox="1"/>
            <p:nvPr/>
          </p:nvSpPr>
          <p:spPr>
            <a:xfrm>
              <a:off x="2411760" y="3388350"/>
              <a:ext cx="312906" cy="369332"/>
            </a:xfrm>
            <a:prstGeom prst="rect">
              <a:avLst/>
            </a:prstGeom>
            <a:noFill/>
          </p:spPr>
          <p:txBody>
            <a:bodyPr wrap="none" rtlCol="0">
              <a:spAutoFit/>
            </a:bodyPr>
            <a:lstStyle/>
            <a:p>
              <a:r>
                <a:rPr lang="en-GB" dirty="0" smtClean="0">
                  <a:latin typeface="Symbol" pitchFamily="18" charset="2"/>
                </a:rPr>
                <a:t>b</a:t>
              </a:r>
              <a:endParaRPr lang="en-GB" dirty="0">
                <a:latin typeface="Symbol" pitchFamily="18" charset="2"/>
              </a:endParaRPr>
            </a:p>
          </p:txBody>
        </p:sp>
        <p:cxnSp>
          <p:nvCxnSpPr>
            <p:cNvPr id="12" name="Straight Connector 11"/>
            <p:cNvCxnSpPr/>
            <p:nvPr/>
          </p:nvCxnSpPr>
          <p:spPr>
            <a:xfrm>
              <a:off x="2411760" y="4437112"/>
              <a:ext cx="156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1720" y="4293096"/>
              <a:ext cx="312906" cy="369332"/>
            </a:xfrm>
            <a:prstGeom prst="rect">
              <a:avLst/>
            </a:prstGeom>
            <a:noFill/>
          </p:spPr>
          <p:txBody>
            <a:bodyPr wrap="none" rtlCol="0">
              <a:spAutoFit/>
            </a:bodyPr>
            <a:lstStyle/>
            <a:p>
              <a:r>
                <a:rPr lang="en-GB" dirty="0" smtClean="0"/>
                <a:t>1</a:t>
              </a:r>
              <a:endParaRPr lang="en-GB" dirty="0"/>
            </a:p>
          </p:txBody>
        </p:sp>
        <p:sp>
          <p:nvSpPr>
            <p:cNvPr id="14" name="Freeform 13"/>
            <p:cNvSpPr/>
            <p:nvPr/>
          </p:nvSpPr>
          <p:spPr>
            <a:xfrm>
              <a:off x="2395605" y="4405745"/>
              <a:ext cx="2743200" cy="1219200"/>
            </a:xfrm>
            <a:custGeom>
              <a:avLst/>
              <a:gdLst>
                <a:gd name="connsiteX0" fmla="*/ 0 w 2743200"/>
                <a:gd name="connsiteY0" fmla="*/ 0 h 1219200"/>
                <a:gd name="connsiteX1" fmla="*/ 346363 w 2743200"/>
                <a:gd name="connsiteY1" fmla="*/ 512619 h 1219200"/>
                <a:gd name="connsiteX2" fmla="*/ 1025236 w 2743200"/>
                <a:gd name="connsiteY2" fmla="*/ 886691 h 1219200"/>
                <a:gd name="connsiteX3" fmla="*/ 1911927 w 2743200"/>
                <a:gd name="connsiteY3" fmla="*/ 1122219 h 1219200"/>
                <a:gd name="connsiteX4" fmla="*/ 2743200 w 2743200"/>
                <a:gd name="connsiteY4" fmla="*/ 121920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1219200">
                  <a:moveTo>
                    <a:pt x="0" y="0"/>
                  </a:moveTo>
                  <a:cubicBezTo>
                    <a:pt x="87745" y="182418"/>
                    <a:pt x="175490" y="364837"/>
                    <a:pt x="346363" y="512619"/>
                  </a:cubicBezTo>
                  <a:cubicBezTo>
                    <a:pt x="517236" y="660401"/>
                    <a:pt x="764309" y="785091"/>
                    <a:pt x="1025236" y="886691"/>
                  </a:cubicBezTo>
                  <a:cubicBezTo>
                    <a:pt x="1286163" y="988291"/>
                    <a:pt x="1625600" y="1066801"/>
                    <a:pt x="1911927" y="1122219"/>
                  </a:cubicBezTo>
                  <a:cubicBezTo>
                    <a:pt x="2198254" y="1177637"/>
                    <a:pt x="2470727" y="1198418"/>
                    <a:pt x="2743200" y="12192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reeform 15"/>
          <p:cNvSpPr/>
          <p:nvPr/>
        </p:nvSpPr>
        <p:spPr>
          <a:xfrm>
            <a:off x="2003431" y="4954805"/>
            <a:ext cx="1579418" cy="1288473"/>
          </a:xfrm>
          <a:custGeom>
            <a:avLst/>
            <a:gdLst>
              <a:gd name="connsiteX0" fmla="*/ 0 w 1579418"/>
              <a:gd name="connsiteY0" fmla="*/ 0 h 1288473"/>
              <a:gd name="connsiteX1" fmla="*/ 138545 w 1579418"/>
              <a:gd name="connsiteY1" fmla="*/ 498764 h 1288473"/>
              <a:gd name="connsiteX2" fmla="*/ 429491 w 1579418"/>
              <a:gd name="connsiteY2" fmla="*/ 942109 h 1288473"/>
              <a:gd name="connsiteX3" fmla="*/ 983673 w 1579418"/>
              <a:gd name="connsiteY3" fmla="*/ 1219200 h 1288473"/>
              <a:gd name="connsiteX4" fmla="*/ 1579418 w 1579418"/>
              <a:gd name="connsiteY4" fmla="*/ 1288473 h 12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418" h="1288473">
                <a:moveTo>
                  <a:pt x="0" y="0"/>
                </a:moveTo>
                <a:cubicBezTo>
                  <a:pt x="33481" y="170873"/>
                  <a:pt x="66963" y="341746"/>
                  <a:pt x="138545" y="498764"/>
                </a:cubicBezTo>
                <a:cubicBezTo>
                  <a:pt x="210127" y="655782"/>
                  <a:pt x="288636" y="822036"/>
                  <a:pt x="429491" y="942109"/>
                </a:cubicBezTo>
                <a:cubicBezTo>
                  <a:pt x="570346" y="1062182"/>
                  <a:pt x="792019" y="1161473"/>
                  <a:pt x="983673" y="1219200"/>
                </a:cubicBezTo>
                <a:cubicBezTo>
                  <a:pt x="1175328" y="1276927"/>
                  <a:pt x="1377373" y="1282700"/>
                  <a:pt x="1579418" y="1288473"/>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997987" y="5348372"/>
            <a:ext cx="665567" cy="369332"/>
          </a:xfrm>
          <a:prstGeom prst="rect">
            <a:avLst/>
          </a:prstGeom>
          <a:noFill/>
        </p:spPr>
        <p:txBody>
          <a:bodyPr wrap="none" rtlCol="0">
            <a:spAutoFit/>
          </a:bodyPr>
          <a:lstStyle/>
          <a:p>
            <a:r>
              <a:rPr lang="en-GB" dirty="0" smtClean="0">
                <a:solidFill>
                  <a:srgbClr val="0070C0"/>
                </a:solidFill>
              </a:rPr>
              <a:t>r</a:t>
            </a:r>
            <a:r>
              <a:rPr lang="en-GB" dirty="0" smtClean="0"/>
              <a:t> &gt; </a:t>
            </a:r>
            <a:r>
              <a:rPr lang="en-GB" dirty="0" smtClean="0">
                <a:solidFill>
                  <a:srgbClr val="FF0000"/>
                </a:solidFill>
              </a:rPr>
              <a:t>r</a:t>
            </a:r>
            <a:r>
              <a:rPr lang="en-GB" dirty="0" smtClean="0"/>
              <a:t> </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3941885471"/>
              </p:ext>
            </p:extLst>
          </p:nvPr>
        </p:nvGraphicFramePr>
        <p:xfrm>
          <a:off x="1829353" y="2564904"/>
          <a:ext cx="5611813" cy="544512"/>
        </p:xfrm>
        <a:graphic>
          <a:graphicData uri="http://schemas.openxmlformats.org/presentationml/2006/ole">
            <mc:AlternateContent xmlns:mc="http://schemas.openxmlformats.org/markup-compatibility/2006">
              <mc:Choice xmlns:v="urn:schemas-microsoft-com:vml" Requires="v">
                <p:oleObj spid="_x0000_s151582" name="Equation" r:id="rId6" imgW="3136680" imgH="304560" progId="Equation.3">
                  <p:embed/>
                </p:oleObj>
              </mc:Choice>
              <mc:Fallback>
                <p:oleObj name="Equation" r:id="rId6" imgW="3136680" imgH="30456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9353" y="2564904"/>
                        <a:ext cx="56118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901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626288"/>
            <a:ext cx="8229600" cy="1039825"/>
          </a:xfrm>
        </p:spPr>
        <p:txBody>
          <a:bodyPr/>
          <a:lstStyle/>
          <a:p>
            <a:r>
              <a:rPr lang="en-GB" sz="2000" dirty="0" smtClean="0"/>
              <a:t>The optimal level of salary is:</a:t>
            </a:r>
            <a:endParaRPr lang="en-GB" sz="20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857009642"/>
              </p:ext>
            </p:extLst>
          </p:nvPr>
        </p:nvGraphicFramePr>
        <p:xfrm>
          <a:off x="3372776" y="3278849"/>
          <a:ext cx="2254432" cy="774527"/>
        </p:xfrm>
        <a:graphic>
          <a:graphicData uri="http://schemas.openxmlformats.org/presentationml/2006/ole">
            <mc:AlternateContent xmlns:mc="http://schemas.openxmlformats.org/markup-compatibility/2006">
              <mc:Choice xmlns:v="urn:schemas-microsoft-com:vml" Requires="v">
                <p:oleObj spid="_x0000_s152614" name="Equation" r:id="rId3" imgW="1333440" imgH="482400" progId="Equation.3">
                  <p:embed/>
                </p:oleObj>
              </mc:Choice>
              <mc:Fallback>
                <p:oleObj name="Equation" r:id="rId3" imgW="1333440" imgH="482400" progId="Equation.3">
                  <p:embed/>
                  <p:pic>
                    <p:nvPicPr>
                      <p:cNvPr id="0" name=""/>
                      <p:cNvPicPr/>
                      <p:nvPr/>
                    </p:nvPicPr>
                    <p:blipFill>
                      <a:blip r:embed="rId4"/>
                      <a:stretch>
                        <a:fillRect/>
                      </a:stretch>
                    </p:blipFill>
                    <p:spPr>
                      <a:xfrm>
                        <a:off x="3372776" y="3278849"/>
                        <a:ext cx="2254432" cy="774527"/>
                      </a:xfrm>
                      <a:prstGeom prst="rect">
                        <a:avLst/>
                      </a:prstGeom>
                    </p:spPr>
                  </p:pic>
                </p:oleObj>
              </mc:Fallback>
            </mc:AlternateContent>
          </a:graphicData>
        </a:graphic>
      </p:graphicFrame>
      <p:grpSp>
        <p:nvGrpSpPr>
          <p:cNvPr id="18" name="Group 17"/>
          <p:cNvGrpSpPr/>
          <p:nvPr/>
        </p:nvGrpSpPr>
        <p:grpSpPr>
          <a:xfrm>
            <a:off x="385192" y="3336305"/>
            <a:ext cx="8052529" cy="3126323"/>
            <a:chOff x="448935" y="2924944"/>
            <a:chExt cx="8052529" cy="3126323"/>
          </a:xfrm>
        </p:grpSpPr>
        <p:cxnSp>
          <p:nvCxnSpPr>
            <p:cNvPr id="6" name="Straight Arrow Connector 5"/>
            <p:cNvCxnSpPr/>
            <p:nvPr/>
          </p:nvCxnSpPr>
          <p:spPr>
            <a:xfrm>
              <a:off x="1619672" y="5805264"/>
              <a:ext cx="61206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19672" y="2924944"/>
              <a:ext cx="0" cy="288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48111" y="5681935"/>
              <a:ext cx="553353" cy="369332"/>
            </a:xfrm>
            <a:prstGeom prst="rect">
              <a:avLst/>
            </a:prstGeom>
            <a:noFill/>
          </p:spPr>
          <p:txBody>
            <a:bodyPr wrap="square" rtlCol="0">
              <a:spAutoFit/>
            </a:bodyPr>
            <a:lstStyle/>
            <a:p>
              <a:r>
                <a:rPr lang="en-GB" dirty="0" smtClean="0">
                  <a:latin typeface="Symbol" pitchFamily="18" charset="2"/>
                </a:rPr>
                <a:t>s</a:t>
              </a:r>
              <a:r>
                <a:rPr lang="en-GB" baseline="30000" dirty="0" smtClean="0">
                  <a:latin typeface="Symbol" pitchFamily="18" charset="2"/>
                </a:rPr>
                <a:t>2</a:t>
              </a:r>
              <a:endParaRPr lang="en-GB" dirty="0">
                <a:latin typeface="Symbol" pitchFamily="18" charset="2"/>
              </a:endParaRPr>
            </a:p>
          </p:txBody>
        </p:sp>
        <p:sp>
          <p:nvSpPr>
            <p:cNvPr id="10" name="TextBox 9"/>
            <p:cNvSpPr txBox="1"/>
            <p:nvPr/>
          </p:nvSpPr>
          <p:spPr>
            <a:xfrm>
              <a:off x="1658623" y="3070086"/>
              <a:ext cx="429926" cy="369332"/>
            </a:xfrm>
            <a:prstGeom prst="rect">
              <a:avLst/>
            </a:prstGeom>
            <a:noFill/>
          </p:spPr>
          <p:txBody>
            <a:bodyPr wrap="none" rtlCol="0">
              <a:spAutoFit/>
            </a:bodyPr>
            <a:lstStyle/>
            <a:p>
              <a:r>
                <a:rPr lang="en-GB" sz="1600" dirty="0" smtClean="0">
                  <a:latin typeface="Symbol" pitchFamily="18" charset="2"/>
                </a:rPr>
                <a:t>a</a:t>
              </a:r>
              <a:r>
                <a:rPr lang="en-GB" dirty="0" smtClean="0">
                  <a:latin typeface="Symbol" pitchFamily="18" charset="2"/>
                </a:rPr>
                <a:t>*</a:t>
              </a:r>
              <a:endParaRPr lang="en-GB" dirty="0">
                <a:latin typeface="Symbol" pitchFamily="18" charset="2"/>
              </a:endParaRPr>
            </a:p>
          </p:txBody>
        </p:sp>
        <p:cxnSp>
          <p:nvCxnSpPr>
            <p:cNvPr id="12" name="Straight Connector 11"/>
            <p:cNvCxnSpPr/>
            <p:nvPr/>
          </p:nvCxnSpPr>
          <p:spPr>
            <a:xfrm>
              <a:off x="1658623" y="4097759"/>
              <a:ext cx="57606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3608" y="3604374"/>
              <a:ext cx="487634" cy="369332"/>
            </a:xfrm>
            <a:prstGeom prst="rect">
              <a:avLst/>
            </a:prstGeom>
            <a:noFill/>
          </p:spPr>
          <p:txBody>
            <a:bodyPr wrap="none" rtlCol="0">
              <a:spAutoFit/>
            </a:bodyPr>
            <a:lstStyle/>
            <a:p>
              <a:r>
                <a:rPr lang="en-GB" dirty="0" smtClean="0"/>
                <a:t>W</a:t>
              </a:r>
              <a:r>
                <a:rPr lang="en-GB" baseline="-25000" dirty="0" smtClean="0"/>
                <a:t>0</a:t>
              </a:r>
              <a:endParaRPr lang="en-GB" dirty="0"/>
            </a:p>
          </p:txBody>
        </p:sp>
        <p:sp>
          <p:nvSpPr>
            <p:cNvPr id="16" name="TextBox 15"/>
            <p:cNvSpPr txBox="1"/>
            <p:nvPr/>
          </p:nvSpPr>
          <p:spPr>
            <a:xfrm>
              <a:off x="448935" y="4571474"/>
              <a:ext cx="949299" cy="369332"/>
            </a:xfrm>
            <a:prstGeom prst="rect">
              <a:avLst/>
            </a:prstGeom>
            <a:noFill/>
          </p:spPr>
          <p:txBody>
            <a:bodyPr wrap="none" rtlCol="0">
              <a:spAutoFit/>
            </a:bodyPr>
            <a:lstStyle/>
            <a:p>
              <a:r>
                <a:rPr lang="en-GB" dirty="0" smtClean="0"/>
                <a:t>W</a:t>
              </a:r>
              <a:r>
                <a:rPr lang="en-GB" baseline="-25000" dirty="0" smtClean="0"/>
                <a:t>0</a:t>
              </a:r>
              <a:r>
                <a:rPr lang="en-GB" dirty="0" smtClean="0"/>
                <a:t> -0.5</a:t>
              </a:r>
              <a:endParaRPr lang="en-GB" dirty="0"/>
            </a:p>
          </p:txBody>
        </p:sp>
      </p:grpSp>
      <p:sp>
        <p:nvSpPr>
          <p:cNvPr id="19" name="Freeform 18"/>
          <p:cNvSpPr/>
          <p:nvPr/>
        </p:nvSpPr>
        <p:spPr>
          <a:xfrm>
            <a:off x="1573241" y="4624782"/>
            <a:ext cx="4003963" cy="541014"/>
          </a:xfrm>
          <a:custGeom>
            <a:avLst/>
            <a:gdLst>
              <a:gd name="connsiteX0" fmla="*/ 0 w 3893128"/>
              <a:gd name="connsiteY0" fmla="*/ 526473 h 526473"/>
              <a:gd name="connsiteX1" fmla="*/ 374073 w 3893128"/>
              <a:gd name="connsiteY1" fmla="*/ 221673 h 526473"/>
              <a:gd name="connsiteX2" fmla="*/ 914400 w 3893128"/>
              <a:gd name="connsiteY2" fmla="*/ 138546 h 526473"/>
              <a:gd name="connsiteX3" fmla="*/ 1856509 w 3893128"/>
              <a:gd name="connsiteY3" fmla="*/ 55418 h 526473"/>
              <a:gd name="connsiteX4" fmla="*/ 3075709 w 3893128"/>
              <a:gd name="connsiteY4" fmla="*/ 41564 h 526473"/>
              <a:gd name="connsiteX5" fmla="*/ 3893128 w 3893128"/>
              <a:gd name="connsiteY5" fmla="*/ 0 h 526473"/>
              <a:gd name="connsiteX0" fmla="*/ 0 w 3893128"/>
              <a:gd name="connsiteY0" fmla="*/ 526473 h 526473"/>
              <a:gd name="connsiteX1" fmla="*/ 374073 w 3893128"/>
              <a:gd name="connsiteY1" fmla="*/ 221673 h 526473"/>
              <a:gd name="connsiteX2" fmla="*/ 900546 w 3893128"/>
              <a:gd name="connsiteY2" fmla="*/ 96982 h 526473"/>
              <a:gd name="connsiteX3" fmla="*/ 1856509 w 3893128"/>
              <a:gd name="connsiteY3" fmla="*/ 55418 h 526473"/>
              <a:gd name="connsiteX4" fmla="*/ 3075709 w 3893128"/>
              <a:gd name="connsiteY4" fmla="*/ 41564 h 526473"/>
              <a:gd name="connsiteX5" fmla="*/ 3893128 w 3893128"/>
              <a:gd name="connsiteY5" fmla="*/ 0 h 526473"/>
              <a:gd name="connsiteX0" fmla="*/ 0 w 3893128"/>
              <a:gd name="connsiteY0" fmla="*/ 526473 h 526473"/>
              <a:gd name="connsiteX1" fmla="*/ 374073 w 3893128"/>
              <a:gd name="connsiteY1" fmla="*/ 221673 h 526473"/>
              <a:gd name="connsiteX2" fmla="*/ 900546 w 3893128"/>
              <a:gd name="connsiteY2" fmla="*/ 96982 h 526473"/>
              <a:gd name="connsiteX3" fmla="*/ 1856509 w 3893128"/>
              <a:gd name="connsiteY3" fmla="*/ 13854 h 526473"/>
              <a:gd name="connsiteX4" fmla="*/ 3075709 w 3893128"/>
              <a:gd name="connsiteY4" fmla="*/ 41564 h 526473"/>
              <a:gd name="connsiteX5" fmla="*/ 3893128 w 3893128"/>
              <a:gd name="connsiteY5" fmla="*/ 0 h 526473"/>
              <a:gd name="connsiteX0" fmla="*/ 0 w 3893128"/>
              <a:gd name="connsiteY0" fmla="*/ 540445 h 540445"/>
              <a:gd name="connsiteX1" fmla="*/ 374073 w 3893128"/>
              <a:gd name="connsiteY1" fmla="*/ 235645 h 540445"/>
              <a:gd name="connsiteX2" fmla="*/ 900546 w 3893128"/>
              <a:gd name="connsiteY2" fmla="*/ 110954 h 540445"/>
              <a:gd name="connsiteX3" fmla="*/ 1856509 w 3893128"/>
              <a:gd name="connsiteY3" fmla="*/ 27826 h 540445"/>
              <a:gd name="connsiteX4" fmla="*/ 3131128 w 3893128"/>
              <a:gd name="connsiteY4" fmla="*/ 118 h 540445"/>
              <a:gd name="connsiteX5" fmla="*/ 3893128 w 3893128"/>
              <a:gd name="connsiteY5" fmla="*/ 13972 h 540445"/>
              <a:gd name="connsiteX0" fmla="*/ 0 w 3962400"/>
              <a:gd name="connsiteY0" fmla="*/ 568036 h 568036"/>
              <a:gd name="connsiteX1" fmla="*/ 374073 w 3962400"/>
              <a:gd name="connsiteY1" fmla="*/ 263236 h 568036"/>
              <a:gd name="connsiteX2" fmla="*/ 900546 w 3962400"/>
              <a:gd name="connsiteY2" fmla="*/ 138545 h 568036"/>
              <a:gd name="connsiteX3" fmla="*/ 1856509 w 3962400"/>
              <a:gd name="connsiteY3" fmla="*/ 55417 h 568036"/>
              <a:gd name="connsiteX4" fmla="*/ 3131128 w 3962400"/>
              <a:gd name="connsiteY4" fmla="*/ 27709 h 568036"/>
              <a:gd name="connsiteX5" fmla="*/ 3962400 w 3962400"/>
              <a:gd name="connsiteY5" fmla="*/ 0 h 568036"/>
              <a:gd name="connsiteX0" fmla="*/ 0 w 4003963"/>
              <a:gd name="connsiteY0" fmla="*/ 541014 h 541014"/>
              <a:gd name="connsiteX1" fmla="*/ 374073 w 4003963"/>
              <a:gd name="connsiteY1" fmla="*/ 236214 h 541014"/>
              <a:gd name="connsiteX2" fmla="*/ 900546 w 4003963"/>
              <a:gd name="connsiteY2" fmla="*/ 111523 h 541014"/>
              <a:gd name="connsiteX3" fmla="*/ 1856509 w 4003963"/>
              <a:gd name="connsiteY3" fmla="*/ 28395 h 541014"/>
              <a:gd name="connsiteX4" fmla="*/ 3131128 w 4003963"/>
              <a:gd name="connsiteY4" fmla="*/ 687 h 541014"/>
              <a:gd name="connsiteX5" fmla="*/ 4003963 w 4003963"/>
              <a:gd name="connsiteY5" fmla="*/ 688 h 541014"/>
              <a:gd name="connsiteX0" fmla="*/ 0 w 4003963"/>
              <a:gd name="connsiteY0" fmla="*/ 541014 h 541014"/>
              <a:gd name="connsiteX1" fmla="*/ 374073 w 4003963"/>
              <a:gd name="connsiteY1" fmla="*/ 236214 h 541014"/>
              <a:gd name="connsiteX2" fmla="*/ 845128 w 4003963"/>
              <a:gd name="connsiteY2" fmla="*/ 111523 h 541014"/>
              <a:gd name="connsiteX3" fmla="*/ 1856509 w 4003963"/>
              <a:gd name="connsiteY3" fmla="*/ 28395 h 541014"/>
              <a:gd name="connsiteX4" fmla="*/ 3131128 w 4003963"/>
              <a:gd name="connsiteY4" fmla="*/ 687 h 541014"/>
              <a:gd name="connsiteX5" fmla="*/ 4003963 w 4003963"/>
              <a:gd name="connsiteY5" fmla="*/ 688 h 541014"/>
              <a:gd name="connsiteX0" fmla="*/ 0 w 4003963"/>
              <a:gd name="connsiteY0" fmla="*/ 541014 h 541014"/>
              <a:gd name="connsiteX1" fmla="*/ 374073 w 4003963"/>
              <a:gd name="connsiteY1" fmla="*/ 236214 h 541014"/>
              <a:gd name="connsiteX2" fmla="*/ 845128 w 4003963"/>
              <a:gd name="connsiteY2" fmla="*/ 111523 h 541014"/>
              <a:gd name="connsiteX3" fmla="*/ 1260764 w 4003963"/>
              <a:gd name="connsiteY3" fmla="*/ 42250 h 541014"/>
              <a:gd name="connsiteX4" fmla="*/ 1856509 w 4003963"/>
              <a:gd name="connsiteY4" fmla="*/ 28395 h 541014"/>
              <a:gd name="connsiteX5" fmla="*/ 3131128 w 4003963"/>
              <a:gd name="connsiteY5" fmla="*/ 687 h 541014"/>
              <a:gd name="connsiteX6" fmla="*/ 4003963 w 4003963"/>
              <a:gd name="connsiteY6" fmla="*/ 688 h 541014"/>
              <a:gd name="connsiteX0" fmla="*/ 0 w 4003963"/>
              <a:gd name="connsiteY0" fmla="*/ 541014 h 541014"/>
              <a:gd name="connsiteX1" fmla="*/ 374073 w 4003963"/>
              <a:gd name="connsiteY1" fmla="*/ 236214 h 541014"/>
              <a:gd name="connsiteX2" fmla="*/ 678873 w 4003963"/>
              <a:gd name="connsiteY2" fmla="*/ 111523 h 541014"/>
              <a:gd name="connsiteX3" fmla="*/ 1260764 w 4003963"/>
              <a:gd name="connsiteY3" fmla="*/ 42250 h 541014"/>
              <a:gd name="connsiteX4" fmla="*/ 1856509 w 4003963"/>
              <a:gd name="connsiteY4" fmla="*/ 28395 h 541014"/>
              <a:gd name="connsiteX5" fmla="*/ 3131128 w 4003963"/>
              <a:gd name="connsiteY5" fmla="*/ 687 h 541014"/>
              <a:gd name="connsiteX6" fmla="*/ 4003963 w 4003963"/>
              <a:gd name="connsiteY6" fmla="*/ 688 h 54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3963" h="541014">
                <a:moveTo>
                  <a:pt x="0" y="541014"/>
                </a:moveTo>
                <a:cubicBezTo>
                  <a:pt x="110836" y="420941"/>
                  <a:pt x="260928" y="307796"/>
                  <a:pt x="374073" y="236214"/>
                </a:cubicBezTo>
                <a:cubicBezTo>
                  <a:pt x="487218" y="164632"/>
                  <a:pt x="531091" y="143850"/>
                  <a:pt x="678873" y="111523"/>
                </a:cubicBezTo>
                <a:cubicBezTo>
                  <a:pt x="826655" y="79196"/>
                  <a:pt x="1092201" y="56105"/>
                  <a:pt x="1260764" y="42250"/>
                </a:cubicBezTo>
                <a:cubicBezTo>
                  <a:pt x="1429328" y="28395"/>
                  <a:pt x="1544782" y="35322"/>
                  <a:pt x="1856509" y="28395"/>
                </a:cubicBezTo>
                <a:lnTo>
                  <a:pt x="3131128" y="687"/>
                </a:lnTo>
                <a:cubicBezTo>
                  <a:pt x="3489037" y="-3931"/>
                  <a:pt x="3764971" y="16852"/>
                  <a:pt x="4003963" y="688"/>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txBox="1">
            <a:spLocks/>
          </p:cNvSpPr>
          <p:nvPr/>
        </p:nvSpPr>
        <p:spPr bwMode="gray">
          <a:xfrm>
            <a:off x="385192" y="980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indent="0">
              <a:buNone/>
            </a:pPr>
            <a:r>
              <a:rPr lang="en-GB" sz="2400" kern="0" dirty="0" smtClean="0"/>
              <a:t>What is the optimal salary the agent will request?</a:t>
            </a:r>
            <a:br>
              <a:rPr lang="en-GB" sz="2400" kern="0" dirty="0" smtClean="0"/>
            </a:br>
            <a:endParaRPr lang="en-GB" sz="2400" kern="0" dirty="0" smtClean="0"/>
          </a:p>
          <a:p>
            <a:pPr marL="0" indent="0">
              <a:buNone/>
            </a:pPr>
            <a:r>
              <a:rPr lang="en-GB" sz="2000" dirty="0" smtClean="0"/>
              <a:t>Putting </a:t>
            </a:r>
            <a:r>
              <a:rPr lang="en-GB" sz="2000" dirty="0"/>
              <a:t>together the optimal level of sharing and the PC we get:</a:t>
            </a:r>
          </a:p>
          <a:p>
            <a:endParaRPr lang="en-GB" sz="2400" kern="0" dirty="0"/>
          </a:p>
        </p:txBody>
      </p:sp>
      <p:graphicFrame>
        <p:nvGraphicFramePr>
          <p:cNvPr id="3" name="Object 2"/>
          <p:cNvGraphicFramePr>
            <a:graphicFrameLocks noChangeAspect="1"/>
          </p:cNvGraphicFramePr>
          <p:nvPr>
            <p:extLst>
              <p:ext uri="{D42A27DB-BD31-4B8C-83A1-F6EECF244321}">
                <p14:modId xmlns:p14="http://schemas.microsoft.com/office/powerpoint/2010/main" val="1439495629"/>
              </p:ext>
            </p:extLst>
          </p:nvPr>
        </p:nvGraphicFramePr>
        <p:xfrm>
          <a:off x="2948823" y="1988840"/>
          <a:ext cx="3384475" cy="976237"/>
        </p:xfrm>
        <a:graphic>
          <a:graphicData uri="http://schemas.openxmlformats.org/presentationml/2006/ole">
            <mc:AlternateContent xmlns:mc="http://schemas.openxmlformats.org/markup-compatibility/2006">
              <mc:Choice xmlns:v="urn:schemas-microsoft-com:vml" Requires="v">
                <p:oleObj spid="_x0000_s152615" name="Equation" r:id="rId5" imgW="1981080" imgH="571320" progId="Equation.3">
                  <p:embed/>
                </p:oleObj>
              </mc:Choice>
              <mc:Fallback>
                <p:oleObj name="Equation" r:id="rId5" imgW="1981080" imgH="571320" progId="Equation.3">
                  <p:embed/>
                  <p:pic>
                    <p:nvPicPr>
                      <p:cNvPr id="0" name=""/>
                      <p:cNvPicPr>
                        <a:picLocks noChangeAspect="1" noChangeArrowheads="1"/>
                      </p:cNvPicPr>
                      <p:nvPr/>
                    </p:nvPicPr>
                    <p:blipFill>
                      <a:blip r:embed="rId6"/>
                      <a:srcRect/>
                      <a:stretch>
                        <a:fillRect/>
                      </a:stretch>
                    </p:blipFill>
                    <p:spPr bwMode="auto">
                      <a:xfrm>
                        <a:off x="2948823" y="1988840"/>
                        <a:ext cx="3384475" cy="976237"/>
                      </a:xfrm>
                      <a:prstGeom prst="rect">
                        <a:avLst/>
                      </a:prstGeom>
                      <a:noFill/>
                      <a:ln>
                        <a:noFill/>
                      </a:ln>
                    </p:spPr>
                  </p:pic>
                </p:oleObj>
              </mc:Fallback>
            </mc:AlternateContent>
          </a:graphicData>
        </a:graphic>
      </p:graphicFrame>
      <p:cxnSp>
        <p:nvCxnSpPr>
          <p:cNvPr id="23" name="Straight Connector 22"/>
          <p:cNvCxnSpPr/>
          <p:nvPr/>
        </p:nvCxnSpPr>
        <p:spPr>
          <a:xfrm>
            <a:off x="1555929" y="5167501"/>
            <a:ext cx="3048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Do relative performance measures solve the problem?</a:t>
            </a:r>
            <a:endParaRPr lang="en-GB" sz="2400" dirty="0"/>
          </a:p>
        </p:txBody>
      </p:sp>
      <p:sp>
        <p:nvSpPr>
          <p:cNvPr id="3" name="Content Placeholder 2"/>
          <p:cNvSpPr>
            <a:spLocks noGrp="1"/>
          </p:cNvSpPr>
          <p:nvPr>
            <p:ph idx="1"/>
          </p:nvPr>
        </p:nvSpPr>
        <p:spPr>
          <a:xfrm>
            <a:off x="395536" y="1628800"/>
            <a:ext cx="8302377" cy="4886300"/>
          </a:xfrm>
        </p:spPr>
        <p:txBody>
          <a:bodyPr/>
          <a:lstStyle/>
          <a:p>
            <a:r>
              <a:rPr lang="en-GB" sz="2000" dirty="0" smtClean="0"/>
              <a:t>Let us assume that E(</a:t>
            </a:r>
            <a:r>
              <a:rPr lang="en-GB" sz="2000" dirty="0" smtClean="0">
                <a:latin typeface="Symbol" pitchFamily="18" charset="2"/>
              </a:rPr>
              <a:t>e</a:t>
            </a:r>
            <a:r>
              <a:rPr lang="en-GB" sz="2000" dirty="0" smtClean="0"/>
              <a:t>) = k ≠0 </a:t>
            </a:r>
            <a:r>
              <a:rPr lang="en-GB" sz="2000" dirty="0" smtClean="0">
                <a:latin typeface="Arial"/>
                <a:cs typeface="Arial"/>
              </a:rPr>
              <a:t>→</a:t>
            </a:r>
            <a:r>
              <a:rPr lang="en-GB" sz="2000" dirty="0"/>
              <a:t> </a:t>
            </a:r>
            <a:r>
              <a:rPr lang="en-GB" sz="2000" dirty="0" smtClean="0"/>
              <a:t>E(W) = </a:t>
            </a:r>
            <a:r>
              <a:rPr lang="en-GB" sz="2000" dirty="0" smtClean="0">
                <a:latin typeface="Symbol" pitchFamily="18" charset="2"/>
              </a:rPr>
              <a:t>a</a:t>
            </a:r>
            <a:r>
              <a:rPr lang="en-GB" sz="2000" dirty="0" smtClean="0"/>
              <a:t> + </a:t>
            </a:r>
            <a:r>
              <a:rPr lang="en-GB" sz="2000" dirty="0" smtClean="0">
                <a:latin typeface="Symbol" pitchFamily="18" charset="2"/>
              </a:rPr>
              <a:t>b</a:t>
            </a:r>
            <a:r>
              <a:rPr lang="en-GB" sz="2000" dirty="0" smtClean="0"/>
              <a:t> E(V) = </a:t>
            </a:r>
            <a:r>
              <a:rPr lang="en-GB" sz="2000" dirty="0" smtClean="0">
                <a:latin typeface="Symbol" pitchFamily="18" charset="2"/>
              </a:rPr>
              <a:t>a</a:t>
            </a:r>
            <a:r>
              <a:rPr lang="en-GB" sz="2000" dirty="0" smtClean="0"/>
              <a:t> +</a:t>
            </a:r>
            <a:r>
              <a:rPr lang="en-GB" sz="2000" dirty="0" smtClean="0">
                <a:latin typeface="Symbol" pitchFamily="18" charset="2"/>
              </a:rPr>
              <a:t>b</a:t>
            </a:r>
            <a:r>
              <a:rPr lang="en-GB" sz="2000" dirty="0" smtClean="0"/>
              <a:t>(E(e) + k) what may result in undue rewards.</a:t>
            </a:r>
            <a:endParaRPr lang="en-GB" sz="2000" dirty="0"/>
          </a:p>
          <a:p>
            <a:r>
              <a:rPr lang="en-GB" sz="2000" dirty="0" smtClean="0"/>
              <a:t>The principle imposes ‘performance standards’, i.e.,  pay only above a pre-defined level of performance P = E(e) + k.</a:t>
            </a:r>
          </a:p>
          <a:p>
            <a:r>
              <a:rPr lang="en-GB" sz="2000" dirty="0" smtClean="0"/>
              <a:t>The agent is paid W = </a:t>
            </a:r>
            <a:r>
              <a:rPr lang="en-GB" sz="2000" dirty="0" smtClean="0">
                <a:latin typeface="Symbol" pitchFamily="18" charset="2"/>
              </a:rPr>
              <a:t>a</a:t>
            </a:r>
            <a:r>
              <a:rPr lang="en-GB" sz="2000" dirty="0" smtClean="0"/>
              <a:t> + </a:t>
            </a:r>
            <a:r>
              <a:rPr lang="en-GB" sz="2000" dirty="0" smtClean="0">
                <a:latin typeface="Symbol" pitchFamily="18" charset="2"/>
              </a:rPr>
              <a:t>b</a:t>
            </a:r>
            <a:r>
              <a:rPr lang="en-GB" sz="2000" dirty="0" smtClean="0"/>
              <a:t>(V-P) and chooses the level of effort: </a:t>
            </a:r>
          </a:p>
          <a:p>
            <a:endParaRPr lang="en-GB" sz="900" dirty="0" smtClean="0"/>
          </a:p>
          <a:p>
            <a:pPr lvl="1"/>
            <a:r>
              <a:rPr lang="en-GB" sz="1800" dirty="0" smtClean="0"/>
              <a:t>The </a:t>
            </a:r>
            <a:r>
              <a:rPr lang="en-GB" sz="1800" dirty="0"/>
              <a:t>(new) optimal effort of level: </a:t>
            </a:r>
          </a:p>
          <a:p>
            <a:pPr lvl="1"/>
            <a:endParaRPr lang="en-GB" sz="800" dirty="0"/>
          </a:p>
          <a:p>
            <a:pPr lvl="1"/>
            <a:r>
              <a:rPr lang="en-GB" sz="1800" dirty="0"/>
              <a:t>The (new) optimal sharing rate</a:t>
            </a:r>
            <a:r>
              <a:rPr lang="en-GB" sz="1800" dirty="0" smtClean="0"/>
              <a:t>: </a:t>
            </a:r>
            <a:endParaRPr lang="en-GB" sz="1800" dirty="0"/>
          </a:p>
          <a:p>
            <a:pPr lvl="1"/>
            <a:endParaRPr lang="en-GB" sz="800" dirty="0"/>
          </a:p>
          <a:p>
            <a:pPr lvl="1"/>
            <a:r>
              <a:rPr lang="en-GB" sz="1800" dirty="0"/>
              <a:t>The (new) optimal salary level</a:t>
            </a:r>
            <a:r>
              <a:rPr lang="en-GB" sz="1600" dirty="0"/>
              <a:t>:   </a:t>
            </a:r>
          </a:p>
          <a:p>
            <a:endParaRPr lang="en-GB" sz="20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923508141"/>
              </p:ext>
            </p:extLst>
          </p:nvPr>
        </p:nvGraphicFramePr>
        <p:xfrm>
          <a:off x="4492625" y="3429000"/>
          <a:ext cx="608013" cy="360363"/>
        </p:xfrm>
        <a:graphic>
          <a:graphicData uri="http://schemas.openxmlformats.org/presentationml/2006/ole">
            <mc:AlternateContent xmlns:mc="http://schemas.openxmlformats.org/markup-compatibility/2006">
              <mc:Choice xmlns:v="urn:schemas-microsoft-com:vml" Requires="v">
                <p:oleObj spid="_x0000_s154670" name="Equation" r:id="rId3" imgW="482400" imgH="228600" progId="Equation.3">
                  <p:embed/>
                </p:oleObj>
              </mc:Choice>
              <mc:Fallback>
                <p:oleObj name="Equation" r:id="rId3" imgW="482400" imgH="228600" progId="Equation.3">
                  <p:embed/>
                  <p:pic>
                    <p:nvPicPr>
                      <p:cNvPr id="0" name="Object 4"/>
                      <p:cNvPicPr>
                        <a:picLocks noChangeAspect="1" noChangeArrowheads="1"/>
                      </p:cNvPicPr>
                      <p:nvPr/>
                    </p:nvPicPr>
                    <p:blipFill>
                      <a:blip r:embed="rId4"/>
                      <a:srcRect/>
                      <a:stretch>
                        <a:fillRect/>
                      </a:stretch>
                    </p:blipFill>
                    <p:spPr bwMode="auto">
                      <a:xfrm>
                        <a:off x="4492625" y="3429000"/>
                        <a:ext cx="608013" cy="3603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0097456"/>
              </p:ext>
            </p:extLst>
          </p:nvPr>
        </p:nvGraphicFramePr>
        <p:xfrm>
          <a:off x="4427984" y="3861048"/>
          <a:ext cx="1320705" cy="575692"/>
        </p:xfrm>
        <a:graphic>
          <a:graphicData uri="http://schemas.openxmlformats.org/presentationml/2006/ole">
            <mc:AlternateContent xmlns:mc="http://schemas.openxmlformats.org/markup-compatibility/2006">
              <mc:Choice xmlns:v="urn:schemas-microsoft-com:vml" Requires="v">
                <p:oleObj spid="_x0000_s154671" name="Equation" r:id="rId5" imgW="812447" imgH="393529" progId="Equation.3">
                  <p:embed/>
                </p:oleObj>
              </mc:Choice>
              <mc:Fallback>
                <p:oleObj name="Equation" r:id="rId5" imgW="812447"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861048"/>
                        <a:ext cx="1320705" cy="575692"/>
                      </a:xfrm>
                      <a:prstGeom prst="rect">
                        <a:avLst/>
                      </a:prstGeom>
                      <a:noFill/>
                      <a:ln>
                        <a:noFill/>
                      </a:ln>
                    </p:spPr>
                  </p:pic>
                </p:oleObj>
              </mc:Fallback>
            </mc:AlternateContent>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val="4095028516"/>
              </p:ext>
            </p:extLst>
          </p:nvPr>
        </p:nvGraphicFramePr>
        <p:xfrm>
          <a:off x="4427984" y="4449212"/>
          <a:ext cx="3024336" cy="656684"/>
        </p:xfrm>
        <a:graphic>
          <a:graphicData uri="http://schemas.openxmlformats.org/presentationml/2006/ole">
            <mc:AlternateContent xmlns:mc="http://schemas.openxmlformats.org/markup-compatibility/2006">
              <mc:Choice xmlns:v="urn:schemas-microsoft-com:vml" Requires="v">
                <p:oleObj spid="_x0000_s154672" name="Equation" r:id="rId7" imgW="2222500" imgH="482600" progId="Equation.3">
                  <p:embed/>
                </p:oleObj>
              </mc:Choice>
              <mc:Fallback>
                <p:oleObj name="Equation" r:id="rId7" imgW="2222500" imgH="482600" progId="Equation.3">
                  <p:embed/>
                  <p:pic>
                    <p:nvPicPr>
                      <p:cNvPr id="0" name="Object 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4449212"/>
                        <a:ext cx="3024336" cy="656684"/>
                      </a:xfrm>
                      <a:prstGeom prst="rect">
                        <a:avLst/>
                      </a:prstGeom>
                      <a:noFill/>
                      <a:ln>
                        <a:noFill/>
                      </a:ln>
                    </p:spPr>
                  </p:pic>
                </p:oleObj>
              </mc:Fallback>
            </mc:AlternateContent>
          </a:graphicData>
        </a:graphic>
      </p:graphicFrame>
      <p:sp>
        <p:nvSpPr>
          <p:cNvPr id="8" name="Left Brace 7"/>
          <p:cNvSpPr/>
          <p:nvPr/>
        </p:nvSpPr>
        <p:spPr>
          <a:xfrm rot="16200000">
            <a:off x="5344562" y="4456640"/>
            <a:ext cx="327091" cy="1440161"/>
          </a:xfrm>
          <a:prstGeom prst="leftBrace">
            <a:avLst>
              <a:gd name="adj1" fmla="val 8333"/>
              <a:gd name="adj2" fmla="val 50706"/>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9" name="Group 8"/>
          <p:cNvGrpSpPr/>
          <p:nvPr/>
        </p:nvGrpSpPr>
        <p:grpSpPr>
          <a:xfrm>
            <a:off x="569275" y="4653136"/>
            <a:ext cx="6783032" cy="2385556"/>
            <a:chOff x="601942" y="2884294"/>
            <a:chExt cx="7899522" cy="3290302"/>
          </a:xfrm>
        </p:grpSpPr>
        <p:cxnSp>
          <p:nvCxnSpPr>
            <p:cNvPr id="10" name="Straight Arrow Connector 9"/>
            <p:cNvCxnSpPr/>
            <p:nvPr/>
          </p:nvCxnSpPr>
          <p:spPr>
            <a:xfrm>
              <a:off x="1619672" y="5805264"/>
              <a:ext cx="61206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19672" y="2924944"/>
              <a:ext cx="0" cy="2880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00392" y="5805264"/>
              <a:ext cx="401072" cy="369332"/>
            </a:xfrm>
            <a:prstGeom prst="rect">
              <a:avLst/>
            </a:prstGeom>
            <a:noFill/>
          </p:spPr>
          <p:txBody>
            <a:bodyPr wrap="none" rtlCol="0">
              <a:spAutoFit/>
            </a:bodyPr>
            <a:lstStyle/>
            <a:p>
              <a:r>
                <a:rPr lang="en-GB" dirty="0" smtClean="0">
                  <a:latin typeface="Symbol" pitchFamily="18" charset="2"/>
                </a:rPr>
                <a:t>s</a:t>
              </a:r>
              <a:r>
                <a:rPr lang="en-GB" baseline="30000" dirty="0" smtClean="0">
                  <a:latin typeface="Symbol" pitchFamily="18" charset="2"/>
                </a:rPr>
                <a:t>2</a:t>
              </a:r>
              <a:endParaRPr lang="en-GB" dirty="0">
                <a:latin typeface="Symbol" pitchFamily="18" charset="2"/>
              </a:endParaRPr>
            </a:p>
          </p:txBody>
        </p:sp>
        <p:sp>
          <p:nvSpPr>
            <p:cNvPr id="13" name="TextBox 12"/>
            <p:cNvSpPr txBox="1"/>
            <p:nvPr/>
          </p:nvSpPr>
          <p:spPr>
            <a:xfrm>
              <a:off x="1709517" y="2884294"/>
              <a:ext cx="429926" cy="369332"/>
            </a:xfrm>
            <a:prstGeom prst="rect">
              <a:avLst/>
            </a:prstGeom>
            <a:noFill/>
          </p:spPr>
          <p:txBody>
            <a:bodyPr wrap="none" rtlCol="0">
              <a:spAutoFit/>
            </a:bodyPr>
            <a:lstStyle/>
            <a:p>
              <a:r>
                <a:rPr lang="en-GB" sz="1600" dirty="0" smtClean="0">
                  <a:latin typeface="Symbol" pitchFamily="18" charset="2"/>
                </a:rPr>
                <a:t>a</a:t>
              </a:r>
              <a:r>
                <a:rPr lang="en-GB" dirty="0" smtClean="0">
                  <a:latin typeface="Symbol" pitchFamily="18" charset="2"/>
                </a:rPr>
                <a:t>*</a:t>
              </a:r>
              <a:endParaRPr lang="en-GB" dirty="0">
                <a:latin typeface="Symbol" pitchFamily="18" charset="2"/>
              </a:endParaRPr>
            </a:p>
          </p:txBody>
        </p:sp>
        <p:cxnSp>
          <p:nvCxnSpPr>
            <p:cNvPr id="14" name="Straight Connector 13"/>
            <p:cNvCxnSpPr/>
            <p:nvPr/>
          </p:nvCxnSpPr>
          <p:spPr>
            <a:xfrm>
              <a:off x="1619672" y="3789040"/>
              <a:ext cx="57606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3608" y="3604374"/>
              <a:ext cx="487634" cy="369332"/>
            </a:xfrm>
            <a:prstGeom prst="rect">
              <a:avLst/>
            </a:prstGeom>
            <a:noFill/>
          </p:spPr>
          <p:txBody>
            <a:bodyPr wrap="none" rtlCol="0">
              <a:spAutoFit/>
            </a:bodyPr>
            <a:lstStyle/>
            <a:p>
              <a:r>
                <a:rPr lang="en-GB" dirty="0" smtClean="0"/>
                <a:t>W</a:t>
              </a:r>
              <a:r>
                <a:rPr lang="en-GB" baseline="-25000" dirty="0" smtClean="0"/>
                <a:t>0</a:t>
              </a:r>
              <a:endParaRPr lang="en-GB" dirty="0"/>
            </a:p>
          </p:txBody>
        </p:sp>
        <p:sp>
          <p:nvSpPr>
            <p:cNvPr id="16" name="TextBox 15"/>
            <p:cNvSpPr txBox="1"/>
            <p:nvPr/>
          </p:nvSpPr>
          <p:spPr>
            <a:xfrm>
              <a:off x="601942" y="4426958"/>
              <a:ext cx="949298" cy="369331"/>
            </a:xfrm>
            <a:prstGeom prst="rect">
              <a:avLst/>
            </a:prstGeom>
            <a:noFill/>
          </p:spPr>
          <p:txBody>
            <a:bodyPr wrap="none" rtlCol="0">
              <a:spAutoFit/>
            </a:bodyPr>
            <a:lstStyle/>
            <a:p>
              <a:r>
                <a:rPr lang="en-GB" dirty="0" smtClean="0"/>
                <a:t>W</a:t>
              </a:r>
              <a:r>
                <a:rPr lang="en-GB" baseline="-25000" dirty="0" smtClean="0"/>
                <a:t>0</a:t>
              </a:r>
              <a:r>
                <a:rPr lang="en-GB" dirty="0" smtClean="0"/>
                <a:t> -0.5</a:t>
              </a:r>
              <a:endParaRPr lang="en-GB" dirty="0"/>
            </a:p>
          </p:txBody>
        </p:sp>
      </p:grpSp>
      <p:sp>
        <p:nvSpPr>
          <p:cNvPr id="17" name="Freeform 16"/>
          <p:cNvSpPr/>
          <p:nvPr/>
        </p:nvSpPr>
        <p:spPr>
          <a:xfrm>
            <a:off x="1472134" y="5333867"/>
            <a:ext cx="4128655" cy="360218"/>
          </a:xfrm>
          <a:custGeom>
            <a:avLst/>
            <a:gdLst>
              <a:gd name="connsiteX0" fmla="*/ 0 w 4128655"/>
              <a:gd name="connsiteY0" fmla="*/ 360218 h 360218"/>
              <a:gd name="connsiteX1" fmla="*/ 96982 w 4128655"/>
              <a:gd name="connsiteY1" fmla="*/ 263236 h 360218"/>
              <a:gd name="connsiteX2" fmla="*/ 332509 w 4128655"/>
              <a:gd name="connsiteY2" fmla="*/ 166254 h 360218"/>
              <a:gd name="connsiteX3" fmla="*/ 637309 w 4128655"/>
              <a:gd name="connsiteY3" fmla="*/ 41563 h 360218"/>
              <a:gd name="connsiteX4" fmla="*/ 1191491 w 4128655"/>
              <a:gd name="connsiteY4" fmla="*/ 0 h 360218"/>
              <a:gd name="connsiteX5" fmla="*/ 2341418 w 4128655"/>
              <a:gd name="connsiteY5" fmla="*/ 13854 h 360218"/>
              <a:gd name="connsiteX6" fmla="*/ 3435927 w 4128655"/>
              <a:gd name="connsiteY6" fmla="*/ 13854 h 360218"/>
              <a:gd name="connsiteX7" fmla="*/ 4045527 w 4128655"/>
              <a:gd name="connsiteY7" fmla="*/ 13854 h 360218"/>
              <a:gd name="connsiteX8" fmla="*/ 4128655 w 4128655"/>
              <a:gd name="connsiteY8" fmla="*/ 13854 h 360218"/>
              <a:gd name="connsiteX0" fmla="*/ 0 w 4128655"/>
              <a:gd name="connsiteY0" fmla="*/ 360218 h 360218"/>
              <a:gd name="connsiteX1" fmla="*/ 96982 w 4128655"/>
              <a:gd name="connsiteY1" fmla="*/ 263236 h 360218"/>
              <a:gd name="connsiteX2" fmla="*/ 277091 w 4128655"/>
              <a:gd name="connsiteY2" fmla="*/ 152400 h 360218"/>
              <a:gd name="connsiteX3" fmla="*/ 637309 w 4128655"/>
              <a:gd name="connsiteY3" fmla="*/ 41563 h 360218"/>
              <a:gd name="connsiteX4" fmla="*/ 1191491 w 4128655"/>
              <a:gd name="connsiteY4" fmla="*/ 0 h 360218"/>
              <a:gd name="connsiteX5" fmla="*/ 2341418 w 4128655"/>
              <a:gd name="connsiteY5" fmla="*/ 13854 h 360218"/>
              <a:gd name="connsiteX6" fmla="*/ 3435927 w 4128655"/>
              <a:gd name="connsiteY6" fmla="*/ 13854 h 360218"/>
              <a:gd name="connsiteX7" fmla="*/ 4045527 w 4128655"/>
              <a:gd name="connsiteY7" fmla="*/ 13854 h 360218"/>
              <a:gd name="connsiteX8" fmla="*/ 4128655 w 4128655"/>
              <a:gd name="connsiteY8" fmla="*/ 13854 h 360218"/>
              <a:gd name="connsiteX0" fmla="*/ 0 w 4128655"/>
              <a:gd name="connsiteY0" fmla="*/ 360218 h 360218"/>
              <a:gd name="connsiteX1" fmla="*/ 96982 w 4128655"/>
              <a:gd name="connsiteY1" fmla="*/ 263236 h 360218"/>
              <a:gd name="connsiteX2" fmla="*/ 277091 w 4128655"/>
              <a:gd name="connsiteY2" fmla="*/ 152400 h 360218"/>
              <a:gd name="connsiteX3" fmla="*/ 637309 w 4128655"/>
              <a:gd name="connsiteY3" fmla="*/ 41563 h 360218"/>
              <a:gd name="connsiteX4" fmla="*/ 1191491 w 4128655"/>
              <a:gd name="connsiteY4" fmla="*/ 0 h 360218"/>
              <a:gd name="connsiteX5" fmla="*/ 2341418 w 4128655"/>
              <a:gd name="connsiteY5" fmla="*/ 13854 h 360218"/>
              <a:gd name="connsiteX6" fmla="*/ 3435927 w 4128655"/>
              <a:gd name="connsiteY6" fmla="*/ 13854 h 360218"/>
              <a:gd name="connsiteX7" fmla="*/ 4045527 w 4128655"/>
              <a:gd name="connsiteY7" fmla="*/ 13854 h 360218"/>
              <a:gd name="connsiteX8" fmla="*/ 4128655 w 4128655"/>
              <a:gd name="connsiteY8" fmla="*/ 13854 h 360218"/>
              <a:gd name="connsiteX0" fmla="*/ 0 w 4128655"/>
              <a:gd name="connsiteY0" fmla="*/ 360218 h 360218"/>
              <a:gd name="connsiteX1" fmla="*/ 96982 w 4128655"/>
              <a:gd name="connsiteY1" fmla="*/ 263236 h 360218"/>
              <a:gd name="connsiteX2" fmla="*/ 332509 w 4128655"/>
              <a:gd name="connsiteY2" fmla="*/ 124691 h 360218"/>
              <a:gd name="connsiteX3" fmla="*/ 637309 w 4128655"/>
              <a:gd name="connsiteY3" fmla="*/ 41563 h 360218"/>
              <a:gd name="connsiteX4" fmla="*/ 1191491 w 4128655"/>
              <a:gd name="connsiteY4" fmla="*/ 0 h 360218"/>
              <a:gd name="connsiteX5" fmla="*/ 2341418 w 4128655"/>
              <a:gd name="connsiteY5" fmla="*/ 13854 h 360218"/>
              <a:gd name="connsiteX6" fmla="*/ 3435927 w 4128655"/>
              <a:gd name="connsiteY6" fmla="*/ 13854 h 360218"/>
              <a:gd name="connsiteX7" fmla="*/ 4045527 w 4128655"/>
              <a:gd name="connsiteY7" fmla="*/ 13854 h 360218"/>
              <a:gd name="connsiteX8" fmla="*/ 4128655 w 4128655"/>
              <a:gd name="connsiteY8" fmla="*/ 13854 h 360218"/>
              <a:gd name="connsiteX0" fmla="*/ 0 w 4128655"/>
              <a:gd name="connsiteY0" fmla="*/ 360218 h 360218"/>
              <a:gd name="connsiteX1" fmla="*/ 166255 w 4128655"/>
              <a:gd name="connsiteY1" fmla="*/ 221672 h 360218"/>
              <a:gd name="connsiteX2" fmla="*/ 332509 w 4128655"/>
              <a:gd name="connsiteY2" fmla="*/ 124691 h 360218"/>
              <a:gd name="connsiteX3" fmla="*/ 637309 w 4128655"/>
              <a:gd name="connsiteY3" fmla="*/ 41563 h 360218"/>
              <a:gd name="connsiteX4" fmla="*/ 1191491 w 4128655"/>
              <a:gd name="connsiteY4" fmla="*/ 0 h 360218"/>
              <a:gd name="connsiteX5" fmla="*/ 2341418 w 4128655"/>
              <a:gd name="connsiteY5" fmla="*/ 13854 h 360218"/>
              <a:gd name="connsiteX6" fmla="*/ 3435927 w 4128655"/>
              <a:gd name="connsiteY6" fmla="*/ 13854 h 360218"/>
              <a:gd name="connsiteX7" fmla="*/ 4045527 w 4128655"/>
              <a:gd name="connsiteY7" fmla="*/ 13854 h 360218"/>
              <a:gd name="connsiteX8" fmla="*/ 4128655 w 4128655"/>
              <a:gd name="connsiteY8" fmla="*/ 13854 h 36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8655" h="360218">
                <a:moveTo>
                  <a:pt x="0" y="360218"/>
                </a:moveTo>
                <a:cubicBezTo>
                  <a:pt x="20782" y="327890"/>
                  <a:pt x="110837" y="260926"/>
                  <a:pt x="166255" y="221672"/>
                </a:cubicBezTo>
                <a:cubicBezTo>
                  <a:pt x="221673" y="182418"/>
                  <a:pt x="254000" y="154709"/>
                  <a:pt x="332509" y="124691"/>
                </a:cubicBezTo>
                <a:cubicBezTo>
                  <a:pt x="411018" y="94673"/>
                  <a:pt x="494145" y="62345"/>
                  <a:pt x="637309" y="41563"/>
                </a:cubicBezTo>
                <a:cubicBezTo>
                  <a:pt x="780473" y="20781"/>
                  <a:pt x="1191491" y="0"/>
                  <a:pt x="1191491" y="0"/>
                </a:cubicBezTo>
                <a:lnTo>
                  <a:pt x="2341418" y="13854"/>
                </a:lnTo>
                <a:lnTo>
                  <a:pt x="3435927" y="13854"/>
                </a:lnTo>
                <a:lnTo>
                  <a:pt x="4045527" y="13854"/>
                </a:lnTo>
                <a:lnTo>
                  <a:pt x="4128655" y="1385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448771" y="5340266"/>
            <a:ext cx="4142509" cy="512618"/>
          </a:xfrm>
          <a:custGeom>
            <a:avLst/>
            <a:gdLst>
              <a:gd name="connsiteX0" fmla="*/ 0 w 4142509"/>
              <a:gd name="connsiteY0" fmla="*/ 512618 h 512618"/>
              <a:gd name="connsiteX1" fmla="*/ 110836 w 4142509"/>
              <a:gd name="connsiteY1" fmla="*/ 374072 h 512618"/>
              <a:gd name="connsiteX2" fmla="*/ 387927 w 4142509"/>
              <a:gd name="connsiteY2" fmla="*/ 235527 h 512618"/>
              <a:gd name="connsiteX3" fmla="*/ 914400 w 4142509"/>
              <a:gd name="connsiteY3" fmla="*/ 55418 h 512618"/>
              <a:gd name="connsiteX4" fmla="*/ 1330036 w 4142509"/>
              <a:gd name="connsiteY4" fmla="*/ 13854 h 512618"/>
              <a:gd name="connsiteX5" fmla="*/ 2563091 w 4142509"/>
              <a:gd name="connsiteY5" fmla="*/ 27709 h 512618"/>
              <a:gd name="connsiteX6" fmla="*/ 4142509 w 4142509"/>
              <a:gd name="connsiteY6" fmla="*/ 0 h 512618"/>
              <a:gd name="connsiteX0" fmla="*/ 0 w 4142509"/>
              <a:gd name="connsiteY0" fmla="*/ 512618 h 512618"/>
              <a:gd name="connsiteX1" fmla="*/ 110836 w 4142509"/>
              <a:gd name="connsiteY1" fmla="*/ 374072 h 512618"/>
              <a:gd name="connsiteX2" fmla="*/ 387927 w 4142509"/>
              <a:gd name="connsiteY2" fmla="*/ 235527 h 512618"/>
              <a:gd name="connsiteX3" fmla="*/ 762000 w 4142509"/>
              <a:gd name="connsiteY3" fmla="*/ 83127 h 512618"/>
              <a:gd name="connsiteX4" fmla="*/ 1330036 w 4142509"/>
              <a:gd name="connsiteY4" fmla="*/ 13854 h 512618"/>
              <a:gd name="connsiteX5" fmla="*/ 2563091 w 4142509"/>
              <a:gd name="connsiteY5" fmla="*/ 27709 h 512618"/>
              <a:gd name="connsiteX6" fmla="*/ 4142509 w 4142509"/>
              <a:gd name="connsiteY6" fmla="*/ 0 h 512618"/>
              <a:gd name="connsiteX0" fmla="*/ 0 w 4142509"/>
              <a:gd name="connsiteY0" fmla="*/ 512618 h 512618"/>
              <a:gd name="connsiteX1" fmla="*/ 110836 w 4142509"/>
              <a:gd name="connsiteY1" fmla="*/ 374072 h 512618"/>
              <a:gd name="connsiteX2" fmla="*/ 332509 w 4142509"/>
              <a:gd name="connsiteY2" fmla="*/ 207818 h 512618"/>
              <a:gd name="connsiteX3" fmla="*/ 762000 w 4142509"/>
              <a:gd name="connsiteY3" fmla="*/ 83127 h 512618"/>
              <a:gd name="connsiteX4" fmla="*/ 1330036 w 4142509"/>
              <a:gd name="connsiteY4" fmla="*/ 13854 h 512618"/>
              <a:gd name="connsiteX5" fmla="*/ 2563091 w 4142509"/>
              <a:gd name="connsiteY5" fmla="*/ 27709 h 512618"/>
              <a:gd name="connsiteX6" fmla="*/ 4142509 w 4142509"/>
              <a:gd name="connsiteY6" fmla="*/ 0 h 512618"/>
              <a:gd name="connsiteX0" fmla="*/ 0 w 4142509"/>
              <a:gd name="connsiteY0" fmla="*/ 512618 h 512618"/>
              <a:gd name="connsiteX1" fmla="*/ 110836 w 4142509"/>
              <a:gd name="connsiteY1" fmla="*/ 374072 h 512618"/>
              <a:gd name="connsiteX2" fmla="*/ 332509 w 4142509"/>
              <a:gd name="connsiteY2" fmla="*/ 207818 h 512618"/>
              <a:gd name="connsiteX3" fmla="*/ 678873 w 4142509"/>
              <a:gd name="connsiteY3" fmla="*/ 69273 h 512618"/>
              <a:gd name="connsiteX4" fmla="*/ 1330036 w 4142509"/>
              <a:gd name="connsiteY4" fmla="*/ 13854 h 512618"/>
              <a:gd name="connsiteX5" fmla="*/ 2563091 w 4142509"/>
              <a:gd name="connsiteY5" fmla="*/ 27709 h 512618"/>
              <a:gd name="connsiteX6" fmla="*/ 4142509 w 4142509"/>
              <a:gd name="connsiteY6"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509" h="512618">
                <a:moveTo>
                  <a:pt x="0" y="512618"/>
                </a:moveTo>
                <a:cubicBezTo>
                  <a:pt x="23091" y="466436"/>
                  <a:pt x="55418" y="424872"/>
                  <a:pt x="110836" y="374072"/>
                </a:cubicBezTo>
                <a:cubicBezTo>
                  <a:pt x="166254" y="323272"/>
                  <a:pt x="237836" y="258618"/>
                  <a:pt x="332509" y="207818"/>
                </a:cubicBezTo>
                <a:cubicBezTo>
                  <a:pt x="427182" y="157018"/>
                  <a:pt x="512619" y="101600"/>
                  <a:pt x="678873" y="69273"/>
                </a:cubicBezTo>
                <a:cubicBezTo>
                  <a:pt x="845128" y="36946"/>
                  <a:pt x="1016000" y="20781"/>
                  <a:pt x="1330036" y="13854"/>
                </a:cubicBezTo>
                <a:cubicBezTo>
                  <a:pt x="1644072" y="6927"/>
                  <a:pt x="2152073" y="23091"/>
                  <a:pt x="2563091" y="27709"/>
                </a:cubicBezTo>
                <a:cubicBezTo>
                  <a:pt x="3031836" y="25400"/>
                  <a:pt x="3587172" y="12700"/>
                  <a:pt x="4142509"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38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8313" y="1412875"/>
            <a:ext cx="8229600" cy="4525963"/>
          </a:xfrm>
        </p:spPr>
        <p:txBody>
          <a:bodyPr/>
          <a:lstStyle/>
          <a:p>
            <a:pPr marL="0" lvl="1" indent="0">
              <a:buFontTx/>
              <a:buNone/>
            </a:pPr>
            <a:r>
              <a:rPr lang="en-GB" sz="2000" smtClean="0"/>
              <a:t>“We have been mystified for many years why boards do not formally restrict managers’ freedom to unwind incentives the remuneration committee constructs for them”.                            </a:t>
            </a:r>
          </a:p>
          <a:p>
            <a:pPr marL="0" lvl="1" indent="0">
              <a:buFontTx/>
              <a:buNone/>
            </a:pPr>
            <a:endParaRPr lang="en-GB" sz="2000" smtClean="0"/>
          </a:p>
          <a:p>
            <a:pPr marL="0" lvl="1" indent="0" algn="r">
              <a:buFontTx/>
              <a:buNone/>
            </a:pPr>
            <a:r>
              <a:rPr lang="en-GB" sz="2000" smtClean="0"/>
              <a:t>Jensen et al. (2004) </a:t>
            </a:r>
          </a:p>
          <a:p>
            <a:endParaRPr lang="en-GB" smtClean="0"/>
          </a:p>
        </p:txBody>
      </p:sp>
    </p:spTree>
    <p:extLst>
      <p:ext uri="{BB962C8B-B14F-4D97-AF65-F5344CB8AC3E}">
        <p14:creationId xmlns:p14="http://schemas.microsoft.com/office/powerpoint/2010/main" val="1182527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250825" y="882650"/>
            <a:ext cx="8893175" cy="5832475"/>
          </a:xfrm>
        </p:spPr>
        <p:txBody>
          <a:bodyPr/>
          <a:lstStyle/>
          <a:p>
            <a:pPr>
              <a:buFont typeface="Wingdings" pitchFamily="2" charset="2"/>
              <a:buNone/>
            </a:pPr>
            <a:r>
              <a:rPr lang="en-GB" sz="2000" dirty="0" smtClean="0"/>
              <a:t>The general idea is that options are granted to align incentives. However,</a:t>
            </a:r>
          </a:p>
          <a:p>
            <a:pPr>
              <a:buFont typeface="Wingdings" pitchFamily="2" charset="2"/>
              <a:buNone/>
            </a:pPr>
            <a:endParaRPr lang="en-GB" sz="2400" dirty="0" smtClean="0"/>
          </a:p>
          <a:p>
            <a:pPr lvl="2">
              <a:buFont typeface="Wingdings" pitchFamily="2" charset="2"/>
              <a:buNone/>
            </a:pPr>
            <a:endParaRPr lang="en-GB" sz="2000" i="1" dirty="0" smtClean="0"/>
          </a:p>
          <a:p>
            <a:pPr lvl="2">
              <a:buFont typeface="Wingdings" pitchFamily="2" charset="2"/>
              <a:buNone/>
            </a:pPr>
            <a:r>
              <a:rPr lang="en-GB" sz="2800" dirty="0" smtClean="0"/>
              <a:t>                                  +</a:t>
            </a:r>
          </a:p>
        </p:txBody>
      </p:sp>
      <p:grpSp>
        <p:nvGrpSpPr>
          <p:cNvPr id="19459" name="Group 4"/>
          <p:cNvGrpSpPr>
            <a:grpSpLocks/>
          </p:cNvGrpSpPr>
          <p:nvPr/>
        </p:nvGrpSpPr>
        <p:grpSpPr bwMode="auto">
          <a:xfrm>
            <a:off x="1243013" y="1735138"/>
            <a:ext cx="2667000" cy="2844800"/>
            <a:chOff x="271" y="1117"/>
            <a:chExt cx="1680" cy="1792"/>
          </a:xfrm>
        </p:grpSpPr>
        <p:grpSp>
          <p:nvGrpSpPr>
            <p:cNvPr id="19475" name="Group 5"/>
            <p:cNvGrpSpPr>
              <a:grpSpLocks/>
            </p:cNvGrpSpPr>
            <p:nvPr/>
          </p:nvGrpSpPr>
          <p:grpSpPr bwMode="auto">
            <a:xfrm>
              <a:off x="271" y="1117"/>
              <a:ext cx="1568" cy="1344"/>
              <a:chOff x="3940" y="799"/>
              <a:chExt cx="2145" cy="1852"/>
            </a:xfrm>
          </p:grpSpPr>
          <p:sp>
            <p:nvSpPr>
              <p:cNvPr id="19479" name="Line 6"/>
              <p:cNvSpPr>
                <a:spLocks noChangeShapeType="1"/>
              </p:cNvSpPr>
              <p:nvPr/>
            </p:nvSpPr>
            <p:spPr bwMode="auto">
              <a:xfrm flipV="1">
                <a:off x="3940" y="799"/>
                <a:ext cx="1" cy="185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80" name="Line 7"/>
              <p:cNvSpPr>
                <a:spLocks noChangeShapeType="1"/>
              </p:cNvSpPr>
              <p:nvPr/>
            </p:nvSpPr>
            <p:spPr bwMode="auto">
              <a:xfrm>
                <a:off x="3940" y="2188"/>
                <a:ext cx="2145"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81" name="Line 8"/>
              <p:cNvSpPr>
                <a:spLocks noChangeShapeType="1"/>
              </p:cNvSpPr>
              <p:nvPr/>
            </p:nvSpPr>
            <p:spPr bwMode="auto">
              <a:xfrm>
                <a:off x="3940" y="2188"/>
                <a:ext cx="107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82" name="Line 9"/>
              <p:cNvSpPr>
                <a:spLocks noChangeShapeType="1"/>
              </p:cNvSpPr>
              <p:nvPr/>
            </p:nvSpPr>
            <p:spPr bwMode="auto">
              <a:xfrm flipV="1">
                <a:off x="5012" y="1108"/>
                <a:ext cx="766" cy="10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9476" name="Text Box 10"/>
            <p:cNvSpPr txBox="1">
              <a:spLocks noChangeArrowheads="1"/>
            </p:cNvSpPr>
            <p:nvPr/>
          </p:nvSpPr>
          <p:spPr bwMode="auto">
            <a:xfrm>
              <a:off x="383" y="2237"/>
              <a:ext cx="1232"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Long call option</a:t>
              </a:r>
            </a:p>
            <a:p>
              <a:pPr eaLnBrk="1" hangingPunct="1"/>
              <a:r>
                <a:rPr lang="en-GB" sz="1400" b="1"/>
                <a:t>            </a:t>
              </a:r>
            </a:p>
          </p:txBody>
        </p:sp>
        <p:sp>
          <p:nvSpPr>
            <p:cNvPr id="19477" name="Text Box 11"/>
            <p:cNvSpPr txBox="1">
              <a:spLocks noChangeArrowheads="1"/>
            </p:cNvSpPr>
            <p:nvPr/>
          </p:nvSpPr>
          <p:spPr bwMode="auto">
            <a:xfrm>
              <a:off x="1447" y="1882"/>
              <a:ext cx="50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price</a:t>
              </a:r>
            </a:p>
          </p:txBody>
        </p:sp>
        <p:sp>
          <p:nvSpPr>
            <p:cNvPr id="19478" name="Text Box 12"/>
            <p:cNvSpPr txBox="1">
              <a:spLocks noChangeArrowheads="1"/>
            </p:cNvSpPr>
            <p:nvPr/>
          </p:nvSpPr>
          <p:spPr bwMode="auto">
            <a:xfrm>
              <a:off x="383" y="1117"/>
              <a:ext cx="5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payoff</a:t>
              </a:r>
            </a:p>
          </p:txBody>
        </p:sp>
      </p:grpSp>
      <p:grpSp>
        <p:nvGrpSpPr>
          <p:cNvPr id="19460" name="Group 13"/>
          <p:cNvGrpSpPr>
            <a:grpSpLocks/>
          </p:cNvGrpSpPr>
          <p:nvPr/>
        </p:nvGrpSpPr>
        <p:grpSpPr bwMode="auto">
          <a:xfrm>
            <a:off x="5427663" y="1762125"/>
            <a:ext cx="2576512" cy="2133600"/>
            <a:chOff x="1951" y="1117"/>
            <a:chExt cx="1623" cy="1344"/>
          </a:xfrm>
        </p:grpSpPr>
        <p:sp>
          <p:nvSpPr>
            <p:cNvPr id="19470" name="Line 14"/>
            <p:cNvSpPr>
              <a:spLocks noChangeShapeType="1"/>
            </p:cNvSpPr>
            <p:nvPr/>
          </p:nvSpPr>
          <p:spPr bwMode="auto">
            <a:xfrm flipV="1">
              <a:off x="1951" y="1117"/>
              <a:ext cx="1" cy="13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1" name="Line 15"/>
            <p:cNvSpPr>
              <a:spLocks noChangeShapeType="1"/>
            </p:cNvSpPr>
            <p:nvPr/>
          </p:nvSpPr>
          <p:spPr bwMode="auto">
            <a:xfrm>
              <a:off x="1973" y="2115"/>
              <a:ext cx="156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2" name="Line 16"/>
            <p:cNvSpPr>
              <a:spLocks noChangeShapeType="1"/>
            </p:cNvSpPr>
            <p:nvPr/>
          </p:nvSpPr>
          <p:spPr bwMode="auto">
            <a:xfrm>
              <a:off x="1951" y="1341"/>
              <a:ext cx="1121" cy="1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3" name="Text Box 17"/>
            <p:cNvSpPr txBox="1">
              <a:spLocks noChangeArrowheads="1"/>
            </p:cNvSpPr>
            <p:nvPr/>
          </p:nvSpPr>
          <p:spPr bwMode="auto">
            <a:xfrm>
              <a:off x="3071" y="1901"/>
              <a:ext cx="50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price</a:t>
              </a:r>
            </a:p>
          </p:txBody>
        </p:sp>
        <p:sp>
          <p:nvSpPr>
            <p:cNvPr id="19474" name="Text Box 18"/>
            <p:cNvSpPr txBox="1">
              <a:spLocks noChangeArrowheads="1"/>
            </p:cNvSpPr>
            <p:nvPr/>
          </p:nvSpPr>
          <p:spPr bwMode="auto">
            <a:xfrm>
              <a:off x="1951" y="1117"/>
              <a:ext cx="5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payoff</a:t>
              </a:r>
            </a:p>
          </p:txBody>
        </p:sp>
      </p:grpSp>
      <p:grpSp>
        <p:nvGrpSpPr>
          <p:cNvPr id="19461" name="Group 19"/>
          <p:cNvGrpSpPr>
            <a:grpSpLocks/>
          </p:cNvGrpSpPr>
          <p:nvPr/>
        </p:nvGrpSpPr>
        <p:grpSpPr bwMode="auto">
          <a:xfrm>
            <a:off x="3851275" y="4508500"/>
            <a:ext cx="2578100" cy="2844800"/>
            <a:chOff x="3967" y="1117"/>
            <a:chExt cx="1624" cy="1792"/>
          </a:xfrm>
        </p:grpSpPr>
        <p:sp>
          <p:nvSpPr>
            <p:cNvPr id="19463" name="Line 20"/>
            <p:cNvSpPr>
              <a:spLocks noChangeShapeType="1"/>
            </p:cNvSpPr>
            <p:nvPr/>
          </p:nvSpPr>
          <p:spPr bwMode="auto">
            <a:xfrm flipV="1">
              <a:off x="3969" y="1117"/>
              <a:ext cx="1" cy="134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4" name="Line 21"/>
            <p:cNvSpPr>
              <a:spLocks noChangeShapeType="1"/>
            </p:cNvSpPr>
            <p:nvPr/>
          </p:nvSpPr>
          <p:spPr bwMode="auto">
            <a:xfrm>
              <a:off x="3967" y="2126"/>
              <a:ext cx="156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5" name="Line 22"/>
            <p:cNvSpPr>
              <a:spLocks noChangeShapeType="1"/>
            </p:cNvSpPr>
            <p:nvPr/>
          </p:nvSpPr>
          <p:spPr bwMode="auto">
            <a:xfrm>
              <a:off x="4752" y="2126"/>
              <a:ext cx="78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6" name="Line 23"/>
            <p:cNvSpPr>
              <a:spLocks noChangeShapeType="1"/>
            </p:cNvSpPr>
            <p:nvPr/>
          </p:nvSpPr>
          <p:spPr bwMode="auto">
            <a:xfrm flipH="1" flipV="1">
              <a:off x="3967" y="1341"/>
              <a:ext cx="784" cy="7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67" name="Text Box 24"/>
            <p:cNvSpPr txBox="1">
              <a:spLocks noChangeArrowheads="1"/>
            </p:cNvSpPr>
            <p:nvPr/>
          </p:nvSpPr>
          <p:spPr bwMode="auto">
            <a:xfrm>
              <a:off x="3967" y="2126"/>
              <a:ext cx="1457"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Portfolio of a long call and short share</a:t>
              </a:r>
            </a:p>
            <a:p>
              <a:pPr eaLnBrk="1" hangingPunct="1"/>
              <a:r>
                <a:rPr lang="en-GB" sz="1400" b="1"/>
                <a:t>                    </a:t>
              </a:r>
            </a:p>
            <a:p>
              <a:pPr eaLnBrk="1" hangingPunct="1"/>
              <a:r>
                <a:rPr lang="en-GB" sz="1400" b="1"/>
                <a:t>                   </a:t>
              </a:r>
            </a:p>
          </p:txBody>
        </p:sp>
        <p:sp>
          <p:nvSpPr>
            <p:cNvPr id="19468" name="Text Box 25"/>
            <p:cNvSpPr txBox="1">
              <a:spLocks noChangeArrowheads="1"/>
            </p:cNvSpPr>
            <p:nvPr/>
          </p:nvSpPr>
          <p:spPr bwMode="auto">
            <a:xfrm>
              <a:off x="5087" y="1901"/>
              <a:ext cx="50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price</a:t>
              </a:r>
            </a:p>
          </p:txBody>
        </p:sp>
        <p:sp>
          <p:nvSpPr>
            <p:cNvPr id="19469" name="Text Box 26"/>
            <p:cNvSpPr txBox="1">
              <a:spLocks noChangeArrowheads="1"/>
            </p:cNvSpPr>
            <p:nvPr/>
          </p:nvSpPr>
          <p:spPr bwMode="auto">
            <a:xfrm>
              <a:off x="3967" y="1117"/>
              <a:ext cx="56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payoff</a:t>
              </a:r>
            </a:p>
          </p:txBody>
        </p:sp>
      </p:grpSp>
      <p:sp>
        <p:nvSpPr>
          <p:cNvPr id="19462" name="AutoShape 27"/>
          <p:cNvSpPr>
            <a:spLocks/>
          </p:cNvSpPr>
          <p:nvPr/>
        </p:nvSpPr>
        <p:spPr bwMode="auto">
          <a:xfrm rot="-5400000">
            <a:off x="4535488" y="441325"/>
            <a:ext cx="431800" cy="7416800"/>
          </a:xfrm>
          <a:prstGeom prst="leftBrace">
            <a:avLst>
              <a:gd name="adj1" fmla="val 143137"/>
              <a:gd name="adj2" fmla="val 48611"/>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988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9600" cy="1143000"/>
          </a:xfrm>
        </p:spPr>
        <p:txBody>
          <a:bodyPr/>
          <a:lstStyle/>
          <a:p>
            <a:r>
              <a:rPr lang="en-GB" dirty="0" smtClean="0"/>
              <a:t>Why corporate governance?</a:t>
            </a:r>
            <a:endParaRPr lang="en-GB" dirty="0"/>
          </a:p>
        </p:txBody>
      </p:sp>
      <p:pic>
        <p:nvPicPr>
          <p:cNvPr id="5" name="Picture 16" descr="June 2, 2005, file photo of former Tyco chairman Dennis Kozlowski. (Chris Hondros/Chris Hondros/Getty Imag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91483" y="1484784"/>
            <a:ext cx="2011154" cy="2565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Nov. 10, 2003, file photo of Ramalinga Raju, former chairman of Satyam Computer Services Ltd. (Louie Palu/Louie Paul/The Globe and M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3764" y="1484784"/>
            <a:ext cx="2003954" cy="25566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April 11, 2006, file photo of Calisto Tanzi, founder of Parmalat. (LUCA BRUNO/Luca Bruno/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40114"/>
            <a:ext cx="2328774" cy="2971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 June 20, 2005, file photo of John Rigas, former CEO of Adelphia Communications. (SETH WENIG/Seth Wenig/Reut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7060" y="3897834"/>
            <a:ext cx="2308681" cy="2945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ay 1, 2007 file photo of former Nortel CEO Frank Dunn. (Fred Lum/Fred Lum/The Globe and 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927343"/>
            <a:ext cx="2304256" cy="29397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uly 13, 2005 file photo of former Worldcom CEO Bernard Ebbers. (LOUIS LANZANO/Louis Lanzano/A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1802" y="1484784"/>
            <a:ext cx="2042197" cy="24629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ct. 23, 2006 file photo of former Enron CEO Jeff Skilling. (RICHARD CARSON/Richard Carson/Reut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1488964"/>
            <a:ext cx="2159547" cy="24426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64" y="3309347"/>
            <a:ext cx="2168711" cy="646331"/>
          </a:xfrm>
          <a:prstGeom prst="rect">
            <a:avLst/>
          </a:prstGeom>
          <a:noFill/>
        </p:spPr>
        <p:txBody>
          <a:bodyPr wrap="square" rtlCol="0">
            <a:spAutoFit/>
          </a:bodyPr>
          <a:lstStyle/>
          <a:p>
            <a:r>
              <a:rPr lang="en-GB" b="1" dirty="0" smtClean="0">
                <a:solidFill>
                  <a:srgbClr val="FF0000"/>
                </a:solidFill>
              </a:rPr>
              <a:t>Jeff Skilling, Enron, </a:t>
            </a:r>
            <a:endParaRPr lang="en-GB" b="1" dirty="0">
              <a:solidFill>
                <a:srgbClr val="FF0000"/>
              </a:solidFill>
            </a:endParaRPr>
          </a:p>
        </p:txBody>
      </p:sp>
      <p:sp>
        <p:nvSpPr>
          <p:cNvPr id="4" name="TextBox 3"/>
          <p:cNvSpPr txBox="1"/>
          <p:nvPr/>
        </p:nvSpPr>
        <p:spPr>
          <a:xfrm>
            <a:off x="7101802" y="3301355"/>
            <a:ext cx="1995624" cy="646331"/>
          </a:xfrm>
          <a:prstGeom prst="rect">
            <a:avLst/>
          </a:prstGeom>
          <a:noFill/>
        </p:spPr>
        <p:txBody>
          <a:bodyPr wrap="square" rtlCol="0">
            <a:spAutoFit/>
          </a:bodyPr>
          <a:lstStyle/>
          <a:p>
            <a:r>
              <a:rPr lang="en-GB" b="1" dirty="0" smtClean="0">
                <a:solidFill>
                  <a:srgbClr val="FF0000"/>
                </a:solidFill>
              </a:rPr>
              <a:t>Bernard </a:t>
            </a:r>
            <a:r>
              <a:rPr lang="en-GB" b="1" dirty="0" err="1" smtClean="0">
                <a:solidFill>
                  <a:srgbClr val="FF0000"/>
                </a:solidFill>
              </a:rPr>
              <a:t>Ebbers</a:t>
            </a:r>
            <a:r>
              <a:rPr lang="en-GB" b="1" dirty="0" smtClean="0">
                <a:solidFill>
                  <a:srgbClr val="FF0000"/>
                </a:solidFill>
              </a:rPr>
              <a:t>, </a:t>
            </a:r>
            <a:r>
              <a:rPr lang="en-GB" b="1" dirty="0" err="1" smtClean="0">
                <a:solidFill>
                  <a:srgbClr val="FF0000"/>
                </a:solidFill>
              </a:rPr>
              <a:t>Woldcom</a:t>
            </a:r>
            <a:endParaRPr lang="en-GB" b="1" dirty="0">
              <a:solidFill>
                <a:srgbClr val="FF0000"/>
              </a:solidFill>
            </a:endParaRPr>
          </a:p>
        </p:txBody>
      </p:sp>
      <p:sp>
        <p:nvSpPr>
          <p:cNvPr id="12" name="TextBox 11"/>
          <p:cNvSpPr txBox="1"/>
          <p:nvPr/>
        </p:nvSpPr>
        <p:spPr>
          <a:xfrm>
            <a:off x="6084168" y="6309320"/>
            <a:ext cx="1531188" cy="646331"/>
          </a:xfrm>
          <a:prstGeom prst="rect">
            <a:avLst/>
          </a:prstGeom>
          <a:noFill/>
        </p:spPr>
        <p:txBody>
          <a:bodyPr wrap="none" rtlCol="0">
            <a:spAutoFit/>
          </a:bodyPr>
          <a:lstStyle/>
          <a:p>
            <a:r>
              <a:rPr lang="en-GB" b="1" dirty="0" smtClean="0">
                <a:solidFill>
                  <a:srgbClr val="FF0000"/>
                </a:solidFill>
              </a:rPr>
              <a:t>Frank Dunn,</a:t>
            </a:r>
          </a:p>
          <a:p>
            <a:r>
              <a:rPr lang="en-GB" b="1" dirty="0" smtClean="0">
                <a:solidFill>
                  <a:srgbClr val="FF0000"/>
                </a:solidFill>
              </a:rPr>
              <a:t>Nortel</a:t>
            </a:r>
            <a:endParaRPr lang="en-GB" b="1" dirty="0">
              <a:solidFill>
                <a:srgbClr val="FF0000"/>
              </a:solidFill>
            </a:endParaRPr>
          </a:p>
        </p:txBody>
      </p:sp>
      <p:sp>
        <p:nvSpPr>
          <p:cNvPr id="13" name="TextBox 12"/>
          <p:cNvSpPr txBox="1"/>
          <p:nvPr/>
        </p:nvSpPr>
        <p:spPr>
          <a:xfrm>
            <a:off x="3397060" y="6309320"/>
            <a:ext cx="2480166" cy="646331"/>
          </a:xfrm>
          <a:prstGeom prst="rect">
            <a:avLst/>
          </a:prstGeom>
          <a:noFill/>
        </p:spPr>
        <p:txBody>
          <a:bodyPr wrap="none" rtlCol="0">
            <a:spAutoFit/>
          </a:bodyPr>
          <a:lstStyle/>
          <a:p>
            <a:r>
              <a:rPr lang="en-GB" b="1" dirty="0" smtClean="0">
                <a:solidFill>
                  <a:srgbClr val="FF0000"/>
                </a:solidFill>
              </a:rPr>
              <a:t>John </a:t>
            </a:r>
            <a:r>
              <a:rPr lang="en-GB" b="1" dirty="0" err="1" smtClean="0">
                <a:solidFill>
                  <a:srgbClr val="FF0000"/>
                </a:solidFill>
              </a:rPr>
              <a:t>Rigas</a:t>
            </a:r>
            <a:r>
              <a:rPr lang="en-GB" b="1" dirty="0" smtClean="0">
                <a:solidFill>
                  <a:srgbClr val="FF0000"/>
                </a:solidFill>
              </a:rPr>
              <a:t>, </a:t>
            </a:r>
          </a:p>
          <a:p>
            <a:r>
              <a:rPr lang="en-GB" b="1" dirty="0" smtClean="0">
                <a:solidFill>
                  <a:srgbClr val="FF0000"/>
                </a:solidFill>
              </a:rPr>
              <a:t>Adelphia </a:t>
            </a:r>
            <a:r>
              <a:rPr lang="en-GB" b="1" dirty="0" err="1" smtClean="0">
                <a:solidFill>
                  <a:srgbClr val="FF0000"/>
                </a:solidFill>
              </a:rPr>
              <a:t>Communic</a:t>
            </a:r>
            <a:r>
              <a:rPr lang="en-GB" b="1" dirty="0" smtClean="0">
                <a:solidFill>
                  <a:srgbClr val="FF0000"/>
                </a:solidFill>
              </a:rPr>
              <a:t>.</a:t>
            </a:r>
            <a:endParaRPr lang="en-GB" b="1" dirty="0">
              <a:solidFill>
                <a:srgbClr val="FF0000"/>
              </a:solidFill>
            </a:endParaRPr>
          </a:p>
        </p:txBody>
      </p:sp>
      <p:sp>
        <p:nvSpPr>
          <p:cNvPr id="14" name="TextBox 13"/>
          <p:cNvSpPr txBox="1"/>
          <p:nvPr/>
        </p:nvSpPr>
        <p:spPr>
          <a:xfrm>
            <a:off x="4715726" y="3309346"/>
            <a:ext cx="1980029" cy="646331"/>
          </a:xfrm>
          <a:prstGeom prst="rect">
            <a:avLst/>
          </a:prstGeom>
          <a:noFill/>
        </p:spPr>
        <p:txBody>
          <a:bodyPr wrap="none" rtlCol="0">
            <a:spAutoFit/>
          </a:bodyPr>
          <a:lstStyle/>
          <a:p>
            <a:r>
              <a:rPr lang="en-GB" b="1" dirty="0" err="1" smtClean="0">
                <a:solidFill>
                  <a:srgbClr val="FF0000"/>
                </a:solidFill>
              </a:rPr>
              <a:t>Ramalinga</a:t>
            </a:r>
            <a:r>
              <a:rPr lang="en-GB" b="1" dirty="0" smtClean="0">
                <a:solidFill>
                  <a:srgbClr val="FF0000"/>
                </a:solidFill>
              </a:rPr>
              <a:t> </a:t>
            </a:r>
            <a:r>
              <a:rPr lang="en-GB" b="1" dirty="0">
                <a:solidFill>
                  <a:srgbClr val="FF0000"/>
                </a:solidFill>
              </a:rPr>
              <a:t>R</a:t>
            </a:r>
            <a:r>
              <a:rPr lang="en-GB" b="1" dirty="0" smtClean="0">
                <a:solidFill>
                  <a:srgbClr val="FF0000"/>
                </a:solidFill>
              </a:rPr>
              <a:t>aju,</a:t>
            </a:r>
          </a:p>
          <a:p>
            <a:r>
              <a:rPr lang="en-GB" b="1" dirty="0" smtClean="0">
                <a:solidFill>
                  <a:srgbClr val="FF0000"/>
                </a:solidFill>
              </a:rPr>
              <a:t>Satyam </a:t>
            </a:r>
            <a:endParaRPr lang="en-GB" b="1" dirty="0">
              <a:solidFill>
                <a:srgbClr val="FF0000"/>
              </a:solidFill>
            </a:endParaRPr>
          </a:p>
        </p:txBody>
      </p:sp>
      <p:sp>
        <p:nvSpPr>
          <p:cNvPr id="15" name="TextBox 14"/>
          <p:cNvSpPr txBox="1"/>
          <p:nvPr/>
        </p:nvSpPr>
        <p:spPr>
          <a:xfrm>
            <a:off x="2483768" y="3309347"/>
            <a:ext cx="2069797" cy="646331"/>
          </a:xfrm>
          <a:prstGeom prst="rect">
            <a:avLst/>
          </a:prstGeom>
          <a:noFill/>
        </p:spPr>
        <p:txBody>
          <a:bodyPr wrap="none" rtlCol="0">
            <a:spAutoFit/>
          </a:bodyPr>
          <a:lstStyle/>
          <a:p>
            <a:r>
              <a:rPr lang="en-GB" b="1" dirty="0" smtClean="0">
                <a:solidFill>
                  <a:srgbClr val="FF0000"/>
                </a:solidFill>
              </a:rPr>
              <a:t>Denis Kozlowski,</a:t>
            </a:r>
          </a:p>
          <a:p>
            <a:r>
              <a:rPr lang="en-GB" b="1" dirty="0" smtClean="0">
                <a:solidFill>
                  <a:srgbClr val="FF0000"/>
                </a:solidFill>
              </a:rPr>
              <a:t>Tyco</a:t>
            </a:r>
            <a:endParaRPr lang="en-GB" b="1" dirty="0">
              <a:solidFill>
                <a:srgbClr val="FF0000"/>
              </a:solidFill>
            </a:endParaRPr>
          </a:p>
        </p:txBody>
      </p:sp>
      <p:sp>
        <p:nvSpPr>
          <p:cNvPr id="16" name="TextBox 15"/>
          <p:cNvSpPr txBox="1"/>
          <p:nvPr/>
        </p:nvSpPr>
        <p:spPr>
          <a:xfrm>
            <a:off x="611560" y="6164848"/>
            <a:ext cx="2016224" cy="646331"/>
          </a:xfrm>
          <a:prstGeom prst="rect">
            <a:avLst/>
          </a:prstGeom>
          <a:noFill/>
        </p:spPr>
        <p:txBody>
          <a:bodyPr wrap="square" rtlCol="0">
            <a:spAutoFit/>
          </a:bodyPr>
          <a:lstStyle/>
          <a:p>
            <a:r>
              <a:rPr lang="en-GB" b="1" dirty="0" smtClean="0">
                <a:solidFill>
                  <a:srgbClr val="FF0000"/>
                </a:solidFill>
              </a:rPr>
              <a:t>Calisto </a:t>
            </a:r>
            <a:r>
              <a:rPr lang="en-GB" b="1" dirty="0" err="1" smtClean="0">
                <a:solidFill>
                  <a:srgbClr val="FF0000"/>
                </a:solidFill>
              </a:rPr>
              <a:t>Tanzi</a:t>
            </a:r>
            <a:r>
              <a:rPr lang="en-GB" b="1" dirty="0" smtClean="0">
                <a:solidFill>
                  <a:srgbClr val="FF0000"/>
                </a:solidFill>
              </a:rPr>
              <a:t>,</a:t>
            </a:r>
          </a:p>
          <a:p>
            <a:r>
              <a:rPr lang="en-GB" b="1" dirty="0" err="1" smtClean="0">
                <a:solidFill>
                  <a:srgbClr val="FF0000"/>
                </a:solidFill>
              </a:rPr>
              <a:t>Parmalat</a:t>
            </a:r>
            <a:endParaRPr lang="en-GB" b="1" dirty="0">
              <a:solidFill>
                <a:srgbClr val="FF0000"/>
              </a:solidFill>
            </a:endParaRPr>
          </a:p>
        </p:txBody>
      </p:sp>
    </p:spTree>
    <p:extLst>
      <p:ext uri="{BB962C8B-B14F-4D97-AF65-F5344CB8AC3E}">
        <p14:creationId xmlns:p14="http://schemas.microsoft.com/office/powerpoint/2010/main" val="737758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50825" y="836613"/>
            <a:ext cx="8424863" cy="6048375"/>
          </a:xfrm>
        </p:spPr>
        <p:txBody>
          <a:bodyPr/>
          <a:lstStyle/>
          <a:p>
            <a:pPr>
              <a:lnSpc>
                <a:spcPct val="80000"/>
              </a:lnSpc>
              <a:buFont typeface="Wingdings" pitchFamily="2" charset="2"/>
              <a:buNone/>
            </a:pPr>
            <a:r>
              <a:rPr lang="en-GB" sz="2000" smtClean="0"/>
              <a:t>Mixed view of incentives:</a:t>
            </a:r>
          </a:p>
          <a:p>
            <a:pPr>
              <a:lnSpc>
                <a:spcPct val="80000"/>
              </a:lnSpc>
            </a:pPr>
            <a:r>
              <a:rPr lang="en-US" sz="2000" smtClean="0"/>
              <a:t>Positive: Core and Larcker (JFE 2002), </a:t>
            </a:r>
            <a:r>
              <a:rPr lang="en-GB" sz="2000" smtClean="0"/>
              <a:t>Core and Guay (JFE 2001), Kato et al. (2006, JFE), Morck, Schleifer and Vishny (JFE 1988)</a:t>
            </a:r>
          </a:p>
          <a:p>
            <a:pPr>
              <a:lnSpc>
                <a:spcPct val="80000"/>
              </a:lnSpc>
            </a:pPr>
            <a:r>
              <a:rPr lang="en-GB" sz="2000" smtClean="0"/>
              <a:t>Diluted or absent: Bebchuk and Fried (2004), Dow and Raposo (JF2003), Himmelberg, Hubbard and Palia (JF 1999) (but see Zhou (JFE 2001)), Bergstresser and Philippou (JFE 2006), Stivastava and Swanson (JFE 2007)</a:t>
            </a:r>
          </a:p>
          <a:p>
            <a:pPr>
              <a:lnSpc>
                <a:spcPct val="80000"/>
              </a:lnSpc>
              <a:buFont typeface="Wingdings" pitchFamily="2" charset="2"/>
              <a:buNone/>
            </a:pPr>
            <a:endParaRPr lang="en-GB" sz="2000" smtClean="0"/>
          </a:p>
          <a:p>
            <a:pPr>
              <a:lnSpc>
                <a:spcPct val="80000"/>
              </a:lnSpc>
              <a:buFont typeface="Wingdings" pitchFamily="2" charset="2"/>
              <a:buNone/>
            </a:pPr>
            <a:r>
              <a:rPr lang="en-GB" sz="2000" smtClean="0"/>
              <a:t>Mixed evidence on stock sales:</a:t>
            </a:r>
          </a:p>
          <a:p>
            <a:pPr>
              <a:lnSpc>
                <a:spcPct val="80000"/>
              </a:lnSpc>
            </a:pPr>
            <a:r>
              <a:rPr lang="en-GB" sz="2000" smtClean="0"/>
              <a:t>Yermack (JFE 1995) </a:t>
            </a:r>
          </a:p>
          <a:p>
            <a:pPr>
              <a:lnSpc>
                <a:spcPct val="80000"/>
              </a:lnSpc>
              <a:buFont typeface="Wingdings" pitchFamily="2" charset="2"/>
              <a:buNone/>
            </a:pPr>
            <a:r>
              <a:rPr lang="en-GB" sz="2000" smtClean="0"/>
              <a:t>          No significant inter year changes in stock ownership transactions; </a:t>
            </a:r>
          </a:p>
          <a:p>
            <a:pPr>
              <a:lnSpc>
                <a:spcPct val="80000"/>
              </a:lnSpc>
            </a:pPr>
            <a:r>
              <a:rPr lang="en-GB" sz="2000" smtClean="0"/>
              <a:t>Ofek and Yermack (JF 2000)</a:t>
            </a:r>
          </a:p>
          <a:p>
            <a:pPr>
              <a:lnSpc>
                <a:spcPct val="80000"/>
              </a:lnSpc>
              <a:buFont typeface="Wingdings" pitchFamily="2" charset="2"/>
              <a:buNone/>
            </a:pPr>
            <a:r>
              <a:rPr lang="en-GB" sz="2000" smtClean="0"/>
              <a:t>          Managers </a:t>
            </a:r>
            <a:r>
              <a:rPr lang="en-US" sz="2000" smtClean="0"/>
              <a:t>hedge the risks of stock-based pay by selling some </a:t>
            </a:r>
            <a:r>
              <a:rPr lang="en-GB" sz="2000" smtClean="0"/>
              <a:t>shares </a:t>
            </a:r>
            <a:r>
              <a:rPr lang="en-US" sz="2000" smtClean="0"/>
              <a:t>after receiving   equity-based incentive compensation</a:t>
            </a:r>
            <a:r>
              <a:rPr lang="en-GB" sz="2000" smtClean="0"/>
              <a:t> (but significant differences in responses); </a:t>
            </a:r>
          </a:p>
          <a:p>
            <a:pPr>
              <a:lnSpc>
                <a:spcPct val="80000"/>
              </a:lnSpc>
            </a:pPr>
            <a:r>
              <a:rPr lang="en-GB" sz="2000" smtClean="0"/>
              <a:t>Johnson, Ryan and Tian (WP 2006)</a:t>
            </a:r>
          </a:p>
          <a:p>
            <a:pPr>
              <a:lnSpc>
                <a:spcPct val="80000"/>
              </a:lnSpc>
              <a:buFont typeface="Wingdings" pitchFamily="2" charset="2"/>
              <a:buNone/>
            </a:pPr>
            <a:r>
              <a:rPr lang="en-GB" sz="2000" smtClean="0"/>
              <a:t>          Managers who’s companies loose value sell stocks</a:t>
            </a:r>
          </a:p>
          <a:p>
            <a:pPr>
              <a:lnSpc>
                <a:spcPct val="80000"/>
              </a:lnSpc>
              <a:buFont typeface="Wingdings" pitchFamily="2" charset="2"/>
              <a:buNone/>
            </a:pPr>
            <a:endParaRPr lang="en-GB" sz="2000" smtClean="0"/>
          </a:p>
          <a:p>
            <a:pPr>
              <a:lnSpc>
                <a:spcPct val="80000"/>
              </a:lnSpc>
              <a:buFont typeface="Wingdings" pitchFamily="2" charset="2"/>
              <a:buNone/>
            </a:pPr>
            <a:r>
              <a:rPr lang="en-GB" sz="2000" smtClean="0"/>
              <a:t>Some evidence that managers time their share purchases:</a:t>
            </a:r>
          </a:p>
          <a:p>
            <a:pPr>
              <a:lnSpc>
                <a:spcPct val="80000"/>
              </a:lnSpc>
            </a:pPr>
            <a:r>
              <a:rPr lang="en-GB" sz="2000" smtClean="0"/>
              <a:t>Jenter (JF 2006), Bartov &amp; Mohanram (AccR 2004), Bergman &amp; Jenter (JFE 2007)</a:t>
            </a:r>
          </a:p>
          <a:p>
            <a:pPr>
              <a:lnSpc>
                <a:spcPct val="80000"/>
              </a:lnSpc>
            </a:pPr>
            <a:endParaRPr lang="en-GB" sz="2000" smtClean="0"/>
          </a:p>
        </p:txBody>
      </p:sp>
    </p:spTree>
    <p:extLst>
      <p:ext uri="{BB962C8B-B14F-4D97-AF65-F5344CB8AC3E}">
        <p14:creationId xmlns:p14="http://schemas.microsoft.com/office/powerpoint/2010/main" val="1513181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1813" y="981075"/>
            <a:ext cx="7932737" cy="2735263"/>
          </a:xfrm>
        </p:spPr>
        <p:txBody>
          <a:bodyPr/>
          <a:lstStyle/>
          <a:p>
            <a:pPr>
              <a:lnSpc>
                <a:spcPct val="80000"/>
              </a:lnSpc>
            </a:pPr>
            <a:r>
              <a:rPr lang="en-GB" sz="1800" b="1" smtClean="0"/>
              <a:t>Company has a project and needs a manager</a:t>
            </a:r>
          </a:p>
          <a:p>
            <a:pPr>
              <a:lnSpc>
                <a:spcPct val="80000"/>
              </a:lnSpc>
            </a:pPr>
            <a:endParaRPr lang="en-GB" sz="1800" b="1"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a:p>
            <a:pPr>
              <a:lnSpc>
                <a:spcPct val="80000"/>
              </a:lnSpc>
            </a:pPr>
            <a:endParaRPr lang="en-GB" sz="1800" smtClean="0"/>
          </a:p>
        </p:txBody>
      </p:sp>
      <p:sp>
        <p:nvSpPr>
          <p:cNvPr id="24579" name="Line 6"/>
          <p:cNvSpPr>
            <a:spLocks noChangeShapeType="1"/>
          </p:cNvSpPr>
          <p:nvPr/>
        </p:nvSpPr>
        <p:spPr bwMode="auto">
          <a:xfrm>
            <a:off x="1692275" y="2733675"/>
            <a:ext cx="5041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0" name="Freeform 7"/>
          <p:cNvSpPr>
            <a:spLocks/>
          </p:cNvSpPr>
          <p:nvPr/>
        </p:nvSpPr>
        <p:spPr bwMode="auto">
          <a:xfrm>
            <a:off x="2341563" y="1628775"/>
            <a:ext cx="2519362" cy="1031875"/>
          </a:xfrm>
          <a:custGeom>
            <a:avLst/>
            <a:gdLst>
              <a:gd name="T0" fmla="*/ 0 w 1587"/>
              <a:gd name="T1" fmla="*/ 1638101563 h 650"/>
              <a:gd name="T2" fmla="*/ 798888579 w 1587"/>
              <a:gd name="T3" fmla="*/ 1408768138 h 650"/>
              <a:gd name="T4" fmla="*/ 1315521301 w 1587"/>
              <a:gd name="T5" fmla="*/ 322580000 h 650"/>
              <a:gd name="T6" fmla="*/ 1736386518 w 1587"/>
              <a:gd name="T7" fmla="*/ 7561263 h 650"/>
              <a:gd name="T8" fmla="*/ 2147483647 w 1587"/>
              <a:gd name="T9" fmla="*/ 279738138 h 650"/>
              <a:gd name="T10" fmla="*/ 2147483647 w 1587"/>
              <a:gd name="T11" fmla="*/ 1408768138 h 650"/>
              <a:gd name="T12" fmla="*/ 2147483647 w 1587"/>
              <a:gd name="T13" fmla="*/ 1638101563 h 6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650">
                <a:moveTo>
                  <a:pt x="0" y="650"/>
                </a:moveTo>
                <a:cubicBezTo>
                  <a:pt x="117" y="638"/>
                  <a:pt x="230" y="646"/>
                  <a:pt x="317" y="559"/>
                </a:cubicBezTo>
                <a:cubicBezTo>
                  <a:pt x="404" y="472"/>
                  <a:pt x="460" y="221"/>
                  <a:pt x="522" y="128"/>
                </a:cubicBezTo>
                <a:cubicBezTo>
                  <a:pt x="584" y="35"/>
                  <a:pt x="632" y="6"/>
                  <a:pt x="689" y="3"/>
                </a:cubicBezTo>
                <a:cubicBezTo>
                  <a:pt x="746" y="0"/>
                  <a:pt x="782" y="18"/>
                  <a:pt x="864" y="111"/>
                </a:cubicBezTo>
                <a:cubicBezTo>
                  <a:pt x="946" y="204"/>
                  <a:pt x="1059" y="469"/>
                  <a:pt x="1179" y="559"/>
                </a:cubicBezTo>
                <a:cubicBezTo>
                  <a:pt x="1299" y="649"/>
                  <a:pt x="1519" y="635"/>
                  <a:pt x="1587" y="650"/>
                </a:cubicBezTo>
              </a:path>
            </a:pathLst>
          </a:custGeom>
          <a:noFill/>
          <a:ln w="952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1" name="Freeform 8"/>
          <p:cNvSpPr>
            <a:spLocks/>
          </p:cNvSpPr>
          <p:nvPr/>
        </p:nvSpPr>
        <p:spPr bwMode="auto">
          <a:xfrm>
            <a:off x="3708400" y="1652588"/>
            <a:ext cx="2519363" cy="1031875"/>
          </a:xfrm>
          <a:custGeom>
            <a:avLst/>
            <a:gdLst>
              <a:gd name="T0" fmla="*/ 0 w 1587"/>
              <a:gd name="T1" fmla="*/ 1638101563 h 650"/>
              <a:gd name="T2" fmla="*/ 798890484 w 1587"/>
              <a:gd name="T3" fmla="*/ 1408768138 h 650"/>
              <a:gd name="T4" fmla="*/ 1315521824 w 1587"/>
              <a:gd name="T5" fmla="*/ 322580000 h 650"/>
              <a:gd name="T6" fmla="*/ 1736388795 w 1587"/>
              <a:gd name="T7" fmla="*/ 7561263 h 650"/>
              <a:gd name="T8" fmla="*/ 2147483647 w 1587"/>
              <a:gd name="T9" fmla="*/ 279738138 h 650"/>
              <a:gd name="T10" fmla="*/ 2147483647 w 1587"/>
              <a:gd name="T11" fmla="*/ 1408768138 h 650"/>
              <a:gd name="T12" fmla="*/ 2147483647 w 1587"/>
              <a:gd name="T13" fmla="*/ 1638101563 h 6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7" h="650">
                <a:moveTo>
                  <a:pt x="0" y="650"/>
                </a:moveTo>
                <a:cubicBezTo>
                  <a:pt x="117" y="638"/>
                  <a:pt x="230" y="646"/>
                  <a:pt x="317" y="559"/>
                </a:cubicBezTo>
                <a:cubicBezTo>
                  <a:pt x="404" y="472"/>
                  <a:pt x="460" y="221"/>
                  <a:pt x="522" y="128"/>
                </a:cubicBezTo>
                <a:cubicBezTo>
                  <a:pt x="584" y="35"/>
                  <a:pt x="632" y="6"/>
                  <a:pt x="689" y="3"/>
                </a:cubicBezTo>
                <a:cubicBezTo>
                  <a:pt x="746" y="0"/>
                  <a:pt x="782" y="18"/>
                  <a:pt x="864" y="111"/>
                </a:cubicBezTo>
                <a:cubicBezTo>
                  <a:pt x="946" y="204"/>
                  <a:pt x="1059" y="469"/>
                  <a:pt x="1179" y="559"/>
                </a:cubicBezTo>
                <a:cubicBezTo>
                  <a:pt x="1299" y="649"/>
                  <a:pt x="1519" y="635"/>
                  <a:pt x="1587" y="65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11"/>
          <p:cNvSpPr>
            <a:spLocks noChangeShapeType="1"/>
          </p:cNvSpPr>
          <p:nvPr/>
        </p:nvSpPr>
        <p:spPr bwMode="auto">
          <a:xfrm>
            <a:off x="3421063" y="1652588"/>
            <a:ext cx="0" cy="108108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Line 12"/>
          <p:cNvSpPr>
            <a:spLocks noChangeShapeType="1"/>
          </p:cNvSpPr>
          <p:nvPr/>
        </p:nvSpPr>
        <p:spPr bwMode="auto">
          <a:xfrm>
            <a:off x="4789488" y="1652588"/>
            <a:ext cx="0" cy="108108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4" name="Text Box 14"/>
          <p:cNvSpPr txBox="1">
            <a:spLocks noChangeArrowheads="1"/>
          </p:cNvSpPr>
          <p:nvPr/>
        </p:nvSpPr>
        <p:spPr bwMode="auto">
          <a:xfrm>
            <a:off x="3276600" y="2781300"/>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a:t>X</a:t>
            </a:r>
          </a:p>
        </p:txBody>
      </p:sp>
      <p:sp>
        <p:nvSpPr>
          <p:cNvPr id="24585" name="Text Box 15"/>
          <p:cNvSpPr txBox="1">
            <a:spLocks noChangeArrowheads="1"/>
          </p:cNvSpPr>
          <p:nvPr/>
        </p:nvSpPr>
        <p:spPr bwMode="auto">
          <a:xfrm>
            <a:off x="4643438" y="2849563"/>
            <a:ext cx="527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a:t>X+</a:t>
            </a:r>
            <a:r>
              <a:rPr lang="en-GB" sz="1600">
                <a:latin typeface="Symbol" pitchFamily="18" charset="2"/>
              </a:rPr>
              <a:t>e</a:t>
            </a:r>
          </a:p>
        </p:txBody>
      </p:sp>
      <p:sp>
        <p:nvSpPr>
          <p:cNvPr id="24586" name="Text Box 16"/>
          <p:cNvSpPr txBox="1">
            <a:spLocks noChangeArrowheads="1"/>
          </p:cNvSpPr>
          <p:nvPr/>
        </p:nvSpPr>
        <p:spPr bwMode="auto">
          <a:xfrm>
            <a:off x="273050" y="3186113"/>
            <a:ext cx="84963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solidFill>
                  <a:schemeClr val="bg2"/>
                </a:solidFill>
              </a:rPr>
              <a:t> </a:t>
            </a:r>
            <a:r>
              <a:rPr lang="en-GB" b="1"/>
              <a:t>Managers differ in effectiveness of delivering the project </a:t>
            </a:r>
          </a:p>
          <a:p>
            <a:pPr eaLnBrk="1" hangingPunct="1"/>
            <a:r>
              <a:rPr lang="en-GB" b="1"/>
              <a:t>  (i.e., probability of success) and possibly in cost of making an effort </a:t>
            </a:r>
          </a:p>
          <a:p>
            <a:pPr eaLnBrk="1" hangingPunct="1"/>
            <a:endParaRPr lang="en-GB" b="1"/>
          </a:p>
          <a:p>
            <a:pPr eaLnBrk="1" hangingPunct="1">
              <a:buFontTx/>
              <a:buChar char="•"/>
            </a:pPr>
            <a:r>
              <a:rPr lang="en-GB" b="1"/>
              <a:t> Probability of success </a:t>
            </a:r>
            <a:r>
              <a:rPr lang="en-GB" b="1">
                <a:latin typeface="Symbol" pitchFamily="18" charset="2"/>
              </a:rPr>
              <a:t>p</a:t>
            </a:r>
            <a:r>
              <a:rPr lang="en-GB" b="1"/>
              <a:t> is manager specific</a:t>
            </a:r>
          </a:p>
          <a:p>
            <a:pPr eaLnBrk="1" hangingPunct="1"/>
            <a:r>
              <a:rPr lang="en-GB" b="1"/>
              <a:t>                      - learned by a manager once hired</a:t>
            </a:r>
          </a:p>
          <a:p>
            <a:pPr lvl="1" eaLnBrk="1" hangingPunct="1"/>
            <a:r>
              <a:rPr lang="en-GB" b="1"/>
              <a:t>               - private information to a manager </a:t>
            </a:r>
          </a:p>
          <a:p>
            <a:pPr lvl="1" eaLnBrk="1" hangingPunct="1"/>
            <a:endParaRPr lang="en-GB" b="1"/>
          </a:p>
          <a:p>
            <a:pPr eaLnBrk="1" hangingPunct="1">
              <a:buFontTx/>
              <a:buChar char="•"/>
            </a:pPr>
            <a:r>
              <a:rPr lang="en-GB"/>
              <a:t> </a:t>
            </a:r>
            <a:r>
              <a:rPr lang="en-GB" b="1"/>
              <a:t>Manager’s pay consists of:</a:t>
            </a:r>
          </a:p>
          <a:p>
            <a:pPr lvl="1" eaLnBrk="1" hangingPunct="1"/>
            <a:r>
              <a:rPr lang="en-GB" b="1"/>
              <a:t>                - basic salary</a:t>
            </a:r>
          </a:p>
          <a:p>
            <a:pPr lvl="1" eaLnBrk="1" hangingPunct="1"/>
            <a:r>
              <a:rPr lang="en-GB" b="1"/>
              <a:t>                - </a:t>
            </a:r>
            <a:r>
              <a:rPr lang="en-GB" b="1">
                <a:latin typeface="Symbol" pitchFamily="18" charset="2"/>
              </a:rPr>
              <a:t>d</a:t>
            </a:r>
            <a:r>
              <a:rPr lang="en-GB" b="1"/>
              <a:t> options  (</a:t>
            </a:r>
            <a:r>
              <a:rPr lang="en-GB" b="1">
                <a:latin typeface="Symbol" pitchFamily="18" charset="2"/>
              </a:rPr>
              <a:t>a</a:t>
            </a:r>
            <a:r>
              <a:rPr lang="en-GB" b="1"/>
              <a:t>=</a:t>
            </a:r>
            <a:r>
              <a:rPr lang="en-GB" b="1">
                <a:latin typeface="Symbol" pitchFamily="18" charset="2"/>
              </a:rPr>
              <a:t>d</a:t>
            </a:r>
            <a:r>
              <a:rPr lang="en-GB" b="1"/>
              <a:t>/(1+</a:t>
            </a:r>
            <a:r>
              <a:rPr lang="en-GB" b="1">
                <a:latin typeface="Symbol" pitchFamily="18" charset="2"/>
              </a:rPr>
              <a:t>d</a:t>
            </a:r>
            <a:r>
              <a:rPr lang="en-GB" b="1"/>
              <a:t>))</a:t>
            </a:r>
          </a:p>
          <a:p>
            <a:pPr lvl="1" eaLnBrk="1" hangingPunct="1"/>
            <a:endParaRPr lang="en-GB" b="1"/>
          </a:p>
          <a:p>
            <a:pPr eaLnBrk="1" hangingPunct="1">
              <a:buFontTx/>
              <a:buChar char="•"/>
            </a:pPr>
            <a:r>
              <a:rPr lang="en-GB" b="1"/>
              <a:t> Manager can also purchase shares</a:t>
            </a:r>
          </a:p>
          <a:p>
            <a:pPr lvl="1" eaLnBrk="1" hangingPunct="1"/>
            <a:endParaRPr lang="en-GB" b="1"/>
          </a:p>
          <a:p>
            <a:pPr eaLnBrk="1" hangingPunct="1">
              <a:lnSpc>
                <a:spcPct val="80000"/>
              </a:lnSpc>
              <a:spcBef>
                <a:spcPct val="20000"/>
              </a:spcBef>
              <a:buClr>
                <a:schemeClr val="bg2"/>
              </a:buClr>
              <a:buSzPct val="75000"/>
              <a:buFont typeface="Wingdings" pitchFamily="2" charset="2"/>
              <a:buChar char="n"/>
            </a:pPr>
            <a:endParaRPr lang="en-GB">
              <a:solidFill>
                <a:schemeClr val="bg2"/>
              </a:solidFill>
            </a:endParaRPr>
          </a:p>
          <a:p>
            <a:pPr lvl="1" eaLnBrk="1" hangingPunct="1"/>
            <a:endParaRPr lang="en-GB" b="1">
              <a:solidFill>
                <a:schemeClr val="bg2"/>
              </a:solidFill>
            </a:endParaRPr>
          </a:p>
          <a:p>
            <a:pPr lvl="1" eaLnBrk="1" hangingPunct="1"/>
            <a:endParaRPr lang="en-GB" b="1">
              <a:solidFill>
                <a:schemeClr val="bg2"/>
              </a:solidFill>
            </a:endParaRPr>
          </a:p>
          <a:p>
            <a:pPr eaLnBrk="1" hangingPunct="1"/>
            <a:endParaRPr lang="en-GB" b="1"/>
          </a:p>
        </p:txBody>
      </p:sp>
      <p:sp>
        <p:nvSpPr>
          <p:cNvPr id="24587" name="Line 17"/>
          <p:cNvSpPr>
            <a:spLocks noChangeShapeType="1"/>
          </p:cNvSpPr>
          <p:nvPr/>
        </p:nvSpPr>
        <p:spPr bwMode="auto">
          <a:xfrm>
            <a:off x="3419475" y="1484313"/>
            <a:ext cx="1296988"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8" name="Text Box 18"/>
          <p:cNvSpPr txBox="1">
            <a:spLocks noChangeArrowheads="1"/>
          </p:cNvSpPr>
          <p:nvPr/>
        </p:nvSpPr>
        <p:spPr bwMode="auto">
          <a:xfrm>
            <a:off x="5651500" y="2852738"/>
            <a:ext cx="301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a:t>Expected value of the company</a:t>
            </a:r>
          </a:p>
        </p:txBody>
      </p:sp>
    </p:spTree>
    <p:extLst>
      <p:ext uri="{BB962C8B-B14F-4D97-AF65-F5344CB8AC3E}">
        <p14:creationId xmlns:p14="http://schemas.microsoft.com/office/powerpoint/2010/main" val="4184247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2400" smtClean="0"/>
              <a:t>Timeline</a:t>
            </a:r>
          </a:p>
        </p:txBody>
      </p:sp>
      <p:sp>
        <p:nvSpPr>
          <p:cNvPr id="25603" name="Text Box 8"/>
          <p:cNvSpPr txBox="1">
            <a:spLocks noChangeArrowheads="1"/>
          </p:cNvSpPr>
          <p:nvPr/>
        </p:nvSpPr>
        <p:spPr bwMode="auto">
          <a:xfrm>
            <a:off x="0" y="2636838"/>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t>Manager hired </a:t>
            </a:r>
          </a:p>
          <a:p>
            <a:pPr eaLnBrk="1" hangingPunct="1">
              <a:buFontTx/>
              <a:buChar char="•"/>
            </a:pPr>
            <a:r>
              <a:rPr lang="en-GB"/>
              <a:t>S, </a:t>
            </a:r>
            <a:r>
              <a:rPr lang="en-GB" b="1">
                <a:latin typeface="Symbol" pitchFamily="18" charset="2"/>
              </a:rPr>
              <a:t>d</a:t>
            </a:r>
            <a:r>
              <a:rPr lang="en-GB"/>
              <a:t> fixed</a:t>
            </a:r>
          </a:p>
        </p:txBody>
      </p:sp>
      <p:grpSp>
        <p:nvGrpSpPr>
          <p:cNvPr id="25604" name="Group 42"/>
          <p:cNvGrpSpPr>
            <a:grpSpLocks/>
          </p:cNvGrpSpPr>
          <p:nvPr/>
        </p:nvGrpSpPr>
        <p:grpSpPr bwMode="auto">
          <a:xfrm>
            <a:off x="250825" y="1844675"/>
            <a:ext cx="8642350" cy="1728788"/>
            <a:chOff x="158" y="1162"/>
            <a:chExt cx="5444" cy="1089"/>
          </a:xfrm>
        </p:grpSpPr>
        <p:sp>
          <p:nvSpPr>
            <p:cNvPr id="25605" name="Text Box 9"/>
            <p:cNvSpPr txBox="1">
              <a:spLocks noChangeArrowheads="1"/>
            </p:cNvSpPr>
            <p:nvPr/>
          </p:nvSpPr>
          <p:spPr bwMode="auto">
            <a:xfrm>
              <a:off x="1111" y="1162"/>
              <a:ext cx="1596"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t>Manager learns </a:t>
              </a:r>
              <a:r>
                <a:rPr lang="en-GB" b="1">
                  <a:latin typeface="Symbol" pitchFamily="18" charset="2"/>
                </a:rPr>
                <a:t>p</a:t>
              </a:r>
            </a:p>
            <a:p>
              <a:pPr eaLnBrk="1" hangingPunct="1">
                <a:buFontTx/>
                <a:buChar char="•"/>
              </a:pPr>
              <a:r>
                <a:rPr lang="en-GB"/>
                <a:t>Noise traders and </a:t>
              </a:r>
            </a:p>
            <a:p>
              <a:pPr eaLnBrk="1" hangingPunct="1"/>
              <a:r>
                <a:rPr lang="en-GB"/>
                <a:t>manager submit orders</a:t>
              </a:r>
            </a:p>
            <a:p>
              <a:pPr eaLnBrk="1" hangingPunct="1"/>
              <a:r>
                <a:rPr lang="en-GB"/>
                <a:t>(0, y or 2y)</a:t>
              </a:r>
            </a:p>
            <a:p>
              <a:pPr eaLnBrk="1" hangingPunct="1">
                <a:buFontTx/>
                <a:buChar char="•"/>
              </a:pPr>
              <a:r>
                <a:rPr lang="en-GB"/>
                <a:t>Market price set </a:t>
              </a:r>
            </a:p>
          </p:txBody>
        </p:sp>
        <p:sp>
          <p:nvSpPr>
            <p:cNvPr id="25606" name="Text Box 12"/>
            <p:cNvSpPr txBox="1">
              <a:spLocks noChangeArrowheads="1"/>
            </p:cNvSpPr>
            <p:nvPr/>
          </p:nvSpPr>
          <p:spPr bwMode="auto">
            <a:xfrm>
              <a:off x="2880" y="1525"/>
              <a:ext cx="86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t>Manager </a:t>
              </a:r>
            </a:p>
            <a:p>
              <a:pPr eaLnBrk="1" hangingPunct="1"/>
              <a:r>
                <a:rPr lang="en-GB"/>
                <a:t>determines </a:t>
              </a:r>
            </a:p>
            <a:p>
              <a:pPr eaLnBrk="1" hangingPunct="1"/>
              <a:r>
                <a:rPr lang="en-GB"/>
                <a:t>effort</a:t>
              </a:r>
            </a:p>
          </p:txBody>
        </p:sp>
        <p:sp>
          <p:nvSpPr>
            <p:cNvPr id="25607" name="Text Box 13"/>
            <p:cNvSpPr txBox="1">
              <a:spLocks noChangeArrowheads="1"/>
            </p:cNvSpPr>
            <p:nvPr/>
          </p:nvSpPr>
          <p:spPr bwMode="auto">
            <a:xfrm>
              <a:off x="4105" y="1480"/>
              <a:ext cx="132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GB"/>
                <a:t>State of the world </a:t>
              </a:r>
            </a:p>
            <a:p>
              <a:pPr eaLnBrk="1" hangingPunct="1"/>
              <a:r>
                <a:rPr lang="en-GB"/>
                <a:t>  revealed</a:t>
              </a:r>
            </a:p>
            <a:p>
              <a:pPr eaLnBrk="1" hangingPunct="1">
                <a:buFontTx/>
                <a:buChar char="•"/>
              </a:pPr>
              <a:r>
                <a:rPr lang="en-GB"/>
                <a:t>Payoffs realised</a:t>
              </a:r>
            </a:p>
            <a:p>
              <a:pPr eaLnBrk="1" hangingPunct="1"/>
              <a:endParaRPr lang="en-GB"/>
            </a:p>
          </p:txBody>
        </p:sp>
        <p:grpSp>
          <p:nvGrpSpPr>
            <p:cNvPr id="25608" name="Group 15"/>
            <p:cNvGrpSpPr>
              <a:grpSpLocks/>
            </p:cNvGrpSpPr>
            <p:nvPr/>
          </p:nvGrpSpPr>
          <p:grpSpPr bwMode="auto">
            <a:xfrm>
              <a:off x="158" y="2160"/>
              <a:ext cx="5444" cy="91"/>
              <a:chOff x="158" y="2160"/>
              <a:chExt cx="5444" cy="91"/>
            </a:xfrm>
          </p:grpSpPr>
          <p:sp>
            <p:nvSpPr>
              <p:cNvPr id="25609" name="Line 4"/>
              <p:cNvSpPr>
                <a:spLocks noChangeShapeType="1"/>
              </p:cNvSpPr>
              <p:nvPr/>
            </p:nvSpPr>
            <p:spPr bwMode="auto">
              <a:xfrm>
                <a:off x="158" y="2251"/>
                <a:ext cx="5444" cy="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0" name="Line 5"/>
              <p:cNvSpPr>
                <a:spLocks noChangeShapeType="1"/>
              </p:cNvSpPr>
              <p:nvPr/>
            </p:nvSpPr>
            <p:spPr bwMode="auto">
              <a:xfrm>
                <a:off x="158" y="2160"/>
                <a:ext cx="0" cy="9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1" name="Line 6"/>
              <p:cNvSpPr>
                <a:spLocks noChangeShapeType="1"/>
              </p:cNvSpPr>
              <p:nvPr/>
            </p:nvSpPr>
            <p:spPr bwMode="auto">
              <a:xfrm>
                <a:off x="1610" y="2160"/>
                <a:ext cx="0" cy="9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2" name="Line 10"/>
              <p:cNvSpPr>
                <a:spLocks noChangeShapeType="1"/>
              </p:cNvSpPr>
              <p:nvPr/>
            </p:nvSpPr>
            <p:spPr bwMode="auto">
              <a:xfrm>
                <a:off x="3198" y="2160"/>
                <a:ext cx="0" cy="9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13" name="Line 14"/>
              <p:cNvSpPr>
                <a:spLocks noChangeShapeType="1"/>
              </p:cNvSpPr>
              <p:nvPr/>
            </p:nvSpPr>
            <p:spPr bwMode="auto">
              <a:xfrm>
                <a:off x="4740" y="2160"/>
                <a:ext cx="0" cy="91"/>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extLst>
      <p:ext uri="{BB962C8B-B14F-4D97-AF65-F5344CB8AC3E}">
        <p14:creationId xmlns:p14="http://schemas.microsoft.com/office/powerpoint/2010/main" val="2499736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t>Two counteracting effects</a:t>
            </a:r>
          </a:p>
        </p:txBody>
      </p:sp>
      <p:sp>
        <p:nvSpPr>
          <p:cNvPr id="26627" name="Rectangle 3"/>
          <p:cNvSpPr>
            <a:spLocks noGrp="1" noChangeArrowheads="1"/>
          </p:cNvSpPr>
          <p:nvPr>
            <p:ph type="body" idx="1"/>
          </p:nvPr>
        </p:nvSpPr>
        <p:spPr/>
        <p:txBody>
          <a:bodyPr/>
          <a:lstStyle/>
          <a:p>
            <a:pPr>
              <a:lnSpc>
                <a:spcPct val="80000"/>
              </a:lnSpc>
            </a:pPr>
            <a:r>
              <a:rPr lang="en-US" sz="2400" smtClean="0"/>
              <a:t>Manager has private information whether he/she intends to make the additional effort is private information. This private information creates an incentive for the manager to purchase shares. </a:t>
            </a:r>
          </a:p>
          <a:p>
            <a:pPr>
              <a:lnSpc>
                <a:spcPct val="80000"/>
              </a:lnSpc>
              <a:buFont typeface="Wingdings" pitchFamily="2" charset="2"/>
              <a:buNone/>
            </a:pPr>
            <a:endParaRPr lang="en-US" sz="2400" smtClean="0"/>
          </a:p>
          <a:p>
            <a:pPr>
              <a:lnSpc>
                <a:spcPct val="80000"/>
              </a:lnSpc>
            </a:pPr>
            <a:r>
              <a:rPr lang="en-US" sz="2400" smtClean="0"/>
              <a:t>However, the market realizes that granting more options increases a good manager’s incentives to work and to purchase stock and so the market looks at aggregate trades to try to infer whether the manager in place is a good manager and, hence, likely to make an additional effort. This affects the price that the manager has to pay for the shares.</a:t>
            </a:r>
            <a:r>
              <a:rPr lang="en-GB" sz="2400" smtClean="0"/>
              <a:t/>
            </a:r>
            <a:br>
              <a:rPr lang="en-GB" sz="2400" smtClean="0"/>
            </a:br>
            <a:endParaRPr lang="en-GB" sz="2400" smtClean="0"/>
          </a:p>
        </p:txBody>
      </p:sp>
    </p:spTree>
    <p:extLst>
      <p:ext uri="{BB962C8B-B14F-4D97-AF65-F5344CB8AC3E}">
        <p14:creationId xmlns:p14="http://schemas.microsoft.com/office/powerpoint/2010/main" val="2332833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2"/>
          <p:cNvSpPr>
            <a:spLocks noChangeShapeType="1"/>
          </p:cNvSpPr>
          <p:nvPr/>
        </p:nvSpPr>
        <p:spPr bwMode="auto">
          <a:xfrm flipV="1">
            <a:off x="3600450" y="2060575"/>
            <a:ext cx="0" cy="3125788"/>
          </a:xfrm>
          <a:prstGeom prst="line">
            <a:avLst/>
          </a:prstGeom>
          <a:noFill/>
          <a:ln w="317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1747" name="Group 3"/>
          <p:cNvGrpSpPr>
            <a:grpSpLocks/>
          </p:cNvGrpSpPr>
          <p:nvPr/>
        </p:nvGrpSpPr>
        <p:grpSpPr bwMode="auto">
          <a:xfrm>
            <a:off x="755650" y="3141663"/>
            <a:ext cx="6265863" cy="2808287"/>
            <a:chOff x="521" y="2296"/>
            <a:chExt cx="3947" cy="1769"/>
          </a:xfrm>
        </p:grpSpPr>
        <p:sp>
          <p:nvSpPr>
            <p:cNvPr id="31764" name="Line 4"/>
            <p:cNvSpPr>
              <a:spLocks noChangeShapeType="1"/>
            </p:cNvSpPr>
            <p:nvPr/>
          </p:nvSpPr>
          <p:spPr bwMode="auto">
            <a:xfrm flipV="1">
              <a:off x="1859" y="2410"/>
              <a:ext cx="0" cy="161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65" name="Line 5"/>
            <p:cNvSpPr>
              <a:spLocks noChangeShapeType="1"/>
            </p:cNvSpPr>
            <p:nvPr/>
          </p:nvSpPr>
          <p:spPr bwMode="auto">
            <a:xfrm>
              <a:off x="1859" y="3304"/>
              <a:ext cx="238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66" name="Line 6"/>
            <p:cNvSpPr>
              <a:spLocks noChangeShapeType="1"/>
            </p:cNvSpPr>
            <p:nvPr/>
          </p:nvSpPr>
          <p:spPr bwMode="auto">
            <a:xfrm flipV="1">
              <a:off x="1837" y="2614"/>
              <a:ext cx="1859" cy="1451"/>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67" name="Text Box 7"/>
            <p:cNvSpPr txBox="1">
              <a:spLocks noChangeArrowheads="1"/>
            </p:cNvSpPr>
            <p:nvPr/>
          </p:nvSpPr>
          <p:spPr bwMode="auto">
            <a:xfrm>
              <a:off x="4128" y="3304"/>
              <a:ext cx="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a:latin typeface="Symbol" pitchFamily="18" charset="2"/>
                </a:rPr>
                <a:t>a</a:t>
              </a:r>
              <a:endParaRPr lang="en-GB" sz="1600" b="1"/>
            </a:p>
          </p:txBody>
        </p:sp>
        <p:sp>
          <p:nvSpPr>
            <p:cNvPr id="31768" name="Text Box 8"/>
            <p:cNvSpPr txBox="1">
              <a:spLocks noChangeArrowheads="1"/>
            </p:cNvSpPr>
            <p:nvPr/>
          </p:nvSpPr>
          <p:spPr bwMode="auto">
            <a:xfrm>
              <a:off x="521" y="2296"/>
              <a:ext cx="1451"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Manager’s expected gain from options and shares</a:t>
              </a:r>
            </a:p>
          </p:txBody>
        </p:sp>
        <p:sp>
          <p:nvSpPr>
            <p:cNvPr id="31769" name="Text Box 9"/>
            <p:cNvSpPr txBox="1">
              <a:spLocks noChangeArrowheads="1"/>
            </p:cNvSpPr>
            <p:nvPr/>
          </p:nvSpPr>
          <p:spPr bwMode="auto">
            <a:xfrm>
              <a:off x="3651" y="2478"/>
              <a:ext cx="6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options</a:t>
              </a:r>
            </a:p>
          </p:txBody>
        </p:sp>
        <p:sp>
          <p:nvSpPr>
            <p:cNvPr id="31770" name="Text Box 10"/>
            <p:cNvSpPr txBox="1">
              <a:spLocks noChangeArrowheads="1"/>
            </p:cNvSpPr>
            <p:nvPr/>
          </p:nvSpPr>
          <p:spPr bwMode="auto">
            <a:xfrm>
              <a:off x="2540" y="2946"/>
              <a:ext cx="6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shares</a:t>
              </a:r>
            </a:p>
          </p:txBody>
        </p:sp>
        <p:sp>
          <p:nvSpPr>
            <p:cNvPr id="31771" name="Line 11"/>
            <p:cNvSpPr>
              <a:spLocks noChangeShapeType="1"/>
            </p:cNvSpPr>
            <p:nvPr/>
          </p:nvSpPr>
          <p:spPr bwMode="auto">
            <a:xfrm flipV="1">
              <a:off x="3901" y="3215"/>
              <a:ext cx="0" cy="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2" name="Text Box 12"/>
            <p:cNvSpPr txBox="1">
              <a:spLocks noChangeArrowheads="1"/>
            </p:cNvSpPr>
            <p:nvPr/>
          </p:nvSpPr>
          <p:spPr bwMode="auto">
            <a:xfrm>
              <a:off x="3901" y="3125"/>
              <a:ext cx="22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31773" name="Freeform 13"/>
            <p:cNvSpPr>
              <a:spLocks/>
            </p:cNvSpPr>
            <p:nvPr/>
          </p:nvSpPr>
          <p:spPr bwMode="auto">
            <a:xfrm>
              <a:off x="2313" y="2857"/>
              <a:ext cx="819" cy="323"/>
            </a:xfrm>
            <a:custGeom>
              <a:avLst/>
              <a:gdLst>
                <a:gd name="T0" fmla="*/ 0 w 1300"/>
                <a:gd name="T1" fmla="*/ 0 h 650"/>
                <a:gd name="T2" fmla="*/ 55 w 1300"/>
                <a:gd name="T3" fmla="*/ 57 h 650"/>
                <a:gd name="T4" fmla="*/ 214 w 1300"/>
                <a:gd name="T5" fmla="*/ 133 h 650"/>
                <a:gd name="T6" fmla="*/ 516 w 1300"/>
                <a:gd name="T7" fmla="*/ 161 h 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0" h="650">
                  <a:moveTo>
                    <a:pt x="0" y="0"/>
                  </a:moveTo>
                  <a:cubicBezTo>
                    <a:pt x="23" y="38"/>
                    <a:pt x="50" y="140"/>
                    <a:pt x="140" y="230"/>
                  </a:cubicBezTo>
                  <a:cubicBezTo>
                    <a:pt x="230" y="320"/>
                    <a:pt x="347" y="470"/>
                    <a:pt x="540" y="540"/>
                  </a:cubicBezTo>
                  <a:cubicBezTo>
                    <a:pt x="733" y="610"/>
                    <a:pt x="1142" y="627"/>
                    <a:pt x="1300" y="65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74" name="Freeform 14"/>
            <p:cNvSpPr>
              <a:spLocks/>
            </p:cNvSpPr>
            <p:nvPr/>
          </p:nvSpPr>
          <p:spPr bwMode="auto">
            <a:xfrm>
              <a:off x="3107" y="3177"/>
              <a:ext cx="806" cy="182"/>
            </a:xfrm>
            <a:custGeom>
              <a:avLst/>
              <a:gdLst>
                <a:gd name="T0" fmla="*/ 0 w 1280"/>
                <a:gd name="T1" fmla="*/ 0 h 365"/>
                <a:gd name="T2" fmla="*/ 55 w 1280"/>
                <a:gd name="T3" fmla="*/ 23 h 365"/>
                <a:gd name="T4" fmla="*/ 150 w 1280"/>
                <a:gd name="T5" fmla="*/ 48 h 365"/>
                <a:gd name="T6" fmla="*/ 270 w 1280"/>
                <a:gd name="T7" fmla="*/ 66 h 365"/>
                <a:gd name="T8" fmla="*/ 369 w 1280"/>
                <a:gd name="T9" fmla="*/ 78 h 365"/>
                <a:gd name="T10" fmla="*/ 508 w 1280"/>
                <a:gd name="T11" fmla="*/ 91 h 3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0" h="365">
                  <a:moveTo>
                    <a:pt x="0" y="0"/>
                  </a:moveTo>
                  <a:cubicBezTo>
                    <a:pt x="23" y="16"/>
                    <a:pt x="77" y="63"/>
                    <a:pt x="140" y="95"/>
                  </a:cubicBezTo>
                  <a:cubicBezTo>
                    <a:pt x="203" y="127"/>
                    <a:pt x="290" y="167"/>
                    <a:pt x="380" y="195"/>
                  </a:cubicBezTo>
                  <a:cubicBezTo>
                    <a:pt x="470" y="223"/>
                    <a:pt x="588" y="245"/>
                    <a:pt x="680" y="265"/>
                  </a:cubicBezTo>
                  <a:cubicBezTo>
                    <a:pt x="772" y="285"/>
                    <a:pt x="830" y="298"/>
                    <a:pt x="930" y="315"/>
                  </a:cubicBezTo>
                  <a:cubicBezTo>
                    <a:pt x="1030" y="332"/>
                    <a:pt x="1207" y="355"/>
                    <a:pt x="1280" y="365"/>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75" name="Freeform 15"/>
            <p:cNvSpPr>
              <a:spLocks/>
            </p:cNvSpPr>
            <p:nvPr/>
          </p:nvSpPr>
          <p:spPr bwMode="auto">
            <a:xfrm>
              <a:off x="1859" y="3558"/>
              <a:ext cx="454" cy="228"/>
            </a:xfrm>
            <a:custGeom>
              <a:avLst/>
              <a:gdLst>
                <a:gd name="T0" fmla="*/ 286 w 720"/>
                <a:gd name="T1" fmla="*/ 0 h 460"/>
                <a:gd name="T2" fmla="*/ 187 w 720"/>
                <a:gd name="T3" fmla="*/ 22 h 460"/>
                <a:gd name="T4" fmla="*/ 83 w 720"/>
                <a:gd name="T5" fmla="*/ 59 h 460"/>
                <a:gd name="T6" fmla="*/ 0 w 720"/>
                <a:gd name="T7" fmla="*/ 113 h 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460">
                  <a:moveTo>
                    <a:pt x="720" y="0"/>
                  </a:moveTo>
                  <a:cubicBezTo>
                    <a:pt x="678" y="15"/>
                    <a:pt x="555" y="50"/>
                    <a:pt x="470" y="90"/>
                  </a:cubicBezTo>
                  <a:cubicBezTo>
                    <a:pt x="385" y="130"/>
                    <a:pt x="288" y="178"/>
                    <a:pt x="210" y="240"/>
                  </a:cubicBezTo>
                  <a:cubicBezTo>
                    <a:pt x="132" y="302"/>
                    <a:pt x="44" y="414"/>
                    <a:pt x="0" y="46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76" name="Line 16"/>
            <p:cNvSpPr>
              <a:spLocks noChangeShapeType="1"/>
            </p:cNvSpPr>
            <p:nvPr/>
          </p:nvSpPr>
          <p:spPr bwMode="auto">
            <a:xfrm>
              <a:off x="2313" y="2857"/>
              <a:ext cx="0" cy="7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1748" name="Freeform 17"/>
          <p:cNvSpPr>
            <a:spLocks/>
          </p:cNvSpPr>
          <p:nvPr/>
        </p:nvSpPr>
        <p:spPr bwMode="auto">
          <a:xfrm>
            <a:off x="4357691" y="2032607"/>
            <a:ext cx="1587" cy="2682875"/>
          </a:xfrm>
          <a:custGeom>
            <a:avLst/>
            <a:gdLst>
              <a:gd name="T0" fmla="*/ 0 w 2"/>
              <a:gd name="T1" fmla="*/ 0 h 3400"/>
              <a:gd name="T2" fmla="*/ 1259285 w 2"/>
              <a:gd name="T3" fmla="*/ 2117005372 h 3400"/>
              <a:gd name="T4" fmla="*/ 0 60000 65536"/>
              <a:gd name="T5" fmla="*/ 0 60000 65536"/>
            </a:gdLst>
            <a:ahLst/>
            <a:cxnLst>
              <a:cxn ang="T4">
                <a:pos x="T0" y="T1"/>
              </a:cxn>
              <a:cxn ang="T5">
                <a:pos x="T2" y="T3"/>
              </a:cxn>
            </a:cxnLst>
            <a:rect l="0" t="0" r="r" b="b"/>
            <a:pathLst>
              <a:path w="2" h="3400">
                <a:moveTo>
                  <a:pt x="0" y="0"/>
                </a:moveTo>
                <a:lnTo>
                  <a:pt x="2" y="3400"/>
                </a:lnTo>
              </a:path>
            </a:pathLst>
          </a:custGeom>
          <a:noFill/>
          <a:ln w="3175" cap="rnd">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1749" name="Group 18"/>
          <p:cNvGrpSpPr>
            <a:grpSpLocks/>
          </p:cNvGrpSpPr>
          <p:nvPr/>
        </p:nvGrpSpPr>
        <p:grpSpPr bwMode="auto">
          <a:xfrm>
            <a:off x="537604" y="874712"/>
            <a:ext cx="6481762" cy="2176463"/>
            <a:chOff x="385" y="869"/>
            <a:chExt cx="4083" cy="1371"/>
          </a:xfrm>
        </p:grpSpPr>
        <p:sp>
          <p:nvSpPr>
            <p:cNvPr id="31751" name="Line 19"/>
            <p:cNvSpPr>
              <a:spLocks noChangeShapeType="1"/>
            </p:cNvSpPr>
            <p:nvPr/>
          </p:nvSpPr>
          <p:spPr bwMode="auto">
            <a:xfrm>
              <a:off x="1859" y="2141"/>
              <a:ext cx="238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52" name="Line 20"/>
            <p:cNvSpPr>
              <a:spLocks noChangeShapeType="1"/>
            </p:cNvSpPr>
            <p:nvPr/>
          </p:nvSpPr>
          <p:spPr bwMode="auto">
            <a:xfrm flipV="1">
              <a:off x="1859" y="978"/>
              <a:ext cx="0" cy="1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53" name="Line 21"/>
            <p:cNvSpPr>
              <a:spLocks noChangeShapeType="1"/>
            </p:cNvSpPr>
            <p:nvPr/>
          </p:nvSpPr>
          <p:spPr bwMode="auto">
            <a:xfrm>
              <a:off x="1859" y="1783"/>
              <a:ext cx="45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4" name="Line 22"/>
            <p:cNvSpPr>
              <a:spLocks noChangeShapeType="1"/>
            </p:cNvSpPr>
            <p:nvPr/>
          </p:nvSpPr>
          <p:spPr bwMode="auto">
            <a:xfrm flipV="1">
              <a:off x="2313" y="1604"/>
              <a:ext cx="0" cy="17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5" name="Line 23"/>
            <p:cNvSpPr>
              <a:spLocks noChangeShapeType="1"/>
            </p:cNvSpPr>
            <p:nvPr/>
          </p:nvSpPr>
          <p:spPr bwMode="auto">
            <a:xfrm>
              <a:off x="2313" y="1604"/>
              <a:ext cx="15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6" name="Text Box 24"/>
            <p:cNvSpPr txBox="1">
              <a:spLocks noChangeArrowheads="1"/>
            </p:cNvSpPr>
            <p:nvPr/>
          </p:nvSpPr>
          <p:spPr bwMode="auto">
            <a:xfrm>
              <a:off x="4128" y="1962"/>
              <a:ext cx="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a:latin typeface="Symbol" pitchFamily="18" charset="2"/>
                </a:rPr>
                <a:t>a</a:t>
              </a:r>
              <a:endParaRPr lang="en-GB" sz="1600" b="1"/>
            </a:p>
          </p:txBody>
        </p:sp>
        <p:sp>
          <p:nvSpPr>
            <p:cNvPr id="31757" name="Text Box 25"/>
            <p:cNvSpPr txBox="1">
              <a:spLocks noChangeArrowheads="1"/>
            </p:cNvSpPr>
            <p:nvPr/>
          </p:nvSpPr>
          <p:spPr bwMode="auto">
            <a:xfrm>
              <a:off x="2313" y="1962"/>
              <a:ext cx="45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a:latin typeface="Symbol" pitchFamily="18" charset="2"/>
                </a:rPr>
                <a:t>a</a:t>
              </a:r>
              <a:r>
                <a:rPr lang="en-GB" sz="1600" b="1" i="1"/>
                <a:t>”</a:t>
              </a:r>
              <a:r>
                <a:rPr lang="en-GB" sz="1600" b="1">
                  <a:latin typeface="Symbol" pitchFamily="18" charset="2"/>
                </a:rPr>
                <a:t>(</a:t>
              </a:r>
              <a:r>
                <a:rPr lang="en-GB" sz="1600" b="1" i="1">
                  <a:latin typeface="Symbol" pitchFamily="18" charset="2"/>
                </a:rPr>
                <a:t>p</a:t>
              </a:r>
              <a:r>
                <a:rPr lang="en-GB" sz="1600" b="1">
                  <a:latin typeface="Symbol" pitchFamily="18" charset="2"/>
                </a:rPr>
                <a:t>)</a:t>
              </a:r>
              <a:endParaRPr lang="en-GB" sz="1600" b="1"/>
            </a:p>
          </p:txBody>
        </p:sp>
        <p:sp>
          <p:nvSpPr>
            <p:cNvPr id="31758" name="Line 26"/>
            <p:cNvSpPr>
              <a:spLocks noChangeShapeType="1"/>
            </p:cNvSpPr>
            <p:nvPr/>
          </p:nvSpPr>
          <p:spPr bwMode="auto">
            <a:xfrm flipV="1">
              <a:off x="3901" y="2052"/>
              <a:ext cx="0" cy="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9" name="Text Box 27"/>
            <p:cNvSpPr txBox="1">
              <a:spLocks noChangeArrowheads="1"/>
            </p:cNvSpPr>
            <p:nvPr/>
          </p:nvSpPr>
          <p:spPr bwMode="auto">
            <a:xfrm>
              <a:off x="385" y="869"/>
              <a:ext cx="1497"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dirty="0"/>
                <a:t>Manager’s expectation of the terminal value of  the company</a:t>
              </a:r>
            </a:p>
          </p:txBody>
        </p:sp>
        <p:sp>
          <p:nvSpPr>
            <p:cNvPr id="31760" name="Text Box 28"/>
            <p:cNvSpPr txBox="1">
              <a:spLocks noChangeArrowheads="1"/>
            </p:cNvSpPr>
            <p:nvPr/>
          </p:nvSpPr>
          <p:spPr bwMode="auto">
            <a:xfrm>
              <a:off x="3901" y="1962"/>
              <a:ext cx="22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31761" name="Text Box 29"/>
            <p:cNvSpPr txBox="1">
              <a:spLocks noChangeArrowheads="1"/>
            </p:cNvSpPr>
            <p:nvPr/>
          </p:nvSpPr>
          <p:spPr bwMode="auto">
            <a:xfrm>
              <a:off x="2763" y="1971"/>
              <a:ext cx="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dirty="0">
                  <a:latin typeface="Symbol" pitchFamily="18" charset="2"/>
                </a:rPr>
                <a:t>a</a:t>
              </a:r>
              <a:r>
                <a:rPr lang="en-GB" sz="1600" b="1" dirty="0"/>
                <a:t>'</a:t>
              </a:r>
            </a:p>
          </p:txBody>
        </p:sp>
        <p:sp>
          <p:nvSpPr>
            <p:cNvPr id="31762" name="Line 30"/>
            <p:cNvSpPr>
              <a:spLocks noChangeShapeType="1"/>
            </p:cNvSpPr>
            <p:nvPr/>
          </p:nvSpPr>
          <p:spPr bwMode="auto">
            <a:xfrm flipH="1">
              <a:off x="1837" y="1616"/>
              <a:ext cx="453"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63" name="Text Box 31"/>
            <p:cNvSpPr txBox="1">
              <a:spLocks noChangeArrowheads="1"/>
            </p:cNvSpPr>
            <p:nvPr/>
          </p:nvSpPr>
          <p:spPr bwMode="auto">
            <a:xfrm>
              <a:off x="1429" y="1525"/>
              <a:ext cx="4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400" b="1"/>
                <a:t>X+ </a:t>
              </a:r>
              <a:r>
                <a:rPr lang="en-GB" sz="1400" b="1">
                  <a:latin typeface="Symbol" pitchFamily="18" charset="2"/>
                </a:rPr>
                <a:t>p e</a:t>
              </a:r>
            </a:p>
            <a:p>
              <a:pPr eaLnBrk="1" hangingPunct="1"/>
              <a:r>
                <a:rPr lang="en-GB" sz="1400" b="1"/>
                <a:t>       X</a:t>
              </a:r>
            </a:p>
          </p:txBody>
        </p:sp>
      </p:grpSp>
      <p:sp>
        <p:nvSpPr>
          <p:cNvPr id="31750" name="Text Box 32"/>
          <p:cNvSpPr txBox="1">
            <a:spLocks noChangeArrowheads="1"/>
          </p:cNvSpPr>
          <p:nvPr/>
        </p:nvSpPr>
        <p:spPr bwMode="auto">
          <a:xfrm>
            <a:off x="2268538" y="5876925"/>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i="1"/>
              <a:t>c(</a:t>
            </a:r>
            <a:r>
              <a:rPr lang="en-GB" i="1">
                <a:latin typeface="Symbol" pitchFamily="18" charset="2"/>
              </a:rPr>
              <a:t>p</a:t>
            </a:r>
            <a:r>
              <a:rPr lang="en-GB" i="1"/>
              <a:t>)</a:t>
            </a:r>
          </a:p>
        </p:txBody>
      </p:sp>
    </p:spTree>
    <p:extLst>
      <p:ext uri="{BB962C8B-B14F-4D97-AF65-F5344CB8AC3E}">
        <p14:creationId xmlns:p14="http://schemas.microsoft.com/office/powerpoint/2010/main" val="1587848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23850" y="908050"/>
            <a:ext cx="8208963" cy="4681538"/>
          </a:xfrm>
        </p:spPr>
        <p:txBody>
          <a:bodyPr/>
          <a:lstStyle/>
          <a:p>
            <a:pPr>
              <a:buFont typeface="Wingdings" pitchFamily="2" charset="2"/>
              <a:buNone/>
            </a:pPr>
            <a:r>
              <a:rPr lang="en-GB" sz="2800" smtClean="0"/>
              <a:t>Two critical probabilities:</a:t>
            </a:r>
          </a:p>
          <a:p>
            <a:endParaRPr lang="en-GB" sz="2800" smtClean="0">
              <a:latin typeface="Symbol" pitchFamily="18" charset="2"/>
            </a:endParaRPr>
          </a:p>
          <a:p>
            <a:r>
              <a:rPr lang="en-GB" sz="2800" smtClean="0"/>
              <a:t>  </a:t>
            </a:r>
            <a:r>
              <a:rPr lang="en-GB" sz="2800" smtClean="0">
                <a:latin typeface="Symbol" pitchFamily="18" charset="2"/>
              </a:rPr>
              <a:t>p</a:t>
            </a:r>
            <a:r>
              <a:rPr lang="en-GB" sz="2800" baseline="-25000" smtClean="0"/>
              <a:t>s</a:t>
            </a:r>
            <a:r>
              <a:rPr lang="en-GB" sz="2800" smtClean="0"/>
              <a:t>:  managers with </a:t>
            </a:r>
            <a:r>
              <a:rPr lang="en-GB" sz="2800" smtClean="0">
                <a:latin typeface="Symbol" pitchFamily="18" charset="2"/>
              </a:rPr>
              <a:t>p </a:t>
            </a:r>
            <a:r>
              <a:rPr lang="en-GB" sz="2800" smtClean="0"/>
              <a:t>≥ </a:t>
            </a:r>
            <a:r>
              <a:rPr lang="en-GB" sz="2800" smtClean="0">
                <a:latin typeface="Symbol" pitchFamily="18" charset="2"/>
              </a:rPr>
              <a:t>p</a:t>
            </a:r>
            <a:r>
              <a:rPr lang="en-GB" sz="2800" baseline="-25000" smtClean="0"/>
              <a:t>s</a:t>
            </a:r>
            <a:r>
              <a:rPr lang="en-GB" sz="2800" smtClean="0"/>
              <a:t> buy shares and make the additional effort</a:t>
            </a:r>
          </a:p>
          <a:p>
            <a:pPr>
              <a:buFont typeface="Wingdings" pitchFamily="2" charset="2"/>
              <a:buNone/>
            </a:pPr>
            <a:endParaRPr lang="en-GB" sz="2800" smtClean="0"/>
          </a:p>
          <a:p>
            <a:r>
              <a:rPr lang="en-GB" sz="2800" smtClean="0"/>
              <a:t> </a:t>
            </a:r>
            <a:r>
              <a:rPr lang="en-GB" sz="2800" smtClean="0">
                <a:latin typeface="Symbol" pitchFamily="18" charset="2"/>
              </a:rPr>
              <a:t> p</a:t>
            </a:r>
            <a:r>
              <a:rPr lang="en-GB" sz="2800" baseline="-25000" smtClean="0"/>
              <a:t>o</a:t>
            </a:r>
            <a:r>
              <a:rPr lang="en-GB" sz="2800" smtClean="0"/>
              <a:t>: if share purchases barred or a manager chooses not to buy shares, then a manager with </a:t>
            </a:r>
            <a:r>
              <a:rPr lang="en-GB" sz="2800" smtClean="0">
                <a:latin typeface="Symbol" pitchFamily="18" charset="2"/>
              </a:rPr>
              <a:t>p </a:t>
            </a:r>
            <a:r>
              <a:rPr lang="en-GB" sz="2800" smtClean="0"/>
              <a:t>≥ </a:t>
            </a:r>
            <a:r>
              <a:rPr lang="en-GB" sz="2800" smtClean="0">
                <a:latin typeface="Symbol" pitchFamily="18" charset="2"/>
              </a:rPr>
              <a:t>p</a:t>
            </a:r>
            <a:r>
              <a:rPr lang="en-GB" sz="2800" baseline="-25000" smtClean="0"/>
              <a:t>o</a:t>
            </a:r>
            <a:r>
              <a:rPr lang="en-GB" sz="2800" smtClean="0"/>
              <a:t> makes an additional effort</a:t>
            </a:r>
          </a:p>
          <a:p>
            <a:endParaRPr lang="en-GB" sz="2800" smtClean="0"/>
          </a:p>
        </p:txBody>
      </p:sp>
    </p:spTree>
    <p:extLst>
      <p:ext uri="{BB962C8B-B14F-4D97-AF65-F5344CB8AC3E}">
        <p14:creationId xmlns:p14="http://schemas.microsoft.com/office/powerpoint/2010/main" val="3389294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981075"/>
            <a:ext cx="9144000" cy="1609725"/>
          </a:xfrm>
        </p:spPr>
        <p:txBody>
          <a:bodyPr/>
          <a:lstStyle/>
          <a:p>
            <a:pPr>
              <a:lnSpc>
                <a:spcPct val="80000"/>
              </a:lnSpc>
              <a:buFont typeface="Wingdings" pitchFamily="2" charset="2"/>
              <a:buNone/>
            </a:pPr>
            <a:r>
              <a:rPr lang="en-GB" sz="2400" i="1" smtClean="0"/>
              <a:t>There exists an </a:t>
            </a:r>
            <a:r>
              <a:rPr lang="en-GB" sz="2400" i="1" smtClean="0">
                <a:latin typeface="Symbol" pitchFamily="18" charset="2"/>
              </a:rPr>
              <a:t>a</a:t>
            </a:r>
            <a:r>
              <a:rPr lang="en-GB" sz="2400" i="1" smtClean="0">
                <a:latin typeface="Times New Roman" pitchFamily="18" charset="0"/>
              </a:rPr>
              <a:t>’</a:t>
            </a:r>
            <a:r>
              <a:rPr lang="en-GB" sz="2400" i="1" smtClean="0"/>
              <a:t> such that shares and options are: </a:t>
            </a:r>
          </a:p>
          <a:p>
            <a:pPr lvl="2">
              <a:lnSpc>
                <a:spcPct val="80000"/>
              </a:lnSpc>
            </a:pPr>
            <a:r>
              <a:rPr lang="en-GB" i="1" smtClean="0"/>
              <a:t>complements if </a:t>
            </a:r>
            <a:r>
              <a:rPr lang="en-GB" i="1" smtClean="0">
                <a:latin typeface="Symbol" pitchFamily="18" charset="2"/>
              </a:rPr>
              <a:t>a</a:t>
            </a:r>
            <a:r>
              <a:rPr lang="en-GB" i="1" smtClean="0"/>
              <a:t> less than </a:t>
            </a:r>
            <a:r>
              <a:rPr lang="en-GB" i="1" smtClean="0">
                <a:latin typeface="Symbol" pitchFamily="18" charset="2"/>
              </a:rPr>
              <a:t>a</a:t>
            </a:r>
            <a:r>
              <a:rPr lang="en-GB" i="1" smtClean="0">
                <a:latin typeface="Times New Roman" pitchFamily="18" charset="0"/>
              </a:rPr>
              <a:t>’</a:t>
            </a:r>
            <a:r>
              <a:rPr lang="en-GB" i="1" smtClean="0"/>
              <a:t> </a:t>
            </a:r>
          </a:p>
          <a:p>
            <a:pPr lvl="2">
              <a:lnSpc>
                <a:spcPct val="80000"/>
              </a:lnSpc>
            </a:pPr>
            <a:r>
              <a:rPr lang="en-GB" i="1" smtClean="0"/>
              <a:t>substitutes if </a:t>
            </a:r>
            <a:r>
              <a:rPr lang="en-GB" i="1" smtClean="0">
                <a:latin typeface="Symbol" pitchFamily="18" charset="2"/>
              </a:rPr>
              <a:t>a</a:t>
            </a:r>
            <a:r>
              <a:rPr lang="en-GB" i="1" smtClean="0"/>
              <a:t> is greater than </a:t>
            </a:r>
            <a:r>
              <a:rPr lang="en-GB" i="1" smtClean="0">
                <a:latin typeface="Symbol" pitchFamily="18" charset="2"/>
              </a:rPr>
              <a:t>a</a:t>
            </a:r>
            <a:r>
              <a:rPr lang="en-GB" i="1" smtClean="0">
                <a:latin typeface="Times New Roman" pitchFamily="18" charset="0"/>
              </a:rPr>
              <a:t>’</a:t>
            </a:r>
            <a:r>
              <a:rPr lang="en-GB" i="1" smtClean="0"/>
              <a:t>.</a:t>
            </a:r>
            <a:r>
              <a:rPr lang="en-GB" sz="2800" smtClean="0"/>
              <a:t> </a:t>
            </a:r>
          </a:p>
        </p:txBody>
      </p:sp>
      <p:grpSp>
        <p:nvGrpSpPr>
          <p:cNvPr id="28675" name="Group 25"/>
          <p:cNvGrpSpPr>
            <a:grpSpLocks/>
          </p:cNvGrpSpPr>
          <p:nvPr/>
        </p:nvGrpSpPr>
        <p:grpSpPr bwMode="auto">
          <a:xfrm>
            <a:off x="1979613" y="2492375"/>
            <a:ext cx="5041900" cy="3744913"/>
            <a:chOff x="1292" y="1706"/>
            <a:chExt cx="3176" cy="2359"/>
          </a:xfrm>
        </p:grpSpPr>
        <p:sp>
          <p:nvSpPr>
            <p:cNvPr id="28678" name="Line 25"/>
            <p:cNvSpPr>
              <a:spLocks noChangeShapeType="1"/>
            </p:cNvSpPr>
            <p:nvPr/>
          </p:nvSpPr>
          <p:spPr bwMode="auto">
            <a:xfrm>
              <a:off x="1459" y="3980"/>
              <a:ext cx="2842" cy="1"/>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9" name="Line 26"/>
            <p:cNvSpPr>
              <a:spLocks noChangeShapeType="1"/>
            </p:cNvSpPr>
            <p:nvPr/>
          </p:nvSpPr>
          <p:spPr bwMode="auto">
            <a:xfrm flipV="1">
              <a:off x="1459" y="1768"/>
              <a:ext cx="1" cy="2212"/>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80" name="Line 27"/>
            <p:cNvSpPr>
              <a:spLocks noChangeShapeType="1"/>
            </p:cNvSpPr>
            <p:nvPr/>
          </p:nvSpPr>
          <p:spPr bwMode="auto">
            <a:xfrm flipV="1">
              <a:off x="3716" y="2024"/>
              <a:ext cx="0" cy="1956"/>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81" name="Line 28"/>
            <p:cNvSpPr>
              <a:spLocks noChangeShapeType="1"/>
            </p:cNvSpPr>
            <p:nvPr/>
          </p:nvSpPr>
          <p:spPr bwMode="auto">
            <a:xfrm>
              <a:off x="1459" y="2024"/>
              <a:ext cx="2257"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82" name="Freeform 29"/>
            <p:cNvSpPr>
              <a:spLocks/>
            </p:cNvSpPr>
            <p:nvPr/>
          </p:nvSpPr>
          <p:spPr bwMode="auto">
            <a:xfrm>
              <a:off x="1459" y="2789"/>
              <a:ext cx="1170" cy="766"/>
            </a:xfrm>
            <a:custGeom>
              <a:avLst/>
              <a:gdLst>
                <a:gd name="T0" fmla="*/ 0 w 1170"/>
                <a:gd name="T1" fmla="*/ 766 h 766"/>
                <a:gd name="T2" fmla="*/ 394 w 1170"/>
                <a:gd name="T3" fmla="*/ 375 h 766"/>
                <a:gd name="T4" fmla="*/ 787 w 1170"/>
                <a:gd name="T5" fmla="*/ 108 h 766"/>
                <a:gd name="T6" fmla="*/ 1170 w 1170"/>
                <a:gd name="T7" fmla="*/ 0 h 7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0" h="766">
                  <a:moveTo>
                    <a:pt x="0" y="766"/>
                  </a:moveTo>
                  <a:cubicBezTo>
                    <a:pt x="66" y="701"/>
                    <a:pt x="263" y="485"/>
                    <a:pt x="394" y="375"/>
                  </a:cubicBezTo>
                  <a:cubicBezTo>
                    <a:pt x="525" y="265"/>
                    <a:pt x="658" y="170"/>
                    <a:pt x="787" y="108"/>
                  </a:cubicBezTo>
                  <a:cubicBezTo>
                    <a:pt x="916" y="46"/>
                    <a:pt x="1090" y="23"/>
                    <a:pt x="1170" y="0"/>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3" name="Freeform 32"/>
            <p:cNvSpPr>
              <a:spLocks/>
            </p:cNvSpPr>
            <p:nvPr/>
          </p:nvSpPr>
          <p:spPr bwMode="auto">
            <a:xfrm>
              <a:off x="2629" y="2789"/>
              <a:ext cx="1087" cy="426"/>
            </a:xfrm>
            <a:custGeom>
              <a:avLst/>
              <a:gdLst>
                <a:gd name="T0" fmla="*/ 0 w 2340"/>
                <a:gd name="T1" fmla="*/ 0 h 900"/>
                <a:gd name="T2" fmla="*/ 194 w 2340"/>
                <a:gd name="T3" fmla="*/ 121 h 900"/>
                <a:gd name="T4" fmla="*/ 505 w 2340"/>
                <a:gd name="T5" fmla="*/ 202 h 900"/>
                <a:gd name="T6" fmla="*/ 0 60000 65536"/>
                <a:gd name="T7" fmla="*/ 0 60000 65536"/>
                <a:gd name="T8" fmla="*/ 0 60000 65536"/>
              </a:gdLst>
              <a:ahLst/>
              <a:cxnLst>
                <a:cxn ang="T6">
                  <a:pos x="T0" y="T1"/>
                </a:cxn>
                <a:cxn ang="T7">
                  <a:pos x="T2" y="T3"/>
                </a:cxn>
                <a:cxn ang="T8">
                  <a:pos x="T4" y="T5"/>
                </a:cxn>
              </a:cxnLst>
              <a:rect l="0" t="0" r="r" b="b"/>
              <a:pathLst>
                <a:path w="2340" h="900">
                  <a:moveTo>
                    <a:pt x="0" y="0"/>
                  </a:moveTo>
                  <a:cubicBezTo>
                    <a:pt x="255" y="195"/>
                    <a:pt x="510" y="390"/>
                    <a:pt x="900" y="540"/>
                  </a:cubicBezTo>
                  <a:cubicBezTo>
                    <a:pt x="1290" y="690"/>
                    <a:pt x="1815" y="795"/>
                    <a:pt x="2340" y="900"/>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4" name="Text Box 33"/>
            <p:cNvSpPr txBox="1">
              <a:spLocks noChangeArrowheads="1"/>
            </p:cNvSpPr>
            <p:nvPr/>
          </p:nvSpPr>
          <p:spPr bwMode="auto">
            <a:xfrm>
              <a:off x="4217" y="3810"/>
              <a:ext cx="25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a:solidFill>
                    <a:schemeClr val="bg2"/>
                  </a:solidFill>
                  <a:latin typeface="Symbol" pitchFamily="18" charset="2"/>
                </a:rPr>
                <a:t>a</a:t>
              </a:r>
              <a:endParaRPr lang="en-GB" sz="1600" b="1">
                <a:solidFill>
                  <a:schemeClr val="bg2"/>
                </a:solidFill>
              </a:endParaRPr>
            </a:p>
          </p:txBody>
        </p:sp>
        <p:sp>
          <p:nvSpPr>
            <p:cNvPr id="28685" name="Text Box 34"/>
            <p:cNvSpPr txBox="1">
              <a:spLocks noChangeArrowheads="1"/>
            </p:cNvSpPr>
            <p:nvPr/>
          </p:nvSpPr>
          <p:spPr bwMode="auto">
            <a:xfrm>
              <a:off x="1292" y="1939"/>
              <a:ext cx="16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chemeClr val="bg2"/>
                  </a:solidFill>
                </a:rPr>
                <a:t>1</a:t>
              </a:r>
            </a:p>
          </p:txBody>
        </p:sp>
        <p:sp>
          <p:nvSpPr>
            <p:cNvPr id="28686" name="Text Box 35"/>
            <p:cNvSpPr txBox="1">
              <a:spLocks noChangeArrowheads="1"/>
            </p:cNvSpPr>
            <p:nvPr/>
          </p:nvSpPr>
          <p:spPr bwMode="auto">
            <a:xfrm>
              <a:off x="3716" y="3742"/>
              <a:ext cx="167"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chemeClr val="bg2"/>
                  </a:solidFill>
                </a:rPr>
                <a:t>1</a:t>
              </a:r>
            </a:p>
          </p:txBody>
        </p:sp>
        <p:sp>
          <p:nvSpPr>
            <p:cNvPr id="28687" name="Line 36"/>
            <p:cNvSpPr>
              <a:spLocks noChangeShapeType="1"/>
            </p:cNvSpPr>
            <p:nvPr/>
          </p:nvSpPr>
          <p:spPr bwMode="auto">
            <a:xfrm>
              <a:off x="2629" y="2789"/>
              <a:ext cx="0" cy="1191"/>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688" name="Text Box 37"/>
            <p:cNvSpPr txBox="1">
              <a:spLocks noChangeArrowheads="1"/>
            </p:cNvSpPr>
            <p:nvPr/>
          </p:nvSpPr>
          <p:spPr bwMode="auto">
            <a:xfrm>
              <a:off x="2629" y="3741"/>
              <a:ext cx="3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i="1">
                  <a:solidFill>
                    <a:schemeClr val="bg2"/>
                  </a:solidFill>
                  <a:latin typeface="Symbol" pitchFamily="18" charset="2"/>
                </a:rPr>
                <a:t>a</a:t>
              </a:r>
              <a:r>
                <a:rPr lang="en-GB" sz="1600" b="1">
                  <a:solidFill>
                    <a:schemeClr val="bg2"/>
                  </a:solidFill>
                </a:rPr>
                <a:t>’</a:t>
              </a:r>
            </a:p>
          </p:txBody>
        </p:sp>
        <p:sp>
          <p:nvSpPr>
            <p:cNvPr id="28689" name="Text Box 38"/>
            <p:cNvSpPr txBox="1">
              <a:spLocks noChangeArrowheads="1"/>
            </p:cNvSpPr>
            <p:nvPr/>
          </p:nvSpPr>
          <p:spPr bwMode="auto">
            <a:xfrm>
              <a:off x="3047" y="2194"/>
              <a:ext cx="667"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chemeClr val="bg2"/>
                  </a:solidFill>
                </a:rPr>
                <a:t>1-</a:t>
              </a:r>
              <a:r>
                <a:rPr lang="en-GB" sz="1600" b="1" i="1">
                  <a:solidFill>
                    <a:schemeClr val="bg2"/>
                  </a:solidFill>
                  <a:latin typeface="Symbol" pitchFamily="18" charset="2"/>
                </a:rPr>
                <a:t>p</a:t>
              </a:r>
              <a:r>
                <a:rPr lang="en-GB" sz="1600" b="1" baseline="-25000">
                  <a:solidFill>
                    <a:schemeClr val="bg2"/>
                  </a:solidFill>
                </a:rPr>
                <a:t>o</a:t>
              </a:r>
              <a:endParaRPr lang="en-GB" sz="1600" b="1">
                <a:solidFill>
                  <a:schemeClr val="bg2"/>
                </a:solidFill>
              </a:endParaRPr>
            </a:p>
          </p:txBody>
        </p:sp>
        <p:sp>
          <p:nvSpPr>
            <p:cNvPr id="28690" name="Text Box 39"/>
            <p:cNvSpPr txBox="1">
              <a:spLocks noChangeArrowheads="1"/>
            </p:cNvSpPr>
            <p:nvPr/>
          </p:nvSpPr>
          <p:spPr bwMode="auto">
            <a:xfrm>
              <a:off x="3298" y="2959"/>
              <a:ext cx="58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chemeClr val="bg2"/>
                  </a:solidFill>
                </a:rPr>
                <a:t>1-</a:t>
              </a:r>
              <a:r>
                <a:rPr lang="en-GB" sz="1600" b="1" i="1">
                  <a:solidFill>
                    <a:schemeClr val="bg2"/>
                  </a:solidFill>
                  <a:latin typeface="Symbol" pitchFamily="18" charset="2"/>
                </a:rPr>
                <a:t>p</a:t>
              </a:r>
              <a:r>
                <a:rPr lang="en-GB" sz="1600" b="1" baseline="-25000">
                  <a:solidFill>
                    <a:schemeClr val="bg2"/>
                  </a:solidFill>
                </a:rPr>
                <a:t>s</a:t>
              </a:r>
              <a:endParaRPr lang="en-GB" sz="1600" b="1">
                <a:solidFill>
                  <a:schemeClr val="bg2"/>
                </a:solidFill>
              </a:endParaRPr>
            </a:p>
          </p:txBody>
        </p:sp>
        <p:sp>
          <p:nvSpPr>
            <p:cNvPr id="28691" name="Text Box 40"/>
            <p:cNvSpPr txBox="1">
              <a:spLocks noChangeArrowheads="1"/>
            </p:cNvSpPr>
            <p:nvPr/>
          </p:nvSpPr>
          <p:spPr bwMode="auto">
            <a:xfrm>
              <a:off x="1459" y="1706"/>
              <a:ext cx="10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chemeClr val="bg2"/>
                  </a:solidFill>
                </a:rPr>
                <a:t>1-</a:t>
              </a:r>
              <a:r>
                <a:rPr lang="en-GB" sz="1600" b="1" i="1">
                  <a:solidFill>
                    <a:schemeClr val="bg2"/>
                  </a:solidFill>
                  <a:latin typeface="Symbol" pitchFamily="18" charset="2"/>
                </a:rPr>
                <a:t>p</a:t>
              </a:r>
            </a:p>
          </p:txBody>
        </p:sp>
        <p:sp>
          <p:nvSpPr>
            <p:cNvPr id="28692" name="Freeform 41"/>
            <p:cNvSpPr>
              <a:spLocks/>
            </p:cNvSpPr>
            <p:nvPr/>
          </p:nvSpPr>
          <p:spPr bwMode="auto">
            <a:xfrm>
              <a:off x="1459" y="2330"/>
              <a:ext cx="2257" cy="1651"/>
            </a:xfrm>
            <a:custGeom>
              <a:avLst/>
              <a:gdLst>
                <a:gd name="T0" fmla="*/ 0 w 4860"/>
                <a:gd name="T1" fmla="*/ 841 h 3240"/>
                <a:gd name="T2" fmla="*/ 543 w 4860"/>
                <a:gd name="T3" fmla="*/ 234 h 3240"/>
                <a:gd name="T4" fmla="*/ 1048 w 4860"/>
                <a:gd name="T5" fmla="*/ 0 h 3240"/>
                <a:gd name="T6" fmla="*/ 0 60000 65536"/>
                <a:gd name="T7" fmla="*/ 0 60000 65536"/>
                <a:gd name="T8" fmla="*/ 0 60000 65536"/>
              </a:gdLst>
              <a:ahLst/>
              <a:cxnLst>
                <a:cxn ang="T6">
                  <a:pos x="T0" y="T1"/>
                </a:cxn>
                <a:cxn ang="T7">
                  <a:pos x="T2" y="T3"/>
                </a:cxn>
                <a:cxn ang="T8">
                  <a:pos x="T4" y="T5"/>
                </a:cxn>
              </a:cxnLst>
              <a:rect l="0" t="0" r="r" b="b"/>
              <a:pathLst>
                <a:path w="4860" h="3240">
                  <a:moveTo>
                    <a:pt x="0" y="3240"/>
                  </a:moveTo>
                  <a:cubicBezTo>
                    <a:pt x="855" y="2340"/>
                    <a:pt x="1710" y="1440"/>
                    <a:pt x="2520" y="900"/>
                  </a:cubicBezTo>
                  <a:cubicBezTo>
                    <a:pt x="3330" y="360"/>
                    <a:pt x="4095" y="180"/>
                    <a:pt x="4860" y="0"/>
                  </a:cubicBezTo>
                </a:path>
              </a:pathLst>
            </a:custGeom>
            <a:noFill/>
            <a:ln w="15875" cap="flat">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extLst>
      <p:ext uri="{BB962C8B-B14F-4D97-AF65-F5344CB8AC3E}">
        <p14:creationId xmlns:p14="http://schemas.microsoft.com/office/powerpoint/2010/main" val="228856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2"/>
          <p:cNvSpPr>
            <a:spLocks noChangeShapeType="1"/>
          </p:cNvSpPr>
          <p:nvPr/>
        </p:nvSpPr>
        <p:spPr bwMode="auto">
          <a:xfrm flipV="1">
            <a:off x="700088" y="1989138"/>
            <a:ext cx="0" cy="3405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699" name="Line 3"/>
          <p:cNvSpPr>
            <a:spLocks noChangeShapeType="1"/>
          </p:cNvSpPr>
          <p:nvPr/>
        </p:nvSpPr>
        <p:spPr bwMode="auto">
          <a:xfrm>
            <a:off x="700088" y="5394325"/>
            <a:ext cx="3381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700" name="Line 4"/>
          <p:cNvSpPr>
            <a:spLocks noChangeShapeType="1"/>
          </p:cNvSpPr>
          <p:nvPr/>
        </p:nvSpPr>
        <p:spPr bwMode="auto">
          <a:xfrm flipV="1">
            <a:off x="3517900" y="2414588"/>
            <a:ext cx="0" cy="2979737"/>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01" name="Line 5"/>
          <p:cNvSpPr>
            <a:spLocks noChangeShapeType="1"/>
          </p:cNvSpPr>
          <p:nvPr/>
        </p:nvSpPr>
        <p:spPr bwMode="auto">
          <a:xfrm>
            <a:off x="700088" y="2414588"/>
            <a:ext cx="2817812"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02" name="Line 6"/>
          <p:cNvSpPr>
            <a:spLocks noChangeShapeType="1"/>
          </p:cNvSpPr>
          <p:nvPr/>
        </p:nvSpPr>
        <p:spPr bwMode="auto">
          <a:xfrm flipV="1">
            <a:off x="2954338" y="3692525"/>
            <a:ext cx="0" cy="1701800"/>
          </a:xfrm>
          <a:prstGeom prst="line">
            <a:avLst/>
          </a:prstGeom>
          <a:noFill/>
          <a:ln w="63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9703" name="Freeform 7"/>
          <p:cNvSpPr>
            <a:spLocks/>
          </p:cNvSpPr>
          <p:nvPr/>
        </p:nvSpPr>
        <p:spPr bwMode="auto">
          <a:xfrm>
            <a:off x="700088" y="3405188"/>
            <a:ext cx="2827337" cy="1985962"/>
          </a:xfrm>
          <a:custGeom>
            <a:avLst/>
            <a:gdLst>
              <a:gd name="T0" fmla="*/ 0 w 2710"/>
              <a:gd name="T1" fmla="*/ 2147483647 h 1680"/>
              <a:gd name="T2" fmla="*/ 500696344 w 2710"/>
              <a:gd name="T3" fmla="*/ 1690863414 h 1680"/>
              <a:gd name="T4" fmla="*/ 1273509789 w 2710"/>
              <a:gd name="T5" fmla="*/ 964211740 h 1680"/>
              <a:gd name="T6" fmla="*/ 1828629761 w 2710"/>
              <a:gd name="T7" fmla="*/ 558963190 h 1680"/>
              <a:gd name="T8" fmla="*/ 2147483647 w 2710"/>
              <a:gd name="T9" fmla="*/ 279481595 h 1680"/>
              <a:gd name="T10" fmla="*/ 2147483647 w 2710"/>
              <a:gd name="T11" fmla="*/ 83844242 h 1680"/>
              <a:gd name="T12" fmla="*/ 2147483647 w 2710"/>
              <a:gd name="T13" fmla="*/ 0 h 1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0" h="1680">
                <a:moveTo>
                  <a:pt x="0" y="1680"/>
                </a:moveTo>
                <a:cubicBezTo>
                  <a:pt x="77" y="1602"/>
                  <a:pt x="265" y="1375"/>
                  <a:pt x="460" y="1210"/>
                </a:cubicBezTo>
                <a:cubicBezTo>
                  <a:pt x="655" y="1045"/>
                  <a:pt x="967" y="825"/>
                  <a:pt x="1170" y="690"/>
                </a:cubicBezTo>
                <a:cubicBezTo>
                  <a:pt x="1373" y="555"/>
                  <a:pt x="1517" y="482"/>
                  <a:pt x="1680" y="400"/>
                </a:cubicBezTo>
                <a:cubicBezTo>
                  <a:pt x="1843" y="318"/>
                  <a:pt x="2012" y="257"/>
                  <a:pt x="2150" y="200"/>
                </a:cubicBezTo>
                <a:cubicBezTo>
                  <a:pt x="2288" y="143"/>
                  <a:pt x="2417" y="93"/>
                  <a:pt x="2510" y="60"/>
                </a:cubicBezTo>
                <a:cubicBezTo>
                  <a:pt x="2603" y="27"/>
                  <a:pt x="2668" y="12"/>
                  <a:pt x="2710" y="0"/>
                </a:cubicBezTo>
              </a:path>
            </a:pathLst>
          </a:custGeom>
          <a:noFill/>
          <a:ln w="19050" cap="flat" cmpd="sng">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4" name="Freeform 8"/>
          <p:cNvSpPr>
            <a:spLocks/>
          </p:cNvSpPr>
          <p:nvPr/>
        </p:nvSpPr>
        <p:spPr bwMode="auto">
          <a:xfrm>
            <a:off x="700088" y="3636963"/>
            <a:ext cx="2827337" cy="693737"/>
          </a:xfrm>
          <a:custGeom>
            <a:avLst/>
            <a:gdLst>
              <a:gd name="T0" fmla="*/ 0 w 2710"/>
              <a:gd name="T1" fmla="*/ 819882496 h 587"/>
              <a:gd name="T2" fmla="*/ 391849086 w 2710"/>
              <a:gd name="T3" fmla="*/ 568470789 h 587"/>
              <a:gd name="T4" fmla="*/ 979623236 w 2710"/>
              <a:gd name="T5" fmla="*/ 317057900 h 587"/>
              <a:gd name="T6" fmla="*/ 1415011224 w 2710"/>
              <a:gd name="T7" fmla="*/ 163418200 h 587"/>
              <a:gd name="T8" fmla="*/ 1991900648 w 2710"/>
              <a:gd name="T9" fmla="*/ 23744242 h 587"/>
              <a:gd name="T10" fmla="*/ 2147483647 w 2710"/>
              <a:gd name="T11" fmla="*/ 23744242 h 587"/>
              <a:gd name="T12" fmla="*/ 2147483647 w 2710"/>
              <a:gd name="T13" fmla="*/ 135483172 h 587"/>
              <a:gd name="T14" fmla="*/ 2147483647 w 2710"/>
              <a:gd name="T15" fmla="*/ 219287075 h 587"/>
              <a:gd name="T16" fmla="*/ 2147483647 w 2710"/>
              <a:gd name="T17" fmla="*/ 261189026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0" h="587">
                <a:moveTo>
                  <a:pt x="0" y="587"/>
                </a:moveTo>
                <a:cubicBezTo>
                  <a:pt x="105" y="527"/>
                  <a:pt x="210" y="467"/>
                  <a:pt x="360" y="407"/>
                </a:cubicBezTo>
                <a:cubicBezTo>
                  <a:pt x="510" y="347"/>
                  <a:pt x="743" y="275"/>
                  <a:pt x="900" y="227"/>
                </a:cubicBezTo>
                <a:cubicBezTo>
                  <a:pt x="1057" y="179"/>
                  <a:pt x="1145" y="152"/>
                  <a:pt x="1300" y="117"/>
                </a:cubicBezTo>
                <a:cubicBezTo>
                  <a:pt x="1455" y="82"/>
                  <a:pt x="1685" y="34"/>
                  <a:pt x="1830" y="17"/>
                </a:cubicBezTo>
                <a:cubicBezTo>
                  <a:pt x="1975" y="0"/>
                  <a:pt x="2087" y="4"/>
                  <a:pt x="2170" y="17"/>
                </a:cubicBezTo>
                <a:cubicBezTo>
                  <a:pt x="2253" y="30"/>
                  <a:pt x="2272" y="74"/>
                  <a:pt x="2330" y="97"/>
                </a:cubicBezTo>
                <a:cubicBezTo>
                  <a:pt x="2388" y="120"/>
                  <a:pt x="2457" y="142"/>
                  <a:pt x="2520" y="157"/>
                </a:cubicBezTo>
                <a:cubicBezTo>
                  <a:pt x="2583" y="172"/>
                  <a:pt x="2671" y="181"/>
                  <a:pt x="2710" y="187"/>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5" name="Text Box 9"/>
          <p:cNvSpPr txBox="1">
            <a:spLocks noChangeArrowheads="1"/>
          </p:cNvSpPr>
          <p:nvPr/>
        </p:nvSpPr>
        <p:spPr bwMode="auto">
          <a:xfrm>
            <a:off x="3892550" y="4968875"/>
            <a:ext cx="5635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latin typeface="Symbol" pitchFamily="18" charset="2"/>
              </a:rPr>
              <a:t>a</a:t>
            </a:r>
            <a:endParaRPr lang="en-GB" sz="1600" b="1"/>
          </a:p>
        </p:txBody>
      </p:sp>
      <p:sp>
        <p:nvSpPr>
          <p:cNvPr id="29706" name="Text Box 10"/>
          <p:cNvSpPr txBox="1">
            <a:spLocks noChangeArrowheads="1"/>
          </p:cNvSpPr>
          <p:nvPr/>
        </p:nvSpPr>
        <p:spPr bwMode="auto">
          <a:xfrm>
            <a:off x="1450975" y="3478213"/>
            <a:ext cx="7508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r>
              <a:rPr lang="en-GB" sz="1600" b="1" baseline="-25000"/>
              <a:t>s</a:t>
            </a:r>
            <a:endParaRPr lang="en-GB" sz="1600" b="1"/>
          </a:p>
        </p:txBody>
      </p:sp>
      <p:sp>
        <p:nvSpPr>
          <p:cNvPr id="29707" name="Text Box 11"/>
          <p:cNvSpPr txBox="1">
            <a:spLocks noChangeArrowheads="1"/>
          </p:cNvSpPr>
          <p:nvPr/>
        </p:nvSpPr>
        <p:spPr bwMode="auto">
          <a:xfrm>
            <a:off x="1638300" y="4117975"/>
            <a:ext cx="7524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r>
              <a:rPr lang="en-GB" sz="1600" b="1" baseline="-25000"/>
              <a:t>o</a:t>
            </a:r>
            <a:endParaRPr lang="en-GB" sz="1600" b="1"/>
          </a:p>
        </p:txBody>
      </p:sp>
      <p:sp>
        <p:nvSpPr>
          <p:cNvPr id="29708" name="Text Box 12"/>
          <p:cNvSpPr txBox="1">
            <a:spLocks noChangeArrowheads="1"/>
          </p:cNvSpPr>
          <p:nvPr/>
        </p:nvSpPr>
        <p:spPr bwMode="auto">
          <a:xfrm>
            <a:off x="2954338" y="4968875"/>
            <a:ext cx="5191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600" b="1"/>
          </a:p>
        </p:txBody>
      </p:sp>
      <p:sp>
        <p:nvSpPr>
          <p:cNvPr id="29709" name="Text Box 13"/>
          <p:cNvSpPr txBox="1">
            <a:spLocks noChangeArrowheads="1"/>
          </p:cNvSpPr>
          <p:nvPr/>
        </p:nvSpPr>
        <p:spPr bwMode="auto">
          <a:xfrm>
            <a:off x="700088" y="1989138"/>
            <a:ext cx="15017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p>
        </p:txBody>
      </p:sp>
      <p:sp>
        <p:nvSpPr>
          <p:cNvPr id="29710" name="Text Box 14"/>
          <p:cNvSpPr txBox="1">
            <a:spLocks noChangeArrowheads="1"/>
          </p:cNvSpPr>
          <p:nvPr/>
        </p:nvSpPr>
        <p:spPr bwMode="auto">
          <a:xfrm>
            <a:off x="3517900" y="4968875"/>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29711" name="Text Box 15"/>
          <p:cNvSpPr txBox="1">
            <a:spLocks noChangeArrowheads="1"/>
          </p:cNvSpPr>
          <p:nvPr/>
        </p:nvSpPr>
        <p:spPr bwMode="auto">
          <a:xfrm>
            <a:off x="323850" y="2201863"/>
            <a:ext cx="3762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29712" name="Line 16"/>
          <p:cNvSpPr>
            <a:spLocks noChangeShapeType="1"/>
          </p:cNvSpPr>
          <p:nvPr/>
        </p:nvSpPr>
        <p:spPr bwMode="auto">
          <a:xfrm flipV="1">
            <a:off x="5207000" y="1989138"/>
            <a:ext cx="0" cy="34051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713" name="Line 17"/>
          <p:cNvSpPr>
            <a:spLocks noChangeShapeType="1"/>
          </p:cNvSpPr>
          <p:nvPr/>
        </p:nvSpPr>
        <p:spPr bwMode="auto">
          <a:xfrm>
            <a:off x="5207000" y="5394325"/>
            <a:ext cx="3381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714" name="Line 18"/>
          <p:cNvSpPr>
            <a:spLocks noChangeShapeType="1"/>
          </p:cNvSpPr>
          <p:nvPr/>
        </p:nvSpPr>
        <p:spPr bwMode="auto">
          <a:xfrm flipV="1">
            <a:off x="8024813" y="2414588"/>
            <a:ext cx="0" cy="2979737"/>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15" name="Line 19"/>
          <p:cNvSpPr>
            <a:spLocks noChangeShapeType="1"/>
          </p:cNvSpPr>
          <p:nvPr/>
        </p:nvSpPr>
        <p:spPr bwMode="auto">
          <a:xfrm>
            <a:off x="5207000" y="2414588"/>
            <a:ext cx="2817813"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29716" name="Line 20"/>
          <p:cNvSpPr>
            <a:spLocks noChangeShapeType="1"/>
          </p:cNvSpPr>
          <p:nvPr/>
        </p:nvSpPr>
        <p:spPr bwMode="auto">
          <a:xfrm flipV="1">
            <a:off x="5770563" y="3692525"/>
            <a:ext cx="0" cy="1701800"/>
          </a:xfrm>
          <a:prstGeom prst="line">
            <a:avLst/>
          </a:prstGeom>
          <a:noFill/>
          <a:ln w="6350">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9717" name="Freeform 21"/>
          <p:cNvSpPr>
            <a:spLocks/>
          </p:cNvSpPr>
          <p:nvPr/>
        </p:nvSpPr>
        <p:spPr bwMode="auto">
          <a:xfrm>
            <a:off x="5207000" y="2770188"/>
            <a:ext cx="2828925" cy="2624137"/>
          </a:xfrm>
          <a:custGeom>
            <a:avLst/>
            <a:gdLst>
              <a:gd name="T0" fmla="*/ 0 w 2710"/>
              <a:gd name="T1" fmla="*/ 2147483647 h 2220"/>
              <a:gd name="T2" fmla="*/ 217938921 w 2710"/>
              <a:gd name="T3" fmla="*/ 2067896789 h 2220"/>
              <a:gd name="T4" fmla="*/ 599331249 w 2710"/>
              <a:gd name="T5" fmla="*/ 1145726583 h 2220"/>
              <a:gd name="T6" fmla="*/ 1176868292 w 2710"/>
              <a:gd name="T7" fmla="*/ 544918597 h 2220"/>
              <a:gd name="T8" fmla="*/ 1830685054 w 2710"/>
              <a:gd name="T9" fmla="*/ 195611683 h 2220"/>
              <a:gd name="T10" fmla="*/ 2147483647 w 2710"/>
              <a:gd name="T11" fmla="*/ 41916451 h 2220"/>
              <a:gd name="T12" fmla="*/ 2147483647 w 2710"/>
              <a:gd name="T13" fmla="*/ 0 h 22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10" h="2220">
                <a:moveTo>
                  <a:pt x="0" y="2220"/>
                </a:moveTo>
                <a:cubicBezTo>
                  <a:pt x="33" y="2097"/>
                  <a:pt x="108" y="1713"/>
                  <a:pt x="200" y="1480"/>
                </a:cubicBezTo>
                <a:cubicBezTo>
                  <a:pt x="292" y="1247"/>
                  <a:pt x="403" y="1002"/>
                  <a:pt x="550" y="820"/>
                </a:cubicBezTo>
                <a:cubicBezTo>
                  <a:pt x="697" y="638"/>
                  <a:pt x="892" y="503"/>
                  <a:pt x="1080" y="390"/>
                </a:cubicBezTo>
                <a:cubicBezTo>
                  <a:pt x="1268" y="277"/>
                  <a:pt x="1480" y="200"/>
                  <a:pt x="1680" y="140"/>
                </a:cubicBezTo>
                <a:cubicBezTo>
                  <a:pt x="1880" y="80"/>
                  <a:pt x="2108" y="53"/>
                  <a:pt x="2280" y="30"/>
                </a:cubicBezTo>
                <a:cubicBezTo>
                  <a:pt x="2452" y="7"/>
                  <a:pt x="2621" y="6"/>
                  <a:pt x="2710" y="0"/>
                </a:cubicBezTo>
              </a:path>
            </a:pathLst>
          </a:custGeom>
          <a:noFill/>
          <a:ln w="19050"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8" name="Freeform 22"/>
          <p:cNvSpPr>
            <a:spLocks/>
          </p:cNvSpPr>
          <p:nvPr/>
        </p:nvSpPr>
        <p:spPr bwMode="auto">
          <a:xfrm>
            <a:off x="5207000" y="3695700"/>
            <a:ext cx="2817813" cy="646113"/>
          </a:xfrm>
          <a:custGeom>
            <a:avLst/>
            <a:gdLst>
              <a:gd name="T0" fmla="*/ 0 w 2700"/>
              <a:gd name="T1" fmla="*/ 749232399 h 547"/>
              <a:gd name="T2" fmla="*/ 152484385 w 2700"/>
              <a:gd name="T3" fmla="*/ 456236099 h 547"/>
              <a:gd name="T4" fmla="*/ 381210441 w 2700"/>
              <a:gd name="T5" fmla="*/ 163240981 h 547"/>
              <a:gd name="T6" fmla="*/ 620828909 w 2700"/>
              <a:gd name="T7" fmla="*/ 9766110 h 547"/>
              <a:gd name="T8" fmla="*/ 773312251 w 2700"/>
              <a:gd name="T9" fmla="*/ 107431937 h 547"/>
              <a:gd name="T10" fmla="*/ 1154523735 w 2700"/>
              <a:gd name="T11" fmla="*/ 288810149 h 547"/>
              <a:gd name="T12" fmla="*/ 1622867216 w 2700"/>
              <a:gd name="T13" fmla="*/ 470188360 h 547"/>
              <a:gd name="T14" fmla="*/ 2025861438 w 2700"/>
              <a:gd name="T15" fmla="*/ 581806448 h 547"/>
              <a:gd name="T16" fmla="*/ 2147483647 w 2700"/>
              <a:gd name="T17" fmla="*/ 693423355 h 547"/>
              <a:gd name="T18" fmla="*/ 2147483647 w 2700"/>
              <a:gd name="T19" fmla="*/ 763184660 h 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 h="547">
                <a:moveTo>
                  <a:pt x="0" y="537"/>
                </a:moveTo>
                <a:cubicBezTo>
                  <a:pt x="23" y="502"/>
                  <a:pt x="82" y="397"/>
                  <a:pt x="140" y="327"/>
                </a:cubicBezTo>
                <a:cubicBezTo>
                  <a:pt x="198" y="257"/>
                  <a:pt x="278" y="170"/>
                  <a:pt x="350" y="117"/>
                </a:cubicBezTo>
                <a:cubicBezTo>
                  <a:pt x="422" y="64"/>
                  <a:pt x="510" y="14"/>
                  <a:pt x="570" y="7"/>
                </a:cubicBezTo>
                <a:cubicBezTo>
                  <a:pt x="630" y="0"/>
                  <a:pt x="628" y="44"/>
                  <a:pt x="710" y="77"/>
                </a:cubicBezTo>
                <a:cubicBezTo>
                  <a:pt x="792" y="110"/>
                  <a:pt x="930" y="164"/>
                  <a:pt x="1060" y="207"/>
                </a:cubicBezTo>
                <a:cubicBezTo>
                  <a:pt x="1190" y="250"/>
                  <a:pt x="1357" y="302"/>
                  <a:pt x="1490" y="337"/>
                </a:cubicBezTo>
                <a:cubicBezTo>
                  <a:pt x="1623" y="372"/>
                  <a:pt x="1732" y="390"/>
                  <a:pt x="1860" y="417"/>
                </a:cubicBezTo>
                <a:cubicBezTo>
                  <a:pt x="1988" y="444"/>
                  <a:pt x="2120" y="475"/>
                  <a:pt x="2260" y="497"/>
                </a:cubicBezTo>
                <a:cubicBezTo>
                  <a:pt x="2400" y="519"/>
                  <a:pt x="2608" y="537"/>
                  <a:pt x="2700" y="547"/>
                </a:cubicBezTo>
              </a:path>
            </a:pathLst>
          </a:custGeom>
          <a:noFill/>
          <a:ln w="28575"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9" name="Text Box 23"/>
          <p:cNvSpPr txBox="1">
            <a:spLocks noChangeArrowheads="1"/>
          </p:cNvSpPr>
          <p:nvPr/>
        </p:nvSpPr>
        <p:spPr bwMode="auto">
          <a:xfrm>
            <a:off x="8401050" y="4968875"/>
            <a:ext cx="5635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latin typeface="Symbol" pitchFamily="18" charset="2"/>
              </a:rPr>
              <a:t>a</a:t>
            </a:r>
            <a:endParaRPr lang="en-GB" sz="1600" b="1"/>
          </a:p>
        </p:txBody>
      </p:sp>
      <p:sp>
        <p:nvSpPr>
          <p:cNvPr id="29720" name="Text Box 24"/>
          <p:cNvSpPr txBox="1">
            <a:spLocks noChangeArrowheads="1"/>
          </p:cNvSpPr>
          <p:nvPr/>
        </p:nvSpPr>
        <p:spPr bwMode="auto">
          <a:xfrm>
            <a:off x="6523038" y="3692525"/>
            <a:ext cx="750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r>
              <a:rPr lang="en-GB" sz="1600" b="1" baseline="-25000"/>
              <a:t>s</a:t>
            </a:r>
            <a:endParaRPr lang="en-GB" sz="1600" b="1"/>
          </a:p>
        </p:txBody>
      </p:sp>
      <p:sp>
        <p:nvSpPr>
          <p:cNvPr id="29721" name="Text Box 25"/>
          <p:cNvSpPr txBox="1">
            <a:spLocks noChangeArrowheads="1"/>
          </p:cNvSpPr>
          <p:nvPr/>
        </p:nvSpPr>
        <p:spPr bwMode="auto">
          <a:xfrm>
            <a:off x="6146800" y="2627313"/>
            <a:ext cx="750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r>
              <a:rPr lang="en-GB" sz="1600" b="1" baseline="-25000"/>
              <a:t>o</a:t>
            </a:r>
            <a:endParaRPr lang="en-GB" sz="1600" b="1"/>
          </a:p>
        </p:txBody>
      </p:sp>
      <p:sp>
        <p:nvSpPr>
          <p:cNvPr id="29722" name="Text Box 26"/>
          <p:cNvSpPr txBox="1">
            <a:spLocks noChangeArrowheads="1"/>
          </p:cNvSpPr>
          <p:nvPr/>
        </p:nvSpPr>
        <p:spPr bwMode="auto">
          <a:xfrm>
            <a:off x="5207000" y="1989138"/>
            <a:ext cx="15033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r>
              <a:rPr lang="en-GB" sz="1600" b="1" i="1">
                <a:latin typeface="Symbol" pitchFamily="18" charset="2"/>
              </a:rPr>
              <a:t>p</a:t>
            </a:r>
          </a:p>
        </p:txBody>
      </p:sp>
      <p:sp>
        <p:nvSpPr>
          <p:cNvPr id="29723" name="Text Box 27"/>
          <p:cNvSpPr txBox="1">
            <a:spLocks noChangeArrowheads="1"/>
          </p:cNvSpPr>
          <p:nvPr/>
        </p:nvSpPr>
        <p:spPr bwMode="auto">
          <a:xfrm>
            <a:off x="8024813" y="4968875"/>
            <a:ext cx="3762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29724" name="Text Box 28"/>
          <p:cNvSpPr txBox="1">
            <a:spLocks noChangeArrowheads="1"/>
          </p:cNvSpPr>
          <p:nvPr/>
        </p:nvSpPr>
        <p:spPr bwMode="auto">
          <a:xfrm>
            <a:off x="4832350" y="2201863"/>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1</a:t>
            </a:r>
          </a:p>
        </p:txBody>
      </p:sp>
      <p:sp>
        <p:nvSpPr>
          <p:cNvPr id="29725" name="Text Box 29"/>
          <p:cNvSpPr txBox="1">
            <a:spLocks noChangeArrowheads="1"/>
          </p:cNvSpPr>
          <p:nvPr/>
        </p:nvSpPr>
        <p:spPr bwMode="auto">
          <a:xfrm>
            <a:off x="5770563" y="4968875"/>
            <a:ext cx="5207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600" b="1"/>
          </a:p>
        </p:txBody>
      </p:sp>
      <p:sp>
        <p:nvSpPr>
          <p:cNvPr id="29726" name="Text Box 30"/>
          <p:cNvSpPr txBox="1">
            <a:spLocks noChangeArrowheads="1"/>
          </p:cNvSpPr>
          <p:nvPr/>
        </p:nvSpPr>
        <p:spPr bwMode="auto">
          <a:xfrm>
            <a:off x="1638300" y="5451475"/>
            <a:ext cx="5635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(a)</a:t>
            </a:r>
          </a:p>
        </p:txBody>
      </p:sp>
      <p:sp>
        <p:nvSpPr>
          <p:cNvPr id="29727" name="Text Box 31"/>
          <p:cNvSpPr txBox="1">
            <a:spLocks noChangeArrowheads="1"/>
          </p:cNvSpPr>
          <p:nvPr/>
        </p:nvSpPr>
        <p:spPr bwMode="auto">
          <a:xfrm>
            <a:off x="6334125" y="5451475"/>
            <a:ext cx="5635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(b)</a:t>
            </a:r>
          </a:p>
        </p:txBody>
      </p:sp>
      <p:sp>
        <p:nvSpPr>
          <p:cNvPr id="29728" name="Rectangle 32"/>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729" name="Object 33"/>
          <p:cNvGraphicFramePr>
            <a:graphicFrameLocks noChangeAspect="1"/>
          </p:cNvGraphicFramePr>
          <p:nvPr/>
        </p:nvGraphicFramePr>
        <p:xfrm>
          <a:off x="3006725" y="968375"/>
          <a:ext cx="2768600" cy="873125"/>
        </p:xfrm>
        <a:graphic>
          <a:graphicData uri="http://schemas.openxmlformats.org/presentationml/2006/ole">
            <mc:AlternateContent xmlns:mc="http://schemas.openxmlformats.org/markup-compatibility/2006">
              <mc:Choice xmlns:v="urn:schemas-microsoft-com:vml" Requires="v">
                <p:oleObj spid="_x0000_s156690" name="Equation" r:id="rId3" imgW="1524000" imgH="482600" progId="Equation.3">
                  <p:embed/>
                </p:oleObj>
              </mc:Choice>
              <mc:Fallback>
                <p:oleObj name="Equation" r:id="rId3" imgW="15240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725" y="968375"/>
                        <a:ext cx="2768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30" name="Text Box 34"/>
          <p:cNvSpPr txBox="1">
            <a:spLocks noChangeArrowheads="1"/>
          </p:cNvSpPr>
          <p:nvPr/>
        </p:nvSpPr>
        <p:spPr bwMode="auto">
          <a:xfrm>
            <a:off x="2895600" y="5029200"/>
            <a:ext cx="404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latin typeface="Symbol" pitchFamily="18" charset="2"/>
              </a:rPr>
              <a:t>a</a:t>
            </a:r>
            <a:r>
              <a:rPr lang="en-GB" b="1">
                <a:latin typeface="Times New Roman" pitchFamily="18" charset="0"/>
              </a:rPr>
              <a:t>’</a:t>
            </a:r>
            <a:endParaRPr lang="en-GB" b="1">
              <a:latin typeface="Symbol" pitchFamily="18" charset="2"/>
            </a:endParaRPr>
          </a:p>
        </p:txBody>
      </p:sp>
      <p:sp>
        <p:nvSpPr>
          <p:cNvPr id="29731" name="Text Box 35"/>
          <p:cNvSpPr txBox="1">
            <a:spLocks noChangeArrowheads="1"/>
          </p:cNvSpPr>
          <p:nvPr/>
        </p:nvSpPr>
        <p:spPr bwMode="auto">
          <a:xfrm>
            <a:off x="5795963" y="5013325"/>
            <a:ext cx="404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latin typeface="Symbol" pitchFamily="18" charset="2"/>
              </a:rPr>
              <a:t>a</a:t>
            </a:r>
            <a:r>
              <a:rPr lang="en-GB" b="1">
                <a:latin typeface="Times New Roman" pitchFamily="18" charset="0"/>
              </a:rPr>
              <a:t>’</a:t>
            </a:r>
            <a:endParaRPr lang="en-GB" b="1">
              <a:latin typeface="Symbol" pitchFamily="18" charset="2"/>
            </a:endParaRPr>
          </a:p>
        </p:txBody>
      </p:sp>
      <p:sp>
        <p:nvSpPr>
          <p:cNvPr id="29732" name="Text Box 36"/>
          <p:cNvSpPr txBox="1">
            <a:spLocks noChangeArrowheads="1"/>
          </p:cNvSpPr>
          <p:nvPr/>
        </p:nvSpPr>
        <p:spPr bwMode="auto">
          <a:xfrm>
            <a:off x="1116013" y="580548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t>“Superstars”</a:t>
            </a:r>
          </a:p>
        </p:txBody>
      </p:sp>
      <p:sp>
        <p:nvSpPr>
          <p:cNvPr id="29733" name="Text Box 37"/>
          <p:cNvSpPr txBox="1">
            <a:spLocks noChangeArrowheads="1"/>
          </p:cNvSpPr>
          <p:nvPr/>
        </p:nvSpPr>
        <p:spPr bwMode="auto">
          <a:xfrm>
            <a:off x="5148263" y="5734050"/>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t>“Ordinary executives”</a:t>
            </a:r>
          </a:p>
        </p:txBody>
      </p:sp>
    </p:spTree>
    <p:extLst>
      <p:ext uri="{BB962C8B-B14F-4D97-AF65-F5344CB8AC3E}">
        <p14:creationId xmlns:p14="http://schemas.microsoft.com/office/powerpoint/2010/main" val="2958814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400" dirty="0" smtClean="0"/>
              <a:t>Board remuneration: </a:t>
            </a:r>
            <a:r>
              <a:rPr lang="en-GB" sz="2400" dirty="0" smtClean="0"/>
              <a:t>Tournament versus collegiate</a:t>
            </a:r>
          </a:p>
        </p:txBody>
      </p:sp>
      <p:sp>
        <p:nvSpPr>
          <p:cNvPr id="37891" name="Rectangle 3"/>
          <p:cNvSpPr>
            <a:spLocks noGrp="1" noChangeArrowheads="1"/>
          </p:cNvSpPr>
          <p:nvPr>
            <p:ph type="body" idx="1"/>
          </p:nvPr>
        </p:nvSpPr>
        <p:spPr/>
        <p:txBody>
          <a:bodyPr/>
          <a:lstStyle/>
          <a:p>
            <a:pPr eaLnBrk="1" hangingPunct="1">
              <a:lnSpc>
                <a:spcPct val="90000"/>
              </a:lnSpc>
            </a:pPr>
            <a:r>
              <a:rPr lang="en-GB" sz="2000" smtClean="0"/>
              <a:t>Tournament theory suggests that large differences in compensation between the CEO and next highest rank executive can provide motivation for the executives occupying that rank by promoting competition among them</a:t>
            </a:r>
          </a:p>
          <a:p>
            <a:pPr lvl="1" eaLnBrk="1" hangingPunct="1">
              <a:lnSpc>
                <a:spcPct val="90000"/>
              </a:lnSpc>
            </a:pPr>
            <a:r>
              <a:rPr lang="en-GB" sz="1800" smtClean="0"/>
              <a:t>Career incentives</a:t>
            </a:r>
          </a:p>
          <a:p>
            <a:pPr lvl="1" eaLnBrk="1" hangingPunct="1">
              <a:lnSpc>
                <a:spcPct val="90000"/>
              </a:lnSpc>
            </a:pPr>
            <a:r>
              <a:rPr lang="en-GB" sz="1800" smtClean="0"/>
              <a:t>Performance incentives</a:t>
            </a:r>
          </a:p>
          <a:p>
            <a:pPr lvl="1" eaLnBrk="1" hangingPunct="1">
              <a:lnSpc>
                <a:spcPct val="90000"/>
              </a:lnSpc>
            </a:pPr>
            <a:endParaRPr lang="en-GB" sz="1800" smtClean="0"/>
          </a:p>
          <a:p>
            <a:pPr eaLnBrk="1" hangingPunct="1">
              <a:lnSpc>
                <a:spcPct val="90000"/>
              </a:lnSpc>
            </a:pPr>
            <a:r>
              <a:rPr lang="en-GB" sz="2000" smtClean="0"/>
              <a:t>Collegiate theory argues that large pay gaps within the executive teams may lead to failures of coordination </a:t>
            </a:r>
          </a:p>
          <a:p>
            <a:pPr lvl="1" eaLnBrk="1" hangingPunct="1">
              <a:lnSpc>
                <a:spcPct val="90000"/>
              </a:lnSpc>
            </a:pPr>
            <a:r>
              <a:rPr lang="en-GB" sz="1800" smtClean="0"/>
              <a:t>Temptations for executives to sabotage their team members to win promotion</a:t>
            </a:r>
          </a:p>
          <a:p>
            <a:pPr lvl="1" eaLnBrk="1" hangingPunct="1">
              <a:lnSpc>
                <a:spcPct val="90000"/>
              </a:lnSpc>
            </a:pPr>
            <a:r>
              <a:rPr lang="en-GB" sz="1800" smtClean="0"/>
              <a:t>Feelings of relative deprivation among team members </a:t>
            </a:r>
          </a:p>
          <a:p>
            <a:pPr lvl="1" eaLnBrk="1" hangingPunct="1">
              <a:lnSpc>
                <a:spcPct val="90000"/>
              </a:lnSpc>
            </a:pPr>
            <a:r>
              <a:rPr lang="en-GB" sz="1800" smtClean="0"/>
              <a:t>Reduction of a team spirit</a:t>
            </a:r>
          </a:p>
          <a:p>
            <a:pPr lvl="1" eaLnBrk="1" hangingPunct="1">
              <a:lnSpc>
                <a:spcPct val="90000"/>
              </a:lnSpc>
            </a:pPr>
            <a:endParaRPr lang="en-GB" sz="2000" smtClean="0"/>
          </a:p>
        </p:txBody>
      </p:sp>
    </p:spTree>
    <p:extLst>
      <p:ext uri="{BB962C8B-B14F-4D97-AF65-F5344CB8AC3E}">
        <p14:creationId xmlns:p14="http://schemas.microsoft.com/office/powerpoint/2010/main" val="2234299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z="3200" smtClean="0"/>
              <a:t>Tournament? what tournament?</a:t>
            </a:r>
          </a:p>
        </p:txBody>
      </p:sp>
      <p:sp>
        <p:nvSpPr>
          <p:cNvPr id="38915" name="Content Placeholder 2"/>
          <p:cNvSpPr>
            <a:spLocks noGrp="1"/>
          </p:cNvSpPr>
          <p:nvPr>
            <p:ph sz="half" idx="1"/>
          </p:nvPr>
        </p:nvSpPr>
        <p:spPr>
          <a:xfrm>
            <a:off x="395288" y="1844675"/>
            <a:ext cx="4038600" cy="4525963"/>
          </a:xfrm>
        </p:spPr>
        <p:txBody>
          <a:bodyPr/>
          <a:lstStyle/>
          <a:p>
            <a:r>
              <a:rPr lang="en-GB" dirty="0" smtClean="0"/>
              <a:t>Yes: </a:t>
            </a:r>
          </a:p>
          <a:p>
            <a:pPr marL="342900" lvl="1" indent="-342900">
              <a:buFontTx/>
              <a:buChar char="•"/>
            </a:pPr>
            <a:r>
              <a:rPr lang="en-US" sz="1800" dirty="0" smtClean="0"/>
              <a:t>Eriksson, JLE 1999 </a:t>
            </a:r>
          </a:p>
          <a:p>
            <a:pPr marL="342900" lvl="1" indent="-342900">
              <a:buFontTx/>
              <a:buChar char="•"/>
            </a:pPr>
            <a:r>
              <a:rPr lang="en-GB" sz="1800" dirty="0" err="1" smtClean="0"/>
              <a:t>Conyon</a:t>
            </a:r>
            <a:r>
              <a:rPr lang="en-GB" sz="1800" dirty="0" smtClean="0"/>
              <a:t>, Peck, and Sadler, </a:t>
            </a:r>
            <a:r>
              <a:rPr lang="en-GB" sz="1800" dirty="0" err="1" smtClean="0"/>
              <a:t>Strat</a:t>
            </a:r>
            <a:r>
              <a:rPr lang="en-GB" sz="1800" dirty="0" smtClean="0"/>
              <a:t>. Man. J  2001</a:t>
            </a:r>
          </a:p>
          <a:p>
            <a:pPr marL="342900" lvl="1" indent="-342900">
              <a:buFontTx/>
              <a:buChar char="•"/>
            </a:pPr>
            <a:r>
              <a:rPr lang="en-US" sz="1800" dirty="0" smtClean="0"/>
              <a:t>Kale, Reis and </a:t>
            </a:r>
            <a:r>
              <a:rPr lang="en-US" sz="1800" dirty="0" err="1" smtClean="0"/>
              <a:t>Venkateswarn</a:t>
            </a:r>
            <a:r>
              <a:rPr lang="en-US" sz="1800" dirty="0" smtClean="0"/>
              <a:t>, JF 2009</a:t>
            </a:r>
          </a:p>
          <a:p>
            <a:pPr marL="342900" lvl="1" indent="-342900">
              <a:buFontTx/>
              <a:buChar char="•"/>
            </a:pPr>
            <a:endParaRPr lang="en-US" sz="1800" dirty="0"/>
          </a:p>
          <a:p>
            <a:pPr marL="342900" lvl="1" indent="-342900">
              <a:buFontTx/>
              <a:buChar char="•"/>
            </a:pPr>
            <a:endParaRPr lang="en-US" sz="1800" dirty="0" smtClean="0"/>
          </a:p>
          <a:p>
            <a:pPr marL="342900" lvl="1" indent="-342900">
              <a:buFontTx/>
              <a:buChar char="•"/>
            </a:pPr>
            <a:r>
              <a:rPr lang="en-US" sz="1800" dirty="0" smtClean="0"/>
              <a:t>Note that testing for tournament is associated with a comparison of  a CEO’s remuneration and those who compete to replace him/her.</a:t>
            </a:r>
          </a:p>
          <a:p>
            <a:pPr marL="342900" lvl="1" indent="-342900">
              <a:buFontTx/>
              <a:buChar char="•"/>
            </a:pPr>
            <a:endParaRPr lang="en-US" sz="1800" dirty="0" smtClean="0"/>
          </a:p>
          <a:p>
            <a:endParaRPr lang="en-GB" dirty="0" smtClean="0"/>
          </a:p>
        </p:txBody>
      </p:sp>
      <p:sp>
        <p:nvSpPr>
          <p:cNvPr id="38916" name="Content Placeholder 3"/>
          <p:cNvSpPr>
            <a:spLocks noGrp="1"/>
          </p:cNvSpPr>
          <p:nvPr>
            <p:ph sz="half" idx="2"/>
          </p:nvPr>
        </p:nvSpPr>
        <p:spPr/>
        <p:txBody>
          <a:bodyPr/>
          <a:lstStyle/>
          <a:p>
            <a:r>
              <a:rPr lang="en-GB" dirty="0" smtClean="0"/>
              <a:t>No:</a:t>
            </a:r>
          </a:p>
          <a:p>
            <a:pPr marL="342900" lvl="1" indent="-342900">
              <a:buFontTx/>
              <a:buChar char="•"/>
            </a:pPr>
            <a:r>
              <a:rPr lang="en-GB" sz="1800" dirty="0" smtClean="0"/>
              <a:t>Main, O’Reilly, and Wade, JLE 1993  </a:t>
            </a:r>
          </a:p>
          <a:p>
            <a:r>
              <a:rPr lang="en-GB" sz="1800" dirty="0" err="1" smtClean="0"/>
              <a:t>Bognanno</a:t>
            </a:r>
            <a:r>
              <a:rPr lang="en-GB" sz="1800" dirty="0" smtClean="0"/>
              <a:t>, JLE 2001</a:t>
            </a:r>
          </a:p>
          <a:p>
            <a:r>
              <a:rPr lang="en-GB" sz="1800" dirty="0" err="1" smtClean="0"/>
              <a:t>Ang</a:t>
            </a:r>
            <a:r>
              <a:rPr lang="en-GB" sz="1800" dirty="0" smtClean="0"/>
              <a:t>, Hauser &amp; </a:t>
            </a:r>
            <a:r>
              <a:rPr lang="en-GB" sz="1800" dirty="0" err="1" smtClean="0"/>
              <a:t>Lauterbach</a:t>
            </a:r>
            <a:r>
              <a:rPr lang="en-GB" sz="1800" dirty="0" smtClean="0"/>
              <a:t>, EFM 1998 </a:t>
            </a:r>
          </a:p>
          <a:p>
            <a:endParaRPr lang="en-GB" sz="1800" dirty="0" smtClean="0"/>
          </a:p>
        </p:txBody>
      </p:sp>
    </p:spTree>
    <p:extLst>
      <p:ext uri="{BB962C8B-B14F-4D97-AF65-F5344CB8AC3E}">
        <p14:creationId xmlns:p14="http://schemas.microsoft.com/office/powerpoint/2010/main" val="45822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corporate governance?</a:t>
            </a:r>
            <a:endParaRPr lang="en-GB" dirty="0"/>
          </a:p>
        </p:txBody>
      </p:sp>
      <p:sp>
        <p:nvSpPr>
          <p:cNvPr id="3" name="Content Placeholder 2"/>
          <p:cNvSpPr>
            <a:spLocks noGrp="1"/>
          </p:cNvSpPr>
          <p:nvPr>
            <p:ph idx="1"/>
          </p:nvPr>
        </p:nvSpPr>
        <p:spPr>
          <a:xfrm>
            <a:off x="179512" y="1772816"/>
            <a:ext cx="8784976" cy="4968552"/>
          </a:xfrm>
        </p:spPr>
        <p:txBody>
          <a:bodyPr/>
          <a:lstStyle/>
          <a:p>
            <a:pPr marL="0" indent="0">
              <a:buNone/>
            </a:pPr>
            <a:r>
              <a:rPr lang="en-GB" sz="2000" dirty="0"/>
              <a:t>Direct factors</a:t>
            </a:r>
          </a:p>
          <a:p>
            <a:r>
              <a:rPr lang="en-GB" sz="2000" dirty="0"/>
              <a:t>Privatisation (SOE, pensions)</a:t>
            </a:r>
          </a:p>
          <a:p>
            <a:r>
              <a:rPr lang="en-GB" sz="2000" dirty="0"/>
              <a:t>Regulatory </a:t>
            </a:r>
            <a:r>
              <a:rPr lang="en-GB" sz="2000" dirty="0" smtClean="0"/>
              <a:t>reforms</a:t>
            </a:r>
          </a:p>
          <a:p>
            <a:pPr marL="0" indent="0">
              <a:buNone/>
            </a:pPr>
            <a:endParaRPr lang="en-GB" sz="2000" dirty="0"/>
          </a:p>
          <a:p>
            <a:pPr marL="0" indent="0">
              <a:buNone/>
            </a:pPr>
            <a:r>
              <a:rPr lang="en-GB" sz="2000" dirty="0" smtClean="0"/>
              <a:t>Indirect factors</a:t>
            </a:r>
          </a:p>
          <a:p>
            <a:r>
              <a:rPr lang="en-GB" sz="2000" dirty="0" smtClean="0"/>
              <a:t>Growth of equity markets</a:t>
            </a:r>
          </a:p>
          <a:p>
            <a:pPr lvl="1"/>
            <a:r>
              <a:rPr lang="en-GB" sz="2000" dirty="0" smtClean="0"/>
              <a:t>In size </a:t>
            </a:r>
          </a:p>
          <a:p>
            <a:pPr lvl="1"/>
            <a:r>
              <a:rPr lang="en-GB" sz="2000" dirty="0" smtClean="0"/>
              <a:t>In number</a:t>
            </a:r>
          </a:p>
          <a:p>
            <a:r>
              <a:rPr lang="en-GB" sz="2000" dirty="0" smtClean="0"/>
              <a:t>Change in the ownership structure</a:t>
            </a:r>
          </a:p>
          <a:p>
            <a:pPr lvl="1"/>
            <a:r>
              <a:rPr lang="en-GB" sz="2000" dirty="0" smtClean="0"/>
              <a:t>Growth of dispersed ownership</a:t>
            </a:r>
          </a:p>
          <a:p>
            <a:pPr lvl="1"/>
            <a:r>
              <a:rPr lang="en-GB" sz="2000" dirty="0" smtClean="0"/>
              <a:t>Growth of institutional investors</a:t>
            </a:r>
          </a:p>
          <a:p>
            <a:r>
              <a:rPr lang="en-GB" sz="2000" dirty="0" smtClean="0"/>
              <a:t>Globalisation of businesses</a:t>
            </a:r>
          </a:p>
          <a:p>
            <a:endParaRPr lang="en-GB" sz="2000" dirty="0"/>
          </a:p>
          <a:p>
            <a:endParaRPr lang="en-GB" sz="2000" dirty="0"/>
          </a:p>
        </p:txBody>
      </p:sp>
    </p:spTree>
    <p:extLst>
      <p:ext uri="{BB962C8B-B14F-4D97-AF65-F5344CB8AC3E}">
        <p14:creationId xmlns:p14="http://schemas.microsoft.com/office/powerpoint/2010/main" val="2541818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sz="3200" smtClean="0"/>
              <a:t>Does tournament work?</a:t>
            </a:r>
          </a:p>
        </p:txBody>
      </p:sp>
      <p:sp>
        <p:nvSpPr>
          <p:cNvPr id="4099" name="Rectangle 3"/>
          <p:cNvSpPr>
            <a:spLocks noGrp="1" noChangeArrowheads="1"/>
          </p:cNvSpPr>
          <p:nvPr>
            <p:ph type="body" idx="1"/>
          </p:nvPr>
        </p:nvSpPr>
        <p:spPr>
          <a:xfrm>
            <a:off x="468313" y="1557338"/>
            <a:ext cx="8135937" cy="4957762"/>
          </a:xfrm>
        </p:spPr>
        <p:txBody>
          <a:bodyPr/>
          <a:lstStyle/>
          <a:p>
            <a:pPr marL="0" indent="0" eaLnBrk="1" hangingPunct="1">
              <a:lnSpc>
                <a:spcPct val="90000"/>
              </a:lnSpc>
              <a:buFontTx/>
              <a:buNone/>
              <a:defRPr/>
            </a:pPr>
            <a:endParaRPr lang="en-GB" sz="1800" dirty="0" smtClean="0"/>
          </a:p>
          <a:p>
            <a:pPr eaLnBrk="1" hangingPunct="1">
              <a:lnSpc>
                <a:spcPct val="90000"/>
              </a:lnSpc>
              <a:defRPr/>
            </a:pPr>
            <a:r>
              <a:rPr lang="en-GB" sz="1800" dirty="0" smtClean="0"/>
              <a:t>Tournament structures supporters</a:t>
            </a:r>
          </a:p>
          <a:p>
            <a:pPr lvl="1" eaLnBrk="1" hangingPunct="1">
              <a:lnSpc>
                <a:spcPct val="90000"/>
              </a:lnSpc>
              <a:defRPr/>
            </a:pPr>
            <a:r>
              <a:rPr lang="en-GB" sz="1800" dirty="0" err="1" smtClean="0"/>
              <a:t>Lazear</a:t>
            </a:r>
            <a:r>
              <a:rPr lang="en-GB" sz="1800" dirty="0" smtClean="0"/>
              <a:t> and Rosen, JPE 1981</a:t>
            </a:r>
          </a:p>
          <a:p>
            <a:pPr lvl="1" eaLnBrk="1" hangingPunct="1">
              <a:lnSpc>
                <a:spcPct val="90000"/>
              </a:lnSpc>
              <a:defRPr/>
            </a:pPr>
            <a:r>
              <a:rPr lang="en-GB" sz="1800" dirty="0" smtClean="0"/>
              <a:t>Main, O’Reilly, and Wade, JLE 1993  </a:t>
            </a:r>
          </a:p>
          <a:p>
            <a:pPr lvl="1" eaLnBrk="1" hangingPunct="1">
              <a:lnSpc>
                <a:spcPct val="90000"/>
              </a:lnSpc>
              <a:defRPr/>
            </a:pPr>
            <a:r>
              <a:rPr lang="en-GB" sz="1800" dirty="0" smtClean="0"/>
              <a:t>Lee, Lev, and Yeo, RQE&amp;A 2008 </a:t>
            </a:r>
          </a:p>
          <a:p>
            <a:pPr lvl="1" eaLnBrk="1" hangingPunct="1">
              <a:lnSpc>
                <a:spcPct val="90000"/>
              </a:lnSpc>
              <a:defRPr/>
            </a:pPr>
            <a:r>
              <a:rPr lang="en-US" sz="1800" dirty="0" smtClean="0"/>
              <a:t>Eriksson, JLE 1999 </a:t>
            </a:r>
          </a:p>
          <a:p>
            <a:pPr lvl="1" eaLnBrk="1" hangingPunct="1">
              <a:lnSpc>
                <a:spcPct val="90000"/>
              </a:lnSpc>
              <a:defRPr/>
            </a:pPr>
            <a:r>
              <a:rPr lang="en-US" sz="1800" dirty="0" smtClean="0"/>
              <a:t>Kale, Reis and </a:t>
            </a:r>
            <a:r>
              <a:rPr lang="en-US" sz="1800" dirty="0" err="1" smtClean="0"/>
              <a:t>Venkateswaran</a:t>
            </a:r>
            <a:r>
              <a:rPr lang="en-US" sz="1800" dirty="0" smtClean="0"/>
              <a:t>, JF 2009</a:t>
            </a:r>
          </a:p>
          <a:p>
            <a:pPr lvl="1" eaLnBrk="1" hangingPunct="1">
              <a:lnSpc>
                <a:spcPct val="90000"/>
              </a:lnSpc>
              <a:defRPr/>
            </a:pPr>
            <a:endParaRPr lang="en-GB" sz="1800" dirty="0" smtClean="0"/>
          </a:p>
          <a:p>
            <a:pPr eaLnBrk="1" hangingPunct="1">
              <a:lnSpc>
                <a:spcPct val="90000"/>
              </a:lnSpc>
              <a:defRPr/>
            </a:pPr>
            <a:r>
              <a:rPr lang="en-GB" sz="1800" dirty="0" smtClean="0"/>
              <a:t>Collegiate structures supporters</a:t>
            </a:r>
          </a:p>
          <a:p>
            <a:pPr lvl="1" eaLnBrk="1" hangingPunct="1">
              <a:lnSpc>
                <a:spcPct val="90000"/>
              </a:lnSpc>
              <a:defRPr/>
            </a:pPr>
            <a:r>
              <a:rPr lang="en-GB" sz="1800" dirty="0" err="1" smtClean="0"/>
              <a:t>Milgrom</a:t>
            </a:r>
            <a:r>
              <a:rPr lang="en-GB" sz="1800" dirty="0" smtClean="0"/>
              <a:t> and Roberts, Amer. J. Sociology 1988 </a:t>
            </a:r>
          </a:p>
          <a:p>
            <a:pPr lvl="1" eaLnBrk="1" hangingPunct="1">
              <a:lnSpc>
                <a:spcPct val="90000"/>
              </a:lnSpc>
              <a:defRPr/>
            </a:pPr>
            <a:r>
              <a:rPr lang="en-GB" sz="1800" dirty="0" err="1" smtClean="0"/>
              <a:t>Lazear</a:t>
            </a:r>
            <a:r>
              <a:rPr lang="en-GB" sz="1800" dirty="0" smtClean="0"/>
              <a:t>, JPE 1989 </a:t>
            </a:r>
          </a:p>
          <a:p>
            <a:pPr lvl="1" eaLnBrk="1" hangingPunct="1">
              <a:lnSpc>
                <a:spcPct val="90000"/>
              </a:lnSpc>
              <a:defRPr/>
            </a:pPr>
            <a:r>
              <a:rPr lang="en-GB" sz="1800" dirty="0" err="1" smtClean="0"/>
              <a:t>Conyon</a:t>
            </a:r>
            <a:r>
              <a:rPr lang="en-GB" sz="1800" dirty="0" smtClean="0"/>
              <a:t>, Peck, and Sadler, </a:t>
            </a:r>
            <a:r>
              <a:rPr lang="en-GB" sz="1800" dirty="0" err="1" smtClean="0"/>
              <a:t>Strat</a:t>
            </a:r>
            <a:r>
              <a:rPr lang="en-GB" sz="1800" dirty="0" smtClean="0"/>
              <a:t>. Man. J  2001</a:t>
            </a:r>
          </a:p>
          <a:p>
            <a:pPr lvl="1" eaLnBrk="1" hangingPunct="1">
              <a:lnSpc>
                <a:spcPct val="90000"/>
              </a:lnSpc>
              <a:defRPr/>
            </a:pPr>
            <a:r>
              <a:rPr lang="en-GB" sz="1800" dirty="0" smtClean="0"/>
              <a:t>Lindquist, J. </a:t>
            </a:r>
            <a:r>
              <a:rPr lang="en-GB" sz="1800" dirty="0" err="1" smtClean="0"/>
              <a:t>Soc</a:t>
            </a:r>
            <a:r>
              <a:rPr lang="en-GB" sz="1800" dirty="0" smtClean="0"/>
              <a:t>-Economics 2010</a:t>
            </a:r>
          </a:p>
          <a:p>
            <a:pPr lvl="1" eaLnBrk="1" hangingPunct="1">
              <a:lnSpc>
                <a:spcPct val="90000"/>
              </a:lnSpc>
              <a:defRPr/>
            </a:pPr>
            <a:r>
              <a:rPr lang="en-GB" sz="1800" dirty="0" err="1" smtClean="0"/>
              <a:t>Vandegrift</a:t>
            </a:r>
            <a:r>
              <a:rPr lang="en-GB" sz="1800" dirty="0" smtClean="0"/>
              <a:t> and </a:t>
            </a:r>
            <a:r>
              <a:rPr lang="en-GB" sz="1800" dirty="0" err="1" smtClean="0"/>
              <a:t>Yavas</a:t>
            </a:r>
            <a:r>
              <a:rPr lang="en-GB" sz="1800" dirty="0" smtClean="0"/>
              <a:t>, JITE 2010</a:t>
            </a:r>
          </a:p>
          <a:p>
            <a:pPr marL="457200" lvl="1" indent="0" eaLnBrk="1" hangingPunct="1">
              <a:lnSpc>
                <a:spcPct val="90000"/>
              </a:lnSpc>
              <a:buFontTx/>
              <a:buNone/>
              <a:defRPr/>
            </a:pPr>
            <a:endParaRPr lang="en-GB" sz="1800" dirty="0" smtClean="0"/>
          </a:p>
          <a:p>
            <a:pPr eaLnBrk="1" hangingPunct="1">
              <a:lnSpc>
                <a:spcPct val="90000"/>
              </a:lnSpc>
              <a:defRPr/>
            </a:pPr>
            <a:r>
              <a:rPr lang="en-GB" sz="1800" dirty="0" smtClean="0"/>
              <a:t> Literature seems to have the apparent conundrum that there are different responses to  tournament remuneration incentives</a:t>
            </a:r>
          </a:p>
          <a:p>
            <a:pPr eaLnBrk="1" hangingPunct="1">
              <a:lnSpc>
                <a:spcPct val="90000"/>
              </a:lnSpc>
              <a:defRPr/>
            </a:pPr>
            <a:endParaRPr lang="en-GB" sz="1800" dirty="0" smtClean="0"/>
          </a:p>
          <a:p>
            <a:pPr lvl="1" eaLnBrk="1" hangingPunct="1">
              <a:lnSpc>
                <a:spcPct val="90000"/>
              </a:lnSpc>
              <a:defRPr/>
            </a:pPr>
            <a:endParaRPr lang="en-GB" sz="1800" dirty="0" smtClean="0"/>
          </a:p>
        </p:txBody>
      </p:sp>
    </p:spTree>
    <p:extLst>
      <p:ext uri="{BB962C8B-B14F-4D97-AF65-F5344CB8AC3E}">
        <p14:creationId xmlns:p14="http://schemas.microsoft.com/office/powerpoint/2010/main" val="1494009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836613"/>
            <a:ext cx="8229600" cy="1143000"/>
          </a:xfrm>
        </p:spPr>
        <p:txBody>
          <a:bodyPr/>
          <a:lstStyle/>
          <a:p>
            <a:r>
              <a:rPr lang="en-GB" sz="2400" dirty="0" smtClean="0"/>
              <a:t>Does the remuneration differences positively </a:t>
            </a:r>
            <a:r>
              <a:rPr lang="en-GB" sz="2400" dirty="0" err="1" smtClean="0"/>
              <a:t>covary</a:t>
            </a:r>
            <a:r>
              <a:rPr lang="en-GB" sz="2400" dirty="0" smtClean="0"/>
              <a:t> </a:t>
            </a:r>
            <a:br>
              <a:rPr lang="en-GB" sz="2400" dirty="0" smtClean="0"/>
            </a:br>
            <a:r>
              <a:rPr lang="en-GB" sz="2400" dirty="0" smtClean="0"/>
              <a:t>with firm performance?</a:t>
            </a:r>
          </a:p>
        </p:txBody>
      </p:sp>
      <p:sp>
        <p:nvSpPr>
          <p:cNvPr id="40963" name="Content Placeholder 2"/>
          <p:cNvSpPr>
            <a:spLocks noGrp="1"/>
          </p:cNvSpPr>
          <p:nvPr>
            <p:ph sz="half" idx="1"/>
          </p:nvPr>
        </p:nvSpPr>
        <p:spPr>
          <a:xfrm>
            <a:off x="468313" y="2133600"/>
            <a:ext cx="7848600" cy="4391025"/>
          </a:xfrm>
        </p:spPr>
        <p:txBody>
          <a:bodyPr/>
          <a:lstStyle/>
          <a:p>
            <a:pPr marL="342900" lvl="1" indent="-342900">
              <a:buFontTx/>
              <a:buChar char="•"/>
            </a:pPr>
            <a:r>
              <a:rPr lang="en-GB" sz="2000" dirty="0" smtClean="0"/>
              <a:t>Main, O’Reilly and Wade, JLE 1993</a:t>
            </a:r>
          </a:p>
          <a:p>
            <a:pPr marL="342900" lvl="1" indent="-342900">
              <a:buFontTx/>
              <a:buChar char="•"/>
            </a:pPr>
            <a:r>
              <a:rPr lang="en-GB" sz="2000" dirty="0" err="1" smtClean="0"/>
              <a:t>Ang</a:t>
            </a:r>
            <a:r>
              <a:rPr lang="en-GB" sz="2000" dirty="0" smtClean="0"/>
              <a:t>, Hauser &amp; </a:t>
            </a:r>
            <a:r>
              <a:rPr lang="en-GB" sz="2000" dirty="0" err="1" smtClean="0"/>
              <a:t>Lauterbach</a:t>
            </a:r>
            <a:r>
              <a:rPr lang="en-GB" sz="2000" dirty="0" smtClean="0"/>
              <a:t>, EFM 1998 </a:t>
            </a:r>
          </a:p>
          <a:p>
            <a:pPr marL="342900" lvl="1" indent="-342900">
              <a:buFontTx/>
              <a:buChar char="•"/>
            </a:pPr>
            <a:r>
              <a:rPr lang="en-US" sz="2000" dirty="0" smtClean="0"/>
              <a:t>Eriksson, JLE 1999 </a:t>
            </a:r>
          </a:p>
          <a:p>
            <a:pPr marL="342900" lvl="1" indent="-342900">
              <a:buFontTx/>
              <a:buChar char="•"/>
            </a:pPr>
            <a:r>
              <a:rPr lang="en-GB" sz="2000" dirty="0" err="1" smtClean="0"/>
              <a:t>Bognenno</a:t>
            </a:r>
            <a:r>
              <a:rPr lang="en-GB" sz="2000" dirty="0" smtClean="0"/>
              <a:t>, JLE 2001</a:t>
            </a:r>
          </a:p>
          <a:p>
            <a:pPr marL="342900" lvl="1" indent="-342900">
              <a:buFontTx/>
              <a:buChar char="•"/>
            </a:pPr>
            <a:r>
              <a:rPr lang="en-GB" sz="2000" dirty="0" err="1" smtClean="0"/>
              <a:t>Conyon</a:t>
            </a:r>
            <a:r>
              <a:rPr lang="en-GB" sz="2000" dirty="0" smtClean="0"/>
              <a:t>, Peck, and Sadler, </a:t>
            </a:r>
            <a:r>
              <a:rPr lang="en-GB" sz="2000" dirty="0" err="1" smtClean="0"/>
              <a:t>Strat</a:t>
            </a:r>
            <a:r>
              <a:rPr lang="en-GB" sz="2000" dirty="0" smtClean="0"/>
              <a:t>. Man. J  2001</a:t>
            </a:r>
          </a:p>
          <a:p>
            <a:pPr marL="342900" lvl="1" indent="-342900">
              <a:buFontTx/>
              <a:buChar char="•"/>
            </a:pPr>
            <a:r>
              <a:rPr lang="en-GB" sz="2000" dirty="0" err="1" smtClean="0"/>
              <a:t>Conyon</a:t>
            </a:r>
            <a:r>
              <a:rPr lang="en-GB" sz="2000" dirty="0" smtClean="0"/>
              <a:t> and Sadler, 2001</a:t>
            </a:r>
          </a:p>
          <a:p>
            <a:pPr marL="342900" lvl="1" indent="-342900">
              <a:buFontTx/>
              <a:buChar char="•"/>
            </a:pPr>
            <a:r>
              <a:rPr lang="en-GB" sz="2000" dirty="0" smtClean="0"/>
              <a:t>Henderson &amp; Fredrickson, </a:t>
            </a:r>
            <a:r>
              <a:rPr lang="en-GB" sz="2000" dirty="0" err="1" smtClean="0"/>
              <a:t>Acc</a:t>
            </a:r>
            <a:r>
              <a:rPr lang="en-GB" sz="2000" dirty="0" smtClean="0"/>
              <a:t> </a:t>
            </a:r>
            <a:r>
              <a:rPr lang="en-GB" sz="2000" dirty="0" err="1" smtClean="0"/>
              <a:t>Manag</a:t>
            </a:r>
            <a:r>
              <a:rPr lang="en-GB" sz="2000" dirty="0" smtClean="0"/>
              <a:t>. J.  2001</a:t>
            </a:r>
          </a:p>
          <a:p>
            <a:pPr marL="342900" lvl="1" indent="-342900">
              <a:buFontTx/>
              <a:buChar char="•"/>
            </a:pPr>
            <a:r>
              <a:rPr lang="en-GB" sz="2000" dirty="0" err="1" smtClean="0"/>
              <a:t>DeVaro</a:t>
            </a:r>
            <a:r>
              <a:rPr lang="en-GB" sz="2000" dirty="0" smtClean="0"/>
              <a:t>, RAND 2006; </a:t>
            </a:r>
            <a:r>
              <a:rPr lang="en-GB" sz="2000" dirty="0" err="1" smtClean="0"/>
              <a:t>Strat</a:t>
            </a:r>
            <a:r>
              <a:rPr lang="en-GB" sz="2000" dirty="0" smtClean="0"/>
              <a:t> </a:t>
            </a:r>
            <a:r>
              <a:rPr lang="en-GB" sz="2000" dirty="0" err="1" smtClean="0"/>
              <a:t>Manag</a:t>
            </a:r>
            <a:r>
              <a:rPr lang="en-GB" sz="2000" dirty="0" smtClean="0"/>
              <a:t>. J, 2006</a:t>
            </a:r>
          </a:p>
          <a:p>
            <a:pPr marL="342900" lvl="1" indent="-342900">
              <a:buFontTx/>
              <a:buChar char="•"/>
            </a:pPr>
            <a:r>
              <a:rPr lang="en-GB" sz="2000" dirty="0" smtClean="0"/>
              <a:t>Lee, Lev and Yeo, Rev. Quant, </a:t>
            </a:r>
            <a:r>
              <a:rPr lang="en-GB" sz="2000" dirty="0" err="1" smtClean="0"/>
              <a:t>Fin&amp;Acc</a:t>
            </a:r>
            <a:r>
              <a:rPr lang="en-GB" sz="2000" dirty="0" smtClean="0"/>
              <a:t> 2008 </a:t>
            </a:r>
          </a:p>
          <a:p>
            <a:pPr marL="342900" lvl="1" indent="-342900">
              <a:buFontTx/>
              <a:buChar char="•"/>
            </a:pPr>
            <a:r>
              <a:rPr lang="en-US" sz="2000" dirty="0" smtClean="0"/>
              <a:t>Kale, Reis and </a:t>
            </a:r>
            <a:r>
              <a:rPr lang="en-US" sz="2000" dirty="0" err="1" smtClean="0"/>
              <a:t>Venkateswarn</a:t>
            </a:r>
            <a:r>
              <a:rPr lang="en-US" sz="2000" dirty="0" smtClean="0"/>
              <a:t>, JF 2009</a:t>
            </a:r>
          </a:p>
          <a:p>
            <a:pPr marL="342900" lvl="1" indent="-342900">
              <a:buFontTx/>
              <a:buChar char="•"/>
            </a:pPr>
            <a:r>
              <a:rPr lang="en-US" sz="2000" dirty="0" smtClean="0"/>
              <a:t>Rankin and Sayre, Acc. Org. &amp; Soc. 2011</a:t>
            </a:r>
          </a:p>
          <a:p>
            <a:pPr marL="342900" lvl="1" indent="-342900">
              <a:buFontTx/>
              <a:buChar char="•"/>
            </a:pPr>
            <a:endParaRPr lang="en-US" sz="2000" dirty="0" smtClean="0"/>
          </a:p>
          <a:p>
            <a:endParaRPr lang="en-GB" dirty="0" smtClean="0"/>
          </a:p>
        </p:txBody>
      </p:sp>
    </p:spTree>
    <p:extLst>
      <p:ext uri="{BB962C8B-B14F-4D97-AF65-F5344CB8AC3E}">
        <p14:creationId xmlns:p14="http://schemas.microsoft.com/office/powerpoint/2010/main" val="33688102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252755"/>
              </p:ext>
            </p:extLst>
          </p:nvPr>
        </p:nvGraphicFramePr>
        <p:xfrm>
          <a:off x="0" y="908720"/>
          <a:ext cx="9144001" cy="5688625"/>
        </p:xfrm>
        <a:graphic>
          <a:graphicData uri="http://schemas.openxmlformats.org/drawingml/2006/table">
            <a:tbl>
              <a:tblPr firstRow="1" firstCol="1" bandRow="1">
                <a:tableStyleId>{5C22544A-7EE6-4342-B048-85BDC9FD1C3A}</a:tableStyleId>
              </a:tblPr>
              <a:tblGrid>
                <a:gridCol w="1094790"/>
                <a:gridCol w="191662"/>
                <a:gridCol w="856305"/>
                <a:gridCol w="192278"/>
                <a:gridCol w="766874"/>
                <a:gridCol w="215380"/>
                <a:gridCol w="857050"/>
                <a:gridCol w="193022"/>
                <a:gridCol w="741536"/>
                <a:gridCol w="194513"/>
                <a:gridCol w="862267"/>
                <a:gridCol w="191662"/>
                <a:gridCol w="836928"/>
                <a:gridCol w="191662"/>
                <a:gridCol w="737064"/>
                <a:gridCol w="198984"/>
                <a:gridCol w="822024"/>
              </a:tblGrid>
              <a:tr h="232133">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gridSpan="7">
                  <a:txBody>
                    <a:bodyPr/>
                    <a:lstStyle/>
                    <a:p>
                      <a:pPr algn="ctr">
                        <a:spcAft>
                          <a:spcPts val="0"/>
                        </a:spcAft>
                      </a:pPr>
                      <a:r>
                        <a:rPr lang="en-GB" sz="1000" dirty="0" smtClean="0">
                          <a:solidFill>
                            <a:schemeClr val="tx1"/>
                          </a:solidFill>
                          <a:effectLst/>
                        </a:rPr>
                        <a:t>Whole sample</a:t>
                      </a:r>
                      <a:endParaRPr lang="en-GB" sz="10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7">
                  <a:txBody>
                    <a:bodyPr/>
                    <a:lstStyle/>
                    <a:p>
                      <a:pPr algn="ctr">
                        <a:spcAft>
                          <a:spcPts val="0"/>
                        </a:spcAft>
                      </a:pPr>
                      <a:r>
                        <a:rPr lang="en-GB" sz="1000" dirty="0" smtClean="0">
                          <a:solidFill>
                            <a:schemeClr val="tx1"/>
                          </a:solidFill>
                          <a:effectLst/>
                        </a:rPr>
                        <a:t>Boards with British executives only</a:t>
                      </a:r>
                      <a:endParaRPr lang="en-GB" sz="10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2133">
                <a:tc>
                  <a:txBody>
                    <a:bodyPr/>
                    <a:lstStyle/>
                    <a:p>
                      <a:endParaRPr lang="en-GB" sz="1000">
                        <a:solidFill>
                          <a:schemeClr val="tx1"/>
                        </a:solidFill>
                        <a:effectLst/>
                        <a:latin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gridSpan="3">
                  <a:txBody>
                    <a:bodyPr/>
                    <a:lstStyle/>
                    <a:p>
                      <a:pPr algn="ctr">
                        <a:spcAft>
                          <a:spcPts val="0"/>
                        </a:spcAft>
                      </a:pPr>
                      <a:r>
                        <a:rPr lang="en-GB" sz="1000" dirty="0" err="1">
                          <a:solidFill>
                            <a:schemeClr val="tx1"/>
                          </a:solidFill>
                          <a:effectLst/>
                        </a:rPr>
                        <a:t>Dispersion</a:t>
                      </a:r>
                      <a:r>
                        <a:rPr lang="en-GB" sz="1000" baseline="-25000" dirty="0" err="1">
                          <a:solidFill>
                            <a:schemeClr val="tx1"/>
                          </a:solidFill>
                          <a:effectLst/>
                        </a:rPr>
                        <a:t>salary</a:t>
                      </a:r>
                      <a:endParaRPr lang="en-GB" sz="10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total-pay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salary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total-pay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r>
              <a:tr h="349566">
                <a:tc>
                  <a:txBody>
                    <a:bodyPr/>
                    <a:lstStyle/>
                    <a:p>
                      <a:pPr>
                        <a:spcAft>
                          <a:spcPts val="0"/>
                        </a:spcAft>
                      </a:pPr>
                      <a:r>
                        <a:rPr lang="en-GB" sz="1000" dirty="0" smtClean="0">
                          <a:solidFill>
                            <a:schemeClr val="tx1"/>
                          </a:solidFill>
                          <a:effectLst/>
                        </a:rPr>
                        <a:t>Basic </a:t>
                      </a:r>
                      <a:r>
                        <a:rPr lang="en-GB" sz="1000" dirty="0">
                          <a:solidFill>
                            <a:schemeClr val="tx1"/>
                          </a:solidFill>
                          <a:effectLst/>
                        </a:rPr>
                        <a:t>model</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dirty="0">
                          <a:solidFill>
                            <a:schemeClr val="tx1"/>
                          </a:solidFill>
                          <a:effectLst/>
                        </a:rPr>
                        <a:t>Returns</a:t>
                      </a:r>
                      <a:endParaRPr lang="en-GB" sz="10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dirty="0">
                          <a:solidFill>
                            <a:schemeClr val="tx1"/>
                          </a:solidFill>
                          <a:effectLst/>
                        </a:rPr>
                        <a:t>ROCE</a:t>
                      </a:r>
                      <a:endParaRPr lang="en-GB" sz="1000" dirty="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r>
              <a:tr h="232133">
                <a:tc>
                  <a:txBody>
                    <a:bodyPr/>
                    <a:lstStyle/>
                    <a:p>
                      <a:pPr>
                        <a:spcAft>
                          <a:spcPts val="0"/>
                        </a:spcAft>
                      </a:pPr>
                      <a:r>
                        <a:rPr lang="en-GB" sz="1000">
                          <a:solidFill>
                            <a:schemeClr val="tx1"/>
                          </a:solidFill>
                          <a:effectLst/>
                        </a:rPr>
                        <a:t>Firm-size</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0.067***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0.066***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0.001</a:t>
                      </a:r>
                      <a:endParaRPr lang="en-GB" sz="1000" dirty="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0.077***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0.077***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(0.599)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(0.413)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dirty="0">
                          <a:solidFill>
                            <a:schemeClr val="tx1"/>
                          </a:solidFill>
                          <a:effectLst/>
                        </a:rPr>
                        <a:t>(0.000)</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(0.942)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(0.773)</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Leverage</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-0.302***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-0.314***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-0.011*</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dirty="0">
                          <a:solidFill>
                            <a:schemeClr val="tx1"/>
                          </a:solidFill>
                          <a:effectLst/>
                        </a:rPr>
                        <a:t>-0.352***</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dirty="0">
                          <a:solidFill>
                            <a:schemeClr val="tx1"/>
                          </a:solidFill>
                          <a:effectLst/>
                        </a:rPr>
                        <a:t>(0.000)</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(0.213)</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Insiders </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0.041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0.046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-0.006</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(0.217)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(0.193)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(0.249)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(0.376)</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(0.370)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Board-size</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0.000</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-0.006*</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(0.193)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(0.968)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(0.998)</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(0.044)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(0.724)</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(0.074)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(0.704)</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NED%</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-0.164***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-0.173***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-0.227***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-0.232***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(0.184)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(0.150)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(0.946)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(0.982)</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CEO-tenure </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0.036***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0.004***</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0.034***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0.005***</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CEO-chair</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-0.012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-0.014</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(0.722)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(0.595)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(0.614)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(0.561)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(0.050)</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CEO-on-boards</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-0.022***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-0.012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-0.013</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(0.583)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(0.517)</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(0.180)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(0.884)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(0.117)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(0.684)</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Dispersion</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-0.029***</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-0.263**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-0.152*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-0.042***</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(0.089)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(0.026)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Ch-2(45)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1163.8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1122.8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1181.2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1128.7</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1087.6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824.3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1074.9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792.7</a:t>
                      </a:r>
                      <a:endParaRPr lang="en-GB" sz="1000" dirty="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R-squared</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0.304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0.296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0.324</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0.367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0.337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0.366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0.331</a:t>
                      </a:r>
                      <a:endParaRPr lang="en-GB" sz="1000" dirty="0">
                        <a:solidFill>
                          <a:schemeClr val="tx1"/>
                        </a:solidFill>
                        <a:effectLst/>
                        <a:latin typeface="Times New Roman"/>
                        <a:ea typeface="Times New Roman"/>
                      </a:endParaRPr>
                    </a:p>
                  </a:txBody>
                  <a:tcPr marL="68580" marR="68580" marT="0" marB="0" anchor="b"/>
                </a:tc>
              </a:tr>
              <a:tr h="232133">
                <a:tc>
                  <a:txBody>
                    <a:bodyPr/>
                    <a:lstStyle/>
                    <a:p>
                      <a:pPr>
                        <a:spcAft>
                          <a:spcPts val="0"/>
                        </a:spcAft>
                      </a:pPr>
                      <a:r>
                        <a:rPr lang="en-GB" sz="1000">
                          <a:solidFill>
                            <a:schemeClr val="tx1"/>
                          </a:solidFill>
                          <a:effectLst/>
                        </a:rPr>
                        <a:t>Observations</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2243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2223</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2252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2232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1530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1513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1530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1513</a:t>
                      </a:r>
                      <a:endParaRPr lang="en-GB" sz="1000" dirty="0">
                        <a:solidFill>
                          <a:schemeClr val="tx1"/>
                        </a:solidFill>
                        <a:effectLst/>
                        <a:latin typeface="Times New Roman"/>
                        <a:ea typeface="Times New Roman"/>
                      </a:endParaRPr>
                    </a:p>
                  </a:txBody>
                  <a:tcPr marL="68580" marR="68580" marT="0" marB="0" anchor="b"/>
                </a:tc>
              </a:tr>
            </a:tbl>
          </a:graphicData>
        </a:graphic>
      </p:graphicFrame>
      <p:sp>
        <p:nvSpPr>
          <p:cNvPr id="5" name="Rounded Rectangle 4"/>
          <p:cNvSpPr/>
          <p:nvPr/>
        </p:nvSpPr>
        <p:spPr>
          <a:xfrm>
            <a:off x="-20960" y="5445224"/>
            <a:ext cx="9144000"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225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32065362"/>
              </p:ext>
            </p:extLst>
          </p:nvPr>
        </p:nvGraphicFramePr>
        <p:xfrm>
          <a:off x="-7619" y="908717"/>
          <a:ext cx="9151618" cy="6033526"/>
        </p:xfrm>
        <a:graphic>
          <a:graphicData uri="http://schemas.openxmlformats.org/drawingml/2006/table">
            <a:tbl>
              <a:tblPr firstRow="1" firstCol="1" bandRow="1">
                <a:tableStyleId>{5C22544A-7EE6-4342-B048-85BDC9FD1C3A}</a:tableStyleId>
              </a:tblPr>
              <a:tblGrid>
                <a:gridCol w="1095701"/>
                <a:gridCol w="191822"/>
                <a:gridCol w="857019"/>
                <a:gridCol w="192438"/>
                <a:gridCol w="767513"/>
                <a:gridCol w="215560"/>
                <a:gridCol w="857763"/>
                <a:gridCol w="193183"/>
                <a:gridCol w="742153"/>
                <a:gridCol w="194675"/>
                <a:gridCol w="862986"/>
                <a:gridCol w="191822"/>
                <a:gridCol w="837626"/>
                <a:gridCol w="191822"/>
                <a:gridCol w="737677"/>
                <a:gridCol w="199150"/>
                <a:gridCol w="822708"/>
              </a:tblGrid>
              <a:tr h="246814">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gridSpan="15">
                  <a:txBody>
                    <a:bodyPr/>
                    <a:lstStyle/>
                    <a:p>
                      <a:pPr algn="ctr">
                        <a:spcAft>
                          <a:spcPts val="0"/>
                        </a:spcAft>
                      </a:pPr>
                      <a:r>
                        <a:rPr lang="en-GB" sz="1000" dirty="0" smtClean="0">
                          <a:solidFill>
                            <a:schemeClr val="tx1"/>
                          </a:solidFill>
                          <a:effectLst/>
                        </a:rPr>
                        <a:t>Boards with at least one overseas</a:t>
                      </a:r>
                      <a:r>
                        <a:rPr lang="en-GB" sz="1000" baseline="0" dirty="0" smtClean="0">
                          <a:solidFill>
                            <a:schemeClr val="tx1"/>
                          </a:solidFill>
                          <a:effectLst/>
                        </a:rPr>
                        <a:t> executive</a:t>
                      </a:r>
                      <a:endParaRPr lang="en-GB" sz="1000" dirty="0">
                        <a:solidFill>
                          <a:schemeClr val="tx1"/>
                        </a:solidFill>
                        <a:effectLst/>
                        <a:latin typeface="Times New Roman"/>
                        <a:ea typeface="Times New Roman"/>
                      </a:endParaRPr>
                    </a:p>
                    <a:p>
                      <a:pPr algn="ct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spcAft>
                          <a:spcPts val="0"/>
                        </a:spcAft>
                      </a:pPr>
                      <a:endParaRPr lang="en-GB" sz="1200">
                        <a:solidFill>
                          <a:schemeClr val="tx1"/>
                        </a:solidFill>
                        <a:effectLst/>
                        <a:latin typeface="Times New Roman"/>
                        <a:ea typeface="Times New Roman"/>
                      </a:endParaRPr>
                    </a:p>
                  </a:txBody>
                  <a:tcPr marL="68580" marR="68580" marT="0" marB="0" anchor="ctr"/>
                </a:tc>
                <a:tc hMerge="1">
                  <a:txBody>
                    <a:bodyPr/>
                    <a:lstStyle/>
                    <a:p>
                      <a:pPr algn="ctr">
                        <a:spcAft>
                          <a:spcPts val="0"/>
                        </a:spcAft>
                      </a:pPr>
                      <a:endParaRPr lang="en-GB" sz="12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0236">
                <a:tc>
                  <a:txBody>
                    <a:bodyPr/>
                    <a:lstStyle/>
                    <a:p>
                      <a:endParaRPr lang="en-GB" sz="1000">
                        <a:solidFill>
                          <a:schemeClr val="tx1"/>
                        </a:solidFill>
                        <a:effectLst/>
                        <a:latin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salary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total-pay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salary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gridSpan="3">
                  <a:txBody>
                    <a:bodyPr/>
                    <a:lstStyle/>
                    <a:p>
                      <a:pPr algn="ctr">
                        <a:spcAft>
                          <a:spcPts val="0"/>
                        </a:spcAft>
                      </a:pPr>
                      <a:r>
                        <a:rPr lang="en-GB" sz="1000">
                          <a:solidFill>
                            <a:schemeClr val="tx1"/>
                          </a:solidFill>
                          <a:effectLst/>
                        </a:rPr>
                        <a:t>Dispersion</a:t>
                      </a:r>
                      <a:r>
                        <a:rPr lang="en-GB" sz="1000" baseline="-25000">
                          <a:solidFill>
                            <a:schemeClr val="tx1"/>
                          </a:solidFill>
                          <a:effectLst/>
                        </a:rPr>
                        <a:t>total-pay</a:t>
                      </a:r>
                      <a:endParaRPr lang="en-GB" sz="100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r>
              <a:tr h="331649">
                <a:tc>
                  <a:txBody>
                    <a:bodyPr/>
                    <a:lstStyle/>
                    <a:p>
                      <a:pPr>
                        <a:spcAft>
                          <a:spcPts val="0"/>
                        </a:spcAft>
                      </a:pP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ROCE</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lgn="ctr">
                        <a:spcAft>
                          <a:spcPts val="0"/>
                        </a:spcAft>
                      </a:pPr>
                      <a:r>
                        <a:rPr lang="en-GB" sz="1000">
                          <a:solidFill>
                            <a:schemeClr val="tx1"/>
                          </a:solidFill>
                          <a:effectLst/>
                        </a:rPr>
                        <a:t>Returns</a:t>
                      </a:r>
                      <a:endParaRPr lang="en-GB" sz="1000">
                        <a:solidFill>
                          <a:schemeClr val="tx1"/>
                        </a:solidFill>
                        <a:effectLst/>
                        <a:latin typeface="Times New Roman"/>
                        <a:ea typeface="Times New Roman"/>
                      </a:endParaRPr>
                    </a:p>
                  </a:txBody>
                  <a:tcPr marL="68580" marR="68580" marT="0" marB="0" anchor="ctr"/>
                </a:tc>
              </a:tr>
              <a:tr h="220236">
                <a:tc>
                  <a:txBody>
                    <a:bodyPr/>
                    <a:lstStyle/>
                    <a:p>
                      <a:pPr>
                        <a:spcAft>
                          <a:spcPts val="0"/>
                        </a:spcAft>
                      </a:pPr>
                      <a:r>
                        <a:rPr lang="en-GB" sz="1000">
                          <a:solidFill>
                            <a:schemeClr val="tx1"/>
                          </a:solidFill>
                          <a:effectLst/>
                        </a:rPr>
                        <a:t>Firm-size</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0.041***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0.041***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(0.893)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(0.873)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(0.918)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(0.881)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Leverage</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-0.205**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-0.210**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-0.015</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-0.214**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-0.223**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-0.015</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(0.118)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(0.133)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(0.126)</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Insiders </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0.032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-0.025***</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0.036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-0.025***</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(0.441)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(0.427)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(0.389)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(0.361)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Board-size</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(0.793)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(0.683)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(0.253)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(0.758)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(0.287)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(0.595)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(0.256)</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NED%</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0.106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0.104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0.026**</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0.115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0.109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0.026*</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(0.308)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(0.066)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(0.048)</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(0.263)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(0.067)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CEO-tenure </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0.040***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0.043***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(0.049)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(0.056)</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CEO-chair</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0.077*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0.083*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0.082*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0.087*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0.013**</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(0.079)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(0.012)</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(0.066)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(0.015)</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(0.065)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(0.018)</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CEO-on-boards</a:t>
                      </a:r>
                      <a:endParaRPr lang="en-GB" sz="1000">
                        <a:solidFill>
                          <a:schemeClr val="tx1"/>
                        </a:solidFill>
                        <a:effectLst/>
                        <a:latin typeface="Times New Roman"/>
                        <a:ea typeface="Times New Roman"/>
                      </a:endParaRPr>
                    </a:p>
                  </a:txBody>
                  <a:tcPr marL="68580" marR="68580" marT="0" marB="0" anchor="b"/>
                </a:tc>
                <a:tc>
                  <a:txBody>
                    <a:bodyPr/>
                    <a:lstStyle/>
                    <a:p>
                      <a:endParaRPr lang="en-GB" sz="1000">
                        <a:solidFill>
                          <a:schemeClr val="tx1"/>
                        </a:solidFill>
                        <a:effectLst/>
                        <a:latin typeface="Times New Roman"/>
                      </a:endParaRPr>
                    </a:p>
                  </a:txBody>
                  <a:tcPr marL="68580" marR="68580" marT="0" marB="0" anchor="b"/>
                </a:tc>
                <a:tc>
                  <a:txBody>
                    <a:bodyPr/>
                    <a:lstStyle/>
                    <a:p>
                      <a:pPr>
                        <a:spcAft>
                          <a:spcPts val="0"/>
                        </a:spcAft>
                      </a:pPr>
                      <a:r>
                        <a:rPr lang="en-GB" sz="1000">
                          <a:solidFill>
                            <a:schemeClr val="tx1"/>
                          </a:solidFill>
                          <a:effectLst/>
                        </a:rPr>
                        <a:t>-0.016*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-0.020**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(0.085)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(0.507)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(0.542)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(0.040)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(0.350)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(0.424)</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Dispersion</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-0.070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0.051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0.002</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-0.161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-0.017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0.004</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(0.689)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(0.334)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(0.895)</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(0.378)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(0.313)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(0.859)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(0.780)</a:t>
                      </a:r>
                      <a:endParaRPr lang="en-GB" sz="1000">
                        <a:solidFill>
                          <a:schemeClr val="tx1"/>
                        </a:solidFill>
                        <a:effectLst/>
                        <a:latin typeface="Times New Roman"/>
                        <a:ea typeface="Times New Roman"/>
                      </a:endParaRPr>
                    </a:p>
                  </a:txBody>
                  <a:tcPr marL="68580" marR="68580" marT="0" marB="0" anchor="b"/>
                </a:tc>
              </a:tr>
              <a:tr h="331649">
                <a:tc rowSpan="2">
                  <a:txBody>
                    <a:bodyPr/>
                    <a:lstStyle/>
                    <a:p>
                      <a:pPr>
                        <a:spcAft>
                          <a:spcPts val="0"/>
                        </a:spcAft>
                      </a:pPr>
                      <a:r>
                        <a:rPr lang="en-GB" sz="1000" dirty="0">
                          <a:solidFill>
                            <a:schemeClr val="tx1"/>
                          </a:solidFill>
                          <a:effectLst/>
                        </a:rPr>
                        <a:t>Dispersion x</a:t>
                      </a:r>
                    </a:p>
                    <a:p>
                      <a:pPr>
                        <a:spcAft>
                          <a:spcPts val="0"/>
                        </a:spcAft>
                      </a:pPr>
                      <a:r>
                        <a:rPr lang="en-GB" sz="1000" dirty="0">
                          <a:solidFill>
                            <a:schemeClr val="tx1"/>
                          </a:solidFill>
                          <a:effectLst/>
                        </a:rPr>
                        <a:t>US-execs%</a:t>
                      </a:r>
                      <a:endParaRPr lang="en-GB" sz="1000" dirty="0">
                        <a:solidFill>
                          <a:schemeClr val="tx1"/>
                        </a:solidFill>
                        <a:effectLst/>
                        <a:latin typeface="Times New Roman"/>
                        <a:ea typeface="Times New Roman"/>
                      </a:endParaRPr>
                    </a:p>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0.905***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-0.033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0.503***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-0.027</a:t>
                      </a:r>
                      <a:endParaRPr lang="en-GB" sz="1000">
                        <a:solidFill>
                          <a:schemeClr val="tx1"/>
                        </a:solidFill>
                        <a:effectLst/>
                        <a:latin typeface="Times New Roman"/>
                        <a:ea typeface="Times New Roman"/>
                      </a:endParaRPr>
                    </a:p>
                  </a:txBody>
                  <a:tcPr marL="68580" marR="68580" marT="0" marB="0" anchor="b"/>
                </a:tc>
              </a:tr>
              <a:tr h="220236">
                <a:tc vMerge="1">
                  <a:txBody>
                    <a:bodyPr/>
                    <a:lstStyle/>
                    <a:p>
                      <a:pPr>
                        <a:spcAft>
                          <a:spcPts val="0"/>
                        </a:spcAft>
                      </a:pPr>
                      <a:endParaRPr lang="en-GB" sz="12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 </a:t>
                      </a:r>
                      <a:endParaRPr lang="en-GB" sz="1000" dirty="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(0.003)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(0.291)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(0.006)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(0.261)</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Ch-2(45)</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606.327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413.163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622.200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418.057</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629.289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413.397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633.424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419.508</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R-squared</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0.273</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0.284</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0.348</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0.287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0.348</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0.291</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0.348</a:t>
                      </a:r>
                      <a:endParaRPr lang="en-GB" sz="1000">
                        <a:solidFill>
                          <a:schemeClr val="tx1"/>
                        </a:solidFill>
                        <a:effectLst/>
                        <a:latin typeface="Times New Roman"/>
                        <a:ea typeface="Times New Roman"/>
                      </a:endParaRPr>
                    </a:p>
                  </a:txBody>
                  <a:tcPr marL="68580" marR="68580" marT="0" marB="0" anchor="b"/>
                </a:tc>
              </a:tr>
              <a:tr h="220236">
                <a:tc>
                  <a:txBody>
                    <a:bodyPr/>
                    <a:lstStyle/>
                    <a:p>
                      <a:pPr>
                        <a:spcAft>
                          <a:spcPts val="0"/>
                        </a:spcAft>
                      </a:pPr>
                      <a:r>
                        <a:rPr lang="en-GB" sz="1000">
                          <a:solidFill>
                            <a:schemeClr val="tx1"/>
                          </a:solidFill>
                          <a:effectLst/>
                        </a:rPr>
                        <a:t>Observations</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757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757</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760</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760</a:t>
                      </a:r>
                      <a:endParaRPr lang="en-GB" sz="1000">
                        <a:solidFill>
                          <a:schemeClr val="tx1"/>
                        </a:solidFill>
                        <a:effectLst/>
                        <a:latin typeface="Times New Roman"/>
                        <a:ea typeface="Times New Roman"/>
                      </a:endParaRPr>
                    </a:p>
                  </a:txBody>
                  <a:tcPr marL="68580" marR="68580" marT="0" marB="0" anchor="b"/>
                </a:tc>
                <a:tc>
                  <a:txBody>
                    <a:bodyPr/>
                    <a:lstStyle/>
                    <a:p>
                      <a:pPr algn="ct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ctr"/>
                </a:tc>
                <a:tc>
                  <a:txBody>
                    <a:bodyPr/>
                    <a:lstStyle/>
                    <a:p>
                      <a:pPr>
                        <a:spcAft>
                          <a:spcPts val="0"/>
                        </a:spcAft>
                      </a:pPr>
                      <a:r>
                        <a:rPr lang="en-GB" sz="1000">
                          <a:solidFill>
                            <a:schemeClr val="tx1"/>
                          </a:solidFill>
                          <a:effectLst/>
                        </a:rPr>
                        <a:t>756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756</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759</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a:solidFill>
                            <a:schemeClr val="tx1"/>
                          </a:solidFill>
                          <a:effectLst/>
                        </a:rPr>
                        <a:t> </a:t>
                      </a:r>
                      <a:endParaRPr lang="en-GB" sz="1000">
                        <a:solidFill>
                          <a:schemeClr val="tx1"/>
                        </a:solidFill>
                        <a:effectLst/>
                        <a:latin typeface="Times New Roman"/>
                        <a:ea typeface="Times New Roman"/>
                      </a:endParaRPr>
                    </a:p>
                  </a:txBody>
                  <a:tcPr marL="68580" marR="68580" marT="0" marB="0" anchor="b"/>
                </a:tc>
                <a:tc>
                  <a:txBody>
                    <a:bodyPr/>
                    <a:lstStyle/>
                    <a:p>
                      <a:pPr>
                        <a:spcAft>
                          <a:spcPts val="0"/>
                        </a:spcAft>
                      </a:pPr>
                      <a:r>
                        <a:rPr lang="en-GB" sz="1000" dirty="0">
                          <a:solidFill>
                            <a:schemeClr val="tx1"/>
                          </a:solidFill>
                          <a:effectLst/>
                        </a:rPr>
                        <a:t>759</a:t>
                      </a:r>
                      <a:endParaRPr lang="en-GB" sz="1000" dirty="0">
                        <a:solidFill>
                          <a:schemeClr val="tx1"/>
                        </a:solidFill>
                        <a:effectLst/>
                        <a:latin typeface="Times New Roman"/>
                        <a:ea typeface="Times New Roman"/>
                      </a:endParaRPr>
                    </a:p>
                  </a:txBody>
                  <a:tcPr marL="68580" marR="68580" marT="0" marB="0" anchor="b"/>
                </a:tc>
              </a:tr>
            </a:tbl>
          </a:graphicData>
        </a:graphic>
      </p:graphicFrame>
      <p:sp>
        <p:nvSpPr>
          <p:cNvPr id="5" name="Rounded Rectangle 4"/>
          <p:cNvSpPr/>
          <p:nvPr/>
        </p:nvSpPr>
        <p:spPr>
          <a:xfrm>
            <a:off x="-7618" y="5258342"/>
            <a:ext cx="9144000"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3229" y="5786358"/>
            <a:ext cx="9136382" cy="52296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324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99049811"/>
              </p:ext>
            </p:extLst>
          </p:nvPr>
        </p:nvGraphicFramePr>
        <p:xfrm>
          <a:off x="0" y="116632"/>
          <a:ext cx="9036495" cy="6727949"/>
        </p:xfrm>
        <a:graphic>
          <a:graphicData uri="http://schemas.openxmlformats.org/drawingml/2006/table">
            <a:tbl>
              <a:tblPr firstRow="1" firstCol="1" bandRow="1">
                <a:tableStyleId>{5C22544A-7EE6-4342-B048-85BDC9FD1C3A}</a:tableStyleId>
              </a:tblPr>
              <a:tblGrid>
                <a:gridCol w="2195736"/>
                <a:gridCol w="720080"/>
                <a:gridCol w="144016"/>
                <a:gridCol w="576064"/>
                <a:gridCol w="144016"/>
                <a:gridCol w="720080"/>
                <a:gridCol w="144016"/>
                <a:gridCol w="720080"/>
                <a:gridCol w="144016"/>
                <a:gridCol w="773544"/>
                <a:gridCol w="162560"/>
                <a:gridCol w="629528"/>
                <a:gridCol w="162560"/>
                <a:gridCol w="701536"/>
                <a:gridCol w="162560"/>
                <a:gridCol w="936103"/>
              </a:tblGrid>
              <a:tr h="120581">
                <a:tc>
                  <a:txBody>
                    <a:bodyPr/>
                    <a:lstStyle/>
                    <a:p>
                      <a:endParaRPr lang="en-GB" sz="900" dirty="0">
                        <a:solidFill>
                          <a:schemeClr val="tx1"/>
                        </a:solidFill>
                        <a:effectLst/>
                        <a:latin typeface="Times New Roman"/>
                      </a:endParaRPr>
                    </a:p>
                  </a:txBody>
                  <a:tcPr marL="42486" marR="42486" marT="0" marB="0" anchor="b"/>
                </a:tc>
                <a:tc gridSpan="3">
                  <a:txBody>
                    <a:bodyPr/>
                    <a:lstStyle/>
                    <a:p>
                      <a:pPr algn="ctr">
                        <a:spcAft>
                          <a:spcPts val="0"/>
                        </a:spcAft>
                      </a:pPr>
                      <a:r>
                        <a:rPr lang="en-GB" sz="900" dirty="0" err="1">
                          <a:solidFill>
                            <a:schemeClr val="tx1"/>
                          </a:solidFill>
                          <a:effectLst/>
                        </a:rPr>
                        <a:t>Dispersion</a:t>
                      </a:r>
                      <a:r>
                        <a:rPr lang="en-GB" sz="900" baseline="-25000" dirty="0" err="1">
                          <a:solidFill>
                            <a:schemeClr val="tx1"/>
                          </a:solidFill>
                          <a:effectLst/>
                        </a:rPr>
                        <a:t>salary</a:t>
                      </a:r>
                      <a:endParaRPr lang="en-GB" sz="900" dirty="0">
                        <a:solidFill>
                          <a:schemeClr val="tx1"/>
                        </a:solidFill>
                        <a:effectLst/>
                        <a:latin typeface="Times New Roman"/>
                        <a:ea typeface="Times New Roman"/>
                      </a:endParaRPr>
                    </a:p>
                  </a:txBody>
                  <a:tcPr marL="42486" marR="42486"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ctr"/>
                </a:tc>
                <a:tc gridSpan="3">
                  <a:txBody>
                    <a:bodyPr/>
                    <a:lstStyle/>
                    <a:p>
                      <a:pPr algn="ctr">
                        <a:spcAft>
                          <a:spcPts val="0"/>
                        </a:spcAft>
                      </a:pPr>
                      <a:r>
                        <a:rPr lang="en-GB" sz="900" dirty="0" err="1">
                          <a:solidFill>
                            <a:schemeClr val="tx1"/>
                          </a:solidFill>
                          <a:effectLst/>
                        </a:rPr>
                        <a:t>Dispersion</a:t>
                      </a:r>
                      <a:r>
                        <a:rPr lang="en-GB" sz="900" baseline="-25000" dirty="0" err="1">
                          <a:solidFill>
                            <a:schemeClr val="tx1"/>
                          </a:solidFill>
                          <a:effectLst/>
                        </a:rPr>
                        <a:t>total</a:t>
                      </a:r>
                      <a:r>
                        <a:rPr lang="en-GB" sz="900" baseline="-25000" dirty="0">
                          <a:solidFill>
                            <a:schemeClr val="tx1"/>
                          </a:solidFill>
                          <a:effectLst/>
                        </a:rPr>
                        <a:t>-pay</a:t>
                      </a:r>
                      <a:endParaRPr lang="en-GB" sz="900" dirty="0">
                        <a:solidFill>
                          <a:schemeClr val="tx1"/>
                        </a:solidFill>
                        <a:effectLst/>
                        <a:latin typeface="Times New Roman"/>
                        <a:ea typeface="Times New Roman"/>
                      </a:endParaRPr>
                    </a:p>
                  </a:txBody>
                  <a:tcPr marL="42486" marR="42486" marT="0" marB="0"/>
                </a:tc>
                <a:tc hMerge="1">
                  <a:txBody>
                    <a:bodyPr/>
                    <a:lstStyle/>
                    <a:p>
                      <a:endParaRPr lang="en-GB"/>
                    </a:p>
                  </a:txBody>
                  <a:tcPr/>
                </a:tc>
                <a:tc hMerge="1">
                  <a:txBody>
                    <a:bodyPr/>
                    <a:lstStyle/>
                    <a:p>
                      <a:endParaRPr lang="en-GB"/>
                    </a:p>
                  </a:txBody>
                  <a:tcPr/>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gridSpan="3">
                  <a:txBody>
                    <a:bodyPr/>
                    <a:lstStyle/>
                    <a:p>
                      <a:pPr algn="ctr">
                        <a:spcAft>
                          <a:spcPts val="0"/>
                        </a:spcAft>
                      </a:pPr>
                      <a:r>
                        <a:rPr lang="en-GB" sz="900" dirty="0" err="1">
                          <a:solidFill>
                            <a:schemeClr val="tx1"/>
                          </a:solidFill>
                          <a:effectLst/>
                          <a:latin typeface="Times New Roman"/>
                          <a:ea typeface="Times New Roman"/>
                        </a:rPr>
                        <a:t>Dispersion</a:t>
                      </a:r>
                      <a:r>
                        <a:rPr lang="en-GB" sz="900" baseline="-25000" dirty="0" err="1">
                          <a:solidFill>
                            <a:schemeClr val="tx1"/>
                          </a:solidFill>
                          <a:effectLst/>
                          <a:latin typeface="Times New Roman"/>
                          <a:ea typeface="Times New Roman"/>
                        </a:rPr>
                        <a:t>salary</a:t>
                      </a:r>
                      <a:endParaRPr lang="en-GB" sz="900" dirty="0">
                        <a:solidFill>
                          <a:schemeClr val="tx1"/>
                        </a:solidFill>
                        <a:effectLst/>
                        <a:latin typeface="Times New Roman"/>
                        <a:ea typeface="Times New Roman"/>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spcAft>
                          <a:spcPts val="0"/>
                        </a:spcAft>
                      </a:pPr>
                      <a:r>
                        <a:rPr lang="en-GB" sz="900" dirty="0">
                          <a:solidFill>
                            <a:schemeClr val="tx1"/>
                          </a:solidFill>
                          <a:effectLst/>
                          <a:latin typeface="Times New Roman"/>
                          <a:ea typeface="Times New Roman"/>
                        </a:rPr>
                        <a:t> </a:t>
                      </a:r>
                    </a:p>
                  </a:txBody>
                  <a:tcPr marL="68580" marR="68580" marT="0" marB="0" anchor="ctr"/>
                </a:tc>
                <a:tc gridSpan="3">
                  <a:txBody>
                    <a:bodyPr/>
                    <a:lstStyle/>
                    <a:p>
                      <a:pPr algn="ctr">
                        <a:spcAft>
                          <a:spcPts val="0"/>
                        </a:spcAft>
                      </a:pPr>
                      <a:r>
                        <a:rPr lang="en-GB" sz="900" dirty="0" err="1">
                          <a:solidFill>
                            <a:schemeClr val="tx1"/>
                          </a:solidFill>
                          <a:effectLst/>
                          <a:latin typeface="Times New Roman"/>
                          <a:ea typeface="Times New Roman"/>
                        </a:rPr>
                        <a:t>Dispersion</a:t>
                      </a:r>
                      <a:r>
                        <a:rPr lang="en-GB" sz="900" baseline="-25000" dirty="0" err="1">
                          <a:solidFill>
                            <a:schemeClr val="tx1"/>
                          </a:solidFill>
                          <a:effectLst/>
                          <a:latin typeface="Times New Roman"/>
                          <a:ea typeface="Times New Roman"/>
                        </a:rPr>
                        <a:t>total</a:t>
                      </a:r>
                      <a:r>
                        <a:rPr lang="en-GB" sz="900" baseline="-25000" dirty="0">
                          <a:solidFill>
                            <a:schemeClr val="tx1"/>
                          </a:solidFill>
                          <a:effectLst/>
                          <a:latin typeface="Times New Roman"/>
                          <a:ea typeface="Times New Roman"/>
                        </a:rPr>
                        <a:t>-pay</a:t>
                      </a:r>
                      <a:endParaRPr lang="en-GB" sz="900" dirty="0">
                        <a:solidFill>
                          <a:schemeClr val="tx1"/>
                        </a:solidFill>
                        <a:effectLst/>
                        <a:latin typeface="Times New Roman"/>
                        <a:ea typeface="Times New Roman"/>
                      </a:endParaRPr>
                    </a:p>
                  </a:txBody>
                  <a:tcPr marL="68580" marR="68580" marT="0" marB="0"/>
                </a:tc>
                <a:tc hMerge="1">
                  <a:txBody>
                    <a:bodyPr/>
                    <a:lstStyle/>
                    <a:p>
                      <a:endParaRPr lang="en-GB"/>
                    </a:p>
                  </a:txBody>
                  <a:tcPr/>
                </a:tc>
                <a:tc hMerge="1">
                  <a:txBody>
                    <a:bodyPr/>
                    <a:lstStyle/>
                    <a:p>
                      <a:endParaRPr lang="en-GB"/>
                    </a:p>
                  </a:txBody>
                  <a:tcPr/>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r>
                        <a:rPr lang="en-GB" sz="900">
                          <a:solidFill>
                            <a:schemeClr val="tx1"/>
                          </a:solidFill>
                          <a:effectLst/>
                        </a:rPr>
                        <a:t>ROCE</a:t>
                      </a:r>
                      <a:endParaRPr lang="en-GB" sz="90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a:solidFill>
                            <a:schemeClr val="tx1"/>
                          </a:solidFill>
                          <a:effectLst/>
                        </a:rPr>
                        <a:t>Returns</a:t>
                      </a:r>
                      <a:endParaRPr lang="en-GB" sz="90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a:solidFill>
                            <a:schemeClr val="tx1"/>
                          </a:solidFill>
                          <a:effectLst/>
                        </a:rPr>
                        <a:t>ROCE</a:t>
                      </a:r>
                      <a:endParaRPr lang="en-GB" sz="90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a:solidFill>
                            <a:schemeClr val="tx1"/>
                          </a:solidFill>
                          <a:effectLst/>
                        </a:rPr>
                        <a:t>Returns</a:t>
                      </a:r>
                      <a:endParaRPr lang="en-GB" sz="900">
                        <a:solidFill>
                          <a:schemeClr val="tx1"/>
                        </a:solidFill>
                        <a:effectLst/>
                        <a:latin typeface="Times New Roman"/>
                        <a:ea typeface="Times New Roman"/>
                      </a:endParaRPr>
                    </a:p>
                  </a:txBody>
                  <a:tcPr marL="42486" marR="42486" marT="0" marB="0" anchor="ctr"/>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lgn="ctr">
                        <a:spcAft>
                          <a:spcPts val="0"/>
                        </a:spcAft>
                      </a:pPr>
                      <a:r>
                        <a:rPr lang="en-GB" sz="900">
                          <a:effectLst/>
                          <a:latin typeface="Times New Roman"/>
                          <a:ea typeface="Times New Roman"/>
                        </a:rPr>
                        <a:t>ROCE</a:t>
                      </a:r>
                    </a:p>
                  </a:txBody>
                  <a:tcPr marL="68580" marR="68580" marT="0" marB="0" anchor="ctr"/>
                </a:tc>
                <a:tc>
                  <a:txBody>
                    <a:bodyPr/>
                    <a:lstStyle/>
                    <a:p>
                      <a:pPr algn="ctr">
                        <a:spcAft>
                          <a:spcPts val="0"/>
                        </a:spcAft>
                      </a:pPr>
                      <a:r>
                        <a:rPr lang="en-GB" sz="900">
                          <a:effectLst/>
                          <a:latin typeface="Times New Roman"/>
                          <a:ea typeface="Times New Roman"/>
                        </a:rPr>
                        <a:t> </a:t>
                      </a:r>
                    </a:p>
                  </a:txBody>
                  <a:tcPr marL="68580" marR="68580" marT="0" marB="0" anchor="ctr"/>
                </a:tc>
                <a:tc>
                  <a:txBody>
                    <a:bodyPr/>
                    <a:lstStyle/>
                    <a:p>
                      <a:pPr algn="ctr">
                        <a:spcAft>
                          <a:spcPts val="0"/>
                        </a:spcAft>
                      </a:pPr>
                      <a:r>
                        <a:rPr lang="en-GB" sz="900">
                          <a:effectLst/>
                          <a:latin typeface="Times New Roman"/>
                          <a:ea typeface="Times New Roman"/>
                        </a:rPr>
                        <a:t>Returns</a:t>
                      </a:r>
                    </a:p>
                  </a:txBody>
                  <a:tcPr marL="68580" marR="68580" marT="0" marB="0" anchor="ctr"/>
                </a:tc>
                <a:tc>
                  <a:txBody>
                    <a:bodyPr/>
                    <a:lstStyle/>
                    <a:p>
                      <a:pPr algn="ctr">
                        <a:spcAft>
                          <a:spcPts val="0"/>
                        </a:spcAft>
                      </a:pPr>
                      <a:r>
                        <a:rPr lang="en-GB" sz="900">
                          <a:effectLst/>
                          <a:latin typeface="Times New Roman"/>
                          <a:ea typeface="Times New Roman"/>
                        </a:rPr>
                        <a:t> </a:t>
                      </a:r>
                    </a:p>
                  </a:txBody>
                  <a:tcPr marL="68580" marR="68580" marT="0" marB="0" anchor="ctr"/>
                </a:tc>
                <a:tc>
                  <a:txBody>
                    <a:bodyPr/>
                    <a:lstStyle/>
                    <a:p>
                      <a:pPr algn="ctr">
                        <a:spcAft>
                          <a:spcPts val="0"/>
                        </a:spcAft>
                      </a:pPr>
                      <a:r>
                        <a:rPr lang="en-GB" sz="900">
                          <a:effectLst/>
                          <a:latin typeface="Times New Roman"/>
                          <a:ea typeface="Times New Roman"/>
                        </a:rPr>
                        <a:t>ROCE</a:t>
                      </a:r>
                    </a:p>
                  </a:txBody>
                  <a:tcPr marL="68580" marR="68580" marT="0" marB="0" anchor="ctr"/>
                </a:tc>
                <a:tc>
                  <a:txBody>
                    <a:bodyPr/>
                    <a:lstStyle/>
                    <a:p>
                      <a:pPr algn="ctr">
                        <a:spcAft>
                          <a:spcPts val="0"/>
                        </a:spcAft>
                      </a:pPr>
                      <a:r>
                        <a:rPr lang="en-GB" sz="900">
                          <a:effectLst/>
                          <a:latin typeface="Times New Roman"/>
                          <a:ea typeface="Times New Roman"/>
                        </a:rPr>
                        <a:t> </a:t>
                      </a:r>
                    </a:p>
                  </a:txBody>
                  <a:tcPr marL="68580" marR="68580" marT="0" marB="0" anchor="ctr"/>
                </a:tc>
                <a:tc>
                  <a:txBody>
                    <a:bodyPr/>
                    <a:lstStyle/>
                    <a:p>
                      <a:pPr algn="ctr">
                        <a:spcAft>
                          <a:spcPts val="0"/>
                        </a:spcAft>
                      </a:pPr>
                      <a:r>
                        <a:rPr lang="en-GB" sz="900">
                          <a:effectLst/>
                          <a:latin typeface="Times New Roman"/>
                          <a:ea typeface="Times New Roman"/>
                        </a:rPr>
                        <a:t>Returns</a:t>
                      </a:r>
                    </a:p>
                  </a:txBody>
                  <a:tcPr marL="68580" marR="68580" marT="0" marB="0" anchor="ctr"/>
                </a:tc>
              </a:tr>
              <a:tr h="139082">
                <a:tc>
                  <a:txBody>
                    <a:bodyPr/>
                    <a:lstStyle/>
                    <a:p>
                      <a:pPr>
                        <a:spcAft>
                          <a:spcPts val="0"/>
                        </a:spcAft>
                      </a:pPr>
                      <a:r>
                        <a:rPr lang="en-GB" sz="900">
                          <a:solidFill>
                            <a:schemeClr val="tx1"/>
                          </a:solidFill>
                          <a:effectLst/>
                        </a:rPr>
                        <a:t>Firm-size</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0.070***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0.001</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0.069***</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0.001</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0.070***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0.069***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0.001</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(0.524)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(0.336)</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(0.573)</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(0.444)</a:t>
                      </a:r>
                      <a:endParaRPr lang="en-GB" sz="900">
                        <a:effectLst/>
                        <a:latin typeface="Times New Roman"/>
                        <a:ea typeface="Times New Roman"/>
                      </a:endParaRPr>
                    </a:p>
                  </a:txBody>
                  <a:tcPr marL="68580" marR="68580" marT="0" marB="0" anchor="b"/>
                </a:tc>
              </a:tr>
              <a:tr h="359696">
                <a:tc>
                  <a:txBody>
                    <a:bodyPr/>
                    <a:lstStyle/>
                    <a:p>
                      <a:pPr>
                        <a:spcAft>
                          <a:spcPts val="0"/>
                        </a:spcAft>
                      </a:pPr>
                      <a:r>
                        <a:rPr lang="en-GB" sz="900">
                          <a:solidFill>
                            <a:schemeClr val="tx1"/>
                          </a:solidFill>
                          <a:effectLst/>
                        </a:rPr>
                        <a:t>Leverage</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-0.350***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-0.357***</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-0.009</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-0.298***</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-0.012**</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-0.306***</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-0.009*</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(0.033)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(0.119)</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(0.030)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(0.092)</a:t>
                      </a:r>
                      <a:endParaRPr lang="en-GB" sz="900">
                        <a:effectLst/>
                        <a:latin typeface="Times New Roman"/>
                        <a:ea typeface="Times New Roman"/>
                      </a:endParaRPr>
                    </a:p>
                  </a:txBody>
                  <a:tcPr marL="68580" marR="68580" marT="0" marB="0" anchor="b"/>
                </a:tc>
              </a:tr>
              <a:tr h="160713">
                <a:tc>
                  <a:txBody>
                    <a:bodyPr/>
                    <a:lstStyle/>
                    <a:p>
                      <a:pPr>
                        <a:spcAft>
                          <a:spcPts val="0"/>
                        </a:spcAft>
                      </a:pPr>
                      <a:r>
                        <a:rPr lang="en-GB" sz="900">
                          <a:solidFill>
                            <a:schemeClr val="tx1"/>
                          </a:solidFill>
                          <a:effectLst/>
                        </a:rPr>
                        <a:t>Insiders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0.030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0.031</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-0.008</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0.051</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0.051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-0.009*</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(0.346)</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(0.065)</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(0.342)</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(0.104)</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(0.142)</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(0.065)</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(0.150)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(0.079)</a:t>
                      </a:r>
                      <a:endParaRPr lang="en-GB" sz="900">
                        <a:effectLst/>
                        <a:latin typeface="Times New Roman"/>
                        <a:ea typeface="Times New Roman"/>
                      </a:endParaRPr>
                    </a:p>
                  </a:txBody>
                  <a:tcPr marL="68580" marR="68580" marT="0" marB="0" anchor="b"/>
                </a:tc>
              </a:tr>
              <a:tr h="359696">
                <a:tc>
                  <a:txBody>
                    <a:bodyPr/>
                    <a:lstStyle/>
                    <a:p>
                      <a:pPr>
                        <a:spcAft>
                          <a:spcPts val="0"/>
                        </a:spcAft>
                      </a:pPr>
                      <a:r>
                        <a:rPr lang="en-GB" sz="900">
                          <a:solidFill>
                            <a:schemeClr val="tx1"/>
                          </a:solidFill>
                          <a:effectLst/>
                        </a:rPr>
                        <a:t>Board-size</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-0.010***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-0.010***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-0.005</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-0.005</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(0.843)</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(0.884)</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(0.229)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(0.976)</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(0.212)</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(0.986)</a:t>
                      </a:r>
                      <a:endParaRPr lang="en-GB" sz="900">
                        <a:effectLst/>
                        <a:latin typeface="Times New Roman"/>
                        <a:ea typeface="Times New Roman"/>
                      </a:endParaRPr>
                    </a:p>
                  </a:txBody>
                  <a:tcPr marL="68580" marR="68580" marT="0" marB="0" anchor="b"/>
                </a:tc>
              </a:tr>
              <a:tr h="359696">
                <a:tc>
                  <a:txBody>
                    <a:bodyPr/>
                    <a:lstStyle/>
                    <a:p>
                      <a:pPr>
                        <a:spcAft>
                          <a:spcPts val="0"/>
                        </a:spcAft>
                      </a:pPr>
                      <a:r>
                        <a:rPr lang="en-GB" sz="900">
                          <a:solidFill>
                            <a:schemeClr val="tx1"/>
                          </a:solidFill>
                          <a:effectLst/>
                        </a:rPr>
                        <a:t>NED%</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-0.120**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-0.126**</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0.010</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-0.169***</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-0.179***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0.011</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(0.035)</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(0.177)</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(0.026)</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(0.200)</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(0.005)</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(0.183)</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(0.003)</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(0.167)</a:t>
                      </a:r>
                      <a:endParaRPr lang="en-GB" sz="900">
                        <a:effectLst/>
                        <a:latin typeface="Times New Roman"/>
                        <a:ea typeface="Times New Roman"/>
                      </a:endParaRPr>
                    </a:p>
                  </a:txBody>
                  <a:tcPr marL="68580" marR="68580" marT="0" marB="0" anchor="b"/>
                </a:tc>
              </a:tr>
              <a:tr h="239797">
                <a:tc>
                  <a:txBody>
                    <a:bodyPr/>
                    <a:lstStyle/>
                    <a:p>
                      <a:pPr>
                        <a:spcAft>
                          <a:spcPts val="0"/>
                        </a:spcAft>
                      </a:pPr>
                      <a:r>
                        <a:rPr lang="en-GB" sz="900">
                          <a:solidFill>
                            <a:schemeClr val="tx1"/>
                          </a:solidFill>
                          <a:effectLst/>
                        </a:rPr>
                        <a:t>CEO-tenure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0.035***</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0.035***</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0.004***</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0.035***</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0.004***</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0.036***</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0.004***</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(0.000)</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CEO-chair</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0.009***</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-0.008</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0.010***</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(0.934)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(0.900)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(0.005)</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(0.731)</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(0.679)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(0.004)</a:t>
                      </a:r>
                      <a:endParaRPr lang="en-GB" sz="900">
                        <a:effectLst/>
                        <a:latin typeface="Times New Roman"/>
                        <a:ea typeface="Times New Roman"/>
                      </a:endParaRPr>
                    </a:p>
                  </a:txBody>
                  <a:tcPr marL="68580" marR="68580" marT="0" marB="0" anchor="b"/>
                </a:tc>
              </a:tr>
              <a:tr h="359696">
                <a:tc>
                  <a:txBody>
                    <a:bodyPr/>
                    <a:lstStyle/>
                    <a:p>
                      <a:pPr>
                        <a:spcAft>
                          <a:spcPts val="0"/>
                        </a:spcAft>
                      </a:pPr>
                      <a:r>
                        <a:rPr lang="en-GB" sz="900">
                          <a:solidFill>
                            <a:schemeClr val="tx1"/>
                          </a:solidFill>
                          <a:effectLst/>
                        </a:rPr>
                        <a:t>CEO-on-boards</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-0.024***</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-0.024***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-0.001</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-0.024***</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-0.025***</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-0.000</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(0.351)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(0.002)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(0.220)</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(0.001)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(0.642)</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(0.991)</a:t>
                      </a:r>
                      <a:endParaRPr lang="en-GB" sz="900">
                        <a:effectLst/>
                        <a:latin typeface="Times New Roman"/>
                        <a:ea typeface="Times New Roman"/>
                      </a:endParaRPr>
                    </a:p>
                  </a:txBody>
                  <a:tcPr marL="68580" marR="68580" marT="0" marB="0" anchor="b"/>
                </a:tc>
              </a:tr>
              <a:tr h="233709">
                <a:tc>
                  <a:txBody>
                    <a:bodyPr/>
                    <a:lstStyle/>
                    <a:p>
                      <a:pPr>
                        <a:spcAft>
                          <a:spcPts val="0"/>
                        </a:spcAft>
                      </a:pPr>
                      <a:r>
                        <a:rPr lang="en-GB" sz="900">
                          <a:solidFill>
                            <a:schemeClr val="tx1"/>
                          </a:solidFill>
                          <a:effectLst/>
                        </a:rPr>
                        <a:t>Dispersion</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-0.179*</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-0.030***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-0.081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-0.032***</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-0.168*</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-0.031***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-0.049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-0.034***</a:t>
                      </a:r>
                      <a:endParaRPr lang="en-GB" sz="90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(0.078)</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(0.216)</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(0.001)</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a:solidFill>
                            <a:srgbClr val="000000"/>
                          </a:solidFill>
                          <a:effectLst/>
                          <a:latin typeface="Times New Roman"/>
                          <a:ea typeface="Times New Roman"/>
                        </a:rPr>
                        <a:t>(0.083)</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(0.006)</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(0.460)</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(0.001)</a:t>
                      </a:r>
                      <a:endParaRPr lang="en-GB" sz="900">
                        <a:effectLst/>
                        <a:latin typeface="Times New Roman"/>
                        <a:ea typeface="Times New Roman"/>
                      </a:endParaRPr>
                    </a:p>
                  </a:txBody>
                  <a:tcPr marL="68580" marR="68580" marT="0" marB="0" anchor="b"/>
                </a:tc>
              </a:tr>
              <a:tr h="241161">
                <a:tc>
                  <a:txBody>
                    <a:bodyPr/>
                    <a:lstStyle/>
                    <a:p>
                      <a:pPr>
                        <a:spcAft>
                          <a:spcPts val="0"/>
                        </a:spcAft>
                      </a:pPr>
                      <a:r>
                        <a:rPr lang="en-GB" sz="900">
                          <a:solidFill>
                            <a:schemeClr val="tx1"/>
                          </a:solidFill>
                          <a:effectLst/>
                        </a:rPr>
                        <a:t>Dispersion x USboard%</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0.570**</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0.337*</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-0.031</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(0.050)</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(0.558)</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(0.084)</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(0.163)</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a:p>
                  </a:txBody>
                  <a:tcPr marL="68580" marR="68580" marT="0" marB="0" anchor="b"/>
                </a:tc>
                <a:tc>
                  <a:txBody>
                    <a:bodyPr/>
                    <a:lstStyle/>
                    <a:p>
                      <a:endParaRPr lang="en-GB" dirty="0"/>
                    </a:p>
                  </a:txBody>
                  <a:tcPr marL="68580" marR="68580" marT="0" marB="0" anchor="b"/>
                </a:tc>
              </a:tr>
              <a:tr h="155806">
                <a:tc rowSpan="2">
                  <a:txBody>
                    <a:bodyPr/>
                    <a:lstStyle/>
                    <a:p>
                      <a:pPr>
                        <a:spcAft>
                          <a:spcPts val="0"/>
                        </a:spcAft>
                      </a:pPr>
                      <a:r>
                        <a:rPr lang="en-GB" sz="900" dirty="0">
                          <a:solidFill>
                            <a:schemeClr val="tx1"/>
                          </a:solidFill>
                          <a:effectLst/>
                        </a:rPr>
                        <a:t>Dispersion x Non-US/UK board%</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0.196</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0.381*</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0.023</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endParaRPr lang="en-GB" sz="900" dirty="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dirty="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r>
              <a:tr h="184933">
                <a:tc vMerge="1">
                  <a:txBody>
                    <a:bodyPr/>
                    <a:lstStyle/>
                    <a:p>
                      <a:endParaRPr lang="en-GB"/>
                    </a:p>
                  </a:txBody>
                  <a:tcPr/>
                </a:tc>
                <a:tc>
                  <a:txBody>
                    <a:bodyPr/>
                    <a:lstStyle/>
                    <a:p>
                      <a:pPr>
                        <a:spcAft>
                          <a:spcPts val="0"/>
                        </a:spcAft>
                      </a:pPr>
                      <a:r>
                        <a:rPr lang="en-GB" sz="900">
                          <a:solidFill>
                            <a:schemeClr val="tx1"/>
                          </a:solidFill>
                          <a:effectLst/>
                        </a:rPr>
                        <a:t>(0.499)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(0.542)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(0.089)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(0.434)</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endParaRPr lang="en-GB" sz="900" dirty="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dirty="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a:effectLst/>
                        <a:latin typeface="Times New Roman"/>
                        <a:ea typeface="Times New Roman"/>
                      </a:endParaRPr>
                    </a:p>
                  </a:txBody>
                  <a:tcPr marL="68580" marR="68580" marT="0" marB="0" anchor="b"/>
                </a:tc>
                <a:tc>
                  <a:txBody>
                    <a:bodyPr/>
                    <a:lstStyle/>
                    <a:p>
                      <a:pPr>
                        <a:spcAft>
                          <a:spcPts val="0"/>
                        </a:spcAft>
                      </a:pPr>
                      <a:endParaRPr lang="en-GB" sz="900" dirty="0">
                        <a:effectLst/>
                        <a:latin typeface="Times New Roman"/>
                        <a:ea typeface="Times New Roman"/>
                      </a:endParaRPr>
                    </a:p>
                  </a:txBody>
                  <a:tcPr marL="68580" marR="68580" marT="0" marB="0" anchor="b"/>
                </a:tc>
              </a:tr>
              <a:tr h="241161">
                <a:tc>
                  <a:txBody>
                    <a:bodyPr/>
                    <a:lstStyle/>
                    <a:p>
                      <a:pPr>
                        <a:spcAft>
                          <a:spcPts val="0"/>
                        </a:spcAft>
                      </a:pPr>
                      <a:r>
                        <a:rPr lang="en-GB" sz="900" dirty="0">
                          <a:solidFill>
                            <a:srgbClr val="000000"/>
                          </a:solidFill>
                          <a:effectLst/>
                          <a:latin typeface="+mn-lt"/>
                          <a:ea typeface="Times New Roman"/>
                        </a:rPr>
                        <a:t>Dispersion x US-CEO</a:t>
                      </a:r>
                      <a:endParaRPr lang="en-GB" sz="900" dirty="0">
                        <a:effectLst/>
                        <a:latin typeface="+mn-lt"/>
                        <a:ea typeface="Times New Roman"/>
                      </a:endParaRPr>
                    </a:p>
                  </a:txBody>
                  <a:tcPr marL="68580" marR="68580"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-0.032</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0.069***</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-0.105</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0.039**</a:t>
                      </a:r>
                      <a:endParaRPr lang="en-GB" sz="900">
                        <a:effectLst/>
                        <a:latin typeface="Times New Roman"/>
                        <a:ea typeface="Times New Roman"/>
                      </a:endParaRPr>
                    </a:p>
                  </a:txBody>
                  <a:tcPr marL="68580" marR="68580" marT="0" marB="0" anchor="b"/>
                </a:tc>
              </a:tr>
              <a:tr h="241161">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(0.818)</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(0.001)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(0.211)</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(0.010)</a:t>
                      </a:r>
                      <a:endParaRPr lang="en-GB" sz="900" dirty="0">
                        <a:effectLst/>
                        <a:latin typeface="Times New Roman"/>
                        <a:ea typeface="Times New Roman"/>
                      </a:endParaRPr>
                    </a:p>
                  </a:txBody>
                  <a:tcPr marL="68580" marR="68580" marT="0" marB="0" anchor="b"/>
                </a:tc>
              </a:tr>
              <a:tr h="241161">
                <a:tc>
                  <a:txBody>
                    <a:bodyPr/>
                    <a:lstStyle/>
                    <a:p>
                      <a:pPr>
                        <a:spcAft>
                          <a:spcPts val="0"/>
                        </a:spcAft>
                      </a:pPr>
                      <a:r>
                        <a:rPr lang="en-GB" sz="900" dirty="0">
                          <a:solidFill>
                            <a:schemeClr val="tx1"/>
                          </a:solidFill>
                          <a:effectLst/>
                        </a:rPr>
                        <a:t>Dispersion x US-listed</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-0.411</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-0.031</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-0.318*</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-0.016</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-0.361</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-0.033</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-0.271</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-0.015</a:t>
                      </a:r>
                      <a:endParaRPr lang="en-GB" sz="900" dirty="0">
                        <a:effectLst/>
                        <a:latin typeface="Times New Roman"/>
                        <a:ea typeface="Times New Roman"/>
                      </a:endParaRPr>
                    </a:p>
                  </a:txBody>
                  <a:tcPr marL="68580" marR="68580" marT="0" marB="0" anchor="b"/>
                </a:tc>
              </a:tr>
              <a:tr h="155806">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(0.153)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(0.202)</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(0.087)</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(0.327)</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(0.173)</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(0.131)</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(0.113)</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(0.311)</a:t>
                      </a:r>
                      <a:endParaRPr lang="en-GB" sz="900" dirty="0">
                        <a:effectLst/>
                        <a:latin typeface="Times New Roman"/>
                        <a:ea typeface="Times New Roman"/>
                      </a:endParaRPr>
                    </a:p>
                  </a:txBody>
                  <a:tcPr marL="68580" marR="68580" marT="0" marB="0" anchor="b"/>
                </a:tc>
              </a:tr>
              <a:tr h="241161">
                <a:tc>
                  <a:txBody>
                    <a:bodyPr/>
                    <a:lstStyle/>
                    <a:p>
                      <a:pPr>
                        <a:spcAft>
                          <a:spcPts val="0"/>
                        </a:spcAft>
                      </a:pPr>
                      <a:r>
                        <a:rPr lang="en-GB" sz="900" dirty="0">
                          <a:solidFill>
                            <a:schemeClr val="tx1"/>
                          </a:solidFill>
                          <a:effectLst/>
                        </a:rPr>
                        <a:t>Dispersion x US-sales</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0.214*</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0.015</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0.174*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0.015</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0.212*</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0.007</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0.147</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0.013</a:t>
                      </a:r>
                      <a:endParaRPr lang="en-GB" sz="900">
                        <a:effectLst/>
                        <a:latin typeface="Times New Roman"/>
                        <a:ea typeface="Times New Roman"/>
                      </a:endParaRPr>
                    </a:p>
                  </a:txBody>
                  <a:tcPr marL="68580" marR="68580" marT="0" marB="0" anchor="b"/>
                </a:tc>
              </a:tr>
              <a:tr h="140892">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(0.069)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(0.256)</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(0.087)</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(0.172)</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(0.077)</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(0.576)</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(0.149)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(0.244)</a:t>
                      </a:r>
                      <a:endParaRPr lang="en-GB" sz="900" dirty="0">
                        <a:effectLst/>
                        <a:latin typeface="Times New Roman"/>
                        <a:ea typeface="Times New Roman"/>
                      </a:endParaRPr>
                    </a:p>
                  </a:txBody>
                  <a:tcPr marL="68580" marR="68580" marT="0" marB="0" anchor="b"/>
                </a:tc>
              </a:tr>
              <a:tr h="239797">
                <a:tc>
                  <a:txBody>
                    <a:bodyPr/>
                    <a:lstStyle/>
                    <a:p>
                      <a:pPr>
                        <a:spcAft>
                          <a:spcPts val="0"/>
                        </a:spcAft>
                      </a:pPr>
                      <a:r>
                        <a:rPr lang="en-GB" sz="900" dirty="0">
                          <a:solidFill>
                            <a:schemeClr val="tx1"/>
                          </a:solidFill>
                          <a:effectLst/>
                        </a:rPr>
                        <a:t>Ch-2(45)</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1088.489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1102.9</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1099.624</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1113.0</a:t>
                      </a:r>
                      <a:endParaRPr lang="en-GB" sz="90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1142.738</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1124.672</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2220</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1130.691</a:t>
                      </a:r>
                      <a:endParaRPr lang="en-GB" sz="900">
                        <a:effectLst/>
                        <a:latin typeface="Times New Roman"/>
                        <a:ea typeface="Times New Roman"/>
                      </a:endParaRPr>
                    </a:p>
                  </a:txBody>
                  <a:tcPr marL="68580" marR="68580" marT="0" marB="0" anchor="b"/>
                </a:tc>
              </a:tr>
              <a:tr h="120581">
                <a:tc>
                  <a:txBody>
                    <a:bodyPr/>
                    <a:lstStyle/>
                    <a:p>
                      <a:pPr>
                        <a:spcAft>
                          <a:spcPts val="0"/>
                        </a:spcAft>
                      </a:pPr>
                      <a:r>
                        <a:rPr lang="en-GB" sz="900">
                          <a:solidFill>
                            <a:schemeClr val="tx1"/>
                          </a:solidFill>
                          <a:effectLst/>
                        </a:rPr>
                        <a:t>R-squared</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0.323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0.323</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0.311</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0.325</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endParaRPr lang="en-GB" sz="900" dirty="0">
                        <a:solidFill>
                          <a:schemeClr val="tx1"/>
                        </a:solidFill>
                        <a:effectLst/>
                        <a:latin typeface="Times New Roman"/>
                        <a:ea typeface="Times New Roman"/>
                      </a:endParaRPr>
                    </a:p>
                  </a:txBody>
                  <a:tcPr marL="42486" marR="42486" marT="0" marB="0" anchor="ctr"/>
                </a:tc>
                <a:tc>
                  <a:txBody>
                    <a:bodyPr/>
                    <a:lstStyle/>
                    <a:p>
                      <a:pPr>
                        <a:spcAft>
                          <a:spcPts val="0"/>
                        </a:spcAft>
                      </a:pPr>
                      <a:r>
                        <a:rPr lang="en-GB" sz="900" dirty="0">
                          <a:solidFill>
                            <a:srgbClr val="000000"/>
                          </a:solidFill>
                          <a:effectLst/>
                          <a:latin typeface="Times New Roman"/>
                          <a:ea typeface="Times New Roman"/>
                        </a:rPr>
                        <a:t>0.311</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0.326</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1161.600</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 </a:t>
                      </a:r>
                      <a:endParaRPr lang="en-GB" sz="900" dirty="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0.327</a:t>
                      </a:r>
                      <a:endParaRPr lang="en-GB" sz="900" dirty="0">
                        <a:effectLst/>
                        <a:latin typeface="Times New Roman"/>
                        <a:ea typeface="Times New Roman"/>
                      </a:endParaRPr>
                    </a:p>
                  </a:txBody>
                  <a:tcPr marL="68580" marR="68580" marT="0" marB="0" anchor="b"/>
                </a:tc>
              </a:tr>
              <a:tr h="120581">
                <a:tc>
                  <a:txBody>
                    <a:bodyPr/>
                    <a:lstStyle/>
                    <a:p>
                      <a:pPr>
                        <a:spcAft>
                          <a:spcPts val="0"/>
                        </a:spcAft>
                      </a:pPr>
                      <a:r>
                        <a:rPr lang="en-GB" sz="900">
                          <a:solidFill>
                            <a:schemeClr val="tx1"/>
                          </a:solidFill>
                          <a:effectLst/>
                        </a:rPr>
                        <a:t>Observations</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2177</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2157</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a:solidFill>
                            <a:schemeClr val="tx1"/>
                          </a:solidFill>
                          <a:effectLst/>
                        </a:rPr>
                        <a:t>2186</a:t>
                      </a:r>
                      <a:endParaRPr lang="en-GB" sz="90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2166</a:t>
                      </a:r>
                      <a:endParaRPr lang="en-GB" sz="900" dirty="0">
                        <a:solidFill>
                          <a:schemeClr val="tx1"/>
                        </a:solidFill>
                        <a:effectLst/>
                        <a:latin typeface="Times New Roman"/>
                        <a:ea typeface="Times New Roman"/>
                      </a:endParaRPr>
                    </a:p>
                  </a:txBody>
                  <a:tcPr marL="42486" marR="42486" marT="0" marB="0" anchor="b"/>
                </a:tc>
                <a:tc>
                  <a:txBody>
                    <a:bodyPr/>
                    <a:lstStyle/>
                    <a:p>
                      <a:pPr algn="ctr">
                        <a:spcAft>
                          <a:spcPts val="0"/>
                        </a:spcAft>
                      </a:pPr>
                      <a:r>
                        <a:rPr lang="en-GB" sz="900">
                          <a:solidFill>
                            <a:schemeClr val="tx1"/>
                          </a:solidFill>
                          <a:effectLst/>
                        </a:rPr>
                        <a:t> </a:t>
                      </a:r>
                      <a:endParaRPr lang="en-GB" sz="900">
                        <a:solidFill>
                          <a:schemeClr val="tx1"/>
                        </a:solidFill>
                        <a:effectLst/>
                        <a:latin typeface="Times New Roman"/>
                        <a:ea typeface="Times New Roman"/>
                      </a:endParaRPr>
                    </a:p>
                  </a:txBody>
                  <a:tcPr marL="42486" marR="4248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0000"/>
                          </a:solidFill>
                          <a:effectLst/>
                          <a:latin typeface="Times New Roman"/>
                          <a:ea typeface="Times New Roman"/>
                        </a:rPr>
                        <a:t>2211</a:t>
                      </a:r>
                      <a:endParaRPr lang="en-GB" sz="900" dirty="0" smtClean="0">
                        <a:effectLst/>
                        <a:latin typeface="Times New Roman"/>
                        <a:ea typeface="Times New Roman"/>
                      </a:endParaRPr>
                    </a:p>
                  </a:txBody>
                  <a:tcPr marL="42486" marR="42486" marT="0" marB="0" anchor="b"/>
                </a:tc>
                <a:tc>
                  <a:txBody>
                    <a:bodyPr/>
                    <a:lstStyle/>
                    <a:p>
                      <a:pPr>
                        <a:spcAft>
                          <a:spcPts val="0"/>
                        </a:spcAft>
                      </a:pPr>
                      <a:r>
                        <a:rPr lang="en-GB" sz="900" dirty="0">
                          <a:solidFill>
                            <a:schemeClr val="tx1"/>
                          </a:solidFill>
                          <a:effectLst/>
                        </a:rPr>
                        <a:t> </a:t>
                      </a:r>
                      <a:endParaRPr lang="en-GB" sz="900" dirty="0">
                        <a:solidFill>
                          <a:schemeClr val="tx1"/>
                        </a:solidFill>
                        <a:effectLst/>
                        <a:latin typeface="Times New Roman"/>
                        <a:ea typeface="Times New Roman"/>
                      </a:endParaRPr>
                    </a:p>
                  </a:txBody>
                  <a:tcPr marL="42486" marR="42486" marT="0" marB="0" anchor="b"/>
                </a:tc>
                <a:tc>
                  <a:txBody>
                    <a:bodyPr/>
                    <a:lstStyle/>
                    <a:p>
                      <a:pPr>
                        <a:spcAft>
                          <a:spcPts val="0"/>
                        </a:spcAft>
                      </a:pPr>
                      <a:r>
                        <a:rPr lang="en-GB" sz="900" dirty="0">
                          <a:solidFill>
                            <a:srgbClr val="000000"/>
                          </a:solidFill>
                          <a:effectLst/>
                          <a:latin typeface="Times New Roman"/>
                          <a:ea typeface="Times New Roman"/>
                        </a:rPr>
                        <a:t>2191</a:t>
                      </a:r>
                      <a:endParaRPr lang="en-GB" sz="900" dirty="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0.299</a:t>
                      </a:r>
                      <a:endParaRPr lang="en-GB" sz="900">
                        <a:effectLst/>
                        <a:latin typeface="Times New Roman"/>
                        <a:ea typeface="Times New Roman"/>
                      </a:endParaRPr>
                    </a:p>
                  </a:txBody>
                  <a:tcPr marL="68580" marR="68580" marT="0" marB="0" anchor="b"/>
                </a:tc>
                <a:tc>
                  <a:txBody>
                    <a:bodyPr/>
                    <a:lstStyle/>
                    <a:p>
                      <a:pPr>
                        <a:spcAft>
                          <a:spcPts val="0"/>
                        </a:spcAft>
                      </a:pPr>
                      <a:r>
                        <a:rPr lang="en-GB" sz="900">
                          <a:solidFill>
                            <a:srgbClr val="000000"/>
                          </a:solidFill>
                          <a:effectLst/>
                          <a:latin typeface="Times New Roman"/>
                          <a:ea typeface="Times New Roman"/>
                        </a:rPr>
                        <a:t> </a:t>
                      </a:r>
                      <a:endParaRPr lang="en-GB" sz="900">
                        <a:effectLst/>
                        <a:latin typeface="Times New Roman"/>
                        <a:ea typeface="Times New Roman"/>
                      </a:endParaRPr>
                    </a:p>
                  </a:txBody>
                  <a:tcPr marL="68580" marR="68580" marT="0" marB="0" anchor="b"/>
                </a:tc>
                <a:tc>
                  <a:txBody>
                    <a:bodyPr/>
                    <a:lstStyle/>
                    <a:p>
                      <a:pPr>
                        <a:spcAft>
                          <a:spcPts val="0"/>
                        </a:spcAft>
                      </a:pPr>
                      <a:r>
                        <a:rPr lang="en-GB" sz="900" dirty="0">
                          <a:solidFill>
                            <a:srgbClr val="000000"/>
                          </a:solidFill>
                          <a:effectLst/>
                          <a:latin typeface="Times New Roman"/>
                          <a:ea typeface="Times New Roman"/>
                        </a:rPr>
                        <a:t>2200</a:t>
                      </a:r>
                      <a:endParaRPr lang="en-GB" sz="900" dirty="0">
                        <a:effectLst/>
                        <a:latin typeface="Times New Roman"/>
                        <a:ea typeface="Times New Roman"/>
                      </a:endParaRPr>
                    </a:p>
                  </a:txBody>
                  <a:tcPr marL="68580" marR="68580" marT="0" marB="0" anchor="b"/>
                </a:tc>
              </a:tr>
            </a:tbl>
          </a:graphicData>
        </a:graphic>
      </p:graphicFrame>
      <p:sp>
        <p:nvSpPr>
          <p:cNvPr id="2" name="Rounded Rectangle 1"/>
          <p:cNvSpPr/>
          <p:nvPr/>
        </p:nvSpPr>
        <p:spPr>
          <a:xfrm>
            <a:off x="0" y="3846782"/>
            <a:ext cx="9036496"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0" y="4278830"/>
            <a:ext cx="5292080" cy="44631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0" y="5157192"/>
            <a:ext cx="9036496" cy="432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49519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95288" y="1125538"/>
            <a:ext cx="8424862" cy="5389562"/>
          </a:xfrm>
        </p:spPr>
        <p:txBody>
          <a:bodyPr/>
          <a:lstStyle/>
          <a:p>
            <a:pPr marL="0" indent="0" algn="ctr">
              <a:buNone/>
            </a:pPr>
            <a:r>
              <a:rPr lang="en-GB" sz="1400" b="1" dirty="0" smtClean="0"/>
              <a:t>Is it really Americans that matter?</a:t>
            </a:r>
          </a:p>
        </p:txBody>
      </p:sp>
      <p:graphicFrame>
        <p:nvGraphicFramePr>
          <p:cNvPr id="3" name="Table 2"/>
          <p:cNvGraphicFramePr>
            <a:graphicFrameLocks noGrp="1"/>
          </p:cNvGraphicFramePr>
          <p:nvPr>
            <p:extLst>
              <p:ext uri="{D42A27DB-BD31-4B8C-83A1-F6EECF244321}">
                <p14:modId xmlns:p14="http://schemas.microsoft.com/office/powerpoint/2010/main" val="309157976"/>
              </p:ext>
            </p:extLst>
          </p:nvPr>
        </p:nvGraphicFramePr>
        <p:xfrm>
          <a:off x="1475656" y="1628800"/>
          <a:ext cx="6087245" cy="4688587"/>
        </p:xfrm>
        <a:graphic>
          <a:graphicData uri="http://schemas.openxmlformats.org/drawingml/2006/table">
            <a:tbl>
              <a:tblPr firstRow="1" firstCol="1" bandRow="1">
                <a:tableStyleId>{5C22544A-7EE6-4342-B048-85BDC9FD1C3A}</a:tableStyleId>
              </a:tblPr>
              <a:tblGrid>
                <a:gridCol w="2190820"/>
                <a:gridCol w="277406"/>
                <a:gridCol w="972391"/>
                <a:gridCol w="278386"/>
                <a:gridCol w="972391"/>
                <a:gridCol w="278386"/>
                <a:gridCol w="1117465"/>
              </a:tblGrid>
              <a:tr h="323028">
                <a:tc gridSpan="7">
                  <a:txBody>
                    <a:bodyPr/>
                    <a:lstStyle/>
                    <a:p>
                      <a:pPr>
                        <a:spcAft>
                          <a:spcPts val="0"/>
                        </a:spcAft>
                      </a:pPr>
                      <a:r>
                        <a:rPr lang="en-GB" sz="1100" dirty="0" smtClean="0">
                          <a:solidFill>
                            <a:schemeClr val="tx1"/>
                          </a:solidFill>
                          <a:effectLst/>
                        </a:rPr>
                        <a:t>One-tailed </a:t>
                      </a:r>
                      <a:r>
                        <a:rPr lang="en-GB" sz="1100" dirty="0">
                          <a:solidFill>
                            <a:schemeClr val="tx1"/>
                          </a:solidFill>
                          <a:effectLst/>
                        </a:rPr>
                        <a:t>tests for statistical significance of changes in Dispersion when new CEOs are appointed. </a:t>
                      </a:r>
                      <a:endParaRPr lang="en-GB" sz="1100" dirty="0">
                        <a:solidFill>
                          <a:schemeClr val="tx1"/>
                        </a:solidFill>
                        <a:effectLst/>
                        <a:latin typeface="DejaVu Sans Mono"/>
                        <a:ea typeface="DejaVu Sans"/>
                        <a:cs typeface="DejaVu Sans Mono"/>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9463">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Mean</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T-statistic</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Obs.</a:t>
                      </a:r>
                      <a:endParaRPr lang="en-GB" sz="1100">
                        <a:solidFill>
                          <a:schemeClr val="tx1"/>
                        </a:solidFill>
                        <a:effectLst/>
                        <a:latin typeface="DejaVu Sans Mono"/>
                        <a:ea typeface="DejaVu Sans"/>
                        <a:cs typeface="DejaVu Sans Mono"/>
                      </a:endParaRPr>
                    </a:p>
                  </a:txBody>
                  <a:tcPr marL="68580" marR="68580" marT="0" marB="0"/>
                </a:tc>
              </a:tr>
              <a:tr h="209463">
                <a:tc>
                  <a:txBody>
                    <a:bodyPr/>
                    <a:lstStyle/>
                    <a:p>
                      <a:pPr>
                        <a:spcAft>
                          <a:spcPts val="0"/>
                        </a:spcAft>
                      </a:pPr>
                      <a:r>
                        <a:rPr lang="en-GB" sz="1100">
                          <a:solidFill>
                            <a:schemeClr val="tx1"/>
                          </a:solidFill>
                          <a:effectLst/>
                        </a:rPr>
                        <a:t>US nationality CEOs</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r>
              <a:tr h="209463">
                <a:tc>
                  <a:txBody>
                    <a:bodyPr/>
                    <a:lstStyle/>
                    <a:p>
                      <a:pPr>
                        <a:spcAft>
                          <a:spcPts val="0"/>
                        </a:spcAft>
                      </a:pPr>
                      <a:r>
                        <a:rPr lang="en-GB" sz="1100" dirty="0" err="1">
                          <a:solidFill>
                            <a:schemeClr val="tx1"/>
                          </a:solidFill>
                          <a:effectLst/>
                          <a:latin typeface="Symbol" pitchFamily="18" charset="2"/>
                        </a:rPr>
                        <a:t>D</a:t>
                      </a:r>
                      <a:r>
                        <a:rPr lang="en-GB" sz="1100" dirty="0" err="1">
                          <a:solidFill>
                            <a:schemeClr val="tx1"/>
                          </a:solidFill>
                          <a:effectLst/>
                        </a:rPr>
                        <a:t>Dispersion</a:t>
                      </a:r>
                      <a:r>
                        <a:rPr lang="en-GB" sz="1100" baseline="-25000" dirty="0" err="1">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-0.010</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-0.543</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20</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Dispersion</a:t>
                      </a:r>
                      <a:r>
                        <a:rPr lang="en-GB" sz="1100" baseline="-25000" dirty="0" err="1" smtClean="0">
                          <a:solidFill>
                            <a:schemeClr val="tx1"/>
                          </a:solidFill>
                          <a:effectLst/>
                        </a:rPr>
                        <a:t>total</a:t>
                      </a:r>
                      <a:r>
                        <a:rPr lang="en-GB" sz="1100" baseline="-25000" dirty="0" smtClean="0">
                          <a:solidFill>
                            <a:schemeClr val="tx1"/>
                          </a:solidFill>
                          <a:effectLst/>
                        </a:rPr>
                        <a:t>-pay </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0.086**</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1.999</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20</a:t>
                      </a:r>
                      <a:endParaRPr lang="en-GB" sz="1100">
                        <a:solidFill>
                          <a:schemeClr val="tx1"/>
                        </a:solidFill>
                        <a:effectLst/>
                        <a:latin typeface="DejaVu Sans Mono"/>
                        <a:ea typeface="DejaVu Sans"/>
                        <a:cs typeface="DejaVu Sans Mono"/>
                      </a:endParaRPr>
                    </a:p>
                  </a:txBody>
                  <a:tcPr marL="68580" marR="68580" marT="0" marB="0" anchor="ctr"/>
                </a:tc>
              </a:tr>
              <a:tr h="209463">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0.038*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1.437</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12</a:t>
                      </a:r>
                      <a:endParaRPr lang="en-GB" sz="1100">
                        <a:solidFill>
                          <a:schemeClr val="tx1"/>
                        </a:solidFill>
                        <a:effectLst/>
                        <a:latin typeface="DejaVu Sans Mono"/>
                        <a:ea typeface="DejaVu Sans"/>
                        <a:cs typeface="DejaVu Sans Mono"/>
                      </a:endParaRPr>
                    </a:p>
                  </a:txBody>
                  <a:tcPr marL="68580" marR="68580" marT="0" marB="0" anchor="ctr"/>
                </a:tc>
              </a:tr>
              <a:tr h="209463">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total-pay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0.0498*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1.448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12</a:t>
                      </a:r>
                      <a:endParaRPr lang="en-GB" sz="1100">
                        <a:solidFill>
                          <a:schemeClr val="tx1"/>
                        </a:solidFill>
                        <a:effectLst/>
                        <a:latin typeface="DejaVu Sans Mono"/>
                        <a:ea typeface="DejaVu Sans"/>
                        <a:cs typeface="DejaVu Sans Mono"/>
                      </a:endParaRPr>
                    </a:p>
                  </a:txBody>
                  <a:tcPr marL="68580" marR="68580" marT="0" marB="0" anchor="ctr"/>
                </a:tc>
              </a:tr>
              <a:tr h="209463">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r>
              <a:tr h="209463">
                <a:tc>
                  <a:txBody>
                    <a:bodyPr/>
                    <a:lstStyle/>
                    <a:p>
                      <a:pPr>
                        <a:spcAft>
                          <a:spcPts val="0"/>
                        </a:spcAft>
                      </a:pPr>
                      <a:r>
                        <a:rPr lang="en-GB" sz="1100">
                          <a:solidFill>
                            <a:schemeClr val="tx1"/>
                          </a:solidFill>
                          <a:effectLst/>
                        </a:rPr>
                        <a:t>UK nationality CEOs</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Dispersion</a:t>
                      </a:r>
                      <a:r>
                        <a:rPr lang="en-GB" sz="1100" baseline="-25000" dirty="0" err="1"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0.008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1.034</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212</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Dispersion</a:t>
                      </a:r>
                      <a:r>
                        <a:rPr lang="en-GB" sz="1100" baseline="-25000" dirty="0" err="1" smtClean="0">
                          <a:solidFill>
                            <a:schemeClr val="tx1"/>
                          </a:solidFill>
                          <a:effectLst/>
                        </a:rPr>
                        <a:t>total</a:t>
                      </a:r>
                      <a:r>
                        <a:rPr lang="en-GB" sz="1100" baseline="-25000" dirty="0" smtClean="0">
                          <a:solidFill>
                            <a:schemeClr val="tx1"/>
                          </a:solidFill>
                          <a:effectLst/>
                        </a:rPr>
                        <a:t>-pay </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0.015**</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1.654</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212</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-0.010*</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-1.370</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123</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total-pay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0.005</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0.737</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123</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r>
              <a:tr h="222082">
                <a:tc gridSpan="7">
                  <a:txBody>
                    <a:bodyPr/>
                    <a:lstStyle/>
                    <a:p>
                      <a:pPr>
                        <a:spcAft>
                          <a:spcPts val="0"/>
                        </a:spcAft>
                      </a:pPr>
                      <a:r>
                        <a:rPr lang="en-GB" sz="1100">
                          <a:solidFill>
                            <a:schemeClr val="tx1"/>
                          </a:solidFill>
                          <a:effectLst/>
                        </a:rPr>
                        <a:t>Difference between UK nationality CEOs and US nationality CEOs</a:t>
                      </a:r>
                      <a:endParaRPr lang="en-GB" sz="1100">
                        <a:solidFill>
                          <a:schemeClr val="tx1"/>
                        </a:solidFill>
                        <a:effectLst/>
                        <a:latin typeface="DejaVu Sans Mono"/>
                        <a:ea typeface="DejaVu Sans"/>
                        <a:cs typeface="DejaVu Sans Mono"/>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Dispersion</a:t>
                      </a:r>
                      <a:r>
                        <a:rPr lang="en-GB" sz="1100" baseline="-25000" dirty="0" err="1"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0.898</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232</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Dispersion</a:t>
                      </a:r>
                      <a:r>
                        <a:rPr lang="en-GB" sz="1100" baseline="-25000" dirty="0" err="1" smtClean="0">
                          <a:solidFill>
                            <a:schemeClr val="tx1"/>
                          </a:solidFill>
                          <a:effectLst/>
                        </a:rPr>
                        <a:t>total</a:t>
                      </a:r>
                      <a:r>
                        <a:rPr lang="en-GB" sz="1100" baseline="-25000" dirty="0" smtClean="0">
                          <a:solidFill>
                            <a:schemeClr val="tx1"/>
                          </a:solidFill>
                          <a:effectLst/>
                        </a:rPr>
                        <a:t>-pay </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-0.071*</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-1.606</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232</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-0.483*</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-1.746</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135</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smtClean="0">
                          <a:solidFill>
                            <a:schemeClr val="tx1"/>
                          </a:solidFill>
                          <a:effectLst/>
                          <a:latin typeface="Symbol" pitchFamily="18" charset="2"/>
                        </a:rPr>
                        <a:t>D</a:t>
                      </a:r>
                      <a:r>
                        <a:rPr lang="en-GB" sz="1100" dirty="0" smtClean="0">
                          <a:solidFill>
                            <a:schemeClr val="tx1"/>
                          </a:solidFill>
                          <a:effectLst/>
                        </a:rPr>
                        <a:t>2Dispersion</a:t>
                      </a:r>
                      <a:r>
                        <a:rPr lang="en-GB" sz="1100" baseline="-25000" dirty="0" smtClean="0">
                          <a:solidFill>
                            <a:schemeClr val="tx1"/>
                          </a:solidFill>
                          <a:effectLst/>
                        </a:rPr>
                        <a:t>total-pay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-0.044</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-1.251</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135</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ispersion</a:t>
                      </a:r>
                      <a:r>
                        <a:rPr lang="en-GB" sz="1100" baseline="-25000" dirty="0" err="1" smtClean="0">
                          <a:solidFill>
                            <a:schemeClr val="tx1"/>
                          </a:solidFill>
                          <a:effectLst/>
                        </a:rPr>
                        <a:t>salary</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0.011</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0.957</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232</a:t>
                      </a:r>
                      <a:endParaRPr lang="en-GB" sz="1100">
                        <a:solidFill>
                          <a:schemeClr val="tx1"/>
                        </a:solidFill>
                        <a:effectLst/>
                        <a:latin typeface="DejaVu Sans Mono"/>
                        <a:ea typeface="DejaVu Sans"/>
                        <a:cs typeface="DejaVu Sans Mono"/>
                      </a:endParaRPr>
                    </a:p>
                  </a:txBody>
                  <a:tcPr marL="68580" marR="68580" marT="0" marB="0" anchor="ctr"/>
                </a:tc>
              </a:tr>
              <a:tr h="222082">
                <a:tc>
                  <a:txBody>
                    <a:bodyPr/>
                    <a:lstStyle/>
                    <a:p>
                      <a:pPr>
                        <a:spcAft>
                          <a:spcPts val="0"/>
                        </a:spcAft>
                      </a:pPr>
                      <a:r>
                        <a:rPr lang="en-GB" sz="1100" dirty="0" err="1" smtClean="0">
                          <a:solidFill>
                            <a:schemeClr val="tx1"/>
                          </a:solidFill>
                          <a:effectLst/>
                          <a:latin typeface="Symbol" pitchFamily="18" charset="2"/>
                        </a:rPr>
                        <a:t>D</a:t>
                      </a:r>
                      <a:r>
                        <a:rPr lang="en-GB" sz="1100" dirty="0" err="1" smtClean="0">
                          <a:solidFill>
                            <a:schemeClr val="tx1"/>
                          </a:solidFill>
                          <a:effectLst/>
                        </a:rPr>
                        <a:t>ispersion</a:t>
                      </a:r>
                      <a:r>
                        <a:rPr lang="en-GB" sz="1100" baseline="-25000" dirty="0" err="1" smtClean="0">
                          <a:solidFill>
                            <a:schemeClr val="tx1"/>
                          </a:solidFill>
                          <a:effectLst/>
                        </a:rPr>
                        <a:t>total</a:t>
                      </a:r>
                      <a:r>
                        <a:rPr lang="en-GB" sz="1100" baseline="-25000" dirty="0" smtClean="0">
                          <a:solidFill>
                            <a:schemeClr val="tx1"/>
                          </a:solidFill>
                          <a:effectLst/>
                        </a:rPr>
                        <a:t>-pay </a:t>
                      </a:r>
                      <a:endParaRPr lang="en-GB" sz="1100" dirty="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tc>
                <a:tc>
                  <a:txBody>
                    <a:bodyPr/>
                    <a:lstStyle/>
                    <a:p>
                      <a:pPr>
                        <a:spcAft>
                          <a:spcPts val="0"/>
                        </a:spcAft>
                      </a:pPr>
                      <a:r>
                        <a:rPr lang="en-GB" sz="1100">
                          <a:solidFill>
                            <a:schemeClr val="tx1"/>
                          </a:solidFill>
                          <a:effectLst/>
                        </a:rPr>
                        <a:t>0.011</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0.660</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a:solidFill>
                            <a:schemeClr val="tx1"/>
                          </a:solidFill>
                          <a:effectLst/>
                        </a:rPr>
                        <a:t> </a:t>
                      </a:r>
                      <a:endParaRPr lang="en-GB" sz="1100">
                        <a:solidFill>
                          <a:schemeClr val="tx1"/>
                        </a:solidFill>
                        <a:effectLst/>
                        <a:latin typeface="DejaVu Sans Mono"/>
                        <a:ea typeface="DejaVu Sans"/>
                        <a:cs typeface="DejaVu Sans Mono"/>
                      </a:endParaRPr>
                    </a:p>
                  </a:txBody>
                  <a:tcPr marL="68580" marR="68580" marT="0" marB="0" anchor="ctr"/>
                </a:tc>
                <a:tc>
                  <a:txBody>
                    <a:bodyPr/>
                    <a:lstStyle/>
                    <a:p>
                      <a:pPr>
                        <a:spcAft>
                          <a:spcPts val="0"/>
                        </a:spcAft>
                      </a:pPr>
                      <a:r>
                        <a:rPr lang="en-GB" sz="1100" dirty="0">
                          <a:solidFill>
                            <a:schemeClr val="tx1"/>
                          </a:solidFill>
                          <a:effectLst/>
                        </a:rPr>
                        <a:t>232</a:t>
                      </a:r>
                      <a:endParaRPr lang="en-GB" sz="1100" dirty="0">
                        <a:solidFill>
                          <a:schemeClr val="tx1"/>
                        </a:solidFill>
                        <a:effectLst/>
                        <a:latin typeface="DejaVu Sans Mono"/>
                        <a:ea typeface="DejaVu Sans"/>
                        <a:cs typeface="DejaVu Sans Mono"/>
                      </a:endParaRPr>
                    </a:p>
                  </a:txBody>
                  <a:tcPr marL="68580" marR="68580" marT="0" marB="0" anchor="ctr"/>
                </a:tc>
              </a:tr>
            </a:tbl>
          </a:graphicData>
        </a:graphic>
      </p:graphicFrame>
    </p:spTree>
    <p:extLst>
      <p:ext uri="{BB962C8B-B14F-4D97-AF65-F5344CB8AC3E}">
        <p14:creationId xmlns:p14="http://schemas.microsoft.com/office/powerpoint/2010/main" val="2133344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060848"/>
            <a:ext cx="8229600" cy="4525962"/>
          </a:xfrm>
        </p:spPr>
        <p:txBody>
          <a:bodyPr/>
          <a:lstStyle/>
          <a:p>
            <a:endParaRPr lang="en-GB"/>
          </a:p>
        </p:txBody>
      </p:sp>
      <p:pic>
        <p:nvPicPr>
          <p:cNvPr id="4" name="Picture 2" descr="http://www.cartoonstock.com/newscartoons/cartoonists/for/lowres/forn1280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863" y="904983"/>
            <a:ext cx="6118225"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9250" y="908050"/>
            <a:ext cx="3240782" cy="792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52320" y="2564904"/>
            <a:ext cx="287768"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8348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00808"/>
            <a:ext cx="537405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3"/>
            <a:ext cx="9036496" cy="67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endParaRPr lang="en-GB" dirty="0"/>
          </a:p>
        </p:txBody>
      </p:sp>
      <p:pic>
        <p:nvPicPr>
          <p:cNvPr id="160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86320"/>
            <a:ext cx="5400599" cy="677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1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0770"/>
                                        </p:tgtEl>
                                        <p:attrNameLst>
                                          <p:attrName>style.visibility</p:attrName>
                                        </p:attrNameLst>
                                      </p:cBhvr>
                                      <p:to>
                                        <p:strVal val="visible"/>
                                      </p:to>
                                    </p:set>
                                    <p:animEffect transition="in" filter="wipe(up)">
                                      <p:cBhvr>
                                        <p:cTn id="17" dur="5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1" y="1844824"/>
            <a:ext cx="8158361" cy="4670276"/>
          </a:xfrm>
        </p:spPr>
        <p:txBody>
          <a:bodyPr/>
          <a:lstStyle/>
          <a:p>
            <a:pPr marL="0" indent="0">
              <a:buNone/>
            </a:pPr>
            <a:r>
              <a:rPr lang="en-GB" sz="2000" dirty="0" smtClean="0"/>
              <a:t>From </a:t>
            </a:r>
            <a:r>
              <a:rPr lang="en-GB" sz="2000" dirty="0"/>
              <a:t>J</a:t>
            </a:r>
            <a:r>
              <a:rPr lang="en-GB" sz="2000" dirty="0" smtClean="0"/>
              <a:t>anuary 2014 the EU has a rule that:</a:t>
            </a:r>
          </a:p>
          <a:p>
            <a:endParaRPr lang="en-GB" sz="2000" dirty="0"/>
          </a:p>
          <a:p>
            <a:r>
              <a:rPr lang="en-GB" sz="2000" dirty="0" smtClean="0"/>
              <a:t>The amount of bankers’ bonuses does not exceed the fixed remuneration (1:1) ratio</a:t>
            </a:r>
          </a:p>
          <a:p>
            <a:r>
              <a:rPr lang="en-GB" sz="2000" dirty="0" smtClean="0"/>
              <a:t>The cap can be increased to 2:1 with supermajority of shareholders.</a:t>
            </a:r>
            <a:endParaRPr lang="en-GB" sz="2000"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7372975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666" y="1988840"/>
            <a:ext cx="6981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7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2678" y="3789040"/>
            <a:ext cx="68389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GB" dirty="0" smtClean="0"/>
              <a:t>Bankers’ bonuses</a:t>
            </a:r>
            <a:br>
              <a:rPr lang="en-GB" dirty="0" smtClean="0"/>
            </a:br>
            <a:r>
              <a:rPr lang="en-GB" sz="1400" dirty="0" smtClean="0"/>
              <a:t>K.J. Murphy, Regulating Banking Bonuses in the European Union: a Case Study in Unintended Consequences, 2013, EFM 19(4), 631-657</a:t>
            </a:r>
            <a:endParaRPr lang="en-GB" dirty="0"/>
          </a:p>
        </p:txBody>
      </p:sp>
    </p:spTree>
    <p:extLst>
      <p:ext uri="{BB962C8B-B14F-4D97-AF65-F5344CB8AC3E}">
        <p14:creationId xmlns:p14="http://schemas.microsoft.com/office/powerpoint/2010/main" val="18307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908050"/>
            <a:ext cx="8929688" cy="5618163"/>
          </a:xfrm>
          <a:noFill/>
        </p:spPr>
      </p:pic>
    </p:spTree>
    <p:extLst>
      <p:ext uri="{BB962C8B-B14F-4D97-AF65-F5344CB8AC3E}">
        <p14:creationId xmlns:p14="http://schemas.microsoft.com/office/powerpoint/2010/main" val="2307950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5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272808" cy="560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936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taking</a:t>
            </a:r>
            <a:endParaRPr lang="en-GB" dirty="0"/>
          </a:p>
        </p:txBody>
      </p:sp>
      <p:sp>
        <p:nvSpPr>
          <p:cNvPr id="3" name="Content Placeholder 2"/>
          <p:cNvSpPr>
            <a:spLocks noGrp="1"/>
          </p:cNvSpPr>
          <p:nvPr>
            <p:ph idx="1"/>
          </p:nvPr>
        </p:nvSpPr>
        <p:spPr/>
        <p:txBody>
          <a:bodyPr/>
          <a:lstStyle/>
          <a:p>
            <a:endParaRPr lang="en-GB" dirty="0"/>
          </a:p>
        </p:txBody>
      </p:sp>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999" y="1700808"/>
            <a:ext cx="62865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801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6320"/>
            <a:ext cx="5400599" cy="677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2544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692150"/>
            <a:ext cx="8158361" cy="936650"/>
          </a:xfrm>
        </p:spPr>
        <p:txBody>
          <a:bodyPr/>
          <a:lstStyle/>
          <a:p>
            <a:r>
              <a:rPr lang="en-GB" dirty="0" smtClean="0"/>
              <a:t>A few quotes</a:t>
            </a:r>
            <a:endParaRPr lang="en-GB" dirty="0"/>
          </a:p>
        </p:txBody>
      </p:sp>
      <p:sp>
        <p:nvSpPr>
          <p:cNvPr id="3" name="Content Placeholder 2"/>
          <p:cNvSpPr>
            <a:spLocks noGrp="1"/>
          </p:cNvSpPr>
          <p:nvPr>
            <p:ph idx="1"/>
          </p:nvPr>
        </p:nvSpPr>
        <p:spPr>
          <a:xfrm>
            <a:off x="395536" y="1556792"/>
            <a:ext cx="8640960" cy="4958308"/>
          </a:xfrm>
        </p:spPr>
        <p:txBody>
          <a:bodyPr/>
          <a:lstStyle/>
          <a:p>
            <a:r>
              <a:rPr lang="en-GB" sz="2000" dirty="0" smtClean="0"/>
              <a:t>“the government is not stopping RBS handing McEwan £1m a year in “allowances” – in effect doubling his salary – as a route to sidestep the EU bonus cap”</a:t>
            </a:r>
          </a:p>
          <a:p>
            <a:endParaRPr lang="en-GB" sz="2000" dirty="0"/>
          </a:p>
          <a:p>
            <a:r>
              <a:rPr lang="en-GB" sz="2000" dirty="0" smtClean="0"/>
              <a:t>“one shareholder in RBS warned that the bank might now have little option but to increase salaries”</a:t>
            </a:r>
          </a:p>
          <a:p>
            <a:endParaRPr lang="en-GB" sz="2000" dirty="0"/>
          </a:p>
          <a:p>
            <a:r>
              <a:rPr lang="en-GB" sz="2000" dirty="0" smtClean="0"/>
              <a:t>“it is not easy  to accept, but if RBS is to thrive we must do what it takes to attract and keep the people  who will help us achieve the goals. We think that the right position of the business is to be commercial. (…) the ability to pay competitively is fundamental to getting RBS to where we need it to be”</a:t>
            </a:r>
            <a:endParaRPr lang="en-GB" sz="2000" dirty="0"/>
          </a:p>
        </p:txBody>
      </p:sp>
    </p:spTree>
    <p:extLst>
      <p:ext uri="{BB962C8B-B14F-4D97-AF65-F5344CB8AC3E}">
        <p14:creationId xmlns:p14="http://schemas.microsoft.com/office/powerpoint/2010/main" val="1636725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Corporate Governance research</a:t>
            </a:r>
            <a:endParaRPr lang="en-GB" dirty="0"/>
          </a:p>
        </p:txBody>
      </p:sp>
      <p:sp>
        <p:nvSpPr>
          <p:cNvPr id="3" name="Content Placeholder 2"/>
          <p:cNvSpPr>
            <a:spLocks noGrp="1"/>
          </p:cNvSpPr>
          <p:nvPr>
            <p:ph idx="1"/>
          </p:nvPr>
        </p:nvSpPr>
        <p:spPr>
          <a:xfrm>
            <a:off x="456255" y="1983784"/>
            <a:ext cx="8229600" cy="4525962"/>
          </a:xfrm>
        </p:spPr>
        <p:txBody>
          <a:bodyPr/>
          <a:lstStyle/>
          <a:p>
            <a:endParaRPr lang="en-GB" dirty="0"/>
          </a:p>
        </p:txBody>
      </p:sp>
      <p:sp>
        <p:nvSpPr>
          <p:cNvPr id="4" name="Isosceles Triangle 3"/>
          <p:cNvSpPr/>
          <p:nvPr/>
        </p:nvSpPr>
        <p:spPr>
          <a:xfrm>
            <a:off x="611560" y="2800926"/>
            <a:ext cx="4032448" cy="3744416"/>
          </a:xfrm>
          <a:prstGeom prst="triangle">
            <a:avLst>
              <a:gd name="adj" fmla="val 4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Owners</a:t>
            </a:r>
          </a:p>
          <a:p>
            <a:pPr algn="ctr"/>
            <a:r>
              <a:rPr lang="en-GB" dirty="0" smtClean="0">
                <a:solidFill>
                  <a:srgbClr val="002060"/>
                </a:solidFill>
              </a:rPr>
              <a:t>(shareholders, principals) </a:t>
            </a:r>
            <a:endParaRPr lang="en-GB" dirty="0">
              <a:solidFill>
                <a:srgbClr val="002060"/>
              </a:solidFill>
            </a:endParaRPr>
          </a:p>
        </p:txBody>
      </p:sp>
      <p:sp>
        <p:nvSpPr>
          <p:cNvPr id="6" name="Isosceles Triangle 5"/>
          <p:cNvSpPr/>
          <p:nvPr/>
        </p:nvSpPr>
        <p:spPr>
          <a:xfrm>
            <a:off x="4644008" y="2816569"/>
            <a:ext cx="4067943" cy="372877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Management </a:t>
            </a:r>
          </a:p>
          <a:p>
            <a:pPr marL="285750" indent="-285750">
              <a:buFont typeface="Arial" panose="020B0604020202020204" pitchFamily="34" charset="0"/>
              <a:buChar char="•"/>
            </a:pPr>
            <a:r>
              <a:rPr lang="en-GB" dirty="0" smtClean="0">
                <a:solidFill>
                  <a:srgbClr val="002060"/>
                </a:solidFill>
              </a:rPr>
              <a:t>CEOs </a:t>
            </a:r>
          </a:p>
          <a:p>
            <a:pPr marL="285750" indent="-285750">
              <a:buFont typeface="Arial" panose="020B0604020202020204" pitchFamily="34" charset="0"/>
              <a:buChar char="•"/>
            </a:pPr>
            <a:r>
              <a:rPr lang="en-GB" dirty="0" smtClean="0">
                <a:solidFill>
                  <a:srgbClr val="002060"/>
                </a:solidFill>
              </a:rPr>
              <a:t>Executives</a:t>
            </a:r>
          </a:p>
          <a:p>
            <a:pPr marL="285750" indent="-285750">
              <a:buFont typeface="Arial" panose="020B0604020202020204" pitchFamily="34" charset="0"/>
              <a:buChar char="•"/>
            </a:pPr>
            <a:r>
              <a:rPr lang="en-GB" dirty="0" smtClean="0">
                <a:solidFill>
                  <a:srgbClr val="002060"/>
                </a:solidFill>
              </a:rPr>
              <a:t>Nonexecutives</a:t>
            </a:r>
          </a:p>
          <a:p>
            <a:pPr algn="ctr"/>
            <a:r>
              <a:rPr lang="en-GB" dirty="0" smtClean="0">
                <a:solidFill>
                  <a:srgbClr val="002060"/>
                </a:solidFill>
              </a:rPr>
              <a:t>(boards)</a:t>
            </a:r>
            <a:endParaRPr lang="en-GB" dirty="0">
              <a:solidFill>
                <a:srgbClr val="002060"/>
              </a:solidFill>
            </a:endParaRPr>
          </a:p>
        </p:txBody>
      </p:sp>
      <p:sp>
        <p:nvSpPr>
          <p:cNvPr id="8" name="Isosceles Triangle 7"/>
          <p:cNvSpPr/>
          <p:nvPr/>
        </p:nvSpPr>
        <p:spPr>
          <a:xfrm rot="18116630">
            <a:off x="1935213" y="857142"/>
            <a:ext cx="4434187" cy="35642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rgbClr val="002060"/>
              </a:solidFill>
            </a:endParaRPr>
          </a:p>
        </p:txBody>
      </p:sp>
      <p:sp>
        <p:nvSpPr>
          <p:cNvPr id="10" name="Right Arrow 9"/>
          <p:cNvSpPr/>
          <p:nvPr/>
        </p:nvSpPr>
        <p:spPr>
          <a:xfrm>
            <a:off x="0" y="2374770"/>
            <a:ext cx="2520280" cy="852311"/>
          </a:xfrm>
          <a:prstGeom prs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Does ownership matter?</a:t>
            </a:r>
            <a:endParaRPr lang="en-GB" sz="1400" dirty="0">
              <a:solidFill>
                <a:srgbClr val="FF0000"/>
              </a:solidFill>
            </a:endParaRPr>
          </a:p>
        </p:txBody>
      </p:sp>
      <p:sp>
        <p:nvSpPr>
          <p:cNvPr id="11" name="Right Arrow 10"/>
          <p:cNvSpPr/>
          <p:nvPr/>
        </p:nvSpPr>
        <p:spPr>
          <a:xfrm>
            <a:off x="0" y="3068960"/>
            <a:ext cx="2195736" cy="852311"/>
          </a:xfrm>
          <a:prstGeom prs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Optimal ownership?</a:t>
            </a:r>
            <a:endParaRPr lang="en-GB" sz="1400" dirty="0">
              <a:solidFill>
                <a:srgbClr val="FF0000"/>
              </a:solidFill>
            </a:endParaRPr>
          </a:p>
        </p:txBody>
      </p:sp>
      <p:sp>
        <p:nvSpPr>
          <p:cNvPr id="12" name="Right Arrow 11"/>
          <p:cNvSpPr/>
          <p:nvPr/>
        </p:nvSpPr>
        <p:spPr>
          <a:xfrm>
            <a:off x="0" y="3820610"/>
            <a:ext cx="1763688" cy="852311"/>
          </a:xfrm>
          <a:prstGeom prs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Impact of groups of owners?</a:t>
            </a:r>
            <a:endParaRPr lang="en-GB" sz="1400" dirty="0">
              <a:solidFill>
                <a:srgbClr val="FF0000"/>
              </a:solidFill>
            </a:endParaRPr>
          </a:p>
        </p:txBody>
      </p:sp>
      <p:sp>
        <p:nvSpPr>
          <p:cNvPr id="13" name="Left Arrow 12"/>
          <p:cNvSpPr/>
          <p:nvPr/>
        </p:nvSpPr>
        <p:spPr>
          <a:xfrm>
            <a:off x="6677978" y="2369420"/>
            <a:ext cx="2466021" cy="864096"/>
          </a:xfrm>
          <a:prstGeom prst="lef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Does board structure matter?</a:t>
            </a:r>
            <a:endParaRPr lang="en-GB" sz="1400" dirty="0">
              <a:solidFill>
                <a:srgbClr val="FF0000"/>
              </a:solidFill>
            </a:endParaRPr>
          </a:p>
        </p:txBody>
      </p:sp>
      <p:sp>
        <p:nvSpPr>
          <p:cNvPr id="15" name="Right Arrow 14"/>
          <p:cNvSpPr/>
          <p:nvPr/>
        </p:nvSpPr>
        <p:spPr>
          <a:xfrm>
            <a:off x="-108520" y="4590438"/>
            <a:ext cx="1575540" cy="852311"/>
          </a:xfrm>
          <a:prstGeom prs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Controlling owners?</a:t>
            </a:r>
            <a:endParaRPr lang="en-GB" sz="1400" dirty="0">
              <a:solidFill>
                <a:srgbClr val="FF0000"/>
              </a:solidFill>
            </a:endParaRPr>
          </a:p>
        </p:txBody>
      </p:sp>
      <p:sp>
        <p:nvSpPr>
          <p:cNvPr id="16" name="Right Arrow 15"/>
          <p:cNvSpPr/>
          <p:nvPr/>
        </p:nvSpPr>
        <p:spPr>
          <a:xfrm>
            <a:off x="0" y="5437479"/>
            <a:ext cx="881844" cy="852311"/>
          </a:xfrm>
          <a:prstGeom prs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Etc…</a:t>
            </a:r>
            <a:endParaRPr lang="en-GB" sz="1400" dirty="0">
              <a:solidFill>
                <a:srgbClr val="FF0000"/>
              </a:solidFill>
            </a:endParaRPr>
          </a:p>
        </p:txBody>
      </p:sp>
      <p:sp>
        <p:nvSpPr>
          <p:cNvPr id="17" name="Left Arrow 16"/>
          <p:cNvSpPr/>
          <p:nvPr/>
        </p:nvSpPr>
        <p:spPr>
          <a:xfrm>
            <a:off x="7087125" y="3057175"/>
            <a:ext cx="2051720" cy="864096"/>
          </a:xfrm>
          <a:prstGeom prst="lef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Board issues?</a:t>
            </a:r>
            <a:endParaRPr lang="en-GB" sz="1400" dirty="0">
              <a:solidFill>
                <a:srgbClr val="FF0000"/>
              </a:solidFill>
            </a:endParaRPr>
          </a:p>
        </p:txBody>
      </p:sp>
      <p:sp>
        <p:nvSpPr>
          <p:cNvPr id="18" name="Left Arrow 17"/>
          <p:cNvSpPr/>
          <p:nvPr/>
        </p:nvSpPr>
        <p:spPr>
          <a:xfrm>
            <a:off x="7380312" y="3726342"/>
            <a:ext cx="1736047" cy="864096"/>
          </a:xfrm>
          <a:prstGeom prst="lef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CEO issues?</a:t>
            </a:r>
            <a:endParaRPr lang="en-GB" sz="1400" dirty="0">
              <a:solidFill>
                <a:srgbClr val="FF0000"/>
              </a:solidFill>
            </a:endParaRPr>
          </a:p>
        </p:txBody>
      </p:sp>
      <p:sp>
        <p:nvSpPr>
          <p:cNvPr id="19" name="Left Arrow 18"/>
          <p:cNvSpPr/>
          <p:nvPr/>
        </p:nvSpPr>
        <p:spPr>
          <a:xfrm>
            <a:off x="8248336" y="5328950"/>
            <a:ext cx="890510" cy="864096"/>
          </a:xfrm>
          <a:prstGeom prst="lef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Etc.</a:t>
            </a:r>
            <a:endParaRPr lang="en-GB" sz="1400" dirty="0">
              <a:solidFill>
                <a:srgbClr val="FF0000"/>
              </a:solidFill>
            </a:endParaRPr>
          </a:p>
        </p:txBody>
      </p:sp>
      <p:sp>
        <p:nvSpPr>
          <p:cNvPr id="21" name="Left Arrow 20"/>
          <p:cNvSpPr/>
          <p:nvPr/>
        </p:nvSpPr>
        <p:spPr>
          <a:xfrm>
            <a:off x="7829926" y="4444928"/>
            <a:ext cx="1403647" cy="864096"/>
          </a:xfrm>
          <a:prstGeom prst="lef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0000"/>
                </a:solidFill>
              </a:rPr>
              <a:t>Incentives?</a:t>
            </a:r>
            <a:endParaRPr lang="en-GB" sz="1400" dirty="0">
              <a:solidFill>
                <a:srgbClr val="FF0000"/>
              </a:solidFill>
            </a:endParaRPr>
          </a:p>
        </p:txBody>
      </p:sp>
      <p:sp>
        <p:nvSpPr>
          <p:cNvPr id="22" name="Left-Right Arrow 21"/>
          <p:cNvSpPr/>
          <p:nvPr/>
        </p:nvSpPr>
        <p:spPr>
          <a:xfrm>
            <a:off x="2557785" y="2436727"/>
            <a:ext cx="4101101" cy="759684"/>
          </a:xfrm>
          <a:prstGeom prst="lef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Market for corporate control</a:t>
            </a:r>
            <a:endParaRPr lang="en-GB" dirty="0">
              <a:solidFill>
                <a:srgbClr val="FF0000"/>
              </a:solidFill>
            </a:endParaRPr>
          </a:p>
        </p:txBody>
      </p:sp>
      <p:sp>
        <p:nvSpPr>
          <p:cNvPr id="23" name="TextBox 22"/>
          <p:cNvSpPr txBox="1"/>
          <p:nvPr/>
        </p:nvSpPr>
        <p:spPr>
          <a:xfrm>
            <a:off x="2953134" y="1833954"/>
            <a:ext cx="3705753" cy="646331"/>
          </a:xfrm>
          <a:prstGeom prst="rect">
            <a:avLst/>
          </a:prstGeom>
          <a:noFill/>
        </p:spPr>
        <p:txBody>
          <a:bodyPr wrap="square" rtlCol="0">
            <a:spAutoFit/>
          </a:bodyPr>
          <a:lstStyle/>
          <a:p>
            <a:r>
              <a:rPr lang="en-GB" dirty="0" smtClean="0">
                <a:solidFill>
                  <a:srgbClr val="002060"/>
                </a:solidFill>
              </a:rPr>
              <a:t>The world (stakeholders, political &amp; regulating bodies, competitors) </a:t>
            </a:r>
            <a:endParaRPr lang="en-GB" dirty="0">
              <a:solidFill>
                <a:srgbClr val="002060"/>
              </a:solidFill>
            </a:endParaRPr>
          </a:p>
        </p:txBody>
      </p:sp>
      <p:sp>
        <p:nvSpPr>
          <p:cNvPr id="25" name="Left-Right Arrow 24"/>
          <p:cNvSpPr/>
          <p:nvPr/>
        </p:nvSpPr>
        <p:spPr>
          <a:xfrm>
            <a:off x="3113822" y="3439490"/>
            <a:ext cx="2970346" cy="1098742"/>
          </a:xfrm>
          <a:prstGeom prst="lef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Balance between regulation and control</a:t>
            </a:r>
            <a:endParaRPr lang="en-GB" dirty="0">
              <a:solidFill>
                <a:srgbClr val="FF0000"/>
              </a:solidFill>
            </a:endParaRPr>
          </a:p>
        </p:txBody>
      </p:sp>
      <p:sp>
        <p:nvSpPr>
          <p:cNvPr id="26" name="Left-Right Arrow 25"/>
          <p:cNvSpPr/>
          <p:nvPr/>
        </p:nvSpPr>
        <p:spPr>
          <a:xfrm>
            <a:off x="3590882" y="4246765"/>
            <a:ext cx="2133245" cy="1237027"/>
          </a:xfrm>
          <a:prstGeom prst="lef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Politicians, lobby groups</a:t>
            </a:r>
            <a:endParaRPr lang="en-GB" dirty="0">
              <a:solidFill>
                <a:srgbClr val="FF0000"/>
              </a:solidFill>
            </a:endParaRPr>
          </a:p>
        </p:txBody>
      </p:sp>
      <p:sp>
        <p:nvSpPr>
          <p:cNvPr id="27" name="Left-Right Arrow 26"/>
          <p:cNvSpPr/>
          <p:nvPr/>
        </p:nvSpPr>
        <p:spPr>
          <a:xfrm>
            <a:off x="4057302" y="5483792"/>
            <a:ext cx="1018753" cy="759684"/>
          </a:xfrm>
          <a:prstGeom prst="lef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Etc.</a:t>
            </a:r>
            <a:endParaRPr lang="en-GB" dirty="0">
              <a:solidFill>
                <a:srgbClr val="FF0000"/>
              </a:solidFill>
            </a:endParaRPr>
          </a:p>
        </p:txBody>
      </p:sp>
      <p:sp>
        <p:nvSpPr>
          <p:cNvPr id="28" name="Left-Right Arrow 27"/>
          <p:cNvSpPr/>
          <p:nvPr/>
        </p:nvSpPr>
        <p:spPr>
          <a:xfrm>
            <a:off x="2844139" y="2976887"/>
            <a:ext cx="3528392" cy="759684"/>
          </a:xfrm>
          <a:prstGeom prst="leftRightArrow">
            <a:avLst/>
          </a:prstGeom>
          <a:solidFill>
            <a:srgbClr val="F1F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Cross-country differences</a:t>
            </a:r>
            <a:endParaRPr lang="en-GB" dirty="0">
              <a:solidFill>
                <a:srgbClr val="FF0000"/>
              </a:solidFill>
            </a:endParaRPr>
          </a:p>
        </p:txBody>
      </p:sp>
    </p:spTree>
    <p:extLst>
      <p:ext uri="{BB962C8B-B14F-4D97-AF65-F5344CB8AC3E}">
        <p14:creationId xmlns:p14="http://schemas.microsoft.com/office/powerpoint/2010/main" val="65105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par>
                          <p:cTn id="41" fill="hold">
                            <p:stCondLst>
                              <p:cond delay="2000"/>
                            </p:stCondLst>
                            <p:childTnLst>
                              <p:par>
                                <p:cTn id="42" presetID="16" presetClass="entr" presetSubtype="2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par>
                          <p:cTn id="50" fill="hold">
                            <p:stCondLst>
                              <p:cond delay="500"/>
                            </p:stCondLst>
                            <p:childTnLst>
                              <p:par>
                                <p:cTn id="51" presetID="16" presetClass="entr" presetSubtype="21"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par>
                          <p:cTn id="58" fill="hold">
                            <p:stCondLst>
                              <p:cond delay="1500"/>
                            </p:stCondLst>
                            <p:childTnLst>
                              <p:par>
                                <p:cTn id="59" presetID="16" presetClass="entr" presetSubtype="2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par>
                          <p:cTn id="62" fill="hold">
                            <p:stCondLst>
                              <p:cond delay="2000"/>
                            </p:stCondLst>
                            <p:childTnLst>
                              <p:par>
                                <p:cTn id="63" presetID="16" presetClass="entr" presetSubtype="2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arn(inVertical)">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P spid="19" grpId="0" animBg="1"/>
      <p:bldP spid="21" grpId="0" animBg="1"/>
      <p:bldP spid="22"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68313" y="1989138"/>
            <a:ext cx="8351837" cy="4868862"/>
          </a:xfrm>
        </p:spPr>
        <p:txBody>
          <a:bodyPr/>
          <a:lstStyle/>
          <a:p>
            <a:pPr eaLnBrk="1" hangingPunct="1"/>
            <a:endParaRPr lang="en-US"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506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4"/>
          <p:cNvSpPr txBox="1">
            <a:spLocks noChangeArrowheads="1"/>
          </p:cNvSpPr>
          <p:nvPr/>
        </p:nvSpPr>
        <p:spPr bwMode="auto">
          <a:xfrm>
            <a:off x="179513" y="1125538"/>
            <a:ext cx="828092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sz="2000" b="0" dirty="0">
                <a:solidFill>
                  <a:schemeClr val="tx2"/>
                </a:solidFill>
                <a:latin typeface="+mn-lt"/>
                <a:cs typeface="Times New Roman" pitchFamily="18" charset="0"/>
              </a:rPr>
              <a:t>Numbers of countries per region with various groups of stock markets</a:t>
            </a:r>
          </a:p>
        </p:txBody>
      </p:sp>
    </p:spTree>
    <p:extLst>
      <p:ext uri="{BB962C8B-B14F-4D97-AF65-F5344CB8AC3E}">
        <p14:creationId xmlns:p14="http://schemas.microsoft.com/office/powerpoint/2010/main" val="992841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60198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395288" y="908050"/>
            <a:ext cx="30315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dirty="0">
                <a:solidFill>
                  <a:schemeClr val="tx2"/>
                </a:solidFill>
                <a:latin typeface="+mn-lt"/>
                <a:cs typeface="Times New Roman" pitchFamily="18" charset="0"/>
              </a:rPr>
              <a:t>Number of countries with </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557" y="3635375"/>
            <a:ext cx="7019925"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 Box 5"/>
          <p:cNvSpPr txBox="1">
            <a:spLocks noChangeArrowheads="1"/>
          </p:cNvSpPr>
          <p:nvPr/>
        </p:nvSpPr>
        <p:spPr bwMode="auto">
          <a:xfrm>
            <a:off x="5003800" y="3357563"/>
            <a:ext cx="335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dirty="0">
                <a:solidFill>
                  <a:schemeClr val="tx2"/>
                </a:solidFill>
                <a:latin typeface="+mn-lt"/>
                <a:cs typeface="Times New Roman" pitchFamily="18" charset="0"/>
              </a:rPr>
              <a:t>Population of countries with</a:t>
            </a:r>
            <a:r>
              <a:rPr lang="en-GB" b="0" dirty="0">
                <a:solidFill>
                  <a:schemeClr val="tx2"/>
                </a:solidFill>
                <a:latin typeface="+mn-lt"/>
              </a:rPr>
              <a:t> </a:t>
            </a:r>
          </a:p>
        </p:txBody>
      </p:sp>
    </p:spTree>
    <p:extLst>
      <p:ext uri="{BB962C8B-B14F-4D97-AF65-F5344CB8AC3E}">
        <p14:creationId xmlns:p14="http://schemas.microsoft.com/office/powerpoint/2010/main" val="289028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dirty="0" smtClean="0"/>
              <a:t>Overview of corporate governance reforms</a:t>
            </a:r>
          </a:p>
        </p:txBody>
      </p:sp>
      <p:sp>
        <p:nvSpPr>
          <p:cNvPr id="6147" name="Content Placeholder 2"/>
          <p:cNvSpPr>
            <a:spLocks noGrp="1"/>
          </p:cNvSpPr>
          <p:nvPr>
            <p:ph idx="1"/>
          </p:nvPr>
        </p:nvSpPr>
        <p:spPr/>
        <p:txBody>
          <a:bodyPr/>
          <a:lstStyle/>
          <a:p>
            <a:endParaRPr lang="en-GB" altLang="en-US" dirty="0" smtClean="0"/>
          </a:p>
          <a:p>
            <a:endParaRPr lang="en-GB" altLang="en-US" dirty="0" smtClean="0"/>
          </a:p>
        </p:txBody>
      </p:sp>
      <p:sp>
        <p:nvSpPr>
          <p:cNvPr id="2" name="Oval 1"/>
          <p:cNvSpPr/>
          <p:nvPr/>
        </p:nvSpPr>
        <p:spPr>
          <a:xfrm>
            <a:off x="2555776" y="1755018"/>
            <a:ext cx="40324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Trigger</a:t>
            </a:r>
          </a:p>
          <a:p>
            <a:pPr algn="ctr"/>
            <a:r>
              <a:rPr lang="en-GB" dirty="0" smtClean="0">
                <a:solidFill>
                  <a:schemeClr val="tx1"/>
                </a:solidFill>
              </a:rPr>
              <a:t>(e.g., Corporate scandals)</a:t>
            </a:r>
            <a:endParaRPr lang="en-GB" dirty="0">
              <a:solidFill>
                <a:schemeClr val="tx1"/>
              </a:solidFill>
            </a:endParaRPr>
          </a:p>
        </p:txBody>
      </p:sp>
      <p:cxnSp>
        <p:nvCxnSpPr>
          <p:cNvPr id="4" name="Elbow Connector 3"/>
          <p:cNvCxnSpPr/>
          <p:nvPr/>
        </p:nvCxnSpPr>
        <p:spPr>
          <a:xfrm>
            <a:off x="4788024" y="2669418"/>
            <a:ext cx="1008112" cy="288032"/>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10800000" flipV="1">
            <a:off x="2715977" y="2669418"/>
            <a:ext cx="1278204" cy="288032"/>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7" name="Rounded Rectangle 6"/>
          <p:cNvSpPr/>
          <p:nvPr/>
        </p:nvSpPr>
        <p:spPr>
          <a:xfrm>
            <a:off x="539552" y="2518656"/>
            <a:ext cx="2176424" cy="2998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Method of implementation:</a:t>
            </a:r>
          </a:p>
          <a:p>
            <a:pPr marL="285750" indent="-285750">
              <a:buFont typeface="Arial" panose="020B0604020202020204" pitchFamily="34" charset="0"/>
              <a:buChar char="•"/>
            </a:pPr>
            <a:r>
              <a:rPr lang="en-GB" dirty="0" smtClean="0">
                <a:solidFill>
                  <a:schemeClr val="tx1"/>
                </a:solidFill>
              </a:rPr>
              <a:t>Voluntarily codes of good practice</a:t>
            </a:r>
          </a:p>
          <a:p>
            <a:pPr marL="285750" indent="-285750">
              <a:buFont typeface="Arial" panose="020B0604020202020204" pitchFamily="34" charset="0"/>
              <a:buChar char="•"/>
            </a:pPr>
            <a:r>
              <a:rPr lang="en-GB" dirty="0" smtClean="0">
                <a:solidFill>
                  <a:schemeClr val="tx1"/>
                </a:solidFill>
              </a:rPr>
              <a:t>Law enforced changes</a:t>
            </a:r>
          </a:p>
          <a:p>
            <a:pPr algn="ctr"/>
            <a:endParaRPr lang="en-GB" dirty="0">
              <a:solidFill>
                <a:schemeClr val="tx1"/>
              </a:solidFill>
            </a:endParaRPr>
          </a:p>
        </p:txBody>
      </p:sp>
      <p:sp>
        <p:nvSpPr>
          <p:cNvPr id="10" name="Rounded Rectangle 9"/>
          <p:cNvSpPr/>
          <p:nvPr/>
        </p:nvSpPr>
        <p:spPr>
          <a:xfrm>
            <a:off x="6012160" y="2500250"/>
            <a:ext cx="2592288" cy="2080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Issues addressed:</a:t>
            </a:r>
          </a:p>
          <a:p>
            <a:pPr marL="285750" indent="-285750">
              <a:buFont typeface="Arial" panose="020B0604020202020204" pitchFamily="34" charset="0"/>
              <a:buChar char="•"/>
            </a:pPr>
            <a:r>
              <a:rPr lang="en-GB" dirty="0" smtClean="0">
                <a:solidFill>
                  <a:schemeClr val="tx1"/>
                </a:solidFill>
              </a:rPr>
              <a:t>Monitoring</a:t>
            </a:r>
          </a:p>
          <a:p>
            <a:pPr marL="285750" indent="-285750">
              <a:buFont typeface="Arial" panose="020B0604020202020204" pitchFamily="34" charset="0"/>
              <a:buChar char="•"/>
            </a:pPr>
            <a:r>
              <a:rPr lang="en-GB" dirty="0" smtClean="0">
                <a:solidFill>
                  <a:schemeClr val="tx1"/>
                </a:solidFill>
              </a:rPr>
              <a:t>Incentives</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1188101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The UK</a:t>
            </a:r>
          </a:p>
        </p:txBody>
      </p:sp>
      <p:sp>
        <p:nvSpPr>
          <p:cNvPr id="23555" name="Content Placeholder 2"/>
          <p:cNvSpPr>
            <a:spLocks noGrp="1"/>
          </p:cNvSpPr>
          <p:nvPr>
            <p:ph idx="1"/>
          </p:nvPr>
        </p:nvSpPr>
        <p:spPr>
          <a:xfrm>
            <a:off x="467544" y="1772816"/>
            <a:ext cx="8229600" cy="5373687"/>
          </a:xfrm>
        </p:spPr>
        <p:txBody>
          <a:bodyPr/>
          <a:lstStyle/>
          <a:p>
            <a:pPr>
              <a:defRPr/>
            </a:pPr>
            <a:r>
              <a:rPr lang="en-GB" sz="2000" dirty="0" smtClean="0"/>
              <a:t>1985: Companies Act established a few rules, but only a few</a:t>
            </a:r>
          </a:p>
          <a:p>
            <a:pPr lvl="1">
              <a:defRPr/>
            </a:pPr>
            <a:r>
              <a:rPr lang="en-GB" sz="2000" dirty="0" smtClean="0"/>
              <a:t>Board structure was not specified, although boards of publicly listed companies had to have at least two NEDs</a:t>
            </a:r>
          </a:p>
          <a:p>
            <a:pPr lvl="1">
              <a:defRPr/>
            </a:pPr>
            <a:r>
              <a:rPr lang="en-GB" sz="2000" dirty="0" smtClean="0"/>
              <a:t>Boards were responsible for the production of annual financial reports</a:t>
            </a:r>
          </a:p>
          <a:p>
            <a:pPr>
              <a:defRPr/>
            </a:pPr>
            <a:r>
              <a:rPr lang="en-GB" sz="2000" dirty="0" smtClean="0"/>
              <a:t>1992: Cadbury’s Report known as Code of Best Practice on Corporate Governance is a set of self-regulated standards of governance, e.g., </a:t>
            </a:r>
          </a:p>
          <a:p>
            <a:pPr lvl="1">
              <a:defRPr/>
            </a:pPr>
            <a:r>
              <a:rPr lang="en-GB" sz="2000" dirty="0" smtClean="0"/>
              <a:t>Separation of CEO and Chairman</a:t>
            </a:r>
          </a:p>
          <a:p>
            <a:pPr lvl="1">
              <a:defRPr/>
            </a:pPr>
            <a:r>
              <a:rPr lang="en-GB" sz="2000" dirty="0" smtClean="0"/>
              <a:t>Minimum 3 NEDs</a:t>
            </a:r>
          </a:p>
          <a:p>
            <a:pPr lvl="1">
              <a:defRPr/>
            </a:pPr>
            <a:r>
              <a:rPr lang="en-GB" sz="2000" dirty="0" smtClean="0"/>
              <a:t>Inclusion of independent directors </a:t>
            </a:r>
          </a:p>
          <a:p>
            <a:pPr lvl="1">
              <a:defRPr/>
            </a:pPr>
            <a:r>
              <a:rPr lang="en-GB" sz="2000" dirty="0" smtClean="0"/>
              <a:t>An independent audit committee</a:t>
            </a:r>
          </a:p>
          <a:p>
            <a:pPr lvl="1">
              <a:defRPr/>
            </a:pPr>
            <a:r>
              <a:rPr lang="en-GB" sz="2000" dirty="0" smtClean="0"/>
              <a:t>Review of the effectiveness of companies’ internal controls </a:t>
            </a:r>
          </a:p>
          <a:p>
            <a:pPr marL="457200" lvl="1" indent="0">
              <a:buFontTx/>
              <a:buNone/>
              <a:defRPr/>
            </a:pPr>
            <a:endParaRPr lang="en-GB" dirty="0" smtClean="0"/>
          </a:p>
          <a:p>
            <a:pPr lvl="1">
              <a:defRPr/>
            </a:pPr>
            <a:endParaRPr lang="en-GB" dirty="0" smtClean="0"/>
          </a:p>
        </p:txBody>
      </p:sp>
    </p:spTree>
    <p:extLst>
      <p:ext uri="{BB962C8B-B14F-4D97-AF65-F5344CB8AC3E}">
        <p14:creationId xmlns:p14="http://schemas.microsoft.com/office/powerpoint/2010/main" val="181282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4752</Words>
  <Application>Microsoft Office PowerPoint</Application>
  <PresentationFormat>On-screen Show (4:3)</PresentationFormat>
  <Paragraphs>1822</Paragraphs>
  <Slides>54</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Default Design</vt:lpstr>
      <vt:lpstr>Bitmap Image</vt:lpstr>
      <vt:lpstr>Equation</vt:lpstr>
      <vt:lpstr>Corporate governance</vt:lpstr>
      <vt:lpstr>Why corporate governance?</vt:lpstr>
      <vt:lpstr>Why corporate governance?</vt:lpstr>
      <vt:lpstr>Why corporate governance?</vt:lpstr>
      <vt:lpstr>PowerPoint Presentation</vt:lpstr>
      <vt:lpstr>PowerPoint Presentation</vt:lpstr>
      <vt:lpstr>PowerPoint Presentation</vt:lpstr>
      <vt:lpstr>Overview of corporate governance reforms</vt:lpstr>
      <vt:lpstr>The UK</vt:lpstr>
      <vt:lpstr>PowerPoint Presentation</vt:lpstr>
      <vt:lpstr>PowerPoint Presentation</vt:lpstr>
      <vt:lpstr>Stewardship Code, 2010 Financial Reporting Council, UK  </vt:lpstr>
      <vt:lpstr>The USA: Remuneration as incentives</vt:lpstr>
      <vt:lpstr>Sarbanes-Oxley Act  (SOX) 2002</vt:lpstr>
      <vt:lpstr>Audit Committee </vt:lpstr>
      <vt:lpstr>Assessment of SOX: Costs</vt:lpstr>
      <vt:lpstr>Dodd-Frank Wall Street Reform and Consumer Protection Act, 2010</vt:lpstr>
      <vt:lpstr>Executive remuneration at Dodd-Frank Act</vt:lpstr>
      <vt:lpstr>Executive pay</vt:lpstr>
      <vt:lpstr>PowerPoint Presentation</vt:lpstr>
      <vt:lpstr>Relative importance of components of pay</vt:lpstr>
      <vt:lpstr>Agency theory –  illustrative example</vt:lpstr>
      <vt:lpstr>PowerPoint Presentation</vt:lpstr>
      <vt:lpstr>PowerPoint Presentation</vt:lpstr>
      <vt:lpstr>PowerPoint Presentation</vt:lpstr>
      <vt:lpstr>The optimal level of salary is:</vt:lpstr>
      <vt:lpstr>Do relative performance measures solve the problem?</vt:lpstr>
      <vt:lpstr>PowerPoint Presentation</vt:lpstr>
      <vt:lpstr>PowerPoint Presentation</vt:lpstr>
      <vt:lpstr>PowerPoint Presentation</vt:lpstr>
      <vt:lpstr>PowerPoint Presentation</vt:lpstr>
      <vt:lpstr>Timeline</vt:lpstr>
      <vt:lpstr>Two counteracting effects</vt:lpstr>
      <vt:lpstr>PowerPoint Presentation</vt:lpstr>
      <vt:lpstr>PowerPoint Presentation</vt:lpstr>
      <vt:lpstr>PowerPoint Presentation</vt:lpstr>
      <vt:lpstr>PowerPoint Presentation</vt:lpstr>
      <vt:lpstr>Board remuneration: Tournament versus collegiate</vt:lpstr>
      <vt:lpstr>Tournament? what tournament?</vt:lpstr>
      <vt:lpstr>Does tournament work?</vt:lpstr>
      <vt:lpstr>Does the remuneration differences positively covary  with firm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Bankers’ bonuses K.J. Murphy, Regulating Banking Bonuses in the European Union: a Case Study in Unintended Consequences, 2013, EFM 19(4), 631-657</vt:lpstr>
      <vt:lpstr>PowerPoint Presentation</vt:lpstr>
      <vt:lpstr>Risk taking</vt:lpstr>
      <vt:lpstr>PowerPoint Presentation</vt:lpstr>
      <vt:lpstr>A few quotes</vt:lpstr>
      <vt:lpstr>Corporate Governance research</vt:lpstr>
    </vt:vector>
  </TitlesOfParts>
  <Company>University of Bath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 Gover</dc:creator>
  <cp:lastModifiedBy>Ania</cp:lastModifiedBy>
  <cp:revision>209</cp:revision>
  <cp:lastPrinted>2013-06-28T05:58:38Z</cp:lastPrinted>
  <dcterms:created xsi:type="dcterms:W3CDTF">2008-11-03T17:12:44Z</dcterms:created>
  <dcterms:modified xsi:type="dcterms:W3CDTF">2014-05-21T19:34:42Z</dcterms:modified>
</cp:coreProperties>
</file>