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99" r:id="rId13"/>
    <p:sldId id="266" r:id="rId14"/>
    <p:sldId id="271" r:id="rId15"/>
    <p:sldId id="270" r:id="rId16"/>
    <p:sldId id="272" r:id="rId17"/>
    <p:sldId id="296" r:id="rId18"/>
    <p:sldId id="273" r:id="rId19"/>
    <p:sldId id="276" r:id="rId20"/>
    <p:sldId id="277" r:id="rId21"/>
    <p:sldId id="278" r:id="rId22"/>
    <p:sldId id="298" r:id="rId23"/>
    <p:sldId id="267" r:id="rId24"/>
    <p:sldId id="274" r:id="rId25"/>
    <p:sldId id="275" r:id="rId26"/>
    <p:sldId id="280" r:id="rId27"/>
    <p:sldId id="281" r:id="rId28"/>
    <p:sldId id="300" r:id="rId29"/>
    <p:sldId id="268" r:id="rId30"/>
    <p:sldId id="283" r:id="rId31"/>
    <p:sldId id="284" r:id="rId32"/>
    <p:sldId id="301" r:id="rId33"/>
    <p:sldId id="269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7" r:id="rId43"/>
    <p:sldId id="294" r:id="rId44"/>
    <p:sldId id="30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3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2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6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1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0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3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02BF-E8B3-C842-ADEF-AD1E55A7C76F}" type="datetimeFigureOut">
              <a:rPr lang="en-US" smtClean="0"/>
              <a:t>2015-05-21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4C81-05A6-914A-AE26-A56C3D2E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0753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Recognizing and Solving Institutional Puzzles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39180"/>
            <a:ext cx="6400800" cy="1752600"/>
          </a:xfrm>
        </p:spPr>
        <p:txBody>
          <a:bodyPr/>
          <a:lstStyle/>
          <a:p>
            <a:r>
              <a:rPr lang="en-US" dirty="0" smtClean="0"/>
              <a:t>The Doug Allen Approach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3586" y="295676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Times New Roman"/>
                <a:cs typeface="Times New Roman"/>
              </a:rPr>
              <a:t> “How </a:t>
            </a:r>
            <a:r>
              <a:rPr lang="en-US" dirty="0" smtClean="0">
                <a:latin typeface="Times New Roman"/>
                <a:cs typeface="Times New Roman"/>
              </a:rPr>
              <a:t>did </a:t>
            </a:r>
            <a:r>
              <a:rPr lang="en-US" dirty="0" smtClean="0">
                <a:latin typeface="Times New Roman"/>
                <a:cs typeface="Times New Roman"/>
              </a:rPr>
              <a:t>you write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that book?”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Institutional_Rev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03" y="2661584"/>
            <a:ext cx="2698983" cy="407658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478959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Times New Roman"/>
                <a:cs typeface="Times New Roman"/>
              </a:rPr>
              <a:t> “Five Lessons</a:t>
            </a:r>
            <a:r>
              <a:rPr lang="en-US" dirty="0" smtClean="0">
                <a:latin typeface="Times New Roman"/>
                <a:cs typeface="Times New Roman"/>
              </a:rPr>
              <a:t>”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37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2" y="151164"/>
            <a:ext cx="4009357" cy="2964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6716" y="615761"/>
            <a:ext cx="50706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 look at this picture and ask: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Who are these men standing around?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no defensive weapons?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the specific and weird rules?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are they hiding in the bush?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didn’t it matter who won or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lost?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did this last for 400 years and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then suddenly stop?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Why were some people allowed to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duel and others not?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08" y="5140076"/>
            <a:ext cx="854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You cannot recognize an institutional puzzle if you start by thinking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you know all the answers.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71073"/>
            <a:ext cx="9269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Maximization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people are doing the best they can, under the circumstances.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501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7" y="1704923"/>
            <a:ext cx="3556758" cy="3044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61" y="166335"/>
            <a:ext cx="461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latin typeface="Times New Roman"/>
                <a:cs typeface="Times New Roman"/>
              </a:rPr>
              <a:t>My Latest Institutional Puzzle.</a:t>
            </a:r>
            <a:endParaRPr lang="en-US" sz="2800" u="sng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0300" y="844462"/>
            <a:ext cx="3077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An incredible weapon: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0121" y="1584318"/>
            <a:ext cx="247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-accurate at 150m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121" y="2367764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-rapid rate of fire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0121" y="3073259"/>
            <a:ext cx="3752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-could penetrate mail, armor,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a horse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9667" y="4033103"/>
            <a:ext cx="365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-cut the size of army by 1/3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9667" y="4749391"/>
            <a:ext cx="3834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-no weapon like it until 1850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637" y="5460184"/>
            <a:ext cx="8156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latin typeface="Times New Roman"/>
                <a:cs typeface="Times New Roman"/>
              </a:rPr>
              <a:t>Yet, only one country used it, and only for a short time!</a:t>
            </a:r>
            <a:endParaRPr lang="en-US" sz="2800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892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90332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Lesson 1:</a:t>
            </a:r>
            <a:endParaRPr lang="en-US" sz="3600" b="1" dirty="0" smtClean="0">
              <a:latin typeface="Times New Roman"/>
              <a:cs typeface="Times New Roman"/>
            </a:endParaRPr>
          </a:p>
          <a:p>
            <a:endParaRPr lang="en-US" sz="3600" b="1" u="sng" dirty="0">
              <a:latin typeface="Times New Roman"/>
              <a:cs typeface="Times New Roman"/>
            </a:endParaRP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You can’t see puzzles if you think economics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is about “efficiency,” “policy,” and generally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passing judgment.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30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9131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2. Putting Preferences in the Backseat …</a:t>
            </a:r>
          </a:p>
          <a:p>
            <a:r>
              <a:rPr lang="en-US" sz="3600" b="1" dirty="0"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latin typeface="Times New Roman"/>
                <a:cs typeface="Times New Roman"/>
              </a:rPr>
              <a:t>                                           </a:t>
            </a:r>
            <a:r>
              <a:rPr lang="en-US" sz="3600" b="1" u="sng" dirty="0" smtClean="0">
                <a:latin typeface="Times New Roman"/>
                <a:cs typeface="Times New Roman"/>
              </a:rPr>
              <a:t>Where they Belong.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933" y="1801187"/>
            <a:ext cx="87945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literature of risk aversion and risk preference is one of the </a:t>
            </a:r>
            <a:r>
              <a:rPr lang="en-US" sz="2400" dirty="0" smtClean="0">
                <a:latin typeface="Times New Roman"/>
                <a:cs typeface="Times New Roman"/>
              </a:rPr>
              <a:t>richest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sources of ad hoc assumptions concerning tastes. ... No </a:t>
            </a:r>
            <a:r>
              <a:rPr lang="en-US" sz="2400" dirty="0" smtClean="0">
                <a:latin typeface="Times New Roman"/>
                <a:cs typeface="Times New Roman"/>
              </a:rPr>
              <a:t>significant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behavior has been illuminated by assumptions of differences in </a:t>
            </a:r>
            <a:r>
              <a:rPr lang="en-US" sz="2400" dirty="0" smtClean="0">
                <a:latin typeface="Times New Roman"/>
                <a:cs typeface="Times New Roman"/>
              </a:rPr>
              <a:t>tastes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... such theories have been a convenient crutch to lean on when the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analysis </a:t>
            </a:r>
            <a:r>
              <a:rPr lang="en-US" sz="2400" dirty="0">
                <a:latin typeface="Times New Roman"/>
                <a:cs typeface="Times New Roman"/>
              </a:rPr>
              <a:t>has bogged down ... [giving] the appearance of </a:t>
            </a:r>
            <a:r>
              <a:rPr lang="en-US" sz="2400" dirty="0" smtClean="0">
                <a:latin typeface="Times New Roman"/>
                <a:cs typeface="Times New Roman"/>
              </a:rPr>
              <a:t>considered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judgment, yet really have only been ad hoc arguments that disguise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analytical </a:t>
            </a:r>
            <a:r>
              <a:rPr lang="en-US" sz="2400" dirty="0">
                <a:latin typeface="Times New Roman"/>
                <a:cs typeface="Times New Roman"/>
              </a:rPr>
              <a:t>failures</a:t>
            </a:r>
            <a:r>
              <a:rPr lang="en-US" sz="2400" dirty="0" smtClean="0">
                <a:latin typeface="Times New Roman"/>
                <a:cs typeface="Times New Roman"/>
              </a:rPr>
              <a:t>.  [</a:t>
            </a:r>
            <a:r>
              <a:rPr lang="en-US" sz="2400" dirty="0">
                <a:latin typeface="Times New Roman"/>
                <a:cs typeface="Times New Roman"/>
              </a:rPr>
              <a:t>Stigler and Becker, 1977, p. 89]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933" y="4747427"/>
            <a:ext cx="8010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-Behavioral, experimental, evolutionary, and  </a:t>
            </a:r>
            <a:r>
              <a:rPr lang="en-US" sz="2400" dirty="0" err="1" smtClean="0">
                <a:latin typeface="Times New Roman"/>
                <a:cs typeface="Times New Roman"/>
              </a:rPr>
              <a:t>neuro</a:t>
            </a:r>
            <a:r>
              <a:rPr lang="en-US" sz="2400" dirty="0" smtClean="0">
                <a:latin typeface="Times New Roman"/>
                <a:cs typeface="Times New Roman"/>
              </a:rPr>
              <a:t> economics,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have resurrected “tastes” as a respectable argument.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333" y="5895274"/>
            <a:ext cx="8231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- The existence of preferences doesn’t mean they’re useful in the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game of explanation.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767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r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windr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8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44892"/>
            <a:ext cx="6400800" cy="261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274" y="4042823"/>
            <a:ext cx="8970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“Risk </a:t>
            </a:r>
            <a:r>
              <a:rPr lang="en-US" sz="2400" dirty="0">
                <a:latin typeface="Times New Roman"/>
                <a:cs typeface="Times New Roman"/>
              </a:rPr>
              <a:t>sharing is also used to explain the </a:t>
            </a:r>
            <a:r>
              <a:rPr lang="en-US" sz="2400" i="1" dirty="0" smtClean="0">
                <a:latin typeface="Times New Roman"/>
                <a:cs typeface="Times New Roman"/>
              </a:rPr>
              <a:t>growing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dominance of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cash </a:t>
            </a:r>
            <a:r>
              <a:rPr lang="en-US" sz="2400" dirty="0">
                <a:latin typeface="Times New Roman"/>
                <a:cs typeface="Times New Roman"/>
              </a:rPr>
              <a:t>rental agreements in the US. Huffman and Just (2004) suggest the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benefits </a:t>
            </a:r>
            <a:r>
              <a:rPr lang="en-US" sz="2400" dirty="0">
                <a:latin typeface="Times New Roman"/>
                <a:cs typeface="Times New Roman"/>
              </a:rPr>
              <a:t>of risk sharing have changed, as owners who rent out farmland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are </a:t>
            </a:r>
            <a:r>
              <a:rPr lang="en-US" sz="2400" dirty="0">
                <a:latin typeface="Times New Roman"/>
                <a:cs typeface="Times New Roman"/>
              </a:rPr>
              <a:t>now more risk averse than farmers</a:t>
            </a:r>
            <a:r>
              <a:rPr lang="en-US" sz="2400" dirty="0" smtClean="0">
                <a:latin typeface="Times New Roman"/>
                <a:cs typeface="Times New Roman"/>
              </a:rPr>
              <a:t>.”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6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97436"/>
            <a:ext cx="9194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“</a:t>
            </a:r>
            <a:r>
              <a:rPr lang="en-US" sz="2400" dirty="0">
                <a:latin typeface="Times New Roman"/>
                <a:cs typeface="Times New Roman"/>
              </a:rPr>
              <a:t>The long-standing practice of share leasing for farmland, especially in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Mid</a:t>
            </a:r>
            <a:r>
              <a:rPr lang="en-US" sz="2400" dirty="0">
                <a:latin typeface="Times New Roman"/>
                <a:cs typeface="Times New Roman"/>
              </a:rPr>
              <a:t>-Western U.S</a:t>
            </a:r>
            <a:r>
              <a:rPr lang="en-US" sz="2400" dirty="0" smtClean="0">
                <a:latin typeface="Times New Roman"/>
                <a:cs typeface="Times New Roman"/>
              </a:rPr>
              <a:t>. agriculture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u="sng" dirty="0" smtClean="0">
                <a:latin typeface="Times New Roman"/>
                <a:cs typeface="Times New Roman"/>
              </a:rPr>
              <a:t>is increasingly giving way to cash leasing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…The drivers </a:t>
            </a:r>
            <a:r>
              <a:rPr lang="en-US" sz="2400" dirty="0">
                <a:latin typeface="Times New Roman"/>
                <a:cs typeface="Times New Roman"/>
              </a:rPr>
              <a:t>of change </a:t>
            </a:r>
            <a:r>
              <a:rPr lang="en-US" sz="2400" dirty="0" smtClean="0">
                <a:latin typeface="Times New Roman"/>
                <a:cs typeface="Times New Roman"/>
              </a:rPr>
              <a:t>primarily </a:t>
            </a:r>
            <a:r>
              <a:rPr lang="en-US" sz="2400" dirty="0">
                <a:latin typeface="Times New Roman"/>
                <a:cs typeface="Times New Roman"/>
              </a:rPr>
              <a:t>involve risk, income, managerial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control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>
                <a:latin typeface="Times New Roman"/>
                <a:cs typeface="Times New Roman"/>
              </a:rPr>
              <a:t>land value </a:t>
            </a:r>
            <a:r>
              <a:rPr lang="en-US" sz="2400" dirty="0" smtClean="0">
                <a:latin typeface="Times New Roman"/>
                <a:cs typeface="Times New Roman"/>
              </a:rPr>
              <a:t>… These strongly influence </a:t>
            </a:r>
            <a:r>
              <a:rPr lang="en-US" sz="2400" dirty="0">
                <a:latin typeface="Times New Roman"/>
                <a:cs typeface="Times New Roman"/>
              </a:rPr>
              <a:t>the risk </a:t>
            </a:r>
            <a:r>
              <a:rPr lang="en-US" sz="2400" dirty="0" smtClean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the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respective </a:t>
            </a:r>
            <a:r>
              <a:rPr lang="en-US" sz="2400" dirty="0">
                <a:latin typeface="Times New Roman"/>
                <a:cs typeface="Times New Roman"/>
              </a:rPr>
              <a:t>leasing </a:t>
            </a:r>
            <a:r>
              <a:rPr lang="en-US" sz="2400" dirty="0" smtClean="0">
                <a:latin typeface="Times New Roman"/>
                <a:cs typeface="Times New Roman"/>
              </a:rPr>
              <a:t>parties.”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32693"/>
            <a:ext cx="371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Or changes in the risk faced: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818" y="3829111"/>
            <a:ext cx="488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Could “Something Else” be going on?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451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ug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4" y="281149"/>
            <a:ext cx="3505200" cy="2324100"/>
          </a:xfrm>
          <a:prstGeom prst="rect">
            <a:avLst/>
          </a:prstGeom>
        </p:spPr>
      </p:pic>
      <p:pic>
        <p:nvPicPr>
          <p:cNvPr id="3" name="Picture 2" descr="cultiva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16" y="281149"/>
            <a:ext cx="3479800" cy="233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6540" y="3329598"/>
            <a:ext cx="47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pic>
        <p:nvPicPr>
          <p:cNvPr id="5" name="Picture 4" descr="notill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2" y="4287077"/>
            <a:ext cx="3530600" cy="2298700"/>
          </a:xfrm>
          <a:prstGeom prst="rect">
            <a:avLst/>
          </a:prstGeom>
        </p:spPr>
      </p:pic>
      <p:pic>
        <p:nvPicPr>
          <p:cNvPr id="8" name="Picture 7" descr="notill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30699"/>
            <a:ext cx="3153954" cy="22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328530"/>
            <a:ext cx="8743964" cy="3676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918" y="4542442"/>
            <a:ext cx="8111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Perhaps the felling of the windrows and growth in cash renting,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is related to the new method of farming?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019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696" y="297490"/>
            <a:ext cx="413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Credit, where credit is due: 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" y="1024211"/>
            <a:ext cx="1846308" cy="2774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29" y="1024211"/>
            <a:ext cx="2153966" cy="2799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71" y="3875506"/>
            <a:ext cx="2342557" cy="3005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495" y="1024211"/>
            <a:ext cx="2389465" cy="2851295"/>
          </a:xfrm>
          <a:prstGeom prst="rect">
            <a:avLst/>
          </a:prstGeom>
        </p:spPr>
      </p:pic>
      <p:pic>
        <p:nvPicPr>
          <p:cNvPr id="8" name="Picture 5" descr="coasepho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7688" y="3875506"/>
            <a:ext cx="2298700" cy="3429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920" y="3875506"/>
            <a:ext cx="2298617" cy="3095780"/>
          </a:xfrm>
          <a:prstGeom prst="rect">
            <a:avLst/>
          </a:prstGeom>
        </p:spPr>
      </p:pic>
      <p:pic>
        <p:nvPicPr>
          <p:cNvPr id="10" name="Picture 9" descr="YoramMe201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60" y="1024211"/>
            <a:ext cx="3732083" cy="27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659" y="375589"/>
            <a:ext cx="3988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1. Allen and </a:t>
            </a:r>
            <a:r>
              <a:rPr lang="en-US" sz="2400" dirty="0" err="1" smtClean="0">
                <a:latin typeface="Times New Roman"/>
                <a:cs typeface="Times New Roman"/>
              </a:rPr>
              <a:t>Lueck</a:t>
            </a:r>
            <a:r>
              <a:rPr lang="en-US" sz="2400" dirty="0" smtClean="0">
                <a:latin typeface="Times New Roman"/>
                <a:cs typeface="Times New Roman"/>
              </a:rPr>
              <a:t>, TC theory.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9" y="1155634"/>
            <a:ext cx="3926620" cy="5404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009" y="1386133"/>
            <a:ext cx="41731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/>
                <a:cs typeface="Times New Roman"/>
              </a:rPr>
              <a:t>Cropshare</a:t>
            </a:r>
            <a:r>
              <a:rPr lang="en-US" sz="2400" dirty="0" smtClean="0">
                <a:latin typeface="Times New Roman"/>
                <a:cs typeface="Times New Roman"/>
              </a:rPr>
              <a:t> contract “slows”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the farmer down to prevent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soil manipulation.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009" y="3114805"/>
            <a:ext cx="426270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/>
                <a:cs typeface="Times New Roman"/>
              </a:rPr>
              <a:t>Cropshare</a:t>
            </a:r>
            <a:r>
              <a:rPr lang="en-US" sz="2400" dirty="0" smtClean="0">
                <a:latin typeface="Times New Roman"/>
                <a:cs typeface="Times New Roman"/>
              </a:rPr>
              <a:t> has the problem of 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under reporting crop, and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reducing labor effort.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009" y="4713926"/>
            <a:ext cx="4147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So, </a:t>
            </a:r>
            <a:r>
              <a:rPr lang="en-US" sz="2400" dirty="0" smtClean="0">
                <a:latin typeface="Times New Roman"/>
                <a:cs typeface="Times New Roman"/>
              </a:rPr>
              <a:t>if</a:t>
            </a:r>
            <a:r>
              <a:rPr lang="en-US" sz="2400" dirty="0" smtClean="0"/>
              <a:t> no-till eliminates ability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to exploit the soil ...</a:t>
            </a:r>
          </a:p>
          <a:p>
            <a:endParaRPr lang="en-US" sz="2400" dirty="0"/>
          </a:p>
          <a:p>
            <a:r>
              <a:rPr lang="en-US" sz="2400" dirty="0" smtClean="0"/>
              <a:t>                         cash rent.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867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629" y="327827"/>
            <a:ext cx="853355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Findings from USDA panel of 9 crops, 14 years, all states:</a:t>
            </a:r>
          </a:p>
          <a:p>
            <a:endParaRPr lang="en-US" sz="2400" u="sng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Controlling for farmer and region characteristics, clustering by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state, running bivariate </a:t>
            </a:r>
            <a:r>
              <a:rPr lang="en-US" sz="2400" dirty="0" err="1" smtClean="0"/>
              <a:t>probit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No Till cultivation is the number 1 predictor of cash renting by a  </a:t>
            </a:r>
          </a:p>
          <a:p>
            <a:r>
              <a:rPr lang="en-US" sz="2400" dirty="0" smtClean="0"/>
              <a:t>     mile, followed by field characteristics (crop, soil erosion, temp.).</a:t>
            </a:r>
            <a:endParaRPr lang="en-US" sz="2400" dirty="0"/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Farmer personal characteristics, zero effect.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Field level federal crop insurance, zero effect.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Size of farm, zero effect.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Corporate structure, small positive.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1611" y="5186321"/>
            <a:ext cx="736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point: once again, risk fails as a theory of institutions.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97471" y="6204168"/>
            <a:ext cx="4884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did the Wind rows come down?.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517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73810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Lesson 2:</a:t>
            </a:r>
            <a:endParaRPr lang="en-US" sz="3600" b="1" dirty="0" smtClean="0">
              <a:latin typeface="Times New Roman"/>
              <a:cs typeface="Times New Roman"/>
            </a:endParaRPr>
          </a:p>
          <a:p>
            <a:endParaRPr lang="en-US" sz="3600" b="1" u="sng" dirty="0">
              <a:latin typeface="Times New Roman"/>
              <a:cs typeface="Times New Roman"/>
            </a:endParaRPr>
          </a:p>
          <a:p>
            <a:r>
              <a:rPr lang="en-US" sz="3600" b="1" u="sng" smtClean="0">
                <a:latin typeface="Times New Roman"/>
                <a:cs typeface="Times New Roman"/>
              </a:rPr>
              <a:t>Explanation </a:t>
            </a:r>
            <a:r>
              <a:rPr lang="en-US" sz="3600" b="1" u="sng" dirty="0" smtClean="0">
                <a:latin typeface="Times New Roman"/>
                <a:cs typeface="Times New Roman"/>
              </a:rPr>
              <a:t>based on unobservable </a:t>
            </a: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Preferences is bad religion.</a:t>
            </a:r>
          </a:p>
          <a:p>
            <a:endParaRPr lang="en-US" sz="3600" b="1" u="sng" dirty="0">
              <a:latin typeface="Times New Roman"/>
              <a:cs typeface="Times New Roman"/>
            </a:endParaRP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Blinds us to the real cause.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240" y="5068770"/>
            <a:ext cx="7522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“the </a:t>
            </a:r>
            <a:r>
              <a:rPr lang="en-US" sz="2400" i="1" dirty="0">
                <a:latin typeface="Times New Roman"/>
                <a:cs typeface="Times New Roman"/>
              </a:rPr>
              <a:t>appearance of </a:t>
            </a:r>
            <a:r>
              <a:rPr lang="en-US" sz="2400" i="1" dirty="0" smtClean="0">
                <a:latin typeface="Times New Roman"/>
                <a:cs typeface="Times New Roman"/>
              </a:rPr>
              <a:t>considered  </a:t>
            </a:r>
            <a:r>
              <a:rPr lang="en-US" sz="2400" i="1" dirty="0">
                <a:latin typeface="Times New Roman"/>
                <a:cs typeface="Times New Roman"/>
              </a:rPr>
              <a:t>judgment, yet </a:t>
            </a:r>
            <a:r>
              <a:rPr lang="en-US" sz="2400" i="1" dirty="0" smtClean="0">
                <a:latin typeface="Times New Roman"/>
                <a:cs typeface="Times New Roman"/>
              </a:rPr>
              <a:t>… </a:t>
            </a:r>
            <a:r>
              <a:rPr lang="en-US" sz="2400" i="1" dirty="0">
                <a:latin typeface="Times New Roman"/>
                <a:cs typeface="Times New Roman"/>
              </a:rPr>
              <a:t>only been 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ad </a:t>
            </a:r>
            <a:r>
              <a:rPr lang="en-US" sz="2400" i="1" dirty="0">
                <a:latin typeface="Times New Roman"/>
                <a:cs typeface="Times New Roman"/>
              </a:rPr>
              <a:t>hoc arguments that disguise </a:t>
            </a:r>
            <a:r>
              <a:rPr lang="en-US" sz="2400" i="1" dirty="0" smtClean="0">
                <a:latin typeface="Times New Roman"/>
                <a:cs typeface="Times New Roman"/>
              </a:rPr>
              <a:t>analytical </a:t>
            </a:r>
            <a:r>
              <a:rPr lang="en-US" sz="2400" i="1" dirty="0">
                <a:latin typeface="Times New Roman"/>
                <a:cs typeface="Times New Roman"/>
              </a:rPr>
              <a:t>failures</a:t>
            </a:r>
            <a:r>
              <a:rPr lang="en-US" sz="2400" i="1" dirty="0" smtClean="0">
                <a:latin typeface="Times New Roman"/>
                <a:cs typeface="Times New Roman"/>
              </a:rPr>
              <a:t>.”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46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401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Times New Roman"/>
                <a:cs typeface="Times New Roman"/>
              </a:rPr>
              <a:t>3</a:t>
            </a:r>
            <a:r>
              <a:rPr lang="en-US" sz="3600" b="1" u="sng" dirty="0" smtClean="0">
                <a:latin typeface="Times New Roman"/>
                <a:cs typeface="Times New Roman"/>
              </a:rPr>
              <a:t>. The Core of Institutional Explanations: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  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03" y="4778733"/>
            <a:ext cx="772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Core Idea of Coase is found in Section VI of Social Cost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503" y="5415683"/>
            <a:ext cx="7024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Speaking about how an efficient allocation of resources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might be achieved, Coase stated: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coase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1245" y="1198097"/>
            <a:ext cx="22987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029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286" y="301144"/>
            <a:ext cx="907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… such an arrangement would be made through the market whenever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this would lead to an increase in the value of production. (p. 115, 1988)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86" y="1605852"/>
            <a:ext cx="86626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… an alternative form … which could achieve the same result at less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cost than [the market] would enable the value of production to be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raised. </a:t>
            </a:r>
            <a:r>
              <a:rPr lang="en-US" sz="2400" dirty="0">
                <a:latin typeface="Times New Roman"/>
                <a:cs typeface="Times New Roman"/>
              </a:rPr>
              <a:t>. … the </a:t>
            </a:r>
            <a:r>
              <a:rPr lang="en-US" sz="2400" dirty="0" smtClean="0">
                <a:latin typeface="Times New Roman"/>
                <a:cs typeface="Times New Roman"/>
              </a:rPr>
              <a:t>firm  </a:t>
            </a:r>
            <a:r>
              <a:rPr lang="en-US" sz="2400" dirty="0">
                <a:latin typeface="Times New Roman"/>
                <a:cs typeface="Times New Roman"/>
              </a:rPr>
              <a:t>represents </a:t>
            </a:r>
            <a:r>
              <a:rPr lang="en-US" sz="2400" dirty="0" smtClean="0">
                <a:latin typeface="Times New Roman"/>
                <a:cs typeface="Times New Roman"/>
              </a:rPr>
              <a:t>such an </a:t>
            </a:r>
            <a:r>
              <a:rPr lang="en-US" sz="2400" dirty="0">
                <a:latin typeface="Times New Roman"/>
                <a:cs typeface="Times New Roman"/>
              </a:rPr>
              <a:t>alternative. </a:t>
            </a:r>
            <a:r>
              <a:rPr lang="en-US" sz="2400" dirty="0" smtClean="0">
                <a:latin typeface="Times New Roman"/>
                <a:cs typeface="Times New Roman"/>
              </a:rPr>
              <a:t>(p. 115, 1988)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86" y="2946293"/>
            <a:ext cx="8686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… the firm is not the only possible answer … An alternative solution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is direct governmental regulation. (p. 116-117, 1988)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086" y="4027595"/>
            <a:ext cx="8520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… a further alternative, which is to do nothing about the problem at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all. (p. 118, 1988)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086" y="5321002"/>
            <a:ext cx="8791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Times New Roman"/>
                <a:cs typeface="Times New Roman"/>
              </a:rPr>
              <a:t>… the  problem is one of choosing the appropriate social arrangement </a:t>
            </a:r>
          </a:p>
          <a:p>
            <a:r>
              <a:rPr lang="en-US" sz="2400" u="sng" dirty="0">
                <a:latin typeface="Times New Roman"/>
                <a:cs typeface="Times New Roman"/>
              </a:rPr>
              <a:t> </a:t>
            </a:r>
            <a:r>
              <a:rPr lang="en-US" sz="2400" u="sng" dirty="0" smtClean="0">
                <a:latin typeface="Times New Roman"/>
                <a:cs typeface="Times New Roman"/>
              </a:rPr>
              <a:t>for dealing with the harmful effects. (p. 118, 1988)</a:t>
            </a:r>
            <a:endParaRPr lang="en-US" sz="2400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7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561" y="392354"/>
            <a:ext cx="694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On What Criteria do we choose?  … Transaction Costs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908" y="2883913"/>
            <a:ext cx="8900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Any </a:t>
            </a:r>
            <a:r>
              <a:rPr lang="en-US" sz="2400" i="1" dirty="0">
                <a:latin typeface="Times New Roman"/>
                <a:cs typeface="Times New Roman"/>
              </a:rPr>
              <a:t>definition of transaction costs that excludes efforts to create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property rights or includes costs that arise only out of scarcity </a:t>
            </a:r>
            <a:r>
              <a:rPr lang="en-US" sz="2400" i="1" dirty="0" smtClean="0">
                <a:latin typeface="Times New Roman"/>
                <a:cs typeface="Times New Roman"/>
              </a:rPr>
              <a:t>cannot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be consistent with </a:t>
            </a:r>
            <a:r>
              <a:rPr lang="en-US" sz="2400" i="1" dirty="0">
                <a:latin typeface="Times New Roman"/>
                <a:cs typeface="Times New Roman"/>
              </a:rPr>
              <a:t>the Coase </a:t>
            </a:r>
            <a:r>
              <a:rPr lang="en-US" sz="2400" i="1" dirty="0" smtClean="0">
                <a:latin typeface="Times New Roman"/>
                <a:cs typeface="Times New Roman"/>
              </a:rPr>
              <a:t>theorem.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Allen 1991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908" y="4685094"/>
            <a:ext cx="80341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b="1" u="sng" dirty="0">
                <a:latin typeface="Times New Roman"/>
                <a:cs typeface="Times New Roman"/>
              </a:rPr>
              <a:t>T</a:t>
            </a:r>
            <a:r>
              <a:rPr lang="en-US" sz="2400" b="1" u="sng" dirty="0" smtClean="0">
                <a:latin typeface="Times New Roman"/>
                <a:cs typeface="Times New Roman"/>
              </a:rPr>
              <a:t>ransaction Costs :</a:t>
            </a:r>
            <a:r>
              <a:rPr lang="en-US" sz="2400" i="1" dirty="0" smtClean="0">
                <a:latin typeface="Times New Roman"/>
                <a:cs typeface="Times New Roman"/>
              </a:rPr>
              <a:t> the </a:t>
            </a:r>
            <a:r>
              <a:rPr lang="en-US" sz="2400" i="1" dirty="0">
                <a:latin typeface="Times New Roman"/>
                <a:cs typeface="Times New Roman"/>
              </a:rPr>
              <a:t>costs of establishing and maintaining 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economic </a:t>
            </a:r>
            <a:r>
              <a:rPr lang="en-US" sz="2400" i="1" dirty="0">
                <a:latin typeface="Times New Roman"/>
                <a:cs typeface="Times New Roman"/>
              </a:rPr>
              <a:t>property righ</a:t>
            </a:r>
            <a:r>
              <a:rPr lang="en-US" sz="2400" dirty="0">
                <a:latin typeface="Times New Roman"/>
                <a:cs typeface="Times New Roman"/>
              </a:rPr>
              <a:t>ts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Allen 1988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908" y="1130312"/>
            <a:ext cx="7620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But we cannot use an inadequate notion of transaction </a:t>
            </a:r>
            <a:r>
              <a:rPr lang="en-US" sz="2400" dirty="0">
                <a:latin typeface="Times New Roman"/>
                <a:cs typeface="Times New Roman"/>
              </a:rPr>
              <a:t>costs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-e.g., some neoclassical friction.,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8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her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099" y="-2480991"/>
            <a:ext cx="7559958" cy="9783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5397" y="928901"/>
            <a:ext cx="4928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Transaction Costs and Property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Rights are two sides of the same coin.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5165" y="2233151"/>
            <a:ext cx="467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Zero TC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 Perfect Property Rights.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7427" y="4315124"/>
            <a:ext cx="463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Perfect Property Rights ≠ Zero TC.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7565" y="3091046"/>
            <a:ext cx="4273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Zero TC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 The Coase Theorem.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ules Irrelevant.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0489" y="4947130"/>
            <a:ext cx="367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è"/>
            </a:pP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CT can empirically hold </a:t>
            </a:r>
          </a:p>
          <a:p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    in some real world cases.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01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00" y="336123"/>
            <a:ext cx="8430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TC depend on 1. Costly information of some sort.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2. Alterability and Variability.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0"/>
              <a:buChar char="è"/>
            </a:pP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Changes in any of these things lead to changes in TC, and likely</a:t>
            </a:r>
          </a:p>
          <a:p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       changes to institutions.</a:t>
            </a:r>
          </a:p>
        </p:txBody>
      </p:sp>
      <p:pic>
        <p:nvPicPr>
          <p:cNvPr id="3" name="Picture 2" descr="Institutional_Rev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9" y="2275115"/>
            <a:ext cx="2749971" cy="4153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9113" y="2810222"/>
            <a:ext cx="45518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the book I focused on the radical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change in Variability over the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Industrial Revolution Period.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713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6014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Lesson 3:</a:t>
            </a:r>
            <a:endParaRPr lang="en-US" sz="3600" b="1" dirty="0" smtClean="0">
              <a:latin typeface="Times New Roman"/>
              <a:cs typeface="Times New Roman"/>
            </a:endParaRPr>
          </a:p>
          <a:p>
            <a:endParaRPr lang="en-US" sz="3600" b="1" u="sng" dirty="0">
              <a:latin typeface="Times New Roman"/>
              <a:cs typeface="Times New Roman"/>
            </a:endParaRP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Explanations of Institutions must be based 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on transaction costs.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30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062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Times New Roman"/>
                <a:cs typeface="Times New Roman"/>
              </a:rPr>
              <a:t>4</a:t>
            </a:r>
            <a:r>
              <a:rPr lang="en-US" sz="3600" b="1" u="sng" dirty="0" smtClean="0">
                <a:latin typeface="Times New Roman"/>
                <a:cs typeface="Times New Roman"/>
              </a:rPr>
              <a:t>. The Necessity of Institutional Detail.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89" y="1521627"/>
            <a:ext cx="869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Transaction costs are not sexy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… require “on the ground knowledge”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489" y="4928736"/>
            <a:ext cx="5407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knowledge comes from two sources: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874" y="539040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Personal knowledge.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2874" y="6175680"/>
            <a:ext cx="346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Hard work in the trenches.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889" y="2960421"/>
            <a:ext cx="8117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“If  economists wished to study the horse, they wouldn’t go and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look at </a:t>
            </a:r>
            <a:r>
              <a:rPr lang="en-US" sz="2400" dirty="0" err="1" smtClean="0">
                <a:latin typeface="Times New Roman"/>
                <a:cs typeface="Times New Roman"/>
              </a:rPr>
              <a:t>horses.They’d</a:t>
            </a:r>
            <a:r>
              <a:rPr lang="en-US" sz="2400" dirty="0" smtClean="0">
                <a:latin typeface="Times New Roman"/>
                <a:cs typeface="Times New Roman"/>
              </a:rPr>
              <a:t> sit in their studies and say to themselves,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‘What would I do if I were a horse?’”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             </a:t>
            </a:r>
            <a:r>
              <a:rPr lang="en-US" sz="2400" dirty="0" err="1" smtClean="0">
                <a:latin typeface="Times New Roman"/>
                <a:cs typeface="Times New Roman"/>
              </a:rPr>
              <a:t>Coase</a:t>
            </a:r>
            <a:r>
              <a:rPr lang="en-US" sz="2400" dirty="0" smtClean="0">
                <a:latin typeface="Times New Roman"/>
                <a:cs typeface="Times New Roman"/>
              </a:rPr>
              <a:t> ISNIE 1999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51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90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1.Efficiency is a constraint on the Economist.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933" y="1646041"/>
            <a:ext cx="9041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“</a:t>
            </a:r>
            <a:r>
              <a:rPr lang="en-US" sz="2400" i="1" dirty="0" smtClean="0">
                <a:latin typeface="Times New Roman"/>
                <a:cs typeface="Times New Roman"/>
              </a:rPr>
              <a:t>Efficiency is a condition of market equilibrium logically deduced from 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the theory of choice, subject to the constraint of private property rights 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under a freely competitive market. It is a positive term, </a:t>
            </a:r>
            <a:r>
              <a:rPr lang="en-US" sz="2400" i="1" u="sng" dirty="0" smtClean="0">
                <a:latin typeface="Times New Roman"/>
                <a:cs typeface="Times New Roman"/>
              </a:rPr>
              <a:t>devoid of </a:t>
            </a:r>
          </a:p>
          <a:p>
            <a:r>
              <a:rPr lang="en-US" sz="2400" i="1" u="sng" dirty="0">
                <a:latin typeface="Times New Roman"/>
                <a:cs typeface="Times New Roman"/>
              </a:rPr>
              <a:t> </a:t>
            </a:r>
            <a:r>
              <a:rPr lang="en-US" sz="2400" i="1" u="sng" dirty="0" smtClean="0">
                <a:latin typeface="Times New Roman"/>
                <a:cs typeface="Times New Roman"/>
              </a:rPr>
              <a:t>welfare implications</a:t>
            </a:r>
            <a:r>
              <a:rPr lang="en-US" sz="2400" i="1" dirty="0" smtClean="0">
                <a:latin typeface="Times New Roman"/>
                <a:cs typeface="Times New Roman"/>
              </a:rPr>
              <a:t>.</a:t>
            </a:r>
            <a:r>
              <a:rPr lang="en-US" sz="2400" dirty="0" smtClean="0">
                <a:latin typeface="Times New Roman"/>
                <a:cs typeface="Times New Roman"/>
              </a:rPr>
              <a:t>”  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      Steven Cheung, (p. 159, 1969)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154" y="3814450"/>
            <a:ext cx="7585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The term  “efficient” means only that the economist has sufficiently constrained the maximization process with enough assumptions to generate a logical theoretical implication. Therefore, “inefficient” can  mean only that  the economist has failed, logically, to derive his theory.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      Staten and </a:t>
            </a:r>
            <a:r>
              <a:rPr lang="en-US" sz="2400" dirty="0" err="1" smtClean="0">
                <a:latin typeface="Times New Roman"/>
                <a:cs typeface="Times New Roman"/>
              </a:rPr>
              <a:t>Umbeck</a:t>
            </a:r>
            <a:r>
              <a:rPr lang="en-US" sz="2400" dirty="0" smtClean="0">
                <a:latin typeface="Times New Roman"/>
                <a:cs typeface="Times New Roman"/>
              </a:rPr>
              <a:t>, 1989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654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176" y="439869"/>
            <a:ext cx="7158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I’ve done well with personal knowledge from the farm.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20" y="1272907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0" y="3743996"/>
            <a:ext cx="5080000" cy="290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4845" y="1638754"/>
            <a:ext cx="34839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Google “Veal Calves” and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the only breed you’ll find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are Holsteins.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9714" y="3784157"/>
            <a:ext cx="30658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Only a farm boy is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going to find this odd.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9714" y="5122985"/>
            <a:ext cx="2703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Only a farm boy is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going to know why.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571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64" y="456878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4" y="3090727"/>
            <a:ext cx="3289300" cy="246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0419" y="1038590"/>
            <a:ext cx="4506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When contractors supplied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the British Navy during the age of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sail with beef, they were required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to supply “only oxen” that was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butchered at the naval yard.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9015" y="3237876"/>
            <a:ext cx="359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are oxen? Why oxen?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4845" y="4025679"/>
            <a:ext cx="3082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Why bring live animals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across the country?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515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1504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Lesson 4:</a:t>
            </a:r>
            <a:endParaRPr lang="en-US" sz="3600" b="1" dirty="0" smtClean="0">
              <a:latin typeface="Times New Roman"/>
              <a:cs typeface="Times New Roman"/>
            </a:endParaRPr>
          </a:p>
          <a:p>
            <a:endParaRPr lang="en-US" sz="3600" b="1" u="sng" dirty="0">
              <a:latin typeface="Times New Roman"/>
              <a:cs typeface="Times New Roman"/>
            </a:endParaRP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 Recognize and Exploit the personal 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knowledge and passions that you have.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30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368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Times New Roman"/>
                <a:cs typeface="Times New Roman"/>
              </a:rPr>
              <a:t>5</a:t>
            </a:r>
            <a:r>
              <a:rPr lang="en-US" sz="3600" b="1" u="sng" dirty="0" smtClean="0">
                <a:latin typeface="Times New Roman"/>
                <a:cs typeface="Times New Roman"/>
              </a:rPr>
              <a:t>. Institutional Identification </a:t>
            </a:r>
            <a:r>
              <a:rPr lang="en-US" sz="3600" b="1" u="sng" smtClean="0">
                <a:latin typeface="Times New Roman"/>
                <a:cs typeface="Times New Roman"/>
              </a:rPr>
              <a:t>and Testing.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73" y="1459266"/>
            <a:ext cx="2389465" cy="2851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548" y="1459266"/>
            <a:ext cx="5427479" cy="388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355" y="5545863"/>
            <a:ext cx="653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Puzzle: Why offer your horse for sale when racing?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110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51" y="223708"/>
            <a:ext cx="811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Initial Hypothesis:  The track was really a market for horse sales.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459" y="889139"/>
            <a:ext cx="713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- consistent with movements in purse and claim price.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7467" y="1350804"/>
            <a:ext cx="351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- but inconsistent with ties.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83" y="2174627"/>
            <a:ext cx="8048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Second Hypothesis:  The practice policed the track over horse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switching.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264" y="3476293"/>
            <a:ext cx="7594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Relentless Institutional Testing: 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-restrictions on right to claim.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  -allocation by chance with ties.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-claimers do not receive purse.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-lower weights can by purchased with lower claim prices,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etc.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98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33" y="348717"/>
            <a:ext cx="8876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Institutional Detail provides a rich source of non-econometric testing.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 descr="Institutional_Rev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4" y="1428521"/>
            <a:ext cx="2749971" cy="4153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9597" y="1462401"/>
            <a:ext cx="2483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One last example: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john_church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4" y="3233519"/>
            <a:ext cx="3025956" cy="340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5259" y="3566671"/>
            <a:ext cx="204725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was the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purpose of the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aristocracy?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155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1775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u="sng" dirty="0" smtClean="0"/>
              <a:t>My Answer</a:t>
            </a:r>
            <a:r>
              <a:rPr lang="en-US" sz="2400" u="sng" dirty="0"/>
              <a:t>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24000" y="935173"/>
            <a:ext cx="764401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 dirty="0">
                <a:latin typeface="Times New Roman"/>
                <a:cs typeface="Times New Roman"/>
              </a:rPr>
              <a:t>“</a:t>
            </a:r>
            <a:r>
              <a:rPr lang="en-US" sz="2800" dirty="0">
                <a:latin typeface="Times New Roman"/>
                <a:cs typeface="Times New Roman"/>
              </a:rPr>
              <a:t>The Crown and the Executive found in this system </a:t>
            </a:r>
          </a:p>
          <a:p>
            <a:pPr eaLnBrk="1" hangingPunct="1"/>
            <a:r>
              <a:rPr lang="en-US" sz="2800" dirty="0">
                <a:latin typeface="Times New Roman"/>
                <a:cs typeface="Times New Roman"/>
              </a:rPr>
              <a:t> guarantees of </a:t>
            </a:r>
            <a:r>
              <a:rPr lang="en-US" sz="2800" b="1" u="sng" dirty="0">
                <a:latin typeface="Times New Roman"/>
                <a:cs typeface="Times New Roman"/>
              </a:rPr>
              <a:t>fidelity and good conduct</a:t>
            </a:r>
            <a:r>
              <a:rPr lang="en-US" sz="2800" dirty="0">
                <a:latin typeface="Times New Roman"/>
                <a:cs typeface="Times New Roman"/>
              </a:rPr>
              <a:t>, … </a:t>
            </a:r>
          </a:p>
          <a:p>
            <a:pPr eaLnBrk="1" hangingPunct="1"/>
            <a:r>
              <a:rPr lang="en-US" sz="2800" dirty="0">
                <a:latin typeface="Times New Roman"/>
                <a:cs typeface="Times New Roman"/>
              </a:rPr>
              <a:t>                                         </a:t>
            </a:r>
          </a:p>
          <a:p>
            <a:pPr eaLnBrk="1" hangingPunct="1"/>
            <a:r>
              <a:rPr lang="en-US" sz="2800" dirty="0">
                <a:latin typeface="Times New Roman"/>
                <a:cs typeface="Times New Roman"/>
              </a:rPr>
              <a:t>  Winston Churchill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1000" y="3810000"/>
            <a:ext cx="76482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/>
                <a:cs typeface="Times New Roman"/>
              </a:rPr>
              <a:t>The Aristocrats were part of an enormous system of </a:t>
            </a:r>
          </a:p>
          <a:p>
            <a:pPr eaLnBrk="1" hangingPunct="1"/>
            <a:r>
              <a:rPr lang="en-US" sz="2800" dirty="0">
                <a:latin typeface="Times New Roman"/>
                <a:cs typeface="Times New Roman"/>
              </a:rPr>
              <a:t> administration, that was designed to generate </a:t>
            </a:r>
          </a:p>
          <a:p>
            <a:pPr eaLnBrk="1" hangingPunct="1"/>
            <a:r>
              <a:rPr lang="en-US" sz="2800" b="1" u="sng" dirty="0">
                <a:latin typeface="Times New Roman"/>
                <a:cs typeface="Times New Roman"/>
              </a:rPr>
              <a:t> trusting </a:t>
            </a:r>
            <a:r>
              <a:rPr lang="en-US" sz="2800" b="1" u="sng" dirty="0" smtClean="0">
                <a:latin typeface="Times New Roman"/>
                <a:cs typeface="Times New Roman"/>
              </a:rPr>
              <a:t>servants through sunk investments</a:t>
            </a:r>
            <a:r>
              <a:rPr lang="en-US" sz="2800" dirty="0" smtClean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2293" name="Picture 7" descr="winsto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934"/>
            <a:ext cx="1524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33400" y="5302840"/>
            <a:ext cx="7068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/>
                <a:cs typeface="Times New Roman"/>
              </a:rPr>
              <a:t>And so I look at every margin of their behavior: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160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0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094568" y="292584"/>
            <a:ext cx="6715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u="sng" dirty="0" smtClean="0">
                <a:latin typeface="Times New Roman"/>
                <a:cs typeface="Times New Roman"/>
              </a:rPr>
              <a:t>Incredible “Seats” in the Middle of Nowhere.</a:t>
            </a:r>
            <a:endParaRPr lang="en-US" sz="2800" u="sng" dirty="0">
              <a:latin typeface="Times New Roman"/>
              <a:cs typeface="Times New Roman"/>
            </a:endParaRPr>
          </a:p>
        </p:txBody>
      </p:sp>
      <p:pic>
        <p:nvPicPr>
          <p:cNvPr id="4099" name="Picture 2" descr="bearwoo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00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longlea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33528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blenhe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5814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4876800" y="1600200"/>
            <a:ext cx="31163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/>
                <a:cs typeface="Times New Roman"/>
              </a:rPr>
              <a:t>Hotels where the guests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paid nothing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4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park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park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8006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5227638" y="1676400"/>
            <a:ext cx="35694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Large parts of their lands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were taken out of farm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production, and made into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Parks.</a:t>
            </a:r>
          </a:p>
        </p:txBody>
      </p:sp>
    </p:spTree>
    <p:extLst>
      <p:ext uri="{BB962C8B-B14F-4D97-AF65-F5344CB8AC3E}">
        <p14:creationId xmlns:p14="http://schemas.microsoft.com/office/powerpoint/2010/main" val="279364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b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5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downtonabbeylad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675"/>
            <a:ext cx="3810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picni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429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foxhunt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25913"/>
            <a:ext cx="35814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3617913" y="609600"/>
            <a:ext cx="5526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They spent large amounts of time</a:t>
            </a:r>
          </a:p>
          <a:p>
            <a:pPr eaLnBrk="1" hangingPunct="1"/>
            <a:r>
              <a:rPr lang="en-US" sz="2400"/>
              <a:t> and money on dances, garden parties,</a:t>
            </a:r>
          </a:p>
          <a:p>
            <a:pPr eaLnBrk="1" hangingPunct="1"/>
            <a:r>
              <a:rPr lang="en-US" sz="2400"/>
              <a:t>  picnics, fox hunts, etc. </a:t>
            </a:r>
          </a:p>
        </p:txBody>
      </p:sp>
    </p:spTree>
    <p:extLst>
      <p:ext uri="{BB962C8B-B14F-4D97-AF65-F5344CB8AC3E}">
        <p14:creationId xmlns:p14="http://schemas.microsoft.com/office/powerpoint/2010/main" val="35649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29" y="148744"/>
            <a:ext cx="5127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Times New Roman"/>
                <a:cs typeface="Times New Roman"/>
              </a:rPr>
              <a:t>A Typical Economics Paper: </a:t>
            </a:r>
            <a:endParaRPr lang="en-US" sz="32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693" y="764686"/>
            <a:ext cx="427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Construct a model of something.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693" y="1260849"/>
            <a:ext cx="720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Examine equilibrium characteristics, one way or another.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693" y="1940398"/>
            <a:ext cx="4944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Identify some DWL, Inefficiency, etc.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693" y="2552461"/>
            <a:ext cx="431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Specify Policy Recommendation.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693" y="3453363"/>
            <a:ext cx="7902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Modern empirical papers skip the first three steps. After some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identification, specify the policy recommendation.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18" y="4450907"/>
            <a:ext cx="8260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In </a:t>
            </a:r>
            <a:r>
              <a:rPr lang="en-US" sz="2400" i="1" dirty="0" smtClean="0">
                <a:latin typeface="Times New Roman"/>
                <a:cs typeface="Times New Roman"/>
              </a:rPr>
              <a:t>welfare economics, where an idealized observer chooses  between alternatives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“efficient” means one chooses the alternative that yields the most total surplus.</a:t>
            </a:r>
          </a:p>
          <a:p>
            <a:r>
              <a:rPr lang="en-US" sz="2400" dirty="0" smtClean="0"/>
              <a:t>                                                                  </a:t>
            </a:r>
            <a:r>
              <a:rPr lang="en-US" sz="2400" dirty="0" err="1" smtClean="0"/>
              <a:t>Bohanon</a:t>
            </a:r>
            <a:r>
              <a:rPr lang="en-US" sz="2400" dirty="0" smtClean="0"/>
              <a:t>, 1990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010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olympic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2" y="626257"/>
            <a:ext cx="4159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495800" y="4267200"/>
            <a:ext cx="392928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The modern </a:t>
            </a:r>
            <a:r>
              <a:rPr lang="en-US" sz="2400" dirty="0" err="1">
                <a:latin typeface="Times New Roman"/>
                <a:cs typeface="Times New Roman"/>
              </a:rPr>
              <a:t>olympics</a:t>
            </a:r>
            <a:r>
              <a:rPr lang="en-US" sz="2400" dirty="0">
                <a:latin typeface="Times New Roman"/>
                <a:cs typeface="Times New Roman"/>
              </a:rPr>
              <a:t> were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for amateurs  … because they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were intended for aristocrats.</a:t>
            </a:r>
          </a:p>
        </p:txBody>
      </p:sp>
    </p:spTree>
    <p:extLst>
      <p:ext uri="{BB962C8B-B14F-4D97-AF65-F5344CB8AC3E}">
        <p14:creationId xmlns:p14="http://schemas.microsoft.com/office/powerpoint/2010/main" val="296549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wedd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429000" y="914400"/>
            <a:ext cx="35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latin typeface="Times New Roman"/>
                <a:cs typeface="Times New Roman"/>
              </a:rPr>
              <a:t>They married their cousins.</a:t>
            </a:r>
          </a:p>
        </p:txBody>
      </p:sp>
      <p:pic>
        <p:nvPicPr>
          <p:cNvPr id="8196" name="Picture 3" descr="mobilit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1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5562600" y="4114800"/>
            <a:ext cx="2920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Consumed with social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mobility.</a:t>
            </a:r>
          </a:p>
        </p:txBody>
      </p:sp>
    </p:spTree>
    <p:extLst>
      <p:ext uri="{BB962C8B-B14F-4D97-AF65-F5344CB8AC3E}">
        <p14:creationId xmlns:p14="http://schemas.microsoft.com/office/powerpoint/2010/main" val="220386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4925" y="0"/>
            <a:ext cx="83792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u="sng" dirty="0">
                <a:latin typeface="Times New Roman"/>
                <a:cs typeface="Times New Roman"/>
              </a:rPr>
              <a:t>Understanding Aristocrats:  The Strict Family Settlement</a:t>
            </a:r>
          </a:p>
          <a:p>
            <a:pPr eaLnBrk="1" hangingPunct="1"/>
            <a:endParaRPr lang="en-US" sz="2800" u="sng" dirty="0">
              <a:latin typeface="Times New Roman"/>
              <a:cs typeface="Times New Roman"/>
            </a:endParaRPr>
          </a:p>
        </p:txBody>
      </p:sp>
      <p:pic>
        <p:nvPicPr>
          <p:cNvPr id="21507" name="Picture 2" descr="sf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96963"/>
            <a:ext cx="8077200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44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ue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john_church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71800"/>
            <a:ext cx="34575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352800" y="381000"/>
            <a:ext cx="49550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Strangest of all, … they engaged in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                                               dueling.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81000" y="4343400"/>
            <a:ext cx="399340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John Churchill, 1</a:t>
            </a:r>
            <a:r>
              <a:rPr lang="en-US" sz="2400" baseline="30000" dirty="0">
                <a:latin typeface="Times New Roman"/>
                <a:cs typeface="Times New Roman"/>
              </a:rPr>
              <a:t>st</a:t>
            </a:r>
            <a:r>
              <a:rPr lang="en-US" sz="2400" dirty="0">
                <a:latin typeface="Times New Roman"/>
                <a:cs typeface="Times New Roman"/>
              </a:rPr>
              <a:t> Duke of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Marlborough dueled twice on </a:t>
            </a:r>
          </a:p>
          <a:p>
            <a:pPr eaLnBrk="1" hangingPunct="1"/>
            <a:r>
              <a:rPr lang="en-US" sz="2400" dirty="0">
                <a:latin typeface="Times New Roman"/>
                <a:cs typeface="Times New Roman"/>
              </a:rPr>
              <a:t>  his way up.</a:t>
            </a:r>
          </a:p>
        </p:txBody>
      </p:sp>
    </p:spTree>
    <p:extLst>
      <p:ext uri="{BB962C8B-B14F-4D97-AF65-F5344CB8AC3E}">
        <p14:creationId xmlns:p14="http://schemas.microsoft.com/office/powerpoint/2010/main" val="333275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6136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/>
                <a:cs typeface="Times New Roman"/>
              </a:rPr>
              <a:t>Lesson 5:</a:t>
            </a:r>
            <a:endParaRPr lang="en-US" sz="3600" b="1" dirty="0" smtClean="0">
              <a:latin typeface="Times New Roman"/>
              <a:cs typeface="Times New Roman"/>
            </a:endParaRPr>
          </a:p>
          <a:p>
            <a:endParaRPr lang="en-US" sz="3600" b="1" u="sng" dirty="0" smtClean="0">
              <a:latin typeface="Times New Roman"/>
              <a:cs typeface="Times New Roman"/>
            </a:endParaRPr>
          </a:p>
          <a:p>
            <a:r>
              <a:rPr lang="en-US" sz="3600" b="1" u="sng" dirty="0" smtClean="0">
                <a:latin typeface="Times New Roman"/>
                <a:cs typeface="Times New Roman"/>
              </a:rPr>
              <a:t>Be relentless in bringing forth the evidence</a:t>
            </a:r>
          </a:p>
          <a:p>
            <a:r>
              <a:rPr lang="en-US" sz="3600" b="1" u="sng" dirty="0">
                <a:latin typeface="Times New Roman"/>
                <a:cs typeface="Times New Roman"/>
              </a:rPr>
              <a:t> </a:t>
            </a:r>
            <a:r>
              <a:rPr lang="en-US" sz="3600" b="1" u="sng" dirty="0" smtClean="0">
                <a:latin typeface="Times New Roman"/>
                <a:cs typeface="Times New Roman"/>
              </a:rPr>
              <a:t>for your hypothesis.</a:t>
            </a:r>
            <a:endParaRPr lang="en-US" sz="36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30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5735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Times New Roman"/>
                <a:cs typeface="Times New Roman"/>
              </a:rPr>
              <a:t>A Classic Elementary Example: </a:t>
            </a:r>
            <a:endParaRPr lang="en-US" sz="3200" b="1" u="sng" dirty="0">
              <a:latin typeface="Times New Roman"/>
              <a:cs typeface="Times New Roman"/>
            </a:endParaRPr>
          </a:p>
        </p:txBody>
      </p:sp>
      <p:pic>
        <p:nvPicPr>
          <p:cNvPr id="3" name="Picture 2" descr="PriceSear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107" y="-1478"/>
            <a:ext cx="6442864" cy="8337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7563" y="1657912"/>
            <a:ext cx="351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firm maximizes profit.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7563" y="2379498"/>
            <a:ext cx="421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consumer maximizes utility.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7563" y="3190817"/>
            <a:ext cx="4513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And in the end, neither maximizes.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7563" y="4013895"/>
            <a:ext cx="5330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is the basic reasoning of competition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policy.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57" y="5267695"/>
            <a:ext cx="609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right answer is there is a hidden constraint.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854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5" y="1314774"/>
            <a:ext cx="4411099" cy="338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933" y="320373"/>
            <a:ext cx="8893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Times New Roman"/>
                <a:cs typeface="Times New Roman"/>
              </a:rPr>
              <a:t>So much in economics relies on the Monkey Trap: </a:t>
            </a:r>
            <a:endParaRPr lang="en-US" sz="3200" b="1" u="sng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7484" y="1314774"/>
            <a:ext cx="4314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We’re so interested in telling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the world how to behave, and so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wanting to make the world a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better place, that we forget about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the constraints.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44" y="4997257"/>
            <a:ext cx="92216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“The desire to be of service to one's fellows is, no doubt, a noble motive,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 but it is not possible to influence policy if you do not  give an answer.'' </a:t>
            </a:r>
          </a:p>
          <a:p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Times New Roman"/>
                <a:cs typeface="Times New Roman"/>
              </a:rPr>
              <a:t>                                                          </a:t>
            </a:r>
            <a:r>
              <a:rPr lang="en-US" sz="2400" dirty="0" smtClean="0">
                <a:latin typeface="Times New Roman"/>
                <a:cs typeface="Times New Roman"/>
              </a:rPr>
              <a:t>Ronald Coase, (p. 66, 1988</a:t>
            </a:r>
            <a:r>
              <a:rPr lang="en-US" sz="2400" i="1" dirty="0" smtClean="0">
                <a:latin typeface="Times New Roman"/>
                <a:cs typeface="Times New Roman"/>
              </a:rPr>
              <a:t>).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012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33" y="320373"/>
            <a:ext cx="84273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Times New Roman"/>
                <a:cs typeface="Times New Roman"/>
              </a:rPr>
              <a:t>Our Starting Assumption Implies Economists</a:t>
            </a:r>
          </a:p>
          <a:p>
            <a:r>
              <a:rPr lang="en-US" sz="3200" b="1" u="sng" dirty="0">
                <a:latin typeface="Times New Roman"/>
                <a:cs typeface="Times New Roman"/>
              </a:rPr>
              <a:t> </a:t>
            </a:r>
            <a:r>
              <a:rPr lang="en-US" sz="3200" b="1" u="sng" dirty="0" smtClean="0">
                <a:latin typeface="Times New Roman"/>
                <a:cs typeface="Times New Roman"/>
              </a:rPr>
              <a:t>  Should be “Modified </a:t>
            </a:r>
            <a:r>
              <a:rPr lang="en-US" sz="3200" b="1" u="sng" dirty="0" err="1" smtClean="0">
                <a:latin typeface="Times New Roman"/>
                <a:cs typeface="Times New Roman"/>
              </a:rPr>
              <a:t>Panglossian</a:t>
            </a:r>
            <a:r>
              <a:rPr lang="en-US" sz="3200" b="1" u="sng" dirty="0" smtClean="0">
                <a:latin typeface="Times New Roman"/>
                <a:cs typeface="Times New Roman"/>
              </a:rPr>
              <a:t>” </a:t>
            </a:r>
            <a:endParaRPr lang="en-US" sz="3200" b="1" u="sng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20" y="3304476"/>
            <a:ext cx="8483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is a good thing, because it forces us to see </a:t>
            </a:r>
            <a:r>
              <a:rPr lang="en-US" sz="2400" u="sng" dirty="0" smtClean="0">
                <a:latin typeface="Times New Roman"/>
                <a:cs typeface="Times New Roman"/>
              </a:rPr>
              <a:t>puzzles</a:t>
            </a:r>
            <a:r>
              <a:rPr lang="en-US" sz="2400" dirty="0" smtClean="0">
                <a:latin typeface="Times New Roman"/>
                <a:cs typeface="Times New Roman"/>
              </a:rPr>
              <a:t> everywhere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instead of </a:t>
            </a:r>
            <a:r>
              <a:rPr lang="en-US" sz="2400" u="sng" dirty="0" smtClean="0">
                <a:latin typeface="Times New Roman"/>
                <a:cs typeface="Times New Roman"/>
              </a:rPr>
              <a:t>problems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304" y="4822846"/>
            <a:ext cx="5397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I’ve made a career with this starting point.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541" y="1893479"/>
            <a:ext cx="87224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Times New Roman"/>
                <a:cs typeface="Times New Roman"/>
              </a:rPr>
              <a:t>We live in an efficient world not worth changing.</a:t>
            </a:r>
            <a:endParaRPr lang="en-US" sz="32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063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95" y="0"/>
            <a:ext cx="3886200" cy="209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3099" y="329603"/>
            <a:ext cx="4543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Why homestead when it makes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people rush and arrive too early?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78" y="2468025"/>
            <a:ext cx="3835400" cy="212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5499" y="2849372"/>
            <a:ext cx="4314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Why do couples share rather than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one hire the other?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95" y="4745849"/>
            <a:ext cx="2490729" cy="1994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119" y="4745849"/>
            <a:ext cx="3184038" cy="2118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1380" y="5773301"/>
            <a:ext cx="46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0591" y="1420240"/>
            <a:ext cx="4109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“</a:t>
            </a:r>
            <a:r>
              <a:rPr lang="en-US" sz="2000" i="1" dirty="0" smtClean="0">
                <a:latin typeface="Times New Roman"/>
                <a:cs typeface="Times New Roman"/>
              </a:rPr>
              <a:t>The most expensive mistake the U.S.</a:t>
            </a:r>
          </a:p>
          <a:p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cs typeface="Times New Roman"/>
              </a:rPr>
              <a:t>  government ever made</a:t>
            </a:r>
            <a:r>
              <a:rPr lang="en-US" sz="2000" dirty="0" smtClean="0">
                <a:latin typeface="Times New Roman"/>
                <a:cs typeface="Times New Roman"/>
              </a:rPr>
              <a:t>.”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                           David Friedman 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032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2" y="151164"/>
            <a:ext cx="5265539" cy="3893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228" y="862684"/>
            <a:ext cx="29713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Economists and others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look at this and think: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- how crazy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- how inefficient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 - how wrong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962" y="4412810"/>
            <a:ext cx="92580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“</a:t>
            </a:r>
            <a:r>
              <a:rPr lang="en-US" sz="2000" i="1" dirty="0" smtClean="0">
                <a:latin typeface="Times New Roman"/>
                <a:cs typeface="Times New Roman"/>
              </a:rPr>
              <a:t>The duel was like a lawsuit where the judge, after establishing that indeed there was a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wrong, flips a coin to decide who, between the plaintiff and the defendant, should be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executed for the wrong. ... No doubt then, the duel often misfired, either because the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challenge itself was wrongful and the challenged suffered death, or because the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challenge itself was correct but the challenger suffered death.  ... To us, certain features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are clearly ridiculous: the practice is random, it strikes down some of the community's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most valuable citizens, and its sanction is not proportional to its harm.</a:t>
            </a:r>
            <a:r>
              <a:rPr lang="en-US" sz="2000" dirty="0" smtClean="0">
                <a:latin typeface="Times New Roman"/>
                <a:cs typeface="Times New Roman"/>
              </a:rPr>
              <a:t>”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351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2230</Words>
  <Application>Microsoft Macintosh PowerPoint</Application>
  <PresentationFormat>On-screen Show (4:3)</PresentationFormat>
  <Paragraphs>294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Recognizing and Solving Institutional Puzzles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SFU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Recognizing and Solving Institutional Puzzles</dc:title>
  <dc:creator>Doug Allen</dc:creator>
  <cp:lastModifiedBy>Alison Senges</cp:lastModifiedBy>
  <cp:revision>51</cp:revision>
  <dcterms:created xsi:type="dcterms:W3CDTF">2015-03-20T20:42:40Z</dcterms:created>
  <dcterms:modified xsi:type="dcterms:W3CDTF">2015-05-21T14:37:26Z</dcterms:modified>
</cp:coreProperties>
</file>