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34" r:id="rId2"/>
  </p:sldMasterIdLst>
  <p:notesMasterIdLst>
    <p:notesMasterId r:id="rId53"/>
  </p:notesMasterIdLst>
  <p:handoutMasterIdLst>
    <p:handoutMasterId r:id="rId54"/>
  </p:handoutMasterIdLst>
  <p:sldIdLst>
    <p:sldId id="300" r:id="rId3"/>
    <p:sldId id="496" r:id="rId4"/>
    <p:sldId id="498" r:id="rId5"/>
    <p:sldId id="497" r:id="rId6"/>
    <p:sldId id="474" r:id="rId7"/>
    <p:sldId id="479" r:id="rId8"/>
    <p:sldId id="475" r:id="rId9"/>
    <p:sldId id="476" r:id="rId10"/>
    <p:sldId id="477" r:id="rId11"/>
    <p:sldId id="447" r:id="rId12"/>
    <p:sldId id="448" r:id="rId13"/>
    <p:sldId id="478" r:id="rId14"/>
    <p:sldId id="480" r:id="rId15"/>
    <p:sldId id="450" r:id="rId16"/>
    <p:sldId id="449" r:id="rId17"/>
    <p:sldId id="481" r:id="rId18"/>
    <p:sldId id="482" r:id="rId19"/>
    <p:sldId id="483" r:id="rId20"/>
    <p:sldId id="485" r:id="rId21"/>
    <p:sldId id="486" r:id="rId22"/>
    <p:sldId id="487" r:id="rId23"/>
    <p:sldId id="484" r:id="rId24"/>
    <p:sldId id="488" r:id="rId25"/>
    <p:sldId id="490" r:id="rId26"/>
    <p:sldId id="491" r:id="rId27"/>
    <p:sldId id="492" r:id="rId28"/>
    <p:sldId id="493" r:id="rId29"/>
    <p:sldId id="494" r:id="rId30"/>
    <p:sldId id="495" r:id="rId31"/>
    <p:sldId id="489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70" r:id="rId50"/>
    <p:sldId id="471" r:id="rId51"/>
    <p:sldId id="472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  <a:srgbClr val="6666FF"/>
    <a:srgbClr val="666633"/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842" autoAdjust="0"/>
    <p:restoredTop sz="86146" autoAdjust="0"/>
  </p:normalViewPr>
  <p:slideViewPr>
    <p:cSldViewPr>
      <p:cViewPr>
        <p:scale>
          <a:sx n="70" d="100"/>
          <a:sy n="70" d="100"/>
        </p:scale>
        <p:origin x="-115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185426-1261-4502-B453-12A43D0AD9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3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6635EB-84C5-4312-B6A5-713ECE47E6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57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C02663-0639-4125-9260-B0F3D282744F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635EB-84C5-4312-B6A5-713ECE47E6F8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02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635EB-84C5-4312-B6A5-713ECE47E6F8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40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395288" y="404813"/>
            <a:ext cx="82804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95288" y="404813"/>
            <a:ext cx="0" cy="12954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611188" y="6165850"/>
            <a:ext cx="82804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893175" y="4870450"/>
            <a:ext cx="0" cy="12954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2520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B98A-FB8C-4FA2-A8C9-DB099FD7B8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8C39-F9EC-45FC-94B4-81E02C9FA9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E7A7A-A56F-47BB-ABC8-2F85689DC1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0EC2-E407-4879-9FE9-F39EA53CB654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2022-46F8-4033-B3ED-DE74B4F151DB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2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D354-97A4-4622-A4F1-512DEC6B042E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7327-71AF-460C-911A-32E28DB2D372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89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59EE-2F42-4DF6-82BE-4ACD3A52BEF5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AF90-0900-45B1-A74D-6B0AADB8C614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9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EC39-81C6-44FF-B6B8-8CE22127CEAE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EC5BE-4861-4D9C-B96A-BBC87278573F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8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F754-E08E-4829-8CED-ACB2032D2051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3651-E1C2-4160-9AA4-63BC3C7E72FF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8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EF1F-D472-477D-9C60-C1708277F6EE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83E5-CB46-4AD5-9AC5-88ABBEFEC736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11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6EAD-DC1D-48DD-B5D3-373C30F6EC54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BC63-E7DF-451A-A756-5BB311842059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4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05DF-9CC2-43F3-874D-B4026E8376FA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4B00-3BC4-4AC5-9ECD-694D01925979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5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D751E-26D0-4C6D-A2CE-A303FEC41F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AE417-57F0-4EF6-A184-78EBEC2C3455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3492-B93C-4D42-9104-C1394CF99210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B59E-7E04-4442-B5EF-E727250B71E0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A917-74A6-4628-9486-3166D6BF63E8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15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130B-7FD8-4E81-9748-9FD4F6D8DAB6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751E-74F6-483D-A62B-CFFCF45F7920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8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49D2-0519-46E0-8A82-E34EE7CC7C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C9B0-E547-4016-8EFD-8D5B3E2888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31E7C-0013-4D9E-A704-16E131D110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5059D-1CF5-4433-96BA-CC8AD73712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FC4C-3147-47DC-8CDD-5F26CA5DF0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F6B45-E85C-42D7-B967-42ADB4B79C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44F6-DDE8-4405-85DA-D2956D7B3C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76250"/>
            <a:ext cx="81470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6600"/>
                </a:solidFill>
                <a:latin typeface="+mn-lt"/>
              </a:defRPr>
            </a:lvl1pPr>
          </a:lstStyle>
          <a:p>
            <a:pPr>
              <a:defRPr/>
            </a:pPr>
            <a:fld id="{72D3A73F-5535-4B48-822B-8ADF39C27C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0" name="Line 7"/>
          <p:cNvSpPr>
            <a:spLocks noChangeShapeType="1"/>
          </p:cNvSpPr>
          <p:nvPr userDrawn="1"/>
        </p:nvSpPr>
        <p:spPr bwMode="auto">
          <a:xfrm>
            <a:off x="395288" y="404813"/>
            <a:ext cx="82804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395288" y="404813"/>
            <a:ext cx="0" cy="12954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2" name="Line 9"/>
          <p:cNvSpPr>
            <a:spLocks noChangeShapeType="1"/>
          </p:cNvSpPr>
          <p:nvPr userDrawn="1"/>
        </p:nvSpPr>
        <p:spPr bwMode="auto">
          <a:xfrm>
            <a:off x="611188" y="6165850"/>
            <a:ext cx="82804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3" name="Line 10"/>
          <p:cNvSpPr>
            <a:spLocks noChangeShapeType="1"/>
          </p:cNvSpPr>
          <p:nvPr userDrawn="1"/>
        </p:nvSpPr>
        <p:spPr bwMode="auto">
          <a:xfrm>
            <a:off x="8893175" y="4870450"/>
            <a:ext cx="0" cy="12954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B028DA4C-C35E-422F-8199-CCB5C0C0AAB8}" type="datetime1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18/05/2015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A24766A-1FD8-453B-A46A-D46BA26B853D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7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sz="2400"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en-US" sz="4400" b="1">
              <a:solidFill>
                <a:srgbClr val="3399FF"/>
              </a:solidFill>
              <a:latin typeface="Tahoma" pitchFamily="34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359025" y="4835525"/>
            <a:ext cx="63246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pt-BR" sz="2000" b="1" dirty="0" smtClean="0">
                <a:latin typeface="Tahoma" pitchFamily="34" charset="0"/>
              </a:rPr>
              <a:t>Paulo </a:t>
            </a:r>
            <a:r>
              <a:rPr kumimoji="1" lang="pt-BR" sz="2000" b="1" dirty="0">
                <a:latin typeface="Tahoma" pitchFamily="34" charset="0"/>
              </a:rPr>
              <a:t>Furquim de Azevedo</a:t>
            </a:r>
          </a:p>
          <a:p>
            <a:pPr algn="r">
              <a:spcBef>
                <a:spcPct val="50000"/>
              </a:spcBef>
            </a:pPr>
            <a:r>
              <a:rPr kumimoji="1" lang="pt-BR" sz="1800" b="1" dirty="0" smtClean="0">
                <a:cs typeface="Arial" charset="0"/>
              </a:rPr>
              <a:t>Insper</a:t>
            </a:r>
            <a:endParaRPr kumimoji="1" lang="pt-BR" sz="1800" b="1" dirty="0">
              <a:latin typeface="Tahoma" pitchFamily="34" charset="0"/>
            </a:endParaRP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957388"/>
            <a:ext cx="8077200" cy="1828800"/>
          </a:xfrm>
        </p:spPr>
        <p:txBody>
          <a:bodyPr/>
          <a:lstStyle/>
          <a:p>
            <a:pPr eaLnBrk="1" hangingPunct="1"/>
            <a:r>
              <a:rPr lang="en-US" sz="5400" b="0" dirty="0" smtClean="0"/>
              <a:t>The Boundaries of Government: </a:t>
            </a:r>
            <a:br>
              <a:rPr lang="en-US" sz="5400" b="0" dirty="0" smtClean="0"/>
            </a:br>
            <a:r>
              <a:rPr lang="en-US" b="0" dirty="0" smtClean="0"/>
              <a:t>normative and positive analysis of privatization</a:t>
            </a:r>
            <a:r>
              <a:rPr kumimoji="1" lang="en-US" b="0" dirty="0" smtClean="0"/>
              <a:t/>
            </a:r>
            <a:br>
              <a:rPr kumimoji="1" lang="en-US" b="0" dirty="0" smtClean="0"/>
            </a:br>
            <a:r>
              <a:rPr kumimoji="1" lang="en-US" sz="4400" b="0" dirty="0" smtClean="0"/>
              <a:t/>
            </a:r>
            <a:br>
              <a:rPr kumimoji="1" lang="en-US" sz="4400" b="0" dirty="0" smtClean="0"/>
            </a:br>
            <a:endParaRPr kumimoji="1" lang="en-US" sz="2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332829"/>
            <a:ext cx="8147050" cy="1223963"/>
          </a:xfrm>
        </p:spPr>
        <p:txBody>
          <a:bodyPr/>
          <a:lstStyle/>
          <a:p>
            <a:r>
              <a:rPr lang="en-US" dirty="0" smtClean="0"/>
              <a:t>Theory: </a:t>
            </a:r>
            <a:r>
              <a:rPr lang="en-US" sz="3600" dirty="0" smtClean="0"/>
              <a:t>incomplete contract approach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7525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dirty="0" err="1" smtClean="0"/>
              <a:t>Boyko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Shleifer</a:t>
            </a:r>
            <a:r>
              <a:rPr lang="en-US" sz="2400" b="0" dirty="0" smtClean="0"/>
              <a:t> and </a:t>
            </a:r>
            <a:r>
              <a:rPr lang="en-US" sz="2400" b="0" dirty="0" err="1" smtClean="0"/>
              <a:t>Vishny</a:t>
            </a:r>
            <a:r>
              <a:rPr lang="en-US" sz="2400" b="0" dirty="0" smtClean="0"/>
              <a:t> (1996)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0" dirty="0" smtClean="0"/>
              <a:t>A case for private firms: stronger incentives and political motivated resource allocation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dirty="0" smtClean="0"/>
              <a:t>Hart, </a:t>
            </a:r>
            <a:r>
              <a:rPr lang="en-US" sz="2400" b="0" dirty="0" err="1" smtClean="0"/>
              <a:t>Shleifer</a:t>
            </a:r>
            <a:r>
              <a:rPr lang="en-US" sz="2400" b="0" dirty="0" smtClean="0"/>
              <a:t> and </a:t>
            </a:r>
            <a:r>
              <a:rPr lang="en-US" sz="2400" b="0" dirty="0" err="1" smtClean="0"/>
              <a:t>Vishny</a:t>
            </a:r>
            <a:r>
              <a:rPr lang="en-US" sz="2400" b="0" dirty="0" smtClean="0"/>
              <a:t> (1997)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0" dirty="0" smtClean="0"/>
              <a:t>Private operation more efficient  if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market mechanisms can cope with quality signaling, or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regulatory authority contract (and enforce) quality attributes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Otherwise: if a dimension of quality is non-contractible</a:t>
            </a:r>
            <a:r>
              <a:rPr lang="en-US" sz="2000" dirty="0"/>
              <a:t>,</a:t>
            </a:r>
            <a:r>
              <a:rPr lang="en-US" sz="2000" dirty="0" smtClean="0"/>
              <a:t> cost-quality trade-off </a:t>
            </a:r>
            <a:r>
              <a:rPr lang="en-US" sz="2000" b="0" dirty="0" smtClean="0"/>
              <a:t>(e.g. prisons)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0" dirty="0" smtClean="0"/>
              <a:t>Public provision would be preferred in countries with </a:t>
            </a:r>
            <a:r>
              <a:rPr lang="en-US" sz="2000" dirty="0" smtClean="0"/>
              <a:t>‘weak institutions’</a:t>
            </a:r>
          </a:p>
        </p:txBody>
      </p:sp>
    </p:spTree>
    <p:extLst>
      <p:ext uri="{BB962C8B-B14F-4D97-AF65-F5344CB8AC3E}">
        <p14:creationId xmlns:p14="http://schemas.microsoft.com/office/powerpoint/2010/main" val="9993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TCE approach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/>
              <a:t>Williamson (1999)</a:t>
            </a:r>
          </a:p>
          <a:p>
            <a:pPr lvl="1"/>
            <a:r>
              <a:rPr lang="en-US" sz="2400" b="0" dirty="0" smtClean="0"/>
              <a:t>In transactions that require probity (e.g. sovereign or judiciary), public governance is superior, for its features of </a:t>
            </a:r>
          </a:p>
          <a:p>
            <a:pPr lvl="2"/>
            <a:r>
              <a:rPr lang="en-US" b="0" dirty="0" smtClean="0"/>
              <a:t>low-powered incentives, </a:t>
            </a:r>
          </a:p>
          <a:p>
            <a:pPr lvl="2"/>
            <a:r>
              <a:rPr lang="en-US" b="0" dirty="0" smtClean="0"/>
              <a:t>administrative controls, </a:t>
            </a:r>
          </a:p>
          <a:p>
            <a:pPr lvl="2"/>
            <a:r>
              <a:rPr lang="en-US" b="0" dirty="0" smtClean="0"/>
              <a:t>independent leadership terms, and </a:t>
            </a:r>
          </a:p>
          <a:p>
            <a:pPr lvl="2"/>
            <a:r>
              <a:rPr lang="en-US" b="0" dirty="0" smtClean="0"/>
              <a:t>an elite independent staff</a:t>
            </a:r>
          </a:p>
          <a:p>
            <a:r>
              <a:rPr lang="en-US" sz="2800" b="0" dirty="0" smtClean="0"/>
              <a:t>The argument applies to this type of bureaucracy</a:t>
            </a:r>
          </a:p>
          <a:p>
            <a:pPr marL="914400" lvl="2" indent="0">
              <a:buNone/>
            </a:pPr>
            <a:endParaRPr lang="en-US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5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HSV vs Williamson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r>
              <a:rPr lang="en-US" b="0" dirty="0" smtClean="0"/>
              <a:t>Different:</a:t>
            </a:r>
          </a:p>
          <a:p>
            <a:pPr lvl="1"/>
            <a:r>
              <a:rPr lang="en-US" b="0" dirty="0"/>
              <a:t>H</a:t>
            </a:r>
            <a:r>
              <a:rPr lang="en-US" b="0" dirty="0" smtClean="0"/>
              <a:t>SV focus on </a:t>
            </a:r>
            <a:r>
              <a:rPr lang="en-US" b="0" dirty="0"/>
              <a:t>hold-up </a:t>
            </a:r>
            <a:r>
              <a:rPr lang="en-US" b="0" dirty="0" smtClean="0"/>
              <a:t>problems and incentives derived from contract incompleteness; OW also accounts for governance </a:t>
            </a:r>
            <a:r>
              <a:rPr lang="en-US" b="0" dirty="0"/>
              <a:t>mechanisms </a:t>
            </a:r>
            <a:r>
              <a:rPr lang="en-US" b="0" dirty="0" smtClean="0"/>
              <a:t>for </a:t>
            </a:r>
            <a:r>
              <a:rPr lang="en-US" b="0" dirty="0"/>
              <a:t>ex-post </a:t>
            </a:r>
            <a:r>
              <a:rPr lang="en-US" b="0" dirty="0" smtClean="0"/>
              <a:t>adaptations</a:t>
            </a:r>
          </a:p>
          <a:p>
            <a:r>
              <a:rPr lang="en-US" b="0" dirty="0" smtClean="0"/>
              <a:t>But convergent:</a:t>
            </a:r>
          </a:p>
          <a:p>
            <a:pPr lvl="1"/>
            <a:r>
              <a:rPr lang="en-US" b="0" dirty="0" smtClean="0"/>
              <a:t>For some transactions it is efficient to avoid high-powered incentives (</a:t>
            </a:r>
            <a:r>
              <a:rPr lang="en-US" b="0" dirty="0" err="1" smtClean="0"/>
              <a:t>e.g</a:t>
            </a:r>
            <a:r>
              <a:rPr lang="en-US" b="0" dirty="0" smtClean="0"/>
              <a:t> prisons, judiciary)</a:t>
            </a:r>
          </a:p>
          <a:p>
            <a:pPr marL="0" indent="0">
              <a:buNone/>
            </a:pP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1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Normative or Positive Theories?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sz="2800" b="0" dirty="0" smtClean="0"/>
              <a:t>HSV</a:t>
            </a:r>
            <a:r>
              <a:rPr lang="en-US" sz="2800" b="0" dirty="0"/>
              <a:t> </a:t>
            </a:r>
            <a:r>
              <a:rPr lang="en-US" sz="2800" b="0" dirty="0" smtClean="0"/>
              <a:t>are explicit: “a public-spirited politician chooses”</a:t>
            </a:r>
          </a:p>
          <a:p>
            <a:r>
              <a:rPr lang="en-US" sz="2800" b="0" dirty="0" smtClean="0"/>
              <a:t>OW: claims that TCE is a positive theory </a:t>
            </a:r>
          </a:p>
          <a:p>
            <a:pPr lvl="1"/>
            <a:r>
              <a:rPr lang="en-US" sz="2400" b="0" dirty="0" smtClean="0"/>
              <a:t>It is necessary to have an </a:t>
            </a:r>
            <a:r>
              <a:rPr lang="en-US" sz="2400" dirty="0"/>
              <a:t>underlying selection mechanism to ensure that the efficient solution will </a:t>
            </a:r>
            <a:r>
              <a:rPr lang="en-US" sz="2400" dirty="0" smtClean="0"/>
              <a:t>prevail</a:t>
            </a:r>
            <a:endParaRPr lang="en-US" sz="2400" b="0" dirty="0" smtClean="0"/>
          </a:p>
          <a:p>
            <a:pPr lvl="1"/>
            <a:r>
              <a:rPr lang="en-US" sz="2400" b="0" dirty="0" smtClean="0"/>
              <a:t>In the case of firm boundaries (e.g. vertical integration), competition is the selection mechanism</a:t>
            </a:r>
          </a:p>
          <a:p>
            <a:pPr lvl="1"/>
            <a:r>
              <a:rPr lang="en-US" sz="2400" b="0" dirty="0" smtClean="0"/>
              <a:t>But usually there is no competition in public services</a:t>
            </a:r>
          </a:p>
          <a:p>
            <a:r>
              <a:rPr lang="en-US" sz="2800" b="0" dirty="0" smtClean="0"/>
              <a:t>Consequence: what we observe is not what should be.  A positive theory of privatization is wanted</a:t>
            </a:r>
            <a:endParaRPr lang="en-US" sz="28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6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Literature: positive theory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0" dirty="0" smtClean="0"/>
              <a:t>Financial constraints (Yarrow, 1999; </a:t>
            </a:r>
            <a:r>
              <a:rPr lang="en-US" sz="2800" b="0" dirty="0" err="1" smtClean="0"/>
              <a:t>Miralles</a:t>
            </a:r>
            <a:r>
              <a:rPr lang="en-US" sz="2800" b="0" dirty="0" smtClean="0"/>
              <a:t>, 2009; </a:t>
            </a:r>
            <a:r>
              <a:rPr lang="en-US" sz="2800" b="0" dirty="0" err="1" smtClean="0"/>
              <a:t>Bal</a:t>
            </a:r>
            <a:r>
              <a:rPr lang="en-US" sz="2800" b="0" dirty="0" smtClean="0"/>
              <a:t> et al. 2010; </a:t>
            </a:r>
            <a:r>
              <a:rPr lang="en-US" sz="2800" b="0" dirty="0" err="1" smtClean="0"/>
              <a:t>Dinc</a:t>
            </a:r>
            <a:r>
              <a:rPr lang="en-US" sz="2800" b="0" dirty="0" smtClean="0"/>
              <a:t> and Gupta, 2011)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/>
              <a:t>Public expenditures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/>
              <a:t>Taxation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b="0" dirty="0" smtClean="0"/>
              <a:t>Political costs and benefits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b="0" dirty="0" smtClean="0"/>
              <a:t>Constituencies identification (e.g. tax payers </a:t>
            </a:r>
            <a:r>
              <a:rPr lang="en-US" sz="2400" b="0" dirty="0" err="1" smtClean="0"/>
              <a:t>vs</a:t>
            </a:r>
            <a:r>
              <a:rPr lang="en-US" sz="2400" b="0" dirty="0" smtClean="0"/>
              <a:t> employers): political preferences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b="0" dirty="0" smtClean="0"/>
              <a:t>Geographic identification, both patronage and political competition (</a:t>
            </a:r>
            <a:r>
              <a:rPr lang="en-US" sz="2400" b="0" dirty="0" err="1" smtClean="0"/>
              <a:t>Dinc</a:t>
            </a:r>
            <a:r>
              <a:rPr lang="en-US" sz="2400" b="0" dirty="0" smtClean="0"/>
              <a:t> and Gupta, 2011)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b="0" dirty="0" smtClean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400" b="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88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Meanwhile in the empirical literature…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b="0" dirty="0" smtClean="0"/>
              <a:t>Mixed results (</a:t>
            </a:r>
            <a:r>
              <a:rPr lang="en-US" sz="2800" b="0" dirty="0"/>
              <a:t>for sensible sectors, e.g. </a:t>
            </a:r>
            <a:r>
              <a:rPr lang="en-US" sz="2800" b="0" dirty="0" smtClean="0"/>
              <a:t>prisons, water)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b="0" dirty="0" smtClean="0"/>
              <a:t>Pro-State Control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800" b="0" dirty="0" smtClean="0"/>
              <a:t>	</a:t>
            </a:r>
            <a:r>
              <a:rPr lang="en-US" sz="2400" b="0" dirty="0"/>
              <a:t>Tan 2012, Hirsch 1995, Boyne 1998, Hodge 2000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b="0" dirty="0" smtClean="0"/>
              <a:t>Pro-Private (no cost-quality tradeoff)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0" dirty="0" err="1" smtClean="0"/>
              <a:t>Estache</a:t>
            </a:r>
            <a:r>
              <a:rPr lang="en-US" sz="2400" b="0" dirty="0" smtClean="0"/>
              <a:t> </a:t>
            </a:r>
            <a:r>
              <a:rPr lang="en-US" sz="2400" b="0" dirty="0"/>
              <a:t>et al. (2001), </a:t>
            </a:r>
            <a:r>
              <a:rPr lang="en-US" sz="2400" b="0" dirty="0" err="1"/>
              <a:t>Megginson</a:t>
            </a:r>
            <a:r>
              <a:rPr lang="en-US" sz="2400" b="0" dirty="0"/>
              <a:t> and Netter (2001), </a:t>
            </a:r>
            <a:r>
              <a:rPr lang="en-US" sz="2400" b="0" dirty="0" err="1"/>
              <a:t>Birdsall</a:t>
            </a:r>
            <a:r>
              <a:rPr lang="en-US" sz="2400" b="0" dirty="0"/>
              <a:t> and </a:t>
            </a:r>
            <a:r>
              <a:rPr lang="en-US" sz="2400" b="0" dirty="0" err="1"/>
              <a:t>Nellis</a:t>
            </a:r>
            <a:r>
              <a:rPr lang="en-US" sz="2400" b="0" dirty="0"/>
              <a:t> (2003), </a:t>
            </a:r>
            <a:r>
              <a:rPr lang="en-US" sz="2400" b="0" dirty="0" err="1" smtClean="0"/>
              <a:t>Makadok</a:t>
            </a:r>
            <a:r>
              <a:rPr lang="en-US" sz="2400" b="0" dirty="0" smtClean="0"/>
              <a:t> </a:t>
            </a:r>
            <a:r>
              <a:rPr lang="en-US" sz="2400" b="0" dirty="0"/>
              <a:t>and </a:t>
            </a:r>
            <a:r>
              <a:rPr lang="en-US" sz="2400" b="0" dirty="0" err="1"/>
              <a:t>Coff</a:t>
            </a:r>
            <a:r>
              <a:rPr lang="en-US" sz="2400" b="0" dirty="0"/>
              <a:t> (</a:t>
            </a:r>
            <a:r>
              <a:rPr lang="en-US" sz="2400" b="0" dirty="0" smtClean="0"/>
              <a:t>2009</a:t>
            </a:r>
            <a:r>
              <a:rPr lang="en-US" sz="2400" b="0" dirty="0"/>
              <a:t>)</a:t>
            </a:r>
            <a:endParaRPr lang="en-US" b="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0" dirty="0" smtClean="0"/>
              <a:t>Privatization of prisons </a:t>
            </a:r>
            <a:r>
              <a:rPr lang="en-US" sz="2400" b="0" dirty="0"/>
              <a:t>and basic sanitation </a:t>
            </a:r>
            <a:r>
              <a:rPr lang="en-US" sz="2400" b="0" dirty="0" smtClean="0"/>
              <a:t>in countries with ‘weak institutions’ reduces </a:t>
            </a:r>
            <a:r>
              <a:rPr lang="en-US" sz="2400" b="0" dirty="0"/>
              <a:t>costs </a:t>
            </a:r>
            <a:r>
              <a:rPr lang="en-US" sz="2400" dirty="0"/>
              <a:t>and</a:t>
            </a:r>
            <a:r>
              <a:rPr lang="en-US" sz="2400" b="0" dirty="0"/>
              <a:t> increases </a:t>
            </a:r>
            <a:r>
              <a:rPr lang="en-US" sz="2400" b="0" dirty="0" smtClean="0"/>
              <a:t>quality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2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mixed results?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conflicting results are due to problems of identification</a:t>
            </a:r>
          </a:p>
          <a:p>
            <a:pPr lvl="1"/>
            <a:r>
              <a:rPr lang="en-US" b="0" dirty="0" smtClean="0"/>
              <a:t>Privatization or re-</a:t>
            </a:r>
            <a:r>
              <a:rPr lang="en-US" b="0" dirty="0" err="1" smtClean="0"/>
              <a:t>statization</a:t>
            </a:r>
            <a:r>
              <a:rPr lang="en-US" b="0" dirty="0" smtClean="0"/>
              <a:t> are endogenous</a:t>
            </a:r>
          </a:p>
          <a:p>
            <a:pPr lvl="1"/>
            <a:r>
              <a:rPr lang="en-US" b="0" dirty="0"/>
              <a:t>I</a:t>
            </a:r>
            <a:r>
              <a:rPr lang="en-US" b="0" dirty="0" smtClean="0"/>
              <a:t>t is difficult (or impossible) to foresee the direction of the selection bias</a:t>
            </a:r>
          </a:p>
          <a:p>
            <a:pPr lvl="1"/>
            <a:r>
              <a:rPr lang="en-US" b="0" dirty="0" smtClean="0"/>
              <a:t>Usually privatization is part of a larger reform, that may also affect performance.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6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promising path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r>
              <a:rPr lang="en-US" b="0" dirty="0" err="1"/>
              <a:t>Galiani</a:t>
            </a:r>
            <a:r>
              <a:rPr lang="en-US" b="0" dirty="0"/>
              <a:t> et al (2005</a:t>
            </a:r>
            <a:r>
              <a:rPr lang="en-US" b="0" dirty="0" smtClean="0"/>
              <a:t>)</a:t>
            </a:r>
          </a:p>
          <a:p>
            <a:pPr lvl="1"/>
            <a:r>
              <a:rPr lang="en-US" b="0" dirty="0" smtClean="0"/>
              <a:t>Privatization of water in Argentina: effect on mortality rates</a:t>
            </a:r>
          </a:p>
          <a:p>
            <a:pPr lvl="1"/>
            <a:r>
              <a:rPr lang="en-US" b="0" dirty="0" smtClean="0"/>
              <a:t>Database with horizontal and longitudinal variability</a:t>
            </a:r>
          </a:p>
          <a:p>
            <a:pPr lvl="1"/>
            <a:r>
              <a:rPr lang="en-US" b="0" dirty="0" err="1" smtClean="0"/>
              <a:t>Dif</a:t>
            </a:r>
            <a:r>
              <a:rPr lang="en-US" b="0" dirty="0" smtClean="0"/>
              <a:t>-in-</a:t>
            </a:r>
            <a:r>
              <a:rPr lang="en-US" b="0" dirty="0" err="1" smtClean="0"/>
              <a:t>dif</a:t>
            </a:r>
            <a:r>
              <a:rPr lang="en-US" b="0" dirty="0" smtClean="0"/>
              <a:t> with matching</a:t>
            </a:r>
          </a:p>
          <a:p>
            <a:pPr lvl="1"/>
            <a:r>
              <a:rPr lang="en-US" b="0" dirty="0" smtClean="0"/>
              <a:t>Similar pre-treatment trends (treated and non-treated)</a:t>
            </a:r>
          </a:p>
          <a:p>
            <a:pPr lvl="1"/>
            <a:r>
              <a:rPr lang="en-US" b="0" dirty="0" smtClean="0"/>
              <a:t>Additional (smart) identification based on the age and type of disease 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0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implications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Privatization decreased mortality rates in 8%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Mortality rates fell 26% in poorest areas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/>
              <a:t>Similar result in Brazil (</a:t>
            </a:r>
            <a:r>
              <a:rPr lang="en-US" b="0" dirty="0" err="1" smtClean="0"/>
              <a:t>Saiani</a:t>
            </a:r>
            <a:r>
              <a:rPr lang="en-US" b="0" dirty="0" smtClean="0"/>
              <a:t> and </a:t>
            </a:r>
            <a:r>
              <a:rPr lang="en-US" b="0" dirty="0" err="1" smtClean="0"/>
              <a:t>Azevedo</a:t>
            </a:r>
            <a:r>
              <a:rPr lang="en-US" b="0" dirty="0" smtClean="0"/>
              <a:t>, 2014)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19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49B127-4857-409A-9D01-01B66428B17E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8915" name="Título 1"/>
          <p:cNvSpPr>
            <a:spLocks noGrp="1"/>
          </p:cNvSpPr>
          <p:nvPr>
            <p:ph type="title"/>
          </p:nvPr>
        </p:nvSpPr>
        <p:spPr bwMode="auto">
          <a:xfrm>
            <a:off x="0" y="619968"/>
            <a:ext cx="9144000" cy="15128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t-BR" altLang="pt-BR" dirty="0" err="1"/>
              <a:t>Morbidity</a:t>
            </a:r>
            <a:r>
              <a:rPr lang="pt-BR" altLang="pt-BR" dirty="0"/>
              <a:t> for </a:t>
            </a:r>
            <a:r>
              <a:rPr lang="pt-BR" altLang="pt-BR" dirty="0" err="1"/>
              <a:t>water-related</a:t>
            </a:r>
            <a:r>
              <a:rPr lang="pt-BR" altLang="pt-BR" dirty="0"/>
              <a:t> </a:t>
            </a:r>
            <a:r>
              <a:rPr lang="pt-BR" altLang="pt-BR" dirty="0" err="1" smtClean="0"/>
              <a:t>diseases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dirty="0" err="1" smtClean="0"/>
              <a:t>all</a:t>
            </a:r>
            <a:r>
              <a:rPr lang="pt-BR" altLang="pt-BR" dirty="0" smtClean="0"/>
              <a:t> </a:t>
            </a:r>
            <a:r>
              <a:rPr lang="pt-BR" altLang="pt-BR" dirty="0"/>
              <a:t>ages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40435"/>
              </p:ext>
            </p:extLst>
          </p:nvPr>
        </p:nvGraphicFramePr>
        <p:xfrm>
          <a:off x="251520" y="3042389"/>
          <a:ext cx="8641658" cy="2042795"/>
        </p:xfrm>
        <a:graphic>
          <a:graphicData uri="http://schemas.openxmlformats.org/drawingml/2006/table">
            <a:tbl>
              <a:tblPr/>
              <a:tblGrid>
                <a:gridCol w="1152608"/>
                <a:gridCol w="748905"/>
                <a:gridCol w="748905"/>
                <a:gridCol w="748905"/>
                <a:gridCol w="748905"/>
                <a:gridCol w="748905"/>
                <a:gridCol w="748905"/>
                <a:gridCol w="748905"/>
                <a:gridCol w="748905"/>
                <a:gridCol w="748905"/>
                <a:gridCol w="748905"/>
              </a:tblGrid>
              <a:tr h="5603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4" marR="417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0-1</a:t>
                      </a: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4" marR="41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3" marR="417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1-5</a:t>
                      </a:r>
                    </a:p>
                  </a:txBody>
                  <a:tcPr marL="41714" marR="4171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3" marR="417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6-15</a:t>
                      </a: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4" marR="4171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3" marR="417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16-64</a:t>
                      </a: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4" marR="41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3" marR="41713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&gt;64</a:t>
                      </a: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4" marR="41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3" marR="41713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72">
                <a:tc rowSpan="2"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Private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4" marR="41714" marT="0" marB="0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0,006*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0,005*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0,011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0,008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8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Controls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4" marR="41714" marT="0" marB="0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28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Year</a:t>
                      </a:r>
                      <a:endParaRPr lang="pt-BR" sz="16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Dummies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4" marR="41714" marT="0" marB="0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04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Constant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4" marR="41714" marT="0" marB="0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# </a:t>
                      </a:r>
                      <a:r>
                        <a:rPr lang="pt-BR" sz="16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Obs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4" marR="41714" marT="0" marB="0" anchor="ctr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39.033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38.322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39.037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38.326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39.037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38.326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39.037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38.326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39.037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38.326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1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“I </a:t>
            </a:r>
            <a:r>
              <a:rPr lang="en-US" sz="4400" dirty="0"/>
              <a:t>don't want to live in a society where the military is </a:t>
            </a:r>
            <a:r>
              <a:rPr lang="en-US" sz="4400" dirty="0" smtClean="0"/>
              <a:t>private”</a:t>
            </a:r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411760" y="2276872"/>
            <a:ext cx="6400800" cy="720080"/>
          </a:xfrm>
        </p:spPr>
        <p:txBody>
          <a:bodyPr/>
          <a:lstStyle/>
          <a:p>
            <a:pPr algn="r"/>
            <a:r>
              <a:rPr lang="en-US" sz="2800" dirty="0"/>
              <a:t>Powell, M. </a:t>
            </a:r>
            <a:r>
              <a:rPr lang="en-US" sz="2400" dirty="0"/>
              <a:t>(May 18</a:t>
            </a:r>
            <a:r>
              <a:rPr lang="en-US" sz="2400" baseline="30000" dirty="0"/>
              <a:t>th</a:t>
            </a:r>
            <a:r>
              <a:rPr lang="en-US" sz="2400" dirty="0"/>
              <a:t>, </a:t>
            </a:r>
            <a:r>
              <a:rPr lang="en-US" sz="2400" dirty="0" err="1"/>
              <a:t>Cargèse</a:t>
            </a:r>
            <a:r>
              <a:rPr lang="en-US" sz="2400" dirty="0"/>
              <a:t>)</a:t>
            </a: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5059D-1CF5-4433-96BA-CC8AD73712B6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sp>
        <p:nvSpPr>
          <p:cNvPr id="6" name="Subtítulo 4"/>
          <p:cNvSpPr txBox="1">
            <a:spLocks/>
          </p:cNvSpPr>
          <p:nvPr/>
        </p:nvSpPr>
        <p:spPr bwMode="auto">
          <a:xfrm>
            <a:off x="1475656" y="4077072"/>
            <a:ext cx="64008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8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Why not?</a:t>
            </a:r>
          </a:p>
          <a:p>
            <a:pPr algn="r"/>
            <a:r>
              <a:rPr lang="en-US" sz="2800" kern="0" dirty="0" err="1" smtClean="0"/>
              <a:t>DeFigueiredo</a:t>
            </a:r>
            <a:r>
              <a:rPr lang="en-US" sz="2800" kern="0" dirty="0" smtClean="0"/>
              <a:t>, </a:t>
            </a:r>
            <a:r>
              <a:rPr lang="en-US" sz="2800" kern="0" dirty="0" err="1" smtClean="0"/>
              <a:t>João</a:t>
            </a:r>
            <a:endParaRPr lang="pt-BR" sz="2400" kern="0" dirty="0"/>
          </a:p>
        </p:txBody>
      </p:sp>
    </p:spTree>
    <p:extLst>
      <p:ext uri="{BB962C8B-B14F-4D97-AF65-F5344CB8AC3E}">
        <p14:creationId xmlns:p14="http://schemas.microsoft.com/office/powerpoint/2010/main" val="524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BB66A9-E187-4D2C-99EC-502FE7404A0D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9939" name="Título 1"/>
          <p:cNvSpPr>
            <a:spLocks noGrp="1"/>
          </p:cNvSpPr>
          <p:nvPr>
            <p:ph type="title"/>
          </p:nvPr>
        </p:nvSpPr>
        <p:spPr bwMode="auto">
          <a:xfrm>
            <a:off x="0" y="547960"/>
            <a:ext cx="9144000" cy="15128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t-BR" altLang="pt-BR" dirty="0" err="1"/>
              <a:t>Morbidity</a:t>
            </a:r>
            <a:r>
              <a:rPr lang="pt-BR" altLang="pt-BR" dirty="0"/>
              <a:t> for </a:t>
            </a:r>
            <a:r>
              <a:rPr lang="pt-BR" altLang="pt-BR" dirty="0" err="1"/>
              <a:t>other</a:t>
            </a:r>
            <a:r>
              <a:rPr lang="pt-BR" altLang="pt-BR" dirty="0"/>
              <a:t> </a:t>
            </a:r>
            <a:r>
              <a:rPr lang="pt-BR" altLang="pt-BR" dirty="0" err="1" smtClean="0"/>
              <a:t>diseases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dirty="0" smtClean="0"/>
              <a:t>age </a:t>
            </a:r>
            <a:r>
              <a:rPr lang="pt-BR" altLang="pt-BR" dirty="0" err="1"/>
              <a:t>group</a:t>
            </a:r>
            <a:r>
              <a:rPr lang="pt-BR" altLang="pt-BR" dirty="0"/>
              <a:t> 2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40394"/>
              </p:ext>
            </p:extLst>
          </p:nvPr>
        </p:nvGraphicFramePr>
        <p:xfrm>
          <a:off x="215900" y="2492375"/>
          <a:ext cx="8820148" cy="1979295"/>
        </p:xfrm>
        <a:graphic>
          <a:graphicData uri="http://schemas.openxmlformats.org/drawingml/2006/table">
            <a:tbl>
              <a:tblPr/>
              <a:tblGrid>
                <a:gridCol w="1844596"/>
                <a:gridCol w="1162592"/>
                <a:gridCol w="1162592"/>
                <a:gridCol w="1162592"/>
                <a:gridCol w="1162592"/>
                <a:gridCol w="1162592"/>
                <a:gridCol w="1162592"/>
              </a:tblGrid>
              <a:tr h="5603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Variáveis</a:t>
                      </a: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09" marR="4170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Outras Doenças</a:t>
                      </a:r>
                      <a:r>
                        <a:rPr lang="pt-BR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- Saneamento Básico</a:t>
                      </a: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09" marR="41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3" marR="417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Aparelho Respiratório</a:t>
                      </a:r>
                    </a:p>
                  </a:txBody>
                  <a:tcPr marL="41709" marR="4170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3" marR="41713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Demais Doenças</a:t>
                      </a: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09" marR="41709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BR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13" marR="41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72">
                <a:tc rowSpan="2"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Private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09" marR="41709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0,004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0,003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0,003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0,003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8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Controls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09" marR="41709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28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Year</a:t>
                      </a:r>
                      <a:r>
                        <a:rPr lang="pt-BR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6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Dummies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09" marR="41709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04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Constant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09" marR="41709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pt-BR" sz="16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Obs</a:t>
                      </a:r>
                      <a:endParaRPr lang="pt-BR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09" marR="41709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39.037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38.326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39.037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38.326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39.037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38.326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No </a:t>
            </a:r>
            <a:r>
              <a:rPr lang="en-US" b="0" dirty="0" smtClean="0"/>
              <a:t>cost-quality tradeoff </a:t>
            </a:r>
            <a:endParaRPr lang="en-US" b="0" dirty="0" smtClean="0"/>
          </a:p>
          <a:p>
            <a:r>
              <a:rPr lang="en-US" b="0" dirty="0" smtClean="0"/>
              <a:t>In developing countries, with ‘weaker’ institutions</a:t>
            </a:r>
          </a:p>
          <a:p>
            <a:endParaRPr lang="en-US" b="0" dirty="0"/>
          </a:p>
          <a:p>
            <a:r>
              <a:rPr lang="en-US" b="0" dirty="0" err="1" smtClean="0"/>
              <a:t>Galiani</a:t>
            </a:r>
            <a:r>
              <a:rPr lang="en-US" b="0" dirty="0" smtClean="0"/>
              <a:t> </a:t>
            </a:r>
            <a:r>
              <a:rPr lang="en-US" b="0" dirty="0"/>
              <a:t>et al: because water quality is </a:t>
            </a:r>
            <a:r>
              <a:rPr lang="en-US" b="0" dirty="0" smtClean="0"/>
              <a:t>observable</a:t>
            </a:r>
          </a:p>
          <a:p>
            <a:pPr lvl="1"/>
            <a:r>
              <a:rPr lang="en-US" b="0" dirty="0" smtClean="0"/>
              <a:t>HSV: if contractible, privatization dominates public provision</a:t>
            </a:r>
            <a:endParaRPr lang="en-US" b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6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37025"/>
          </a:xfrm>
        </p:spPr>
        <p:txBody>
          <a:bodyPr/>
          <a:lstStyle/>
          <a:p>
            <a:r>
              <a:rPr lang="en-US" b="0" dirty="0"/>
              <a:t>A</a:t>
            </a:r>
            <a:r>
              <a:rPr lang="en-US" b="0" dirty="0" smtClean="0"/>
              <a:t>necdotal </a:t>
            </a:r>
            <a:r>
              <a:rPr lang="en-US" b="0" dirty="0"/>
              <a:t>evidence shows that contracts do not have provisions for detailed quality measures</a:t>
            </a:r>
          </a:p>
          <a:p>
            <a:r>
              <a:rPr lang="en-US" b="0" dirty="0"/>
              <a:t>To be contractible, quality should be not only observable, but also verifiable </a:t>
            </a:r>
          </a:p>
          <a:p>
            <a:r>
              <a:rPr lang="en-US" b="0" dirty="0"/>
              <a:t>Argentinian and Brazilian judiciary is too slow to properly enforce quality, if observable and </a:t>
            </a:r>
            <a:r>
              <a:rPr lang="en-US" b="0" dirty="0" smtClean="0"/>
              <a:t>verifiable</a:t>
            </a:r>
          </a:p>
          <a:p>
            <a:r>
              <a:rPr lang="en-US" sz="3600" dirty="0" smtClean="0"/>
              <a:t>So WHY?</a:t>
            </a:r>
            <a:endParaRPr lang="pt-BR" sz="3600" dirty="0"/>
          </a:p>
          <a:p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8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explanation: </a:t>
            </a:r>
            <a:br>
              <a:rPr lang="en-US" dirty="0" smtClean="0"/>
            </a:br>
            <a:r>
              <a:rPr lang="en-US" dirty="0" smtClean="0"/>
              <a:t>governance design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Could an appropriate design of the outsourcing of public services to private parties mitigate or eliminate the cost-quality trade-off?</a:t>
            </a:r>
          </a:p>
          <a:p>
            <a:r>
              <a:rPr lang="en-US" b="0" dirty="0" smtClean="0"/>
              <a:t>Is there learning? </a:t>
            </a:r>
          </a:p>
          <a:p>
            <a:pPr lvl="1"/>
            <a:r>
              <a:rPr lang="en-US" b="0" dirty="0" err="1" smtClean="0"/>
              <a:t>Quelin</a:t>
            </a:r>
            <a:r>
              <a:rPr lang="en-US" b="0" dirty="0" smtClean="0"/>
              <a:t> et al, 2015 – </a:t>
            </a:r>
            <a:r>
              <a:rPr lang="en-US" b="0" dirty="0" smtClean="0"/>
              <a:t>PPPs</a:t>
            </a:r>
          </a:p>
          <a:p>
            <a:pPr marL="457200" lvl="1" indent="0">
              <a:buNone/>
            </a:pPr>
            <a:endParaRPr lang="en-US" b="0" dirty="0" smtClean="0"/>
          </a:p>
          <a:p>
            <a:r>
              <a:rPr lang="en-US" b="0" dirty="0" smtClean="0"/>
              <a:t>Hybrids</a:t>
            </a:r>
            <a:r>
              <a:rPr lang="en-US" b="0" dirty="0" smtClean="0"/>
              <a:t>?</a:t>
            </a:r>
          </a:p>
          <a:p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94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4623"/>
            <a:ext cx="8229600" cy="1600201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4400" dirty="0" err="1" smtClean="0">
                <a:solidFill>
                  <a:schemeClr val="bg2">
                    <a:lumMod val="10000"/>
                  </a:schemeClr>
                </a:solidFill>
              </a:rPr>
              <a:t>Prisons</a:t>
            </a:r>
            <a:r>
              <a:rPr lang="pt-BR" sz="4400" dirty="0" smtClean="0">
                <a:solidFill>
                  <a:schemeClr val="bg2">
                    <a:lumMod val="10000"/>
                  </a:schemeClr>
                </a:solidFill>
              </a:rPr>
              <a:t> in Brasil: a </a:t>
            </a:r>
            <a:r>
              <a:rPr lang="pt-BR" sz="4400" dirty="0" err="1" smtClean="0">
                <a:solidFill>
                  <a:schemeClr val="bg2">
                    <a:lumMod val="10000"/>
                  </a:schemeClr>
                </a:solidFill>
              </a:rPr>
              <a:t>hybrid</a:t>
            </a:r>
            <a:r>
              <a:rPr lang="pt-BR" sz="4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4400" dirty="0" err="1" smtClean="0">
                <a:solidFill>
                  <a:schemeClr val="bg2">
                    <a:lumMod val="10000"/>
                  </a:schemeClr>
                </a:solidFill>
              </a:rPr>
              <a:t>arrangement</a:t>
            </a:r>
            <a:r>
              <a:rPr lang="pt-BR" sz="4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sz="4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sz="2800" dirty="0" smtClean="0">
                <a:solidFill>
                  <a:schemeClr val="bg2">
                    <a:lumMod val="10000"/>
                  </a:schemeClr>
                </a:solidFill>
              </a:rPr>
              <a:t>(Cabral, Lazzarini e Azevedo, 2010;2013)</a:t>
            </a:r>
            <a:endParaRPr lang="pt-BR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Data: Paraná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State</a:t>
            </a:r>
            <a:endParaRPr lang="pt-BR" altLang="pt-B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19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prisons</a:t>
            </a:r>
            <a:endParaRPr lang="pt-BR" altLang="pt-B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2001-2009</a:t>
            </a:r>
          </a:p>
          <a:p>
            <a:pPr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116 observações</a:t>
            </a:r>
          </a:p>
          <a:p>
            <a:pPr eaLnBrk="1" hangingPunct="1"/>
            <a:endParaRPr lang="pt-BR" altLang="pt-BR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Background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information</a:t>
            </a:r>
            <a:r>
              <a:rPr lang="pt-BR" altLang="pt-BR" sz="2000" dirty="0" smtClean="0">
                <a:solidFill>
                  <a:schemeClr val="tx1"/>
                </a:solidFill>
              </a:rPr>
              <a:t>: </a:t>
            </a:r>
            <a:br>
              <a:rPr lang="pt-BR" altLang="pt-BR" sz="2000" dirty="0" smtClean="0">
                <a:solidFill>
                  <a:schemeClr val="tx1"/>
                </a:solidFill>
              </a:rPr>
            </a:br>
            <a:r>
              <a:rPr lang="pt-BR" altLang="pt-BR" sz="2000" dirty="0" err="1" smtClean="0">
                <a:solidFill>
                  <a:schemeClr val="tx1"/>
                </a:solidFill>
              </a:rPr>
              <a:t>Six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prisons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operated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by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private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party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built</a:t>
            </a:r>
            <a:r>
              <a:rPr lang="pt-BR" altLang="pt-BR" sz="2000" dirty="0" smtClean="0">
                <a:solidFill>
                  <a:schemeClr val="tx1"/>
                </a:solidFill>
              </a:rPr>
              <a:t> 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between</a:t>
            </a:r>
            <a:r>
              <a:rPr lang="pt-BR" altLang="pt-BR" sz="2000" dirty="0" smtClean="0">
                <a:solidFill>
                  <a:schemeClr val="tx1"/>
                </a:solidFill>
              </a:rPr>
              <a:t> 1999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and</a:t>
            </a:r>
            <a:r>
              <a:rPr lang="pt-BR" altLang="pt-BR" sz="2000" dirty="0" smtClean="0">
                <a:solidFill>
                  <a:schemeClr val="tx1"/>
                </a:solidFill>
              </a:rPr>
              <a:t> 2002</a:t>
            </a:r>
            <a:br>
              <a:rPr lang="pt-BR" altLang="pt-BR" sz="2000" dirty="0" smtClean="0">
                <a:solidFill>
                  <a:schemeClr val="tx1"/>
                </a:solidFill>
              </a:rPr>
            </a:br>
            <a:r>
              <a:rPr lang="pt-BR" altLang="pt-BR" sz="2000" dirty="0" smtClean="0">
                <a:solidFill>
                  <a:schemeClr val="tx1"/>
                </a:solidFill>
              </a:rPr>
              <a:t/>
            </a:r>
            <a:br>
              <a:rPr lang="pt-BR" altLang="pt-BR" sz="2000" dirty="0" smtClean="0">
                <a:solidFill>
                  <a:schemeClr val="tx1"/>
                </a:solidFill>
              </a:rPr>
            </a:br>
            <a:r>
              <a:rPr lang="pt-BR" altLang="pt-BR" sz="2000" dirty="0" smtClean="0">
                <a:solidFill>
                  <a:schemeClr val="tx1"/>
                </a:solidFill>
              </a:rPr>
              <a:t>In 2006,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the</a:t>
            </a:r>
            <a:r>
              <a:rPr lang="pt-BR" altLang="pt-BR" sz="2000" dirty="0" smtClean="0">
                <a:solidFill>
                  <a:schemeClr val="tx1"/>
                </a:solidFill>
              </a:rPr>
              <a:t> new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state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governor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re-statized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all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privately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operated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prisons</a:t>
            </a:r>
            <a:r>
              <a:rPr lang="pt-BR" altLang="pt-BR" sz="2000" dirty="0" smtClean="0">
                <a:solidFill>
                  <a:schemeClr val="tx1"/>
                </a:solidFill>
              </a:rPr>
              <a:t> (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exogenou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to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the</a:t>
            </a:r>
            <a:r>
              <a:rPr lang="pt-BR" altLang="pt-BR" sz="2000" dirty="0" smtClean="0">
                <a:solidFill>
                  <a:schemeClr val="tx1"/>
                </a:solidFill>
              </a:rPr>
              <a:t>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prisons’performance</a:t>
            </a:r>
            <a:r>
              <a:rPr lang="pt-BR" altLang="pt-BR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3DF12B-B615-4E73-92B5-D027E09E6A33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59432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Contract features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altLang="pt-BR" dirty="0" smtClean="0">
                <a:solidFill>
                  <a:schemeClr val="tx1"/>
                </a:solidFill>
              </a:rPr>
              <a:t>5 years</a:t>
            </a:r>
          </a:p>
          <a:p>
            <a:r>
              <a:rPr lang="en-US" altLang="pt-BR" dirty="0" smtClean="0">
                <a:solidFill>
                  <a:schemeClr val="tx1"/>
                </a:solidFill>
              </a:rPr>
              <a:t>Private party responsible for several services to inmates: internal security, legal assistance, cleaning, food service, etc. </a:t>
            </a:r>
          </a:p>
          <a:p>
            <a:r>
              <a:rPr lang="en-US" altLang="pt-BR" dirty="0" smtClean="0">
                <a:solidFill>
                  <a:schemeClr val="tx1"/>
                </a:solidFill>
              </a:rPr>
              <a:t>Public supervision: warden, vice-warden and chief of security are public servants.</a:t>
            </a:r>
          </a:p>
          <a:p>
            <a:pPr lvl="1"/>
            <a:r>
              <a:rPr lang="en-US" altLang="pt-BR" sz="2000" dirty="0" smtClean="0">
                <a:solidFill>
                  <a:schemeClr val="tx1"/>
                </a:solidFill>
              </a:rPr>
              <a:t>Task: supervision and liable for the prison performance</a:t>
            </a:r>
          </a:p>
          <a:p>
            <a:r>
              <a:rPr lang="en-US" altLang="pt-BR" dirty="0" smtClean="0">
                <a:solidFill>
                  <a:schemeClr val="tx1"/>
                </a:solidFill>
              </a:rPr>
              <a:t>Payment: fixed fee for a pre-established capacity regardless occupancy. Payment is not conditional on quality measures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F7A28-1AB8-4D8B-86A9-FF5ADAC7B83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25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>
                <a:solidFill>
                  <a:schemeClr val="bg2">
                    <a:lumMod val="10000"/>
                  </a:schemeClr>
                </a:solidFill>
              </a:rPr>
              <a:t>Variables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362950" cy="4525963"/>
          </a:xfrm>
        </p:spPr>
        <p:txBody>
          <a:bodyPr/>
          <a:lstStyle/>
          <a:p>
            <a:pPr eaLnBrk="1" hangingPunct="1"/>
            <a:r>
              <a:rPr lang="pt-BR" altLang="pt-BR" sz="3200" dirty="0" smtClean="0">
                <a:solidFill>
                  <a:schemeClr val="tx1"/>
                </a:solidFill>
              </a:rPr>
              <a:t>For </a:t>
            </a:r>
            <a:r>
              <a:rPr lang="pt-BR" altLang="pt-BR" sz="3200" dirty="0" err="1" smtClean="0">
                <a:solidFill>
                  <a:schemeClr val="tx1"/>
                </a:solidFill>
              </a:rPr>
              <a:t>indicators</a:t>
            </a:r>
            <a:r>
              <a:rPr lang="pt-BR" altLang="pt-BR" sz="3200" dirty="0" smtClean="0">
                <a:solidFill>
                  <a:schemeClr val="tx1"/>
                </a:solidFill>
              </a:rPr>
              <a:t> </a:t>
            </a:r>
            <a:r>
              <a:rPr lang="pt-BR" altLang="pt-BR" sz="3200" dirty="0" err="1" smtClean="0">
                <a:solidFill>
                  <a:schemeClr val="tx1"/>
                </a:solidFill>
              </a:rPr>
              <a:t>of</a:t>
            </a:r>
            <a:r>
              <a:rPr lang="pt-BR" altLang="pt-BR" sz="3200" dirty="0" smtClean="0">
                <a:solidFill>
                  <a:schemeClr val="tx1"/>
                </a:solidFill>
              </a:rPr>
              <a:t> </a:t>
            </a:r>
            <a:r>
              <a:rPr lang="pt-BR" altLang="pt-BR" sz="3200" dirty="0" err="1" smtClean="0">
                <a:solidFill>
                  <a:schemeClr val="tx1"/>
                </a:solidFill>
              </a:rPr>
              <a:t>quality</a:t>
            </a:r>
            <a:endParaRPr lang="pt-BR" altLang="pt-BR" sz="32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pt-BR" altLang="pt-BR" sz="2400" dirty="0" smtClean="0">
                <a:solidFill>
                  <a:schemeClr val="tx1"/>
                </a:solidFill>
              </a:rPr>
              <a:t>#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of</a:t>
            </a:r>
            <a:r>
              <a:rPr lang="pt-BR" altLang="pt-BR" sz="2400" dirty="0" smtClean="0">
                <a:solidFill>
                  <a:schemeClr val="tx1"/>
                </a:solidFill>
              </a:rPr>
              <a:t> escapes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and</a:t>
            </a:r>
            <a:r>
              <a:rPr lang="pt-BR" altLang="pt-BR" sz="2400" dirty="0" smtClean="0">
                <a:solidFill>
                  <a:schemeClr val="tx1"/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deaths</a:t>
            </a:r>
            <a:endParaRPr lang="pt-BR" altLang="pt-BR" sz="24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pt-BR" altLang="pt-BR" sz="2400" dirty="0" smtClean="0">
                <a:solidFill>
                  <a:schemeClr val="tx1"/>
                </a:solidFill>
              </a:rPr>
              <a:t>Legal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and</a:t>
            </a:r>
            <a:r>
              <a:rPr lang="pt-BR" altLang="pt-BR" sz="2400" dirty="0" smtClean="0">
                <a:solidFill>
                  <a:schemeClr val="tx1"/>
                </a:solidFill>
              </a:rPr>
              <a:t> medical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assistence</a:t>
            </a:r>
            <a:endParaRPr lang="pt-BR" altLang="pt-B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z="3200" dirty="0" smtClean="0">
                <a:solidFill>
                  <a:schemeClr val="tx1"/>
                </a:solidFill>
              </a:rPr>
              <a:t>Target </a:t>
            </a:r>
            <a:r>
              <a:rPr lang="pt-BR" altLang="pt-BR" sz="3200" dirty="0" err="1" smtClean="0">
                <a:solidFill>
                  <a:schemeClr val="tx1"/>
                </a:solidFill>
              </a:rPr>
              <a:t>variable</a:t>
            </a:r>
            <a:r>
              <a:rPr lang="pt-BR" altLang="pt-BR" sz="3200" dirty="0" smtClean="0">
                <a:solidFill>
                  <a:schemeClr val="tx1"/>
                </a:solidFill>
              </a:rPr>
              <a:t>: </a:t>
            </a:r>
            <a:r>
              <a:rPr lang="pt-BR" altLang="pt-BR" sz="3200" dirty="0" err="1" smtClean="0">
                <a:solidFill>
                  <a:schemeClr val="tx1"/>
                </a:solidFill>
              </a:rPr>
              <a:t>private</a:t>
            </a:r>
            <a:r>
              <a:rPr lang="pt-BR" altLang="pt-BR" sz="3200" dirty="0" smtClean="0">
                <a:solidFill>
                  <a:schemeClr val="tx1"/>
                </a:solidFill>
              </a:rPr>
              <a:t> </a:t>
            </a:r>
            <a:r>
              <a:rPr lang="pt-BR" altLang="pt-BR" sz="3200" dirty="0" err="1" smtClean="0">
                <a:solidFill>
                  <a:schemeClr val="tx1"/>
                </a:solidFill>
              </a:rPr>
              <a:t>operator</a:t>
            </a:r>
            <a:endParaRPr lang="pt-BR" altLang="pt-BR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z="3200" dirty="0" err="1" smtClean="0">
                <a:solidFill>
                  <a:schemeClr val="tx1"/>
                </a:solidFill>
              </a:rPr>
              <a:t>Controls</a:t>
            </a:r>
            <a:endParaRPr lang="pt-BR" altLang="pt-BR" sz="32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pt-BR" altLang="pt-BR" sz="2400" dirty="0" err="1" smtClean="0">
                <a:solidFill>
                  <a:schemeClr val="tx1"/>
                </a:solidFill>
              </a:rPr>
              <a:t>Number</a:t>
            </a:r>
            <a:r>
              <a:rPr lang="pt-BR" altLang="pt-BR" sz="2400" dirty="0" smtClean="0">
                <a:solidFill>
                  <a:schemeClr val="tx1"/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of</a:t>
            </a:r>
            <a:r>
              <a:rPr lang="pt-BR" altLang="pt-BR" sz="2400" dirty="0" smtClean="0">
                <a:solidFill>
                  <a:schemeClr val="tx1"/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inmates</a:t>
            </a:r>
            <a:r>
              <a:rPr lang="pt-BR" altLang="pt-BR" sz="2400" dirty="0" smtClean="0">
                <a:solidFill>
                  <a:schemeClr val="tx1"/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and</a:t>
            </a:r>
            <a:r>
              <a:rPr lang="pt-BR" altLang="pt-BR" sz="2400" dirty="0" smtClean="0">
                <a:solidFill>
                  <a:schemeClr val="tx1"/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inmate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type</a:t>
            </a:r>
            <a:endParaRPr lang="pt-BR" altLang="pt-BR" sz="24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pt-BR" altLang="pt-BR" sz="2400" dirty="0" err="1" smtClean="0">
                <a:solidFill>
                  <a:schemeClr val="tx1"/>
                </a:solidFill>
              </a:rPr>
              <a:t>Prison</a:t>
            </a:r>
            <a:r>
              <a:rPr lang="pt-BR" altLang="pt-BR" sz="2400" dirty="0" smtClean="0">
                <a:solidFill>
                  <a:schemeClr val="tx1"/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facilties</a:t>
            </a:r>
            <a:endParaRPr lang="pt-BR" altLang="pt-BR" sz="24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pt-BR" altLang="pt-BR" sz="2400" dirty="0" err="1" smtClean="0">
                <a:solidFill>
                  <a:schemeClr val="tx1"/>
                </a:solidFill>
              </a:rPr>
              <a:t>Year</a:t>
            </a:r>
            <a:r>
              <a:rPr lang="pt-BR" altLang="pt-BR" sz="2400" dirty="0" smtClean="0">
                <a:solidFill>
                  <a:schemeClr val="tx1"/>
                </a:solidFill>
              </a:rPr>
              <a:t>,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trend</a:t>
            </a:r>
            <a:r>
              <a:rPr lang="pt-BR" altLang="pt-BR" sz="2400" dirty="0" smtClean="0">
                <a:solidFill>
                  <a:schemeClr val="tx1"/>
                </a:solidFill>
              </a:rPr>
              <a:t>,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fixed</a:t>
            </a:r>
            <a:r>
              <a:rPr lang="pt-BR" altLang="pt-BR" sz="2400" dirty="0" smtClean="0">
                <a:solidFill>
                  <a:schemeClr val="tx1"/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effects</a:t>
            </a:r>
            <a:r>
              <a:rPr lang="pt-BR" altLang="pt-BR" sz="2400" dirty="0" smtClean="0">
                <a:solidFill>
                  <a:schemeClr val="tx1"/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warden</a:t>
            </a:r>
            <a:r>
              <a:rPr lang="pt-BR" altLang="pt-BR" sz="2400" dirty="0" smtClean="0">
                <a:solidFill>
                  <a:schemeClr val="tx1"/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1"/>
                </a:solidFill>
              </a:rPr>
              <a:t>replacement</a:t>
            </a:r>
            <a:endParaRPr lang="pt-BR" altLang="pt-BR" sz="2400" dirty="0" smtClean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21FED-2844-4E76-8023-DBBD66C2ECC7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93B23-EB9F-404E-BF43-63E80E0AA6CA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750" y="115888"/>
          <a:ext cx="8280399" cy="655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1287"/>
                <a:gridCol w="1502278"/>
                <a:gridCol w="1502278"/>
                <a:gridCol w="1502278"/>
                <a:gridCol w="1502278"/>
              </a:tblGrid>
              <a:tr h="273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Security and order indicators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Escapes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Deaths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(1) R.E.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(2) F.E.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(3) R.E.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(4) F.E.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Private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-2.169***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(0.8021)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-2.934***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(0.9516)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-0.900***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(0.3477)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-1.325***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(0.5024)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Working inmates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0.960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(0.8736)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1.408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(0.9550)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-0.942*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(0.5666)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-0.115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(0.8986)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Easy inmates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-3.467***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(1.2616)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-7.595***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(1.7468)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-1.281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(0.4685)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-1.622*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(0.9067)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Number of inmates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-0.001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(0.0013)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-0.005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(0.0034)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0.001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(0.0004)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0.0067**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(0.0027)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Overcrowding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0.234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(1.6725)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0.664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(2.0028)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0.811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(1.0196)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1.808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(1.6019)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Location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-0.647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(0.9122)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0.0402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(0.3369)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Convicted inmates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-0.876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(0.8149)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-0.315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(0.3182)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Warden replacement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-1.130***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(0.3502)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-1.438***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(0.3857)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0.360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(0.2556)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0.444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(0.2877)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Trend (year count)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0.1562**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(0.0748)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0.189**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(0.0818)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-0.250***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(0.0434)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-0.409***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(0.0704)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5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Intercept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1.780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(2.2770)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0.920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(1.1874)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  <a:tr h="273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115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87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116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116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843213" y="908050"/>
            <a:ext cx="5976937" cy="576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27AAC-1EAA-4339-A9AF-640F00BBB012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28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1438" y="115888"/>
          <a:ext cx="6630986" cy="6697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858"/>
                <a:gridCol w="1203032"/>
                <a:gridCol w="1203032"/>
                <a:gridCol w="1203032"/>
                <a:gridCol w="1203032"/>
              </a:tblGrid>
              <a:tr h="304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Services to inmates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Medical appointments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Legal appointments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(5) R.E.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(6) F.E.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(7) R.E.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(8) F.E.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  <a:tr h="55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Private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-0.365 (1.0487)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-0.643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(1.1850)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-4.999***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(1.6495)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-6.476*** (1.9443)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  <a:tr h="55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Working inmates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1.989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(1.9639)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-0.362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(2.3315)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3.224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(3.0713)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1.847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(3.8256)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  <a:tr h="55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Easy inmates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-2.123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(1.6109)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-1.747 (2.0910)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1.168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(2.5060)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-0.635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(3.4310)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  <a:tr h="55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Number of inmates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-0.003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(0.0021)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-0.013* (0.0072)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-0.009***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(0.0032)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-0.006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(0.0119)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  <a:tr h="55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Overcrowding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11.526*** (3.2389)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15.121***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(3.9776)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17.093***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(5.0878)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16.988**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(6.5267)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  <a:tr h="55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Location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0.279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(1.4441)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-3.299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(2.1859)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  <a:tr h="55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Convicted inmates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-0.211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(1.3920)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-1.336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(2.1082)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  <a:tr h="55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Warden replacement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-1.292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(0.8035)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-1.114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(0.8237)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0.523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(1.2775)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-0.123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(1.3515)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  <a:tr h="55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Trend (year count)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-0.329*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(0.1699)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-0.369*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(0.2033)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0.597**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(0.2672)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0.428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(0.3336)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  <a:tr h="55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Intercept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-3.485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(4.0634)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-0.366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(4.8076)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-4.359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(6.3482)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-5.604 (7.8886)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  <a:tr h="277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908175" y="981075"/>
            <a:ext cx="4751388" cy="503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737350" y="404813"/>
          <a:ext cx="2406650" cy="6392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832"/>
                <a:gridCol w="1203818"/>
              </a:tblGrid>
              <a:tr h="27795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Legal efficiency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(9) R.E.</a:t>
                      </a:r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(10) F.E.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</a:tr>
              <a:tr h="55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0.052***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(0.0180)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0.061***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(0.0201)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5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-0.035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(0.0339)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0.005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(0.0396)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</a:tr>
              <a:tr h="55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0.066**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(0.0279)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0.110***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(0.0356)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0.000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(0.0000)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0.000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(0.0001)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</a:tr>
              <a:tr h="55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-0.148***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(0.0557)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-0.203***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(0.0676)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0.034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(0.0256)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</a:tr>
              <a:tr h="55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0.043*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(0.0247)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0.002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</a:t>
                      </a: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.0137</a:t>
                      </a: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0.005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(0.0140)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</a:tr>
              <a:tr h="55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-0.003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</a:t>
                      </a:r>
                      <a:r>
                        <a:rPr lang="es-E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.0029</a:t>
                      </a: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-0.001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</a:t>
                      </a: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.0035)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0.140**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</a:t>
                      </a:r>
                      <a:r>
                        <a:rPr lang="es-E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.0702</a:t>
                      </a: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0.182**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(0</a:t>
                      </a: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.0817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</a:tr>
              <a:tr h="277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116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116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6732588" y="908050"/>
            <a:ext cx="2376487" cy="576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>
                <a:solidFill>
                  <a:schemeClr val="bg2">
                    <a:lumMod val="10000"/>
                  </a:schemeClr>
                </a:solidFill>
              </a:rPr>
              <a:t>Findings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39552" y="1927374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pt-BR" sz="2800" dirty="0" smtClean="0">
                <a:solidFill>
                  <a:schemeClr val="tx1"/>
                </a:solidFill>
              </a:rPr>
              <a:t>No evidence of cost-quality trade-off in private prisons</a:t>
            </a:r>
          </a:p>
          <a:p>
            <a:pPr eaLnBrk="1" hangingPunct="1"/>
            <a:r>
              <a:rPr lang="en-US" altLang="pt-BR" sz="2800" dirty="0" smtClean="0">
                <a:solidFill>
                  <a:schemeClr val="tx1"/>
                </a:solidFill>
              </a:rPr>
              <a:t>In legal assistance, more efficient use of inputs (lawyers) </a:t>
            </a:r>
          </a:p>
          <a:p>
            <a:pPr eaLnBrk="1" hangingPunct="1"/>
            <a:r>
              <a:rPr lang="en-US" altLang="pt-BR" sz="2800" dirty="0" smtClean="0">
                <a:solidFill>
                  <a:schemeClr val="tx1"/>
                </a:solidFill>
              </a:rPr>
              <a:t>Results indicate that hybrid form may circumvent information asymmetry. </a:t>
            </a:r>
          </a:p>
          <a:p>
            <a:pPr eaLnBrk="1" hangingPunct="1"/>
            <a:r>
              <a:rPr lang="en-US" altLang="pt-BR" sz="2800" dirty="0" smtClean="0">
                <a:solidFill>
                  <a:schemeClr val="tx1"/>
                </a:solidFill>
              </a:rPr>
              <a:t>Implicit contracts (future contracts) and probability of detection (external pressure) may explain the absence of a trade-off.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18D221-1DEF-43EF-ADA7-DB7F255BFB03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29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boundaries of government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37025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200" dirty="0" smtClean="0"/>
              <a:t>Privatization vs </a:t>
            </a:r>
            <a:r>
              <a:rPr lang="en-US" sz="3200" dirty="0" err="1" smtClean="0"/>
              <a:t>Statization</a:t>
            </a:r>
            <a:endParaRPr lang="en-US" sz="32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0" i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i="1" dirty="0" smtClean="0"/>
              <a:t>More sophisticated approach: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dirty="0" smtClean="0"/>
              <a:t>fragmentation of activities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336600"/>
                </a:solidFill>
              </a:rPr>
              <a:t>What decisions rights should be delegated to private parties?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336600"/>
                </a:solidFill>
              </a:rPr>
              <a:t>What decisions rights are indeed delegated?</a:t>
            </a:r>
            <a:endParaRPr lang="pt-BR" dirty="0">
              <a:solidFill>
                <a:srgbClr val="3366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5059D-1CF5-4433-96BA-CC8AD73712B6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explanation for the lack of tradeoff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Take care when testing normative theories</a:t>
            </a:r>
          </a:p>
          <a:p>
            <a:r>
              <a:rPr lang="en-US" b="0" dirty="0" smtClean="0"/>
              <a:t>Who decides?</a:t>
            </a:r>
          </a:p>
          <a:p>
            <a:r>
              <a:rPr lang="en-US" b="0" dirty="0" smtClean="0"/>
              <a:t>What are the underlying incentives?</a:t>
            </a:r>
          </a:p>
          <a:p>
            <a:endParaRPr lang="en-US" b="0" dirty="0"/>
          </a:p>
          <a:p>
            <a:r>
              <a:rPr lang="en-US" b="0" dirty="0" smtClean="0"/>
              <a:t>Leeway for advances in a positive theory of the boundaries of </a:t>
            </a:r>
            <a:r>
              <a:rPr lang="en-US" b="0" dirty="0" smtClean="0"/>
              <a:t>government</a:t>
            </a:r>
            <a:endParaRPr lang="en-US" b="0" dirty="0" smtClean="0"/>
          </a:p>
          <a:p>
            <a:r>
              <a:rPr lang="en-US" sz="3000" b="0" dirty="0" smtClean="0"/>
              <a:t>Interdisciplinary </a:t>
            </a:r>
            <a:r>
              <a:rPr lang="en-US" sz="3000" b="0" dirty="0" smtClean="0"/>
              <a:t>with </a:t>
            </a:r>
            <a:r>
              <a:rPr lang="en-US" sz="3000" b="0" dirty="0" smtClean="0"/>
              <a:t>Economics, Law and </a:t>
            </a:r>
            <a:r>
              <a:rPr lang="en-US" dirty="0" err="1" smtClean="0"/>
              <a:t>PolSci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1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Privatization as an outcome from a political game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24817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b="0" dirty="0" smtClean="0"/>
              <a:t>A mayor decides to privatize or not the local water and sewage companies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b="0" dirty="0" smtClean="0"/>
              <a:t>Privatization has two effects: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0" dirty="0" smtClean="0"/>
              <a:t>changes incentives, increase efficiency, and, as such, create opportunities for political gains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0" dirty="0" smtClean="0"/>
              <a:t>Decreases discretion of the incumbent mayor, and hence the gains from political motivated allocation of resources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0" dirty="0" smtClean="0"/>
              <a:t>Political competition: decreases the likelihood of an incumbent to retain power (to be re-elected)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8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8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Simple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: timing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248472"/>
          </a:xfrm>
        </p:spPr>
        <p:txBody>
          <a:bodyPr/>
          <a:lstStyle/>
          <a:p>
            <a:r>
              <a:rPr lang="en-US" sz="2400" b="0" dirty="0"/>
              <a:t>An incumbent mayor may decide to privatize </a:t>
            </a:r>
            <a:r>
              <a:rPr lang="en-US" sz="2400" b="0" dirty="0" smtClean="0"/>
              <a:t>a </a:t>
            </a:r>
            <a:r>
              <a:rPr lang="en-US" sz="2400" b="0" dirty="0"/>
              <a:t>public service </a:t>
            </a:r>
            <a:r>
              <a:rPr lang="en-US" sz="2400" b="0" dirty="0" smtClean="0"/>
              <a:t>at </a:t>
            </a:r>
            <a:r>
              <a:rPr lang="en-US" sz="2400" b="0" dirty="0"/>
              <a:t>any moment during her term, of duration T. </a:t>
            </a:r>
            <a:endParaRPr lang="en-US" sz="2400" b="0" dirty="0" smtClean="0"/>
          </a:p>
          <a:p>
            <a:r>
              <a:rPr lang="en-US" sz="2400" b="0" dirty="0" smtClean="0"/>
              <a:t>The Legislative ratifies or not mayor’s proposition</a:t>
            </a:r>
          </a:p>
          <a:p>
            <a:r>
              <a:rPr lang="en-US" sz="2400" b="0" dirty="0"/>
              <a:t>Privatization is </a:t>
            </a:r>
            <a:r>
              <a:rPr lang="en-US" sz="2400" b="0" dirty="0" smtClean="0"/>
              <a:t>irreversible. If a </a:t>
            </a:r>
            <a:r>
              <a:rPr lang="en-US" sz="2400" b="0" dirty="0"/>
              <a:t>previous major decides to privatize, the subsequent mayor </a:t>
            </a:r>
            <a:r>
              <a:rPr lang="en-US" sz="2400" b="0" dirty="0" smtClean="0"/>
              <a:t>loses discretion </a:t>
            </a:r>
          </a:p>
          <a:p>
            <a:r>
              <a:rPr lang="en-US" sz="2400" b="0" dirty="0" smtClean="0"/>
              <a:t>If </a:t>
            </a:r>
            <a:r>
              <a:rPr lang="en-US" sz="2400" b="0" dirty="0"/>
              <a:t>during </a:t>
            </a:r>
            <a:r>
              <a:rPr lang="en-US" sz="2400" b="0" dirty="0" smtClean="0"/>
              <a:t>her tenure the major </a:t>
            </a:r>
            <a:r>
              <a:rPr lang="en-US" sz="2400" b="0" dirty="0"/>
              <a:t>decides to keep the </a:t>
            </a:r>
            <a:r>
              <a:rPr lang="en-US" sz="2400" b="0" dirty="0" smtClean="0"/>
              <a:t>public provision </a:t>
            </a:r>
            <a:r>
              <a:rPr lang="en-US" sz="2400" b="0" dirty="0"/>
              <a:t>of sanitation services, the subsequent major will face exactly the same </a:t>
            </a:r>
            <a:r>
              <a:rPr lang="en-US" sz="2400" b="0" dirty="0" smtClean="0"/>
              <a:t>problem. </a:t>
            </a:r>
          </a:p>
          <a:p>
            <a:r>
              <a:rPr lang="en-US" sz="2400" b="0" dirty="0" smtClean="0"/>
              <a:t>For </a:t>
            </a:r>
            <a:r>
              <a:rPr lang="en-US" sz="2400" b="0" dirty="0"/>
              <a:t>sake of </a:t>
            </a:r>
            <a:r>
              <a:rPr lang="en-US" sz="2400" b="0" dirty="0" smtClean="0"/>
              <a:t>Simplicity </a:t>
            </a:r>
            <a:r>
              <a:rPr lang="en-US" sz="2400" b="0" dirty="0"/>
              <a:t>we assume that the second term goes to infinity.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5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Model</a:t>
            </a:r>
            <a:r>
              <a:rPr lang="pt-BR" dirty="0" smtClean="0"/>
              <a:t>: </a:t>
            </a:r>
            <a:r>
              <a:rPr lang="pt-BR" dirty="0" err="1" smtClean="0"/>
              <a:t>payoffs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800" b="0" dirty="0" smtClean="0"/>
                  <a:t>Change </a:t>
                </a:r>
                <a:r>
                  <a:rPr lang="en-US" sz="2800" b="0" dirty="0"/>
                  <a:t>in welfare due to </a:t>
                </a:r>
                <a:r>
                  <a:rPr lang="en-US" sz="2800" b="0" dirty="0" smtClean="0"/>
                  <a:t>privatization: </a:t>
                </a:r>
                <a:r>
                  <a:rPr lang="en-US" sz="2800" b="0" dirty="0"/>
                  <a:t>∆</a:t>
                </a:r>
                <a:r>
                  <a:rPr lang="en-US" sz="2800" b="0" dirty="0" smtClean="0"/>
                  <a:t>W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800" b="0" dirty="0" smtClean="0"/>
                  <a:t>Political payoff appropriated </a:t>
                </a:r>
                <a:r>
                  <a:rPr lang="en-US" sz="2800" b="0" dirty="0"/>
                  <a:t>by the incumbent </a:t>
                </a:r>
                <a:r>
                  <a:rPr lang="en-US" sz="2800" b="0" dirty="0" smtClean="0"/>
                  <a:t>mayor from privatization: 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</a:rPr>
                      <m:t>𝑊</m:t>
                    </m:r>
                    <m:r>
                      <a:rPr lang="en-US" sz="2000" i="1">
                        <a:latin typeface="Cambria Math"/>
                      </a:rPr>
                      <m:t>; 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𝜖</m:t>
                    </m:r>
                    <m:r>
                      <a:rPr lang="en-US" sz="2000" i="1">
                        <a:latin typeface="Cambria Math"/>
                      </a:rPr>
                      <m:t> [0.1]</m:t>
                    </m:r>
                  </m:oMath>
                </a14:m>
                <a:r>
                  <a:rPr lang="en-US" sz="2000" b="0" dirty="0"/>
                  <a:t>; </a:t>
                </a:r>
                <a:r>
                  <a:rPr lang="en-US" sz="2000" b="0" dirty="0" smtClean="0"/>
                  <a:t>                          </a:t>
                </a:r>
                <a:r>
                  <a:rPr lang="en-US" sz="2400" b="0" dirty="0" smtClean="0"/>
                  <a:t>α </a:t>
                </a:r>
                <a:r>
                  <a:rPr lang="en-US" sz="2400" b="0" dirty="0"/>
                  <a:t>ϵ [0.1</a:t>
                </a:r>
                <a:r>
                  <a:rPr lang="en-US" sz="2400" b="0" dirty="0" smtClean="0"/>
                  <a:t>],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800" b="0" dirty="0" smtClean="0"/>
                  <a:t>Payoff from the control of state provision: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pt-BR" sz="2800" b="0" dirty="0" err="1" smtClean="0"/>
                  <a:t>Probability</a:t>
                </a:r>
                <a:r>
                  <a:rPr lang="pt-BR" sz="2800" b="0" dirty="0" smtClean="0"/>
                  <a:t> </a:t>
                </a:r>
                <a:r>
                  <a:rPr lang="pt-BR" sz="2800" b="0" dirty="0" err="1" smtClean="0"/>
                  <a:t>of</a:t>
                </a:r>
                <a:r>
                  <a:rPr lang="pt-BR" sz="2800" b="0" dirty="0" smtClean="0"/>
                  <a:t> </a:t>
                </a:r>
                <a:r>
                  <a:rPr lang="pt-BR" sz="2800" b="0" dirty="0" err="1" smtClean="0"/>
                  <a:t>being</a:t>
                </a:r>
                <a:r>
                  <a:rPr lang="pt-BR" sz="2800" b="0" dirty="0" smtClean="0"/>
                  <a:t> </a:t>
                </a:r>
                <a:r>
                  <a:rPr lang="pt-BR" sz="2800" b="0" dirty="0" err="1" smtClean="0"/>
                  <a:t>reelected</a:t>
                </a:r>
                <a:r>
                  <a:rPr lang="pt-BR" sz="28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𝜃</m:t>
                    </m:r>
                  </m:oMath>
                </a14:m>
                <a:endParaRPr lang="en-US" sz="2800" b="0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en-US" sz="2400" b="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6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To</a:t>
            </a:r>
            <a:r>
              <a:rPr lang="pt-BR" dirty="0" smtClean="0"/>
              <a:t> privatize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privatize?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sz="2800" dirty="0" smtClean="0"/>
                  <a:t>State </a:t>
                </a:r>
                <a:r>
                  <a:rPr lang="pt-BR" sz="2800" dirty="0" err="1" smtClean="0"/>
                  <a:t>provision</a:t>
                </a:r>
                <a:r>
                  <a:rPr lang="pt-BR" sz="2800" dirty="0" smtClean="0"/>
                  <a:t> </a:t>
                </a:r>
                <a:r>
                  <a:rPr lang="pt-BR" sz="2800" dirty="0" err="1" smtClean="0"/>
                  <a:t>payoff</a:t>
                </a:r>
                <a:r>
                  <a:rPr lang="pt-BR" sz="2800" dirty="0" smtClean="0"/>
                  <a:t>:</a:t>
                </a:r>
              </a:p>
              <a:p>
                <a:pPr marL="0" indent="0">
                  <a:buNone/>
                </a:pPr>
                <a:endParaRPr lang="pt-BR" sz="1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𝑠𝑡𝑎𝑡𝑒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𝑡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latin typeface="Cambria Math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pt-BR" dirty="0" smtClean="0"/>
              </a:p>
              <a:p>
                <a:r>
                  <a:rPr lang="pt-BR" sz="2800" dirty="0" err="1" smtClean="0"/>
                  <a:t>Privatization</a:t>
                </a:r>
                <a:r>
                  <a:rPr lang="pt-BR" sz="2800" dirty="0" smtClean="0"/>
                  <a:t> </a:t>
                </a:r>
                <a:r>
                  <a:rPr lang="pt-BR" sz="2800" dirty="0" err="1" smtClean="0"/>
                  <a:t>payoff</a:t>
                </a:r>
                <a:r>
                  <a:rPr lang="pt-BR" sz="2800" dirty="0"/>
                  <a:t>:</a:t>
                </a:r>
              </a:p>
              <a:p>
                <a:pPr marL="0" indent="0">
                  <a:buNone/>
                </a:pPr>
                <a:endParaRPr lang="en-US" sz="1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𝑢</m:t>
                      </m:r>
                      <m:r>
                        <a:rPr lang="en-US" sz="1800" i="1">
                          <a:latin typeface="Cambria Math"/>
                        </a:rPr>
                        <m:t>(</m:t>
                      </m:r>
                      <m:r>
                        <a:rPr lang="en-US" sz="1800" i="1">
                          <a:latin typeface="Cambria Math"/>
                        </a:rPr>
                        <m:t>𝑝𝑟𝑖𝑣𝑎𝑡𝑖𝑧𝑎𝑡𝑖𝑜𝑛</m:t>
                      </m:r>
                      <m:r>
                        <a:rPr lang="en-US" sz="1800" i="1">
                          <a:latin typeface="Cambria Math"/>
                        </a:rPr>
                        <m:t>)=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𝑡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1−</m:t>
                          </m:r>
                          <m:r>
                            <a:rPr lang="en-US" sz="1800" i="1">
                              <a:latin typeface="Cambria Math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6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When</a:t>
            </a:r>
            <a:r>
              <a:rPr lang="pt-BR" dirty="0" smtClean="0"/>
              <a:t> privatize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600" dirty="0"/>
                  <a:t>Lemma 1: </a:t>
                </a:r>
                <a:r>
                  <a:rPr lang="en-US" sz="2600" b="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600" b="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600" b="0" i="1">
                        <a:latin typeface="Cambria Math"/>
                      </a:rPr>
                      <m:t>&lt;0</m:t>
                    </m:r>
                  </m:oMath>
                </a14:m>
                <a:r>
                  <a:rPr lang="en-US" sz="2600" b="0" dirty="0"/>
                  <a:t>, the incumbent mayor will always privatize the public service in the first year </a:t>
                </a:r>
                <a:r>
                  <a:rPr lang="en-US" sz="2600" b="0" dirty="0" smtClean="0"/>
                  <a:t>in office.</a:t>
                </a:r>
                <a:endParaRPr lang="en-US" sz="2600" b="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600" dirty="0"/>
                  <a:t>Proposition 1: </a:t>
                </a:r>
                <a:r>
                  <a:rPr lang="en-US" sz="2600" b="0" dirty="0"/>
                  <a:t>Conditional on privatizing,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600" b="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600" b="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b="0" dirty="0"/>
                  <a:t>, the incumbent mayor will privatize in the last year of her term</a:t>
                </a:r>
                <a:r>
                  <a:rPr lang="en-US" sz="2600" b="0" dirty="0" smtClean="0"/>
                  <a:t>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600" b="0" dirty="0" smtClean="0"/>
                  <a:t>Predictions are the opposite of </a:t>
                </a:r>
                <a:r>
                  <a:rPr lang="en-US" sz="2600" b="0" dirty="0" err="1" smtClean="0"/>
                  <a:t>Picazo-Tadeo</a:t>
                </a:r>
                <a:r>
                  <a:rPr lang="en-US" sz="2600" b="0" dirty="0" smtClean="0"/>
                  <a:t> </a:t>
                </a:r>
                <a:r>
                  <a:rPr lang="en-US" sz="2600" b="0" dirty="0"/>
                  <a:t>et al (2010) 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442" r="-7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34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Effect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political</a:t>
            </a:r>
            <a:r>
              <a:rPr lang="pt-BR" dirty="0" smtClean="0"/>
              <a:t> </a:t>
            </a:r>
            <a:r>
              <a:rPr lang="pt-BR" dirty="0" err="1" smtClean="0"/>
              <a:t>competition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Proposition 2: </a:t>
                </a:r>
                <a:r>
                  <a:rPr lang="en-US" sz="2800" b="0" dirty="0"/>
                  <a:t>The higher the probability of reelection, the lower the probability that the mayor will </a:t>
                </a:r>
                <a:r>
                  <a:rPr lang="en-US" sz="2800" b="0" dirty="0" smtClean="0"/>
                  <a:t>privatize the public service.</a:t>
                </a:r>
                <a:endParaRPr lang="en-US" sz="2800" b="0" dirty="0"/>
              </a:p>
              <a:p>
                <a:endParaRPr lang="pt-B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𝑃𝑟𝑜𝑏</m:t>
                      </m:r>
                      <m:r>
                        <a:rPr lang="en-US" sz="18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𝑝𝑟𝑖𝑣𝑎𝑡𝑖𝑧𝑎𝑡𝑖𝑜𝑛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𝑃𝑟𝑜𝑏</m:t>
                      </m:r>
                      <m:r>
                        <a:rPr lang="en-US" sz="1800" i="1">
                          <a:latin typeface="Cambria Math"/>
                        </a:rPr>
                        <m:t> [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1−</m:t>
                          </m:r>
                          <m:r>
                            <a:rPr lang="en-US" sz="1800" i="1">
                              <a:latin typeface="Cambria Math"/>
                            </a:rPr>
                            <m:t>𝛿</m:t>
                          </m:r>
                        </m:den>
                      </m:f>
                      <m:r>
                        <a:rPr lang="en-US" sz="1800" i="1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1−</m:t>
                          </m:r>
                          <m:r>
                            <a:rPr lang="en-US" sz="1800" i="1">
                              <a:latin typeface="Cambria Math"/>
                            </a:rPr>
                            <m:t>𝛿</m:t>
                          </m:r>
                        </m:den>
                      </m:f>
                      <m:r>
                        <a:rPr lang="en-US" sz="18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800" b="0" dirty="0" smtClean="0"/>
              </a:p>
              <a:p>
                <a:pPr marL="0" indent="0">
                  <a:buNone/>
                </a:pPr>
                <a:endParaRPr lang="pt-BR" sz="1800" b="0" dirty="0"/>
              </a:p>
              <a:p>
                <a:pPr marL="0" indent="0">
                  <a:buNone/>
                </a:pPr>
                <a:endParaRPr lang="en-US" sz="1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𝑃𝑟𝑜𝑏</m:t>
                      </m:r>
                      <m:r>
                        <a:rPr lang="en-US" sz="18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𝑝𝑟𝑖𝑣𝑎𝑡𝑖𝑧𝑎𝑡𝑖𝑜𝑛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𝑃𝑟𝑜𝑏</m:t>
                      </m:r>
                      <m:r>
                        <a:rPr lang="en-US" sz="1800" i="1">
                          <a:latin typeface="Cambria Math"/>
                        </a:rPr>
                        <m:t> [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1−</m:t>
                          </m:r>
                          <m:r>
                            <a:rPr lang="en-US" sz="1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73" r="-21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2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Legislative</a:t>
            </a:r>
            <a:r>
              <a:rPr lang="pt-BR" dirty="0" smtClean="0"/>
              <a:t> </a:t>
            </a:r>
            <a:r>
              <a:rPr lang="pt-BR" dirty="0" err="1" smtClean="0"/>
              <a:t>ratification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0" dirty="0" smtClean="0"/>
              <a:t>Opposition will try to block the strategic privatization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Proposition 3:</a:t>
            </a:r>
            <a:r>
              <a:rPr lang="en-US" sz="2800" b="0" dirty="0" smtClean="0"/>
              <a:t> Size of the incumbent coalition in the Legislature increase the probability of privatization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Proposition 4:</a:t>
            </a:r>
            <a:r>
              <a:rPr lang="en-US" sz="2800" b="0" dirty="0" smtClean="0"/>
              <a:t> Fragmentation, given the size of the coalition, increases the probability of privatization</a:t>
            </a:r>
            <a:endParaRPr lang="en-US" sz="28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4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sanitation in Brazil: institutional background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0" dirty="0" smtClean="0"/>
              <a:t>1970’s: PLANASA; regional state companies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0" dirty="0" smtClean="0"/>
              <a:t>1988: Municipal responsibility, but still some overlap with states. Juridical uncertainty.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0" dirty="0" smtClean="0"/>
              <a:t>1995: </a:t>
            </a:r>
            <a:r>
              <a:rPr lang="en-US" sz="2800" b="0" dirty="0"/>
              <a:t>Concessions Law (Law No. 8,987</a:t>
            </a:r>
            <a:r>
              <a:rPr lang="en-US" sz="2800" b="0" dirty="0" smtClean="0"/>
              <a:t>) establishes the </a:t>
            </a:r>
            <a:r>
              <a:rPr lang="en-US" sz="2800" b="0" dirty="0"/>
              <a:t>rules to be followed in public service </a:t>
            </a:r>
            <a:r>
              <a:rPr lang="en-US" sz="2800" b="0" dirty="0" smtClean="0"/>
              <a:t>concessions; and included in the National </a:t>
            </a:r>
            <a:r>
              <a:rPr lang="en-US" sz="2800" b="0" dirty="0"/>
              <a:t>Privatization </a:t>
            </a:r>
            <a:r>
              <a:rPr lang="en-US" sz="2800" b="0" dirty="0" smtClean="0"/>
              <a:t>Program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800" b="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8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8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40247"/>
            <a:ext cx="8229600" cy="442505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b="0" dirty="0" smtClean="0"/>
              <a:t>Brazilian municipalities from 1997 to 2007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b="0" dirty="0" smtClean="0"/>
              <a:t>Dependent variable: decision to privatize (year and municipality)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b="0" dirty="0" smtClean="0"/>
              <a:t>Target variables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0" dirty="0" smtClean="0"/>
              <a:t>Political competition, size of coalition in the legislature, affinity with state and federal levels, and electoral cycles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b="0" dirty="0" smtClean="0"/>
              <a:t>Controls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b="0" dirty="0" smtClean="0"/>
              <a:t>Demographic, service coverage, municipality financial restraints, and ideology (party coalition)</a:t>
            </a:r>
            <a:endParaRPr lang="en-US" sz="24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37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controversial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37025"/>
          </a:xfrm>
        </p:spPr>
        <p:txBody>
          <a:bodyPr/>
          <a:lstStyle/>
          <a:p>
            <a:r>
              <a:rPr lang="en-US" sz="2800" b="0" dirty="0" smtClean="0"/>
              <a:t>“Perhaps </a:t>
            </a:r>
            <a:r>
              <a:rPr lang="en-US" sz="2800" b="0" u="sng" dirty="0" smtClean="0"/>
              <a:t>no subject in development arouses more passions</a:t>
            </a:r>
            <a:r>
              <a:rPr lang="en-US" sz="2800" b="0" dirty="0" smtClean="0"/>
              <a:t> – on both sides – than privatization.” </a:t>
            </a:r>
            <a:r>
              <a:rPr lang="en-US" sz="2400" b="0" dirty="0" smtClean="0"/>
              <a:t>(</a:t>
            </a:r>
            <a:r>
              <a:rPr lang="en-US" sz="2400" b="0" dirty="0" err="1" smtClean="0"/>
              <a:t>Stiglitz</a:t>
            </a:r>
            <a:r>
              <a:rPr lang="en-US" sz="2400" b="0" dirty="0" smtClean="0"/>
              <a:t>, 2013)</a:t>
            </a:r>
            <a:endParaRPr lang="en-US" sz="2800" b="0" dirty="0" smtClean="0"/>
          </a:p>
          <a:p>
            <a:r>
              <a:rPr lang="en-US" sz="2800" b="0" dirty="0" smtClean="0"/>
              <a:t>“[Privatization] has not saved money, instead they have contributed to an </a:t>
            </a:r>
            <a:r>
              <a:rPr lang="en-US" sz="2800" b="0" u="sng" dirty="0" smtClean="0"/>
              <a:t>unacceptable level of neglect and violence against inmates</a:t>
            </a:r>
            <a:r>
              <a:rPr lang="en-US" sz="2800" b="0" dirty="0" smtClean="0"/>
              <a:t>” </a:t>
            </a:r>
            <a:r>
              <a:rPr lang="en-US" sz="2400" b="0" dirty="0" smtClean="0"/>
              <a:t>(Friedman and </a:t>
            </a:r>
            <a:r>
              <a:rPr lang="en-US" sz="2400" b="0" dirty="0" err="1" smtClean="0"/>
              <a:t>Parenti</a:t>
            </a:r>
            <a:r>
              <a:rPr lang="en-US" sz="2400" b="0" dirty="0" smtClean="0"/>
              <a:t>, 2013).</a:t>
            </a:r>
            <a:endParaRPr lang="en-US" sz="2800" b="0" dirty="0" smtClean="0"/>
          </a:p>
          <a:p>
            <a:r>
              <a:rPr lang="en-US" sz="2800" b="0" dirty="0" smtClean="0"/>
              <a:t>“Empirical </a:t>
            </a:r>
            <a:r>
              <a:rPr lang="en-US" sz="2800" b="0" dirty="0"/>
              <a:t>evidence from several sectors strongly suggests that </a:t>
            </a:r>
            <a:r>
              <a:rPr lang="en-US" sz="2800" b="0" u="sng" dirty="0"/>
              <a:t>service quality, </a:t>
            </a:r>
            <a:r>
              <a:rPr lang="en-US" sz="2800" b="0" u="sng" dirty="0" smtClean="0"/>
              <a:t>productivity</a:t>
            </a:r>
            <a:r>
              <a:rPr lang="en-US" sz="2800" b="0" u="sng" dirty="0"/>
              <a:t>, and profitability rise significantly following </a:t>
            </a:r>
            <a:r>
              <a:rPr lang="en-US" sz="2800" b="0" u="sng" dirty="0" smtClean="0"/>
              <a:t>privatization</a:t>
            </a:r>
            <a:r>
              <a:rPr lang="en-US" sz="2800" b="0" dirty="0"/>
              <a:t>” </a:t>
            </a:r>
            <a:r>
              <a:rPr lang="en-US" sz="2400" b="0" dirty="0"/>
              <a:t>(Shleifer and </a:t>
            </a:r>
            <a:r>
              <a:rPr lang="en-US" sz="2400" b="0" dirty="0" err="1"/>
              <a:t>Vishny</a:t>
            </a:r>
            <a:r>
              <a:rPr lang="en-US" sz="2400" b="0" dirty="0"/>
              <a:t>, </a:t>
            </a:r>
            <a:r>
              <a:rPr lang="en-US" sz="2400" b="0" dirty="0" smtClean="0"/>
              <a:t>1994)</a:t>
            </a:r>
            <a:endParaRPr lang="pt-BR" sz="24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50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Privatization as a political strategy: additional test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 smtClean="0"/>
              <a:t>Privatization </a:t>
            </a:r>
            <a:r>
              <a:rPr lang="en-US" sz="2800" b="0" dirty="0"/>
              <a:t>reduces discretion of state incumbents (governors), who also have competencies on basic sanitation</a:t>
            </a:r>
          </a:p>
          <a:p>
            <a:r>
              <a:rPr lang="en-US" sz="2800" b="0" dirty="0"/>
              <a:t>But affinity with higher governmental levels may relax fiscal constraints</a:t>
            </a:r>
          </a:p>
          <a:p>
            <a:r>
              <a:rPr lang="en-US" sz="2800" dirty="0"/>
              <a:t>Proposition 5:</a:t>
            </a:r>
            <a:r>
              <a:rPr lang="en-US" sz="2800" b="0" dirty="0"/>
              <a:t> Political affinity with the governor reduces the probability of privatization; but not the affinity with the </a:t>
            </a:r>
            <a:r>
              <a:rPr lang="en-US" sz="2800" b="0" dirty="0" smtClean="0"/>
              <a:t>president</a:t>
            </a:r>
            <a:endParaRPr lang="pt-BR" sz="28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3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3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5059D-1CF5-4433-96BA-CC8AD73712B6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0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5059D-1CF5-4433-96BA-CC8AD73712B6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829047" cy="3024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621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5059D-1CF5-4433-96BA-CC8AD73712B6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" y="404664"/>
            <a:ext cx="9030233" cy="6303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48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764877"/>
            <a:ext cx="8147050" cy="1223963"/>
          </a:xfrm>
        </p:spPr>
        <p:txBody>
          <a:bodyPr/>
          <a:lstStyle/>
          <a:p>
            <a:r>
              <a:rPr lang="en-US" dirty="0" smtClean="0"/>
              <a:t>Summary of specifications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5059D-1CF5-4433-96BA-CC8AD73712B6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51092"/>
              </p:ext>
            </p:extLst>
          </p:nvPr>
        </p:nvGraphicFramePr>
        <p:xfrm>
          <a:off x="107504" y="2268734"/>
          <a:ext cx="8784975" cy="3338286"/>
        </p:xfrm>
        <a:graphic>
          <a:graphicData uri="http://schemas.openxmlformats.org/drawingml/2006/table">
            <a:tbl>
              <a:tblPr firstRow="1" firstCol="1" bandRow="1"/>
              <a:tblGrid>
                <a:gridCol w="3542427"/>
                <a:gridCol w="873758"/>
                <a:gridCol w="873758"/>
                <a:gridCol w="873758"/>
                <a:gridCol w="873758"/>
                <a:gridCol w="873758"/>
                <a:gridCol w="873758"/>
              </a:tblGrid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Specifications / Features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Ideological and Political Variables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Proportion of Votes </a:t>
                      </a: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Competitive Mayoral Election</a:t>
                      </a: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Control Variables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Exclusion of States without Privatization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Exclusion of Municipalities from Tocantins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7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42968"/>
              </p:ext>
            </p:extLst>
          </p:nvPr>
        </p:nvGraphicFramePr>
        <p:xfrm>
          <a:off x="0" y="216022"/>
          <a:ext cx="9143999" cy="6525345"/>
        </p:xfrm>
        <a:graphic>
          <a:graphicData uri="http://schemas.openxmlformats.org/drawingml/2006/table">
            <a:tbl>
              <a:tblPr firstRow="1" firstCol="1" bandRow="1"/>
              <a:tblGrid>
                <a:gridCol w="1455725"/>
                <a:gridCol w="640080"/>
                <a:gridCol w="640080"/>
                <a:gridCol w="640080"/>
                <a:gridCol w="640080"/>
                <a:gridCol w="643737"/>
                <a:gridCol w="643737"/>
                <a:gridCol w="640080"/>
                <a:gridCol w="640080"/>
                <a:gridCol w="640080"/>
                <a:gridCol w="640080"/>
                <a:gridCol w="643737"/>
                <a:gridCol w="636423"/>
              </a:tblGrid>
              <a:tr h="232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Variables/Services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Water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Sewage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Proportion of votes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-1.215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-0.770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-0.518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-0.032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-1.778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-1.431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-0.956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-0.500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(0.458)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(0.484)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(0.500)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(0.517)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(0.446)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(0.486)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(0.486)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(0.512)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Competitive mayoral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election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0.361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0.280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0.333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0.330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0.341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0.187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0.327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0.276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(0.113)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(0.124)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(0.138)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(0.105)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(0.117)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(0.118)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Coalition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0.373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0.326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(c)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0.344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(c)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0.899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0.884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0.884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0.360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0.316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(c)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0.343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(c)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0.865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0.855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0.857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(0.186)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(0.187)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(0.188)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(0.288)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(0.291)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(0.291)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(0.179)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(0.179)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(0.180)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(0.276)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(0.277)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(0.278)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Fractionalization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1.519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1.401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1.339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3.651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3.358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3.360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1.324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1.309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1.210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(c)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3.468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3.319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3.264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(0.671)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(0.671)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(0.672)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(1.055)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(1.057)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(1.058)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(0.643)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(0.642)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(0.644)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(1.003)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(1.004)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(1.005)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Competitive councilor election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-0.055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-0.084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0.073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-0.159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-0.120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-0.178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0.070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2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(0.128)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(0.128)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(0.130)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(0.207)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(0.210)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(0.212)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(0.121)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(0.120)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(0.203)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(0.205)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(0.207)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Cycle 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0.865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0.869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0.873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0.113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0.114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0.115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0.774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0.779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0.781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0.162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0.168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0.169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(0.133)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(0.142)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(0.143)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Cycle 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0.515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0.515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0.520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0.051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0.057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0.057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0.459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0.462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0.463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0.115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0.122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(0.166)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(0.166)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(0.167)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(0.157)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(0.154)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(0.150)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(0.151)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(0.151)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Cycle 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0.626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0.626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0.632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-0.184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-0.197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-0.198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0.518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0.522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0.521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-0.053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-0.063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-0.061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(0.163)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(0.163)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(0.164)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(0.197)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(0.199)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(0.199)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(0.177)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(0.178)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(0.179)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Governor affinity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-0.309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-0.308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-0.315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-0.341</a:t>
                      </a:r>
                      <a:r>
                        <a:rPr lang="en-US" sz="11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-0.343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-0.343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-0.233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-0.221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-0.236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-0.295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-0.293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-0.296</a:t>
                      </a:r>
                      <a:r>
                        <a:rPr lang="en-US" sz="11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(0.106)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(0.107)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(0.107)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(0.133)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(0.133)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(0.099)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(0.098)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(0.099)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(0.122)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(0.122)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(0.122)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President affinity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0.159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0.189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0.171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0.128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0.140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0.138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0.114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0.090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0.073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(0.145)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(0.166)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(0.167)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(0.167)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(0.135)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Controls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Tocantins’ munic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31,950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32,222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31,950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31,585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31,857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31,585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32,064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32,336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32,064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31,594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31,866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31,594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95" marR="47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1431843" y="692696"/>
            <a:ext cx="7712157" cy="9361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431842" y="1700808"/>
            <a:ext cx="7712157" cy="43204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431843" y="2204864"/>
            <a:ext cx="7712157" cy="43204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431843" y="3429000"/>
            <a:ext cx="7712157" cy="1440160"/>
          </a:xfrm>
          <a:prstGeom prst="roundRect">
            <a:avLst/>
          </a:prstGeom>
          <a:noFill/>
          <a:ln w="38100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438646" y="4941168"/>
            <a:ext cx="7712157" cy="9361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0" dirty="0" smtClean="0"/>
              <a:t>Political competition increases the probability of privatization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0" dirty="0" smtClean="0"/>
              <a:t>Political </a:t>
            </a:r>
            <a:r>
              <a:rPr lang="en-US" sz="2400" b="0" dirty="0"/>
              <a:t>discretion in SOE is a private benefit appropriated by the incumbent authority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0" dirty="0"/>
              <a:t>Indirect evidence of suboptimal level of privatization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0" dirty="0"/>
              <a:t>Explains the absence of cost-quality trade-off in countries such as Brazil and Argentina (‘weak institutions’)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0" dirty="0"/>
              <a:t>Political reform, so as to foster political competition, may induce privatization towards the optimal level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b="0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5059D-1CF5-4433-96BA-CC8AD73712B6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4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5FC4C-3147-47DC-8CDD-5F26CA5DF0E1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03789"/>
              </p:ext>
            </p:extLst>
          </p:nvPr>
        </p:nvGraphicFramePr>
        <p:xfrm>
          <a:off x="107504" y="188647"/>
          <a:ext cx="8928992" cy="6304136"/>
        </p:xfrm>
        <a:graphic>
          <a:graphicData uri="http://schemas.openxmlformats.org/drawingml/2006/table">
            <a:tbl>
              <a:tblPr firstRow="1" firstCol="1" bandRow="1"/>
              <a:tblGrid>
                <a:gridCol w="1944929"/>
                <a:gridCol w="6984063"/>
              </a:tblGrid>
              <a:tr h="210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Descriptions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Proportion of Votes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Proportion of valid votes in the first round of the election in which the mayor was elected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Competitive Mayoral Election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if the mayoral election was competitive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Coalition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if more than 50% of councilors are in the mayor's coalition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Fractionalization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Rae and Taylor’s (1970) index of fractionalization on the council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Competitive Councilor Election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if the councilor election was competitive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Cycle 2 </a:t>
                      </a: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in the second year of the electoral cycle (mayor's second year in office)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Cycle 3 </a:t>
                      </a: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in the third year of the electoral cycle (mayor's third year in office)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Cycle 4 </a:t>
                      </a: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in the fourth year of the electoral cycle (mayor's fourth year in office)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Governor Affinity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if the mayor belongs to a party that is in the governor’s coalition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President Affinity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if the mayor belongs to a party that is in the president’s coalition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Public Administration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 of employees in public administration 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number of formal employees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Low Income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 of formal employees earning less than twice minimum wage to total formal employees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PSDB</a:t>
                      </a: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Dummy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if the mayor belongs to PSDB or traditionally affiliated parties *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PT</a:t>
                      </a: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Dummy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if the mayor belongs to PT or traditionally affiliated parties**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FHC</a:t>
                      </a: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Dummy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during the government of President Fernando Henrique Cardoso (FHC)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2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5FC4C-3147-47DC-8CDD-5F26CA5DF0E1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36762"/>
              </p:ext>
            </p:extLst>
          </p:nvPr>
        </p:nvGraphicFramePr>
        <p:xfrm>
          <a:off x="107504" y="188638"/>
          <a:ext cx="8928992" cy="6552729"/>
        </p:xfrm>
        <a:graphic>
          <a:graphicData uri="http://schemas.openxmlformats.org/drawingml/2006/table">
            <a:tbl>
              <a:tblPr firstRow="1" firstCol="1" bandRow="1"/>
              <a:tblGrid>
                <a:gridCol w="2070405"/>
                <a:gridCol w="6858587"/>
              </a:tblGrid>
              <a:tr h="216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Descriptions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Fiscal Restriction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 of total expenditure to total revenue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(mean of the previous four years)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Degree of Dependency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 of revenues from transfers to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revenue budget (mean of last four years)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GDP </a:t>
                      </a: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 Capita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Municipal GDP </a:t>
                      </a:r>
                      <a:r>
                        <a:rPr lang="pt-BR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 capita</a:t>
                      </a:r>
                      <a:r>
                        <a:rPr lang="pt-B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(R$ 2000)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Education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 of employees with formal education of at least high school level to total formal employees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Youths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 of population with less than 19 years of age 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population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Seniors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 of population with over 60 years of age 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population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Population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population (millions of inhabitants)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Density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 of total population to area, subtracting the area used for cultivation (1,000 inhabitants per km²)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Capital</a:t>
                      </a: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Dummy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if the municipality is a state or federal capital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Metropolitan Region</a:t>
                      </a: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Dummy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if the municipality belongs to a metropolitan area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Tocantins</a:t>
                      </a: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Dummy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if the municipality belongs to the state of Tocantins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Mato Grosso</a:t>
                      </a: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Dummy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Dummy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that takes the value of one if the municipality belongs to the state of Mato Grosso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Health and Sanitation Spending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 of expenditure on health and sanitation to total expenditure (mean of last four years)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Sanitation Morbidity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Number of hospitalizations due to diseases related to sanitation per 100 inhabitants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Access to Water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Proportion of households with access to public water mains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Sewage Access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Proportion of households with access to public collection of sewage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1" marR="52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subject: </a:t>
            </a:r>
            <a:br>
              <a:rPr lang="en-US" dirty="0" smtClean="0"/>
            </a:br>
            <a:r>
              <a:rPr lang="en-US" dirty="0" smtClean="0"/>
              <a:t>boundaries of government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390081" y="3499024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5256" y="3502199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885256" y="4076874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0081" y="4075286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670944" y="2637011"/>
            <a:ext cx="1295400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91669" y="2992611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86844" y="2995786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pt-BR"/>
          </a:p>
        </p:txBody>
      </p:sp>
      <p:grpSp>
        <p:nvGrpSpPr>
          <p:cNvPr id="40" name="Grupo 39"/>
          <p:cNvGrpSpPr/>
          <p:nvPr/>
        </p:nvGrpSpPr>
        <p:grpSpPr>
          <a:xfrm>
            <a:off x="5874606" y="2779101"/>
            <a:ext cx="1217674" cy="1824182"/>
            <a:chOff x="5874606" y="2346954"/>
            <a:chExt cx="1217674" cy="1824182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6610270" y="3069258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6105445" y="3072433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6105445" y="3647108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6610270" y="3645520"/>
              <a:ext cx="288925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611858" y="2562845"/>
              <a:ext cx="288925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6107033" y="2566020"/>
              <a:ext cx="288925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5874606" y="2346954"/>
              <a:ext cx="1217674" cy="1824182"/>
            </a:xfrm>
            <a:custGeom>
              <a:avLst/>
              <a:gdLst>
                <a:gd name="connsiteX0" fmla="*/ 620878 w 1217674"/>
                <a:gd name="connsiteY0" fmla="*/ 1579893 h 1824182"/>
                <a:gd name="connsiteX1" fmla="*/ 632753 w 1217674"/>
                <a:gd name="connsiteY1" fmla="*/ 1199883 h 1824182"/>
                <a:gd name="connsiteX2" fmla="*/ 62738 w 1217674"/>
                <a:gd name="connsiteY2" fmla="*/ 1093005 h 1824182"/>
                <a:gd name="connsiteX3" fmla="*/ 74613 w 1217674"/>
                <a:gd name="connsiteY3" fmla="*/ 653618 h 1824182"/>
                <a:gd name="connsiteX4" fmla="*/ 597127 w 1217674"/>
                <a:gd name="connsiteY4" fmla="*/ 629867 h 1824182"/>
                <a:gd name="connsiteX5" fmla="*/ 680255 w 1217674"/>
                <a:gd name="connsiteY5" fmla="*/ 131104 h 1824182"/>
                <a:gd name="connsiteX6" fmla="*/ 1167143 w 1217674"/>
                <a:gd name="connsiteY6" fmla="*/ 142979 h 1824182"/>
                <a:gd name="connsiteX7" fmla="*/ 1143392 w 1217674"/>
                <a:gd name="connsiteY7" fmla="*/ 1734273 h 1824182"/>
                <a:gd name="connsiteX8" fmla="*/ 620878 w 1217674"/>
                <a:gd name="connsiteY8" fmla="*/ 1579893 h 18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7674" h="1824182">
                  <a:moveTo>
                    <a:pt x="620878" y="1579893"/>
                  </a:moveTo>
                  <a:cubicBezTo>
                    <a:pt x="535772" y="1490828"/>
                    <a:pt x="725776" y="1281031"/>
                    <a:pt x="632753" y="1199883"/>
                  </a:cubicBezTo>
                  <a:cubicBezTo>
                    <a:pt x="539730" y="1118735"/>
                    <a:pt x="155761" y="1184049"/>
                    <a:pt x="62738" y="1093005"/>
                  </a:cubicBezTo>
                  <a:cubicBezTo>
                    <a:pt x="-30285" y="1001961"/>
                    <a:pt x="-14452" y="730808"/>
                    <a:pt x="74613" y="653618"/>
                  </a:cubicBezTo>
                  <a:cubicBezTo>
                    <a:pt x="163678" y="576428"/>
                    <a:pt x="496187" y="716953"/>
                    <a:pt x="597127" y="629867"/>
                  </a:cubicBezTo>
                  <a:cubicBezTo>
                    <a:pt x="698067" y="542781"/>
                    <a:pt x="585252" y="212252"/>
                    <a:pt x="680255" y="131104"/>
                  </a:cubicBezTo>
                  <a:cubicBezTo>
                    <a:pt x="775258" y="49956"/>
                    <a:pt x="1089954" y="-124216"/>
                    <a:pt x="1167143" y="142979"/>
                  </a:cubicBezTo>
                  <a:cubicBezTo>
                    <a:pt x="1244333" y="410174"/>
                    <a:pt x="1230478" y="1494787"/>
                    <a:pt x="1143392" y="1734273"/>
                  </a:cubicBezTo>
                  <a:cubicBezTo>
                    <a:pt x="1056306" y="1973759"/>
                    <a:pt x="705984" y="1668958"/>
                    <a:pt x="620878" y="1579893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3924672" y="2940011"/>
            <a:ext cx="1295400" cy="1588517"/>
            <a:chOff x="3924672" y="2507864"/>
            <a:chExt cx="1295400" cy="1588517"/>
          </a:xfrm>
        </p:grpSpPr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4643809" y="3014277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4138984" y="3017452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4138984" y="3592127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643809" y="3590539"/>
              <a:ext cx="288925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3924672" y="3418532"/>
              <a:ext cx="1295400" cy="6778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4645397" y="2507864"/>
              <a:ext cx="288925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4140572" y="2511039"/>
              <a:ext cx="288925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3924672" y="2492995"/>
            <a:ext cx="360362" cy="1529691"/>
            <a:chOff x="3924672" y="2060848"/>
            <a:chExt cx="360362" cy="1529691"/>
          </a:xfrm>
        </p:grpSpPr>
        <p:cxnSp>
          <p:nvCxnSpPr>
            <p:cNvPr id="33" name="Conector reto 32"/>
            <p:cNvCxnSpPr/>
            <p:nvPr/>
          </p:nvCxnSpPr>
          <p:spPr>
            <a:xfrm flipV="1">
              <a:off x="3924672" y="2060848"/>
              <a:ext cx="0" cy="1529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3924672" y="2060848"/>
              <a:ext cx="3587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>
              <a:off x="4285034" y="2060848"/>
              <a:ext cx="0" cy="2861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28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-243408"/>
            <a:ext cx="8147050" cy="1223963"/>
          </a:xfrm>
        </p:spPr>
        <p:txBody>
          <a:bodyPr/>
          <a:lstStyle/>
          <a:p>
            <a:r>
              <a:rPr lang="en-US" sz="2800" dirty="0"/>
              <a:t>Determinants of privatization: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political </a:t>
            </a:r>
            <a:r>
              <a:rPr lang="en-US" sz="2800" dirty="0"/>
              <a:t>and ideological variables (</a:t>
            </a:r>
            <a:r>
              <a:rPr lang="en-US" sz="2800" i="1" dirty="0"/>
              <a:t>panel </a:t>
            </a:r>
            <a:r>
              <a:rPr lang="en-US" sz="2800" i="1" dirty="0" err="1"/>
              <a:t>probit</a:t>
            </a:r>
            <a:r>
              <a:rPr lang="en-US" sz="2800" dirty="0"/>
              <a:t>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5059D-1CF5-4433-96BA-CC8AD73712B6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181015"/>
              </p:ext>
            </p:extLst>
          </p:nvPr>
        </p:nvGraphicFramePr>
        <p:xfrm>
          <a:off x="539551" y="836712"/>
          <a:ext cx="8064897" cy="6205308"/>
        </p:xfrm>
        <a:graphic>
          <a:graphicData uri="http://schemas.openxmlformats.org/drawingml/2006/table">
            <a:tbl>
              <a:tblPr firstRow="1" firstCol="1" bandRow="1"/>
              <a:tblGrid>
                <a:gridCol w="2055999"/>
                <a:gridCol w="1001483"/>
                <a:gridCol w="1001483"/>
                <a:gridCol w="1001483"/>
                <a:gridCol w="1001483"/>
                <a:gridCol w="1001483"/>
                <a:gridCol w="1001483"/>
              </a:tblGrid>
              <a:tr h="199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Variables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Proportion of votes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-1.505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-1.112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-0.826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(c)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-0.365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(0.391)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(0.418)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(0.467)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(0.492)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Competitive mayoral election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0.354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0.235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0.325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0.288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(0.096)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(0.106)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(0.116)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(0.127)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Coalition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0.282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(c)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0.235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0.260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(c)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0.852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0.839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0.843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(0.153)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(0.153)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(0.270)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(0.271)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(0.272)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Fractionalization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0.831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0.833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0.712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3.486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3.284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3.254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(0.557)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(0.552)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(0.556)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(0.977)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(0.981)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(0.981)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Competitive councilor election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-0.226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-0.214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-0.254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-0.068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-0.054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-0.035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(0.102)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(0.103)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(0.104)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(0.200)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(0.202)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(0.204)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Cycle 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0.703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0.709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0.710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0.148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0.153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0.154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(0.117)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(0.117)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(0.117)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(0.137)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Cycle 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0.311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0.322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0.315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0.077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(0.137)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Cycle 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0.406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0.413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0.406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-0.100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-0.110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(0.135)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(0.174)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(0.176)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(0.176)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Governor affinity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-0.203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-0.201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-0.208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-0.287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-0.288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-0.290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(0.091)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(0.091)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(0.092)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(0.119)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(0.119)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(0.119)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President affinity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0.095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(0.121)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(0.121)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(0.121)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(0.154)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(0.154)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(0.154)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Dummy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PSDB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0.144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0.134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0.139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(0.125)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(0.125)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(0.146)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Dummy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PT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-0.057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-0.051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-0.124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-0.116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(0.159)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(0.159)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(0.160)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(0.200)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(0.199)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(0.200)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Dummy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FHC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0.288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0.289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0.285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-0.226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-0.225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-0.226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(0.126)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(0.192)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(0.194)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(0.194)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Tocantins’ municipalities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33,284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33,559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33,284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31,967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32,242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31,967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60" marR="52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8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37025"/>
          </a:xfrm>
        </p:spPr>
        <p:txBody>
          <a:bodyPr/>
          <a:lstStyle/>
          <a:p>
            <a:r>
              <a:rPr lang="en-US" sz="2800" b="0" dirty="0" smtClean="0"/>
              <a:t>Private or public provision of public services</a:t>
            </a:r>
          </a:p>
          <a:p>
            <a:pPr lvl="1"/>
            <a:r>
              <a:rPr lang="en-US" sz="2400" b="0" dirty="0" smtClean="0"/>
              <a:t>Water; education, health assistance, prisons; police, judiciary</a:t>
            </a:r>
          </a:p>
          <a:p>
            <a:r>
              <a:rPr lang="en-US" sz="2800" b="0" dirty="0"/>
              <a:t>Private or public provision of </a:t>
            </a:r>
            <a:r>
              <a:rPr lang="en-US" sz="2800" b="0" dirty="0" smtClean="0"/>
              <a:t>potentially competitive services</a:t>
            </a:r>
          </a:p>
          <a:p>
            <a:pPr lvl="1"/>
            <a:r>
              <a:rPr lang="en-US" sz="2400" b="0" dirty="0" smtClean="0"/>
              <a:t>Petrochemical; Steel, Oil, Energy</a:t>
            </a:r>
          </a:p>
          <a:p>
            <a:r>
              <a:rPr lang="en-US" sz="2800" b="0" dirty="0" smtClean="0"/>
              <a:t>More sophisticated view: fragmentation of activities</a:t>
            </a:r>
          </a:p>
          <a:p>
            <a:pPr lvl="1"/>
            <a:r>
              <a:rPr lang="en-US" sz="2400" b="0" dirty="0" smtClean="0"/>
              <a:t>Bundle of decisions rights that may or may not be delegated to private parties</a:t>
            </a:r>
          </a:p>
          <a:p>
            <a:pPr lvl="1"/>
            <a:r>
              <a:rPr lang="en-US" sz="2400" b="0" dirty="0" smtClean="0"/>
              <a:t>Ex: How much a PPP may rely on private parties? </a:t>
            </a:r>
            <a:endParaRPr lang="en-US" sz="2400" b="0" dirty="0"/>
          </a:p>
          <a:p>
            <a:endParaRPr lang="pt-BR" sz="2800" b="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5059D-1CF5-4433-96BA-CC8AD73712B6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1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perspectives on this subject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What should be the boundaries of government? (normative perspective)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What are the boundaries of government? Who decides? What are the underlying incentives? (positive perspective)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5059D-1CF5-4433-96BA-CC8AD73712B6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3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controversial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37025"/>
          </a:xfrm>
        </p:spPr>
        <p:txBody>
          <a:bodyPr/>
          <a:lstStyle/>
          <a:p>
            <a:r>
              <a:rPr lang="en-US" sz="2800" b="0" dirty="0" smtClean="0"/>
              <a:t>“Perhaps </a:t>
            </a:r>
            <a:r>
              <a:rPr lang="en-US" sz="2800" b="0" u="sng" dirty="0" smtClean="0"/>
              <a:t>no subject in development arouses more passions</a:t>
            </a:r>
            <a:r>
              <a:rPr lang="en-US" sz="2800" b="0" dirty="0" smtClean="0"/>
              <a:t> – on both sides – than privatization.” </a:t>
            </a:r>
            <a:r>
              <a:rPr lang="en-US" sz="2400" b="0" dirty="0" smtClean="0"/>
              <a:t>(</a:t>
            </a:r>
            <a:r>
              <a:rPr lang="en-US" sz="2400" b="0" dirty="0" err="1" smtClean="0"/>
              <a:t>Stiglitz</a:t>
            </a:r>
            <a:r>
              <a:rPr lang="en-US" sz="2400" b="0" dirty="0" smtClean="0"/>
              <a:t>, 2013)</a:t>
            </a:r>
            <a:endParaRPr lang="en-US" sz="2800" b="0" dirty="0" smtClean="0"/>
          </a:p>
          <a:p>
            <a:r>
              <a:rPr lang="en-US" sz="2800" b="0" dirty="0" smtClean="0"/>
              <a:t>“[Privatization] has not saved money, instead they have contributed to an </a:t>
            </a:r>
            <a:r>
              <a:rPr lang="en-US" sz="2800" b="0" u="sng" dirty="0" smtClean="0"/>
              <a:t>unacceptable level of neglect and violence against inmates</a:t>
            </a:r>
            <a:r>
              <a:rPr lang="en-US" sz="2800" b="0" dirty="0" smtClean="0"/>
              <a:t>” </a:t>
            </a:r>
            <a:r>
              <a:rPr lang="en-US" sz="2400" b="0" dirty="0" smtClean="0"/>
              <a:t>(Friedman and </a:t>
            </a:r>
            <a:r>
              <a:rPr lang="en-US" sz="2400" b="0" dirty="0" err="1" smtClean="0"/>
              <a:t>Parenti</a:t>
            </a:r>
            <a:r>
              <a:rPr lang="en-US" sz="2400" b="0" dirty="0" smtClean="0"/>
              <a:t>, 2013).</a:t>
            </a:r>
            <a:endParaRPr lang="en-US" sz="2800" b="0" dirty="0" smtClean="0"/>
          </a:p>
          <a:p>
            <a:r>
              <a:rPr lang="en-US" sz="2800" b="0" dirty="0" smtClean="0"/>
              <a:t>“Empirical </a:t>
            </a:r>
            <a:r>
              <a:rPr lang="en-US" sz="2800" b="0" dirty="0"/>
              <a:t>evidence from several sectors strongly suggests that </a:t>
            </a:r>
            <a:r>
              <a:rPr lang="en-US" sz="2800" b="0" u="sng" dirty="0"/>
              <a:t>service quality, </a:t>
            </a:r>
            <a:r>
              <a:rPr lang="en-US" sz="2800" b="0" u="sng" dirty="0" smtClean="0"/>
              <a:t>productivity</a:t>
            </a:r>
            <a:r>
              <a:rPr lang="en-US" sz="2800" b="0" u="sng" dirty="0"/>
              <a:t>, and profitability rise significantly following </a:t>
            </a:r>
            <a:r>
              <a:rPr lang="en-US" sz="2800" b="0" u="sng" dirty="0" smtClean="0"/>
              <a:t>privatization</a:t>
            </a:r>
            <a:r>
              <a:rPr lang="en-US" sz="2800" b="0" dirty="0"/>
              <a:t>” </a:t>
            </a:r>
            <a:r>
              <a:rPr lang="en-US" sz="2400" b="0" dirty="0"/>
              <a:t>(Shleifer and </a:t>
            </a:r>
            <a:r>
              <a:rPr lang="en-US" sz="2400" b="0" dirty="0" err="1"/>
              <a:t>Vishny</a:t>
            </a:r>
            <a:r>
              <a:rPr lang="en-US" sz="2400" b="0" dirty="0"/>
              <a:t>, </a:t>
            </a:r>
            <a:r>
              <a:rPr lang="en-US" sz="2400" b="0" dirty="0" smtClean="0"/>
              <a:t>1994)</a:t>
            </a:r>
            <a:endParaRPr lang="pt-BR" sz="24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62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controversial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1844824"/>
            <a:ext cx="8229600" cy="4137025"/>
          </a:xfrm>
        </p:spPr>
        <p:txBody>
          <a:bodyPr/>
          <a:lstStyle/>
          <a:p>
            <a:r>
              <a:rPr lang="en-US" dirty="0" smtClean="0"/>
              <a:t>Theory?</a:t>
            </a:r>
          </a:p>
          <a:p>
            <a:r>
              <a:rPr lang="en-US" dirty="0" smtClean="0"/>
              <a:t>Two well received models</a:t>
            </a:r>
          </a:p>
          <a:p>
            <a:pPr lvl="1"/>
            <a:r>
              <a:rPr lang="en-US" dirty="0" smtClean="0"/>
              <a:t>Hart, Shleifer and </a:t>
            </a:r>
            <a:r>
              <a:rPr lang="en-US" dirty="0" err="1" smtClean="0"/>
              <a:t>Vishny</a:t>
            </a:r>
            <a:r>
              <a:rPr lang="en-US" dirty="0" smtClean="0"/>
              <a:t> (1997)</a:t>
            </a:r>
          </a:p>
          <a:p>
            <a:pPr lvl="1"/>
            <a:r>
              <a:rPr lang="en-US" dirty="0" smtClean="0"/>
              <a:t>Williamson (1999)</a:t>
            </a:r>
          </a:p>
          <a:p>
            <a:r>
              <a:rPr lang="en-US" dirty="0" smtClean="0"/>
              <a:t>Tension: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mpirical literature: mixed results</a:t>
            </a:r>
          </a:p>
          <a:p>
            <a:pPr lvl="1"/>
            <a:r>
              <a:rPr lang="en-US" dirty="0" smtClean="0"/>
              <a:t>Incongruence between theoretical predictions and empirical findings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BD751E-26D0-4C6D-A2CE-A303FEC41F2C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4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7566</TotalTime>
  <Words>4449</Words>
  <Application>Microsoft Office PowerPoint</Application>
  <PresentationFormat>Apresentação na tela (4:3)</PresentationFormat>
  <Paragraphs>1249</Paragraphs>
  <Slides>50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50</vt:i4>
      </vt:variant>
    </vt:vector>
  </HeadingPairs>
  <TitlesOfParts>
    <vt:vector size="52" baseType="lpstr">
      <vt:lpstr>1_Design padrão</vt:lpstr>
      <vt:lpstr>Executivo</vt:lpstr>
      <vt:lpstr>The Boundaries of Government:  normative and positive analysis of privatization  </vt:lpstr>
      <vt:lpstr>“I don't want to live in a society where the military is private” </vt:lpstr>
      <vt:lpstr>The boundaries of government</vt:lpstr>
      <vt:lpstr>Still controversial</vt:lpstr>
      <vt:lpstr>Our subject:  boundaries of government</vt:lpstr>
      <vt:lpstr>Some examples</vt:lpstr>
      <vt:lpstr>Two perspectives on this subject</vt:lpstr>
      <vt:lpstr>Still controversial</vt:lpstr>
      <vt:lpstr>Why so controversial</vt:lpstr>
      <vt:lpstr>Theory: incomplete contract approach</vt:lpstr>
      <vt:lpstr>Theory: TCE approach</vt:lpstr>
      <vt:lpstr>HSV vs Williamson</vt:lpstr>
      <vt:lpstr>Normative or Positive Theories?</vt:lpstr>
      <vt:lpstr>Related Literature: positive theory </vt:lpstr>
      <vt:lpstr>Meanwhile in the empirical literature…</vt:lpstr>
      <vt:lpstr>Why mixed results?</vt:lpstr>
      <vt:lpstr>A promising path</vt:lpstr>
      <vt:lpstr>Results and implications</vt:lpstr>
      <vt:lpstr>Morbidity for water-related diseases all ages</vt:lpstr>
      <vt:lpstr>Morbidity for other diseases age group 2</vt:lpstr>
      <vt:lpstr>WHY?</vt:lpstr>
      <vt:lpstr>But</vt:lpstr>
      <vt:lpstr>A possible explanation:  governance design</vt:lpstr>
      <vt:lpstr>Prisons in Brasil: a hybrid arrangement (Cabral, Lazzarini e Azevedo, 2010;2013)</vt:lpstr>
      <vt:lpstr>Contract features</vt:lpstr>
      <vt:lpstr>Variables</vt:lpstr>
      <vt:lpstr>Apresentação do PowerPoint</vt:lpstr>
      <vt:lpstr>Apresentação do PowerPoint</vt:lpstr>
      <vt:lpstr>Findings</vt:lpstr>
      <vt:lpstr>Alternative explanation for the lack of tradeoff</vt:lpstr>
      <vt:lpstr>Privatization as an outcome from a political game</vt:lpstr>
      <vt:lpstr>Simple model: timing</vt:lpstr>
      <vt:lpstr>Model: payoffs</vt:lpstr>
      <vt:lpstr>To privatize or not to privatize?</vt:lpstr>
      <vt:lpstr>When privatize</vt:lpstr>
      <vt:lpstr>Effect of political competition</vt:lpstr>
      <vt:lpstr>Legislative ratification</vt:lpstr>
      <vt:lpstr>Basic sanitation in Brazil: institutional background</vt:lpstr>
      <vt:lpstr>Data</vt:lpstr>
      <vt:lpstr>Privatization as a political strategy: additional test</vt:lpstr>
      <vt:lpstr>Apresentação do PowerPoint</vt:lpstr>
      <vt:lpstr>Apresentação do PowerPoint</vt:lpstr>
      <vt:lpstr>Apresentação do PowerPoint</vt:lpstr>
      <vt:lpstr>Apresentação do PowerPoint</vt:lpstr>
      <vt:lpstr>Summary of specifications  </vt:lpstr>
      <vt:lpstr>Apresentação do PowerPoint</vt:lpstr>
      <vt:lpstr>Summary</vt:lpstr>
      <vt:lpstr>Apresentação do PowerPoint</vt:lpstr>
      <vt:lpstr>Apresentação do PowerPoint</vt:lpstr>
      <vt:lpstr>Determinants of privatization:  political and ideological variables (panel probit)</vt:lpstr>
    </vt:vector>
  </TitlesOfParts>
  <Company>pessoal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Margarete da Rocha</dc:creator>
  <cp:lastModifiedBy>Paulo Furquim de Azevedo</cp:lastModifiedBy>
  <cp:revision>489</cp:revision>
  <dcterms:created xsi:type="dcterms:W3CDTF">2003-09-02T12:08:30Z</dcterms:created>
  <dcterms:modified xsi:type="dcterms:W3CDTF">2015-05-18T20:26:22Z</dcterms:modified>
</cp:coreProperties>
</file>