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96" r:id="rId3"/>
  </p:sldMasterIdLst>
  <p:sldIdLst>
    <p:sldId id="256" r:id="rId4"/>
    <p:sldId id="263" r:id="rId5"/>
    <p:sldId id="294" r:id="rId6"/>
    <p:sldId id="321" r:id="rId7"/>
    <p:sldId id="318" r:id="rId8"/>
    <p:sldId id="295" r:id="rId9"/>
    <p:sldId id="319" r:id="rId10"/>
    <p:sldId id="296" r:id="rId11"/>
    <p:sldId id="297" r:id="rId12"/>
    <p:sldId id="269" r:id="rId13"/>
    <p:sldId id="289" r:id="rId14"/>
    <p:sldId id="299" r:id="rId15"/>
    <p:sldId id="300" r:id="rId16"/>
    <p:sldId id="315" r:id="rId17"/>
    <p:sldId id="298" r:id="rId18"/>
    <p:sldId id="290" r:id="rId19"/>
    <p:sldId id="302" r:id="rId20"/>
    <p:sldId id="271" r:id="rId21"/>
    <p:sldId id="314" r:id="rId22"/>
    <p:sldId id="303" r:id="rId23"/>
    <p:sldId id="304" r:id="rId24"/>
    <p:sldId id="301" r:id="rId25"/>
    <p:sldId id="306" r:id="rId26"/>
    <p:sldId id="273" r:id="rId27"/>
    <p:sldId id="272" r:id="rId28"/>
    <p:sldId id="270" r:id="rId29"/>
    <p:sldId id="274" r:id="rId30"/>
    <p:sldId id="258" r:id="rId31"/>
    <p:sldId id="282" r:id="rId32"/>
    <p:sldId id="281" r:id="rId33"/>
    <p:sldId id="283" r:id="rId34"/>
    <p:sldId id="284" r:id="rId35"/>
    <p:sldId id="316" r:id="rId36"/>
    <p:sldId id="285" r:id="rId37"/>
    <p:sldId id="308" r:id="rId38"/>
    <p:sldId id="286" r:id="rId39"/>
    <p:sldId id="277" r:id="rId40"/>
    <p:sldId id="275" r:id="rId41"/>
    <p:sldId id="278" r:id="rId42"/>
    <p:sldId id="279" r:id="rId43"/>
    <p:sldId id="260" r:id="rId44"/>
    <p:sldId id="261" r:id="rId45"/>
    <p:sldId id="262" r:id="rId46"/>
    <p:sldId id="320" r:id="rId47"/>
    <p:sldId id="257" r:id="rId48"/>
    <p:sldId id="310" r:id="rId49"/>
    <p:sldId id="264" r:id="rId50"/>
    <p:sldId id="312" r:id="rId51"/>
    <p:sldId id="317"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8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17A9E4-6B56-4020-8C45-2CAD3C9066DF}"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1025224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17A9E4-6B56-4020-8C45-2CAD3C9066DF}"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844849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17A9E4-6B56-4020-8C45-2CAD3C9066DF}"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31591482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9382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2318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09207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25367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25984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8401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05905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1616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17A9E4-6B56-4020-8C45-2CAD3C9066DF}"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38819825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909775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538235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1CDBDD-7A4A-4FF1-85AC-4A328BD4E7FD}" type="datetimeFigureOut">
              <a:rPr lang="en-US">
                <a:solidFill>
                  <a:prstClr val="black">
                    <a:tint val="75000"/>
                  </a:prstClr>
                </a:solidFill>
              </a:rPr>
              <a:pPr/>
              <a:t>5/25/2015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D1C433-A2D5-4FDB-AB50-506CDCA1F76C}"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45381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8" name="Footer Placeholder 7"/>
          <p:cNvSpPr>
            <a:spLocks noGrp="1"/>
          </p:cNvSpPr>
          <p:nvPr>
            <p:ph type="ftr" sz="quarter" idx="11"/>
          </p:nvPr>
        </p:nvSpPr>
        <p:spPr/>
        <p:txBody>
          <a:bodyPr/>
          <a:lstStyle>
            <a:extLst/>
          </a:lstStyle>
          <a:p>
            <a:endParaRPr lang="it-IT">
              <a:solidFill>
                <a:srgbClr val="E3DED1">
                  <a:shade val="50000"/>
                </a:srgbClr>
              </a:solidFill>
            </a:endParaRPr>
          </a:p>
        </p:txBody>
      </p:sp>
      <p:sp>
        <p:nvSpPr>
          <p:cNvPr id="11" name="Slide Number Placeholder 10"/>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39953292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5" name="Footer Placeholder 4"/>
          <p:cNvSpPr>
            <a:spLocks noGrp="1"/>
          </p:cNvSpPr>
          <p:nvPr>
            <p:ph type="ftr" sz="quarter" idx="11"/>
          </p:nvPr>
        </p:nvSpPr>
        <p:spPr/>
        <p:txBody>
          <a:bodyPr/>
          <a:lstStyle>
            <a:extLst/>
          </a:lstStyle>
          <a:p>
            <a:endParaRPr lang="it-IT">
              <a:solidFill>
                <a:srgbClr val="E3DED1">
                  <a:shade val="50000"/>
                </a:srgbClr>
              </a:solidFill>
            </a:endParaRPr>
          </a:p>
        </p:txBody>
      </p:sp>
      <p:sp>
        <p:nvSpPr>
          <p:cNvPr id="6" name="Slide Number Placeholder 5"/>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750788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5" name="Footer Placeholder 4"/>
          <p:cNvSpPr>
            <a:spLocks noGrp="1"/>
          </p:cNvSpPr>
          <p:nvPr>
            <p:ph type="ftr" sz="quarter" idx="11"/>
          </p:nvPr>
        </p:nvSpPr>
        <p:spPr/>
        <p:txBody>
          <a:bodyPr/>
          <a:lstStyle>
            <a:extLst/>
          </a:lstStyle>
          <a:p>
            <a:endParaRPr lang="it-IT">
              <a:solidFill>
                <a:srgbClr val="E3DED1">
                  <a:shade val="50000"/>
                </a:srgbClr>
              </a:solidFill>
            </a:endParaRPr>
          </a:p>
        </p:txBody>
      </p:sp>
      <p:sp>
        <p:nvSpPr>
          <p:cNvPr id="6" name="Slide Number Placeholder 5"/>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39486920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6" name="Footer Placeholder 5"/>
          <p:cNvSpPr>
            <a:spLocks noGrp="1"/>
          </p:cNvSpPr>
          <p:nvPr>
            <p:ph type="ftr" sz="quarter" idx="11"/>
          </p:nvPr>
        </p:nvSpPr>
        <p:spPr/>
        <p:txBody>
          <a:bodyPr/>
          <a:lstStyle>
            <a:extLst/>
          </a:lstStyle>
          <a:p>
            <a:endParaRPr lang="it-IT">
              <a:solidFill>
                <a:srgbClr val="E3DED1">
                  <a:shade val="50000"/>
                </a:srgbClr>
              </a:solidFill>
            </a:endParaRPr>
          </a:p>
        </p:txBody>
      </p:sp>
      <p:sp>
        <p:nvSpPr>
          <p:cNvPr id="7" name="Slide Number Placeholder 6"/>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1497511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8" name="Footer Placeholder 7"/>
          <p:cNvSpPr>
            <a:spLocks noGrp="1"/>
          </p:cNvSpPr>
          <p:nvPr>
            <p:ph type="ftr" sz="quarter" idx="11"/>
          </p:nvPr>
        </p:nvSpPr>
        <p:spPr/>
        <p:txBody>
          <a:bodyPr/>
          <a:lstStyle>
            <a:extLst/>
          </a:lstStyle>
          <a:p>
            <a:endParaRPr lang="it-IT">
              <a:solidFill>
                <a:srgbClr val="E3DED1">
                  <a:shade val="50000"/>
                </a:srgbClr>
              </a:solidFill>
            </a:endParaRPr>
          </a:p>
        </p:txBody>
      </p:sp>
      <p:sp>
        <p:nvSpPr>
          <p:cNvPr id="9" name="Slide Number Placeholder 8"/>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6776468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4" name="Footer Placeholder 3"/>
          <p:cNvSpPr>
            <a:spLocks noGrp="1"/>
          </p:cNvSpPr>
          <p:nvPr>
            <p:ph type="ftr" sz="quarter" idx="11"/>
          </p:nvPr>
        </p:nvSpPr>
        <p:spPr/>
        <p:txBody>
          <a:bodyPr/>
          <a:lstStyle>
            <a:extLst/>
          </a:lstStyle>
          <a:p>
            <a:endParaRPr lang="it-IT">
              <a:solidFill>
                <a:srgbClr val="E3DED1">
                  <a:shade val="50000"/>
                </a:srgbClr>
              </a:solidFill>
            </a:endParaRPr>
          </a:p>
        </p:txBody>
      </p:sp>
      <p:sp>
        <p:nvSpPr>
          <p:cNvPr id="5" name="Slide Number Placeholder 4"/>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23277219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Date Placeholder 1"/>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3" name="Footer Placeholder 2"/>
          <p:cNvSpPr>
            <a:spLocks noGrp="1"/>
          </p:cNvSpPr>
          <p:nvPr>
            <p:ph type="ftr" sz="quarter" idx="11"/>
          </p:nvPr>
        </p:nvSpPr>
        <p:spPr/>
        <p:txBody>
          <a:bodyPr/>
          <a:lstStyle>
            <a:extLst/>
          </a:lstStyle>
          <a:p>
            <a:endParaRPr lang="it-IT">
              <a:solidFill>
                <a:srgbClr val="E3DED1">
                  <a:shade val="50000"/>
                </a:srgbClr>
              </a:solidFill>
            </a:endParaRPr>
          </a:p>
        </p:txBody>
      </p:sp>
      <p:sp>
        <p:nvSpPr>
          <p:cNvPr id="4" name="Slide Number Placeholder 3"/>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3321848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17A9E4-6B56-4020-8C45-2CAD3C9066DF}"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14493834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6" name="Footer Placeholder 5"/>
          <p:cNvSpPr>
            <a:spLocks noGrp="1"/>
          </p:cNvSpPr>
          <p:nvPr>
            <p:ph type="ftr" sz="quarter" idx="11"/>
          </p:nvPr>
        </p:nvSpPr>
        <p:spPr/>
        <p:txBody>
          <a:bodyPr/>
          <a:lstStyle>
            <a:extLst/>
          </a:lstStyle>
          <a:p>
            <a:endParaRPr lang="it-IT">
              <a:solidFill>
                <a:srgbClr val="E3DED1">
                  <a:shade val="50000"/>
                </a:srgbClr>
              </a:solidFill>
            </a:endParaRPr>
          </a:p>
        </p:txBody>
      </p:sp>
      <p:sp>
        <p:nvSpPr>
          <p:cNvPr id="7" name="Slide Number Placeholder 6"/>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790681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6" name="Footer Placeholder 5"/>
          <p:cNvSpPr>
            <a:spLocks noGrp="1"/>
          </p:cNvSpPr>
          <p:nvPr>
            <p:ph type="ftr" sz="quarter" idx="11"/>
          </p:nvPr>
        </p:nvSpPr>
        <p:spPr/>
        <p:txBody>
          <a:bodyPr/>
          <a:lstStyle>
            <a:extLst/>
          </a:lstStyle>
          <a:p>
            <a:endParaRPr lang="it-IT">
              <a:solidFill>
                <a:srgbClr val="E3DED1">
                  <a:shade val="50000"/>
                </a:srgbClr>
              </a:solidFill>
            </a:endParaRPr>
          </a:p>
        </p:txBody>
      </p:sp>
      <p:sp>
        <p:nvSpPr>
          <p:cNvPr id="7" name="Slide Number Placeholder 6"/>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extLst>
      <p:ext uri="{BB962C8B-B14F-4D97-AF65-F5344CB8AC3E}">
        <p14:creationId xmlns:p14="http://schemas.microsoft.com/office/powerpoint/2010/main" val="19315584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5" name="Footer Placeholder 4"/>
          <p:cNvSpPr>
            <a:spLocks noGrp="1"/>
          </p:cNvSpPr>
          <p:nvPr>
            <p:ph type="ftr" sz="quarter" idx="11"/>
          </p:nvPr>
        </p:nvSpPr>
        <p:spPr/>
        <p:txBody>
          <a:bodyPr/>
          <a:lstStyle>
            <a:extLst/>
          </a:lstStyle>
          <a:p>
            <a:endParaRPr lang="it-IT">
              <a:solidFill>
                <a:srgbClr val="E3DED1">
                  <a:shade val="50000"/>
                </a:srgbClr>
              </a:solidFill>
            </a:endParaRPr>
          </a:p>
        </p:txBody>
      </p:sp>
      <p:sp>
        <p:nvSpPr>
          <p:cNvPr id="6" name="Slide Number Placeholder 5"/>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14977213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5" name="Footer Placeholder 4"/>
          <p:cNvSpPr>
            <a:spLocks noGrp="1"/>
          </p:cNvSpPr>
          <p:nvPr>
            <p:ph type="ftr" sz="quarter" idx="11"/>
          </p:nvPr>
        </p:nvSpPr>
        <p:spPr/>
        <p:txBody>
          <a:bodyPr/>
          <a:lstStyle>
            <a:extLst/>
          </a:lstStyle>
          <a:p>
            <a:endParaRPr lang="it-IT">
              <a:solidFill>
                <a:srgbClr val="E3DED1">
                  <a:shade val="50000"/>
                </a:srgbClr>
              </a:solidFill>
            </a:endParaRPr>
          </a:p>
        </p:txBody>
      </p:sp>
      <p:sp>
        <p:nvSpPr>
          <p:cNvPr id="6" name="Slide Number Placeholder 5"/>
          <p:cNvSpPr>
            <a:spLocks noGrp="1"/>
          </p:cNvSpPr>
          <p:nvPr>
            <p:ph type="sldNum" sz="quarter" idx="12"/>
          </p:nvPr>
        </p:nvSpPr>
        <p:spPr/>
        <p:txBody>
          <a:bodyPr/>
          <a:lstStyle>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224519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17A9E4-6B56-4020-8C45-2CAD3C9066DF}" type="datetimeFigureOut">
              <a:rPr lang="en-US" smtClean="0"/>
              <a:t>5/25/2015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1085168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17A9E4-6B56-4020-8C45-2CAD3C9066DF}" type="datetimeFigureOut">
              <a:rPr lang="en-US" smtClean="0"/>
              <a:t>5/25/2015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908583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17A9E4-6B56-4020-8C45-2CAD3C9066DF}" type="datetimeFigureOut">
              <a:rPr lang="en-US" smtClean="0"/>
              <a:t>5/25/2015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51707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17A9E4-6B56-4020-8C45-2CAD3C9066DF}" type="datetimeFigureOut">
              <a:rPr lang="en-US" smtClean="0"/>
              <a:t>5/25/2015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1466013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7A9E4-6B56-4020-8C45-2CAD3C9066DF}" type="datetimeFigureOut">
              <a:rPr lang="en-US" smtClean="0"/>
              <a:t>5/25/2015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3110033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7A9E4-6B56-4020-8C45-2CAD3C9066DF}" type="datetimeFigureOut">
              <a:rPr lang="en-US" smtClean="0"/>
              <a:t>5/25/2015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5DA74-12F4-4CA7-AF4D-A9C150C494EE}" type="slidenum">
              <a:rPr lang="en-US" smtClean="0"/>
              <a:t>‹#›</a:t>
            </a:fld>
            <a:endParaRPr lang="en-US"/>
          </a:p>
        </p:txBody>
      </p:sp>
    </p:spTree>
    <p:extLst>
      <p:ext uri="{BB962C8B-B14F-4D97-AF65-F5344CB8AC3E}">
        <p14:creationId xmlns:p14="http://schemas.microsoft.com/office/powerpoint/2010/main" val="4243627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7A9E4-6B56-4020-8C45-2CAD3C9066DF}" type="datetimeFigureOut">
              <a:rPr lang="en-US" smtClean="0"/>
              <a:t>5/25/2015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5DA74-12F4-4CA7-AF4D-A9C150C494EE}" type="slidenum">
              <a:rPr lang="en-US" smtClean="0"/>
              <a:t>‹#›</a:t>
            </a:fld>
            <a:endParaRPr lang="en-US"/>
          </a:p>
        </p:txBody>
      </p:sp>
    </p:spTree>
    <p:extLst>
      <p:ext uri="{BB962C8B-B14F-4D97-AF65-F5344CB8AC3E}">
        <p14:creationId xmlns:p14="http://schemas.microsoft.com/office/powerpoint/2010/main" val="892362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CDBDD-7A4A-4FF1-85AC-4A328BD4E7FD}" type="datetimeFigureOut">
              <a:rPr lang="en-US" smtClean="0">
                <a:solidFill>
                  <a:prstClr val="black">
                    <a:tint val="75000"/>
                  </a:prstClr>
                </a:solidFill>
              </a:rPr>
              <a:pPr/>
              <a:t>5/25/2015</a:t>
            </a:fld>
            <a:endParaRPr lang="en-US" smtClean="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smtClean="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D1C433-A2D5-4FDB-AB50-506CDCA1F76C}" type="slidenum">
              <a:rPr lang="en-US" smtClean="0">
                <a:solidFill>
                  <a:prstClr val="black">
                    <a:tint val="75000"/>
                  </a:prstClr>
                </a:solidFill>
              </a:rPr>
              <a:pPr/>
              <a:t>‹#›</a:t>
            </a:fld>
            <a:endParaRPr lang="en-US" smtClean="0">
              <a:solidFill>
                <a:prstClr val="black">
                  <a:tint val="75000"/>
                </a:prstClr>
              </a:solidFill>
            </a:endParaRPr>
          </a:p>
        </p:txBody>
      </p:sp>
    </p:spTree>
    <p:extLst>
      <p:ext uri="{BB962C8B-B14F-4D97-AF65-F5344CB8AC3E}">
        <p14:creationId xmlns:p14="http://schemas.microsoft.com/office/powerpoint/2010/main" val="25600087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A95C57-0A9E-4F74-8572-47BFA706D61C}" type="datetimeFigureOut">
              <a:rPr lang="it-IT" smtClean="0">
                <a:solidFill>
                  <a:srgbClr val="E3DED1">
                    <a:shade val="50000"/>
                  </a:srgbClr>
                </a:solidFill>
              </a:rPr>
              <a:pPr/>
              <a:t>25/05/2015</a:t>
            </a:fld>
            <a:endParaRPr lang="it-IT">
              <a:solidFill>
                <a:srgbClr val="E3DED1">
                  <a:shade val="50000"/>
                </a:srgbClr>
              </a:solidFill>
            </a:endParaRP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it-IT">
              <a:solidFill>
                <a:srgbClr val="E3DED1">
                  <a:shade val="50000"/>
                </a:srgbClr>
              </a:solidFill>
            </a:endParaRP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FA2D539-CC16-470E-B6C0-DBAA0411D509}" type="slidenum">
              <a:rPr lang="it-IT" smtClean="0">
                <a:solidFill>
                  <a:srgbClr val="E3DED1">
                    <a:shade val="50000"/>
                  </a:srgbClr>
                </a:solidFill>
              </a:rPr>
              <a:pPr/>
              <a:t>‹#›</a:t>
            </a:fld>
            <a:endParaRPr lang="it-IT">
              <a:solidFill>
                <a:srgbClr val="E3DED1">
                  <a:shade val="50000"/>
                </a:srgbClr>
              </a:solidFill>
            </a:endParaRPr>
          </a:p>
        </p:txBody>
      </p:sp>
    </p:spTree>
    <p:extLst>
      <p:ext uri="{BB962C8B-B14F-4D97-AF65-F5344CB8AC3E}">
        <p14:creationId xmlns:p14="http://schemas.microsoft.com/office/powerpoint/2010/main" val="104937802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1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“From quasi market to real market: institutional evolution during economic transition from socialism to capitalism”</a:t>
            </a:r>
            <a:br>
              <a:rPr lang="en-US" dirty="0" smtClean="0"/>
            </a:br>
            <a:endParaRPr lang="en-US" dirty="0"/>
          </a:p>
        </p:txBody>
      </p:sp>
      <p:sp>
        <p:nvSpPr>
          <p:cNvPr id="3" name="Subtitle 2"/>
          <p:cNvSpPr>
            <a:spLocks noGrp="1"/>
          </p:cNvSpPr>
          <p:nvPr>
            <p:ph type="subTitle" idx="1"/>
          </p:nvPr>
        </p:nvSpPr>
        <p:spPr/>
        <p:txBody>
          <a:bodyPr/>
          <a:lstStyle/>
          <a:p>
            <a:r>
              <a:rPr lang="en-US" dirty="0" smtClean="0"/>
              <a:t>Dr. Marina Rosser </a:t>
            </a:r>
            <a:br>
              <a:rPr lang="en-US" dirty="0" smtClean="0"/>
            </a:br>
            <a:r>
              <a:rPr lang="en-US" dirty="0" smtClean="0"/>
              <a:t>James Madison University</a:t>
            </a:r>
          </a:p>
          <a:p>
            <a:r>
              <a:rPr lang="en-US" dirty="0" smtClean="0"/>
              <a:t>U.S.A.</a:t>
            </a:r>
            <a:endParaRPr lang="en-US" dirty="0"/>
          </a:p>
        </p:txBody>
      </p:sp>
    </p:spTree>
    <p:extLst>
      <p:ext uri="{BB962C8B-B14F-4D97-AF65-F5344CB8AC3E}">
        <p14:creationId xmlns:p14="http://schemas.microsoft.com/office/powerpoint/2010/main" val="104459139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Was the end of socialism the triumph of the market?</a:t>
            </a:r>
            <a:endParaRPr lang="en-US" dirty="0"/>
          </a:p>
        </p:txBody>
      </p:sp>
      <p:sp>
        <p:nvSpPr>
          <p:cNvPr id="3" name="Content Placeholder 2"/>
          <p:cNvSpPr>
            <a:spLocks noGrp="1"/>
          </p:cNvSpPr>
          <p:nvPr>
            <p:ph idx="1"/>
          </p:nvPr>
        </p:nvSpPr>
        <p:spPr/>
        <p:txBody>
          <a:bodyPr>
            <a:normAutofit fontScale="62500" lnSpcReduction="20000"/>
          </a:bodyPr>
          <a:lstStyle/>
          <a:p>
            <a:r>
              <a:rPr lang="it-IT" dirty="0"/>
              <a:t>The end of </a:t>
            </a:r>
            <a:r>
              <a:rPr lang="it-IT" dirty="0" smtClean="0"/>
              <a:t>history( F. Fukuyama) </a:t>
            </a:r>
            <a:r>
              <a:rPr lang="it-IT" dirty="0"/>
              <a:t>and the hypothesis of the convergence of economic models, especially in Europe, on liberal market </a:t>
            </a:r>
            <a:r>
              <a:rPr lang="it-IT" dirty="0" smtClean="0"/>
              <a:t>«species»</a:t>
            </a:r>
            <a:r>
              <a:rPr lang="en-US" dirty="0" smtClean="0"/>
              <a:t>. </a:t>
            </a:r>
          </a:p>
          <a:p>
            <a:r>
              <a:rPr lang="en-US" sz="1600" dirty="0" smtClean="0"/>
              <a:t>In </a:t>
            </a:r>
            <a:r>
              <a:rPr lang="en-US" sz="1600" dirty="0" smtClean="0"/>
              <a:t>1992</a:t>
            </a:r>
            <a:r>
              <a:rPr lang="en-US" sz="1600" dirty="0"/>
              <a:t>, eight months after the breakup of the Soviet Union, then Premier of Russia </a:t>
            </a:r>
            <a:r>
              <a:rPr lang="en-US" sz="1600" dirty="0" smtClean="0"/>
              <a:t>Y. </a:t>
            </a:r>
            <a:r>
              <a:rPr lang="en-US" sz="1600" dirty="0" err="1"/>
              <a:t>Gaidar</a:t>
            </a:r>
            <a:r>
              <a:rPr lang="en-US" sz="1600" dirty="0"/>
              <a:t> declared, “Henceforth books on comparative economic systems will be found on the shelves dealing with economic development” </a:t>
            </a:r>
            <a:endParaRPr lang="it-IT" sz="1600" dirty="0" smtClean="0"/>
          </a:p>
          <a:p>
            <a:r>
              <a:rPr lang="en-US" dirty="0" smtClean="0"/>
              <a:t>Divergent paths of the FSE: disruptive deconstruction of the “before” and hybridization of the “after”(cocktail capitalisms). The old institutions consigned but still present, the new institutions are weak and oftentimes incompatible</a:t>
            </a:r>
          </a:p>
          <a:p>
            <a:r>
              <a:rPr lang="en-US" dirty="0" smtClean="0">
                <a:solidFill>
                  <a:srgbClr val="FF0000"/>
                </a:solidFill>
              </a:rPr>
              <a:t>“Natural” experiment in systemic transformation: the proliferation of outliers and Black swans</a:t>
            </a:r>
          </a:p>
          <a:p>
            <a:r>
              <a:rPr lang="en-US" dirty="0" smtClean="0">
                <a:solidFill>
                  <a:srgbClr val="FF0000"/>
                </a:solidFill>
              </a:rPr>
              <a:t>The example of German reunification: East Germany being effectively absorbed into West Germany was not a triumph of liberal markets but the victory of the Germany unity tradition going back to Bismarck. The continuity in social welfare after the reunification and the continuity of the Church presence during the existence of GDR attest to the more profound path dependence </a:t>
            </a:r>
            <a:r>
              <a:rPr lang="en-US" dirty="0" smtClean="0">
                <a:solidFill>
                  <a:srgbClr val="FF0000"/>
                </a:solidFill>
              </a:rPr>
              <a:t>than </a:t>
            </a:r>
            <a:r>
              <a:rPr lang="en-US" dirty="0" smtClean="0">
                <a:solidFill>
                  <a:srgbClr val="FF0000"/>
                </a:solidFill>
              </a:rPr>
              <a:t>the experience within the COMECON.</a:t>
            </a:r>
            <a:endParaRPr lang="en-US" dirty="0">
              <a:solidFill>
                <a:srgbClr val="FF0000"/>
              </a:solidFill>
            </a:endParaRPr>
          </a:p>
        </p:txBody>
      </p:sp>
    </p:spTree>
    <p:extLst>
      <p:ext uri="{BB962C8B-B14F-4D97-AF65-F5344CB8AC3E}">
        <p14:creationId xmlns:p14="http://schemas.microsoft.com/office/powerpoint/2010/main" val="29593459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The synergy and the challenge of two transformations: globalization and a movement from state socialism to state capitalism</a:t>
            </a:r>
            <a:endParaRPr lang="en-US" sz="2800" dirty="0"/>
          </a:p>
        </p:txBody>
      </p:sp>
      <p:sp>
        <p:nvSpPr>
          <p:cNvPr id="3" name="Content Placeholder 2"/>
          <p:cNvSpPr>
            <a:spLocks noGrp="1"/>
          </p:cNvSpPr>
          <p:nvPr>
            <p:ph idx="1"/>
          </p:nvPr>
        </p:nvSpPr>
        <p:spPr/>
        <p:txBody>
          <a:bodyPr>
            <a:normAutofit fontScale="70000" lnSpcReduction="20000"/>
          </a:bodyPr>
          <a:lstStyle/>
          <a:p>
            <a:r>
              <a:rPr lang="en-US" dirty="0" smtClean="0"/>
              <a:t>Intensive growth of international trade and factor movements as the external growth of markets of commodities and resources</a:t>
            </a:r>
          </a:p>
          <a:p>
            <a:r>
              <a:rPr lang="en-US" dirty="0" smtClean="0"/>
              <a:t>The failure of second economy quasi markets to compensate for the distortions of socialist bureaucracy and the collapse of the socialist regime</a:t>
            </a:r>
          </a:p>
          <a:p>
            <a:r>
              <a:rPr lang="en-US" dirty="0" smtClean="0"/>
              <a:t>Widening gap in consumption and income performance between the capitalist and socialist worlds, the developed nations and the developing ones</a:t>
            </a:r>
            <a:endParaRPr lang="en-US" dirty="0" smtClean="0">
              <a:solidFill>
                <a:srgbClr val="FF0000"/>
              </a:solidFill>
            </a:endParaRPr>
          </a:p>
          <a:p>
            <a:r>
              <a:rPr lang="en-US" dirty="0" smtClean="0">
                <a:solidFill>
                  <a:srgbClr val="FF0000"/>
                </a:solidFill>
              </a:rPr>
              <a:t>The multitude of options for the post-socialist countries to compare and contrast existing market economies as blueprints for the systemic remake</a:t>
            </a:r>
          </a:p>
          <a:p>
            <a:r>
              <a:rPr lang="en-US" dirty="0" smtClean="0">
                <a:solidFill>
                  <a:srgbClr val="FF0000"/>
                </a:solidFill>
              </a:rPr>
              <a:t>The window of opportunity for the established markets to capture promising emergent markets</a:t>
            </a:r>
          </a:p>
          <a:p>
            <a:r>
              <a:rPr lang="en-US" dirty="0" smtClean="0">
                <a:solidFill>
                  <a:srgbClr val="FF0000"/>
                </a:solidFill>
              </a:rPr>
              <a:t>What is the choice and what determines it?</a:t>
            </a:r>
            <a:endParaRPr lang="en-US" dirty="0"/>
          </a:p>
        </p:txBody>
      </p:sp>
    </p:spTree>
    <p:extLst>
      <p:ext uri="{BB962C8B-B14F-4D97-AF65-F5344CB8AC3E}">
        <p14:creationId xmlns:p14="http://schemas.microsoft.com/office/powerpoint/2010/main" val="207138105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“market” of the available models.</a:t>
            </a:r>
            <a:br>
              <a:rPr lang="en-US" dirty="0" smtClean="0"/>
            </a:br>
            <a:r>
              <a:rPr lang="en-US" dirty="0" smtClean="0"/>
              <a:t>Or one size fits all?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Varieties of Capitalism </a:t>
            </a:r>
            <a:r>
              <a:rPr lang="en-US" dirty="0" err="1" smtClean="0"/>
              <a:t>VoC</a:t>
            </a:r>
            <a:r>
              <a:rPr lang="en-US" dirty="0" smtClean="0"/>
              <a:t>(Hall and Soskice, 2001): the limits of applicability </a:t>
            </a:r>
            <a:r>
              <a:rPr lang="en-US" dirty="0" smtClean="0"/>
              <a:t>in transition environment due </a:t>
            </a:r>
            <a:r>
              <a:rPr lang="en-US" dirty="0" smtClean="0"/>
              <a:t>to the respective models being of those that are </a:t>
            </a:r>
            <a:r>
              <a:rPr lang="en-US" dirty="0" smtClean="0"/>
              <a:t>established in response to different constraints </a:t>
            </a:r>
            <a:r>
              <a:rPr lang="en-US" dirty="0" smtClean="0"/>
              <a:t>and therefore not readily transferable(</a:t>
            </a:r>
            <a:r>
              <a:rPr lang="en-US" dirty="0" err="1" smtClean="0"/>
              <a:t>Streeck</a:t>
            </a:r>
            <a:r>
              <a:rPr lang="en-US" dirty="0" smtClean="0"/>
              <a:t>, 2009)</a:t>
            </a:r>
          </a:p>
          <a:p>
            <a:r>
              <a:rPr lang="en-US" dirty="0" smtClean="0"/>
              <a:t>K. Polanyi inspired post socialist regimes(</a:t>
            </a:r>
            <a:r>
              <a:rPr lang="en-US" dirty="0" err="1" smtClean="0"/>
              <a:t>Bohle</a:t>
            </a:r>
            <a:r>
              <a:rPr lang="en-US" dirty="0" smtClean="0"/>
              <a:t> and </a:t>
            </a:r>
            <a:r>
              <a:rPr lang="en-US" dirty="0" err="1" smtClean="0"/>
              <a:t>Greskovits</a:t>
            </a:r>
            <a:r>
              <a:rPr lang="en-US" dirty="0" smtClean="0"/>
              <a:t>, 2012</a:t>
            </a:r>
            <a:r>
              <a:rPr lang="en-US" dirty="0" smtClean="0"/>
              <a:t>): country specific configurations and </a:t>
            </a:r>
            <a:r>
              <a:rPr lang="en-US" dirty="0" err="1" smtClean="0"/>
              <a:t>particularist</a:t>
            </a:r>
            <a:r>
              <a:rPr lang="en-US" dirty="0" smtClean="0"/>
              <a:t> institutions</a:t>
            </a:r>
            <a:endParaRPr lang="en-US" dirty="0" smtClean="0"/>
          </a:p>
          <a:p>
            <a:r>
              <a:rPr lang="en-US" dirty="0" smtClean="0"/>
              <a:t>Growth models (</a:t>
            </a:r>
            <a:r>
              <a:rPr lang="en-US" dirty="0" err="1" smtClean="0"/>
              <a:t>Drahokoupoil</a:t>
            </a:r>
            <a:r>
              <a:rPr lang="en-US" dirty="0" smtClean="0"/>
              <a:t> and </a:t>
            </a:r>
            <a:r>
              <a:rPr lang="en-US" dirty="0" err="1" smtClean="0"/>
              <a:t>Mayant</a:t>
            </a:r>
            <a:r>
              <a:rPr lang="en-US" dirty="0" smtClean="0"/>
              <a:t>, 2011</a:t>
            </a:r>
            <a:r>
              <a:rPr lang="en-US" dirty="0" smtClean="0"/>
              <a:t>): models designed primarily to catch up in rates of economic growth</a:t>
            </a:r>
            <a:endParaRPr lang="en-US" dirty="0" smtClean="0"/>
          </a:p>
          <a:p>
            <a:r>
              <a:rPr lang="en-US" dirty="0" smtClean="0">
                <a:solidFill>
                  <a:srgbClr val="FF0000"/>
                </a:solidFill>
              </a:rPr>
              <a:t>Newcomer </a:t>
            </a:r>
            <a:r>
              <a:rPr lang="en-US" dirty="0" err="1" smtClean="0">
                <a:solidFill>
                  <a:srgbClr val="FF0000"/>
                </a:solidFill>
              </a:rPr>
              <a:t>VoC</a:t>
            </a:r>
            <a:r>
              <a:rPr lang="en-US" dirty="0" smtClean="0">
                <a:solidFill>
                  <a:srgbClr val="FF0000"/>
                </a:solidFill>
              </a:rPr>
              <a:t>? The newly evolving varieties of post socialist market economies?</a:t>
            </a:r>
            <a:endParaRPr lang="en-US" dirty="0">
              <a:solidFill>
                <a:srgbClr val="FF0000"/>
              </a:solidFill>
            </a:endParaRPr>
          </a:p>
        </p:txBody>
      </p:sp>
    </p:spTree>
    <p:extLst>
      <p:ext uri="{BB962C8B-B14F-4D97-AF65-F5344CB8AC3E}">
        <p14:creationId xmlns:p14="http://schemas.microsoft.com/office/powerpoint/2010/main" val="269200750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Typology of emerging post socialist capitalisms ( King and </a:t>
            </a:r>
            <a:r>
              <a:rPr lang="en-US" dirty="0" err="1" smtClean="0"/>
              <a:t>Szeleny</a:t>
            </a:r>
            <a:r>
              <a:rPr lang="en-US" dirty="0" smtClean="0"/>
              <a:t>, 2005)</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Capitalism from without( Central Europe):liberal in nature for the most part</a:t>
            </a:r>
          </a:p>
          <a:p>
            <a:r>
              <a:rPr lang="en-US" dirty="0" smtClean="0"/>
              <a:t>Capitalism from above( Russia, Romania, Serbia) neo-patrimonial in nature</a:t>
            </a:r>
          </a:p>
          <a:p>
            <a:r>
              <a:rPr lang="en-US" dirty="0" smtClean="0"/>
              <a:t>Capitalism from below(China, Vietnam) the continuity of power institutions and administrative capacities</a:t>
            </a:r>
          </a:p>
          <a:p>
            <a:pPr marL="0" indent="0">
              <a:buNone/>
            </a:pPr>
            <a:r>
              <a:rPr lang="en-US" dirty="0" smtClean="0">
                <a:solidFill>
                  <a:srgbClr val="FF0000"/>
                </a:solidFill>
              </a:rPr>
              <a:t>These em</a:t>
            </a:r>
            <a:r>
              <a:rPr lang="en-US" dirty="0">
                <a:solidFill>
                  <a:srgbClr val="FF0000"/>
                </a:solidFill>
              </a:rPr>
              <a:t>p</a:t>
            </a:r>
            <a:r>
              <a:rPr lang="en-US" dirty="0" smtClean="0">
                <a:solidFill>
                  <a:srgbClr val="FF0000"/>
                </a:solidFill>
              </a:rPr>
              <a:t>hasize the emergent order of ownership in </a:t>
            </a:r>
            <a:r>
              <a:rPr lang="en-US" dirty="0" err="1" smtClean="0">
                <a:solidFill>
                  <a:srgbClr val="FF0000"/>
                </a:solidFill>
              </a:rPr>
              <a:t>Weberian</a:t>
            </a:r>
            <a:r>
              <a:rPr lang="en-US" dirty="0" smtClean="0">
                <a:solidFill>
                  <a:srgbClr val="FF0000"/>
                </a:solidFill>
              </a:rPr>
              <a:t> tradition but insufficient to exact the performance</a:t>
            </a:r>
            <a:endParaRPr lang="en-US" dirty="0">
              <a:solidFill>
                <a:srgbClr val="FF0000"/>
              </a:solidFill>
            </a:endParaRPr>
          </a:p>
        </p:txBody>
      </p:sp>
    </p:spTree>
    <p:extLst>
      <p:ext uri="{BB962C8B-B14F-4D97-AF65-F5344CB8AC3E}">
        <p14:creationId xmlns:p14="http://schemas.microsoft.com/office/powerpoint/2010/main" val="341593268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4437112"/>
            <a:ext cx="8183880" cy="936104"/>
          </a:xfrm>
        </p:spPr>
        <p:txBody>
          <a:bodyPr/>
          <a:lstStyle/>
          <a:p>
            <a:r>
              <a:rPr lang="it-IT" dirty="0" smtClean="0"/>
              <a:t>Laughing curve</a:t>
            </a:r>
            <a:endParaRPr lang="it-IT" dirty="0"/>
          </a:p>
        </p:txBody>
      </p:sp>
      <p:sp>
        <p:nvSpPr>
          <p:cNvPr id="3" name="Content Placeholder 2"/>
          <p:cNvSpPr>
            <a:spLocks noGrp="1"/>
          </p:cNvSpPr>
          <p:nvPr>
            <p:ph idx="1"/>
          </p:nvPr>
        </p:nvSpPr>
        <p:spPr/>
        <p:txBody>
          <a:bodyPr>
            <a:normAutofit fontScale="55000" lnSpcReduction="20000"/>
          </a:bodyPr>
          <a:lstStyle/>
          <a:p>
            <a:r>
              <a:rPr lang="en-US" sz="2900" b="1" dirty="0" smtClean="0">
                <a:latin typeface="Arial" pitchFamily="34" charset="0"/>
                <a:cs typeface="Arial" pitchFamily="34" charset="0"/>
              </a:rPr>
              <a:t>CAPITALISM</a:t>
            </a:r>
            <a:r>
              <a:rPr lang="en-US" sz="2900" dirty="0" smtClean="0">
                <a:latin typeface="Arial" pitchFamily="34" charset="0"/>
                <a:cs typeface="Arial" pitchFamily="34" charset="0"/>
              </a:rPr>
              <a:t>. You have two cows. You sell one and buy a bull. Your herd multiplies, and the economy grows. You sell them and retire rich on the income.</a:t>
            </a:r>
          </a:p>
          <a:p>
            <a:r>
              <a:rPr lang="en-US" sz="2900" b="1" dirty="0" smtClean="0">
                <a:latin typeface="Arial" pitchFamily="34" charset="0"/>
                <a:cs typeface="Arial" pitchFamily="34" charset="0"/>
              </a:rPr>
              <a:t>SOCIALISM</a:t>
            </a:r>
            <a:r>
              <a:rPr lang="en-US" sz="2900" dirty="0" smtClean="0">
                <a:latin typeface="Arial" pitchFamily="34" charset="0"/>
                <a:cs typeface="Arial" pitchFamily="34" charset="0"/>
              </a:rPr>
              <a:t>. You have 2 cows.</a:t>
            </a:r>
            <a:br>
              <a:rPr lang="en-US" sz="2900" dirty="0" smtClean="0">
                <a:latin typeface="Arial" pitchFamily="34" charset="0"/>
                <a:cs typeface="Arial" pitchFamily="34" charset="0"/>
              </a:rPr>
            </a:br>
            <a:r>
              <a:rPr lang="en-US" sz="2900" dirty="0" smtClean="0">
                <a:latin typeface="Arial" pitchFamily="34" charset="0"/>
                <a:cs typeface="Arial" pitchFamily="34" charset="0"/>
              </a:rPr>
              <a:t>You give one to your neighbor.</a:t>
            </a:r>
          </a:p>
          <a:p>
            <a:r>
              <a:rPr lang="en-US" sz="2900" b="1" dirty="0" smtClean="0">
                <a:latin typeface="Arial" pitchFamily="34" charset="0"/>
                <a:cs typeface="Arial" pitchFamily="34" charset="0"/>
              </a:rPr>
              <a:t>COMMUNISM</a:t>
            </a:r>
            <a:r>
              <a:rPr lang="en-US" sz="2900" dirty="0" smtClean="0">
                <a:latin typeface="Arial" pitchFamily="34" charset="0"/>
                <a:cs typeface="Arial" pitchFamily="34" charset="0"/>
              </a:rPr>
              <a:t/>
            </a:r>
            <a:br>
              <a:rPr lang="en-US" sz="2900" dirty="0" smtClean="0">
                <a:latin typeface="Arial" pitchFamily="34" charset="0"/>
                <a:cs typeface="Arial" pitchFamily="34" charset="0"/>
              </a:rPr>
            </a:br>
            <a:r>
              <a:rPr lang="en-US" sz="2900" dirty="0" smtClean="0">
                <a:latin typeface="Arial" pitchFamily="34" charset="0"/>
                <a:cs typeface="Arial" pitchFamily="34" charset="0"/>
              </a:rPr>
              <a:t>You have 2 cows.</a:t>
            </a:r>
            <a:br>
              <a:rPr lang="en-US" sz="2900" dirty="0" smtClean="0">
                <a:latin typeface="Arial" pitchFamily="34" charset="0"/>
                <a:cs typeface="Arial" pitchFamily="34" charset="0"/>
              </a:rPr>
            </a:br>
            <a:r>
              <a:rPr lang="en-US" sz="2900" dirty="0" smtClean="0">
                <a:latin typeface="Arial" pitchFamily="34" charset="0"/>
                <a:cs typeface="Arial" pitchFamily="34" charset="0"/>
              </a:rPr>
              <a:t>The State takes both and gives you some milk.</a:t>
            </a:r>
          </a:p>
          <a:p>
            <a:r>
              <a:rPr lang="en-US" sz="2900" b="1" dirty="0" smtClean="0">
                <a:latin typeface="Arial" pitchFamily="34" charset="0"/>
                <a:cs typeface="Arial" pitchFamily="34" charset="0"/>
              </a:rPr>
              <a:t>AN AMERICAN CORPORATION</a:t>
            </a:r>
            <a:r>
              <a:rPr lang="en-US" sz="2900" dirty="0" smtClean="0">
                <a:latin typeface="Arial" pitchFamily="34" charset="0"/>
                <a:cs typeface="Arial" pitchFamily="34" charset="0"/>
              </a:rPr>
              <a:t>: You have two cows. You sell one, and force the other to produce the milk of four cows. Later, you hire a consultant to</a:t>
            </a:r>
            <a:br>
              <a:rPr lang="en-US" sz="2900" dirty="0" smtClean="0">
                <a:latin typeface="Arial" pitchFamily="34" charset="0"/>
                <a:cs typeface="Arial" pitchFamily="34" charset="0"/>
              </a:rPr>
            </a:br>
            <a:r>
              <a:rPr lang="en-US" sz="2900" dirty="0" smtClean="0">
                <a:latin typeface="Arial" pitchFamily="34" charset="0"/>
                <a:cs typeface="Arial" pitchFamily="34" charset="0"/>
              </a:rPr>
              <a:t>analyze why the cow has dropped dead.</a:t>
            </a:r>
          </a:p>
          <a:p>
            <a:r>
              <a:rPr lang="en-US" sz="2900" b="1" dirty="0" smtClean="0">
                <a:latin typeface="Arial" pitchFamily="34" charset="0"/>
                <a:cs typeface="Arial" pitchFamily="34" charset="0"/>
              </a:rPr>
              <a:t>A FRENCH CORPORATION</a:t>
            </a:r>
            <a:r>
              <a:rPr lang="en-US" sz="2900" dirty="0" smtClean="0">
                <a:latin typeface="Arial" pitchFamily="34" charset="0"/>
                <a:cs typeface="Arial" pitchFamily="34" charset="0"/>
              </a:rPr>
              <a:t>: You have two cows. You go on strike, organize a riot, and block the roads, because you want three cows</a:t>
            </a:r>
          </a:p>
          <a:p>
            <a:r>
              <a:rPr lang="en-US" sz="2900" b="1" dirty="0" smtClean="0">
                <a:latin typeface="Arial" pitchFamily="34" charset="0"/>
                <a:cs typeface="Arial" pitchFamily="34" charset="0"/>
              </a:rPr>
              <a:t>A GERMAN CORPORATION</a:t>
            </a:r>
            <a:r>
              <a:rPr lang="en-US" sz="2900" dirty="0" smtClean="0">
                <a:latin typeface="Arial" pitchFamily="34" charset="0"/>
                <a:cs typeface="Arial" pitchFamily="34" charset="0"/>
              </a:rPr>
              <a:t>: You have two cows. You re-engineer them so they live for 100 years, eat once a month, and milk themselves</a:t>
            </a:r>
          </a:p>
          <a:p>
            <a:r>
              <a:rPr lang="en-US" sz="2900" b="1" dirty="0" smtClean="0">
                <a:latin typeface="Arial" pitchFamily="34" charset="0"/>
                <a:cs typeface="Arial" pitchFamily="34" charset="0"/>
              </a:rPr>
              <a:t>A BRITISH CORPORATION</a:t>
            </a:r>
            <a:r>
              <a:rPr lang="en-US" sz="2900" dirty="0" smtClean="0">
                <a:latin typeface="Arial" pitchFamily="34" charset="0"/>
                <a:cs typeface="Arial" pitchFamily="34" charset="0"/>
              </a:rPr>
              <a:t>: You have two cows. Both are mad.</a:t>
            </a:r>
          </a:p>
          <a:p>
            <a:r>
              <a:rPr lang="en-US" sz="2900" b="1" dirty="0" smtClean="0">
                <a:latin typeface="Arial" pitchFamily="34" charset="0"/>
                <a:cs typeface="Arial" pitchFamily="34" charset="0"/>
              </a:rPr>
              <a:t>AN ITALIAN CORPORATION</a:t>
            </a:r>
            <a:r>
              <a:rPr lang="en-US" sz="2900" dirty="0" smtClean="0">
                <a:latin typeface="Arial" pitchFamily="34" charset="0"/>
                <a:cs typeface="Arial" pitchFamily="34" charset="0"/>
              </a:rPr>
              <a:t/>
            </a:r>
            <a:br>
              <a:rPr lang="en-US" sz="2900" dirty="0" smtClean="0">
                <a:latin typeface="Arial" pitchFamily="34" charset="0"/>
                <a:cs typeface="Arial" pitchFamily="34" charset="0"/>
              </a:rPr>
            </a:br>
            <a:r>
              <a:rPr lang="en-US" sz="2900" dirty="0" smtClean="0">
                <a:latin typeface="Arial" pitchFamily="34" charset="0"/>
                <a:cs typeface="Arial" pitchFamily="34" charset="0"/>
              </a:rPr>
              <a:t>You have two cows, but you don't know where they are.</a:t>
            </a:r>
            <a:br>
              <a:rPr lang="en-US" sz="2900" dirty="0" smtClean="0">
                <a:latin typeface="Arial" pitchFamily="34" charset="0"/>
                <a:cs typeface="Arial" pitchFamily="34" charset="0"/>
              </a:rPr>
            </a:br>
            <a:r>
              <a:rPr lang="en-US" sz="2900" dirty="0" smtClean="0">
                <a:latin typeface="Arial" pitchFamily="34" charset="0"/>
                <a:cs typeface="Arial" pitchFamily="34" charset="0"/>
              </a:rPr>
              <a:t>You decide to have lunch.</a:t>
            </a:r>
          </a:p>
          <a:p>
            <a:endParaRPr lang="it-IT" dirty="0"/>
          </a:p>
        </p:txBody>
      </p:sp>
    </p:spTree>
    <p:extLst>
      <p:ext uri="{BB962C8B-B14F-4D97-AF65-F5344CB8AC3E}">
        <p14:creationId xmlns:p14="http://schemas.microsoft.com/office/powerpoint/2010/main" val="286562339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5616" y="0"/>
            <a:ext cx="6092825" cy="7650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497686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VoC</a:t>
            </a:r>
            <a:r>
              <a:rPr lang="en-US" dirty="0" smtClean="0"/>
              <a:t> app and its limits</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VoC</a:t>
            </a:r>
            <a:r>
              <a:rPr lang="en-US" dirty="0" smtClean="0"/>
              <a:t> extended and expanded </a:t>
            </a:r>
            <a:r>
              <a:rPr lang="en-US" dirty="0" smtClean="0"/>
              <a:t>versions assume </a:t>
            </a:r>
            <a:r>
              <a:rPr lang="en-US" dirty="0" smtClean="0"/>
              <a:t>well established rational state capacities and a functional differentiation between politics and the private sector</a:t>
            </a:r>
          </a:p>
          <a:p>
            <a:r>
              <a:rPr lang="en-US" dirty="0" smtClean="0"/>
              <a:t>This model in mostly microeconomic in nature and provides little insight into the causes of rent seeking, corruption and </a:t>
            </a:r>
            <a:r>
              <a:rPr lang="en-US" dirty="0" err="1" smtClean="0"/>
              <a:t>clientelism</a:t>
            </a:r>
            <a:endParaRPr lang="en-US" dirty="0" smtClean="0"/>
          </a:p>
          <a:p>
            <a:r>
              <a:rPr lang="en-US" dirty="0" smtClean="0"/>
              <a:t>One can apply the same criticism to </a:t>
            </a:r>
            <a:r>
              <a:rPr lang="en-US" dirty="0" err="1" smtClean="0"/>
              <a:t>VoC</a:t>
            </a:r>
            <a:r>
              <a:rPr lang="en-US" dirty="0" smtClean="0"/>
              <a:t> in this context as once made of R. Putnam ignoring the ”dark side” of social capital”</a:t>
            </a:r>
          </a:p>
          <a:p>
            <a:r>
              <a:rPr lang="en-US" dirty="0" smtClean="0"/>
              <a:t>A comparison between Estonia and Slovenia(allegedly inserted into LME and CME classification boxes) is demonstrative of these limits</a:t>
            </a:r>
            <a:endParaRPr lang="en-US" dirty="0"/>
          </a:p>
        </p:txBody>
      </p:sp>
    </p:spTree>
    <p:extLst>
      <p:ext uri="{BB962C8B-B14F-4D97-AF65-F5344CB8AC3E}">
        <p14:creationId xmlns:p14="http://schemas.microsoft.com/office/powerpoint/2010/main" val="29492924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addition to </a:t>
            </a:r>
            <a:r>
              <a:rPr lang="en-US" dirty="0" err="1" smtClean="0"/>
              <a:t>VoC</a:t>
            </a:r>
            <a:r>
              <a:rPr lang="en-US" dirty="0" smtClean="0"/>
              <a:t> DME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Dependent market economy(the Czech republic, Poland and Hungary)</a:t>
            </a:r>
          </a:p>
          <a:p>
            <a:r>
              <a:rPr lang="en-US" dirty="0" smtClean="0"/>
              <a:t>The central institutional effect is a high degree of trans-nationalization, i.e. Western countries heavily invested in banking and manufacturing</a:t>
            </a:r>
          </a:p>
          <a:p>
            <a:r>
              <a:rPr lang="en-US" dirty="0" smtClean="0"/>
              <a:t>These countries managed to escape de-industrialization but effectively are subsidiaries of Western companies</a:t>
            </a:r>
          </a:p>
          <a:p>
            <a:r>
              <a:rPr lang="en-US" dirty="0" smtClean="0"/>
              <a:t>They also are the sources of out-migration of highly qualified labor force</a:t>
            </a:r>
            <a:endParaRPr lang="en-US" dirty="0"/>
          </a:p>
        </p:txBody>
      </p:sp>
    </p:spTree>
    <p:extLst>
      <p:ext uri="{BB962C8B-B14F-4D97-AF65-F5344CB8AC3E}">
        <p14:creationId xmlns:p14="http://schemas.microsoft.com/office/powerpoint/2010/main" val="367707441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Field economic experiment: economic transition or systemic transformation</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K. Polanyi The </a:t>
            </a:r>
            <a:r>
              <a:rPr lang="en-US" dirty="0"/>
              <a:t>Great </a:t>
            </a:r>
            <a:r>
              <a:rPr lang="en-US" dirty="0" smtClean="0"/>
              <a:t>Transformation: the </a:t>
            </a:r>
            <a:r>
              <a:rPr lang="en-US" dirty="0"/>
              <a:t>political and economic origins of the collapse of nineteenth-century civilization, and the great transformation </a:t>
            </a:r>
            <a:r>
              <a:rPr lang="en-US" dirty="0" smtClean="0"/>
              <a:t>in </a:t>
            </a:r>
            <a:r>
              <a:rPr lang="en-US" dirty="0"/>
              <a:t>the twentieth. F</a:t>
            </a:r>
            <a:r>
              <a:rPr lang="en-US" dirty="0" smtClean="0"/>
              <a:t>our </a:t>
            </a:r>
            <a:r>
              <a:rPr lang="en-US" dirty="0"/>
              <a:t>institutions </a:t>
            </a:r>
            <a:r>
              <a:rPr lang="en-US" dirty="0" smtClean="0"/>
              <a:t>governed the </a:t>
            </a:r>
            <a:r>
              <a:rPr lang="en-US" dirty="0"/>
              <a:t>economic and political order </a:t>
            </a:r>
            <a:r>
              <a:rPr lang="en-US" dirty="0" smtClean="0"/>
              <a:t>in </a:t>
            </a:r>
            <a:r>
              <a:rPr lang="en-US" dirty="0"/>
              <a:t>the nineteenth century: a balance of political power, the international gold standard, a self-regulating market system, and the liberal state. The </a:t>
            </a:r>
            <a:r>
              <a:rPr lang="en-US" dirty="0" smtClean="0"/>
              <a:t>self-regulating market </a:t>
            </a:r>
            <a:r>
              <a:rPr lang="en-US" dirty="0"/>
              <a:t>was “</a:t>
            </a:r>
            <a:r>
              <a:rPr lang="en-US" i="1" dirty="0"/>
              <a:t>the fount and matrix </a:t>
            </a:r>
            <a:r>
              <a:rPr lang="en-US" dirty="0"/>
              <a:t>of the system,” the “innovation which gave rise to a specific civilization</a:t>
            </a:r>
            <a:r>
              <a:rPr lang="en-US" dirty="0" smtClean="0"/>
              <a:t>”. </a:t>
            </a:r>
          </a:p>
          <a:p>
            <a:r>
              <a:rPr lang="en-US" dirty="0" smtClean="0"/>
              <a:t>K. Marx The Critique of the Gotha Program: the period of economic transition between capitalism and communism: the use of market exchange to smooth disparities in urban and rural income and the </a:t>
            </a:r>
            <a:r>
              <a:rPr lang="en-US" dirty="0" smtClean="0"/>
              <a:t>gap </a:t>
            </a:r>
            <a:r>
              <a:rPr lang="en-US" dirty="0" smtClean="0"/>
              <a:t>between the menial and intellectual labor</a:t>
            </a:r>
          </a:p>
          <a:p>
            <a:r>
              <a:rPr lang="en-US" dirty="0" smtClean="0"/>
              <a:t>Color coded revolutions and the economic transition to a market economy: peaceful( for the most part) transfer of political power and establishing the drivers for the self regulation market</a:t>
            </a:r>
          </a:p>
          <a:p>
            <a:r>
              <a:rPr lang="en-US" dirty="0" smtClean="0"/>
              <a:t>World Bank and the role of institutions: the selection of the pace and the scope of the transition(Institutions matter, 1992, World Bank)</a:t>
            </a:r>
            <a:endParaRPr lang="en-US" dirty="0"/>
          </a:p>
        </p:txBody>
      </p:sp>
    </p:spTree>
    <p:extLst>
      <p:ext uri="{BB962C8B-B14F-4D97-AF65-F5344CB8AC3E}">
        <p14:creationId xmlns:p14="http://schemas.microsoft.com/office/powerpoint/2010/main" val="276230977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2413" y="1714500"/>
            <a:ext cx="6097587"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smtClean="0"/>
              <a:t>Color coded revolutions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1499509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Prologue: the landscape of issues and concepts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history of market economy and the end of history </a:t>
            </a:r>
          </a:p>
          <a:p>
            <a:r>
              <a:rPr lang="en-US" dirty="0" smtClean="0"/>
              <a:t>The age of economic experimentation: Marx as a </a:t>
            </a:r>
            <a:r>
              <a:rPr lang="en-US" dirty="0" smtClean="0"/>
              <a:t>geneticist (the historical prerequisites for the socialist overhaul) </a:t>
            </a:r>
            <a:r>
              <a:rPr lang="en-US" dirty="0" smtClean="0"/>
              <a:t>and the Soviet Union as a </a:t>
            </a:r>
            <a:r>
              <a:rPr lang="en-US" dirty="0" smtClean="0"/>
              <a:t>teleology (a construction of an economic system according to a plan) </a:t>
            </a:r>
            <a:r>
              <a:rPr lang="en-US" dirty="0" smtClean="0"/>
              <a:t>the </a:t>
            </a:r>
            <a:r>
              <a:rPr lang="en-US" dirty="0" err="1" smtClean="0"/>
              <a:t>transitology</a:t>
            </a:r>
            <a:r>
              <a:rPr lang="en-US" dirty="0" smtClean="0"/>
              <a:t> and the Big </a:t>
            </a:r>
            <a:r>
              <a:rPr lang="en-US" dirty="0" smtClean="0"/>
              <a:t>Bang (Washington consensus)</a:t>
            </a:r>
            <a:endParaRPr lang="en-US" dirty="0" smtClean="0"/>
          </a:p>
          <a:p>
            <a:r>
              <a:rPr lang="en-US" dirty="0" smtClean="0"/>
              <a:t>Market economy redefined and redesigned: from barter to money, from money to fiat money, from fiat money to </a:t>
            </a:r>
            <a:r>
              <a:rPr lang="en-US" dirty="0" err="1" smtClean="0"/>
              <a:t>Bidcoin</a:t>
            </a:r>
            <a:r>
              <a:rPr lang="en-US" dirty="0" smtClean="0"/>
              <a:t> and to </a:t>
            </a:r>
            <a:r>
              <a:rPr lang="en-US" dirty="0" err="1" smtClean="0"/>
              <a:t>markomata</a:t>
            </a:r>
            <a:r>
              <a:rPr lang="en-US" dirty="0" smtClean="0"/>
              <a:t>: market exchange embedded in various economic </a:t>
            </a:r>
            <a:r>
              <a:rPr lang="en-US" dirty="0" smtClean="0"/>
              <a:t>systems, and world markets of capital and labor</a:t>
            </a:r>
            <a:endParaRPr lang="en-US" dirty="0" smtClean="0"/>
          </a:p>
          <a:p>
            <a:r>
              <a:rPr lang="en-US" dirty="0" smtClean="0"/>
              <a:t>Emergent markets: building, arranging and consolidation appropriate and optimal economic institutions, building a new path</a:t>
            </a:r>
            <a:endParaRPr lang="en-US" dirty="0"/>
          </a:p>
        </p:txBody>
      </p:sp>
    </p:spTree>
    <p:extLst>
      <p:ext uri="{BB962C8B-B14F-4D97-AF65-F5344CB8AC3E}">
        <p14:creationId xmlns:p14="http://schemas.microsoft.com/office/powerpoint/2010/main" val="363926207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Neo </a:t>
            </a:r>
            <a:r>
              <a:rPr lang="en-US" dirty="0" err="1" smtClean="0"/>
              <a:t>Polanyian</a:t>
            </a:r>
            <a:r>
              <a:rPr lang="en-US" dirty="0" smtClean="0"/>
              <a:t> model: markets are embedded</a:t>
            </a:r>
            <a:endParaRPr lang="en-US" dirty="0"/>
          </a:p>
        </p:txBody>
      </p:sp>
      <p:sp>
        <p:nvSpPr>
          <p:cNvPr id="4" name="Text Placeholder 3"/>
          <p:cNvSpPr>
            <a:spLocks noGrp="1"/>
          </p:cNvSpPr>
          <p:nvPr>
            <p:ph type="body" idx="1"/>
          </p:nvPr>
        </p:nvSpPr>
        <p:spPr/>
        <p:txBody>
          <a:bodyPr/>
          <a:lstStyle/>
          <a:p>
            <a:r>
              <a:rPr lang="en-US" dirty="0" smtClean="0"/>
              <a:t>Politics as center stage</a:t>
            </a:r>
            <a:endParaRPr lang="en-US" dirty="0"/>
          </a:p>
        </p:txBody>
      </p:sp>
      <p:sp>
        <p:nvSpPr>
          <p:cNvPr id="3" name="Content Placeholder 2"/>
          <p:cNvSpPr>
            <a:spLocks noGrp="1"/>
          </p:cNvSpPr>
          <p:nvPr>
            <p:ph sz="half" idx="2"/>
          </p:nvPr>
        </p:nvSpPr>
        <p:spPr/>
        <p:txBody>
          <a:bodyPr/>
          <a:lstStyle/>
          <a:p>
            <a:r>
              <a:rPr lang="en-US" dirty="0" smtClean="0"/>
              <a:t>The reform movement to embrace self regulated markets</a:t>
            </a:r>
          </a:p>
          <a:p>
            <a:pPr marL="0" indent="0">
              <a:buNone/>
            </a:pPr>
            <a:r>
              <a:rPr lang="en-US" dirty="0" smtClean="0"/>
              <a:t>Baltic states neoliberal regime freeing market from the state</a:t>
            </a:r>
            <a:endParaRPr lang="en-US" dirty="0"/>
          </a:p>
        </p:txBody>
      </p:sp>
      <p:sp>
        <p:nvSpPr>
          <p:cNvPr id="5" name="Text Placeholder 4"/>
          <p:cNvSpPr>
            <a:spLocks noGrp="1"/>
          </p:cNvSpPr>
          <p:nvPr>
            <p:ph type="body" sz="quarter" idx="3"/>
          </p:nvPr>
        </p:nvSpPr>
        <p:spPr/>
        <p:txBody>
          <a:bodyPr/>
          <a:lstStyle/>
          <a:p>
            <a:r>
              <a:rPr lang="en-US" dirty="0" smtClean="0"/>
              <a:t>Sufficient state capacity</a:t>
            </a:r>
            <a:endParaRPr lang="en-US" dirty="0"/>
          </a:p>
        </p:txBody>
      </p:sp>
      <p:sp>
        <p:nvSpPr>
          <p:cNvPr id="6" name="Content Placeholder 5"/>
          <p:cNvSpPr>
            <a:spLocks noGrp="1"/>
          </p:cNvSpPr>
          <p:nvPr>
            <p:ph sz="quarter" idx="4"/>
          </p:nvPr>
        </p:nvSpPr>
        <p:spPr/>
        <p:txBody>
          <a:bodyPr>
            <a:normAutofit lnSpcReduction="10000"/>
          </a:bodyPr>
          <a:lstStyle/>
          <a:p>
            <a:r>
              <a:rPr lang="en-US" dirty="0" smtClean="0"/>
              <a:t>The countermovement of the policy intervention through industrial, labor or social policy</a:t>
            </a:r>
          </a:p>
          <a:p>
            <a:r>
              <a:rPr lang="en-US" dirty="0" smtClean="0"/>
              <a:t>Embedded neoliberal regime Central Europe: upfront fast liberalization but later more of a counterbalance of the its costs through “shock absorption”.</a:t>
            </a:r>
          </a:p>
          <a:p>
            <a:endParaRPr lang="en-US" dirty="0"/>
          </a:p>
        </p:txBody>
      </p:sp>
    </p:spTree>
    <p:extLst>
      <p:ext uri="{BB962C8B-B14F-4D97-AF65-F5344CB8AC3E}">
        <p14:creationId xmlns:p14="http://schemas.microsoft.com/office/powerpoint/2010/main" val="275570427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Text Placeholder 2"/>
          <p:cNvSpPr>
            <a:spLocks noGrp="1"/>
          </p:cNvSpPr>
          <p:nvPr>
            <p:ph type="body" idx="1"/>
          </p:nvPr>
        </p:nvSpPr>
        <p:spPr/>
        <p:txBody>
          <a:bodyPr/>
          <a:lstStyle/>
          <a:p>
            <a:r>
              <a:rPr lang="en-US" dirty="0" smtClean="0"/>
              <a:t>Neo-corporatist </a:t>
            </a:r>
            <a:r>
              <a:rPr lang="en-US" dirty="0" smtClean="0"/>
              <a:t>regime</a:t>
            </a:r>
            <a:endParaRPr lang="en-US" dirty="0"/>
          </a:p>
        </p:txBody>
      </p:sp>
      <p:sp>
        <p:nvSpPr>
          <p:cNvPr id="4" name="Content Placeholder 3"/>
          <p:cNvSpPr>
            <a:spLocks noGrp="1"/>
          </p:cNvSpPr>
          <p:nvPr>
            <p:ph sz="half" idx="2"/>
          </p:nvPr>
        </p:nvSpPr>
        <p:spPr/>
        <p:txBody>
          <a:bodyPr/>
          <a:lstStyle/>
          <a:p>
            <a:r>
              <a:rPr lang="en-US" dirty="0" smtClean="0"/>
              <a:t>Least radical marketization with generous compensation of transformation costs Slovenia</a:t>
            </a:r>
            <a:endParaRPr lang="en-US" dirty="0"/>
          </a:p>
        </p:txBody>
      </p:sp>
      <p:sp>
        <p:nvSpPr>
          <p:cNvPr id="5" name="Text Placeholder 4"/>
          <p:cNvSpPr>
            <a:spLocks noGrp="1"/>
          </p:cNvSpPr>
          <p:nvPr>
            <p:ph type="body" sz="quarter" idx="3"/>
          </p:nvPr>
        </p:nvSpPr>
        <p:spPr/>
        <p:txBody>
          <a:bodyPr/>
          <a:lstStyle/>
          <a:p>
            <a:r>
              <a:rPr lang="en-US" dirty="0" smtClean="0"/>
              <a:t>No regime type</a:t>
            </a:r>
            <a:endParaRPr lang="en-US" dirty="0"/>
          </a:p>
        </p:txBody>
      </p:sp>
      <p:sp>
        <p:nvSpPr>
          <p:cNvPr id="6" name="Content Placeholder 5"/>
          <p:cNvSpPr>
            <a:spLocks noGrp="1"/>
          </p:cNvSpPr>
          <p:nvPr>
            <p:ph sz="quarter" idx="4"/>
          </p:nvPr>
        </p:nvSpPr>
        <p:spPr/>
        <p:txBody>
          <a:bodyPr/>
          <a:lstStyle/>
          <a:p>
            <a:r>
              <a:rPr lang="en-US" dirty="0" smtClean="0"/>
              <a:t>Romania and Bulgaria</a:t>
            </a:r>
            <a:endParaRPr lang="en-US" dirty="0"/>
          </a:p>
        </p:txBody>
      </p:sp>
    </p:spTree>
    <p:extLst>
      <p:ext uri="{BB962C8B-B14F-4D97-AF65-F5344CB8AC3E}">
        <p14:creationId xmlns:p14="http://schemas.microsoft.com/office/powerpoint/2010/main" val="352124248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Growth models: The wake of financial crisis</a:t>
            </a:r>
            <a:endParaRPr lang="en-US" dirty="0"/>
          </a:p>
        </p:txBody>
      </p:sp>
      <p:sp>
        <p:nvSpPr>
          <p:cNvPr id="3" name="Content Placeholder 2"/>
          <p:cNvSpPr>
            <a:spLocks noGrp="1"/>
          </p:cNvSpPr>
          <p:nvPr>
            <p:ph idx="1"/>
          </p:nvPr>
        </p:nvSpPr>
        <p:spPr/>
        <p:txBody>
          <a:bodyPr>
            <a:normAutofit fontScale="70000" lnSpcReduction="20000"/>
          </a:bodyPr>
          <a:lstStyle/>
          <a:p>
            <a:r>
              <a:rPr lang="en-US" dirty="0"/>
              <a:t>Jan </a:t>
            </a:r>
            <a:r>
              <a:rPr lang="en-US" dirty="0" err="1"/>
              <a:t>Drahokoupil</a:t>
            </a:r>
            <a:r>
              <a:rPr lang="en-US" dirty="0"/>
              <a:t> and Martin </a:t>
            </a:r>
            <a:r>
              <a:rPr lang="en-US" dirty="0" err="1"/>
              <a:t>Myant</a:t>
            </a:r>
            <a:r>
              <a:rPr lang="en-US" dirty="0"/>
              <a:t> (2010, 2011) differentiate between five modes of growth and international integration:           </a:t>
            </a:r>
          </a:p>
          <a:p>
            <a:pPr marL="685800" indent="-228600"/>
            <a:r>
              <a:rPr lang="en-US" dirty="0"/>
              <a:t>1.</a:t>
            </a:r>
            <a:r>
              <a:rPr lang="en-US" sz="800" dirty="0">
                <a:latin typeface="Times New Roman"/>
              </a:rPr>
              <a:t>     </a:t>
            </a:r>
            <a:r>
              <a:rPr lang="en-US" dirty="0"/>
              <a:t>International integration through the export of relatively high-value products manufactured in branches of large MNCs (DME – Central Europe).</a:t>
            </a:r>
          </a:p>
          <a:p>
            <a:pPr marL="685800" indent="-228600"/>
            <a:r>
              <a:rPr lang="en-US" dirty="0"/>
              <a:t>2.</a:t>
            </a:r>
            <a:r>
              <a:rPr lang="en-US" sz="800" dirty="0">
                <a:latin typeface="Times New Roman"/>
              </a:rPr>
              <a:t>     </a:t>
            </a:r>
            <a:r>
              <a:rPr lang="en-US" dirty="0"/>
              <a:t>Integration through export in complex sectors without reliance on FDI (which fits only Slovenia).</a:t>
            </a:r>
          </a:p>
          <a:p>
            <a:pPr marL="685800" indent="-228600"/>
            <a:r>
              <a:rPr lang="en-US" dirty="0"/>
              <a:t>3.</a:t>
            </a:r>
            <a:r>
              <a:rPr lang="en-US" sz="800" dirty="0">
                <a:latin typeface="Times New Roman"/>
              </a:rPr>
              <a:t>     </a:t>
            </a:r>
            <a:r>
              <a:rPr lang="en-US" dirty="0"/>
              <a:t>Integration through exports in simple manufacturing (Southern and Eastern Europe, Baltic states).</a:t>
            </a:r>
          </a:p>
          <a:p>
            <a:pPr marL="685800" indent="-228600"/>
            <a:r>
              <a:rPr lang="en-US" dirty="0"/>
              <a:t>4.</a:t>
            </a:r>
            <a:r>
              <a:rPr lang="en-US" sz="800" dirty="0">
                <a:latin typeface="Times New Roman"/>
              </a:rPr>
              <a:t>     </a:t>
            </a:r>
            <a:r>
              <a:rPr lang="en-US" dirty="0"/>
              <a:t>Integration in the world economy through exporting raw materials and semi-manufactures that requires a less sophisticated business environment (Russia, Ukraine).</a:t>
            </a:r>
          </a:p>
          <a:p>
            <a:pPr marL="685800" indent="-228600"/>
            <a:r>
              <a:rPr lang="en-US" dirty="0"/>
              <a:t>5.</a:t>
            </a:r>
            <a:r>
              <a:rPr lang="en-US" sz="800" dirty="0">
                <a:latin typeface="Times New Roman"/>
              </a:rPr>
              <a:t>     </a:t>
            </a:r>
            <a:r>
              <a:rPr lang="en-US" dirty="0"/>
              <a:t>Integration through ‘</a:t>
            </a:r>
            <a:r>
              <a:rPr lang="en-US" dirty="0" err="1"/>
              <a:t>financialised</a:t>
            </a:r>
            <a:r>
              <a:rPr lang="en-US" dirty="0"/>
              <a:t>’ growth in which foreign borrowing supports public and private sector activities (Baltic states, Hungary).</a:t>
            </a:r>
          </a:p>
          <a:p>
            <a:endParaRPr lang="en-US" dirty="0"/>
          </a:p>
        </p:txBody>
      </p:sp>
    </p:spTree>
    <p:extLst>
      <p:ext uri="{BB962C8B-B14F-4D97-AF65-F5344CB8AC3E}">
        <p14:creationId xmlns:p14="http://schemas.microsoft.com/office/powerpoint/2010/main" val="410309939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463" y="144463"/>
            <a:ext cx="7621587" cy="669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455398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The market: success and failure: persistent economic divergence and institutional dysfunction</a:t>
            </a:r>
            <a:endParaRPr lang="en-US" sz="2800" dirty="0"/>
          </a:p>
        </p:txBody>
      </p:sp>
      <p:sp>
        <p:nvSpPr>
          <p:cNvPr id="3" name="Content Placeholder 2"/>
          <p:cNvSpPr>
            <a:spLocks noGrp="1"/>
          </p:cNvSpPr>
          <p:nvPr>
            <p:ph idx="1"/>
          </p:nvPr>
        </p:nvSpPr>
        <p:spPr/>
        <p:txBody>
          <a:bodyPr>
            <a:normAutofit fontScale="92500" lnSpcReduction="20000"/>
          </a:bodyPr>
          <a:lstStyle/>
          <a:p>
            <a:r>
              <a:rPr lang="en-US" dirty="0" smtClean="0"/>
              <a:t>Markets and efficiency </a:t>
            </a:r>
            <a:r>
              <a:rPr lang="en-US" dirty="0" smtClean="0">
                <a:solidFill>
                  <a:srgbClr val="FF0000"/>
                </a:solidFill>
              </a:rPr>
              <a:t>Inefficient Market regulation</a:t>
            </a:r>
            <a:endParaRPr lang="en-US" dirty="0" smtClean="0"/>
          </a:p>
          <a:p>
            <a:r>
              <a:rPr lang="en-US" dirty="0" smtClean="0"/>
              <a:t>Markets  and competition</a:t>
            </a:r>
            <a:r>
              <a:rPr lang="en-US" dirty="0" smtClean="0">
                <a:solidFill>
                  <a:srgbClr val="FF0000"/>
                </a:solidFill>
              </a:rPr>
              <a:t> Informal/ Illegal work</a:t>
            </a:r>
            <a:endParaRPr lang="en-US" dirty="0" smtClean="0"/>
          </a:p>
          <a:p>
            <a:r>
              <a:rPr lang="en-US" dirty="0" smtClean="0"/>
              <a:t>Markets and growth </a:t>
            </a:r>
            <a:r>
              <a:rPr lang="en-US" dirty="0" smtClean="0">
                <a:solidFill>
                  <a:srgbClr val="FF0000"/>
                </a:solidFill>
              </a:rPr>
              <a:t>Middle income trap </a:t>
            </a:r>
          </a:p>
          <a:p>
            <a:r>
              <a:rPr lang="en-US" dirty="0" smtClean="0"/>
              <a:t>Markets </a:t>
            </a:r>
            <a:r>
              <a:rPr lang="en-US" dirty="0" smtClean="0"/>
              <a:t>and income inequality </a:t>
            </a:r>
            <a:r>
              <a:rPr lang="en-US" dirty="0" smtClean="0">
                <a:solidFill>
                  <a:srgbClr val="FF0000"/>
                </a:solidFill>
              </a:rPr>
              <a:t>Wider income differentials</a:t>
            </a:r>
            <a:endParaRPr lang="en-US" dirty="0" smtClean="0"/>
          </a:p>
          <a:p>
            <a:r>
              <a:rPr lang="en-US" dirty="0" smtClean="0"/>
              <a:t>Markets and instability</a:t>
            </a:r>
            <a:r>
              <a:rPr lang="en-US" dirty="0" smtClean="0">
                <a:solidFill>
                  <a:srgbClr val="FF0000"/>
                </a:solidFill>
              </a:rPr>
              <a:t> Susceptibility to cyclical and other crises of the established markets</a:t>
            </a:r>
            <a:endParaRPr lang="en-US" dirty="0" smtClean="0"/>
          </a:p>
          <a:p>
            <a:r>
              <a:rPr lang="en-US" dirty="0" smtClean="0"/>
              <a:t>Markets and hyperbolic discounting</a:t>
            </a:r>
            <a:r>
              <a:rPr lang="en-US" dirty="0" smtClean="0">
                <a:solidFill>
                  <a:srgbClr val="FF0000"/>
                </a:solidFill>
              </a:rPr>
              <a:t> Environmental disasters</a:t>
            </a:r>
            <a:endParaRPr lang="en-US" dirty="0" smtClean="0"/>
          </a:p>
        </p:txBody>
      </p:sp>
    </p:spTree>
    <p:extLst>
      <p:ext uri="{BB962C8B-B14F-4D97-AF65-F5344CB8AC3E}">
        <p14:creationId xmlns:p14="http://schemas.microsoft.com/office/powerpoint/2010/main" val="16584781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learnt</a:t>
            </a:r>
            <a:endParaRPr lang="en-US" dirty="0"/>
          </a:p>
        </p:txBody>
      </p:sp>
      <p:sp>
        <p:nvSpPr>
          <p:cNvPr id="3" name="Content Placeholder 2"/>
          <p:cNvSpPr>
            <a:spLocks noGrp="1"/>
          </p:cNvSpPr>
          <p:nvPr>
            <p:ph idx="1"/>
          </p:nvPr>
        </p:nvSpPr>
        <p:spPr/>
        <p:txBody>
          <a:bodyPr>
            <a:normAutofit fontScale="70000" lnSpcReduction="20000"/>
          </a:bodyPr>
          <a:lstStyle/>
          <a:p>
            <a:r>
              <a:rPr lang="en-US" sz="2800" dirty="0" smtClean="0"/>
              <a:t>The socio-economic evolution imitates the biological one: it is a simultaneous process of divergence and convergence as it is continuous and discontinuous</a:t>
            </a:r>
          </a:p>
          <a:p>
            <a:r>
              <a:rPr lang="en-US" sz="2800" dirty="0" smtClean="0"/>
              <a:t>The initial conditions and endowments do matter  but so do the patterns of imitation and competition. The destinations are not given and singular as well.</a:t>
            </a:r>
          </a:p>
          <a:p>
            <a:r>
              <a:rPr lang="en-US" sz="2800" dirty="0" smtClean="0"/>
              <a:t>The change is local and global at the same time and its outcomes are diverse and complex and uncertain</a:t>
            </a:r>
          </a:p>
          <a:p>
            <a:r>
              <a:rPr lang="en-US" sz="2800" dirty="0" smtClean="0"/>
              <a:t>The singular institution approach is a poor predictor of the change and its intensity and direction</a:t>
            </a:r>
          </a:p>
          <a:p>
            <a:r>
              <a:rPr lang="en-US" sz="2800" dirty="0" smtClean="0"/>
              <a:t>The fixed pattern institutions and respective path dependence will counteract with the new institutions imposed by globalization thus New Traditional Economy</a:t>
            </a:r>
          </a:p>
          <a:p>
            <a:r>
              <a:rPr lang="en-US" sz="2800" dirty="0" smtClean="0"/>
              <a:t>The policy guidelines should be revised in the light of institutional affinity making allowances for complementarity and covariance that can either augment or cancel out institutional overhaul</a:t>
            </a:r>
            <a:endParaRPr lang="en-US" sz="2800" dirty="0"/>
          </a:p>
        </p:txBody>
      </p:sp>
    </p:spTree>
    <p:extLst>
      <p:ext uri="{BB962C8B-B14F-4D97-AF65-F5344CB8AC3E}">
        <p14:creationId xmlns:p14="http://schemas.microsoft.com/office/powerpoint/2010/main" val="1950184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smtClean="0"/>
              <a:t>The institutional approach: Economic science responds to the new situation</a:t>
            </a:r>
            <a:endParaRPr lang="it-IT" dirty="0"/>
          </a:p>
        </p:txBody>
      </p:sp>
      <p:sp>
        <p:nvSpPr>
          <p:cNvPr id="3" name="Content Placeholder 2"/>
          <p:cNvSpPr>
            <a:spLocks noGrp="1"/>
          </p:cNvSpPr>
          <p:nvPr>
            <p:ph idx="1"/>
          </p:nvPr>
        </p:nvSpPr>
        <p:spPr/>
        <p:txBody>
          <a:bodyPr>
            <a:normAutofit fontScale="55000" lnSpcReduction="20000"/>
          </a:bodyPr>
          <a:lstStyle/>
          <a:p>
            <a:r>
              <a:rPr lang="en-US" dirty="0" smtClean="0"/>
              <a:t>The new </a:t>
            </a:r>
            <a:r>
              <a:rPr lang="en-US" dirty="0"/>
              <a:t>institutional economics of </a:t>
            </a:r>
            <a:r>
              <a:rPr lang="en-US" dirty="0" err="1"/>
              <a:t>Coase</a:t>
            </a:r>
            <a:r>
              <a:rPr lang="en-US" dirty="0"/>
              <a:t> (1937), Williamson (1975), and North (1980) </a:t>
            </a:r>
            <a:r>
              <a:rPr lang="en-US" dirty="0" smtClean="0"/>
              <a:t>shift to  </a:t>
            </a:r>
            <a:r>
              <a:rPr lang="en-US" dirty="0"/>
              <a:t>the societal level rather </a:t>
            </a:r>
            <a:r>
              <a:rPr lang="en-US" dirty="0" smtClean="0"/>
              <a:t>than the </a:t>
            </a:r>
            <a:r>
              <a:rPr lang="en-US" dirty="0"/>
              <a:t>firm level. </a:t>
            </a:r>
          </a:p>
          <a:p>
            <a:pPr>
              <a:buNone/>
            </a:pPr>
            <a:r>
              <a:rPr lang="en-US" dirty="0"/>
              <a:t>Institutions are “ a set of rules, compliance, procedures, and moral </a:t>
            </a:r>
            <a:r>
              <a:rPr lang="en-US" dirty="0" smtClean="0"/>
              <a:t>and ethical behavioral norms </a:t>
            </a:r>
            <a:r>
              <a:rPr lang="en-US" dirty="0"/>
              <a:t>designed to constrain the behavior of individuals.” </a:t>
            </a:r>
            <a:r>
              <a:rPr lang="en-US" dirty="0" smtClean="0"/>
              <a:t>Later he added “If </a:t>
            </a:r>
            <a:r>
              <a:rPr lang="en-US" dirty="0"/>
              <a:t>institutions are the rules of the game, organizations and their entrepreneurs </a:t>
            </a:r>
            <a:r>
              <a:rPr lang="en-US" dirty="0" smtClean="0"/>
              <a:t>are the </a:t>
            </a:r>
            <a:r>
              <a:rPr lang="en-US" dirty="0"/>
              <a:t>players. </a:t>
            </a:r>
            <a:r>
              <a:rPr lang="en-US" i="1" dirty="0"/>
              <a:t>Organizations are made up of groups of individuals bound together by </a:t>
            </a:r>
            <a:r>
              <a:rPr lang="en-US" i="1" dirty="0" smtClean="0"/>
              <a:t>some </a:t>
            </a:r>
            <a:r>
              <a:rPr lang="en-US" dirty="0" smtClean="0"/>
              <a:t>common </a:t>
            </a:r>
            <a:r>
              <a:rPr lang="en-US" dirty="0"/>
              <a:t>purpose to achieve certain objectives. Organizations include political bodies (e.g</a:t>
            </a:r>
            <a:r>
              <a:rPr lang="en-US" dirty="0" smtClean="0"/>
              <a:t>., political </a:t>
            </a:r>
            <a:r>
              <a:rPr lang="en-US" dirty="0"/>
              <a:t>parties, the Senate, a city council, regulatory bodies), economic bodies (e.g</a:t>
            </a:r>
            <a:r>
              <a:rPr lang="en-US" dirty="0" smtClean="0"/>
              <a:t>., firms</a:t>
            </a:r>
            <a:r>
              <a:rPr lang="en-US" dirty="0"/>
              <a:t>, trade unions, family farms, cooperatives), social bodies (e.g., churches, </a:t>
            </a:r>
            <a:r>
              <a:rPr lang="en-US" dirty="0" smtClean="0"/>
              <a:t>clubs, athletic </a:t>
            </a:r>
            <a:r>
              <a:rPr lang="en-US" dirty="0"/>
              <a:t>associations) and educational bodies (e.g., schools, universities, </a:t>
            </a:r>
            <a:r>
              <a:rPr lang="en-US" dirty="0" smtClean="0"/>
              <a:t>vocational </a:t>
            </a:r>
            <a:r>
              <a:rPr lang="it-IT" dirty="0" smtClean="0"/>
              <a:t>centers).”</a:t>
            </a:r>
          </a:p>
          <a:p>
            <a:pPr>
              <a:buNone/>
            </a:pPr>
            <a:r>
              <a:rPr lang="en-US" dirty="0"/>
              <a:t>Whereas the old institutional economics of Veblen (1898) and Commons (1931) emphasized the evolution of an intertwined set of social, cultural, political, and legal structures, the new institutional economics argues that such evolution involves some form of optimization.  For firms this optimization is the minimization of transactions costs as firms define the boundaries of their zones of control and action</a:t>
            </a:r>
            <a:endParaRPr lang="it-IT" dirty="0" smtClean="0"/>
          </a:p>
          <a:p>
            <a:pPr>
              <a:buNone/>
            </a:pPr>
            <a:r>
              <a:rPr lang="it-IT" dirty="0" smtClean="0"/>
              <a:t>This approach has mostly microeconomic focus</a:t>
            </a:r>
          </a:p>
          <a:p>
            <a:pPr>
              <a:buNone/>
            </a:pPr>
            <a:endParaRPr lang="it-IT" dirty="0" smtClean="0"/>
          </a:p>
          <a:p>
            <a:pPr>
              <a:buNone/>
            </a:pPr>
            <a:endParaRPr lang="it-IT" dirty="0"/>
          </a:p>
        </p:txBody>
      </p:sp>
    </p:spTree>
    <p:extLst>
      <p:ext uri="{BB962C8B-B14F-4D97-AF65-F5344CB8AC3E}">
        <p14:creationId xmlns:p14="http://schemas.microsoft.com/office/powerpoint/2010/main" val="266328147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thinking : new methodology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New Comparative Economics and New Institutional Economics seek to provide an adequate intellectual and empirically solid response to the challenge of accelerated systemic changes  and shifting paradigms</a:t>
            </a:r>
          </a:p>
          <a:p>
            <a:r>
              <a:rPr lang="en-US" dirty="0" smtClean="0"/>
              <a:t>New Institutional economics and its focus on market transaction and their costs formally and informally sheds light on social interaction beyond scope of pure impersonal exchange</a:t>
            </a:r>
          </a:p>
          <a:p>
            <a:r>
              <a:rPr lang="en-US" dirty="0" smtClean="0"/>
              <a:t>New Comparative Economics introduces a combination analysis of institutions framing economic interactions with the emphasis on complementarity and co-variance.</a:t>
            </a:r>
          </a:p>
          <a:p>
            <a:endParaRPr lang="en-US" dirty="0"/>
          </a:p>
        </p:txBody>
      </p:sp>
    </p:spTree>
    <p:extLst>
      <p:ext uri="{BB962C8B-B14F-4D97-AF65-F5344CB8AC3E}">
        <p14:creationId xmlns:p14="http://schemas.microsoft.com/office/powerpoint/2010/main" val="30287887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Comparative </a:t>
            </a:r>
            <a:r>
              <a:rPr lang="en-US" dirty="0"/>
              <a:t>E</a:t>
            </a:r>
            <a:r>
              <a:rPr lang="en-US" dirty="0" smtClean="0"/>
              <a:t>conomics: Institutions matter but how much?</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Models and cases: generalizations versus particularism (K. Polanyi, The Great </a:t>
            </a:r>
            <a:r>
              <a:rPr lang="en-US" dirty="0"/>
              <a:t>T</a:t>
            </a:r>
            <a:r>
              <a:rPr lang="en-US" dirty="0" smtClean="0"/>
              <a:t>ransformation, formalists and </a:t>
            </a:r>
            <a:r>
              <a:rPr lang="en-US" dirty="0" err="1" smtClean="0"/>
              <a:t>substantivists</a:t>
            </a:r>
            <a:r>
              <a:rPr lang="en-US" dirty="0" smtClean="0"/>
              <a:t>)</a:t>
            </a:r>
          </a:p>
          <a:p>
            <a:r>
              <a:rPr lang="en-US" dirty="0" smtClean="0"/>
              <a:t>Models(economic systems) evolving in competitive and complementary fashion, and in a globalized context</a:t>
            </a:r>
          </a:p>
          <a:p>
            <a:r>
              <a:rPr lang="en-US" dirty="0" smtClean="0"/>
              <a:t>Cases( individual countries): the divergent and the convergent trends</a:t>
            </a:r>
          </a:p>
          <a:p>
            <a:r>
              <a:rPr lang="en-US" dirty="0" smtClean="0"/>
              <a:t>The notion of </a:t>
            </a:r>
            <a:r>
              <a:rPr lang="en-US" dirty="0" err="1" smtClean="0"/>
              <a:t>embeddedness</a:t>
            </a:r>
            <a:r>
              <a:rPr lang="en-US" dirty="0" smtClean="0"/>
              <a:t> of economic elements or how economic institutions are socially construed and how networks, politics and culture shape economic action as a relational process</a:t>
            </a:r>
          </a:p>
          <a:p>
            <a:r>
              <a:rPr lang="en-US" dirty="0" err="1" smtClean="0"/>
              <a:t>Djankov</a:t>
            </a:r>
            <a:r>
              <a:rPr lang="en-US" dirty="0" smtClean="0"/>
              <a:t> et al The New Comparative Economics: institutions </a:t>
            </a:r>
            <a:r>
              <a:rPr lang="en-US" dirty="0" smtClean="0"/>
              <a:t>revisited and connected to social capital</a:t>
            </a:r>
            <a:endParaRPr lang="en-US" dirty="0"/>
          </a:p>
        </p:txBody>
      </p:sp>
    </p:spTree>
    <p:extLst>
      <p:ext uri="{BB962C8B-B14F-4D97-AF65-F5344CB8AC3E}">
        <p14:creationId xmlns:p14="http://schemas.microsoft.com/office/powerpoint/2010/main" val="221677310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87424"/>
            <a:ext cx="7943850" cy="7402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077752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overview</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Almost 100 year since the Russia revolution that ushered the period of “engineering “better than market economic system repairing the macroeconomic ills of inflation and unemployment and seeking to eliminate income inequality</a:t>
            </a:r>
          </a:p>
          <a:p>
            <a:r>
              <a:rPr lang="en-US" dirty="0" smtClean="0"/>
              <a:t>70 years since the end of WWII that originated the split into two competing worlds based on economic systems. The divide that later went through individual countries like Germany and Vietnam and Korea and separated China  and Taiwan</a:t>
            </a:r>
          </a:p>
          <a:p>
            <a:r>
              <a:rPr lang="en-US" dirty="0" smtClean="0"/>
              <a:t>Over 25 years of economic transition that challenged to undo socialism and re-usher market efficiency and growth of income</a:t>
            </a:r>
          </a:p>
          <a:p>
            <a:r>
              <a:rPr lang="en-US" dirty="0" smtClean="0"/>
              <a:t>The new age of the global community of rapid and growing exchange in goods and services and massive movements of capital and labor: truly worldwide markets offering tremendous opportunities to growth</a:t>
            </a:r>
          </a:p>
          <a:p>
            <a:r>
              <a:rPr lang="en-US" dirty="0" smtClean="0">
                <a:solidFill>
                  <a:srgbClr val="FF0000"/>
                </a:solidFill>
              </a:rPr>
              <a:t>What is the scorecard of the previously socialist economies?</a:t>
            </a:r>
          </a:p>
          <a:p>
            <a:r>
              <a:rPr lang="en-US" dirty="0" smtClean="0">
                <a:solidFill>
                  <a:srgbClr val="FF0000"/>
                </a:solidFill>
              </a:rPr>
              <a:t>Looks like a C at best…</a:t>
            </a:r>
            <a:endParaRPr lang="en-US" dirty="0">
              <a:solidFill>
                <a:srgbClr val="FF0000"/>
              </a:solidFill>
            </a:endParaRPr>
          </a:p>
        </p:txBody>
      </p:sp>
    </p:spTree>
    <p:extLst>
      <p:ext uri="{BB962C8B-B14F-4D97-AF65-F5344CB8AC3E}">
        <p14:creationId xmlns:p14="http://schemas.microsoft.com/office/powerpoint/2010/main" val="31308017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Apps of the NCE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NCE attempts </a:t>
            </a:r>
            <a:r>
              <a:rPr lang="en-US" dirty="0"/>
              <a:t>to create order out of the stew of different kinds of institutional frameworks (</a:t>
            </a:r>
            <a:r>
              <a:rPr lang="en-US" dirty="0" err="1"/>
              <a:t>Djankov</a:t>
            </a:r>
            <a:r>
              <a:rPr lang="en-US" dirty="0"/>
              <a:t> </a:t>
            </a:r>
            <a:r>
              <a:rPr lang="en-US" dirty="0" smtClean="0"/>
              <a:t>et al)</a:t>
            </a:r>
          </a:p>
          <a:p>
            <a:r>
              <a:rPr lang="en-US" dirty="0" smtClean="0"/>
              <a:t>This </a:t>
            </a:r>
            <a:r>
              <a:rPr lang="en-US" dirty="0"/>
              <a:t>framework is embodied in the idea of the </a:t>
            </a:r>
            <a:r>
              <a:rPr lang="en-US" i="1" dirty="0"/>
              <a:t>institutional possibilities frontier</a:t>
            </a:r>
            <a:r>
              <a:rPr lang="en-US" dirty="0"/>
              <a:t> (IPF), which varies from disorder to dictatorship, arguably a more generalized replacement for the older </a:t>
            </a:r>
            <a:r>
              <a:rPr lang="en-US" dirty="0" smtClean="0"/>
              <a:t>socialism-capitalism tradeoff.</a:t>
            </a:r>
          </a:p>
          <a:p>
            <a:r>
              <a:rPr lang="en-US" dirty="0" smtClean="0"/>
              <a:t> Legal </a:t>
            </a:r>
            <a:r>
              <a:rPr lang="en-US" dirty="0"/>
              <a:t>frameworks, methods of socially controlling businesses, or other issues, possible institutional solutions are arrayed along this IPF, whose position is determined by social, cultural, and other factors, with closer-in IPFs supposedly reflecting lower general social costs of institutions and presumably arising from greater levels of </a:t>
            </a:r>
            <a:r>
              <a:rPr lang="en-US" i="1" dirty="0"/>
              <a:t>civic capital</a:t>
            </a:r>
            <a:r>
              <a:rPr lang="en-US" dirty="0"/>
              <a:t>.  Given its shape there will presumably be some locus on this tradeoff for the various institutions that will minimize social costs. </a:t>
            </a:r>
          </a:p>
          <a:p>
            <a:endParaRPr lang="en-US" dirty="0"/>
          </a:p>
        </p:txBody>
      </p:sp>
    </p:spTree>
    <p:extLst>
      <p:ext uri="{BB962C8B-B14F-4D97-AF65-F5344CB8AC3E}">
        <p14:creationId xmlns:p14="http://schemas.microsoft.com/office/powerpoint/2010/main" val="31209631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IPF</a:t>
            </a:r>
            <a:endParaRPr lang="en-US" dirty="0"/>
          </a:p>
        </p:txBody>
      </p:sp>
      <p:sp>
        <p:nvSpPr>
          <p:cNvPr id="3" name="Content Placeholder 2"/>
          <p:cNvSpPr>
            <a:spLocks noGrp="1"/>
          </p:cNvSpPr>
          <p:nvPr>
            <p:ph idx="1"/>
          </p:nvPr>
        </p:nvSpPr>
        <p:spPr/>
        <p:txBody>
          <a:bodyPr>
            <a:normAutofit fontScale="55000" lnSpcReduction="20000"/>
          </a:bodyPr>
          <a:lstStyle/>
          <a:p>
            <a:r>
              <a:rPr lang="en-US" dirty="0"/>
              <a:t>The central idea of the IPF is that it reflects a tradeoff between disorder and dictatorship.  In particular, the social costs of disorder are associated with expropriation by private parties whereas the social costs of dictatorship are associated with expropriation (or “takings”) by </a:t>
            </a:r>
            <a:r>
              <a:rPr lang="en-US" dirty="0" smtClean="0"/>
              <a:t>government</a:t>
            </a:r>
          </a:p>
          <a:p>
            <a:endParaRPr lang="en-US" dirty="0" smtClean="0"/>
          </a:p>
          <a:p>
            <a:pPr marL="0" indent="0">
              <a:buNone/>
            </a:pPr>
            <a:r>
              <a:rPr lang="en-US" dirty="0" smtClean="0"/>
              <a:t> </a:t>
            </a:r>
            <a:r>
              <a:rPr lang="en-US" dirty="0"/>
              <a:t>The IPF curve in effect resembles a conventional production function isoquant or indifference curve in utility analysis.  The straight line at a 45 degree angle to each axis represents a total social cost line, with the two sources of social cost treated equally.  Following the new </a:t>
            </a:r>
            <a:r>
              <a:rPr lang="en-US" dirty="0" err="1"/>
              <a:t>institutionalist</a:t>
            </a:r>
            <a:r>
              <a:rPr lang="en-US" dirty="0"/>
              <a:t> framework, it is argued that over time a society will move to the institutional balance (point on its IPF) that minimizes these total social costs of expropriation or predation </a:t>
            </a:r>
            <a:r>
              <a:rPr lang="en-US" dirty="0" smtClean="0"/>
              <a:t>Figure </a:t>
            </a:r>
            <a:r>
              <a:rPr lang="en-US" dirty="0"/>
              <a:t>1 exhibits the convexity pattern that </a:t>
            </a:r>
            <a:r>
              <a:rPr lang="en-US" dirty="0" err="1"/>
              <a:t>Djankov</a:t>
            </a:r>
            <a:r>
              <a:rPr lang="en-US" dirty="0"/>
              <a:t> et al. argue is generally found in most cases.  It essentially </a:t>
            </a:r>
            <a:r>
              <a:rPr lang="en-US" dirty="0" smtClean="0"/>
              <a:t>depicts </a:t>
            </a:r>
            <a:r>
              <a:rPr lang="en-US" dirty="0"/>
              <a:t>the rank ordering of possible institutional frameworks for social control of business F</a:t>
            </a:r>
            <a:r>
              <a:rPr lang="en-US" dirty="0" smtClean="0"/>
              <a:t>urther there </a:t>
            </a:r>
            <a:r>
              <a:rPr lang="en-US" dirty="0"/>
              <a:t>are different costs of dealing with disorder versus dictatorship costs of predation, then this quasi-budget line may well not be at 45 degree angles to the axes.  </a:t>
            </a:r>
          </a:p>
        </p:txBody>
      </p:sp>
    </p:spTree>
    <p:extLst>
      <p:ext uri="{BB962C8B-B14F-4D97-AF65-F5344CB8AC3E}">
        <p14:creationId xmlns:p14="http://schemas.microsoft.com/office/powerpoint/2010/main" val="18739675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NCE continued</a:t>
            </a:r>
            <a:endParaRPr lang="en-US" dirty="0"/>
          </a:p>
        </p:txBody>
      </p:sp>
      <p:sp>
        <p:nvSpPr>
          <p:cNvPr id="3" name="Content Placeholder 2"/>
          <p:cNvSpPr>
            <a:spLocks noGrp="1"/>
          </p:cNvSpPr>
          <p:nvPr>
            <p:ph idx="1"/>
          </p:nvPr>
        </p:nvSpPr>
        <p:spPr/>
        <p:txBody>
          <a:bodyPr>
            <a:normAutofit fontScale="47500" lnSpcReduction="20000"/>
          </a:bodyPr>
          <a:lstStyle/>
          <a:p>
            <a:r>
              <a:rPr lang="en-US" dirty="0" err="1"/>
              <a:t>Acemoglu</a:t>
            </a:r>
            <a:r>
              <a:rPr lang="en-US" dirty="0"/>
              <a:t> and Robinson (2006) in their discussion of democracy versus dictatorship </a:t>
            </a:r>
            <a:r>
              <a:rPr lang="en-US" dirty="0" smtClean="0"/>
              <a:t>cite </a:t>
            </a:r>
            <a:r>
              <a:rPr lang="en-US" dirty="0"/>
              <a:t>the role of income distribution as crucial.  They argue that the prospects for moving from dictatorship to democracy are most favorable when income inequality is intermediate in degree, with 19</a:t>
            </a:r>
            <a:r>
              <a:rPr lang="en-US" baseline="30000" dirty="0"/>
              <a:t>th</a:t>
            </a:r>
            <a:r>
              <a:rPr lang="en-US" dirty="0"/>
              <a:t> and early 20</a:t>
            </a:r>
            <a:r>
              <a:rPr lang="en-US" baseline="30000" dirty="0"/>
              <a:t>th</a:t>
            </a:r>
            <a:r>
              <a:rPr lang="en-US" dirty="0"/>
              <a:t> century Britain their main example.  Democracy arises from demands by the lower strata for greater power and voice with the elites seeing themselves as not losing too much by granting such power, presumably with a stabilizing middle class arising out of it.  Very unequal systems see elites resisting democracy, as was the case a long period of time in South Africa and also off and on in much of Latin America.  On the other hand, if a system is very equal there may be insufficient demand for democratic reform as in Singapore. </a:t>
            </a:r>
            <a:endParaRPr lang="en-US" dirty="0" smtClean="0"/>
          </a:p>
          <a:p>
            <a:r>
              <a:rPr lang="en-US" dirty="0" smtClean="0"/>
              <a:t>This </a:t>
            </a:r>
            <a:r>
              <a:rPr lang="en-US" dirty="0"/>
              <a:t>is more obvious in the case of dictatorship in which the leaders may simply have the power to keep the society in a non-optimal position where they gain rents.  However, it can arise even in a democracy, even if one suspects that democracies have a better chance of moving to a more efficient outcome more easily than a dictatorship.  This might occur if a rent-seeking private group is able to control a political machine within a democracy by making appeals to nationalism, or racism, or ethnocentrism, or religious identity, or some other prejudice or fervor unconnected to economic efficiency per se.</a:t>
            </a:r>
          </a:p>
          <a:p>
            <a:r>
              <a:rPr lang="en-US" dirty="0" err="1"/>
              <a:t>Wittman</a:t>
            </a:r>
            <a:r>
              <a:rPr lang="en-US" dirty="0"/>
              <a:t> (1989) has famously argued for the political efficiency of democratic systems, even as we express doubt regarding this matter here.</a:t>
            </a:r>
          </a:p>
          <a:p>
            <a:endParaRPr lang="en-US" dirty="0"/>
          </a:p>
        </p:txBody>
      </p:sp>
    </p:spTree>
    <p:extLst>
      <p:ext uri="{BB962C8B-B14F-4D97-AF65-F5344CB8AC3E}">
        <p14:creationId xmlns:p14="http://schemas.microsoft.com/office/powerpoint/2010/main" val="91354651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14500" y="571500"/>
            <a:ext cx="5715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186125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NCE further</a:t>
            </a:r>
            <a:endParaRPr lang="en-US" dirty="0"/>
          </a:p>
        </p:txBody>
      </p:sp>
      <p:sp>
        <p:nvSpPr>
          <p:cNvPr id="3" name="Content Placeholder 2"/>
          <p:cNvSpPr>
            <a:spLocks noGrp="1"/>
          </p:cNvSpPr>
          <p:nvPr>
            <p:ph idx="1"/>
          </p:nvPr>
        </p:nvSpPr>
        <p:spPr/>
        <p:txBody>
          <a:bodyPr>
            <a:normAutofit fontScale="47500" lnSpcReduction="20000"/>
          </a:bodyPr>
          <a:lstStyle/>
          <a:p>
            <a:r>
              <a:rPr lang="en-US" dirty="0"/>
              <a:t>Finally, let us consider seriously the possibility of non-convexity and multiple equilibria.  We pose as a possible example the two Koreas perhaps in the 1960s, at a point when their respective economic growth rates were approximately equal and depict it in Figure 2.  The two may have had about equal social costs from private and public predation, but with very different systems, even as they might have been sharing a nearly identical IPF, given their great cultural similarity.  Indeed, during the period of the 1950s and early 1960s it is widely accepted that North Korea’s economic growth rate exceeded that of South Korea, with North Korea being substantially ahead of South Korea in real  per capita GDP as of the mid-1960s.  After this time, South Korea’s growth rate began to move ahead of North Korea’s, and during the 1970s, it moved decisively ahead in per capita GDP, with the divergence dramatically widening as time has gone on (Kim, 1992; Rosser and Rosser, 2004, Chap. 19).</a:t>
            </a:r>
          </a:p>
          <a:p>
            <a:r>
              <a:rPr lang="en-US" dirty="0"/>
              <a:t>Another example of such non-convexity might be the case of the temporarily planned, command capitalist economies one sees in wartime in many peacetime market capitalist ones, such as Germany in World War I and the US and UK in World War II.  The increase in social capital due to increased patriotic fervor may bend an IPF inward near the dictatorship end for the wartime and allow for a temporarily productive such economy, although such a system tends to stagnate in longer run peacetime.  It should be remembered that Lenin was partly inspired to pursue planning by the example of the World War I German economic system, and Hayek’s fear of the popularity of this model in the US and UK in World War II was a powerful impetus to his (1944) writing </a:t>
            </a:r>
            <a:r>
              <a:rPr lang="en-US" i="1" dirty="0"/>
              <a:t>The Road to Serfdom</a:t>
            </a:r>
            <a:r>
              <a:rPr lang="en-US" dirty="0"/>
              <a:t>.</a:t>
            </a:r>
          </a:p>
          <a:p>
            <a:endParaRPr lang="en-US" dirty="0"/>
          </a:p>
        </p:txBody>
      </p:sp>
    </p:spTree>
    <p:extLst>
      <p:ext uri="{BB962C8B-B14F-4D97-AF65-F5344CB8AC3E}">
        <p14:creationId xmlns:p14="http://schemas.microsoft.com/office/powerpoint/2010/main" val="28803084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6813" y="1514475"/>
            <a:ext cx="6810375" cy="3829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7821451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analysis</a:t>
            </a:r>
            <a:endParaRPr lang="en-US" dirty="0"/>
          </a:p>
        </p:txBody>
      </p:sp>
      <p:sp>
        <p:nvSpPr>
          <p:cNvPr id="3" name="Content Placeholder 2"/>
          <p:cNvSpPr>
            <a:spLocks noGrp="1"/>
          </p:cNvSpPr>
          <p:nvPr>
            <p:ph idx="1"/>
          </p:nvPr>
        </p:nvSpPr>
        <p:spPr/>
        <p:txBody>
          <a:bodyPr>
            <a:normAutofit lnSpcReduction="10000"/>
          </a:bodyPr>
          <a:lstStyle/>
          <a:p>
            <a:r>
              <a:rPr lang="en-US" dirty="0" smtClean="0"/>
              <a:t>The methodology to quantify institutional complementarity within economic systems </a:t>
            </a:r>
            <a:endParaRPr lang="en-US" dirty="0"/>
          </a:p>
          <a:p>
            <a:r>
              <a:rPr lang="en-US" dirty="0" smtClean="0"/>
              <a:t>The </a:t>
            </a:r>
            <a:r>
              <a:rPr lang="en-US" dirty="0" smtClean="0"/>
              <a:t>methodology of assessment and specification of the convergent traits</a:t>
            </a:r>
          </a:p>
          <a:p>
            <a:r>
              <a:rPr lang="en-US" dirty="0" smtClean="0"/>
              <a:t>The methodology of identifying divergence of cases</a:t>
            </a:r>
          </a:p>
          <a:p>
            <a:r>
              <a:rPr lang="en-US" dirty="0" smtClean="0"/>
              <a:t>F</a:t>
            </a:r>
            <a:r>
              <a:rPr lang="en-US" dirty="0" smtClean="0"/>
              <a:t>. </a:t>
            </a:r>
            <a:r>
              <a:rPr lang="en-US" dirty="0" smtClean="0"/>
              <a:t>Pryor: testing </a:t>
            </a:r>
            <a:r>
              <a:rPr lang="en-US" dirty="0" err="1" smtClean="0"/>
              <a:t>embeddedness</a:t>
            </a:r>
            <a:r>
              <a:rPr lang="en-US" dirty="0"/>
              <a:t> </a:t>
            </a:r>
            <a:r>
              <a:rPr lang="en-US" dirty="0" smtClean="0"/>
              <a:t>of market economies at the different levels of economic development</a:t>
            </a:r>
            <a:r>
              <a:rPr lang="en-US" dirty="0" smtClean="0"/>
              <a:t> </a:t>
            </a:r>
            <a:r>
              <a:rPr lang="en-US" dirty="0" smtClean="0"/>
              <a:t>and its </a:t>
            </a:r>
            <a:r>
              <a:rPr lang="en-US" dirty="0" smtClean="0"/>
              <a:t>properties (2006, 2010)</a:t>
            </a:r>
            <a:endParaRPr lang="en-US" dirty="0"/>
          </a:p>
        </p:txBody>
      </p:sp>
    </p:spTree>
    <p:extLst>
      <p:ext uri="{BB962C8B-B14F-4D97-AF65-F5344CB8AC3E}">
        <p14:creationId xmlns:p14="http://schemas.microsoft.com/office/powerpoint/2010/main" val="38843179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Cluster analysis findings: the alternative perspective on the weight and scope of institutions</a:t>
            </a:r>
            <a:endParaRPr lang="en-US" sz="3200" dirty="0"/>
          </a:p>
        </p:txBody>
      </p:sp>
      <p:sp>
        <p:nvSpPr>
          <p:cNvPr id="3" name="Content Placeholder 2"/>
          <p:cNvSpPr>
            <a:spLocks noGrp="1"/>
          </p:cNvSpPr>
          <p:nvPr>
            <p:ph idx="1"/>
          </p:nvPr>
        </p:nvSpPr>
        <p:spPr/>
        <p:txBody>
          <a:bodyPr>
            <a:normAutofit fontScale="92500" lnSpcReduction="10000"/>
          </a:bodyPr>
          <a:lstStyle/>
          <a:p>
            <a:r>
              <a:rPr lang="en-US" dirty="0" smtClean="0"/>
              <a:t>Market economies comprise distinctive clusters of institutional configurations which can be subdivided roughly into 4 clusters(alternative taxonomies are Varieties of capitalism (Hall and Soskice), others by </a:t>
            </a:r>
            <a:r>
              <a:rPr lang="en-US" dirty="0" err="1" smtClean="0"/>
              <a:t>Visser</a:t>
            </a:r>
            <a:r>
              <a:rPr lang="en-US" dirty="0" smtClean="0"/>
              <a:t> and </a:t>
            </a:r>
            <a:r>
              <a:rPr lang="en-US" dirty="0" err="1" smtClean="0"/>
              <a:t>Kitschelt</a:t>
            </a:r>
            <a:endParaRPr lang="en-US" dirty="0" smtClean="0"/>
          </a:p>
          <a:p>
            <a:r>
              <a:rPr lang="en-US" dirty="0"/>
              <a:t>These clusters are derived empirically and not derived from a </a:t>
            </a:r>
            <a:r>
              <a:rPr lang="en-US" dirty="0" smtClean="0"/>
              <a:t>pre-conceived models</a:t>
            </a:r>
          </a:p>
          <a:p>
            <a:r>
              <a:rPr lang="en-US" dirty="0" smtClean="0"/>
              <a:t>A better tool to track the changing nature of the institutions over time in comparison to similar cases</a:t>
            </a:r>
            <a:endParaRPr lang="en-US" dirty="0"/>
          </a:p>
        </p:txBody>
      </p:sp>
    </p:spTree>
    <p:extLst>
      <p:ext uri="{BB962C8B-B14F-4D97-AF65-F5344CB8AC3E}">
        <p14:creationId xmlns:p14="http://schemas.microsoft.com/office/powerpoint/2010/main" val="268967904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Novelty of cluster analysis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taxonomy of economic systems based on a complementary set of institutions instead of the focus on an individual institution</a:t>
            </a:r>
          </a:p>
          <a:p>
            <a:r>
              <a:rPr lang="en-US" dirty="0" smtClean="0"/>
              <a:t>Economic systems classification in the context of the economic development: formative institutions and informal ones measured by development elasticity to GDP growth</a:t>
            </a:r>
          </a:p>
          <a:p>
            <a:r>
              <a:rPr lang="en-US" dirty="0" smtClean="0"/>
              <a:t>A departure form the dichotomy </a:t>
            </a:r>
            <a:r>
              <a:rPr lang="en-US" i="1" dirty="0" smtClean="0"/>
              <a:t>plan or market </a:t>
            </a:r>
            <a:r>
              <a:rPr lang="en-US" dirty="0" smtClean="0"/>
              <a:t>and a greater emphasis on multi-dimensional assessment of economic systems</a:t>
            </a:r>
          </a:p>
          <a:p>
            <a:r>
              <a:rPr lang="en-US" dirty="0" smtClean="0"/>
              <a:t>Combining economic institutions with the non-economic ones and tracing their interactive properties</a:t>
            </a:r>
            <a:endParaRPr lang="en-US" dirty="0"/>
          </a:p>
        </p:txBody>
      </p:sp>
    </p:spTree>
    <p:extLst>
      <p:ext uri="{BB962C8B-B14F-4D97-AF65-F5344CB8AC3E}">
        <p14:creationId xmlns:p14="http://schemas.microsoft.com/office/powerpoint/2010/main" val="74413017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technique</a:t>
            </a:r>
            <a:endParaRPr lang="en-US" dirty="0"/>
          </a:p>
        </p:txBody>
      </p:sp>
      <p:sp>
        <p:nvSpPr>
          <p:cNvPr id="3" name="Content Placeholder 2"/>
          <p:cNvSpPr>
            <a:spLocks noGrp="1"/>
          </p:cNvSpPr>
          <p:nvPr>
            <p:ph idx="1"/>
          </p:nvPr>
        </p:nvSpPr>
        <p:spPr/>
        <p:txBody>
          <a:bodyPr/>
          <a:lstStyle/>
          <a:p>
            <a:r>
              <a:rPr lang="en-US" dirty="0" smtClean="0"/>
              <a:t>Iterative regression analysis to optimize the multidimensional distance between the similarities and the differences( the </a:t>
            </a:r>
            <a:r>
              <a:rPr lang="en-US" dirty="0" err="1" smtClean="0"/>
              <a:t>Eucledian</a:t>
            </a:r>
            <a:r>
              <a:rPr lang="en-US" dirty="0" smtClean="0"/>
              <a:t> space</a:t>
            </a:r>
            <a:r>
              <a:rPr lang="en-US" dirty="0" smtClean="0"/>
              <a:t>)</a:t>
            </a:r>
          </a:p>
          <a:p>
            <a:r>
              <a:rPr lang="en-US" dirty="0" smtClean="0"/>
              <a:t>The findings attest to greater concentration within  a cluster and the greater distance among the clusters over time</a:t>
            </a:r>
            <a:endParaRPr lang="en-US" dirty="0"/>
          </a:p>
        </p:txBody>
      </p:sp>
    </p:spTree>
    <p:extLst>
      <p:ext uri="{BB962C8B-B14F-4D97-AF65-F5344CB8AC3E}">
        <p14:creationId xmlns:p14="http://schemas.microsoft.com/office/powerpoint/2010/main" val="10200026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TheBark\Desktop\kim_il_sung_mit_honecker_thum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4138" y="1504950"/>
            <a:ext cx="3895725" cy="3848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82245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9688" y="1185863"/>
            <a:ext cx="6524625" cy="4486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2662107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Matrix of economic performance and institutions</a:t>
            </a:r>
            <a:endParaRPr lang="en-US" dirty="0"/>
          </a:p>
        </p:txBody>
      </p:sp>
      <p:sp>
        <p:nvSpPr>
          <p:cNvPr id="3" name="Content Placeholder 2"/>
          <p:cNvSpPr>
            <a:spLocks noGrp="1"/>
          </p:cNvSpPr>
          <p:nvPr>
            <p:ph idx="1"/>
          </p:nvPr>
        </p:nvSpPr>
        <p:spPr/>
        <p:txBody>
          <a:bodyPr/>
          <a:lstStyle/>
          <a:p>
            <a:r>
              <a:rPr lang="en-US" dirty="0" smtClean="0"/>
              <a:t>Economic endowment and institutionalized authority and organizational logic</a:t>
            </a:r>
          </a:p>
          <a:p>
            <a:r>
              <a:rPr lang="en-US" dirty="0" smtClean="0"/>
              <a:t>Economic growth and democracy</a:t>
            </a:r>
          </a:p>
          <a:p>
            <a:r>
              <a:rPr lang="en-US" dirty="0"/>
              <a:t>I</a:t>
            </a:r>
            <a:r>
              <a:rPr lang="en-US" dirty="0" smtClean="0"/>
              <a:t>ncome inequality and </a:t>
            </a:r>
            <a:r>
              <a:rPr lang="en-US" dirty="0"/>
              <a:t>s</a:t>
            </a:r>
            <a:r>
              <a:rPr lang="en-US" dirty="0" smtClean="0"/>
              <a:t>hadow economy</a:t>
            </a:r>
          </a:p>
          <a:p>
            <a:r>
              <a:rPr lang="en-US" dirty="0" smtClean="0"/>
              <a:t>International trade and </a:t>
            </a:r>
            <a:r>
              <a:rPr lang="en-US" dirty="0" smtClean="0"/>
              <a:t>system identity remaking</a:t>
            </a:r>
            <a:r>
              <a:rPr lang="en-US" dirty="0" smtClean="0"/>
              <a:t> </a:t>
            </a:r>
            <a:r>
              <a:rPr lang="en-US" dirty="0" smtClean="0"/>
              <a:t>remaking</a:t>
            </a:r>
          </a:p>
          <a:p>
            <a:r>
              <a:rPr lang="en-US" dirty="0" smtClean="0"/>
              <a:t>Natural resource curse and oligarchy</a:t>
            </a:r>
          </a:p>
          <a:p>
            <a:r>
              <a:rPr lang="en-US" dirty="0" smtClean="0"/>
              <a:t>Competitive disadvantage and military buildup</a:t>
            </a:r>
            <a:endParaRPr lang="en-US" dirty="0"/>
          </a:p>
        </p:txBody>
      </p:sp>
    </p:spTree>
    <p:extLst>
      <p:ext uri="{BB962C8B-B14F-4D97-AF65-F5344CB8AC3E}">
        <p14:creationId xmlns:p14="http://schemas.microsoft.com/office/powerpoint/2010/main" val="340290497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Matrix reloaded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economic </a:t>
            </a:r>
            <a:r>
              <a:rPr lang="en-US" dirty="0" smtClean="0"/>
              <a:t>failure (input markets and globalization versus regionalization) </a:t>
            </a:r>
            <a:r>
              <a:rPr lang="en-US" dirty="0" smtClean="0"/>
              <a:t>and its traits</a:t>
            </a:r>
          </a:p>
          <a:p>
            <a:r>
              <a:rPr lang="en-US" dirty="0" smtClean="0"/>
              <a:t>The breakdown of statehood and state legitimacy</a:t>
            </a:r>
          </a:p>
          <a:p>
            <a:r>
              <a:rPr lang="en-US" dirty="0" smtClean="0"/>
              <a:t>The institutional turmoil: anchor’s </a:t>
            </a:r>
            <a:r>
              <a:rPr lang="en-US" dirty="0" smtClean="0"/>
              <a:t>lost – the state being delegated to build institutions can turn the process into a rent generating enterprise</a:t>
            </a:r>
          </a:p>
          <a:p>
            <a:r>
              <a:rPr lang="en-US" dirty="0" smtClean="0"/>
              <a:t>The institutional trap: a stable state of interim institutions that might force out desirable institutions in the long run and augment transformation costs</a:t>
            </a:r>
            <a:endParaRPr lang="en-US" dirty="0"/>
          </a:p>
        </p:txBody>
      </p:sp>
    </p:spTree>
    <p:extLst>
      <p:ext uri="{BB962C8B-B14F-4D97-AF65-F5344CB8AC3E}">
        <p14:creationId xmlns:p14="http://schemas.microsoft.com/office/powerpoint/2010/main" val="27138917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Matrix revolutions</a:t>
            </a:r>
            <a:endParaRPr lang="en-US" dirty="0"/>
          </a:p>
        </p:txBody>
      </p:sp>
      <p:sp>
        <p:nvSpPr>
          <p:cNvPr id="3" name="Content Placeholder 2"/>
          <p:cNvSpPr>
            <a:spLocks noGrp="1"/>
          </p:cNvSpPr>
          <p:nvPr>
            <p:ph idx="1"/>
          </p:nvPr>
        </p:nvSpPr>
        <p:spPr/>
        <p:txBody>
          <a:bodyPr>
            <a:normAutofit lnSpcReduction="10000"/>
          </a:bodyPr>
          <a:lstStyle/>
          <a:p>
            <a:r>
              <a:rPr lang="en-US" dirty="0" smtClean="0"/>
              <a:t>The fast and “discontinuous” political changes</a:t>
            </a:r>
          </a:p>
          <a:p>
            <a:r>
              <a:rPr lang="en-US" dirty="0" smtClean="0"/>
              <a:t>The slow adjustment of the normative environment</a:t>
            </a:r>
          </a:p>
          <a:p>
            <a:r>
              <a:rPr lang="en-US" dirty="0" smtClean="0"/>
              <a:t>The challenge of the “good” institutions” and the “bad” institutions”</a:t>
            </a:r>
          </a:p>
          <a:p>
            <a:r>
              <a:rPr lang="en-US" dirty="0" smtClean="0"/>
              <a:t>The German reunification debate revisited: lessons for Korea?</a:t>
            </a:r>
          </a:p>
          <a:p>
            <a:r>
              <a:rPr lang="en-US" dirty="0" smtClean="0"/>
              <a:t>Copenhagen protocol and the requirements of </a:t>
            </a:r>
            <a:r>
              <a:rPr lang="en-US" dirty="0" smtClean="0"/>
              <a:t>acquis </a:t>
            </a:r>
            <a:r>
              <a:rPr lang="en-US" dirty="0" err="1" smtClean="0"/>
              <a:t>communautaire</a:t>
            </a:r>
            <a:endParaRPr lang="en-US" dirty="0"/>
          </a:p>
        </p:txBody>
      </p:sp>
    </p:spTree>
    <p:extLst>
      <p:ext uri="{BB962C8B-B14F-4D97-AF65-F5344CB8AC3E}">
        <p14:creationId xmlns:p14="http://schemas.microsoft.com/office/powerpoint/2010/main" val="120522821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TheBark\Desktop\sustainablesolutionchart.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6100" y="2171700"/>
            <a:ext cx="2971800"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73251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Economic transition = institutional re-engineering</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specification of the economic transition is the process of undoing of the old institutions and the introduction of the new institutions</a:t>
            </a:r>
          </a:p>
          <a:p>
            <a:r>
              <a:rPr lang="en-US" dirty="0" smtClean="0"/>
              <a:t>This process is marked by pronounced uncertainty and chaos</a:t>
            </a:r>
          </a:p>
          <a:p>
            <a:r>
              <a:rPr lang="en-US" dirty="0" smtClean="0"/>
              <a:t>The institutions mostly derived from culture, religion or history and geography have a fixed pattern and greater rigidity</a:t>
            </a:r>
          </a:p>
          <a:p>
            <a:r>
              <a:rPr lang="en-US" dirty="0" smtClean="0"/>
              <a:t>The institutions derived from politics, ethics and social inactions are more fluid and adaptable</a:t>
            </a:r>
          </a:p>
          <a:p>
            <a:r>
              <a:rPr lang="en-US" dirty="0" smtClean="0"/>
              <a:t>There is dual causality between the level of market liberalization and its institutional framework: new institutions are the precondition of the true liberalization of markets and maintaining them competitive, and the competitive markets are the reinforces of the appropriate institutions</a:t>
            </a:r>
          </a:p>
          <a:p>
            <a:r>
              <a:rPr lang="en-US" dirty="0" smtClean="0"/>
              <a:t>Partial and conditional market liberalization in the name of social balancing precludes appropriate institutions from consolidation and leaves the room for an uncomfortable alignment of the old and the new. This alignment frequently leads to the greater presence of informal institutions which imposing additional costs for the non-network participants</a:t>
            </a:r>
            <a:endParaRPr lang="en-US" dirty="0"/>
          </a:p>
        </p:txBody>
      </p:sp>
    </p:spTree>
    <p:extLst>
      <p:ext uri="{BB962C8B-B14F-4D97-AF65-F5344CB8AC3E}">
        <p14:creationId xmlns:p14="http://schemas.microsoft.com/office/powerpoint/2010/main" val="3174808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TheBark\Desktop\Corporat.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4563" y="1214438"/>
            <a:ext cx="4714875" cy="4429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886627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pre-existing culture of markets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Quasi-markets, also sometimes described as planned markets or internal markets, are </a:t>
            </a:r>
            <a:r>
              <a:rPr lang="en-US" dirty="0" smtClean="0"/>
              <a:t>organized </a:t>
            </a:r>
            <a:r>
              <a:rPr lang="en-US" dirty="0" smtClean="0"/>
              <a:t>and </a:t>
            </a:r>
            <a:r>
              <a:rPr lang="en-US" dirty="0" smtClean="0"/>
              <a:t>implemented</a:t>
            </a:r>
            <a:r>
              <a:rPr lang="en-US" dirty="0" smtClean="0"/>
              <a:t> </a:t>
            </a:r>
            <a:r>
              <a:rPr lang="en-US" dirty="0" smtClean="0"/>
              <a:t>markets intended to bring us more efficiency and choice than bureaucratic delivery systems while maintaining more </a:t>
            </a:r>
            <a:r>
              <a:rPr lang="en-US" dirty="0" smtClean="0"/>
              <a:t>choice</a:t>
            </a:r>
            <a:r>
              <a:rPr lang="en-US" dirty="0" smtClean="0"/>
              <a:t> </a:t>
            </a:r>
            <a:r>
              <a:rPr lang="en-US" dirty="0" smtClean="0"/>
              <a:t>than conventional markets</a:t>
            </a:r>
            <a:r>
              <a:rPr lang="en-US" dirty="0" smtClean="0"/>
              <a:t>. Under socialism the example would be farmers markets and markets of services. Under the conditions of the socialist shortage economy a </a:t>
            </a:r>
            <a:r>
              <a:rPr lang="en-US" dirty="0" smtClean="0"/>
              <a:t>market is an exchange mechanism of commodities </a:t>
            </a:r>
            <a:r>
              <a:rPr lang="en-US" dirty="0" smtClean="0"/>
              <a:t>that matches limited supply with excess </a:t>
            </a:r>
            <a:r>
              <a:rPr lang="en-US" dirty="0" smtClean="0"/>
              <a:t>demand, mostly through price </a:t>
            </a:r>
            <a:r>
              <a:rPr lang="en-US" dirty="0" smtClean="0"/>
              <a:t>discrimination</a:t>
            </a:r>
            <a:r>
              <a:rPr lang="en-US" dirty="0" smtClean="0"/>
              <a:t>. </a:t>
            </a:r>
            <a:endParaRPr lang="en-US" dirty="0"/>
          </a:p>
        </p:txBody>
      </p:sp>
    </p:spTree>
    <p:extLst>
      <p:ext uri="{BB962C8B-B14F-4D97-AF65-F5344CB8AC3E}">
        <p14:creationId xmlns:p14="http://schemas.microsoft.com/office/powerpoint/2010/main" val="345815669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heBark\Desktop\Cultural_Iceberg_Englis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6050" y="514350"/>
            <a:ext cx="3771900" cy="582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245272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New Traditional economy: Will Tradition survive in economic transition?</a:t>
            </a:r>
            <a:endParaRPr lang="en-US" sz="3200" dirty="0"/>
          </a:p>
        </p:txBody>
      </p:sp>
      <p:sp>
        <p:nvSpPr>
          <p:cNvPr id="3" name="Content Placeholder 2"/>
          <p:cNvSpPr>
            <a:spLocks noGrp="1"/>
          </p:cNvSpPr>
          <p:nvPr>
            <p:ph idx="1"/>
          </p:nvPr>
        </p:nvSpPr>
        <p:spPr/>
        <p:txBody>
          <a:bodyPr>
            <a:normAutofit fontScale="85000" lnSpcReduction="20000"/>
          </a:bodyPr>
          <a:lstStyle/>
          <a:p>
            <a:r>
              <a:rPr lang="en-US" dirty="0" smtClean="0"/>
              <a:t>The new traditional economy comprises the elements of path dependent institutional and overall economic pattern with greater integration into the regional and possibly global trade and the use of modern technology</a:t>
            </a:r>
          </a:p>
          <a:p>
            <a:r>
              <a:rPr lang="en-US" dirty="0" smtClean="0"/>
              <a:t>The institutional makeup of a NTE is thus a product of the long cycle of historical continuity economically and politically where the rigidity of old way and norms is stronger than the promise of the new institutions that are viewed as inferior and a poor match. The economic transition in Asia and in Russia can be examples of </a:t>
            </a:r>
            <a:r>
              <a:rPr lang="en-US" smtClean="0"/>
              <a:t>this case.</a:t>
            </a:r>
            <a:endParaRPr lang="en-US" dirty="0"/>
          </a:p>
        </p:txBody>
      </p:sp>
    </p:spTree>
    <p:extLst>
      <p:ext uri="{BB962C8B-B14F-4D97-AF65-F5344CB8AC3E}">
        <p14:creationId xmlns:p14="http://schemas.microsoft.com/office/powerpoint/2010/main" val="182516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institutions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institutional context in in constant evolution</a:t>
            </a:r>
          </a:p>
          <a:p>
            <a:r>
              <a:rPr lang="en-US" dirty="0" smtClean="0"/>
              <a:t>The institutions are both formal and informal i.e. laws and protocols on the one hand and norms and customs , on the other</a:t>
            </a:r>
          </a:p>
          <a:p>
            <a:r>
              <a:rPr lang="en-US" dirty="0" smtClean="0"/>
              <a:t>Based on history and a variety of other factors institutions can be viewed as :good”( a fit with the agenda of the system in question) or “bad” ( in conflict with the agenda mentioned)</a:t>
            </a:r>
          </a:p>
          <a:p>
            <a:r>
              <a:rPr lang="en-US" dirty="0" smtClean="0"/>
              <a:t>Individual institutions co-evolve with the their peers and develop a strong interlocking structure and interdependence Thus the institutional complementarity</a:t>
            </a:r>
          </a:p>
          <a:p>
            <a:r>
              <a:rPr lang="en-US" dirty="0" smtClean="0"/>
              <a:t>Some institutions are rigid( path dependence ) and some are fluid( </a:t>
            </a:r>
            <a:r>
              <a:rPr lang="en-US" dirty="0" err="1" smtClean="0"/>
              <a:t>reformable</a:t>
            </a:r>
            <a:r>
              <a:rPr lang="en-US" dirty="0" smtClean="0"/>
              <a:t> and pliable)</a:t>
            </a:r>
          </a:p>
          <a:p>
            <a:r>
              <a:rPr lang="en-US" dirty="0" smtClean="0"/>
              <a:t>Institution building is  prone to a variety of constraints and thus it is very possible to see interim institutions being important for the eventual consolidation of the final institutional architecture</a:t>
            </a:r>
            <a:endParaRPr lang="en-US" dirty="0"/>
          </a:p>
        </p:txBody>
      </p:sp>
    </p:spTree>
    <p:extLst>
      <p:ext uri="{BB962C8B-B14F-4D97-AF65-F5344CB8AC3E}">
        <p14:creationId xmlns:p14="http://schemas.microsoft.com/office/powerpoint/2010/main" val="324114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current status of the FSE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Underachievement in income and growth ( the best are Slovenia and the Czech Republic at 75% of the EU average and the worst are Ukraine and Tajikistan)</a:t>
            </a:r>
          </a:p>
          <a:p>
            <a:r>
              <a:rPr lang="en-US" dirty="0" smtClean="0"/>
              <a:t>Stalled out economic and political democratization</a:t>
            </a:r>
          </a:p>
          <a:p>
            <a:r>
              <a:rPr lang="en-US" dirty="0" smtClean="0"/>
              <a:t>Massive distortions in economic incentives and performance</a:t>
            </a:r>
          </a:p>
          <a:p>
            <a:r>
              <a:rPr lang="en-US" dirty="0" smtClean="0"/>
              <a:t>Increasing frustration of the population with the reform process and pressure to reverse it</a:t>
            </a:r>
          </a:p>
          <a:p>
            <a:r>
              <a:rPr lang="en-US" dirty="0" smtClean="0"/>
              <a:t>The evolution of the state as a self serving economic actor</a:t>
            </a:r>
          </a:p>
          <a:p>
            <a:r>
              <a:rPr lang="en-US" dirty="0" smtClean="0"/>
              <a:t>Un-happiness index in FSE</a:t>
            </a:r>
          </a:p>
          <a:p>
            <a:r>
              <a:rPr lang="en-US" dirty="0" smtClean="0">
                <a:solidFill>
                  <a:srgbClr val="FF0000"/>
                </a:solidFill>
              </a:rPr>
              <a:t>How did economic transition get of the map?</a:t>
            </a:r>
            <a:endParaRPr lang="en-US" dirty="0">
              <a:solidFill>
                <a:srgbClr val="FF0000"/>
              </a:solidFill>
            </a:endParaRPr>
          </a:p>
        </p:txBody>
      </p:sp>
    </p:spTree>
    <p:extLst>
      <p:ext uri="{BB962C8B-B14F-4D97-AF65-F5344CB8AC3E}">
        <p14:creationId xmlns:p14="http://schemas.microsoft.com/office/powerpoint/2010/main" val="351158125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economic transition from the socialist system to a capitalist system</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Three prong agenda:</a:t>
            </a:r>
          </a:p>
          <a:p>
            <a:pPr marL="514350" indent="-514350">
              <a:buFont typeface="+mj-lt"/>
              <a:buAutoNum type="arabicPeriod"/>
            </a:pPr>
            <a:r>
              <a:rPr lang="en-US" dirty="0" smtClean="0"/>
              <a:t>To alter the property rights structure as a prerequisite of the systemic overhaul</a:t>
            </a:r>
          </a:p>
          <a:p>
            <a:pPr marL="514350" indent="-514350">
              <a:buFont typeface="+mj-lt"/>
              <a:buAutoNum type="arabicPeriod"/>
            </a:pPr>
            <a:r>
              <a:rPr lang="en-US" dirty="0" smtClean="0"/>
              <a:t>To re-launch market allocation of resources through price liberalization</a:t>
            </a:r>
          </a:p>
          <a:p>
            <a:pPr marL="514350" indent="-514350">
              <a:buFont typeface="+mj-lt"/>
              <a:buAutoNum type="arabicPeriod"/>
            </a:pPr>
            <a:r>
              <a:rPr lang="en-US" dirty="0" smtClean="0"/>
              <a:t>To mitigate the instability and volatility of the regime switch through state control of money supply and external assistance and safety nets</a:t>
            </a:r>
            <a:endParaRPr lang="en-US" dirty="0"/>
          </a:p>
        </p:txBody>
      </p:sp>
    </p:spTree>
    <p:extLst>
      <p:ext uri="{BB962C8B-B14F-4D97-AF65-F5344CB8AC3E}">
        <p14:creationId xmlns:p14="http://schemas.microsoft.com/office/powerpoint/2010/main" val="26977907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map</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Geographic and historical diversity of the FSE</a:t>
            </a:r>
          </a:p>
          <a:p>
            <a:r>
              <a:rPr lang="en-US" dirty="0" smtClean="0"/>
              <a:t>Disparities in the level of economic development</a:t>
            </a:r>
          </a:p>
          <a:p>
            <a:r>
              <a:rPr lang="en-US" dirty="0" smtClean="0"/>
              <a:t>The respective length of the socialist experience</a:t>
            </a:r>
          </a:p>
          <a:p>
            <a:r>
              <a:rPr lang="en-US" dirty="0" smtClean="0"/>
              <a:t>The nature of system adjustment while being socialist: reforms and experimentation with markets</a:t>
            </a:r>
          </a:p>
          <a:p>
            <a:r>
              <a:rPr lang="en-US" dirty="0" smtClean="0"/>
              <a:t>The polity, the politics, and policies of the state in addressing debilities of socialism: the vast gamut ranging from resolute suppression to romancing profit incentives and conditional opening to world markets</a:t>
            </a:r>
          </a:p>
          <a:p>
            <a:r>
              <a:rPr lang="en-US" dirty="0" smtClean="0"/>
              <a:t>Openness of the individual culture/religion/otherwise norms to world exposure</a:t>
            </a:r>
          </a:p>
          <a:p>
            <a:r>
              <a:rPr lang="en-US" dirty="0" smtClean="0">
                <a:solidFill>
                  <a:srgbClr val="FF0000"/>
                </a:solidFill>
              </a:rPr>
              <a:t>The original conditions and the permanence of path dependence? The old termers and the new comers…</a:t>
            </a:r>
          </a:p>
          <a:p>
            <a:endParaRPr lang="en-US" dirty="0"/>
          </a:p>
        </p:txBody>
      </p:sp>
    </p:spTree>
    <p:extLst>
      <p:ext uri="{BB962C8B-B14F-4D97-AF65-F5344CB8AC3E}">
        <p14:creationId xmlns:p14="http://schemas.microsoft.com/office/powerpoint/2010/main" val="42162948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destination</a:t>
            </a:r>
            <a:endParaRPr lang="en-US" dirty="0"/>
          </a:p>
        </p:txBody>
      </p:sp>
      <p:sp>
        <p:nvSpPr>
          <p:cNvPr id="3" name="Content Placeholder 2"/>
          <p:cNvSpPr>
            <a:spLocks noGrp="1"/>
          </p:cNvSpPr>
          <p:nvPr>
            <p:ph idx="1"/>
          </p:nvPr>
        </p:nvSpPr>
        <p:spPr/>
        <p:txBody>
          <a:bodyPr/>
          <a:lstStyle/>
          <a:p>
            <a:r>
              <a:rPr lang="en-US" dirty="0" smtClean="0"/>
              <a:t>Economic and political freedom</a:t>
            </a:r>
          </a:p>
          <a:p>
            <a:r>
              <a:rPr lang="en-US" dirty="0" smtClean="0"/>
              <a:t>National self-determination</a:t>
            </a:r>
          </a:p>
          <a:p>
            <a:r>
              <a:rPr lang="en-US" dirty="0" smtClean="0"/>
              <a:t>Income and overall economic mobility and wellbeing</a:t>
            </a:r>
          </a:p>
          <a:p>
            <a:r>
              <a:rPr lang="en-US" dirty="0" smtClean="0"/>
              <a:t>Happiness</a:t>
            </a:r>
          </a:p>
          <a:p>
            <a:r>
              <a:rPr lang="en-US" dirty="0" smtClean="0">
                <a:solidFill>
                  <a:srgbClr val="FF0000"/>
                </a:solidFill>
              </a:rPr>
              <a:t>Can market warrant all of these with no costs of instability and insecurity and inequality?</a:t>
            </a:r>
            <a:endParaRPr lang="en-US" dirty="0">
              <a:solidFill>
                <a:srgbClr val="FF0000"/>
              </a:solidFill>
            </a:endParaRPr>
          </a:p>
        </p:txBody>
      </p:sp>
    </p:spTree>
    <p:extLst>
      <p:ext uri="{BB962C8B-B14F-4D97-AF65-F5344CB8AC3E}">
        <p14:creationId xmlns:p14="http://schemas.microsoft.com/office/powerpoint/2010/main" val="129506521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1382</TotalTime>
  <Words>4032</Words>
  <Application>Microsoft Office PowerPoint</Application>
  <PresentationFormat>On-screen Show (4:3)</PresentationFormat>
  <Paragraphs>207</Paragraphs>
  <Slides>49</Slides>
  <Notes>0</Notes>
  <HiddenSlides>0</HiddenSlides>
  <MMClips>0</MMClips>
  <ScaleCrop>false</ScaleCrop>
  <HeadingPairs>
    <vt:vector size="4" baseType="variant">
      <vt:variant>
        <vt:lpstr>Theme</vt:lpstr>
      </vt:variant>
      <vt:variant>
        <vt:i4>3</vt:i4>
      </vt:variant>
      <vt:variant>
        <vt:lpstr>Slide Titles</vt:lpstr>
      </vt:variant>
      <vt:variant>
        <vt:i4>49</vt:i4>
      </vt:variant>
    </vt:vector>
  </HeadingPairs>
  <TitlesOfParts>
    <vt:vector size="52" baseType="lpstr">
      <vt:lpstr>Office Theme</vt:lpstr>
      <vt:lpstr>2_Office Theme</vt:lpstr>
      <vt:lpstr>Aspect</vt:lpstr>
      <vt:lpstr>“From quasi market to real market: institutional evolution during economic transition from socialism to capitalism” </vt:lpstr>
      <vt:lpstr>Prologue: the landscape of issues and concepts</vt:lpstr>
      <vt:lpstr>The overview</vt:lpstr>
      <vt:lpstr>PowerPoint Presentation</vt:lpstr>
      <vt:lpstr>The institutions</vt:lpstr>
      <vt:lpstr>The current status of the FSE</vt:lpstr>
      <vt:lpstr>The economic transition from the socialist system to a capitalist system</vt:lpstr>
      <vt:lpstr>The map</vt:lpstr>
      <vt:lpstr>The destination</vt:lpstr>
      <vt:lpstr>Was the end of socialism the triumph of the market?</vt:lpstr>
      <vt:lpstr>The synergy and the challenge of two transformations: globalization and a movement from state socialism to state capitalism</vt:lpstr>
      <vt:lpstr>The “market” of the available models. Or one size fits all?</vt:lpstr>
      <vt:lpstr>Typology of emerging post socialist capitalisms ( King and Szeleny, 2005)</vt:lpstr>
      <vt:lpstr>Laughing curve</vt:lpstr>
      <vt:lpstr>PowerPoint Presentation</vt:lpstr>
      <vt:lpstr>The VoC app and its limits</vt:lpstr>
      <vt:lpstr>New addition to VoC DME</vt:lpstr>
      <vt:lpstr>Field economic experiment: economic transition or systemic transformation</vt:lpstr>
      <vt:lpstr>Color coded revolutions</vt:lpstr>
      <vt:lpstr>Neo Polanyian model: markets are embedded</vt:lpstr>
      <vt:lpstr>Continued</vt:lpstr>
      <vt:lpstr>Growth models: The wake of financial crisis</vt:lpstr>
      <vt:lpstr>PowerPoint Presentation</vt:lpstr>
      <vt:lpstr>The market: success and failure: persistent economic divergence and institutional dysfunction</vt:lpstr>
      <vt:lpstr>Lessons learnt</vt:lpstr>
      <vt:lpstr>The institutional approach: Economic science responds to the new situation</vt:lpstr>
      <vt:lpstr>New thinking : new methodology</vt:lpstr>
      <vt:lpstr>New Comparative Economics: Institutions matter but how much?</vt:lpstr>
      <vt:lpstr>PowerPoint Presentation</vt:lpstr>
      <vt:lpstr>Apps of the NCE</vt:lpstr>
      <vt:lpstr>Problems with IPF</vt:lpstr>
      <vt:lpstr>NCE continued</vt:lpstr>
      <vt:lpstr>PowerPoint Presentation</vt:lpstr>
      <vt:lpstr>NCE further</vt:lpstr>
      <vt:lpstr>PowerPoint Presentation</vt:lpstr>
      <vt:lpstr>Cluster analysis</vt:lpstr>
      <vt:lpstr>Cluster analysis findings: the alternative perspective on the weight and scope of institutions</vt:lpstr>
      <vt:lpstr>Novelty of cluster analysis</vt:lpstr>
      <vt:lpstr>The technique</vt:lpstr>
      <vt:lpstr>PowerPoint Presentation</vt:lpstr>
      <vt:lpstr>Matrix of economic performance and institutions</vt:lpstr>
      <vt:lpstr>Matrix reloaded</vt:lpstr>
      <vt:lpstr>Matrix revolutions</vt:lpstr>
      <vt:lpstr>PowerPoint Presentation</vt:lpstr>
      <vt:lpstr>Economic transition = institutional re-engineering</vt:lpstr>
      <vt:lpstr>PowerPoint Presentation</vt:lpstr>
      <vt:lpstr>The  pre-existing culture of markets</vt:lpstr>
      <vt:lpstr>PowerPoint Presentation</vt:lpstr>
      <vt:lpstr>New Traditional economy: Will Tradition survive in economic transition?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quasi market to real market: institutional evolution during economic transition from socialism to capitalism”</dc:title>
  <dc:creator>TheBark</dc:creator>
  <cp:lastModifiedBy>TheBark</cp:lastModifiedBy>
  <cp:revision>109</cp:revision>
  <dcterms:created xsi:type="dcterms:W3CDTF">2015-05-11T15:19:15Z</dcterms:created>
  <dcterms:modified xsi:type="dcterms:W3CDTF">2015-05-25T19:49:01Z</dcterms:modified>
</cp:coreProperties>
</file>