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notesSlides/notesSlide3.xml" ContentType="application/vnd.openxmlformats-officedocument.presentationml.notes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Default Extension="gif" ContentType="image/gif"/>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p:sldMasterIdLst>
    <p:sldMasterId id="2147483649" r:id="rId1"/>
  </p:sldMasterIdLst>
  <p:notesMasterIdLst>
    <p:notesMasterId r:id="rId18"/>
  </p:notesMasterIdLst>
  <p:handoutMasterIdLst>
    <p:handoutMasterId r:id="rId19"/>
  </p:handoutMasterIdLst>
  <p:sldIdLst>
    <p:sldId id="312" r:id="rId2"/>
    <p:sldId id="346" r:id="rId3"/>
    <p:sldId id="390" r:id="rId4"/>
    <p:sldId id="379" r:id="rId5"/>
    <p:sldId id="381" r:id="rId6"/>
    <p:sldId id="391" r:id="rId7"/>
    <p:sldId id="392" r:id="rId8"/>
    <p:sldId id="399" r:id="rId9"/>
    <p:sldId id="393" r:id="rId10"/>
    <p:sldId id="396" r:id="rId11"/>
    <p:sldId id="400" r:id="rId12"/>
    <p:sldId id="401" r:id="rId13"/>
    <p:sldId id="397" r:id="rId14"/>
    <p:sldId id="395" r:id="rId15"/>
    <p:sldId id="398" r:id="rId16"/>
    <p:sldId id="350" r:id="rId17"/>
  </p:sldIdLst>
  <p:sldSz cx="9144000" cy="6858000" type="screen4x3"/>
  <p:notesSz cx="6858000" cy="9144000"/>
  <p:defaultTextStyle>
    <a:defPPr>
      <a:defRPr lang="en-US"/>
    </a:defPPr>
    <a:lvl1pPr algn="l" rtl="0" eaLnBrk="0" fontAlgn="base" hangingPunct="0">
      <a:spcBef>
        <a:spcPct val="0"/>
      </a:spcBef>
      <a:spcAft>
        <a:spcPct val="0"/>
      </a:spcAft>
      <a:buChar char="•"/>
      <a:defRPr sz="1400" kern="1200">
        <a:solidFill>
          <a:schemeClr val="tx1"/>
        </a:solidFill>
        <a:latin typeface="Agfa Rotis Sans Serif" charset="0"/>
        <a:ea typeface="ＭＳ Ｐゴシック" charset="0"/>
        <a:cs typeface="ＭＳ Ｐゴシック" charset="0"/>
      </a:defRPr>
    </a:lvl1pPr>
    <a:lvl2pPr marL="457200" algn="l" rtl="0" eaLnBrk="0" fontAlgn="base" hangingPunct="0">
      <a:spcBef>
        <a:spcPct val="0"/>
      </a:spcBef>
      <a:spcAft>
        <a:spcPct val="0"/>
      </a:spcAft>
      <a:buChar char="•"/>
      <a:defRPr sz="1400" kern="1200">
        <a:solidFill>
          <a:schemeClr val="tx1"/>
        </a:solidFill>
        <a:latin typeface="Agfa Rotis Sans Serif" charset="0"/>
        <a:ea typeface="ＭＳ Ｐゴシック" charset="0"/>
        <a:cs typeface="ＭＳ Ｐゴシック" charset="0"/>
      </a:defRPr>
    </a:lvl2pPr>
    <a:lvl3pPr marL="914400" algn="l" rtl="0" eaLnBrk="0" fontAlgn="base" hangingPunct="0">
      <a:spcBef>
        <a:spcPct val="0"/>
      </a:spcBef>
      <a:spcAft>
        <a:spcPct val="0"/>
      </a:spcAft>
      <a:buChar char="•"/>
      <a:defRPr sz="1400" kern="1200">
        <a:solidFill>
          <a:schemeClr val="tx1"/>
        </a:solidFill>
        <a:latin typeface="Agfa Rotis Sans Serif" charset="0"/>
        <a:ea typeface="ＭＳ Ｐゴシック" charset="0"/>
        <a:cs typeface="ＭＳ Ｐゴシック" charset="0"/>
      </a:defRPr>
    </a:lvl3pPr>
    <a:lvl4pPr marL="1371600" algn="l" rtl="0" eaLnBrk="0" fontAlgn="base" hangingPunct="0">
      <a:spcBef>
        <a:spcPct val="0"/>
      </a:spcBef>
      <a:spcAft>
        <a:spcPct val="0"/>
      </a:spcAft>
      <a:buChar char="•"/>
      <a:defRPr sz="1400" kern="1200">
        <a:solidFill>
          <a:schemeClr val="tx1"/>
        </a:solidFill>
        <a:latin typeface="Agfa Rotis Sans Serif" charset="0"/>
        <a:ea typeface="ＭＳ Ｐゴシック" charset="0"/>
        <a:cs typeface="ＭＳ Ｐゴシック" charset="0"/>
      </a:defRPr>
    </a:lvl4pPr>
    <a:lvl5pPr marL="1828800" algn="l" rtl="0" eaLnBrk="0" fontAlgn="base" hangingPunct="0">
      <a:spcBef>
        <a:spcPct val="0"/>
      </a:spcBef>
      <a:spcAft>
        <a:spcPct val="0"/>
      </a:spcAft>
      <a:buChar char="•"/>
      <a:defRPr sz="1400" kern="1200">
        <a:solidFill>
          <a:schemeClr val="tx1"/>
        </a:solidFill>
        <a:latin typeface="Agfa Rotis Sans Serif" charset="0"/>
        <a:ea typeface="ＭＳ Ｐゴシック" charset="0"/>
        <a:cs typeface="ＭＳ Ｐゴシック" charset="0"/>
      </a:defRPr>
    </a:lvl5pPr>
    <a:lvl6pPr marL="2286000" algn="l" defTabSz="457200" rtl="0" eaLnBrk="1" latinLnBrk="0" hangingPunct="1">
      <a:defRPr sz="1400" kern="1200">
        <a:solidFill>
          <a:schemeClr val="tx1"/>
        </a:solidFill>
        <a:latin typeface="Agfa Rotis Sans Serif" charset="0"/>
        <a:ea typeface="ＭＳ Ｐゴシック" charset="0"/>
        <a:cs typeface="ＭＳ Ｐゴシック" charset="0"/>
      </a:defRPr>
    </a:lvl6pPr>
    <a:lvl7pPr marL="2743200" algn="l" defTabSz="457200" rtl="0" eaLnBrk="1" latinLnBrk="0" hangingPunct="1">
      <a:defRPr sz="1400" kern="1200">
        <a:solidFill>
          <a:schemeClr val="tx1"/>
        </a:solidFill>
        <a:latin typeface="Agfa Rotis Sans Serif" charset="0"/>
        <a:ea typeface="ＭＳ Ｐゴシック" charset="0"/>
        <a:cs typeface="ＭＳ Ｐゴシック" charset="0"/>
      </a:defRPr>
    </a:lvl7pPr>
    <a:lvl8pPr marL="3200400" algn="l" defTabSz="457200" rtl="0" eaLnBrk="1" latinLnBrk="0" hangingPunct="1">
      <a:defRPr sz="1400" kern="1200">
        <a:solidFill>
          <a:schemeClr val="tx1"/>
        </a:solidFill>
        <a:latin typeface="Agfa Rotis Sans Serif" charset="0"/>
        <a:ea typeface="ＭＳ Ｐゴシック" charset="0"/>
        <a:cs typeface="ＭＳ Ｐゴシック" charset="0"/>
      </a:defRPr>
    </a:lvl8pPr>
    <a:lvl9pPr marL="3657600" algn="l" defTabSz="457200" rtl="0" eaLnBrk="1" latinLnBrk="0" hangingPunct="1">
      <a:defRPr sz="1400" kern="1200">
        <a:solidFill>
          <a:schemeClr val="tx1"/>
        </a:solidFill>
        <a:latin typeface="Agfa Rotis Sans Serif"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2" frameSlides="1"/>
  <p:clrMru>
    <a:srgbClr val="003262"/>
    <a:srgbClr val="A50021"/>
    <a:srgbClr val="CC9900"/>
  </p:clrMru>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8479" autoAdjust="0"/>
  </p:normalViewPr>
  <p:slideViewPr>
    <p:cSldViewPr snapToGrid="0">
      <p:cViewPr varScale="1">
        <p:scale>
          <a:sx n="122" d="100"/>
          <a:sy n="122" d="100"/>
        </p:scale>
        <p:origin x="-368" y="-96"/>
      </p:cViewPr>
      <p:guideLst>
        <p:guide orient="horz" pos="1536"/>
        <p:guide pos="48"/>
      </p:guideLst>
    </p:cSldViewPr>
  </p:slideViewPr>
  <p:outlineViewPr>
    <p:cViewPr>
      <p:scale>
        <a:sx n="33" d="100"/>
        <a:sy n="33" d="100"/>
      </p:scale>
      <p:origin x="0" y="1656"/>
    </p:cViewPr>
  </p:outlineViewPr>
  <p:notesTextViewPr>
    <p:cViewPr>
      <p:scale>
        <a:sx n="75" d="100"/>
        <a:sy n="75" d="100"/>
      </p:scale>
      <p:origin x="0" y="0"/>
    </p:cViewPr>
  </p:notesTextViewPr>
  <p:sorterViewPr>
    <p:cViewPr>
      <p:scale>
        <a:sx n="100" d="100"/>
        <a:sy n="100" d="100"/>
      </p:scale>
      <p:origin x="0" y="4020"/>
    </p:cViewPr>
  </p:sorterViewPr>
  <p:notesViewPr>
    <p:cSldViewPr snapToGrid="0">
      <p:cViewPr varScale="1">
        <p:scale>
          <a:sx n="34" d="100"/>
          <a:sy n="34" d="100"/>
        </p:scale>
        <p:origin x="-300"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0" y="0"/>
            <a:ext cx="2971800" cy="274638"/>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spAutoFit/>
          </a:bodyPr>
          <a:lstStyle>
            <a:lvl1pPr>
              <a:defRPr sz="1200">
                <a:latin typeface="Agfa Rotis Sans Serif" pitchFamily="2" charset="0"/>
                <a:ea typeface="+mn-ea"/>
                <a:cs typeface="+mn-cs"/>
              </a:defRPr>
            </a:lvl1pPr>
          </a:lstStyle>
          <a:p>
            <a:pPr>
              <a:defRPr/>
            </a:pPr>
            <a:endParaRPr lang="es-ES_tradnl"/>
          </a:p>
        </p:txBody>
      </p:sp>
      <p:sp>
        <p:nvSpPr>
          <p:cNvPr id="90115" name="Rectangle 3"/>
          <p:cNvSpPr>
            <a:spLocks noGrp="1" noChangeArrowheads="1"/>
          </p:cNvSpPr>
          <p:nvPr>
            <p:ph type="dt" sz="quarter" idx="1"/>
          </p:nvPr>
        </p:nvSpPr>
        <p:spPr bwMode="auto">
          <a:xfrm>
            <a:off x="3886200" y="0"/>
            <a:ext cx="2971800" cy="274638"/>
          </a:xfrm>
          <a:prstGeom prst="rect">
            <a:avLst/>
          </a:prstGeom>
          <a:noFill/>
          <a:ln w="12700">
            <a:noFill/>
            <a:miter lim="800000"/>
            <a:headEnd/>
            <a:tailEnd/>
          </a:ln>
          <a:effectLst/>
        </p:spPr>
        <p:txBody>
          <a:bodyPr vert="horz" wrap="square" lIns="91440" tIns="45720" rIns="91440" bIns="45720" numCol="1" anchor="t" anchorCtr="0" compatLnSpc="1">
            <a:prstTxWarp prst="textNoShape">
              <a:avLst/>
            </a:prstTxWarp>
            <a:spAutoFit/>
          </a:bodyPr>
          <a:lstStyle>
            <a:lvl1pPr algn="r">
              <a:defRPr sz="1200">
                <a:latin typeface="Agfa Rotis Sans Serif" pitchFamily="2" charset="0"/>
                <a:ea typeface="+mn-ea"/>
                <a:cs typeface="+mn-cs"/>
              </a:defRPr>
            </a:lvl1pPr>
          </a:lstStyle>
          <a:p>
            <a:pPr>
              <a:defRPr/>
            </a:pPr>
            <a:endParaRPr lang="es-ES_tradnl"/>
          </a:p>
        </p:txBody>
      </p:sp>
      <p:sp>
        <p:nvSpPr>
          <p:cNvPr id="90116" name="Rectangle 4"/>
          <p:cNvSpPr>
            <a:spLocks noGrp="1" noChangeArrowheads="1"/>
          </p:cNvSpPr>
          <p:nvPr>
            <p:ph type="ftr" sz="quarter" idx="2"/>
          </p:nvPr>
        </p:nvSpPr>
        <p:spPr bwMode="auto">
          <a:xfrm>
            <a:off x="0" y="8869363"/>
            <a:ext cx="2971800" cy="274637"/>
          </a:xfrm>
          <a:prstGeom prst="rect">
            <a:avLst/>
          </a:prstGeom>
          <a:noFill/>
          <a:ln w="12700">
            <a:noFill/>
            <a:miter lim="800000"/>
            <a:headEnd/>
            <a:tailEnd/>
          </a:ln>
          <a:effectLst/>
        </p:spPr>
        <p:txBody>
          <a:bodyPr vert="horz" wrap="square" lIns="91440" tIns="45720" rIns="91440" bIns="45720" numCol="1" anchor="b" anchorCtr="0" compatLnSpc="1">
            <a:prstTxWarp prst="textNoShape">
              <a:avLst/>
            </a:prstTxWarp>
            <a:spAutoFit/>
          </a:bodyPr>
          <a:lstStyle>
            <a:lvl1pPr>
              <a:defRPr sz="1200">
                <a:latin typeface="Agfa Rotis Sans Serif" pitchFamily="2" charset="0"/>
                <a:ea typeface="+mn-ea"/>
                <a:cs typeface="+mn-cs"/>
              </a:defRPr>
            </a:lvl1pPr>
          </a:lstStyle>
          <a:p>
            <a:pPr>
              <a:defRPr/>
            </a:pPr>
            <a:endParaRPr lang="es-ES_tradnl"/>
          </a:p>
        </p:txBody>
      </p:sp>
      <p:sp>
        <p:nvSpPr>
          <p:cNvPr id="90117" name="Rectangle 5"/>
          <p:cNvSpPr>
            <a:spLocks noGrp="1" noChangeArrowheads="1"/>
          </p:cNvSpPr>
          <p:nvPr>
            <p:ph type="sldNum" sz="quarter" idx="3"/>
          </p:nvPr>
        </p:nvSpPr>
        <p:spPr bwMode="auto">
          <a:xfrm>
            <a:off x="3886200" y="8869363"/>
            <a:ext cx="2971800" cy="274637"/>
          </a:xfrm>
          <a:prstGeom prst="rect">
            <a:avLst/>
          </a:prstGeom>
          <a:noFill/>
          <a:ln w="12700">
            <a:noFill/>
            <a:miter lim="800000"/>
            <a:headEnd/>
            <a:tailEnd/>
          </a:ln>
          <a:effectLst/>
        </p:spPr>
        <p:txBody>
          <a:bodyPr vert="horz" wrap="square" lIns="91440" tIns="45720" rIns="91440" bIns="45720" numCol="1" anchor="b" anchorCtr="0" compatLnSpc="1">
            <a:prstTxWarp prst="textNoShape">
              <a:avLst/>
            </a:prstTxWarp>
            <a:spAutoFit/>
          </a:bodyPr>
          <a:lstStyle>
            <a:lvl1pPr algn="r">
              <a:defRPr sz="1200">
                <a:cs typeface="+mn-cs"/>
              </a:defRPr>
            </a:lvl1pPr>
          </a:lstStyle>
          <a:p>
            <a:pPr>
              <a:defRPr/>
            </a:pPr>
            <a:fld id="{AF3ECD76-4577-6246-8491-1B6B02B92228}" type="slidenum">
              <a:rPr lang="es-ES_tradnl"/>
              <a:pPr>
                <a:defRPr/>
              </a:pPr>
              <a:t>‹#›</a:t>
            </a:fld>
            <a:endParaRPr lang="es-ES_tradnl"/>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40146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buFontTx/>
              <a:buNone/>
              <a:defRPr sz="1200">
                <a:latin typeface="Times New Roman" pitchFamily="18" charset="0"/>
                <a:ea typeface="+mn-ea"/>
                <a:cs typeface="+mn-cs"/>
              </a:defRPr>
            </a:lvl1pPr>
          </a:lstStyle>
          <a:p>
            <a:pPr>
              <a:defRPr/>
            </a:pPr>
            <a:endParaRPr lang="es-ES_tradnl"/>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buFontTx/>
              <a:buNone/>
              <a:defRPr sz="1200">
                <a:latin typeface="Times New Roman" pitchFamily="18" charset="0"/>
                <a:ea typeface="+mn-ea"/>
                <a:cs typeface="+mn-cs"/>
              </a:defRPr>
            </a:lvl1pPr>
          </a:lstStyle>
          <a:p>
            <a:pPr>
              <a:defRPr/>
            </a:pPr>
            <a:endParaRPr lang="es-ES_tradnl"/>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_tradnl" noProof="0"/>
              <a:t>Haga clic para modificar el estilo de texto del patrón</a:t>
            </a:r>
          </a:p>
          <a:p>
            <a:pPr lvl="1"/>
            <a:r>
              <a:rPr lang="es-ES_tradnl" noProof="0"/>
              <a:t>Segundo nivel</a:t>
            </a:r>
          </a:p>
          <a:p>
            <a:pPr lvl="2"/>
            <a:r>
              <a:rPr lang="es-ES_tradnl" noProof="0"/>
              <a:t>Tercer nivel</a:t>
            </a:r>
          </a:p>
          <a:p>
            <a:pPr lvl="3"/>
            <a:r>
              <a:rPr lang="es-ES_tradnl" noProof="0"/>
              <a:t>Cuarto nivel</a:t>
            </a:r>
          </a:p>
          <a:p>
            <a:pPr lvl="4"/>
            <a:r>
              <a:rPr lang="es-ES_tradnl" noProof="0"/>
              <a:t>Quinto nivel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buFontTx/>
              <a:buNone/>
              <a:defRPr sz="1200">
                <a:latin typeface="Times New Roman" pitchFamily="18" charset="0"/>
                <a:ea typeface="+mn-ea"/>
                <a:cs typeface="+mn-cs"/>
              </a:defRPr>
            </a:lvl1pPr>
          </a:lstStyle>
          <a:p>
            <a:pPr>
              <a:defRPr/>
            </a:pPr>
            <a:endParaRPr lang="es-ES_tradnl"/>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buFontTx/>
              <a:buNone/>
              <a:defRPr sz="1200">
                <a:latin typeface="Times New Roman" charset="0"/>
                <a:cs typeface="+mn-cs"/>
              </a:defRPr>
            </a:lvl1pPr>
          </a:lstStyle>
          <a:p>
            <a:pPr>
              <a:defRPr/>
            </a:pPr>
            <a:fld id="{1D20326F-6DB1-2C4A-A71D-F83F8A5CA4B3}" type="slidenum">
              <a:rPr lang="es-ES_tradnl"/>
              <a:pPr>
                <a:defRPr/>
              </a:pPr>
              <a:t>‹#›</a:t>
            </a:fld>
            <a:endParaRPr lang="es-ES_tradnl"/>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529157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1400">
                <a:solidFill>
                  <a:schemeClr val="tx1"/>
                </a:solidFill>
                <a:latin typeface="Agfa Rotis Sans Serif" charset="0"/>
                <a:ea typeface="ＭＳ Ｐゴシック" charset="0"/>
                <a:cs typeface="ＭＳ Ｐゴシック" charset="0"/>
              </a:defRPr>
            </a:lvl1pPr>
            <a:lvl2pPr marL="742950" indent="-285750">
              <a:defRPr sz="1400">
                <a:solidFill>
                  <a:schemeClr val="tx1"/>
                </a:solidFill>
                <a:latin typeface="Agfa Rotis Sans Serif" charset="0"/>
                <a:ea typeface="ＭＳ Ｐゴシック" charset="0"/>
              </a:defRPr>
            </a:lvl2pPr>
            <a:lvl3pPr marL="1143000" indent="-228600">
              <a:defRPr sz="1400">
                <a:solidFill>
                  <a:schemeClr val="tx1"/>
                </a:solidFill>
                <a:latin typeface="Agfa Rotis Sans Serif" charset="0"/>
                <a:ea typeface="ＭＳ Ｐゴシック" charset="0"/>
              </a:defRPr>
            </a:lvl3pPr>
            <a:lvl4pPr marL="1600200" indent="-228600">
              <a:defRPr sz="1400">
                <a:solidFill>
                  <a:schemeClr val="tx1"/>
                </a:solidFill>
                <a:latin typeface="Agfa Rotis Sans Serif" charset="0"/>
                <a:ea typeface="ＭＳ Ｐゴシック" charset="0"/>
              </a:defRPr>
            </a:lvl4pPr>
            <a:lvl5pPr marL="2057400" indent="-228600">
              <a:defRPr sz="1400">
                <a:solidFill>
                  <a:schemeClr val="tx1"/>
                </a:solidFill>
                <a:latin typeface="Agfa Rotis Sans Serif" charset="0"/>
                <a:ea typeface="ＭＳ Ｐゴシック" charset="0"/>
              </a:defRPr>
            </a:lvl5pPr>
            <a:lvl6pPr marL="25146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6pPr>
            <a:lvl7pPr marL="29718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7pPr>
            <a:lvl8pPr marL="34290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8pPr>
            <a:lvl9pPr marL="38862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9pPr>
          </a:lstStyle>
          <a:p>
            <a:fld id="{F0D93F20-2D99-5241-8514-446AACD1BA94}" type="slidenum">
              <a:rPr lang="es-ES_tradnl" sz="1200">
                <a:latin typeface="Times New Roman" charset="0"/>
              </a:rPr>
              <a:pPr/>
              <a:t>1</a:t>
            </a:fld>
            <a:endParaRPr lang="es-ES_tradnl" sz="1200" dirty="0">
              <a:latin typeface="Times New Roman" charset="0"/>
            </a:endParaRPr>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es-ES" dirty="0">
              <a:latin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1400">
                <a:solidFill>
                  <a:schemeClr val="tx1"/>
                </a:solidFill>
                <a:latin typeface="Agfa Rotis Sans Serif" charset="0"/>
                <a:ea typeface="ＭＳ Ｐゴシック" charset="0"/>
                <a:cs typeface="ＭＳ Ｐゴシック" charset="0"/>
              </a:defRPr>
            </a:lvl1pPr>
            <a:lvl2pPr marL="742950" indent="-285750">
              <a:defRPr sz="1400">
                <a:solidFill>
                  <a:schemeClr val="tx1"/>
                </a:solidFill>
                <a:latin typeface="Agfa Rotis Sans Serif" charset="0"/>
                <a:ea typeface="ＭＳ Ｐゴシック" charset="0"/>
              </a:defRPr>
            </a:lvl2pPr>
            <a:lvl3pPr marL="1143000" indent="-228600">
              <a:defRPr sz="1400">
                <a:solidFill>
                  <a:schemeClr val="tx1"/>
                </a:solidFill>
                <a:latin typeface="Agfa Rotis Sans Serif" charset="0"/>
                <a:ea typeface="ＭＳ Ｐゴシック" charset="0"/>
              </a:defRPr>
            </a:lvl3pPr>
            <a:lvl4pPr marL="1600200" indent="-228600">
              <a:defRPr sz="1400">
                <a:solidFill>
                  <a:schemeClr val="tx1"/>
                </a:solidFill>
                <a:latin typeface="Agfa Rotis Sans Serif" charset="0"/>
                <a:ea typeface="ＭＳ Ｐゴシック" charset="0"/>
              </a:defRPr>
            </a:lvl4pPr>
            <a:lvl5pPr marL="2057400" indent="-228600">
              <a:defRPr sz="1400">
                <a:solidFill>
                  <a:schemeClr val="tx1"/>
                </a:solidFill>
                <a:latin typeface="Agfa Rotis Sans Serif" charset="0"/>
                <a:ea typeface="ＭＳ Ｐゴシック" charset="0"/>
              </a:defRPr>
            </a:lvl5pPr>
            <a:lvl6pPr marL="25146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6pPr>
            <a:lvl7pPr marL="29718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7pPr>
            <a:lvl8pPr marL="34290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8pPr>
            <a:lvl9pPr marL="38862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9pPr>
          </a:lstStyle>
          <a:p>
            <a:fld id="{62EB0B6E-986E-D64A-92EB-16CC429FCDD0}" type="slidenum">
              <a:rPr lang="es-ES_tradnl" sz="1200">
                <a:latin typeface="Times New Roman" charset="0"/>
              </a:rPr>
              <a:pPr/>
              <a:t>3</a:t>
            </a:fld>
            <a:endParaRPr lang="es-ES_tradnl" sz="1200">
              <a:latin typeface="Times New Roman" charset="0"/>
            </a:endParaRPr>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es-ES">
              <a:latin typeface="Times New Roman"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1400">
                <a:solidFill>
                  <a:schemeClr val="tx1"/>
                </a:solidFill>
                <a:latin typeface="Agfa Rotis Sans Serif" charset="0"/>
                <a:ea typeface="ＭＳ Ｐゴシック" charset="0"/>
                <a:cs typeface="ＭＳ Ｐゴシック" charset="0"/>
              </a:defRPr>
            </a:lvl1pPr>
            <a:lvl2pPr marL="742950" indent="-285750">
              <a:defRPr sz="1400">
                <a:solidFill>
                  <a:schemeClr val="tx1"/>
                </a:solidFill>
                <a:latin typeface="Agfa Rotis Sans Serif" charset="0"/>
                <a:ea typeface="ＭＳ Ｐゴシック" charset="0"/>
              </a:defRPr>
            </a:lvl2pPr>
            <a:lvl3pPr marL="1143000" indent="-228600">
              <a:defRPr sz="1400">
                <a:solidFill>
                  <a:schemeClr val="tx1"/>
                </a:solidFill>
                <a:latin typeface="Agfa Rotis Sans Serif" charset="0"/>
                <a:ea typeface="ＭＳ Ｐゴシック" charset="0"/>
              </a:defRPr>
            </a:lvl3pPr>
            <a:lvl4pPr marL="1600200" indent="-228600">
              <a:defRPr sz="1400">
                <a:solidFill>
                  <a:schemeClr val="tx1"/>
                </a:solidFill>
                <a:latin typeface="Agfa Rotis Sans Serif" charset="0"/>
                <a:ea typeface="ＭＳ Ｐゴシック" charset="0"/>
              </a:defRPr>
            </a:lvl4pPr>
            <a:lvl5pPr marL="2057400" indent="-228600">
              <a:defRPr sz="1400">
                <a:solidFill>
                  <a:schemeClr val="tx1"/>
                </a:solidFill>
                <a:latin typeface="Agfa Rotis Sans Serif" charset="0"/>
                <a:ea typeface="ＭＳ Ｐゴシック" charset="0"/>
              </a:defRPr>
            </a:lvl5pPr>
            <a:lvl6pPr marL="25146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6pPr>
            <a:lvl7pPr marL="29718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7pPr>
            <a:lvl8pPr marL="34290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8pPr>
            <a:lvl9pPr marL="38862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9pPr>
          </a:lstStyle>
          <a:p>
            <a:fld id="{62EB0B6E-986E-D64A-92EB-16CC429FCDD0}" type="slidenum">
              <a:rPr lang="es-ES_tradnl" sz="1200">
                <a:latin typeface="Times New Roman" charset="0"/>
              </a:rPr>
              <a:pPr/>
              <a:t>14</a:t>
            </a:fld>
            <a:endParaRPr lang="es-ES_tradnl" sz="1200">
              <a:latin typeface="Times New Roman" charset="0"/>
            </a:endParaRPr>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es-ES">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1400">
                <a:solidFill>
                  <a:schemeClr val="tx1"/>
                </a:solidFill>
                <a:latin typeface="Agfa Rotis Sans Serif" charset="0"/>
                <a:ea typeface="ＭＳ Ｐゴシック" charset="0"/>
                <a:cs typeface="ＭＳ Ｐゴシック" charset="0"/>
              </a:defRPr>
            </a:lvl1pPr>
            <a:lvl2pPr marL="742950" indent="-285750">
              <a:defRPr sz="1400">
                <a:solidFill>
                  <a:schemeClr val="tx1"/>
                </a:solidFill>
                <a:latin typeface="Agfa Rotis Sans Serif" charset="0"/>
                <a:ea typeface="ＭＳ Ｐゴシック" charset="0"/>
              </a:defRPr>
            </a:lvl2pPr>
            <a:lvl3pPr marL="1143000" indent="-228600">
              <a:defRPr sz="1400">
                <a:solidFill>
                  <a:schemeClr val="tx1"/>
                </a:solidFill>
                <a:latin typeface="Agfa Rotis Sans Serif" charset="0"/>
                <a:ea typeface="ＭＳ Ｐゴシック" charset="0"/>
              </a:defRPr>
            </a:lvl3pPr>
            <a:lvl4pPr marL="1600200" indent="-228600">
              <a:defRPr sz="1400">
                <a:solidFill>
                  <a:schemeClr val="tx1"/>
                </a:solidFill>
                <a:latin typeface="Agfa Rotis Sans Serif" charset="0"/>
                <a:ea typeface="ＭＳ Ｐゴシック" charset="0"/>
              </a:defRPr>
            </a:lvl4pPr>
            <a:lvl5pPr marL="2057400" indent="-228600">
              <a:defRPr sz="1400">
                <a:solidFill>
                  <a:schemeClr val="tx1"/>
                </a:solidFill>
                <a:latin typeface="Agfa Rotis Sans Serif" charset="0"/>
                <a:ea typeface="ＭＳ Ｐゴシック" charset="0"/>
              </a:defRPr>
            </a:lvl5pPr>
            <a:lvl6pPr marL="25146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6pPr>
            <a:lvl7pPr marL="29718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7pPr>
            <a:lvl8pPr marL="34290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8pPr>
            <a:lvl9pPr marL="38862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9pPr>
          </a:lstStyle>
          <a:p>
            <a:fld id="{62EB0B6E-986E-D64A-92EB-16CC429FCDD0}" type="slidenum">
              <a:rPr lang="es-ES_tradnl" sz="1200">
                <a:latin typeface="Times New Roman" charset="0"/>
              </a:rPr>
              <a:pPr/>
              <a:t>15</a:t>
            </a:fld>
            <a:endParaRPr lang="es-ES_tradnl" sz="1200">
              <a:latin typeface="Times New Roman" charset="0"/>
            </a:endParaRPr>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es-ES">
              <a:latin typeface="Times New 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a:defRPr sz="1400">
                <a:solidFill>
                  <a:schemeClr val="tx1"/>
                </a:solidFill>
                <a:latin typeface="Agfa Rotis Sans Serif" charset="0"/>
                <a:ea typeface="ＭＳ Ｐゴシック" charset="0"/>
                <a:cs typeface="ＭＳ Ｐゴシック" charset="0"/>
              </a:defRPr>
            </a:lvl1pPr>
            <a:lvl2pPr marL="742950" indent="-285750">
              <a:defRPr sz="1400">
                <a:solidFill>
                  <a:schemeClr val="tx1"/>
                </a:solidFill>
                <a:latin typeface="Agfa Rotis Sans Serif" charset="0"/>
                <a:ea typeface="ＭＳ Ｐゴシック" charset="0"/>
              </a:defRPr>
            </a:lvl2pPr>
            <a:lvl3pPr marL="1143000" indent="-228600">
              <a:defRPr sz="1400">
                <a:solidFill>
                  <a:schemeClr val="tx1"/>
                </a:solidFill>
                <a:latin typeface="Agfa Rotis Sans Serif" charset="0"/>
                <a:ea typeface="ＭＳ Ｐゴシック" charset="0"/>
              </a:defRPr>
            </a:lvl3pPr>
            <a:lvl4pPr marL="1600200" indent="-228600">
              <a:defRPr sz="1400">
                <a:solidFill>
                  <a:schemeClr val="tx1"/>
                </a:solidFill>
                <a:latin typeface="Agfa Rotis Sans Serif" charset="0"/>
                <a:ea typeface="ＭＳ Ｐゴシック" charset="0"/>
              </a:defRPr>
            </a:lvl4pPr>
            <a:lvl5pPr marL="2057400" indent="-228600">
              <a:defRPr sz="1400">
                <a:solidFill>
                  <a:schemeClr val="tx1"/>
                </a:solidFill>
                <a:latin typeface="Agfa Rotis Sans Serif" charset="0"/>
                <a:ea typeface="ＭＳ Ｐゴシック" charset="0"/>
              </a:defRPr>
            </a:lvl5pPr>
            <a:lvl6pPr marL="25146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6pPr>
            <a:lvl7pPr marL="29718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7pPr>
            <a:lvl8pPr marL="34290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8pPr>
            <a:lvl9pPr marL="3886200" indent="-228600" eaLnBrk="0" fontAlgn="base" hangingPunct="0">
              <a:spcBef>
                <a:spcPct val="0"/>
              </a:spcBef>
              <a:spcAft>
                <a:spcPct val="0"/>
              </a:spcAft>
              <a:buChar char="•"/>
              <a:defRPr sz="1400">
                <a:solidFill>
                  <a:schemeClr val="tx1"/>
                </a:solidFill>
                <a:latin typeface="Agfa Rotis Sans Serif" charset="0"/>
                <a:ea typeface="ＭＳ Ｐゴシック" charset="0"/>
              </a:defRPr>
            </a:lvl9pPr>
          </a:lstStyle>
          <a:p>
            <a:fld id="{62EB0B6E-986E-D64A-92EB-16CC429FCDD0}" type="slidenum">
              <a:rPr lang="es-ES_tradnl" sz="1200">
                <a:latin typeface="Times New Roman" charset="0"/>
              </a:rPr>
              <a:pPr/>
              <a:t>16</a:t>
            </a:fld>
            <a:endParaRPr lang="es-ES_tradnl" sz="1200">
              <a:latin typeface="Times New Roman" charset="0"/>
            </a:endParaRPr>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a:lstStyle/>
          <a:p>
            <a:endParaRPr lang="es-ES">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Pr>
        <a:solidFill>
          <a:srgbClr val="990000"/>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854200"/>
            <a:ext cx="7772400" cy="1143000"/>
          </a:xfrm>
        </p:spPr>
        <p:txBody>
          <a:bodyPr/>
          <a:lstStyle>
            <a:lvl1pPr>
              <a:defRPr>
                <a:solidFill>
                  <a:schemeClr val="bg1"/>
                </a:solidFill>
              </a:defRPr>
            </a:lvl1pPr>
          </a:lstStyle>
          <a:p>
            <a:r>
              <a:rPr lang="es-ES_tradnl" altLang="es-ES_tradnl"/>
              <a:t>Click to edit Master title style</a:t>
            </a:r>
          </a:p>
        </p:txBody>
      </p:sp>
      <p:sp>
        <p:nvSpPr>
          <p:cNvPr id="102403" name="Rectangle 3"/>
          <p:cNvSpPr>
            <a:spLocks noGrp="1" noChangeArrowheads="1"/>
          </p:cNvSpPr>
          <p:nvPr>
            <p:ph type="subTitle" idx="1"/>
          </p:nvPr>
        </p:nvSpPr>
        <p:spPr>
          <a:xfrm>
            <a:off x="1371600" y="3454400"/>
            <a:ext cx="6400800" cy="1752600"/>
          </a:xfrm>
        </p:spPr>
        <p:txBody>
          <a:bodyPr/>
          <a:lstStyle>
            <a:lvl1pPr marL="0" indent="0" algn="ctr">
              <a:buFontTx/>
              <a:buNone/>
              <a:defRPr>
                <a:solidFill>
                  <a:schemeClr val="bg1"/>
                </a:solidFill>
              </a:defRPr>
            </a:lvl1pPr>
          </a:lstStyle>
          <a:p>
            <a:r>
              <a:rPr lang="es-ES_tradnl" altLang="es-ES_tradnl"/>
              <a:t>Click to edit Master subtitle style</a:t>
            </a:r>
          </a:p>
        </p:txBody>
      </p:sp>
      <p:sp>
        <p:nvSpPr>
          <p:cNvPr id="6" name="Rectangle 4"/>
          <p:cNvSpPr>
            <a:spLocks noGrp="1" noChangeArrowheads="1"/>
          </p:cNvSpPr>
          <p:nvPr>
            <p:ph type="ftr" sz="quarter" idx="10"/>
          </p:nvPr>
        </p:nvSpPr>
        <p:spPr>
          <a:xfrm>
            <a:off x="3509963" y="6221413"/>
            <a:ext cx="2895600" cy="457200"/>
          </a:xfrm>
          <a:prstGeom prst="rect">
            <a:avLst/>
          </a:prstGeom>
        </p:spPr>
        <p:txBody>
          <a:bodyPr/>
          <a:lstStyle>
            <a:lvl1pPr>
              <a:defRPr>
                <a:solidFill>
                  <a:schemeClr val="bg1"/>
                </a:solidFill>
                <a:latin typeface="Agfa Rotis Sans Serif" pitchFamily="2" charset="0"/>
                <a:ea typeface="+mn-ea"/>
                <a:cs typeface="+mn-cs"/>
              </a:defRPr>
            </a:lvl1pPr>
          </a:lstStyle>
          <a:p>
            <a:pPr>
              <a:defRPr/>
            </a:pPr>
            <a:endParaRPr lang="en-US" altLang="es-ES_tradnl"/>
          </a:p>
        </p:txBody>
      </p:sp>
      <p:sp>
        <p:nvSpPr>
          <p:cNvPr id="7" name="Rectangle 5"/>
          <p:cNvSpPr>
            <a:spLocks noGrp="1" noChangeArrowheads="1"/>
          </p:cNvSpPr>
          <p:nvPr>
            <p:ph type="sldNum" sz="quarter" idx="11"/>
          </p:nvPr>
        </p:nvSpPr>
        <p:spPr>
          <a:xfrm>
            <a:off x="683895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solidFill>
                  <a:schemeClr val="bg1"/>
                </a:solidFill>
                <a:cs typeface="+mn-cs"/>
              </a:defRPr>
            </a:lvl1pPr>
          </a:lstStyle>
          <a:p>
            <a:pPr>
              <a:defRPr/>
            </a:pPr>
            <a:fld id="{A5FBE070-F962-4C4C-BC03-5F5EF69E4500}"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17986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5" name="Slide Number Placeholder 4"/>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D1B1BFFB-DB29-9B40-8426-DBEB80B94875}"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02462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27800" y="460375"/>
            <a:ext cx="1943100" cy="5197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96913" y="460375"/>
            <a:ext cx="5678487" cy="5197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5" name="Slide Number Placeholder 4"/>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760B152B-CF0E-9A45-B710-F08446D7A23D}"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8592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None/>
              <a:defRPr/>
            </a:lvl1pPr>
            <a:lvl2pPr>
              <a:buNone/>
              <a:defRPr/>
            </a:lvl2pPr>
            <a:lvl3pPr>
              <a:buNone/>
              <a:defRPr/>
            </a:lvl3pPr>
            <a:lvl4pPr>
              <a:buNone/>
              <a:defRPr/>
            </a:lvl4pPr>
            <a:lvl5pPr>
              <a:buNone/>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5" name="Slide Number Placeholder 4"/>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B41B8D33-8D9C-0646-8542-B9951C36D8DD}"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69562916"/>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5" name="Slide Number Placeholder 4"/>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A3D86758-4874-024C-B83F-8948B1C8E6CE}"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20809347"/>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670050"/>
            <a:ext cx="3810000" cy="398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0900" y="1670050"/>
            <a:ext cx="3810000" cy="398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6" name="Slide Number Placeholder 5"/>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D3CC0BD6-8F6F-9749-95AB-D0B38462F39B}"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41366909"/>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8" name="Slide Number Placeholder 7"/>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B5577683-2A9F-A146-9D73-702027C133A1}"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5092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4" name="Slide Number Placeholder 3"/>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FDD23082-7BE0-2C4D-AE6F-5E41B1CB0D88}"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37380011"/>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3" name="Slide Number Placeholder 2"/>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DF3400D6-5833-4147-8609-6385A91CC5D1}"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37934307"/>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6" name="Slide Number Placeholder 5"/>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BB176308-8E80-F448-A04F-15AC9D01E80A}"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72754094"/>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a:xfrm>
            <a:off x="3411538" y="6221413"/>
            <a:ext cx="2895600" cy="457200"/>
          </a:xfrm>
          <a:prstGeom prst="rect">
            <a:avLst/>
          </a:prstGeom>
        </p:spPr>
        <p:txBody>
          <a:bodyPr/>
          <a:lstStyle>
            <a:lvl1pPr>
              <a:defRPr>
                <a:latin typeface="Agfa Rotis Sans Serif" pitchFamily="2" charset="0"/>
                <a:ea typeface="+mn-ea"/>
                <a:cs typeface="+mn-cs"/>
              </a:defRPr>
            </a:lvl1pPr>
          </a:lstStyle>
          <a:p>
            <a:pPr>
              <a:defRPr/>
            </a:pPr>
            <a:endParaRPr lang="en-US" altLang="es-ES_tradnl"/>
          </a:p>
        </p:txBody>
      </p:sp>
      <p:sp>
        <p:nvSpPr>
          <p:cNvPr id="6" name="Slide Number Placeholder 5"/>
          <p:cNvSpPr>
            <a:spLocks noGrp="1"/>
          </p:cNvSpPr>
          <p:nvPr>
            <p:ph type="sldNum" sz="quarter" idx="11"/>
          </p:nvPr>
        </p:nvSpPr>
        <p:spPr>
          <a:xfrm>
            <a:off x="6565900" y="6221413"/>
            <a:ext cx="1905000" cy="457200"/>
          </a:xfrm>
          <a:prstGeom prst="rect">
            <a:avLst/>
          </a:prstGeom>
        </p:spPr>
        <p:txBody>
          <a:bodyPr vert="horz" wrap="square" lIns="91440" tIns="45720" rIns="91440" bIns="45720" numCol="1" anchor="t" anchorCtr="0" compatLnSpc="1">
            <a:prstTxWarp prst="textNoShape">
              <a:avLst/>
            </a:prstTxWarp>
          </a:bodyPr>
          <a:lstStyle>
            <a:lvl1pPr>
              <a:defRPr>
                <a:cs typeface="+mn-cs"/>
              </a:defRPr>
            </a:lvl1pPr>
          </a:lstStyle>
          <a:p>
            <a:pPr>
              <a:defRPr/>
            </a:pPr>
            <a:fld id="{3ED5E027-A5FB-604A-9664-894948A6E555}" type="slidenum">
              <a:rPr lang="en-US"/>
              <a:pPr>
                <a:defRPr/>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871756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96913" y="41275"/>
            <a:ext cx="7748587" cy="944563"/>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98500" y="1670050"/>
            <a:ext cx="7772400" cy="398780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 xmlns:a="http://schemas.openxmlformats.org/drawingml/2006/main" xmlns:r="http://schemas.openxmlformats.org/officeDocument/2006/relationships" xmlns:p="http://schemas.openxmlformats.org/presentationml/2006/main" xmlns:ma14="http://schemas.microsoft.com/office/mac/drawingml/2011/main"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9" name="Rectangle 7"/>
          <p:cNvSpPr>
            <a:spLocks noChangeArrowheads="1"/>
          </p:cNvSpPr>
          <p:nvPr/>
        </p:nvSpPr>
        <p:spPr bwMode="auto">
          <a:xfrm>
            <a:off x="266700" y="6434138"/>
            <a:ext cx="2667000" cy="251992"/>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a:tailEnd/>
              </a14:hiddenLine>
            </a:ext>
          </a:extLst>
        </p:spPr>
        <p:txBody>
          <a:bodyPr lIns="90487" tIns="44450" rIns="90487" bIns="44450">
            <a:spAutoFit/>
          </a:bodyPr>
          <a:lstStyle/>
          <a:p>
            <a:pPr>
              <a:lnSpc>
                <a:spcPct val="95000"/>
              </a:lnSpc>
              <a:buFontTx/>
              <a:buNone/>
            </a:pPr>
            <a:r>
              <a:rPr lang="pl-PL" sz="1100" b="1" dirty="0" smtClean="0">
                <a:solidFill>
                  <a:schemeClr val="bg2"/>
                </a:solidFill>
                <a:latin typeface="Agfa Rotis Semisans Bold" charset="0"/>
              </a:rPr>
              <a:t>Michael </a:t>
            </a:r>
            <a:r>
              <a:rPr lang="pl-PL" sz="1100" b="1" dirty="0" err="1" smtClean="0">
                <a:solidFill>
                  <a:schemeClr val="bg2"/>
                </a:solidFill>
                <a:latin typeface="Agfa Rotis Semisans Bold" charset="0"/>
              </a:rPr>
              <a:t>Bykhovsky</a:t>
            </a:r>
            <a:endParaRPr lang="es-ES_tradnl" sz="2400" b="1" dirty="0">
              <a:solidFill>
                <a:schemeClr val="bg2"/>
              </a:solidFill>
              <a:latin typeface="Agfa Rotis Semisans Bold" charset="0"/>
            </a:endParaRPr>
          </a:p>
        </p:txBody>
      </p:sp>
      <p:sp>
        <p:nvSpPr>
          <p:cNvPr id="1030" name="Rectangle 7"/>
          <p:cNvSpPr>
            <a:spLocks noChangeArrowheads="1"/>
          </p:cNvSpPr>
          <p:nvPr userDrawn="1"/>
        </p:nvSpPr>
        <p:spPr bwMode="auto">
          <a:xfrm>
            <a:off x="7505700" y="6426200"/>
            <a:ext cx="1308100" cy="250825"/>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12700">
                <a:solidFill>
                  <a:srgbClr val="000000"/>
                </a:solidFill>
                <a:miter lim="800000"/>
                <a:headEnd/>
                <a:tailEnd/>
              </a14:hiddenLine>
            </a:ext>
          </a:extLst>
        </p:spPr>
        <p:txBody>
          <a:bodyPr lIns="90487" tIns="44450" rIns="90487" bIns="44450">
            <a:spAutoFit/>
          </a:bodyPr>
          <a:lstStyle/>
          <a:p>
            <a:pPr algn="r">
              <a:lnSpc>
                <a:spcPct val="95000"/>
              </a:lnSpc>
              <a:buFontTx/>
              <a:buNone/>
            </a:pPr>
            <a:fld id="{0B3DE324-F234-EC44-98D4-51B633E2E742}" type="slidenum">
              <a:rPr lang="pl-PL" sz="1100" b="1">
                <a:solidFill>
                  <a:schemeClr val="bg2"/>
                </a:solidFill>
                <a:latin typeface="Agfa Rotis Semisans Bold" charset="0"/>
              </a:rPr>
              <a:pPr algn="r">
                <a:lnSpc>
                  <a:spcPct val="95000"/>
                </a:lnSpc>
                <a:buFontTx/>
                <a:buNone/>
              </a:pPr>
              <a:t>‹#›</a:t>
            </a:fld>
            <a:endParaRPr lang="es-ES_tradnl" sz="2400" b="1">
              <a:solidFill>
                <a:schemeClr val="bg2"/>
              </a:solidFill>
              <a:latin typeface="Agfa Rotis Semisans Bold" charset="0"/>
            </a:endParaRPr>
          </a:p>
        </p:txBody>
      </p:sp>
      <p:sp>
        <p:nvSpPr>
          <p:cNvPr id="1031" name="Line 4"/>
          <p:cNvSpPr>
            <a:spLocks noChangeShapeType="1"/>
          </p:cNvSpPr>
          <p:nvPr userDrawn="1"/>
        </p:nvSpPr>
        <p:spPr bwMode="auto">
          <a:xfrm>
            <a:off x="0" y="1028700"/>
            <a:ext cx="9144000" cy="0"/>
          </a:xfrm>
          <a:prstGeom prst="line">
            <a:avLst/>
          </a:prstGeom>
          <a:noFill/>
          <a:ln w="38100">
            <a:solidFill>
              <a:srgbClr val="003262"/>
            </a:solidFill>
            <a:round/>
            <a:headEnd/>
            <a:tailEnd/>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4400" r:id="rId1"/>
    <p:sldLayoutId id="2147484401" r:id="rId2"/>
    <p:sldLayoutId id="2147484402" r:id="rId3"/>
    <p:sldLayoutId id="2147484403" r:id="rId4"/>
    <p:sldLayoutId id="2147484404" r:id="rId5"/>
    <p:sldLayoutId id="2147484405" r:id="rId6"/>
    <p:sldLayoutId id="2147484406" r:id="rId7"/>
    <p:sldLayoutId id="2147484407" r:id="rId8"/>
    <p:sldLayoutId id="2147484408" r:id="rId9"/>
    <p:sldLayoutId id="2147484409" r:id="rId10"/>
    <p:sldLayoutId id="2147484410"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Agfa Rotis Semisans Bold"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gfa Rotis Semisans Bold"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gfa Rotis Semisans Bold"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gfa Rotis Semisans Bold" charset="0"/>
          <a:ea typeface="ＭＳ Ｐゴシック" charset="0"/>
          <a:cs typeface="ＭＳ Ｐゴシック" charset="0"/>
        </a:defRPr>
      </a:lvl5pPr>
      <a:lvl6pPr marL="457200" algn="ctr" rtl="0" eaLnBrk="0" fontAlgn="base" hangingPunct="0">
        <a:spcBef>
          <a:spcPct val="0"/>
        </a:spcBef>
        <a:spcAft>
          <a:spcPct val="0"/>
        </a:spcAft>
        <a:defRPr sz="4400">
          <a:solidFill>
            <a:schemeClr val="tx2"/>
          </a:solidFill>
          <a:latin typeface="Agfa Rotis Semisans Bold" charset="0"/>
        </a:defRPr>
      </a:lvl6pPr>
      <a:lvl7pPr marL="914400" algn="ctr" rtl="0" eaLnBrk="0" fontAlgn="base" hangingPunct="0">
        <a:spcBef>
          <a:spcPct val="0"/>
        </a:spcBef>
        <a:spcAft>
          <a:spcPct val="0"/>
        </a:spcAft>
        <a:defRPr sz="4400">
          <a:solidFill>
            <a:schemeClr val="tx2"/>
          </a:solidFill>
          <a:latin typeface="Agfa Rotis Semisans Bold" charset="0"/>
        </a:defRPr>
      </a:lvl7pPr>
      <a:lvl8pPr marL="1371600" algn="ctr" rtl="0" eaLnBrk="0" fontAlgn="base" hangingPunct="0">
        <a:spcBef>
          <a:spcPct val="0"/>
        </a:spcBef>
        <a:spcAft>
          <a:spcPct val="0"/>
        </a:spcAft>
        <a:defRPr sz="4400">
          <a:solidFill>
            <a:schemeClr val="tx2"/>
          </a:solidFill>
          <a:latin typeface="Agfa Rotis Semisans Bold" charset="0"/>
        </a:defRPr>
      </a:lvl8pPr>
      <a:lvl9pPr marL="1828800" algn="ctr" rtl="0" eaLnBrk="0" fontAlgn="base" hangingPunct="0">
        <a:spcBef>
          <a:spcPct val="0"/>
        </a:spcBef>
        <a:spcAft>
          <a:spcPct val="0"/>
        </a:spcAft>
        <a:defRPr sz="4400">
          <a:solidFill>
            <a:schemeClr val="tx2"/>
          </a:solidFill>
          <a:latin typeface="Agfa Rotis Semisans Bold"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gi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3262"/>
        </a:solidFill>
        <a:effectLst/>
      </p:bgPr>
    </p:bg>
    <p:spTree>
      <p:nvGrpSpPr>
        <p:cNvPr id="1" name=""/>
        <p:cNvGrpSpPr/>
        <p:nvPr/>
      </p:nvGrpSpPr>
      <p:grpSpPr>
        <a:xfrm>
          <a:off x="0" y="0"/>
          <a:ext cx="0" cy="0"/>
          <a:chOff x="0" y="0"/>
          <a:chExt cx="0" cy="0"/>
        </a:xfrm>
      </p:grpSpPr>
      <p:sp>
        <p:nvSpPr>
          <p:cNvPr id="39937" name="Rectangle 2"/>
          <p:cNvSpPr>
            <a:spLocks noGrp="1" noChangeArrowheads="1"/>
          </p:cNvSpPr>
          <p:nvPr>
            <p:ph type="ctrTitle"/>
          </p:nvPr>
        </p:nvSpPr>
        <p:spPr>
          <a:xfrm>
            <a:off x="685800" y="1727780"/>
            <a:ext cx="7772400" cy="2012950"/>
          </a:xfrm>
        </p:spPr>
        <p:txBody>
          <a:bodyPr/>
          <a:lstStyle/>
          <a:p>
            <a:r>
              <a:rPr lang="en-US" sz="3600" dirty="0">
                <a:latin typeface="Arial" charset="0"/>
                <a:cs typeface="Arial" charset="0"/>
              </a:rPr>
              <a:t>Structure of the Financial Industry: Effects of </a:t>
            </a:r>
            <a:r>
              <a:rPr lang="en-US" sz="3600" dirty="0" smtClean="0">
                <a:latin typeface="Arial" charset="0"/>
                <a:cs typeface="Arial" charset="0"/>
              </a:rPr>
              <a:t>Agents' </a:t>
            </a:r>
            <a:r>
              <a:rPr lang="en-US" sz="3600" dirty="0">
                <a:latin typeface="Arial" charset="0"/>
                <a:cs typeface="Arial" charset="0"/>
              </a:rPr>
              <a:t>Incentives</a:t>
            </a:r>
          </a:p>
        </p:txBody>
      </p:sp>
      <p:sp>
        <p:nvSpPr>
          <p:cNvPr id="39938" name="Rectangle 3"/>
          <p:cNvSpPr>
            <a:spLocks noGrp="1" noChangeArrowheads="1"/>
          </p:cNvSpPr>
          <p:nvPr>
            <p:ph type="subTitle" idx="1"/>
          </p:nvPr>
        </p:nvSpPr>
        <p:spPr>
          <a:xfrm>
            <a:off x="1371600" y="4445580"/>
            <a:ext cx="6400800" cy="482600"/>
          </a:xfrm>
        </p:spPr>
        <p:txBody>
          <a:bodyPr/>
          <a:lstStyle/>
          <a:p>
            <a:pPr>
              <a:lnSpc>
                <a:spcPct val="80000"/>
              </a:lnSpc>
            </a:pPr>
            <a:r>
              <a:rPr lang="en-US" sz="2800" dirty="0" smtClean="0">
                <a:latin typeface="Arial" charset="0"/>
                <a:cs typeface="Arial" charset="0"/>
              </a:rPr>
              <a:t>Michael </a:t>
            </a:r>
            <a:r>
              <a:rPr lang="en-US" sz="2800" dirty="0" err="1" smtClean="0">
                <a:latin typeface="Arial" charset="0"/>
                <a:cs typeface="Arial" charset="0"/>
              </a:rPr>
              <a:t>Bykhovsky</a:t>
            </a:r>
            <a:endParaRPr lang="en-US" sz="2800" dirty="0" smtClean="0">
              <a:latin typeface="Arial" charset="0"/>
              <a:cs typeface="Arial" charset="0"/>
            </a:endParaRPr>
          </a:p>
          <a:p>
            <a:pPr>
              <a:lnSpc>
                <a:spcPct val="80000"/>
              </a:lnSpc>
            </a:pPr>
            <a:r>
              <a:rPr lang="en-US" sz="2800" dirty="0" smtClean="0">
                <a:latin typeface="Arial" charset="0"/>
                <a:cs typeface="Arial" charset="0"/>
              </a:rPr>
              <a:t>ESNIE 2015</a:t>
            </a:r>
            <a:endParaRPr lang="en-US" sz="2800" dirty="0">
              <a:latin typeface="Arial"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41275"/>
            <a:ext cx="9144000" cy="944563"/>
          </a:xfrm>
        </p:spPr>
        <p:txBody>
          <a:bodyPr/>
          <a:lstStyle/>
          <a:p>
            <a:r>
              <a:rPr lang="en-US" dirty="0" smtClean="0">
                <a:latin typeface="Arial" charset="0"/>
                <a:cs typeface="Arial" charset="0"/>
              </a:rPr>
              <a:t>Call for New Regulatory Regime</a:t>
            </a:r>
            <a:endParaRPr lang="en-US" dirty="0">
              <a:latin typeface="Arial" charset="0"/>
              <a:cs typeface="Arial" charset="0"/>
            </a:endParaRPr>
          </a:p>
        </p:txBody>
      </p:sp>
      <p:sp>
        <p:nvSpPr>
          <p:cNvPr id="29698" name="Content Placeholder 2"/>
          <p:cNvSpPr>
            <a:spLocks noGrp="1"/>
          </p:cNvSpPr>
          <p:nvPr>
            <p:ph idx="1"/>
          </p:nvPr>
        </p:nvSpPr>
        <p:spPr>
          <a:xfrm>
            <a:off x="433294" y="1128713"/>
            <a:ext cx="8710706" cy="4830762"/>
          </a:xfrm>
        </p:spPr>
        <p:txBody>
          <a:bodyPr/>
          <a:lstStyle/>
          <a:p>
            <a:pPr>
              <a:lnSpc>
                <a:spcPct val="130000"/>
              </a:lnSpc>
              <a:buFontTx/>
              <a:buChar char="•"/>
              <a:defRPr/>
            </a:pPr>
            <a:r>
              <a:rPr lang="en-US" sz="2400" dirty="0" smtClean="0">
                <a:latin typeface="Arial"/>
                <a:cs typeface="Arial"/>
              </a:rPr>
              <a:t>Disclosure </a:t>
            </a:r>
            <a:r>
              <a:rPr lang="en-US" sz="2400" dirty="0">
                <a:latin typeface="Arial"/>
                <a:cs typeface="Arial"/>
              </a:rPr>
              <a:t>(information asymmetry issues)</a:t>
            </a:r>
          </a:p>
          <a:p>
            <a:pPr>
              <a:lnSpc>
                <a:spcPct val="130000"/>
              </a:lnSpc>
              <a:buFontTx/>
              <a:buChar char="•"/>
              <a:defRPr/>
            </a:pPr>
            <a:r>
              <a:rPr lang="en-US" sz="2400" dirty="0">
                <a:latin typeface="Arial"/>
                <a:cs typeface="Arial"/>
              </a:rPr>
              <a:t>Pricing, data, structures, analysis, tail risks, complete historical performance, expected performance, etc.</a:t>
            </a:r>
          </a:p>
          <a:p>
            <a:pPr>
              <a:lnSpc>
                <a:spcPct val="130000"/>
              </a:lnSpc>
              <a:buFontTx/>
              <a:buChar char="•"/>
              <a:defRPr/>
            </a:pPr>
            <a:r>
              <a:rPr lang="en-US" sz="2400" dirty="0">
                <a:latin typeface="Arial"/>
                <a:cs typeface="Arial"/>
              </a:rPr>
              <a:t>Alignment of incentives (principal/agent disconnect)</a:t>
            </a:r>
          </a:p>
          <a:p>
            <a:pPr>
              <a:lnSpc>
                <a:spcPct val="130000"/>
              </a:lnSpc>
              <a:buFontTx/>
              <a:buChar char="•"/>
              <a:defRPr/>
            </a:pPr>
            <a:r>
              <a:rPr lang="en-US" sz="2400" dirty="0">
                <a:latin typeface="Arial"/>
                <a:cs typeface="Arial"/>
              </a:rPr>
              <a:t>Compensation structures, fee flows (de-legalize bribery?)</a:t>
            </a:r>
          </a:p>
          <a:p>
            <a:pPr>
              <a:lnSpc>
                <a:spcPct val="130000"/>
              </a:lnSpc>
              <a:buFontTx/>
              <a:buChar char="•"/>
              <a:defRPr/>
            </a:pPr>
            <a:r>
              <a:rPr lang="en-US" sz="2400" dirty="0">
                <a:latin typeface="Arial"/>
                <a:cs typeface="Arial"/>
              </a:rPr>
              <a:t>Rating agencies</a:t>
            </a:r>
          </a:p>
          <a:p>
            <a:pPr>
              <a:lnSpc>
                <a:spcPct val="130000"/>
              </a:lnSpc>
              <a:buFontTx/>
              <a:buChar char="•"/>
              <a:defRPr/>
            </a:pPr>
            <a:r>
              <a:rPr lang="en-US" sz="2400" dirty="0">
                <a:latin typeface="Arial"/>
                <a:cs typeface="Arial"/>
              </a:rPr>
              <a:t>Externality</a:t>
            </a:r>
          </a:p>
          <a:p>
            <a:pPr>
              <a:lnSpc>
                <a:spcPct val="130000"/>
              </a:lnSpc>
              <a:buFontTx/>
              <a:buChar char="•"/>
              <a:defRPr/>
            </a:pPr>
            <a:r>
              <a:rPr lang="en-US" sz="2400" dirty="0">
                <a:latin typeface="Arial"/>
                <a:cs typeface="Arial"/>
              </a:rPr>
              <a:t>Pay for implicit guarantees</a:t>
            </a:r>
          </a:p>
          <a:p>
            <a:pPr>
              <a:lnSpc>
                <a:spcPct val="130000"/>
              </a:lnSpc>
              <a:buFontTx/>
              <a:buChar char="•"/>
              <a:defRPr/>
            </a:pPr>
            <a:r>
              <a:rPr lang="en-US" sz="2400" dirty="0">
                <a:latin typeface="Arial"/>
                <a:cs typeface="Arial"/>
              </a:rPr>
              <a:t>Anti-collusions framework</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43095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41275"/>
            <a:ext cx="9144000" cy="944563"/>
          </a:xfrm>
        </p:spPr>
        <p:txBody>
          <a:bodyPr/>
          <a:lstStyle/>
          <a:p>
            <a:r>
              <a:rPr lang="en-US" dirty="0" smtClean="0">
                <a:latin typeface="Arial" charset="0"/>
                <a:cs typeface="Arial" charset="0"/>
              </a:rPr>
              <a:t>Recent Reforms</a:t>
            </a:r>
            <a:endParaRPr lang="en-US" dirty="0">
              <a:latin typeface="Arial" charset="0"/>
              <a:cs typeface="Arial" charset="0"/>
            </a:endParaRPr>
          </a:p>
        </p:txBody>
      </p:sp>
      <p:sp>
        <p:nvSpPr>
          <p:cNvPr id="29698" name="Content Placeholder 2"/>
          <p:cNvSpPr>
            <a:spLocks noGrp="1"/>
          </p:cNvSpPr>
          <p:nvPr>
            <p:ph idx="1"/>
          </p:nvPr>
        </p:nvSpPr>
        <p:spPr>
          <a:xfrm>
            <a:off x="433294" y="1128713"/>
            <a:ext cx="8710706" cy="4830762"/>
          </a:xfrm>
        </p:spPr>
        <p:txBody>
          <a:bodyPr/>
          <a:lstStyle/>
          <a:p>
            <a:pPr>
              <a:lnSpc>
                <a:spcPct val="130000"/>
              </a:lnSpc>
              <a:buFontTx/>
              <a:buChar char="•"/>
              <a:defRPr/>
            </a:pPr>
            <a:r>
              <a:rPr lang="en-US" sz="2800" dirty="0" err="1" smtClean="0">
                <a:latin typeface="Arial"/>
                <a:cs typeface="Arial"/>
              </a:rPr>
              <a:t>Sorbanne</a:t>
            </a:r>
            <a:r>
              <a:rPr lang="en-US" sz="2800" dirty="0" smtClean="0">
                <a:latin typeface="Arial"/>
                <a:cs typeface="Arial"/>
              </a:rPr>
              <a:t>-Oxley</a:t>
            </a:r>
          </a:p>
          <a:p>
            <a:pPr>
              <a:lnSpc>
                <a:spcPct val="130000"/>
              </a:lnSpc>
              <a:buFontTx/>
              <a:buChar char="•"/>
              <a:defRPr/>
            </a:pPr>
            <a:r>
              <a:rPr lang="en-US" sz="2800" dirty="0" smtClean="0">
                <a:latin typeface="Arial"/>
                <a:cs typeface="Arial"/>
              </a:rPr>
              <a:t>Basel II &amp; III</a:t>
            </a:r>
          </a:p>
          <a:p>
            <a:pPr>
              <a:lnSpc>
                <a:spcPct val="130000"/>
              </a:lnSpc>
              <a:buFontTx/>
              <a:buChar char="•"/>
              <a:defRPr/>
            </a:pPr>
            <a:r>
              <a:rPr lang="en-US" sz="2800" dirty="0" smtClean="0">
                <a:latin typeface="Arial"/>
                <a:cs typeface="Arial"/>
              </a:rPr>
              <a:t>Dodd-Frank</a:t>
            </a:r>
            <a:endParaRPr lang="en-US" sz="2800" dirty="0">
              <a:latin typeface="Arial"/>
              <a:cs typeface="Aria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27965882"/>
      </p:ext>
    </p:extLst>
  </p:cSld>
  <p:clrMapOvr>
    <a:masterClrMapping/>
  </p:clrMapOvr>
  <mc:AlternateContent>
    <mc:Choice xmlns="" xmlns:a="http://schemas.openxmlformats.org/drawingml/2006/main" xmlns:r="http://schemas.openxmlformats.org/officeDocument/2006/relationships" xmlns:p="http://schemas.openxmlformats.org/presentationml/2006/main" xmlns:p14="http://schemas.microsoft.com/office/powerpoint/2010/main" xmlns:mc="http://schemas.openxmlformats.org/markup-compatibility/2006" xmlns:mv="urn:schemas-microsoft-com:mac:vml"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to Consider</a:t>
            </a:r>
            <a:endParaRPr lang="en-US" dirty="0"/>
          </a:p>
        </p:txBody>
      </p:sp>
      <p:sp>
        <p:nvSpPr>
          <p:cNvPr id="3" name="Content Placeholder 2"/>
          <p:cNvSpPr>
            <a:spLocks noGrp="1"/>
          </p:cNvSpPr>
          <p:nvPr>
            <p:ph idx="1"/>
          </p:nvPr>
        </p:nvSpPr>
        <p:spPr/>
        <p:txBody>
          <a:bodyPr/>
          <a:lstStyle/>
          <a:p>
            <a:pPr marL="514350" indent="-514350">
              <a:buAutoNum type="arabicPeriod"/>
            </a:pPr>
            <a:r>
              <a:rPr lang="en-US" sz="1600" dirty="0" smtClean="0"/>
              <a:t>Why Rating Agencies ratings were considered, given the perfectly corrupting compensation structure?</a:t>
            </a:r>
          </a:p>
          <a:p>
            <a:pPr marL="514350" indent="-514350">
              <a:buAutoNum type="arabicPeriod"/>
            </a:pPr>
            <a:r>
              <a:rPr lang="en-US" sz="1600" dirty="0" smtClean="0"/>
              <a:t>Why are real-estate sales commissions a % of price, with corrupting consequences?</a:t>
            </a:r>
          </a:p>
          <a:p>
            <a:pPr marL="514350" indent="-514350">
              <a:buAutoNum type="arabicPeriod"/>
            </a:pPr>
            <a:r>
              <a:rPr lang="en-US" sz="1600" dirty="0" smtClean="0"/>
              <a:t>Why is the cost of solar installation in the US 2X of Germany?</a:t>
            </a:r>
          </a:p>
          <a:p>
            <a:pPr marL="514350" indent="-514350">
              <a:buAutoNum type="arabicPeriod"/>
            </a:pPr>
            <a:r>
              <a:rPr lang="en-US" sz="1600" dirty="0" smtClean="0"/>
              <a:t>Why does money management industry compensation structure and salaries what they are?</a:t>
            </a:r>
          </a:p>
          <a:p>
            <a:pPr marL="514350" indent="-514350">
              <a:buAutoNum type="arabicPeriod"/>
            </a:pPr>
            <a:r>
              <a:rPr lang="en-US" sz="1600" dirty="0" smtClean="0"/>
              <a:t>What are the details of financial industry principal/agent disconnects, externalities, informational asymmetries, that are both un-rectifiable and requiring extremely heavy regulatory hand, to the point of almost managing the institutions by regulation?</a:t>
            </a:r>
          </a:p>
          <a:p>
            <a:pPr marL="514350" indent="-514350">
              <a:buAutoNum type="arabicPeriod"/>
            </a:pPr>
            <a:r>
              <a:rPr lang="en-US" sz="1600" dirty="0" smtClean="0"/>
              <a:t>Why are entrepreneurs make so much more than similarly skilled employees?</a:t>
            </a:r>
          </a:p>
          <a:p>
            <a:pPr marL="514350" indent="-514350">
              <a:buAutoNum type="arabicPeriod"/>
            </a:pPr>
            <a:r>
              <a:rPr lang="en-US" sz="1600" dirty="0" smtClean="0"/>
              <a:t>Come up with others.</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41275"/>
            <a:ext cx="9144000" cy="944563"/>
          </a:xfrm>
        </p:spPr>
        <p:txBody>
          <a:bodyPr/>
          <a:lstStyle/>
          <a:p>
            <a:r>
              <a:rPr lang="en-US" dirty="0" smtClean="0">
                <a:latin typeface="Arial" charset="0"/>
                <a:cs typeface="Arial" charset="0"/>
              </a:rPr>
              <a:t>Center for Open Economics</a:t>
            </a:r>
            <a:endParaRPr lang="en-US" dirty="0">
              <a:latin typeface="Arial" charset="0"/>
              <a:cs typeface="Arial" charset="0"/>
            </a:endParaRPr>
          </a:p>
        </p:txBody>
      </p:sp>
      <p:sp>
        <p:nvSpPr>
          <p:cNvPr id="29698" name="Content Placeholder 2"/>
          <p:cNvSpPr>
            <a:spLocks noGrp="1"/>
          </p:cNvSpPr>
          <p:nvPr>
            <p:ph idx="1"/>
          </p:nvPr>
        </p:nvSpPr>
        <p:spPr>
          <a:xfrm>
            <a:off x="433294" y="1128713"/>
            <a:ext cx="8710706" cy="4830762"/>
          </a:xfrm>
        </p:spPr>
        <p:txBody>
          <a:bodyPr/>
          <a:lstStyle/>
          <a:p>
            <a:pPr marL="0" indent="0">
              <a:lnSpc>
                <a:spcPct val="120000"/>
              </a:lnSpc>
              <a:defRPr/>
            </a:pPr>
            <a:r>
              <a:rPr lang="en-US" sz="2200" dirty="0">
                <a:latin typeface="Arial"/>
                <a:cs typeface="Arial"/>
              </a:rPr>
              <a:t>The Center for Open Economics advocates for efficient market solutions to social and environmental problems utilizing modern economic techniques. These methods are arguably the most accurate and less controversial, thus more likely to be heard, understood, and implemented in open democracies.</a:t>
            </a:r>
          </a:p>
          <a:p>
            <a:pPr marL="0" indent="0">
              <a:lnSpc>
                <a:spcPct val="120000"/>
              </a:lnSpc>
              <a:defRPr/>
            </a:pPr>
            <a:endParaRPr lang="en-US" sz="2200" dirty="0">
              <a:latin typeface="Arial"/>
              <a:cs typeface="Arial"/>
            </a:endParaRPr>
          </a:p>
          <a:p>
            <a:pPr marL="0" indent="0">
              <a:lnSpc>
                <a:spcPct val="120000"/>
              </a:lnSpc>
              <a:defRPr/>
            </a:pPr>
            <a:r>
              <a:rPr lang="en-US" sz="2200" dirty="0">
                <a:latin typeface="Arial"/>
                <a:cs typeface="Arial"/>
              </a:rPr>
              <a:t>The Center’s interests cover projects that translate into political discourse and policy making, with particular focus on overcoming information asymmetries to enable fair, efficient, and sustainable operations of a modern market economy with attention to social and environmental goals. Applications include a wide range of areas: from sustainable energy and capital markets to health care.</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823837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tx1"/>
        </a:solidFill>
        <a:effectLst/>
      </p:bgPr>
    </p:bg>
    <p:spTree>
      <p:nvGrpSpPr>
        <p:cNvPr id="1" name=""/>
        <p:cNvGrpSpPr/>
        <p:nvPr/>
      </p:nvGrpSpPr>
      <p:grpSpPr>
        <a:xfrm>
          <a:off x="0" y="0"/>
          <a:ext cx="0" cy="0"/>
          <a:chOff x="0" y="0"/>
          <a:chExt cx="0" cy="0"/>
        </a:xfrm>
      </p:grpSpPr>
      <p:pic>
        <p:nvPicPr>
          <p:cNvPr id="3" name="Picture 2" descr="http://businessuncensored.files.wordpress.com/2008/10/lehman.gif?w=500"/>
          <p:cNvPicPr>
            <a:picLocks noChangeAspect="1" noChangeArrowheads="1"/>
          </p:cNvPicPr>
          <p:nvPr/>
        </p:nvPicPr>
        <p:blipFill>
          <a:blip r:embed="rId3">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1" y="471504"/>
            <a:ext cx="9158387" cy="5657850"/>
          </a:xfrm>
          <a:prstGeom prst="rect">
            <a:avLst/>
          </a:prstGeom>
          <a:noFill/>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Lst>
        </p:spPr>
      </p:pic>
      <p:sp>
        <p:nvSpPr>
          <p:cNvPr id="5" name="Title 1"/>
          <p:cNvSpPr txBox="1">
            <a:spLocks/>
          </p:cNvSpPr>
          <p:nvPr/>
        </p:nvSpPr>
        <p:spPr>
          <a:xfrm>
            <a:off x="685800" y="4359219"/>
            <a:ext cx="7998218" cy="165004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200" dirty="0">
                <a:solidFill>
                  <a:schemeClr val="bg1"/>
                </a:solidFill>
                <a:effectLst>
                  <a:outerShdw blurRad="38100" dist="38100" dir="2700000" algn="tl">
                    <a:srgbClr val="000000"/>
                  </a:outerShdw>
                </a:effectLst>
              </a:rPr>
              <a:t>Lehman Brothers employees stage protest over the retrenchments at the entrance to the bank’s headquarters in New York</a:t>
            </a:r>
          </a:p>
        </p:txBody>
      </p:sp>
      <p:sp>
        <p:nvSpPr>
          <p:cNvPr id="6" name="Title 1"/>
          <p:cNvSpPr txBox="1">
            <a:spLocks/>
          </p:cNvSpPr>
          <p:nvPr/>
        </p:nvSpPr>
        <p:spPr>
          <a:xfrm>
            <a:off x="138113" y="6329363"/>
            <a:ext cx="7362825" cy="31807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1200" dirty="0">
                <a:solidFill>
                  <a:schemeClr val="bg1"/>
                </a:solidFill>
              </a:rPr>
              <a:t>Source: http://businessuncensored.wordpress.com/2008/10/08/lehman-brothers-protest/</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35175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3262"/>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ctrTitle"/>
          </p:nvPr>
        </p:nvSpPr>
        <p:spPr>
          <a:xfrm>
            <a:off x="685800" y="2006600"/>
            <a:ext cx="7772400" cy="2012950"/>
          </a:xfrm>
        </p:spPr>
        <p:txBody>
          <a:bodyPr/>
          <a:lstStyle/>
          <a:p>
            <a:r>
              <a:rPr lang="en-US" b="1" dirty="0" smtClean="0">
                <a:latin typeface="Arial" charset="0"/>
                <a:cs typeface="Arial" charset="0"/>
              </a:rPr>
              <a:t>Center for Open Economics</a:t>
            </a:r>
            <a:br>
              <a:rPr lang="en-US" b="1" dirty="0" smtClean="0">
                <a:latin typeface="Arial" charset="0"/>
                <a:cs typeface="Arial" charset="0"/>
              </a:rPr>
            </a:br>
            <a:r>
              <a:rPr lang="en-US" b="1" dirty="0">
                <a:latin typeface="Arial" charset="0"/>
                <a:cs typeface="Arial" charset="0"/>
              </a:rPr>
              <a:t/>
            </a:r>
            <a:br>
              <a:rPr lang="en-US" b="1" dirty="0">
                <a:latin typeface="Arial" charset="0"/>
                <a:cs typeface="Arial" charset="0"/>
              </a:rPr>
            </a:br>
            <a:r>
              <a:rPr lang="en-US" sz="3600" dirty="0" smtClean="0">
                <a:latin typeface="Arial" charset="0"/>
                <a:cs typeface="Arial" charset="0"/>
              </a:rPr>
              <a:t>Pitch &amp; invitation to engage</a:t>
            </a:r>
            <a:endParaRPr lang="en-US" sz="3600" dirty="0">
              <a:latin typeface="Arial" charset="0"/>
              <a:cs typeface="Arial" charset="0"/>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624915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3262"/>
        </a:solidFill>
        <a:effectLst/>
      </p:bgPr>
    </p:bg>
    <p:spTree>
      <p:nvGrpSpPr>
        <p:cNvPr id="1" name=""/>
        <p:cNvGrpSpPr/>
        <p:nvPr/>
      </p:nvGrpSpPr>
      <p:grpSpPr>
        <a:xfrm>
          <a:off x="0" y="0"/>
          <a:ext cx="0" cy="0"/>
          <a:chOff x="0" y="0"/>
          <a:chExt cx="0" cy="0"/>
        </a:xfrm>
      </p:grpSpPr>
      <p:sp>
        <p:nvSpPr>
          <p:cNvPr id="55297" name="Rectangle 2"/>
          <p:cNvSpPr>
            <a:spLocks noGrp="1" noChangeArrowheads="1"/>
          </p:cNvSpPr>
          <p:nvPr>
            <p:ph type="ctrTitle"/>
          </p:nvPr>
        </p:nvSpPr>
        <p:spPr>
          <a:xfrm>
            <a:off x="685800" y="2654300"/>
            <a:ext cx="7772400" cy="1143000"/>
          </a:xfrm>
        </p:spPr>
        <p:txBody>
          <a:bodyPr/>
          <a:lstStyle/>
          <a:p>
            <a:r>
              <a:rPr lang="en-US" sz="2800" i="1" dirty="0" err="1" smtClean="0">
                <a:latin typeface="Arial" charset="0"/>
              </a:rPr>
              <a:t>economics@bykhovsky.com</a:t>
            </a:r>
            <a:endParaRPr lang="es-ES_tradnl" sz="2800" i="1" dirty="0">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0" y="41275"/>
            <a:ext cx="9144000" cy="944563"/>
          </a:xfrm>
        </p:spPr>
        <p:txBody>
          <a:bodyPr/>
          <a:lstStyle/>
          <a:p>
            <a:r>
              <a:rPr lang="en-US" sz="2400" dirty="0">
                <a:latin typeface="Arial" charset="0"/>
                <a:cs typeface="Arial" charset="0"/>
              </a:rPr>
              <a:t>Structure of the Financial Industry: Effects of Agents' Incentives</a:t>
            </a:r>
            <a:endParaRPr lang="pl-PL" sz="2400" dirty="0">
              <a:latin typeface="Arial" charset="0"/>
              <a:cs typeface="Arial" charset="0"/>
            </a:endParaRPr>
          </a:p>
        </p:txBody>
      </p:sp>
      <p:sp>
        <p:nvSpPr>
          <p:cNvPr id="2" name="TextBox 1"/>
          <p:cNvSpPr txBox="1"/>
          <p:nvPr/>
        </p:nvSpPr>
        <p:spPr>
          <a:xfrm>
            <a:off x="385856" y="1189551"/>
            <a:ext cx="8456693" cy="5055743"/>
          </a:xfrm>
          <a:prstGeom prst="rect">
            <a:avLst/>
          </a:prstGeom>
          <a:noFill/>
        </p:spPr>
        <p:txBody>
          <a:bodyPr wrap="square" rtlCol="0">
            <a:spAutoFit/>
          </a:bodyPr>
          <a:lstStyle/>
          <a:p>
            <a:pPr>
              <a:lnSpc>
                <a:spcPct val="140000"/>
              </a:lnSpc>
              <a:buNone/>
            </a:pPr>
            <a:r>
              <a:rPr lang="en-US" sz="1600" i="1" dirty="0" smtClean="0">
                <a:latin typeface="Arial"/>
                <a:cs typeface="Arial"/>
              </a:rPr>
              <a:t>Abstract</a:t>
            </a:r>
            <a:r>
              <a:rPr lang="en-US" sz="1600" dirty="0" smtClean="0">
                <a:latin typeface="Arial"/>
                <a:cs typeface="Arial"/>
              </a:rPr>
              <a:t>:</a:t>
            </a:r>
          </a:p>
          <a:p>
            <a:pPr marL="338138" algn="just">
              <a:lnSpc>
                <a:spcPct val="140000"/>
              </a:lnSpc>
              <a:spcBef>
                <a:spcPts val="1200"/>
              </a:spcBef>
              <a:buNone/>
            </a:pPr>
            <a:r>
              <a:rPr lang="en-US" sz="1600" dirty="0">
                <a:latin typeface="Arial"/>
                <a:cs typeface="Arial"/>
              </a:rPr>
              <a:t>Over the last two decades, there have been a number of financial crashes originated by the financial industry. The </a:t>
            </a:r>
            <a:r>
              <a:rPr lang="en-US" sz="1600" dirty="0" smtClean="0">
                <a:latin typeface="Arial"/>
                <a:cs typeface="Arial"/>
              </a:rPr>
              <a:t>Fed has </a:t>
            </a:r>
            <a:r>
              <a:rPr lang="en-US" sz="1600" dirty="0">
                <a:latin typeface="Arial"/>
                <a:cs typeface="Arial"/>
              </a:rPr>
              <a:t>managed to keep some of them from spreading widely into the general economy, but clearly not the most recent one. </a:t>
            </a:r>
            <a:r>
              <a:rPr lang="en-US" sz="1600" dirty="0" smtClean="0">
                <a:latin typeface="Arial"/>
                <a:cs typeface="Arial"/>
              </a:rPr>
              <a:t>This article </a:t>
            </a:r>
            <a:r>
              <a:rPr lang="en-US" sz="1600" dirty="0">
                <a:latin typeface="Arial"/>
                <a:cs typeface="Arial"/>
              </a:rPr>
              <a:t>explores the structure of the industry with regard to principal/agent disconnect and informational asymmetry creation </a:t>
            </a:r>
            <a:r>
              <a:rPr lang="en-US" sz="1600" dirty="0" smtClean="0">
                <a:latin typeface="Arial"/>
                <a:cs typeface="Arial"/>
              </a:rPr>
              <a:t>and exploitation</a:t>
            </a:r>
            <a:r>
              <a:rPr lang="en-US" sz="1600" dirty="0">
                <a:latin typeface="Arial"/>
                <a:cs typeface="Arial"/>
              </a:rPr>
              <a:t>, and how it leads to the cyclical repetition of these crashes. What is the real business of the industry, and how is </a:t>
            </a:r>
            <a:r>
              <a:rPr lang="en-US" sz="1600" dirty="0" smtClean="0">
                <a:latin typeface="Arial"/>
                <a:cs typeface="Arial"/>
              </a:rPr>
              <a:t>it different </a:t>
            </a:r>
            <a:r>
              <a:rPr lang="en-US" sz="1600" dirty="0">
                <a:latin typeface="Arial"/>
                <a:cs typeface="Arial"/>
              </a:rPr>
              <a:t>from its stated role of connecting investors with individuals and enterprises that need capital? How does that </a:t>
            </a:r>
            <a:r>
              <a:rPr lang="en-US" sz="1600" dirty="0" smtClean="0">
                <a:latin typeface="Arial"/>
                <a:cs typeface="Arial"/>
              </a:rPr>
              <a:t>business contribute </a:t>
            </a:r>
            <a:r>
              <a:rPr lang="en-US" sz="1600" dirty="0">
                <a:latin typeface="Arial"/>
                <a:cs typeface="Arial"/>
              </a:rPr>
              <a:t>to the crashes? Why are the compensation levels of the industry often exceed by orders of magnitude those in others</a:t>
            </a:r>
            <a:r>
              <a:rPr lang="en-US" sz="1600" dirty="0" smtClean="0">
                <a:latin typeface="Arial"/>
                <a:cs typeface="Arial"/>
              </a:rPr>
              <a:t>, even </a:t>
            </a:r>
            <a:r>
              <a:rPr lang="en-US" sz="1600" dirty="0">
                <a:latin typeface="Arial"/>
                <a:cs typeface="Arial"/>
              </a:rPr>
              <a:t>of the best educated and productive individuals, and how does the compensation structure promote these crashes? </a:t>
            </a:r>
            <a:r>
              <a:rPr lang="en-US" sz="1600" dirty="0" smtClean="0">
                <a:latin typeface="Arial"/>
                <a:cs typeface="Arial"/>
              </a:rPr>
              <a:t>The article </a:t>
            </a:r>
            <a:r>
              <a:rPr lang="en-US" sz="1600" dirty="0">
                <a:latin typeface="Arial"/>
                <a:cs typeface="Arial"/>
              </a:rPr>
              <a:t>also makes fairly uncontroversial suggestion about increasing the industry's transparency as a way to ameliorate </a:t>
            </a:r>
            <a:r>
              <a:rPr lang="en-US" sz="1600" dirty="0" smtClean="0">
                <a:latin typeface="Arial"/>
                <a:cs typeface="Arial"/>
              </a:rPr>
              <a:t>the damage </a:t>
            </a:r>
            <a:r>
              <a:rPr lang="en-US" sz="1600" dirty="0">
                <a:latin typeface="Arial"/>
                <a:cs typeface="Arial"/>
              </a:rPr>
              <a:t>that is done by it, and to return it to its original purpose.</a:t>
            </a:r>
          </a:p>
        </p:txBody>
      </p:sp>
    </p:spTree>
  </p:cSld>
  <p:clrMapOvr>
    <a:masterClrMapping/>
  </p:clrMapOvr>
  <mc:AlternateContent>
    <mc:Choice xmlns="" xmlns:a="http://schemas.openxmlformats.org/drawingml/2006/main" xmlns:r="http://schemas.openxmlformats.org/officeDocument/2006/relationships" xmlns:p="http://schemas.openxmlformats.org/presentationml/2006/main" xmlns:p14="http://schemas.microsoft.com/office/powerpoint/2010/main" xmlns:mc="http://schemas.openxmlformats.org/markup-compatibility/2006" xmlns:mv="urn:schemas-microsoft-com:mac:vml"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 name="TextBox 3"/>
          <p:cNvSpPr txBox="1"/>
          <p:nvPr/>
        </p:nvSpPr>
        <p:spPr>
          <a:xfrm>
            <a:off x="385856" y="507991"/>
            <a:ext cx="8456693" cy="5841599"/>
          </a:xfrm>
          <a:prstGeom prst="rect">
            <a:avLst/>
          </a:prstGeom>
          <a:noFill/>
        </p:spPr>
        <p:txBody>
          <a:bodyPr wrap="square" rtlCol="0">
            <a:spAutoFit/>
          </a:bodyPr>
          <a:lstStyle/>
          <a:p>
            <a:pPr>
              <a:lnSpc>
                <a:spcPct val="120000"/>
              </a:lnSpc>
              <a:buNone/>
            </a:pPr>
            <a:r>
              <a:rPr lang="en-US" sz="2400" i="1" dirty="0">
                <a:latin typeface="Arial"/>
                <a:cs typeface="Arial"/>
              </a:rPr>
              <a:t>“People of the same trade seldom meet together, even for merriment and diversion, but the conversation ends in a conspiracy against the public, or in some contrivance to raise prices… The interest of [businessmen] is always in some respects different from, and even opposite to, that of the public… As soon as the land of any country has all become private property, the landlords, like all other men, love to reap where they never sowed, and demand a rent even for its natural produce… ”</a:t>
            </a:r>
          </a:p>
          <a:p>
            <a:pPr>
              <a:lnSpc>
                <a:spcPct val="120000"/>
              </a:lnSpc>
              <a:buNone/>
            </a:pPr>
            <a:endParaRPr lang="en-US" sz="2400" i="1" dirty="0">
              <a:latin typeface="Arial"/>
              <a:cs typeface="Arial"/>
            </a:endParaRPr>
          </a:p>
          <a:p>
            <a:pPr marL="5091113" lvl="7">
              <a:lnSpc>
                <a:spcPct val="120000"/>
              </a:lnSpc>
            </a:pPr>
            <a:r>
              <a:rPr lang="en-US" sz="2400" i="1" dirty="0">
                <a:latin typeface="Arial"/>
                <a:cs typeface="Arial"/>
              </a:rPr>
              <a:t>Adam Smith,</a:t>
            </a:r>
          </a:p>
          <a:p>
            <a:pPr marL="5091113" lvl="7">
              <a:lnSpc>
                <a:spcPct val="120000"/>
              </a:lnSpc>
            </a:pPr>
            <a:r>
              <a:rPr lang="en-US" sz="2400" i="1" dirty="0">
                <a:latin typeface="Arial"/>
                <a:cs typeface="Arial"/>
              </a:rPr>
              <a:t>The Wealth of Nations,</a:t>
            </a:r>
          </a:p>
          <a:p>
            <a:pPr marL="5091113" lvl="7">
              <a:lnSpc>
                <a:spcPct val="120000"/>
              </a:lnSpc>
            </a:pPr>
            <a:r>
              <a:rPr lang="en-US" sz="2400" i="1" dirty="0">
                <a:latin typeface="Arial"/>
                <a:cs typeface="Arial"/>
              </a:rPr>
              <a:t>Chapter X, Part II</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25674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41275"/>
            <a:ext cx="9144000" cy="944563"/>
          </a:xfrm>
        </p:spPr>
        <p:txBody>
          <a:bodyPr/>
          <a:lstStyle/>
          <a:p>
            <a:r>
              <a:rPr lang="en-US" dirty="0">
                <a:latin typeface="Arial" charset="0"/>
                <a:cs typeface="Arial" charset="0"/>
              </a:rPr>
              <a:t>Adam Smith + Chicago School</a:t>
            </a:r>
          </a:p>
        </p:txBody>
      </p:sp>
      <p:sp>
        <p:nvSpPr>
          <p:cNvPr id="29698" name="Content Placeholder 2"/>
          <p:cNvSpPr>
            <a:spLocks noGrp="1"/>
          </p:cNvSpPr>
          <p:nvPr>
            <p:ph idx="1"/>
          </p:nvPr>
        </p:nvSpPr>
        <p:spPr>
          <a:xfrm>
            <a:off x="433294" y="1128713"/>
            <a:ext cx="8710706" cy="4830762"/>
          </a:xfrm>
        </p:spPr>
        <p:txBody>
          <a:bodyPr/>
          <a:lstStyle/>
          <a:p>
            <a:pPr>
              <a:lnSpc>
                <a:spcPct val="130000"/>
              </a:lnSpc>
              <a:buFontTx/>
              <a:buChar char="•"/>
              <a:defRPr/>
            </a:pPr>
            <a:r>
              <a:rPr lang="en-US" sz="2400" dirty="0">
                <a:latin typeface="Arial"/>
                <a:cs typeface="Arial"/>
              </a:rPr>
              <a:t>Free markets </a:t>
            </a:r>
            <a:r>
              <a:rPr lang="en-US" sz="2400" dirty="0" smtClean="0">
                <a:latin typeface="Arial"/>
                <a:cs typeface="Arial"/>
              </a:rPr>
              <a:t>most </a:t>
            </a:r>
            <a:r>
              <a:rPr lang="en-US" sz="2400" dirty="0">
                <a:latin typeface="Arial"/>
                <a:cs typeface="Arial"/>
              </a:rPr>
              <a:t>efficient at allocating </a:t>
            </a:r>
            <a:r>
              <a:rPr lang="en-US" sz="2400" dirty="0" smtClean="0">
                <a:latin typeface="Arial"/>
                <a:cs typeface="Arial"/>
              </a:rPr>
              <a:t>production </a:t>
            </a:r>
            <a:r>
              <a:rPr lang="en-US" sz="2400" dirty="0">
                <a:latin typeface="Arial"/>
                <a:cs typeface="Arial"/>
              </a:rPr>
              <a:t>and </a:t>
            </a:r>
            <a:r>
              <a:rPr lang="en-US" sz="2400" dirty="0" smtClean="0">
                <a:latin typeface="Arial"/>
                <a:cs typeface="Arial"/>
              </a:rPr>
              <a:t>investment</a:t>
            </a:r>
          </a:p>
          <a:p>
            <a:pPr>
              <a:lnSpc>
                <a:spcPct val="130000"/>
              </a:lnSpc>
              <a:buFontTx/>
              <a:buChar char="•"/>
              <a:defRPr/>
            </a:pPr>
            <a:r>
              <a:rPr lang="en-US" sz="2400" dirty="0">
                <a:latin typeface="Arial"/>
                <a:cs typeface="Arial"/>
              </a:rPr>
              <a:t>With some math one gets that it is true, but need </a:t>
            </a:r>
            <a:r>
              <a:rPr lang="en-US" sz="2400" dirty="0" smtClean="0">
                <a:latin typeface="Arial"/>
                <a:cs typeface="Arial"/>
              </a:rPr>
              <a:t>to satisfy the </a:t>
            </a:r>
            <a:r>
              <a:rPr lang="en-US" sz="2400" dirty="0">
                <a:latin typeface="Arial"/>
                <a:cs typeface="Arial"/>
              </a:rPr>
              <a:t>following six </a:t>
            </a:r>
            <a:r>
              <a:rPr lang="en-US" sz="2400" dirty="0" smtClean="0">
                <a:latin typeface="Arial"/>
                <a:cs typeface="Arial"/>
              </a:rPr>
              <a:t>conditions:</a:t>
            </a:r>
          </a:p>
          <a:p>
            <a:pPr marL="971550" lvl="1" indent="-514350">
              <a:lnSpc>
                <a:spcPct val="130000"/>
              </a:lnSpc>
              <a:buFont typeface="+mj-lt"/>
              <a:buAutoNum type="arabicPeriod"/>
              <a:defRPr/>
            </a:pPr>
            <a:r>
              <a:rPr lang="en-US" sz="2000" dirty="0">
                <a:latin typeface="Arial"/>
                <a:cs typeface="Arial"/>
              </a:rPr>
              <a:t>Symmetrical access to information and </a:t>
            </a:r>
            <a:r>
              <a:rPr lang="en-US" sz="2000" dirty="0" smtClean="0">
                <a:latin typeface="Arial"/>
                <a:cs typeface="Arial"/>
              </a:rPr>
              <a:t>ability </a:t>
            </a:r>
            <a:r>
              <a:rPr lang="en-US" sz="2000" dirty="0">
                <a:latin typeface="Arial"/>
                <a:cs typeface="Arial"/>
              </a:rPr>
              <a:t>to </a:t>
            </a:r>
            <a:r>
              <a:rPr lang="en-US" sz="2000" dirty="0" smtClean="0">
                <a:latin typeface="Arial"/>
                <a:cs typeface="Arial"/>
              </a:rPr>
              <a:t>process it</a:t>
            </a:r>
            <a:endParaRPr lang="en-US" sz="2000" dirty="0">
              <a:latin typeface="Arial"/>
              <a:cs typeface="Arial"/>
            </a:endParaRPr>
          </a:p>
          <a:p>
            <a:pPr marL="971550" lvl="1" indent="-514350">
              <a:lnSpc>
                <a:spcPct val="130000"/>
              </a:lnSpc>
              <a:buFont typeface="+mj-lt"/>
              <a:buAutoNum type="arabicPeriod"/>
              <a:defRPr/>
            </a:pPr>
            <a:r>
              <a:rPr lang="en-US" sz="2000" dirty="0">
                <a:latin typeface="Arial"/>
                <a:cs typeface="Arial"/>
              </a:rPr>
              <a:t>Absence of monopolies</a:t>
            </a:r>
          </a:p>
          <a:p>
            <a:pPr marL="971550" lvl="1" indent="-514350">
              <a:lnSpc>
                <a:spcPct val="130000"/>
              </a:lnSpc>
              <a:buFont typeface="+mj-lt"/>
              <a:buAutoNum type="arabicPeriod"/>
              <a:defRPr/>
            </a:pPr>
            <a:r>
              <a:rPr lang="en-US" sz="2000" dirty="0">
                <a:latin typeface="Arial"/>
                <a:cs typeface="Arial"/>
              </a:rPr>
              <a:t>Absence of externalities</a:t>
            </a:r>
          </a:p>
          <a:p>
            <a:pPr marL="971550" lvl="1" indent="-514350">
              <a:lnSpc>
                <a:spcPct val="130000"/>
              </a:lnSpc>
              <a:buFont typeface="+mj-lt"/>
              <a:buAutoNum type="arabicPeriod"/>
              <a:defRPr/>
            </a:pPr>
            <a:r>
              <a:rPr lang="en-US" sz="2000" dirty="0">
                <a:latin typeface="Arial"/>
                <a:cs typeface="Arial"/>
              </a:rPr>
              <a:t>Absence of transaction costs</a:t>
            </a:r>
          </a:p>
          <a:p>
            <a:pPr marL="971550" lvl="1" indent="-514350">
              <a:lnSpc>
                <a:spcPct val="130000"/>
              </a:lnSpc>
              <a:buFont typeface="+mj-lt"/>
              <a:buAutoNum type="arabicPeriod"/>
              <a:defRPr/>
            </a:pPr>
            <a:r>
              <a:rPr lang="en-US" sz="2000" dirty="0">
                <a:latin typeface="Arial"/>
                <a:cs typeface="Arial"/>
              </a:rPr>
              <a:t>Unbounded rationality</a:t>
            </a:r>
          </a:p>
          <a:p>
            <a:pPr marL="971550" lvl="1" indent="-514350">
              <a:lnSpc>
                <a:spcPct val="130000"/>
              </a:lnSpc>
              <a:buFont typeface="+mj-lt"/>
              <a:buAutoNum type="arabicPeriod"/>
              <a:defRPr/>
            </a:pPr>
            <a:r>
              <a:rPr lang="en-US" sz="2000" dirty="0">
                <a:latin typeface="Arial"/>
                <a:cs typeface="Arial"/>
              </a:rPr>
              <a:t>Absence of </a:t>
            </a:r>
            <a:r>
              <a:rPr lang="en-US" sz="2000" dirty="0" smtClean="0">
                <a:latin typeface="Arial"/>
                <a:cs typeface="Arial"/>
              </a:rPr>
              <a:t>coercion</a:t>
            </a:r>
            <a:endParaRPr lang="en-US" sz="2000" dirty="0">
              <a:latin typeface="Arial"/>
              <a:cs typeface="Aria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117759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41275"/>
            <a:ext cx="9144000" cy="944563"/>
          </a:xfrm>
        </p:spPr>
        <p:txBody>
          <a:bodyPr/>
          <a:lstStyle/>
          <a:p>
            <a:r>
              <a:rPr lang="en-US" dirty="0" smtClean="0">
                <a:latin typeface="Arial" charset="0"/>
                <a:cs typeface="Arial" charset="0"/>
              </a:rPr>
              <a:t>Issues in the Financial Industry</a:t>
            </a:r>
            <a:endParaRPr lang="en-US" dirty="0">
              <a:latin typeface="Arial" charset="0"/>
              <a:cs typeface="Arial" charset="0"/>
            </a:endParaRPr>
          </a:p>
        </p:txBody>
      </p:sp>
      <p:sp>
        <p:nvSpPr>
          <p:cNvPr id="29698" name="Content Placeholder 2"/>
          <p:cNvSpPr>
            <a:spLocks noGrp="1"/>
          </p:cNvSpPr>
          <p:nvPr>
            <p:ph idx="1"/>
          </p:nvPr>
        </p:nvSpPr>
        <p:spPr>
          <a:xfrm>
            <a:off x="433294" y="1128713"/>
            <a:ext cx="8710706" cy="4830762"/>
          </a:xfrm>
        </p:spPr>
        <p:txBody>
          <a:bodyPr/>
          <a:lstStyle/>
          <a:p>
            <a:pPr>
              <a:lnSpc>
                <a:spcPct val="140000"/>
              </a:lnSpc>
              <a:buFontTx/>
              <a:buChar char="•"/>
              <a:defRPr/>
            </a:pPr>
            <a:r>
              <a:rPr lang="en-US" sz="2800" dirty="0">
                <a:latin typeface="Arial"/>
                <a:cs typeface="Arial"/>
              </a:rPr>
              <a:t>Principal</a:t>
            </a:r>
            <a:r>
              <a:rPr lang="en-US" sz="2800" dirty="0" smtClean="0">
                <a:latin typeface="Arial"/>
                <a:cs typeface="Arial"/>
              </a:rPr>
              <a:t>/agent disconnect</a:t>
            </a:r>
          </a:p>
          <a:p>
            <a:pPr>
              <a:lnSpc>
                <a:spcPct val="140000"/>
              </a:lnSpc>
              <a:buFontTx/>
              <a:buChar char="•"/>
              <a:defRPr/>
            </a:pPr>
            <a:r>
              <a:rPr lang="en-US" sz="2800" dirty="0">
                <a:latin typeface="Arial"/>
                <a:cs typeface="Arial"/>
              </a:rPr>
              <a:t>Creation </a:t>
            </a:r>
            <a:r>
              <a:rPr lang="en-US" sz="2800" dirty="0" smtClean="0">
                <a:latin typeface="Arial"/>
                <a:cs typeface="Arial"/>
              </a:rPr>
              <a:t>&amp; exploitation </a:t>
            </a:r>
            <a:r>
              <a:rPr lang="en-US" sz="2800" dirty="0">
                <a:latin typeface="Arial"/>
                <a:cs typeface="Arial"/>
              </a:rPr>
              <a:t>of i</a:t>
            </a:r>
            <a:r>
              <a:rPr lang="en-US" sz="2800" dirty="0" smtClean="0">
                <a:latin typeface="Arial"/>
                <a:cs typeface="Arial"/>
              </a:rPr>
              <a:t>nformational asymmetry</a:t>
            </a:r>
          </a:p>
          <a:p>
            <a:pPr>
              <a:lnSpc>
                <a:spcPct val="140000"/>
              </a:lnSpc>
              <a:buFontTx/>
              <a:buChar char="•"/>
              <a:defRPr/>
            </a:pPr>
            <a:r>
              <a:rPr lang="en-US" sz="2800" dirty="0">
                <a:latin typeface="Arial"/>
                <a:cs typeface="Arial"/>
              </a:rPr>
              <a:t>Belief in </a:t>
            </a:r>
            <a:r>
              <a:rPr lang="en-US" sz="2800" dirty="0" smtClean="0">
                <a:latin typeface="Arial"/>
                <a:cs typeface="Arial"/>
              </a:rPr>
              <a:t>market wisdom</a:t>
            </a:r>
          </a:p>
          <a:p>
            <a:pPr>
              <a:lnSpc>
                <a:spcPct val="140000"/>
              </a:lnSpc>
              <a:buFontTx/>
              <a:buChar char="•"/>
              <a:defRPr/>
            </a:pPr>
            <a:r>
              <a:rPr lang="en-US" sz="2800" dirty="0">
                <a:latin typeface="Arial"/>
                <a:cs typeface="Arial"/>
              </a:rPr>
              <a:t>Regulatory </a:t>
            </a:r>
            <a:r>
              <a:rPr lang="en-US" sz="2800" dirty="0" smtClean="0">
                <a:latin typeface="Arial"/>
                <a:cs typeface="Arial"/>
              </a:rPr>
              <a:t>capture &amp; call for change</a:t>
            </a:r>
          </a:p>
          <a:p>
            <a:pPr>
              <a:lnSpc>
                <a:spcPct val="140000"/>
              </a:lnSpc>
              <a:buFontTx/>
              <a:buChar char="•"/>
              <a:defRPr/>
            </a:pPr>
            <a:endParaRPr lang="en-US" sz="2800" dirty="0" smtClean="0">
              <a:latin typeface="Arial"/>
              <a:cs typeface="Arial"/>
            </a:endParaRPr>
          </a:p>
          <a:p>
            <a:pPr>
              <a:lnSpc>
                <a:spcPct val="140000"/>
              </a:lnSpc>
              <a:buFontTx/>
              <a:buChar char="•"/>
              <a:defRPr/>
            </a:pPr>
            <a:endParaRPr lang="en-US" sz="2800" dirty="0">
              <a:latin typeface="Arial"/>
              <a:cs typeface="Aria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6763294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41275"/>
            <a:ext cx="9144000" cy="944563"/>
          </a:xfrm>
        </p:spPr>
        <p:txBody>
          <a:bodyPr/>
          <a:lstStyle/>
          <a:p>
            <a:r>
              <a:rPr lang="en-US" sz="3600" dirty="0">
                <a:latin typeface="Arial" charset="0"/>
                <a:cs typeface="Arial" charset="0"/>
              </a:rPr>
              <a:t>Creation and Exploitation of </a:t>
            </a:r>
            <a:r>
              <a:rPr lang="en-US" sz="3600" dirty="0" smtClean="0">
                <a:latin typeface="Arial" charset="0"/>
                <a:cs typeface="Arial" charset="0"/>
              </a:rPr>
              <a:t/>
            </a:r>
            <a:br>
              <a:rPr lang="en-US" sz="3600" dirty="0" smtClean="0">
                <a:latin typeface="Arial" charset="0"/>
                <a:cs typeface="Arial" charset="0"/>
              </a:rPr>
            </a:br>
            <a:r>
              <a:rPr lang="en-US" sz="3600" dirty="0" smtClean="0">
                <a:latin typeface="Arial" charset="0"/>
                <a:cs typeface="Arial" charset="0"/>
              </a:rPr>
              <a:t>Informational </a:t>
            </a:r>
            <a:r>
              <a:rPr lang="en-US" sz="3600" dirty="0">
                <a:latin typeface="Arial" charset="0"/>
                <a:cs typeface="Arial" charset="0"/>
              </a:rPr>
              <a:t>Asymmetry </a:t>
            </a:r>
          </a:p>
        </p:txBody>
      </p:sp>
      <p:sp>
        <p:nvSpPr>
          <p:cNvPr id="29698" name="Content Placeholder 2"/>
          <p:cNvSpPr>
            <a:spLocks noGrp="1"/>
          </p:cNvSpPr>
          <p:nvPr>
            <p:ph idx="1"/>
          </p:nvPr>
        </p:nvSpPr>
        <p:spPr>
          <a:xfrm>
            <a:off x="433294" y="1128713"/>
            <a:ext cx="8710706" cy="4830762"/>
          </a:xfrm>
        </p:spPr>
        <p:txBody>
          <a:bodyPr/>
          <a:lstStyle/>
          <a:p>
            <a:pPr>
              <a:lnSpc>
                <a:spcPct val="120000"/>
              </a:lnSpc>
              <a:buFontTx/>
              <a:buChar char="•"/>
              <a:defRPr/>
            </a:pPr>
            <a:r>
              <a:rPr lang="en-US" sz="2800" dirty="0">
                <a:latin typeface="Arial"/>
                <a:cs typeface="Arial"/>
              </a:rPr>
              <a:t>Creation and exploitation of informational access asymmetry</a:t>
            </a:r>
          </a:p>
          <a:p>
            <a:pPr>
              <a:lnSpc>
                <a:spcPct val="120000"/>
              </a:lnSpc>
              <a:buFontTx/>
              <a:buChar char="•"/>
              <a:defRPr/>
            </a:pPr>
            <a:r>
              <a:rPr lang="en-US" sz="2800" dirty="0">
                <a:latin typeface="Arial"/>
                <a:cs typeface="Arial"/>
              </a:rPr>
              <a:t>Creation and exploitation information processing asymmetry (a.k.a. </a:t>
            </a:r>
            <a:r>
              <a:rPr lang="en-US" sz="2800" dirty="0" smtClean="0">
                <a:latin typeface="Arial"/>
                <a:cs typeface="Arial"/>
              </a:rPr>
              <a:t>“know </a:t>
            </a:r>
            <a:r>
              <a:rPr lang="en-US" sz="2800" dirty="0">
                <a:latin typeface="Arial"/>
                <a:cs typeface="Arial"/>
              </a:rPr>
              <a:t>your </a:t>
            </a:r>
            <a:r>
              <a:rPr lang="en-US" sz="2800" dirty="0" smtClean="0">
                <a:latin typeface="Arial"/>
                <a:cs typeface="Arial"/>
              </a:rPr>
              <a:t>customer”)</a:t>
            </a:r>
            <a:endParaRPr lang="en-US" sz="2800" dirty="0">
              <a:latin typeface="Arial"/>
              <a:cs typeface="Arial"/>
            </a:endParaRPr>
          </a:p>
          <a:p>
            <a:pPr>
              <a:lnSpc>
                <a:spcPct val="120000"/>
              </a:lnSpc>
              <a:buFontTx/>
              <a:buChar char="•"/>
              <a:defRPr/>
            </a:pPr>
            <a:r>
              <a:rPr lang="en-US" sz="2800" dirty="0">
                <a:latin typeface="Arial"/>
                <a:cs typeface="Arial"/>
              </a:rPr>
              <a:t>Limitation of rationality exploitation</a:t>
            </a:r>
          </a:p>
          <a:p>
            <a:pPr>
              <a:lnSpc>
                <a:spcPct val="120000"/>
              </a:lnSpc>
              <a:buFontTx/>
              <a:buChar char="•"/>
              <a:defRPr/>
            </a:pPr>
            <a:r>
              <a:rPr lang="en-US" sz="2800" dirty="0">
                <a:latin typeface="Arial"/>
                <a:cs typeface="Arial"/>
              </a:rPr>
              <a:t>Structuring process</a:t>
            </a:r>
          </a:p>
          <a:p>
            <a:pPr>
              <a:lnSpc>
                <a:spcPct val="120000"/>
              </a:lnSpc>
              <a:buFontTx/>
              <a:buChar char="•"/>
              <a:defRPr/>
            </a:pPr>
            <a:r>
              <a:rPr lang="en-US" sz="2800" dirty="0">
                <a:latin typeface="Arial"/>
                <a:cs typeface="Arial"/>
              </a:rPr>
              <a:t>Coordinated defenses of monopolistic pricing conventions</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10600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41275"/>
            <a:ext cx="9144000" cy="944563"/>
          </a:xfrm>
        </p:spPr>
        <p:txBody>
          <a:bodyPr/>
          <a:lstStyle/>
          <a:p>
            <a:r>
              <a:rPr lang="en-US" dirty="0">
                <a:latin typeface="Arial" charset="0"/>
                <a:cs typeface="Arial" charset="0"/>
              </a:rPr>
              <a:t>Belief in Market Wisdom</a:t>
            </a:r>
          </a:p>
        </p:txBody>
      </p:sp>
      <p:sp>
        <p:nvSpPr>
          <p:cNvPr id="29698" name="Content Placeholder 2"/>
          <p:cNvSpPr>
            <a:spLocks noGrp="1"/>
          </p:cNvSpPr>
          <p:nvPr>
            <p:ph idx="1"/>
          </p:nvPr>
        </p:nvSpPr>
        <p:spPr>
          <a:xfrm>
            <a:off x="433294" y="1128713"/>
            <a:ext cx="8710706" cy="4830762"/>
          </a:xfrm>
        </p:spPr>
        <p:txBody>
          <a:bodyPr/>
          <a:lstStyle/>
          <a:p>
            <a:pPr>
              <a:lnSpc>
                <a:spcPct val="120000"/>
              </a:lnSpc>
              <a:buFontTx/>
              <a:buChar char="•"/>
              <a:defRPr/>
            </a:pPr>
            <a:r>
              <a:rPr lang="en-US" sz="2800" dirty="0">
                <a:latin typeface="Arial"/>
                <a:cs typeface="Arial"/>
              </a:rPr>
              <a:t>Model assumptions have become axioms</a:t>
            </a:r>
          </a:p>
          <a:p>
            <a:pPr>
              <a:lnSpc>
                <a:spcPct val="120000"/>
              </a:lnSpc>
              <a:buFontTx/>
              <a:buChar char="•"/>
              <a:defRPr/>
            </a:pPr>
            <a:r>
              <a:rPr lang="en-US" sz="2800" dirty="0">
                <a:latin typeface="Arial"/>
                <a:cs typeface="Arial"/>
              </a:rPr>
              <a:t>But these axioms have nothing to do with the reality of modern society</a:t>
            </a:r>
          </a:p>
          <a:p>
            <a:pPr>
              <a:lnSpc>
                <a:spcPct val="120000"/>
              </a:lnSpc>
              <a:buFontTx/>
              <a:buChar char="•"/>
              <a:defRPr/>
            </a:pPr>
            <a:r>
              <a:rPr lang="en-US" sz="2800" dirty="0">
                <a:latin typeface="Arial"/>
                <a:cs typeface="Arial"/>
              </a:rPr>
              <a:t>An assumption that may have been mostly true in the past, given much larger and more complex society, has become in many cases plainly arguable</a:t>
            </a:r>
          </a:p>
          <a:p>
            <a:pPr>
              <a:lnSpc>
                <a:spcPct val="120000"/>
              </a:lnSpc>
              <a:buFontTx/>
              <a:buChar char="•"/>
              <a:defRPr/>
            </a:pPr>
            <a:r>
              <a:rPr lang="en-US" sz="2800" dirty="0">
                <a:latin typeface="Arial"/>
                <a:cs typeface="Arial"/>
              </a:rPr>
              <a:t>Assumptions have become a part of regulatory (or lack of thereof) structure</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314673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41275"/>
            <a:ext cx="9144000" cy="944563"/>
          </a:xfrm>
        </p:spPr>
        <p:txBody>
          <a:bodyPr/>
          <a:lstStyle/>
          <a:p>
            <a:r>
              <a:rPr lang="en-US" dirty="0" smtClean="0">
                <a:latin typeface="Arial" charset="0"/>
                <a:cs typeface="Arial" charset="0"/>
              </a:rPr>
              <a:t>Principal</a:t>
            </a:r>
            <a:r>
              <a:rPr lang="en-US" dirty="0">
                <a:latin typeface="Arial" charset="0"/>
                <a:cs typeface="Arial" charset="0"/>
              </a:rPr>
              <a:t>/Agent </a:t>
            </a:r>
            <a:r>
              <a:rPr lang="en-US" dirty="0" smtClean="0">
                <a:latin typeface="Arial" charset="0"/>
                <a:cs typeface="Arial" charset="0"/>
              </a:rPr>
              <a:t>Disconnect</a:t>
            </a:r>
            <a:endParaRPr lang="en-US" dirty="0">
              <a:latin typeface="Arial" charset="0"/>
              <a:cs typeface="Arial" charset="0"/>
            </a:endParaRPr>
          </a:p>
        </p:txBody>
      </p:sp>
      <p:sp>
        <p:nvSpPr>
          <p:cNvPr id="29698" name="Content Placeholder 2"/>
          <p:cNvSpPr>
            <a:spLocks noGrp="1"/>
          </p:cNvSpPr>
          <p:nvPr>
            <p:ph idx="1"/>
          </p:nvPr>
        </p:nvSpPr>
        <p:spPr>
          <a:xfrm>
            <a:off x="433294" y="1128713"/>
            <a:ext cx="8710706" cy="4830762"/>
          </a:xfrm>
        </p:spPr>
        <p:txBody>
          <a:bodyPr/>
          <a:lstStyle/>
          <a:p>
            <a:pPr>
              <a:lnSpc>
                <a:spcPct val="140000"/>
              </a:lnSpc>
              <a:buFontTx/>
              <a:buChar char="•"/>
              <a:defRPr/>
            </a:pPr>
            <a:r>
              <a:rPr lang="en-US" sz="2800" dirty="0">
                <a:latin typeface="Arial"/>
                <a:cs typeface="Arial"/>
              </a:rPr>
              <a:t>Business practices against the interests of shareholders</a:t>
            </a:r>
          </a:p>
          <a:p>
            <a:pPr marL="971550" lvl="1" indent="-514350">
              <a:lnSpc>
                <a:spcPct val="140000"/>
              </a:lnSpc>
              <a:buFont typeface="+mj-lt"/>
              <a:buAutoNum type="alphaLcParenR"/>
              <a:defRPr/>
            </a:pPr>
            <a:r>
              <a:rPr lang="en-US" sz="2400" dirty="0">
                <a:latin typeface="Arial"/>
                <a:cs typeface="Arial"/>
              </a:rPr>
              <a:t>Mortgage </a:t>
            </a:r>
            <a:r>
              <a:rPr lang="en-US" sz="2400" dirty="0" smtClean="0">
                <a:latin typeface="Arial"/>
                <a:cs typeface="Arial"/>
              </a:rPr>
              <a:t>originations</a:t>
            </a:r>
            <a:endParaRPr lang="en-US" sz="2400" dirty="0">
              <a:latin typeface="Arial"/>
              <a:cs typeface="Arial"/>
            </a:endParaRPr>
          </a:p>
          <a:p>
            <a:pPr marL="971550" lvl="1" indent="-514350">
              <a:lnSpc>
                <a:spcPct val="140000"/>
              </a:lnSpc>
              <a:buFont typeface="+mj-lt"/>
              <a:buAutoNum type="alphaLcParenR"/>
              <a:defRPr/>
            </a:pPr>
            <a:r>
              <a:rPr lang="en-US" sz="2400" dirty="0">
                <a:latin typeface="Arial"/>
                <a:cs typeface="Arial"/>
              </a:rPr>
              <a:t>Risk </a:t>
            </a:r>
            <a:r>
              <a:rPr lang="en-US" sz="2400" dirty="0" smtClean="0">
                <a:latin typeface="Arial"/>
                <a:cs typeface="Arial"/>
              </a:rPr>
              <a:t>taking</a:t>
            </a:r>
            <a:endParaRPr lang="en-US" sz="2400" dirty="0">
              <a:latin typeface="Arial"/>
              <a:cs typeface="Arial"/>
            </a:endParaRPr>
          </a:p>
          <a:p>
            <a:pPr marL="971550" lvl="1" indent="-514350">
              <a:lnSpc>
                <a:spcPct val="140000"/>
              </a:lnSpc>
              <a:buFont typeface="+mj-lt"/>
              <a:buAutoNum type="alphaLcParenR"/>
              <a:defRPr/>
            </a:pPr>
            <a:r>
              <a:rPr lang="en-US" sz="2400" dirty="0">
                <a:latin typeface="Arial"/>
                <a:cs typeface="Arial"/>
              </a:rPr>
              <a:t>Risk </a:t>
            </a:r>
            <a:r>
              <a:rPr lang="en-US" sz="2400" dirty="0" smtClean="0">
                <a:latin typeface="Arial"/>
                <a:cs typeface="Arial"/>
              </a:rPr>
              <a:t>evaluation</a:t>
            </a:r>
            <a:endParaRPr lang="en-US" sz="2400" dirty="0">
              <a:latin typeface="Arial"/>
              <a:cs typeface="Arial"/>
            </a:endParaRPr>
          </a:p>
          <a:p>
            <a:pPr marL="971550" lvl="1" indent="-514350">
              <a:lnSpc>
                <a:spcPct val="140000"/>
              </a:lnSpc>
              <a:buFont typeface="+mj-lt"/>
              <a:buAutoNum type="alphaLcParenR"/>
              <a:defRPr/>
            </a:pPr>
            <a:r>
              <a:rPr lang="en-US" sz="2400" dirty="0">
                <a:latin typeface="Arial"/>
                <a:cs typeface="Arial"/>
              </a:rPr>
              <a:t>Executive </a:t>
            </a:r>
            <a:r>
              <a:rPr lang="en-US" sz="2400" dirty="0" smtClean="0">
                <a:latin typeface="Arial"/>
                <a:cs typeface="Arial"/>
              </a:rPr>
              <a:t>compensation</a:t>
            </a:r>
            <a:endParaRPr lang="en-US" sz="2400" dirty="0">
              <a:latin typeface="Arial"/>
              <a:cs typeface="Arial"/>
            </a:endParaRPr>
          </a:p>
          <a:p>
            <a:pPr>
              <a:lnSpc>
                <a:spcPct val="140000"/>
              </a:lnSpc>
              <a:buFontTx/>
              <a:buChar char="•"/>
              <a:defRPr/>
            </a:pPr>
            <a:r>
              <a:rPr lang="en-US" sz="2800" dirty="0">
                <a:latin typeface="Arial"/>
                <a:cs typeface="Arial"/>
              </a:rPr>
              <a:t>Specific drivers of specific situations</a:t>
            </a:r>
          </a:p>
          <a:p>
            <a:pPr>
              <a:lnSpc>
                <a:spcPct val="140000"/>
              </a:lnSpc>
              <a:buFontTx/>
              <a:buChar char="•"/>
              <a:defRPr/>
            </a:pPr>
            <a:r>
              <a:rPr lang="en-US" sz="2800" dirty="0">
                <a:latin typeface="Arial"/>
                <a:cs typeface="Arial"/>
              </a:rPr>
              <a:t>Macro-economic instability</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481667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1" name="Title 1"/>
          <p:cNvSpPr>
            <a:spLocks noGrp="1"/>
          </p:cNvSpPr>
          <p:nvPr>
            <p:ph type="title"/>
          </p:nvPr>
        </p:nvSpPr>
        <p:spPr>
          <a:xfrm>
            <a:off x="0" y="41275"/>
            <a:ext cx="9144000" cy="944563"/>
          </a:xfrm>
        </p:spPr>
        <p:txBody>
          <a:bodyPr/>
          <a:lstStyle/>
          <a:p>
            <a:r>
              <a:rPr lang="en-US" dirty="0">
                <a:latin typeface="Arial" charset="0"/>
                <a:cs typeface="Arial" charset="0"/>
              </a:rPr>
              <a:t>Regulatory </a:t>
            </a:r>
            <a:r>
              <a:rPr lang="en-US" dirty="0" smtClean="0">
                <a:latin typeface="Arial" charset="0"/>
                <a:cs typeface="Arial" charset="0"/>
              </a:rPr>
              <a:t>Regime: Capture</a:t>
            </a:r>
            <a:endParaRPr lang="en-US" dirty="0">
              <a:latin typeface="Arial" charset="0"/>
              <a:cs typeface="Arial" charset="0"/>
            </a:endParaRPr>
          </a:p>
        </p:txBody>
      </p:sp>
      <p:sp>
        <p:nvSpPr>
          <p:cNvPr id="29698" name="Content Placeholder 2"/>
          <p:cNvSpPr>
            <a:spLocks noGrp="1"/>
          </p:cNvSpPr>
          <p:nvPr>
            <p:ph idx="1"/>
          </p:nvPr>
        </p:nvSpPr>
        <p:spPr>
          <a:xfrm>
            <a:off x="433294" y="1128713"/>
            <a:ext cx="8710706" cy="4830762"/>
          </a:xfrm>
        </p:spPr>
        <p:txBody>
          <a:bodyPr/>
          <a:lstStyle/>
          <a:p>
            <a:pPr>
              <a:lnSpc>
                <a:spcPct val="120000"/>
              </a:lnSpc>
              <a:buFontTx/>
              <a:buChar char="•"/>
              <a:defRPr/>
            </a:pPr>
            <a:r>
              <a:rPr lang="en-US" sz="2400" dirty="0" smtClean="0">
                <a:latin typeface="Arial"/>
                <a:cs typeface="Arial"/>
              </a:rPr>
              <a:t>Stigler </a:t>
            </a:r>
            <a:r>
              <a:rPr lang="en-US" sz="2400" dirty="0">
                <a:latin typeface="Arial"/>
                <a:cs typeface="Arial"/>
              </a:rPr>
              <a:t>1971: </a:t>
            </a:r>
            <a:r>
              <a:rPr lang="en-US" sz="2400" dirty="0" smtClean="0">
                <a:latin typeface="Arial"/>
                <a:cs typeface="Arial"/>
              </a:rPr>
              <a:t>regulation </a:t>
            </a:r>
            <a:r>
              <a:rPr lang="en-US" sz="2400" dirty="0">
                <a:latin typeface="Arial"/>
                <a:cs typeface="Arial"/>
              </a:rPr>
              <a:t>as the result of a political process of interested </a:t>
            </a:r>
            <a:r>
              <a:rPr lang="en-US" sz="2400" dirty="0" smtClean="0">
                <a:latin typeface="Arial"/>
                <a:cs typeface="Arial"/>
              </a:rPr>
              <a:t>groups </a:t>
            </a:r>
          </a:p>
          <a:p>
            <a:pPr>
              <a:buFontTx/>
              <a:buChar char="•"/>
              <a:defRPr/>
            </a:pPr>
            <a:r>
              <a:rPr lang="en-US" sz="2400" dirty="0">
                <a:latin typeface="Arial"/>
                <a:cs typeface="Arial"/>
              </a:rPr>
              <a:t>D</a:t>
            </a:r>
            <a:r>
              <a:rPr lang="en-US" sz="2400" dirty="0" smtClean="0">
                <a:latin typeface="Arial"/>
                <a:cs typeface="Arial"/>
              </a:rPr>
              <a:t>emand </a:t>
            </a:r>
            <a:r>
              <a:rPr lang="en-US" sz="2400" dirty="0">
                <a:latin typeface="Arial"/>
                <a:cs typeface="Arial"/>
              </a:rPr>
              <a:t>side </a:t>
            </a:r>
            <a:r>
              <a:rPr lang="en-US" sz="2400" dirty="0" smtClean="0">
                <a:latin typeface="Arial"/>
                <a:cs typeface="Arial"/>
              </a:rPr>
              <a:t>of regulation: </a:t>
            </a:r>
            <a:r>
              <a:rPr lang="en-US" sz="2400" dirty="0">
                <a:latin typeface="Arial"/>
                <a:cs typeface="Arial"/>
              </a:rPr>
              <a:t>industries </a:t>
            </a:r>
            <a:r>
              <a:rPr lang="en-US" sz="2400" dirty="0" smtClean="0">
                <a:latin typeface="Arial"/>
                <a:cs typeface="Arial"/>
              </a:rPr>
              <a:t>“acquire</a:t>
            </a:r>
            <a:r>
              <a:rPr lang="en-US" sz="2400" dirty="0">
                <a:latin typeface="Arial"/>
                <a:cs typeface="Arial"/>
              </a:rPr>
              <a:t>” </a:t>
            </a:r>
            <a:r>
              <a:rPr lang="en-US" sz="2400" dirty="0" smtClean="0">
                <a:latin typeface="Arial"/>
                <a:cs typeface="Arial"/>
              </a:rPr>
              <a:t>regulations(e.g.</a:t>
            </a:r>
            <a:r>
              <a:rPr lang="en-US" sz="2400" dirty="0">
                <a:latin typeface="Arial"/>
                <a:cs typeface="Arial"/>
              </a:rPr>
              <a:t>, retained interest discount taxation, implicit government guarantees, </a:t>
            </a:r>
            <a:r>
              <a:rPr lang="en-US" sz="2400" dirty="0" smtClean="0">
                <a:latin typeface="Arial"/>
                <a:cs typeface="Arial"/>
              </a:rPr>
              <a:t>etc.) from </a:t>
            </a:r>
            <a:r>
              <a:rPr lang="en-US" sz="2400" dirty="0">
                <a:latin typeface="Arial"/>
                <a:cs typeface="Arial"/>
              </a:rPr>
              <a:t>politicians as a profit maximizing </a:t>
            </a:r>
            <a:r>
              <a:rPr lang="en-US" sz="2400" dirty="0" smtClean="0">
                <a:latin typeface="Arial"/>
                <a:cs typeface="Arial"/>
              </a:rPr>
              <a:t>device</a:t>
            </a:r>
          </a:p>
          <a:p>
            <a:pPr>
              <a:lnSpc>
                <a:spcPct val="120000"/>
              </a:lnSpc>
              <a:buFontTx/>
              <a:buChar char="•"/>
              <a:defRPr/>
            </a:pPr>
            <a:r>
              <a:rPr lang="en-US" sz="2400" dirty="0" smtClean="0">
                <a:latin typeface="Arial"/>
                <a:cs typeface="Arial"/>
              </a:rPr>
              <a:t>Supply </a:t>
            </a:r>
            <a:r>
              <a:rPr lang="en-US" sz="2400" dirty="0">
                <a:latin typeface="Arial"/>
                <a:cs typeface="Arial"/>
              </a:rPr>
              <a:t>side of </a:t>
            </a:r>
            <a:r>
              <a:rPr lang="en-US" sz="2400" dirty="0" smtClean="0">
                <a:latin typeface="Arial"/>
                <a:cs typeface="Arial"/>
              </a:rPr>
              <a:t>regulation: “the representative and his party </a:t>
            </a:r>
            <a:r>
              <a:rPr lang="en-US" sz="2400" dirty="0">
                <a:latin typeface="Arial"/>
                <a:cs typeface="Arial"/>
              </a:rPr>
              <a:t>are rewarded for the discovery and fulfillment of the political desires of their constituency by success in election and the perquisites of </a:t>
            </a:r>
            <a:r>
              <a:rPr lang="en-US" sz="2400" dirty="0" smtClean="0">
                <a:latin typeface="Arial"/>
                <a:cs typeface="Arial"/>
              </a:rPr>
              <a:t>office” </a:t>
            </a:r>
            <a:r>
              <a:rPr lang="en-US" sz="2400" dirty="0">
                <a:latin typeface="Arial"/>
                <a:cs typeface="Arial"/>
              </a:rPr>
              <a:t>(p. 11</a:t>
            </a:r>
            <a:r>
              <a:rPr lang="en-US" sz="2400" dirty="0" smtClean="0">
                <a:latin typeface="Arial"/>
                <a:cs typeface="Arial"/>
              </a:rPr>
              <a:t>)</a:t>
            </a:r>
          </a:p>
          <a:p>
            <a:pPr>
              <a:lnSpc>
                <a:spcPct val="120000"/>
              </a:lnSpc>
              <a:buFontTx/>
              <a:buChar char="•"/>
              <a:defRPr/>
            </a:pPr>
            <a:r>
              <a:rPr lang="en-US" sz="2400" dirty="0" smtClean="0">
                <a:latin typeface="Arial"/>
                <a:cs typeface="Arial"/>
              </a:rPr>
              <a:t>Contemporary examples</a:t>
            </a:r>
            <a:endParaRPr lang="en-US" sz="2400" dirty="0">
              <a:latin typeface="Arial"/>
              <a:cs typeface="Aria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692185176"/>
      </p:ext>
    </p:extLst>
  </p:cSld>
  <p:clrMapOvr>
    <a:masterClrMapping/>
  </p:clrMapOvr>
  <p:timing>
    <p:tnLst>
      <p:par>
        <p:cTn id="1" dur="indefinite" restart="never" nodeType="tmRoot"/>
      </p:par>
    </p:tnLst>
  </p:timing>
</p:sld>
</file>

<file path=ppt/theme/theme1.xml><?xml version="1.0" encoding="utf-8"?>
<a:theme xmlns:a="http://schemas.openxmlformats.org/drawingml/2006/main" name="Rotis_abajo_esp">
  <a:themeElements>
    <a:clrScheme name="Rotis_abajo_es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Rotis_abajo_esp">
      <a:majorFont>
        <a:latin typeface="Agfa Rotis Semisans Bold"/>
        <a:ea typeface=""/>
        <a:cs typeface=""/>
      </a:majorFont>
      <a:minorFont>
        <a:latin typeface="Agfa Rotis Semisans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7" tIns="44450" rIns="90487" bIns="4445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Char char="•"/>
          <a:tabLst/>
          <a:defRPr kumimoji="0" lang="en-US" sz="1400" b="0" i="0" u="none" strike="noStrike" cap="none" normalizeH="0" baseline="0" smtClean="0">
            <a:ln>
              <a:noFill/>
            </a:ln>
            <a:solidFill>
              <a:schemeClr val="tx1"/>
            </a:solidFill>
            <a:effectLst/>
            <a:latin typeface="Agfa Rotis Sans Serif" pitchFamily="2" charset="0"/>
          </a:defRPr>
        </a:defPPr>
      </a:lstStyle>
    </a:spDef>
    <a:lnDef>
      <a:spPr bwMode="auto">
        <a:xfrm>
          <a:off x="0" y="0"/>
          <a:ext cx="1" cy="1"/>
        </a:xfrm>
        <a:custGeom>
          <a:avLst/>
          <a:gdLst/>
          <a:ahLst/>
          <a:cxnLst/>
          <a:rect l="0" t="0" r="0" b="0"/>
          <a:pathLst/>
        </a:custGeom>
        <a:noFill/>
        <a:ln w="12700" cap="flat" cmpd="sng" algn="ctr">
          <a:noFill/>
          <a:prstDash val="solid"/>
          <a:round/>
          <a:headEnd type="none" w="med" len="med"/>
          <a:tailEnd type="none" w="med" len="med"/>
        </a:ln>
        <a:effectLst/>
      </a:spPr>
      <a:bodyPr vert="horz" wrap="square" lIns="90487" tIns="44450" rIns="90487" bIns="4445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Char char="•"/>
          <a:tabLst/>
          <a:defRPr kumimoji="0" lang="en-US" sz="1400" b="0" i="0" u="none" strike="noStrike" cap="none" normalizeH="0" baseline="0" smtClean="0">
            <a:ln>
              <a:noFill/>
            </a:ln>
            <a:solidFill>
              <a:schemeClr val="tx1"/>
            </a:solidFill>
            <a:effectLst/>
            <a:latin typeface="Agfa Rotis Sans Serif" pitchFamily="2" charset="0"/>
          </a:defRPr>
        </a:defPPr>
      </a:lstStyle>
    </a:lnDef>
  </a:objectDefaults>
  <a:extraClrSchemeLst>
    <a:extraClrScheme>
      <a:clrScheme name="Rotis_abajo_es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Rotis_abajo_esp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Rotis_abajo_esp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Rotis_abajo_esp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Rotis_abajo_es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Rotis_abajo_es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Rotis_abajo_es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16336</TotalTime>
  <Words>997</Words>
  <Application>Microsoft Macintosh PowerPoint</Application>
  <PresentationFormat>On-screen Show (4:3)</PresentationFormat>
  <Paragraphs>83</Paragraphs>
  <Slides>16</Slides>
  <Notes>5</Notes>
  <HiddenSlides>2</HiddenSlides>
  <MMClips>0</MMClips>
  <ScaleCrop>false</ScaleCrop>
  <HeadingPairs>
    <vt:vector size="4" baseType="variant">
      <vt:variant>
        <vt:lpstr>Design Template</vt:lpstr>
      </vt:variant>
      <vt:variant>
        <vt:i4>1</vt:i4>
      </vt:variant>
      <vt:variant>
        <vt:lpstr>Slide Titles</vt:lpstr>
      </vt:variant>
      <vt:variant>
        <vt:i4>16</vt:i4>
      </vt:variant>
    </vt:vector>
  </HeadingPairs>
  <TitlesOfParts>
    <vt:vector size="17" baseType="lpstr">
      <vt:lpstr>Rotis_abajo_esp</vt:lpstr>
      <vt:lpstr>Structure of the Financial Industry: Effects of Agents' Incentives</vt:lpstr>
      <vt:lpstr>Structure of the Financial Industry: Effects of Agents' Incentives</vt:lpstr>
      <vt:lpstr>Slide 3</vt:lpstr>
      <vt:lpstr>Adam Smith + Chicago School</vt:lpstr>
      <vt:lpstr>Issues in the Financial Industry</vt:lpstr>
      <vt:lpstr>Creation and Exploitation of  Informational Asymmetry </vt:lpstr>
      <vt:lpstr>Belief in Market Wisdom</vt:lpstr>
      <vt:lpstr>Principal/Agent Disconnect</vt:lpstr>
      <vt:lpstr>Regulatory Regime: Capture</vt:lpstr>
      <vt:lpstr>Call for New Regulatory Regime</vt:lpstr>
      <vt:lpstr>Recent Reforms</vt:lpstr>
      <vt:lpstr>Examples to Consider</vt:lpstr>
      <vt:lpstr>Center for Open Economics</vt:lpstr>
      <vt:lpstr>Slide 14</vt:lpstr>
      <vt:lpstr>Center for Open Economics  Pitch &amp; invitation to engage</vt:lpstr>
      <vt:lpstr>economics@bykhovsky.com</vt:lpstr>
    </vt:vector>
  </TitlesOfParts>
  <Company>IESE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CGonzalez</dc:creator>
  <cp:lastModifiedBy>Michael Bykhovsky</cp:lastModifiedBy>
  <cp:revision>489</cp:revision>
  <cp:lastPrinted>2012-01-09T18:03:44Z</cp:lastPrinted>
  <dcterms:created xsi:type="dcterms:W3CDTF">2015-05-13T06:03:49Z</dcterms:created>
  <dcterms:modified xsi:type="dcterms:W3CDTF">2015-05-13T06:04:24Z</dcterms:modified>
</cp:coreProperties>
</file>