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notesSlides/notesSlide40.xml" ContentType="application/vnd.openxmlformats-officedocument.presentationml.notesSlide+xml"/>
  <Override PartName="/ppt/charts/chart2.xml" ContentType="application/vnd.openxmlformats-officedocument.drawingml.chart+xml"/>
  <Override PartName="/ppt/notesSlides/notesSlide41.xml" ContentType="application/vnd.openxmlformats-officedocument.presentationml.notesSlide+xml"/>
  <Override PartName="/ppt/charts/chart3.xml" ContentType="application/vnd.openxmlformats-officedocument.drawingml.chart+xml"/>
  <Override PartName="/ppt/notesSlides/notesSlide42.xml" ContentType="application/vnd.openxmlformats-officedocument.presentationml.notesSlide+xml"/>
  <Override PartName="/ppt/charts/chart4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5">
  <p:sldMasterIdLst>
    <p:sldMasterId id="2147483703" r:id="rId1"/>
    <p:sldMasterId id="2147483717" r:id="rId2"/>
    <p:sldMasterId id="2147483734" r:id="rId3"/>
  </p:sldMasterIdLst>
  <p:notesMasterIdLst>
    <p:notesMasterId r:id="rId57"/>
  </p:notesMasterIdLst>
  <p:handoutMasterIdLst>
    <p:handoutMasterId r:id="rId58"/>
  </p:handoutMasterIdLst>
  <p:sldIdLst>
    <p:sldId id="685" r:id="rId4"/>
    <p:sldId id="677" r:id="rId5"/>
    <p:sldId id="686" r:id="rId6"/>
    <p:sldId id="662" r:id="rId7"/>
    <p:sldId id="604" r:id="rId8"/>
    <p:sldId id="620" r:id="rId9"/>
    <p:sldId id="683" r:id="rId10"/>
    <p:sldId id="635" r:id="rId11"/>
    <p:sldId id="636" r:id="rId12"/>
    <p:sldId id="634" r:id="rId13"/>
    <p:sldId id="666" r:id="rId14"/>
    <p:sldId id="646" r:id="rId15"/>
    <p:sldId id="638" r:id="rId16"/>
    <p:sldId id="637" r:id="rId17"/>
    <p:sldId id="645" r:id="rId18"/>
    <p:sldId id="665" r:id="rId19"/>
    <p:sldId id="622" r:id="rId20"/>
    <p:sldId id="623" r:id="rId21"/>
    <p:sldId id="643" r:id="rId22"/>
    <p:sldId id="647" r:id="rId23"/>
    <p:sldId id="684" r:id="rId24"/>
    <p:sldId id="659" r:id="rId25"/>
    <p:sldId id="660" r:id="rId26"/>
    <p:sldId id="640" r:id="rId27"/>
    <p:sldId id="661" r:id="rId28"/>
    <p:sldId id="641" r:id="rId29"/>
    <p:sldId id="625" r:id="rId30"/>
    <p:sldId id="655" r:id="rId31"/>
    <p:sldId id="654" r:id="rId32"/>
    <p:sldId id="657" r:id="rId33"/>
    <p:sldId id="627" r:id="rId34"/>
    <p:sldId id="605" r:id="rId35"/>
    <p:sldId id="648" r:id="rId36"/>
    <p:sldId id="644" r:id="rId37"/>
    <p:sldId id="682" r:id="rId38"/>
    <p:sldId id="658" r:id="rId39"/>
    <p:sldId id="649" r:id="rId40"/>
    <p:sldId id="576" r:id="rId41"/>
    <p:sldId id="668" r:id="rId42"/>
    <p:sldId id="669" r:id="rId43"/>
    <p:sldId id="650" r:id="rId44"/>
    <p:sldId id="670" r:id="rId45"/>
    <p:sldId id="616" r:id="rId46"/>
    <p:sldId id="586" r:id="rId47"/>
    <p:sldId id="531" r:id="rId48"/>
    <p:sldId id="587" r:id="rId49"/>
    <p:sldId id="673" r:id="rId50"/>
    <p:sldId id="615" r:id="rId51"/>
    <p:sldId id="672" r:id="rId52"/>
    <p:sldId id="675" r:id="rId53"/>
    <p:sldId id="674" r:id="rId54"/>
    <p:sldId id="610" r:id="rId55"/>
    <p:sldId id="680" r:id="rId56"/>
  </p:sldIdLst>
  <p:sldSz cx="9906000" cy="6858000" type="A4"/>
  <p:notesSz cx="9906000" cy="6794500"/>
  <p:custDataLst>
    <p:tags r:id="rId59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BBFF"/>
    <a:srgbClr val="6699FF"/>
    <a:srgbClr val="9E9E9E"/>
    <a:srgbClr val="0066FF"/>
    <a:srgbClr val="6600FF"/>
    <a:srgbClr val="33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6" autoAdjust="0"/>
    <p:restoredTop sz="78879" autoAdjust="0"/>
  </p:normalViewPr>
  <p:slideViewPr>
    <p:cSldViewPr>
      <p:cViewPr>
        <p:scale>
          <a:sx n="60" d="100"/>
          <a:sy n="60" d="100"/>
        </p:scale>
        <p:origin x="-1386" y="-372"/>
      </p:cViewPr>
      <p:guideLst>
        <p:guide orient="horz" pos="572"/>
        <p:guide pos="443"/>
      </p:guideLst>
    </p:cSldViewPr>
  </p:slideViewPr>
  <p:outlineViewPr>
    <p:cViewPr>
      <p:scale>
        <a:sx n="33" d="100"/>
        <a:sy n="33" d="100"/>
      </p:scale>
      <p:origin x="0" y="871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18"/>
    </p:cViewPr>
  </p:sorterViewPr>
  <p:notesViewPr>
    <p:cSldViewPr>
      <p:cViewPr>
        <p:scale>
          <a:sx n="100" d="100"/>
          <a:sy n="100" d="100"/>
        </p:scale>
        <p:origin x="-110" y="230"/>
      </p:cViewPr>
      <p:guideLst>
        <p:guide orient="horz" pos="2139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.mendelski\Documents\FORSCHUNG%202013\DATA%20PhD\data%20DE%20JURE\TREATY%20Ratification\HR%20treaty%20ratification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.mendelski\Documents\Forschung%202013\DATA%20PhD\data%20DE%20JURE\legislative%20ooutput%20ALL%20CE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.mendelski\Documents\FORSCHUNG%202013\DATA%20PhD\data%20judicial%20capacity\judicial%20capacity%20data%20all%20transition%20countri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.mendelski\Documents\FORSCHUNG%202013\DATA%20PhD\data%20judicial%20impartiality\Judicial%20independence%20CEE%20SEE%20CIS%20comparison%20Data%20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i="0" u="none" strike="noStrike" baseline="0" dirty="0" smtClean="0">
                <a:effectLst/>
              </a:rPr>
              <a:t>Rule approximation (HR treaty ratification)</a:t>
            </a:r>
            <a:endParaRPr lang="en-US" sz="2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'treaty ratification'!$A$26</c:f>
              <c:strCache>
                <c:ptCount val="1"/>
                <c:pt idx="0">
                  <c:v>CEB</c:v>
                </c:pt>
              </c:strCache>
            </c:strRef>
          </c:tx>
          <c:cat>
            <c:numRef>
              <c:f>'treaty ratification'!$B$25:$T$25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cat>
          <c:val>
            <c:numRef>
              <c:f>'treaty ratification'!$B$26:$T$26</c:f>
              <c:numCache>
                <c:formatCode>0.00</c:formatCode>
                <c:ptCount val="19"/>
                <c:pt idx="0">
                  <c:v>0.1125</c:v>
                </c:pt>
                <c:pt idx="1">
                  <c:v>0.19375000000000001</c:v>
                </c:pt>
                <c:pt idx="2">
                  <c:v>0.29375000000000001</c:v>
                </c:pt>
                <c:pt idx="3">
                  <c:v>0.43125000000000002</c:v>
                </c:pt>
                <c:pt idx="4">
                  <c:v>0.47500000000000003</c:v>
                </c:pt>
                <c:pt idx="5">
                  <c:v>0.48749999999999999</c:v>
                </c:pt>
                <c:pt idx="6">
                  <c:v>0.50624999999999998</c:v>
                </c:pt>
                <c:pt idx="7">
                  <c:v>0.51249999999999996</c:v>
                </c:pt>
                <c:pt idx="8">
                  <c:v>0.54374999999999996</c:v>
                </c:pt>
                <c:pt idx="9">
                  <c:v>0.55624999999999991</c:v>
                </c:pt>
                <c:pt idx="10">
                  <c:v>0.57499999999999996</c:v>
                </c:pt>
                <c:pt idx="11">
                  <c:v>0.61250000000000004</c:v>
                </c:pt>
                <c:pt idx="12">
                  <c:v>0.63124999999999998</c:v>
                </c:pt>
                <c:pt idx="13">
                  <c:v>0.65</c:v>
                </c:pt>
                <c:pt idx="14">
                  <c:v>0.70625000000000004</c:v>
                </c:pt>
                <c:pt idx="15">
                  <c:v>0.71250000000000002</c:v>
                </c:pt>
                <c:pt idx="16">
                  <c:v>0.73750000000000004</c:v>
                </c:pt>
                <c:pt idx="17">
                  <c:v>0.75</c:v>
                </c:pt>
                <c:pt idx="18">
                  <c:v>0.75625000000000009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'treaty ratification'!$A$27</c:f>
              <c:strCache>
                <c:ptCount val="1"/>
                <c:pt idx="0">
                  <c:v>SEE</c:v>
                </c:pt>
              </c:strCache>
            </c:strRef>
          </c:tx>
          <c:cat>
            <c:numRef>
              <c:f>'treaty ratification'!$B$25:$T$25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cat>
          <c:val>
            <c:numRef>
              <c:f>'treaty ratification'!$B$27:$T$27</c:f>
              <c:numCache>
                <c:formatCode>0.00</c:formatCode>
                <c:ptCount val="19"/>
                <c:pt idx="0">
                  <c:v>0.16666666666666666</c:v>
                </c:pt>
                <c:pt idx="1">
                  <c:v>0.20833333333333334</c:v>
                </c:pt>
                <c:pt idx="2">
                  <c:v>0.28333333333333333</c:v>
                </c:pt>
                <c:pt idx="3">
                  <c:v>0.39166666666666666</c:v>
                </c:pt>
                <c:pt idx="4">
                  <c:v>0.45</c:v>
                </c:pt>
                <c:pt idx="5">
                  <c:v>0.4916666666666667</c:v>
                </c:pt>
                <c:pt idx="6">
                  <c:v>0.4916666666666667</c:v>
                </c:pt>
                <c:pt idx="7">
                  <c:v>0.51666666666666661</c:v>
                </c:pt>
                <c:pt idx="8">
                  <c:v>0.51666666666666661</c:v>
                </c:pt>
                <c:pt idx="9">
                  <c:v>0.50000000000000011</c:v>
                </c:pt>
                <c:pt idx="10">
                  <c:v>0.51666666666666672</c:v>
                </c:pt>
                <c:pt idx="11">
                  <c:v>0.60833333333333328</c:v>
                </c:pt>
                <c:pt idx="12">
                  <c:v>0.66666666666666663</c:v>
                </c:pt>
                <c:pt idx="13">
                  <c:v>0.72500000000000009</c:v>
                </c:pt>
                <c:pt idx="14">
                  <c:v>0.73333333333333339</c:v>
                </c:pt>
                <c:pt idx="15">
                  <c:v>0.73333333333333339</c:v>
                </c:pt>
                <c:pt idx="16">
                  <c:v>0.7416666666666667</c:v>
                </c:pt>
                <c:pt idx="17">
                  <c:v>0.7416666666666667</c:v>
                </c:pt>
                <c:pt idx="18">
                  <c:v>0.7416666666666667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'treaty ratification'!$A$28</c:f>
              <c:strCache>
                <c:ptCount val="1"/>
                <c:pt idx="0">
                  <c:v>CIS</c:v>
                </c:pt>
              </c:strCache>
            </c:strRef>
          </c:tx>
          <c:cat>
            <c:numRef>
              <c:f>'treaty ratification'!$B$25:$T$25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cat>
          <c:val>
            <c:numRef>
              <c:f>'treaty ratification'!$B$28:$T$28</c:f>
              <c:numCache>
                <c:formatCode>0.00</c:formatCode>
                <c:ptCount val="19"/>
                <c:pt idx="0">
                  <c:v>0.20624999999999999</c:v>
                </c:pt>
                <c:pt idx="1">
                  <c:v>0.23749999999999999</c:v>
                </c:pt>
                <c:pt idx="2">
                  <c:v>0.30000000000000004</c:v>
                </c:pt>
                <c:pt idx="3">
                  <c:v>0.38124999999999998</c:v>
                </c:pt>
                <c:pt idx="4">
                  <c:v>0.42500000000000004</c:v>
                </c:pt>
                <c:pt idx="5">
                  <c:v>0.4375</c:v>
                </c:pt>
                <c:pt idx="6">
                  <c:v>0.46250000000000002</c:v>
                </c:pt>
                <c:pt idx="7">
                  <c:v>0.47500000000000003</c:v>
                </c:pt>
                <c:pt idx="8">
                  <c:v>0.48125000000000001</c:v>
                </c:pt>
                <c:pt idx="9">
                  <c:v>0.50624999999999998</c:v>
                </c:pt>
                <c:pt idx="10">
                  <c:v>0.53125</c:v>
                </c:pt>
                <c:pt idx="11">
                  <c:v>0.54374999999999996</c:v>
                </c:pt>
                <c:pt idx="12">
                  <c:v>0.60625000000000007</c:v>
                </c:pt>
                <c:pt idx="13">
                  <c:v>0.63124999999999998</c:v>
                </c:pt>
                <c:pt idx="14">
                  <c:v>0.66249999999999998</c:v>
                </c:pt>
                <c:pt idx="15">
                  <c:v>0.68124999999999991</c:v>
                </c:pt>
                <c:pt idx="16">
                  <c:v>0.7</c:v>
                </c:pt>
                <c:pt idx="17">
                  <c:v>0.71250000000000002</c:v>
                </c:pt>
                <c:pt idx="18">
                  <c:v>0.71250000000000002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527232"/>
        <c:axId val="65655872"/>
      </c:lineChart>
      <c:catAx>
        <c:axId val="985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5655872"/>
        <c:crosses val="autoZero"/>
        <c:auto val="1"/>
        <c:lblAlgn val="ctr"/>
        <c:lblOffset val="100"/>
        <c:noMultiLvlLbl val="0"/>
      </c:catAx>
      <c:valAx>
        <c:axId val="656558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1600" b="0" i="0" baseline="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atification </a:t>
                </a:r>
                <a:r>
                  <a:rPr lang="en-US" sz="1600" b="0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of HR treaties</a:t>
                </a:r>
                <a:endParaRPr lang="en-US" sz="9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985272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i="0" u="none" strike="noStrike" baseline="0" dirty="0" smtClean="0">
                <a:effectLst/>
              </a:rPr>
              <a:t>Legislative output</a:t>
            </a:r>
            <a:endParaRPr lang="en-US" sz="2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'CEE laws adopted'!$A$32</c:f>
              <c:strCache>
                <c:ptCount val="1"/>
                <c:pt idx="0">
                  <c:v>CEB</c:v>
                </c:pt>
              </c:strCache>
            </c:strRef>
          </c:tx>
          <c:cat>
            <c:numRef>
              <c:f>'CEE laws adopted'!$F$31:$Y$31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'CEE laws adopted'!$F$32:$Y$32</c:f>
              <c:numCache>
                <c:formatCode>0</c:formatCode>
                <c:ptCount val="20"/>
                <c:pt idx="0">
                  <c:v>190.6</c:v>
                </c:pt>
                <c:pt idx="1">
                  <c:v>158.375</c:v>
                </c:pt>
                <c:pt idx="2">
                  <c:v>185.875</c:v>
                </c:pt>
                <c:pt idx="3">
                  <c:v>181.125</c:v>
                </c:pt>
                <c:pt idx="4">
                  <c:v>148.75</c:v>
                </c:pt>
                <c:pt idx="5">
                  <c:v>175.5</c:v>
                </c:pt>
                <c:pt idx="6">
                  <c:v>213.75</c:v>
                </c:pt>
                <c:pt idx="7">
                  <c:v>205.125</c:v>
                </c:pt>
                <c:pt idx="8">
                  <c:v>212.875</c:v>
                </c:pt>
                <c:pt idx="9">
                  <c:v>230.375</c:v>
                </c:pt>
                <c:pt idx="10">
                  <c:v>230.375</c:v>
                </c:pt>
                <c:pt idx="11">
                  <c:v>200.75</c:v>
                </c:pt>
                <c:pt idx="12">
                  <c:v>182.375</c:v>
                </c:pt>
                <c:pt idx="13">
                  <c:v>189.75</c:v>
                </c:pt>
                <c:pt idx="14">
                  <c:v>209.25</c:v>
                </c:pt>
                <c:pt idx="15">
                  <c:v>225.625</c:v>
                </c:pt>
                <c:pt idx="16">
                  <c:v>221.75</c:v>
                </c:pt>
                <c:pt idx="17">
                  <c:v>212.125</c:v>
                </c:pt>
                <c:pt idx="18">
                  <c:v>188.125</c:v>
                </c:pt>
                <c:pt idx="19">
                  <c:v>237.5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'CEE laws adopted'!$A$33</c:f>
              <c:strCache>
                <c:ptCount val="1"/>
                <c:pt idx="0">
                  <c:v>SEE</c:v>
                </c:pt>
              </c:strCache>
            </c:strRef>
          </c:tx>
          <c:cat>
            <c:numRef>
              <c:f>'CEE laws adopted'!$F$31:$Y$31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'CEE laws adopted'!$F$33:$Y$33</c:f>
              <c:numCache>
                <c:formatCode>0</c:formatCode>
                <c:ptCount val="20"/>
                <c:pt idx="0">
                  <c:v>77</c:v>
                </c:pt>
                <c:pt idx="1">
                  <c:v>104.25</c:v>
                </c:pt>
                <c:pt idx="2">
                  <c:v>107.25</c:v>
                </c:pt>
                <c:pt idx="3">
                  <c:v>108.2</c:v>
                </c:pt>
                <c:pt idx="4">
                  <c:v>149.80000000000001</c:v>
                </c:pt>
                <c:pt idx="5">
                  <c:v>137</c:v>
                </c:pt>
                <c:pt idx="6">
                  <c:v>130.83333333333334</c:v>
                </c:pt>
                <c:pt idx="7">
                  <c:v>216.33333333333334</c:v>
                </c:pt>
                <c:pt idx="8">
                  <c:v>220.66666666666666</c:v>
                </c:pt>
                <c:pt idx="9">
                  <c:v>226</c:v>
                </c:pt>
                <c:pt idx="10">
                  <c:v>219.16666666666666</c:v>
                </c:pt>
                <c:pt idx="11">
                  <c:v>187</c:v>
                </c:pt>
                <c:pt idx="12">
                  <c:v>195.66666666666666</c:v>
                </c:pt>
                <c:pt idx="13">
                  <c:v>185.71428571428572</c:v>
                </c:pt>
                <c:pt idx="14">
                  <c:v>185.57142857142858</c:v>
                </c:pt>
                <c:pt idx="15">
                  <c:v>204.57142857142858</c:v>
                </c:pt>
                <c:pt idx="16">
                  <c:v>210</c:v>
                </c:pt>
                <c:pt idx="17">
                  <c:v>224.85714285714286</c:v>
                </c:pt>
                <c:pt idx="18">
                  <c:v>159.42857142857142</c:v>
                </c:pt>
                <c:pt idx="19">
                  <c:v>232.28571428571428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'CEE laws adopted'!$A$34</c:f>
              <c:strCache>
                <c:ptCount val="1"/>
                <c:pt idx="0">
                  <c:v>CIS</c:v>
                </c:pt>
              </c:strCache>
            </c:strRef>
          </c:tx>
          <c:cat>
            <c:numRef>
              <c:f>'CEE laws adopted'!$F$31:$Y$31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'CEE laws adopted'!$F$34:$Y$34</c:f>
              <c:numCache>
                <c:formatCode>0</c:formatCode>
                <c:ptCount val="20"/>
                <c:pt idx="0">
                  <c:v>81.333333333333329</c:v>
                </c:pt>
                <c:pt idx="1">
                  <c:v>84.75</c:v>
                </c:pt>
                <c:pt idx="2">
                  <c:v>118</c:v>
                </c:pt>
                <c:pt idx="3">
                  <c:v>133</c:v>
                </c:pt>
                <c:pt idx="4">
                  <c:v>132</c:v>
                </c:pt>
                <c:pt idx="5">
                  <c:v>172.5</c:v>
                </c:pt>
                <c:pt idx="6">
                  <c:v>188.25</c:v>
                </c:pt>
                <c:pt idx="7">
                  <c:v>201.5</c:v>
                </c:pt>
                <c:pt idx="8">
                  <c:v>232.25</c:v>
                </c:pt>
                <c:pt idx="9">
                  <c:v>236.25</c:v>
                </c:pt>
                <c:pt idx="10">
                  <c:v>261.25</c:v>
                </c:pt>
                <c:pt idx="11">
                  <c:v>284.75</c:v>
                </c:pt>
                <c:pt idx="12">
                  <c:v>301.75</c:v>
                </c:pt>
                <c:pt idx="13">
                  <c:v>226.75</c:v>
                </c:pt>
                <c:pt idx="14">
                  <c:v>255.25</c:v>
                </c:pt>
                <c:pt idx="15">
                  <c:v>234</c:v>
                </c:pt>
                <c:pt idx="16">
                  <c:v>308</c:v>
                </c:pt>
                <c:pt idx="17">
                  <c:v>336</c:v>
                </c:pt>
                <c:pt idx="18">
                  <c:v>291.5</c:v>
                </c:pt>
                <c:pt idx="19">
                  <c:v>259.75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55616"/>
        <c:axId val="93339648"/>
      </c:lineChart>
      <c:catAx>
        <c:axId val="11025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3339648"/>
        <c:crosses val="autoZero"/>
        <c:auto val="1"/>
        <c:lblAlgn val="ctr"/>
        <c:lblOffset val="100"/>
        <c:noMultiLvlLbl val="0"/>
      </c:catAx>
      <c:valAx>
        <c:axId val="93339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umber</a:t>
                </a:r>
                <a:r>
                  <a:rPr lang="en-US" sz="1800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of adopted laws</a:t>
                </a:r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102556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noProof="0" dirty="0" smtClean="0"/>
              <a:t>Judicial budget </a:t>
            </a:r>
            <a:endParaRPr lang="en-US" sz="2000" noProof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'judicial budget pc'!$A$28</c:f>
              <c:strCache>
                <c:ptCount val="1"/>
                <c:pt idx="0">
                  <c:v>CEB</c:v>
                </c:pt>
              </c:strCache>
            </c:strRef>
          </c:tx>
          <c:cat>
            <c:numRef>
              <c:f>'judicial budget pc'!$B$27:$F$27</c:f>
              <c:numCache>
                <c:formatCode>General</c:formatCode>
                <c:ptCount val="5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</c:numCache>
            </c:numRef>
          </c:cat>
          <c:val>
            <c:numRef>
              <c:f>'judicial budget pc'!$B$28:$F$28</c:f>
              <c:numCache>
                <c:formatCode>0.0</c:formatCode>
                <c:ptCount val="5"/>
                <c:pt idx="0">
                  <c:v>25.295000000000002</c:v>
                </c:pt>
                <c:pt idx="1">
                  <c:v>28.499856411117733</c:v>
                </c:pt>
                <c:pt idx="2">
                  <c:v>34.94863675855823</c:v>
                </c:pt>
                <c:pt idx="3">
                  <c:v>42.075000000000003</c:v>
                </c:pt>
                <c:pt idx="4">
                  <c:v>39.962500000000006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'judicial budget pc'!$A$29</c:f>
              <c:strCache>
                <c:ptCount val="1"/>
                <c:pt idx="0">
                  <c:v>SEE </c:v>
                </c:pt>
              </c:strCache>
            </c:strRef>
          </c:tx>
          <c:cat>
            <c:numRef>
              <c:f>'judicial budget pc'!$B$27:$F$27</c:f>
              <c:numCache>
                <c:formatCode>General</c:formatCode>
                <c:ptCount val="5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</c:numCache>
            </c:numRef>
          </c:cat>
          <c:val>
            <c:numRef>
              <c:f>'judicial budget pc'!$B$29:$F$29</c:f>
              <c:numCache>
                <c:formatCode>0.0</c:formatCode>
                <c:ptCount val="5"/>
                <c:pt idx="0">
                  <c:v>14.23</c:v>
                </c:pt>
                <c:pt idx="1">
                  <c:v>16.16685528303999</c:v>
                </c:pt>
                <c:pt idx="2">
                  <c:v>20.123628994671314</c:v>
                </c:pt>
                <c:pt idx="3">
                  <c:v>27.637499999999999</c:v>
                </c:pt>
                <c:pt idx="4">
                  <c:v>26.099999999999998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'judicial budget pc'!$A$30</c:f>
              <c:strCache>
                <c:ptCount val="1"/>
                <c:pt idx="0">
                  <c:v>CIS </c:v>
                </c:pt>
              </c:strCache>
            </c:strRef>
          </c:tx>
          <c:cat>
            <c:numRef>
              <c:f>'judicial budget pc'!$B$27:$F$27</c:f>
              <c:numCache>
                <c:formatCode>General</c:formatCode>
                <c:ptCount val="5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</c:numCache>
            </c:numRef>
          </c:cat>
          <c:val>
            <c:numRef>
              <c:f>'judicial budget pc'!$B$30:$F$30</c:f>
              <c:numCache>
                <c:formatCode>0.0</c:formatCode>
                <c:ptCount val="5"/>
                <c:pt idx="0">
                  <c:v>2.7783333333333338</c:v>
                </c:pt>
                <c:pt idx="1">
                  <c:v>4.6866987644713936</c:v>
                </c:pt>
                <c:pt idx="2">
                  <c:v>7.5073625018858081</c:v>
                </c:pt>
                <c:pt idx="3">
                  <c:v>8.2333333333333325</c:v>
                </c:pt>
                <c:pt idx="4">
                  <c:v>9.6333333333333329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31392"/>
        <c:axId val="93343104"/>
      </c:lineChart>
      <c:catAx>
        <c:axId val="1103313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93343104"/>
        <c:crosses val="autoZero"/>
        <c:auto val="1"/>
        <c:lblAlgn val="ctr"/>
        <c:lblOffset val="100"/>
        <c:noMultiLvlLbl val="0"/>
      </c:catAx>
      <c:valAx>
        <c:axId val="933431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0" noProof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Judicial</a:t>
                </a:r>
                <a:r>
                  <a:rPr lang="en-US" sz="1800" b="0" baseline="0" noProof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budget p.c. (EUR</a:t>
                </a:r>
                <a:r>
                  <a:rPr lang="en-US" sz="1400" b="0" baseline="0" noProof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400" b="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3937289332785653E-2"/>
              <c:y val="0.17200255800415573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de-DE"/>
          </a:p>
        </c:txPr>
        <c:crossAx val="1103313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Judicial independence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'judicial independence'!$D$36</c:f>
              <c:strCache>
                <c:ptCount val="1"/>
                <c:pt idx="0">
                  <c:v>CEB </c:v>
                </c:pt>
              </c:strCache>
            </c:strRef>
          </c:tx>
          <c:cat>
            <c:numRef>
              <c:f>'judicial independence'!$E$35:$P$35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'judicial independence'!$E$36:$P$36</c:f>
              <c:numCache>
                <c:formatCode>0.0</c:formatCode>
                <c:ptCount val="12"/>
                <c:pt idx="0">
                  <c:v>3.9375</c:v>
                </c:pt>
                <c:pt idx="1">
                  <c:v>4.1624999999999996</c:v>
                </c:pt>
                <c:pt idx="2">
                  <c:v>3.9875000000000003</c:v>
                </c:pt>
                <c:pt idx="3">
                  <c:v>3.7875000000000001</c:v>
                </c:pt>
                <c:pt idx="4">
                  <c:v>4.0125000000000002</c:v>
                </c:pt>
                <c:pt idx="5">
                  <c:v>4.0999999999999996</c:v>
                </c:pt>
                <c:pt idx="6">
                  <c:v>4.125</c:v>
                </c:pt>
                <c:pt idx="7">
                  <c:v>4.125</c:v>
                </c:pt>
                <c:pt idx="8">
                  <c:v>4.0250000000000004</c:v>
                </c:pt>
                <c:pt idx="9">
                  <c:v>3.9124999999999996</c:v>
                </c:pt>
                <c:pt idx="10">
                  <c:v>3.8874999999999997</c:v>
                </c:pt>
                <c:pt idx="11">
                  <c:v>3.85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'judicial independence'!$D$37</c:f>
              <c:strCache>
                <c:ptCount val="1"/>
                <c:pt idx="0">
                  <c:v>SEE </c:v>
                </c:pt>
              </c:strCache>
            </c:strRef>
          </c:tx>
          <c:cat>
            <c:numRef>
              <c:f>'judicial independence'!$E$35:$P$35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'judicial independence'!$E$37:$P$37</c:f>
              <c:numCache>
                <c:formatCode>0.0</c:formatCode>
                <c:ptCount val="12"/>
                <c:pt idx="0">
                  <c:v>2.8333333333333335</c:v>
                </c:pt>
                <c:pt idx="1">
                  <c:v>2.56</c:v>
                </c:pt>
                <c:pt idx="2">
                  <c:v>2.6428571428571428</c:v>
                </c:pt>
                <c:pt idx="3">
                  <c:v>2.6142857142857139</c:v>
                </c:pt>
                <c:pt idx="4">
                  <c:v>2.7142857142857144</c:v>
                </c:pt>
                <c:pt idx="5">
                  <c:v>2.8571428571428577</c:v>
                </c:pt>
                <c:pt idx="6">
                  <c:v>2.95</c:v>
                </c:pt>
                <c:pt idx="7">
                  <c:v>2.8875000000000002</c:v>
                </c:pt>
                <c:pt idx="8">
                  <c:v>3.125</c:v>
                </c:pt>
                <c:pt idx="9">
                  <c:v>3.1</c:v>
                </c:pt>
                <c:pt idx="10">
                  <c:v>2.9499999999999997</c:v>
                </c:pt>
                <c:pt idx="11">
                  <c:v>3.0000000000000004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'judicial independence'!$D$38</c:f>
              <c:strCache>
                <c:ptCount val="1"/>
                <c:pt idx="0">
                  <c:v>CIS </c:v>
                </c:pt>
              </c:strCache>
            </c:strRef>
          </c:tx>
          <c:cat>
            <c:numRef>
              <c:f>'judicial independence'!$E$35:$P$35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'judicial independence'!$E$38:$P$38</c:f>
              <c:numCache>
                <c:formatCode>0.0</c:formatCode>
                <c:ptCount val="12"/>
                <c:pt idx="0">
                  <c:v>2.2000000000000002</c:v>
                </c:pt>
                <c:pt idx="1">
                  <c:v>2.4</c:v>
                </c:pt>
                <c:pt idx="2">
                  <c:v>2.2999999999999998</c:v>
                </c:pt>
                <c:pt idx="3">
                  <c:v>2.4</c:v>
                </c:pt>
                <c:pt idx="4">
                  <c:v>2.38</c:v>
                </c:pt>
                <c:pt idx="5">
                  <c:v>2.48</c:v>
                </c:pt>
                <c:pt idx="6">
                  <c:v>2.7800000000000002</c:v>
                </c:pt>
                <c:pt idx="7">
                  <c:v>2.8</c:v>
                </c:pt>
                <c:pt idx="8">
                  <c:v>2.64</c:v>
                </c:pt>
                <c:pt idx="9">
                  <c:v>2.6999999999999997</c:v>
                </c:pt>
                <c:pt idx="10">
                  <c:v>2.8</c:v>
                </c:pt>
                <c:pt idx="11">
                  <c:v>2.7399999999999998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48160"/>
        <c:axId val="93351296"/>
      </c:lineChart>
      <c:catAx>
        <c:axId val="1123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93351296"/>
        <c:crosses val="autoZero"/>
        <c:auto val="1"/>
        <c:lblAlgn val="ctr"/>
        <c:lblOffset val="100"/>
        <c:noMultiLvlLbl val="0"/>
      </c:catAx>
      <c:valAx>
        <c:axId val="93351296"/>
        <c:scaling>
          <c:orientation val="minMax"/>
          <c:max val="7"/>
          <c:min val="1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1123481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525" y="-1588"/>
            <a:ext cx="4249738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46738" y="-1588"/>
            <a:ext cx="42497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4834DD6A-CA73-4B2C-BE64-67CBA48E96EC}" type="datetimeFigureOut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525" y="6419850"/>
            <a:ext cx="42497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46738" y="6419850"/>
            <a:ext cx="42497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lnSpc>
                <a:spcPct val="90000"/>
              </a:lnSpc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fld id="{FAF63CC8-FB57-4FB0-AEDD-B5A38EF0F7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3588" y="6446838"/>
            <a:ext cx="758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90000"/>
              </a:lnSpc>
              <a:defRPr/>
            </a:pPr>
            <a:r>
              <a:rPr lang="de-DE" sz="1200"/>
              <a:t>Seite </a:t>
            </a:r>
            <a:fld id="{BEDBA5A9-B4A3-4FD9-954E-5DF8FD02E142}" type="slidenum">
              <a:rPr lang="de-DE" sz="1200"/>
              <a:pPr algn="ctr" defTabSz="762000">
                <a:lnSpc>
                  <a:spcPct val="90000"/>
                </a:lnSpc>
                <a:defRPr/>
              </a:pPr>
              <a:t>‹#›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362423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525" y="-1588"/>
            <a:ext cx="4249738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46738" y="-1588"/>
            <a:ext cx="42497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3A9E3250-C9B6-49EF-8A0E-BA33C3B1A5B6}" type="datetimeFigureOut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525" y="6419850"/>
            <a:ext cx="42497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46738" y="6419850"/>
            <a:ext cx="42497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fld id="{DE570107-CA40-434C-B888-202C9125F8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0800" y="3232150"/>
            <a:ext cx="72644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Hauptteiltext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4675" y="512763"/>
            <a:ext cx="3675063" cy="2544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573588" y="6503988"/>
            <a:ext cx="757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90000"/>
              </a:lnSpc>
              <a:defRPr/>
            </a:pPr>
            <a:r>
              <a:rPr lang="de-DE" sz="1200"/>
              <a:t>Seite </a:t>
            </a:r>
            <a:fld id="{04B6E380-2341-4D2A-9455-ECB44D30C9E0}" type="slidenum">
              <a:rPr lang="de-DE" sz="1200"/>
              <a:pPr algn="ctr" defTabSz="762000">
                <a:lnSpc>
                  <a:spcPct val="90000"/>
                </a:lnSpc>
                <a:defRPr/>
              </a:pPr>
              <a:t>‹#›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294744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857250" rtl="0" eaLnBrk="0" fontAlgn="base" hangingPunct="0">
      <a:spcBef>
        <a:spcPct val="40000"/>
      </a:spcBef>
      <a:spcAft>
        <a:spcPct val="0"/>
      </a:spcAft>
      <a:buClr>
        <a:schemeClr val="accent1"/>
      </a:buClr>
      <a:buSzPct val="80000"/>
      <a:buFont typeface="Wingdings" pitchFamily="2" charset="2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88913" indent="-187325" algn="l" defTabSz="857250" rtl="0" eaLnBrk="0" fontAlgn="base" hangingPunct="0">
      <a:spcBef>
        <a:spcPct val="40000"/>
      </a:spcBef>
      <a:spcAft>
        <a:spcPct val="0"/>
      </a:spcAft>
      <a:buClr>
        <a:schemeClr val="accent1"/>
      </a:buClr>
      <a:buSzPct val="80000"/>
      <a:buFont typeface="Wingdings" pitchFamily="2" charset="2"/>
      <a:buChar char="n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379413" indent="-188913" algn="l" defTabSz="857250" rtl="0" eaLnBrk="0" fontAlgn="base" hangingPunct="0">
      <a:spcBef>
        <a:spcPct val="40000"/>
      </a:spcBef>
      <a:spcAft>
        <a:spcPct val="0"/>
      </a:spcAft>
      <a:buClr>
        <a:schemeClr val="accent1"/>
      </a:buClr>
      <a:buSzPct val="80000"/>
      <a:buFont typeface="Wingdings" pitchFamily="2" charset="2"/>
      <a:buChar char="l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571500" indent="-190500" algn="l" defTabSz="857250" rtl="0" eaLnBrk="0" fontAlgn="base" hangingPunct="0">
      <a:spcBef>
        <a:spcPct val="40000"/>
      </a:spcBef>
      <a:spcAft>
        <a:spcPct val="0"/>
      </a:spcAft>
      <a:buClr>
        <a:schemeClr val="accent1"/>
      </a:buClr>
      <a:buChar char="–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760413" indent="-187325" algn="l" defTabSz="857250" rtl="0" eaLnBrk="0" fontAlgn="base" hangingPunct="0">
      <a:spcBef>
        <a:spcPct val="40000"/>
      </a:spcBef>
      <a:spcAft>
        <a:spcPct val="0"/>
      </a:spcAft>
      <a:buClr>
        <a:schemeClr val="accent1"/>
      </a:buClr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de-DE" dirty="0" err="1"/>
              <a:t>Adress</a:t>
            </a:r>
            <a:r>
              <a:rPr lang="de-DE" dirty="0"/>
              <a:t> </a:t>
            </a:r>
            <a:r>
              <a:rPr lang="de-DE" dirty="0" err="1"/>
              <a:t>professors</a:t>
            </a:r>
            <a:r>
              <a:rPr lang="de-DE" dirty="0"/>
              <a:t>, </a:t>
            </a:r>
            <a:r>
              <a:rPr lang="de-DE" dirty="0" err="1"/>
              <a:t>collegues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friends</a:t>
            </a:r>
            <a:endParaRPr lang="de-DE" dirty="0"/>
          </a:p>
          <a:p>
            <a:pPr marL="228600" indent="-228600">
              <a:buAutoNum type="arabicPeriod"/>
            </a:pP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matter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? </a:t>
            </a:r>
            <a:r>
              <a:rPr lang="de-DE" dirty="0" err="1"/>
              <a:t>Does</a:t>
            </a:r>
            <a:r>
              <a:rPr lang="de-DE" dirty="0"/>
              <a:t> EU </a:t>
            </a:r>
            <a:r>
              <a:rPr lang="de-DE" dirty="0" err="1"/>
              <a:t>conditionality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promote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 smtClean="0"/>
              <a:t>?</a:t>
            </a:r>
          </a:p>
          <a:p>
            <a:pPr marL="228600" indent="-228600">
              <a:buAutoNum type="arabicPeriod"/>
            </a:pP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 3 </a:t>
            </a:r>
            <a:r>
              <a:rPr lang="de-DE" dirty="0" err="1" smtClean="0"/>
              <a:t>years</a:t>
            </a:r>
            <a:r>
              <a:rPr lang="de-DE" dirty="0" smtClean="0"/>
              <a:t> I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time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. I </a:t>
            </a:r>
            <a:r>
              <a:rPr lang="de-DE" dirty="0" err="1" smtClean="0"/>
              <a:t>learned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 </a:t>
            </a:r>
            <a:r>
              <a:rPr lang="de-DE" dirty="0" err="1" smtClean="0"/>
              <a:t>met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interesting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. The </a:t>
            </a:r>
            <a:r>
              <a:rPr lang="de-DE" dirty="0" err="1" smtClean="0"/>
              <a:t>project</a:t>
            </a:r>
            <a:r>
              <a:rPr lang="de-DE" dirty="0" smtClean="0"/>
              <a:t> was </a:t>
            </a:r>
            <a:r>
              <a:rPr lang="de-DE" dirty="0" err="1" smtClean="0"/>
              <a:t>challanging</a:t>
            </a:r>
            <a:r>
              <a:rPr lang="de-DE" dirty="0" smtClean="0"/>
              <a:t> but I </a:t>
            </a:r>
            <a:r>
              <a:rPr lang="de-DE" dirty="0" err="1" smtClean="0"/>
              <a:t>brought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an end.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1F5E71-BE36-4F4C-B5EA-7279ABF466CF}" type="datetime1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23AD757-52D0-459B-94D3-0669A3E80E22}" type="datetime1">
              <a:rPr lang="de-DE" smtClean="0"/>
              <a:pPr>
                <a:defRPr/>
              </a:pPr>
              <a:t>27.05.2015</a:t>
            </a:fld>
            <a:endParaRPr lang="de-DE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0D03E-CBE3-4402-9D28-C1706B59551E}" type="slidenum">
              <a:rPr lang="de-DE" smtClean="0">
                <a:latin typeface="Arial" charset="0"/>
              </a:rPr>
              <a:pPr>
                <a:defRPr/>
              </a:pPr>
              <a:t>11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9574B98-93AD-4EEB-9175-8403D017DF5E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27.05.2015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BBCB28-7860-4D57-96DB-997AEE29E6D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27.05.2015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2C5CDA-38F0-475F-A761-5F6F6C05D6E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BBCB28-7860-4D57-96DB-997AEE29E6D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27.05.2015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2C5CDA-38F0-475F-A761-5F6F6C05D6E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9574B98-93AD-4EEB-9175-8403D017DF5E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27.05.2015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24D0C72-2958-4972-B645-84BC0FCC3895}" type="datetime1">
              <a:rPr lang="de-DE" smtClean="0"/>
              <a:pPr>
                <a:defRPr/>
              </a:pPr>
              <a:t>27.05.2015</a:t>
            </a:fld>
            <a:endParaRPr lang="de-D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51DE8E-3726-4AA3-9110-AF2C1337BD00}" type="datetime1">
              <a:rPr lang="de-DE" smtClean="0"/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4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51DE8E-3726-4AA3-9110-AF2C1337BD00}" type="datetime1">
              <a:rPr lang="de-DE" smtClean="0"/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4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51DE8E-3726-4AA3-9110-AF2C1337BD00}" type="datetime1">
              <a:rPr lang="de-DE" smtClean="0"/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4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51DE8E-3726-4AA3-9110-AF2C1337BD00}" type="datetime1">
              <a:rPr lang="de-DE" smtClean="0"/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1F5E71-BE36-4F4C-B5EA-7279ABF466CF}" type="datetime1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51DE8E-3726-4AA3-9110-AF2C1337BD00}" type="datetime1">
              <a:rPr lang="de-DE" smtClean="0"/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4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51DE8E-3726-4AA3-9110-AF2C1337BD00}" type="datetime1">
              <a:rPr lang="de-DE" smtClean="0"/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4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46C438B-60FC-46A8-9EEE-7663AD24E601}" type="datetime1">
              <a:rPr lang="de-DE" smtClean="0"/>
              <a:pPr>
                <a:defRPr/>
              </a:pPr>
              <a:t>27.05.2015</a:t>
            </a:fld>
            <a:endParaRPr 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46C438B-60FC-46A8-9EEE-7663AD24E601}" type="datetime1">
              <a:rPr lang="de-DE" smtClean="0"/>
              <a:pPr>
                <a:defRPr/>
              </a:pPr>
              <a:t>27.05.2015</a:t>
            </a:fld>
            <a:endParaRPr 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51DE8E-3726-4AA3-9110-AF2C1337BD00}" type="datetime1">
              <a:rPr lang="de-DE" smtClean="0"/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4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ED127FF-B009-4DBB-BEC1-4D0C08809624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27.05.2015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ED127FF-B009-4DBB-BEC1-4D0C08809624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27.05.2015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51DE8E-3726-4AA3-9110-AF2C1337BD00}" type="datetime1">
              <a:rPr lang="de-DE" smtClean="0"/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4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51DE8E-3726-4AA3-9110-AF2C1337BD00}" type="datetime1">
              <a:rPr lang="de-DE" smtClean="0"/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48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1F5E71-BE36-4F4C-B5EA-7279ABF466CF}" type="datetime1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1F5E71-BE36-4F4C-B5EA-7279ABF466CF}" type="datetime1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51DE8E-3726-4AA3-9110-AF2C1337BD00}" type="datetime1">
              <a:rPr lang="de-DE" smtClean="0"/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4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6099D3-0AD6-4B85-90CD-09F2C1E8F575}" type="datetime1">
              <a:rPr lang="de-DE" smtClean="0">
                <a:latin typeface="Arial" pitchFamily="34" charset="0"/>
              </a:rPr>
              <a:pPr/>
              <a:t>27.05.2015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6099D3-0AD6-4B85-90CD-09F2C1E8F575}" type="datetime1">
              <a:rPr lang="de-DE" smtClean="0">
                <a:latin typeface="Arial" pitchFamily="34" charset="0"/>
              </a:rPr>
              <a:pPr/>
              <a:t>27.05.2015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51DE8E-3726-4AA3-9110-AF2C1337BD00}" type="datetime1">
              <a:rPr lang="de-DE" smtClean="0"/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48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6099D3-0AD6-4B85-90CD-09F2C1E8F575}" type="datetime1">
              <a:rPr lang="de-DE" smtClean="0">
                <a:latin typeface="Arial" pitchFamily="34" charset="0"/>
              </a:rPr>
              <a:pPr/>
              <a:t>27.05.2015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6099D3-0AD6-4B85-90CD-09F2C1E8F575}" type="datetime1">
              <a:rPr lang="de-DE" smtClean="0">
                <a:latin typeface="Arial" pitchFamily="34" charset="0"/>
              </a:rPr>
              <a:pPr/>
              <a:t>27.05.2015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6099D3-0AD6-4B85-90CD-09F2C1E8F575}" type="datetime1">
              <a:rPr lang="de-DE" smtClean="0">
                <a:latin typeface="Arial" pitchFamily="34" charset="0"/>
              </a:rPr>
              <a:pPr/>
              <a:t>27.05.2015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6099D3-0AD6-4B85-90CD-09F2C1E8F575}" type="datetime1">
              <a:rPr lang="de-DE" smtClean="0">
                <a:latin typeface="Arial" pitchFamily="34" charset="0"/>
              </a:rPr>
              <a:pPr/>
              <a:t>27.05.2015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6099D3-0AD6-4B85-90CD-09F2C1E8F575}" type="datetime1">
              <a:rPr lang="de-DE" smtClean="0">
                <a:latin typeface="Arial" pitchFamily="34" charset="0"/>
              </a:rPr>
              <a:pPr/>
              <a:t>27.05.2015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BC75725-35B1-4E79-AAB1-2233732F74FC}" type="datetime1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1F5E71-BE36-4F4C-B5EA-7279ABF466CF}" type="datetime1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BC75725-35B1-4E79-AAB1-2233732F74FC}" type="datetime1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59574C-C413-43B8-A092-0C787AB58788}" type="datetime1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59574C-C413-43B8-A092-0C787AB58788}" type="datetime1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59F6ADD-5758-476C-BE6F-FE71B8A58C38}" type="datetime1">
              <a:rPr lang="de-DE" smtClean="0">
                <a:latin typeface="Arial" pitchFamily="34" charset="0"/>
              </a:rPr>
              <a:pPr/>
              <a:t>27.05.2015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1F5E71-BE36-4F4C-B5EA-7279ABF466CF}" type="datetime1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59F6ADD-5758-476C-BE6F-FE71B8A58C38}" type="datetime1">
              <a:rPr lang="de-DE" smtClean="0">
                <a:latin typeface="Arial" pitchFamily="34" charset="0"/>
              </a:rPr>
              <a:pPr/>
              <a:t>27.05.2015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59F6ADD-5758-476C-BE6F-FE71B8A58C38}" type="datetime1">
              <a:rPr lang="de-DE" smtClean="0">
                <a:latin typeface="Arial" pitchFamily="34" charset="0"/>
              </a:rPr>
              <a:pPr/>
              <a:t>27.05.2015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59F6ADD-5758-476C-BE6F-FE71B8A58C38}" type="datetime1">
              <a:rPr lang="de-DE" smtClean="0">
                <a:latin typeface="Arial" pitchFamily="34" charset="0"/>
              </a:rPr>
              <a:pPr/>
              <a:t>27.05.2015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1F5E71-BE36-4F4C-B5EA-7279ABF466CF}" type="datetime1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94924CC-A49A-431E-A6C1-759318C534C1}" type="datetime1">
              <a:rPr lang="de-DE" smtClean="0">
                <a:latin typeface="Arial" pitchFamily="34" charset="0"/>
              </a:rPr>
              <a:pPr/>
              <a:t>27.05.2015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1F5E71-BE36-4F4C-B5EA-7279ABF466CF}" type="datetime1">
              <a:rPr lang="de-DE" smtClean="0"/>
              <a:pPr>
                <a:defRPr/>
              </a:pPr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51DE8E-3726-4AA3-9110-AF2C1337BD00}" type="datetime1">
              <a:rPr lang="de-DE" smtClean="0"/>
              <a:t>27.05.2015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570107-CA40-434C-B888-202C9125F81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BBCB28-7860-4D57-96DB-997AEE29E6D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27.05.2015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2C5CDA-38F0-475F-A761-5F6F6C05D6E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BBCB28-7860-4D57-96DB-997AEE29E6D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27.05.2015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2C5CDA-38F0-475F-A761-5F6F6C05D6E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BBCB28-7860-4D57-96DB-997AEE29E6D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27.05.2015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2C5CDA-38F0-475F-A761-5F6F6C05D6E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A428-5C18-4445-96FE-B6FB3BF2B352}" type="datetime1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07D4E-45D3-4513-A770-A6DD476291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B8B8-F0CA-4A87-92A8-8121D0E2A3B5}" type="datetime1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470E-7DBC-474E-9F88-2231648573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0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7654-AF3C-4DEA-AABE-100745FC4D3C}" type="datetime1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75FD7-3561-463A-B218-FDB2A25C5F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6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0025" y="404813"/>
            <a:ext cx="9485313" cy="279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9D47-5095-43D2-8DAB-8344FFAE2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79216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87475"/>
            <a:ext cx="9456738" cy="18113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8633-73EB-4C8F-B3E6-FC9C8DCA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9F906-A831-4C49-9568-92A745CF5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581400"/>
            <a:ext cx="3276600" cy="3276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0" y="247650"/>
            <a:ext cx="7085013" cy="6610350"/>
          </a:xfrm>
          <a:prstGeom prst="ellips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16725" y="1871663"/>
            <a:ext cx="2744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57250">
              <a:spcAft>
                <a:spcPct val="80000"/>
              </a:spcAft>
              <a:defRPr/>
            </a:pPr>
            <a:r>
              <a:rPr lang="de-DE" sz="1200" dirty="0">
                <a:solidFill>
                  <a:srgbClr val="000000"/>
                </a:solidFill>
                <a:cs typeface="Arial" charset="0"/>
              </a:rPr>
              <a:t>Martin Mendelski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424238" y="6237288"/>
            <a:ext cx="6323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 flipH="1">
            <a:off x="228600" y="6369050"/>
            <a:ext cx="944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0113" y="4581525"/>
            <a:ext cx="6323012" cy="685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de-DE"/>
              <a:t>Klicken Sie, um das Untertitelformat zu bearbeiten</a:t>
            </a:r>
          </a:p>
          <a:p>
            <a:endParaRPr lang="de-DE"/>
          </a:p>
        </p:txBody>
      </p:sp>
      <p:sp>
        <p:nvSpPr>
          <p:cNvPr id="6072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3440113" y="5589588"/>
            <a:ext cx="6323012" cy="711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46438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1EC04-C739-466E-AE44-ADBE0C6C4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7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C518-E3C2-4462-B843-28095F38C5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1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87475"/>
            <a:ext cx="4651375" cy="181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75" y="1387475"/>
            <a:ext cx="4652963" cy="181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A7FFF-A25B-4D9B-82E7-5D225B5CA8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7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A6EE-FF4A-41E2-BB30-A6835E970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0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BDC4-8B36-443F-ADBA-9F4261F01616}" type="datetime1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772A7-3D37-4320-9B94-F84316D72D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71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F531B-29AD-47D3-922C-AAFAA5591F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6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FA42-4D6F-4513-874E-BAEC07BB4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6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3013-098A-4340-9E52-D667492AF6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2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C2E86-610F-44CC-82FE-384D70F29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5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37F66-1810-4C49-9371-29E64D510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0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404813"/>
            <a:ext cx="2370138" cy="279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" y="404813"/>
            <a:ext cx="6962775" cy="279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207C8-DF73-4726-87A5-8AC0CE64B6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3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0025" y="404813"/>
            <a:ext cx="9485313" cy="279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BC619-4258-4AC8-8524-B22E2602F0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9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79216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87475"/>
            <a:ext cx="9456738" cy="18113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CAD3D-4923-416E-AFB2-39D76B8F65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2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79216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87475"/>
            <a:ext cx="4651375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2375" y="1387475"/>
            <a:ext cx="4652963" cy="82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2375" y="2368550"/>
            <a:ext cx="4652963" cy="83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6138-C69F-4A41-9CE5-5E8570DF4A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6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79216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87475"/>
            <a:ext cx="4651375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032375" y="1387475"/>
            <a:ext cx="4652963" cy="18113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C1633-55F9-4D57-A8CA-15F18F565C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4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D93-88BC-4F94-AB17-4355547F5920}" type="datetime1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9080C-C7AD-4F2F-BF57-99E78C68C2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2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0A98-791D-4D20-96A1-C1DBF6A230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581400"/>
            <a:ext cx="3276600" cy="3276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0" y="247650"/>
            <a:ext cx="7085013" cy="6610350"/>
          </a:xfrm>
          <a:prstGeom prst="ellips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16725" y="1871663"/>
            <a:ext cx="2744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57250">
              <a:spcAft>
                <a:spcPct val="80000"/>
              </a:spcAft>
              <a:defRPr/>
            </a:pPr>
            <a:r>
              <a:rPr lang="de-DE" sz="1200" dirty="0">
                <a:solidFill>
                  <a:srgbClr val="000000"/>
                </a:solidFill>
                <a:cs typeface="Arial" charset="0"/>
              </a:rPr>
              <a:t>Martin Mendelski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424238" y="6237288"/>
            <a:ext cx="6323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 flipH="1">
            <a:off x="228600" y="6369050"/>
            <a:ext cx="944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0113" y="4581525"/>
            <a:ext cx="6323012" cy="685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de-DE"/>
              <a:t>Klicken Sie, um das Untertitelformat zu bearbeiten</a:t>
            </a:r>
          </a:p>
          <a:p>
            <a:endParaRPr lang="de-DE"/>
          </a:p>
        </p:txBody>
      </p:sp>
      <p:sp>
        <p:nvSpPr>
          <p:cNvPr id="6072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3440113" y="5589588"/>
            <a:ext cx="6323012" cy="711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44848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1EC04-C739-466E-AE44-ADBE0C6C4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C518-E3C2-4462-B843-28095F38C5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3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87475"/>
            <a:ext cx="4651375" cy="181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75" y="1387475"/>
            <a:ext cx="4652963" cy="181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A7FFF-A25B-4D9B-82E7-5D225B5CA8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A6EE-FF4A-41E2-BB30-A6835E970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4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F531B-29AD-47D3-922C-AAFAA5591F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2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FA42-4D6F-4513-874E-BAEC07BB4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4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3013-098A-4340-9E52-D667492AF6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5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C2E86-610F-44CC-82FE-384D70F29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BD0-9398-455E-9B56-E95575CF1560}" type="datetime1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F0009-696B-4394-B8E9-39777DDE69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7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37F66-1810-4C49-9371-29E64D510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2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404813"/>
            <a:ext cx="2370138" cy="279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" y="404813"/>
            <a:ext cx="6962775" cy="279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207C8-DF73-4726-87A5-8AC0CE64B6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4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0025" y="404813"/>
            <a:ext cx="9485313" cy="279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BC619-4258-4AC8-8524-B22E2602F0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1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79216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87475"/>
            <a:ext cx="9456738" cy="18113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CAD3D-4923-416E-AFB2-39D76B8F65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0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79216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87475"/>
            <a:ext cx="4651375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2375" y="1387475"/>
            <a:ext cx="4652963" cy="82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2375" y="2368550"/>
            <a:ext cx="4652963" cy="83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6138-C69F-4A41-9CE5-5E8570DF4A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3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79216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87475"/>
            <a:ext cx="4651375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032375" y="1387475"/>
            <a:ext cx="4652963" cy="18113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C1633-55F9-4D57-A8CA-15F18F565C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0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0A98-791D-4D20-96A1-C1DBF6A230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7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C840-2D94-4DA8-A301-9CC475518503}" type="datetime1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CA49-5A16-457F-8C82-82DC720643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9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2F03-4460-48EB-B8B1-0C8EB7302D34}" type="datetime1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59A08-7573-4E76-8948-986C1B115F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2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54B2-C0B0-4C4C-9031-A4A3C9964A8F}" type="datetime1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7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886-D9F5-4EA3-BCC6-5793B64B7421}" type="datetime1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C06BD-7B10-40DF-91E6-2C20666C5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3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D5D1-BE2A-421B-BB36-401C7475384D}" type="datetime1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1A559-7B14-4DD3-A69A-7192975F34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F3E7F-9087-4DB9-9561-D5C8CCC822FD}" type="datetime1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A07D4E-45D3-4513-A770-A6DD476291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0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1663" y="6589713"/>
            <a:ext cx="261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1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AE8CE22-A1D7-4305-B193-3E03409BB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06211" name="Oval 3"/>
          <p:cNvSpPr>
            <a:spLocks noChangeArrowheads="1"/>
          </p:cNvSpPr>
          <p:nvPr/>
        </p:nvSpPr>
        <p:spPr bwMode="auto">
          <a:xfrm>
            <a:off x="0" y="247650"/>
            <a:ext cx="7085013" cy="6610350"/>
          </a:xfrm>
          <a:prstGeom prst="ellips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404813"/>
            <a:ext cx="7921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88" rIns="0" bIns="39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Bildschirmtitel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87475"/>
            <a:ext cx="945673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Standardtextfeld</a:t>
            </a:r>
          </a:p>
          <a:p>
            <a:pPr lvl="1"/>
            <a:r>
              <a:rPr lang="de-DE" smtClean="0"/>
              <a:t>Erste Ebene</a:t>
            </a:r>
          </a:p>
          <a:p>
            <a:pPr lvl="2"/>
            <a:r>
              <a:rPr lang="de-DE" smtClean="0"/>
              <a:t>Zweite Ebene</a:t>
            </a:r>
          </a:p>
          <a:p>
            <a:pPr lvl="3"/>
            <a:r>
              <a:rPr lang="de-DE" smtClean="0"/>
              <a:t>Dritte Ebene</a:t>
            </a:r>
          </a:p>
          <a:p>
            <a:pPr lvl="4"/>
            <a:r>
              <a:rPr lang="de-DE" smtClean="0"/>
              <a:t>Vierte Ebene</a:t>
            </a:r>
          </a:p>
        </p:txBody>
      </p:sp>
      <p:sp>
        <p:nvSpPr>
          <p:cNvPr id="606215" name="Rectangle 7"/>
          <p:cNvSpPr>
            <a:spLocks noChangeArrowheads="1"/>
          </p:cNvSpPr>
          <p:nvPr/>
        </p:nvSpPr>
        <p:spPr bwMode="auto">
          <a:xfrm>
            <a:off x="9491663" y="6589713"/>
            <a:ext cx="261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fld id="{EF39005B-AC40-471E-B20D-744B249D167F}" type="slidenum">
              <a:rPr lang="en-US" sz="1000" b="1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US" sz="10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8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5pPr>
      <a:lvl6pPr marL="457200"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6pPr>
      <a:lvl7pPr marL="914400"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7pPr>
      <a:lvl8pPr marL="1371600"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8pPr>
      <a:lvl9pPr marL="1828800"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9pPr>
    </p:titleStyle>
    <p:bodyStyle>
      <a:lvl1pPr marL="342900" indent="-342900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8913" indent="-187325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379413" indent="-188913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571500" indent="-190500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</a:defRPr>
      </a:lvl4pPr>
      <a:lvl5pPr marL="760413" indent="-187325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1217613" indent="-187325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1674813" indent="-187325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2132013" indent="-187325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2589213" indent="-187325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1663" y="6589713"/>
            <a:ext cx="261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1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AE8CE22-A1D7-4305-B193-3E03409BB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06211" name="Oval 3"/>
          <p:cNvSpPr>
            <a:spLocks noChangeArrowheads="1"/>
          </p:cNvSpPr>
          <p:nvPr/>
        </p:nvSpPr>
        <p:spPr bwMode="auto">
          <a:xfrm>
            <a:off x="0" y="247650"/>
            <a:ext cx="7085013" cy="6610350"/>
          </a:xfrm>
          <a:prstGeom prst="ellips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404813"/>
            <a:ext cx="7921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88" rIns="0" bIns="39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Bildschirmtitel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87475"/>
            <a:ext cx="945673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Standardtextfeld</a:t>
            </a:r>
          </a:p>
          <a:p>
            <a:pPr lvl="1"/>
            <a:r>
              <a:rPr lang="de-DE" smtClean="0"/>
              <a:t>Erste Ebene</a:t>
            </a:r>
          </a:p>
          <a:p>
            <a:pPr lvl="2"/>
            <a:r>
              <a:rPr lang="de-DE" smtClean="0"/>
              <a:t>Zweite Ebene</a:t>
            </a:r>
          </a:p>
          <a:p>
            <a:pPr lvl="3"/>
            <a:r>
              <a:rPr lang="de-DE" smtClean="0"/>
              <a:t>Dritte Ebene</a:t>
            </a:r>
          </a:p>
          <a:p>
            <a:pPr lvl="4"/>
            <a:r>
              <a:rPr lang="de-DE" smtClean="0"/>
              <a:t>Vierte Ebene</a:t>
            </a:r>
          </a:p>
        </p:txBody>
      </p:sp>
      <p:sp>
        <p:nvSpPr>
          <p:cNvPr id="606215" name="Rectangle 7"/>
          <p:cNvSpPr>
            <a:spLocks noChangeArrowheads="1"/>
          </p:cNvSpPr>
          <p:nvPr/>
        </p:nvSpPr>
        <p:spPr bwMode="auto">
          <a:xfrm>
            <a:off x="9491663" y="6589713"/>
            <a:ext cx="261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fld id="{EF39005B-AC40-471E-B20D-744B249D167F}" type="slidenum">
              <a:rPr lang="en-US" sz="1000" b="1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US" sz="10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5pPr>
      <a:lvl6pPr marL="457200"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6pPr>
      <a:lvl7pPr marL="914400"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7pPr>
      <a:lvl8pPr marL="1371600"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8pPr>
      <a:lvl9pPr marL="1828800"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CC"/>
          </a:solidFill>
          <a:latin typeface="Arial" pitchFamily="34" charset="0"/>
        </a:defRPr>
      </a:lvl9pPr>
    </p:titleStyle>
    <p:bodyStyle>
      <a:lvl1pPr marL="342900" indent="-342900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8913" indent="-187325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379413" indent="-188913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571500" indent="-190500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</a:defRPr>
      </a:lvl4pPr>
      <a:lvl5pPr marL="760413" indent="-187325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1217613" indent="-187325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1674813" indent="-187325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2132013" indent="-187325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2589213" indent="-187325" algn="l" defTabSz="85725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http://fc08.deviantart.net/fs71/i/2013/102/b/8/eerie_sky_stock_2_by_little_spacey-d2rws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63"/>
            <a:ext cx="10183786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127" y="-1466623"/>
            <a:ext cx="9750425" cy="42475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Transplantation and Complementarities: How to measure them</a:t>
            </a:r>
            <a:endParaRPr lang="de-DE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6" descr="data:image/png;base64,iVBORw0KGgoAAAANSUhEUgAAARMAAAC3CAMAAAAGjUrGAAAAwFBMVEUMHIwRII784BYAAJL/6QAFGY3/6gAIGowAF40AAI8AFY0AEo7+4hP/7QAADI4AAJMYJIf/5QwADo4ACY9/eGswNoP/8ABOTXw8PoJcWXfXwjciK4eNhGQWJI5GSH5rZ3OHf2dzbm/jzSwfKYiYjV+6qkzp0iV7dGyyo1GDe2nCsUctM4WKgmbItkLTwDqUimFTUnvx2R/dyDOlmFmrnVVAQoC/r0hiX3daWXmgk1xwa3FWVHmXjGC1pk/l0Crt1iLwUt2WAAAK0klEQVR4nO2de1viOhCHoQlt04ZLWqjITUFQUUG5eVlX/f7f6iQtIJCye9BJqPvk98d5omsP5W0u08lkJtfOG22rncvnjLaVN0wkGSayDBNZhoksw0SWYSLLMJFlmMgyTGQZJrIME1mGiSzDRJZhIsswkWWYyDJMZGWIiesd+w6Wyg4Td/GaESjZYUJmM3Lse0iUHSbl93d07HtIlBkmbs2269kYPJlhErYYe8nG4MkMEzSldJqNwZMBJkQIVbBl2TkU/+Ac94Z0MvHTvqu7+ChiIYsrbhQnC1f+u0D57a2lkUmplQrFI3ObWp+yr0nKVBv2Q+U3uJJGJuj9yU/7vYPOLLYiQukZSiOHrBNti5I+Jm6zONizroS58RIKa+RS+4PXKc61LUr6mIQtbO2bPd1yLx4+tFdOmUq4SB9/aFuU9DFBY4rTB08uV8jjpJ/gi3QmqEdtbYNHAxOnIOQVsMWuUdwu7HaX0hVnwvj4YXc7Qyf5e79mW2xGkh9U368GJoVas8LltJhFJ55oVm4vdqDwPkRx9xejdIx2Lr4QF7gv/OL3ML641lZ8wxqYeM9WVOQSsygVjWL05m4zKeQY7tUIuZ1ivL1e+2ds9+L5nvEHJw1jxycDe8P+YNbp7mpbGkbXiM8WHppH56WtfwrCEd68eHKifqrVMcdyA4StrTI8Dkq7f0BulkaJg053Bg//VRWvL7ZHRHkv0bXuhBeN5fdid0ieJAsXa8s9aEvLNan1lhfTalnHq5CmtdgLE6OMzctp/+ykNlcK2snwYfd6TBRNTOLFVjzpr1he4XkClPb+KSbohlpUGCC4c7jlhRqri2vpFh2w9DBxCLPw9OKc0S/40goVzGdm7zem7F7Ly7EeJkEX2zPkkfolvjy4//MXJfu+7KLOBOtxxOlhgsbWg/g6HrqODh48aDxZiM7lk8doz+sQrLQwcXKjpZ/MQd2XA/u/0xyV/OXFQy2eJT39pE3WRklw8JOufHoYSupfAHOZ8FFnToaJrJ/OJNXt/U2pYaLNxx7eSy+U35cSJqEe24qrPHmA90iqYFJoY01bed4iUuDOV8GkNIz2OaOBRV7YBN60VcEEjfGbns0Y4c5/AMevgEkhj6mCp7clN5ZfwxZ/qUx+gButoEySvYawyt9jnwOVGw/uoibUnDGLXlbi9qICBgWSSb4WbzaURtRigyDZeFAz1/qnLLK33fkzuCEEycTvR5hxCe8pFQ1sDxWFSASlx629gEkHcLCCjh2y+GAbd4qnNWVTrYOuPvcC7BtQdz7sHOuTm/Xjo/YcqdzhJbcrdz67Sg3P+LKA1x0HdZc9hVrPsHcqyW8n/FkfeJEDX4tXUPCDahNl7c6HjquFZ3Kz3MlRHtiJxtSilH9aEdidD81EeOgthvndHu6MPkyJO5+0MGUt2FdOaCbBGbbsQX7E//uFnZxDFLYwbiGXLC6h3fnQTMgA82XARfyGFR8pQI1JJ3HnD6Jb0MEDve4Q3LsQd0rqE7WDx2muYgycchXWnQ/MxL+ao+SZcVOlo3Qzpq3MnQ/dTyrrAeOQ3QitnyLwdWdP+yfpp/vtVcgwkWWYyDJMZBkmsgwTWYaJLMNElmEiC5jJ0Q5NQ8ZcwDIJTo8EJZwBvhnD7gNWjnVqusxOs7nnlQvvim0tUXi78hYRoAcLlAlq2FcK4ob+LjJjgEcoIZm4TUxHRxk86JICun8hmYR3zGIqgu72y/WEgg622JzEbQAyIEwcFKs8ohbuluO2niHkdhZ1rpqIufhoimb95PtHKCGYOLmbaUOIigM6caunKqBgW96JFSeAiGMuRMOO7r//wTD9hFwXKVeScIBSxs40TSs+eduKuXivAyw/MPOJg87oZ24K3GhrC5AVm/afMRdvIDEXUHNsmG+sQk/s/p6kA2oUVqYrKOkpMQ4W2Lrjouvl5vmD5uXYXx2hbAF9MNxajEbJ48KAVvb/UtgCPkIJxsRxmYhi449rX5YTVUI9ajHxyTbQtjEYk6CLLdyriglPb44o9xaL8+lD/JXzl6kCY4IemT0npN5je7OcqFF4h/EQOeL85TT1QPfBgmLiEExFbgYPXe9NEaRGaHp5Kz7QQ4OoCTJ4oJgE1akX2/MOeproZFKoPS7DK7mpAnOaB4qJ97o+BhneKoqeTlf+c/oKYF6NweaTjdsBPA5wFBm/vSzDRJZhIsswkWWYyDJMZBkmsgwTWYaJLMNElhom+jZIVcQxKGFSaul6MybXCj5JCRNkKT67s5LjAblMtqSCiVcvaqpoUBoWd5PwAkgFE/KCezBewL8J3TAFUUBK8lq8U6ylHIgTMMuGT9kGysSJ5S1si/VJ8gPc/3xLSVgF6WKLnYPFWKwEycS5iMNByG8m9p/iG62osX7c04cTroU4TTteiObDaTZzffhdbG9FPuDoWs0Q8p+tyOaKs0WIRpGdZTXGL9/YSh5tPanaOva381rY4wAw3gV2jnXLffzHzNNgcsqfeS0ovitDhltCrzuoM/lT5mlAkeYyxoK+A6cUAV+LS03gyIe9Cp+TT8K/gA1EcCbryIfdpOzgIm/LT4KOP4XPa8F7NBVLD66oDal2iOiNE95XcABrBkEzcS9sC08rc5tK5UCA5T9har+UW5jiLmyQJTST0hDjGfLQk8UUDx4ywJMH5JDOJb7Jdl4L1KBxPFvJbRTVhlQjOiKif4g01aUs51Mq3I5J0pEL5X5LpbvNO20toxwdVO2CRgFB53BofkY+KM7hUPicrkqwbxAmh4Osn+O310dYJ5Nvxeo4eW1QNDIJ+943vhZ6/Adr4eXQxzdsK68efYfoQdJYR7JW/IZtRWbFqq6dNH1MSJ+x8MuPGl0yYGt1vzTWkWxQfPbVweN1bIvpilnXwMTzhUr85ZANUNw+xOgPSkLoNxN+krit/FSdjpqJT6dcrzPh7XgQzdOz5v+G4pwPq1zdnvDQX4nmsKo6nF89E7f+Hq28+VZyjrGfOlumbtH4r1ZxM58zLr7XVZ8i0zB23PLLZiFr9pHuPvVOnlKhbKQuFhsXL0j5wTotcyw6mazzVNtvaaW9ucg8vczDpoeeTXQcrNNU48wfrb7Wr33nGNHHvpQD5HbloR/5Oo4t66oj6a/qSO57zt7C3ptygCyzLONnLWabJibr3NF7D8YJk25fvg7h9+aXWkxFVJIsXXUkRW2E2McuVfBOymAXUI/S93JqGWxXbBnhKeZY/qH6gE4gzjGiJ76a7k6kzkVcBru94N/bXrRFu7njoAuHjNIz4aG3n3UcNdTDpFTFuIqcMD+2dyuuFJrT2HzBK/MFR9Pm9s4QatjitD+pfdhaathoqiPZuIyTK7jod7RbbKqAWnjDfKH2/c4+c6ESJUaJTwZMx+DRU0cyP1gZJehVzh29WWaDJYm3N+VXVyEbTnl4oiEVgp5+snGOMc3CEB1giSStGoj/+avDq1B+QdnwUTvlpB4I7Wkp7v0XZYOJuwzQ0FW1+c/KBhNh0lHMX2s0VW3+s7LBBDUos074myJtHCkR4KYywaRQwfYoHwSFkW0fJxHgljLBJGxFLWGBcFOlCFwj5SvKBBMyWCyNElI/TiLALWWCieOsbVtPc+KhNGWCScYiELLBJFsyTGQZJrIME1mGiSzDRJZhIsswkWWYyDJMZBkmsgwTWYaJLMNElmEiyzCRZZjIMkxkGSayDBNZ+Vw7b7St9n/As6HChoDBk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910" y="3933056"/>
            <a:ext cx="4953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Dr. Martin </a:t>
            </a:r>
            <a:r>
              <a:rPr lang="de-DE" sz="2800" b="1" dirty="0">
                <a:solidFill>
                  <a:schemeClr val="bg1"/>
                </a:solidFill>
                <a:cs typeface="Arial" panose="020B0604020202020204" pitchFamily="34" charset="0"/>
              </a:rPr>
              <a:t>Mendelski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University of </a:t>
            </a:r>
            <a:r>
              <a:rPr lang="de-DE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Trier</a:t>
            </a:r>
            <a:endParaRPr lang="de-DE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Cargese, 22 </a:t>
            </a:r>
            <a:r>
              <a:rPr lang="de-DE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May 2015</a:t>
            </a:r>
            <a:endParaRPr lang="de-D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9080C-C7AD-4F2F-BF57-99E78C68C2B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72480" y="620688"/>
            <a:ext cx="9489504" cy="762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Institutional complementarities between 4 sub-systems of the political economy (Hall/Soskice 2001)</a:t>
            </a:r>
            <a:r>
              <a:rPr lang="de-DE" dirty="0" smtClean="0">
                <a:latin typeface="Eurostile" pitchFamily="34" charset="0"/>
              </a:rPr>
              <a:t/>
            </a:r>
            <a:br>
              <a:rPr lang="de-DE" dirty="0" smtClean="0">
                <a:latin typeface="Eurostile" pitchFamily="34" charset="0"/>
              </a:rPr>
            </a:br>
            <a:endParaRPr lang="de-D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47" y="1268760"/>
            <a:ext cx="9456738" cy="6204776"/>
          </a:xfrm>
        </p:spPr>
        <p:txBody>
          <a:bodyPr/>
          <a:lstStyle/>
          <a:p>
            <a:pPr marL="0" indent="0">
              <a:defRPr/>
            </a:pPr>
            <a:r>
              <a:rPr lang="en-US" sz="2800" b="1" dirty="0" smtClean="0"/>
              <a:t>1. education and vocational training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marL="0" indent="0">
              <a:defRPr/>
            </a:pPr>
            <a:endParaRPr lang="en-US" sz="2800" b="1" dirty="0" smtClean="0"/>
          </a:p>
          <a:p>
            <a:pPr marL="0" indent="0">
              <a:defRPr/>
            </a:pPr>
            <a:r>
              <a:rPr lang="en-US" sz="2800" b="1" dirty="0" smtClean="0"/>
              <a:t>2. corporate governance/ financial system </a:t>
            </a:r>
          </a:p>
          <a:p>
            <a:pPr marL="0" indent="0">
              <a:defRPr/>
            </a:pPr>
            <a:endParaRPr lang="en-US" sz="2800" b="1" dirty="0" smtClean="0"/>
          </a:p>
          <a:p>
            <a:pPr marL="0" indent="0">
              <a:defRPr/>
            </a:pPr>
            <a:r>
              <a:rPr lang="en-US" sz="2800" b="1" dirty="0" smtClean="0"/>
              <a:t>3. industrial relations </a:t>
            </a:r>
            <a:endParaRPr lang="en-US" sz="2800" dirty="0" smtClean="0"/>
          </a:p>
          <a:p>
            <a:pPr marL="0" indent="0">
              <a:defRPr/>
            </a:pPr>
            <a:endParaRPr lang="en-US" sz="2800" b="1" dirty="0" smtClean="0"/>
          </a:p>
          <a:p>
            <a:pPr marL="0" indent="0">
              <a:defRPr/>
            </a:pPr>
            <a:r>
              <a:rPr lang="en-US" sz="2800" b="1" dirty="0" smtClean="0"/>
              <a:t>4. inter-company-relations </a:t>
            </a:r>
            <a:r>
              <a:rPr lang="en-US" sz="2800" dirty="0" smtClean="0"/>
              <a:t>(e.g. cooperation in </a:t>
            </a:r>
            <a:r>
              <a:rPr lang="en-US" sz="2800" dirty="0" err="1" smtClean="0"/>
              <a:t>r&amp;d</a:t>
            </a:r>
            <a:r>
              <a:rPr lang="en-US" sz="2800" dirty="0" smtClean="0"/>
              <a:t>)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(5.)</a:t>
            </a:r>
            <a:r>
              <a:rPr lang="de-DE" sz="2800" b="1" dirty="0"/>
              <a:t> </a:t>
            </a:r>
            <a:r>
              <a:rPr lang="de-DE" sz="2800" b="1" dirty="0" smtClean="0"/>
              <a:t>Company needs </a:t>
            </a:r>
            <a:r>
              <a:rPr lang="de-DE" sz="2800" dirty="0" smtClean="0"/>
              <a:t>(internal structure of the firm, codetermination)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396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8"/>
          <p:cNvSpPr txBox="1">
            <a:spLocks noChangeArrowheads="1"/>
          </p:cNvSpPr>
          <p:nvPr/>
        </p:nvSpPr>
        <p:spPr bwMode="auto">
          <a:xfrm>
            <a:off x="0" y="6309320"/>
            <a:ext cx="5529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Fig 1: Complementarities across subsystems </a:t>
            </a:r>
            <a:r>
              <a:rPr lang="en-US" dirty="0" smtClean="0"/>
              <a:t> in </a:t>
            </a:r>
            <a:r>
              <a:rPr lang="en-US" dirty="0"/>
              <a:t>the German coordinated market </a:t>
            </a:r>
            <a:r>
              <a:rPr lang="en-US" dirty="0" smtClean="0"/>
              <a:t>economy, </a:t>
            </a:r>
            <a:endParaRPr lang="de-DE" dirty="0"/>
          </a:p>
        </p:txBody>
      </p:sp>
      <p:pic>
        <p:nvPicPr>
          <p:cNvPr id="7171" name="Picture 9" descr="C:\Users\Martin\Desktop\amercian2 voc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565150"/>
            <a:ext cx="4714875" cy="5381625"/>
          </a:xfrm>
        </p:spPr>
      </p:pic>
      <p:sp>
        <p:nvSpPr>
          <p:cNvPr id="7172" name="TextBox 21"/>
          <p:cNvSpPr txBox="1">
            <a:spLocks noChangeArrowheads="1"/>
          </p:cNvSpPr>
          <p:nvPr/>
        </p:nvSpPr>
        <p:spPr bwMode="auto">
          <a:xfrm>
            <a:off x="5114156" y="6309320"/>
            <a:ext cx="4951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Fig 2: Complementarities across subsystems </a:t>
            </a:r>
            <a:r>
              <a:rPr lang="en-US" dirty="0" smtClean="0"/>
              <a:t> in </a:t>
            </a:r>
            <a:r>
              <a:rPr lang="en-US" dirty="0"/>
              <a:t>the American liberal market </a:t>
            </a:r>
            <a:r>
              <a:rPr lang="en-US" dirty="0" smtClean="0"/>
              <a:t>economy</a:t>
            </a:r>
            <a:endParaRPr lang="de-DE" sz="1200" dirty="0"/>
          </a:p>
        </p:txBody>
      </p:sp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8" y="792163"/>
            <a:ext cx="4714875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4" name="Straight Connector 25"/>
          <p:cNvCxnSpPr>
            <a:cxnSpLocks noChangeShapeType="1"/>
          </p:cNvCxnSpPr>
          <p:nvPr/>
        </p:nvCxnSpPr>
        <p:spPr bwMode="auto">
          <a:xfrm rot="5400000">
            <a:off x="1775619" y="3178969"/>
            <a:ext cx="63563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175" name="TextBox 27"/>
          <p:cNvSpPr txBox="1">
            <a:spLocks noChangeArrowheads="1"/>
          </p:cNvSpPr>
          <p:nvPr/>
        </p:nvSpPr>
        <p:spPr bwMode="auto">
          <a:xfrm>
            <a:off x="5667375" y="161925"/>
            <a:ext cx="3214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00FF"/>
                </a:solidFill>
              </a:rPr>
              <a:t>USA</a:t>
            </a:r>
            <a:endParaRPr lang="de-DE" sz="2400" b="1" dirty="0">
              <a:solidFill>
                <a:srgbClr val="0000FF"/>
              </a:solidFill>
            </a:endParaRPr>
          </a:p>
        </p:txBody>
      </p:sp>
      <p:sp>
        <p:nvSpPr>
          <p:cNvPr id="7176" name="TextBox 28"/>
          <p:cNvSpPr txBox="1">
            <a:spLocks noChangeArrowheads="1"/>
          </p:cNvSpPr>
          <p:nvPr/>
        </p:nvSpPr>
        <p:spPr bwMode="auto">
          <a:xfrm>
            <a:off x="1238250" y="161925"/>
            <a:ext cx="2500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00FF"/>
                </a:solidFill>
              </a:rPr>
              <a:t>Germany</a:t>
            </a:r>
            <a:endParaRPr lang="de-DE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1906" y="116632"/>
            <a:ext cx="9632950" cy="10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rgbClr val="3C58A1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Main argument to explain Varieties of Capitalism among nations (Hall/Soskice 2001)</a:t>
            </a:r>
            <a:endParaRPr lang="de-DE" sz="2800" dirty="0">
              <a:solidFill>
                <a:srgbClr val="000000"/>
              </a:solidFill>
              <a:latin typeface="Eurostile" pitchFamily="34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/>
          </p:nvPr>
        </p:nvSpPr>
        <p:spPr>
          <a:xfrm>
            <a:off x="287624" y="1340768"/>
            <a:ext cx="9561513" cy="5810822"/>
          </a:xfrm>
        </p:spPr>
        <p:txBody>
          <a:bodyPr/>
          <a:lstStyle/>
          <a:p>
            <a:pPr marL="0" indent="0"/>
            <a:endParaRPr lang="en-US" sz="3200" b="1" dirty="0" smtClean="0"/>
          </a:p>
          <a:p>
            <a:pPr marL="0" indent="0"/>
            <a:endParaRPr lang="en-US" sz="3200" b="1" dirty="0"/>
          </a:p>
          <a:p>
            <a:pPr marL="0" indent="0"/>
            <a:r>
              <a:rPr lang="en-US" sz="3200" b="1" dirty="0" smtClean="0">
                <a:solidFill>
                  <a:srgbClr val="FF0000"/>
                </a:solidFill>
              </a:rPr>
              <a:t>Coordination between sub-sectors of the political economy matters! </a:t>
            </a:r>
          </a:p>
          <a:p>
            <a:pPr marL="0" indent="0"/>
            <a:endParaRPr lang="en-US" sz="2800" dirty="0" smtClean="0"/>
          </a:p>
          <a:p>
            <a:pPr marL="0" indent="0"/>
            <a:r>
              <a:rPr lang="en-US" sz="2800" dirty="0" smtClean="0"/>
              <a:t>i.e.: the </a:t>
            </a:r>
            <a:r>
              <a:rPr lang="en-US" sz="2800" u="sng" dirty="0" smtClean="0"/>
              <a:t>complementary coordination of firms’ activities</a:t>
            </a:r>
            <a:r>
              <a:rPr lang="en-US" sz="2800" dirty="0" smtClean="0"/>
              <a:t> with suppliers, customers, capital providers and workers explains </a:t>
            </a:r>
            <a:r>
              <a:rPr lang="en-US" sz="2800" u="sng" dirty="0" smtClean="0"/>
              <a:t>comparative institutional advantage of the firm </a:t>
            </a:r>
            <a:r>
              <a:rPr lang="en-US" sz="2800" dirty="0" smtClean="0"/>
              <a:t>which then aggregates into </a:t>
            </a:r>
            <a:r>
              <a:rPr lang="en-US" sz="2800" u="sng" dirty="0" smtClean="0"/>
              <a:t>national economic performance </a:t>
            </a:r>
            <a:r>
              <a:rPr lang="en-US" sz="2800" dirty="0" smtClean="0"/>
              <a:t>(Hall/Soskice 2001:6 and 37). </a:t>
            </a:r>
          </a:p>
          <a:p>
            <a:pPr marL="0" indent="0">
              <a:buFont typeface="Wingdings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249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44488" y="332656"/>
            <a:ext cx="7921625" cy="762000"/>
          </a:xfrm>
        </p:spPr>
        <p:txBody>
          <a:bodyPr/>
          <a:lstStyle/>
          <a:p>
            <a:r>
              <a:rPr lang="en-US" sz="3200" dirty="0" smtClean="0"/>
              <a:t>Implications of complementarities</a:t>
            </a:r>
            <a:endParaRPr lang="de-DE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5373"/>
            <a:ext cx="9456738" cy="5195268"/>
          </a:xfrm>
        </p:spPr>
        <p:txBody>
          <a:bodyPr/>
          <a:lstStyle/>
          <a:p>
            <a:pPr marL="0" indent="0">
              <a:defRPr/>
            </a:pPr>
            <a:endParaRPr lang="en-US" sz="2400" dirty="0" smtClean="0"/>
          </a:p>
          <a:p>
            <a:pPr marL="0" indent="0">
              <a:defRPr/>
            </a:pPr>
            <a:r>
              <a:rPr lang="en-US" sz="2800" dirty="0" smtClean="0"/>
              <a:t>In the </a:t>
            </a:r>
            <a:r>
              <a:rPr lang="en-US" sz="2800" dirty="0"/>
              <a:t>long-run </a:t>
            </a:r>
            <a:r>
              <a:rPr lang="en-US" sz="2800" u="sng" dirty="0"/>
              <a:t>complementary institutions </a:t>
            </a:r>
            <a:r>
              <a:rPr lang="en-US" sz="2800" dirty="0"/>
              <a:t>(understood also as skills and activities) </a:t>
            </a:r>
            <a:r>
              <a:rPr lang="en-US" sz="2800" u="sng" dirty="0"/>
              <a:t>are more </a:t>
            </a:r>
            <a:r>
              <a:rPr lang="en-US" sz="2800" u="sng" dirty="0" smtClean="0"/>
              <a:t>efficient</a:t>
            </a:r>
            <a:r>
              <a:rPr lang="en-US" sz="2800" dirty="0" smtClean="0"/>
              <a:t> </a:t>
            </a:r>
            <a:r>
              <a:rPr lang="en-US" sz="2800" dirty="0"/>
              <a:t>than non-complementary </a:t>
            </a:r>
            <a:r>
              <a:rPr lang="en-US" sz="2800" dirty="0" smtClean="0"/>
              <a:t>ones. </a:t>
            </a:r>
            <a:r>
              <a:rPr lang="en-US" sz="2800" dirty="0" smtClean="0">
                <a:sym typeface="Wingdings" panose="05000000000000000000" pitchFamily="2" charset="2"/>
              </a:rPr>
              <a:t> complementary systems tend to be economically successful</a:t>
            </a:r>
            <a:r>
              <a:rPr lang="en-US" sz="2800" dirty="0" smtClean="0"/>
              <a:t> </a:t>
            </a:r>
          </a:p>
          <a:p>
            <a:pPr marL="0" indent="0">
              <a:defRPr/>
            </a:pPr>
            <a:endParaRPr lang="en-US" sz="2400" dirty="0" smtClean="0"/>
          </a:p>
          <a:p>
            <a:pPr marL="0" indent="0">
              <a:defRPr/>
            </a:pPr>
            <a:r>
              <a:rPr lang="en-US" sz="2800" u="sng" dirty="0" smtClean="0"/>
              <a:t>Recommendation</a:t>
            </a:r>
            <a:r>
              <a:rPr lang="en-US" sz="2800" dirty="0" smtClean="0"/>
              <a:t>: “nations </a:t>
            </a:r>
            <a:r>
              <a:rPr lang="en-US" sz="2800" dirty="0"/>
              <a:t>with a particular type of coordination in one sphere of the economy should tend to develop complementary practices in other spheres as well” (Hall/Soskice </a:t>
            </a:r>
            <a:r>
              <a:rPr lang="en-US" sz="2800" dirty="0" smtClean="0"/>
              <a:t>2001:18)</a:t>
            </a:r>
          </a:p>
          <a:p>
            <a:pPr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955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7921625" cy="762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Implications of complementarities</a:t>
            </a:r>
            <a:endParaRPr lang="de-DE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2" y="1556792"/>
            <a:ext cx="9456738" cy="5601533"/>
          </a:xfrm>
        </p:spPr>
        <p:txBody>
          <a:bodyPr/>
          <a:lstStyle/>
          <a:p>
            <a:pPr marL="0" indent="0">
              <a:defRPr/>
            </a:pPr>
            <a:r>
              <a:rPr lang="en-US" sz="2800" dirty="0"/>
              <a:t>2</a:t>
            </a:r>
            <a:r>
              <a:rPr lang="en-US" sz="2800" dirty="0" smtClean="0"/>
              <a:t>. National </a:t>
            </a:r>
            <a:r>
              <a:rPr lang="en-US" sz="2800" dirty="0"/>
              <a:t>institutional frameworks provide firms/nations with </a:t>
            </a:r>
            <a:r>
              <a:rPr lang="en-US" sz="2800" i="1" dirty="0" smtClean="0"/>
              <a:t>institutional comparative </a:t>
            </a:r>
            <a:r>
              <a:rPr lang="en-US" sz="2800" i="1" dirty="0"/>
              <a:t>advantage </a:t>
            </a:r>
            <a:r>
              <a:rPr lang="en-US" sz="2800" dirty="0"/>
              <a:t>in particular activities and products: </a:t>
            </a:r>
            <a:endParaRPr lang="en-US" sz="2800" dirty="0" smtClean="0"/>
          </a:p>
          <a:p>
            <a:pPr marL="0" indent="0">
              <a:defRPr/>
            </a:pPr>
            <a:endParaRPr lang="en-US" sz="2800" dirty="0"/>
          </a:p>
          <a:p>
            <a:pPr marL="0" indent="0">
              <a:defRPr/>
            </a:pPr>
            <a:r>
              <a:rPr lang="en-US" sz="2800" dirty="0" smtClean="0"/>
              <a:t>- Liberal Market Economies (US)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radical </a:t>
            </a:r>
            <a:r>
              <a:rPr lang="en-US" sz="2800" dirty="0"/>
              <a:t>innovation for biotechnology, </a:t>
            </a:r>
            <a:r>
              <a:rPr lang="en-US" sz="2800" dirty="0" smtClean="0"/>
              <a:t>semiconductors;  </a:t>
            </a:r>
          </a:p>
          <a:p>
            <a:pPr>
              <a:buFontTx/>
              <a:buChar char="-"/>
              <a:defRPr/>
            </a:pPr>
            <a:endParaRPr lang="en-US" sz="2800" dirty="0"/>
          </a:p>
          <a:p>
            <a:pPr marL="0" indent="0">
              <a:defRPr/>
            </a:pPr>
            <a:r>
              <a:rPr lang="en-US" sz="2800" dirty="0"/>
              <a:t>- </a:t>
            </a:r>
            <a:r>
              <a:rPr lang="en-US" sz="2800" dirty="0" smtClean="0"/>
              <a:t>Coordinated Market Economies (Germany)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incremental </a:t>
            </a:r>
            <a:r>
              <a:rPr lang="en-US" sz="2800" dirty="0"/>
              <a:t>innovation: machine tools, </a:t>
            </a:r>
            <a:r>
              <a:rPr lang="en-US" sz="2800" dirty="0" smtClean="0"/>
              <a:t>cars, engines</a:t>
            </a:r>
            <a:endParaRPr lang="en-US" sz="2800" dirty="0"/>
          </a:p>
          <a:p>
            <a:pPr marL="0" indent="0">
              <a:defRPr/>
            </a:pPr>
            <a:endParaRPr lang="en-US" sz="2400" dirty="0" smtClean="0"/>
          </a:p>
          <a:p>
            <a:pPr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546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1906" y="116632"/>
            <a:ext cx="9632950" cy="5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rgbClr val="3C58A1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C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omplementary types of capitalism/coordination</a:t>
            </a:r>
            <a:endParaRPr lang="de-DE" sz="2800" dirty="0">
              <a:solidFill>
                <a:srgbClr val="000000"/>
              </a:solidFill>
              <a:latin typeface="Eurostile" pitchFamily="34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/>
          </p:nvPr>
        </p:nvSpPr>
        <p:spPr>
          <a:xfrm>
            <a:off x="277940" y="1052736"/>
            <a:ext cx="6393568" cy="7195816"/>
          </a:xfrm>
        </p:spPr>
        <p:txBody>
          <a:bodyPr/>
          <a:lstStyle/>
          <a:p>
            <a:pPr marL="0" indent="0"/>
            <a:r>
              <a:rPr lang="en-US" sz="2800" dirty="0" smtClean="0"/>
              <a:t>1. Liberal Market Economies (coordination via market relationships, e.g. USA, GB)</a:t>
            </a:r>
          </a:p>
          <a:p>
            <a:pPr marL="0" indent="0"/>
            <a:endParaRPr lang="en-US" sz="2400" dirty="0" smtClean="0"/>
          </a:p>
          <a:p>
            <a:pPr marL="0" indent="0"/>
            <a:r>
              <a:rPr lang="en-US" sz="2800" dirty="0" smtClean="0"/>
              <a:t>2. Coordinated Market Economies (strategic coordination via non-market modes, e.g. Germany) </a:t>
            </a:r>
          </a:p>
          <a:p>
            <a:pPr marL="0" indent="0"/>
            <a:endParaRPr lang="en-US" sz="2400" dirty="0" smtClean="0"/>
          </a:p>
          <a:p>
            <a:pPr marL="0" indent="0"/>
            <a:r>
              <a:rPr lang="en-US" sz="2800" dirty="0" smtClean="0"/>
              <a:t>3.  </a:t>
            </a:r>
            <a:r>
              <a:rPr lang="en-US" sz="2800" dirty="0"/>
              <a:t>H</a:t>
            </a:r>
            <a:r>
              <a:rPr lang="en-US" sz="2800" dirty="0" smtClean="0"/>
              <a:t>ybrid economies (mixed system with strong influence of the state, e.g. France, Italy</a:t>
            </a:r>
            <a:r>
              <a:rPr lang="en-US" sz="2400" dirty="0" smtClean="0"/>
              <a:t>)</a:t>
            </a:r>
          </a:p>
          <a:p>
            <a:pPr marL="0" indent="0">
              <a:buFont typeface="Wingdings" pitchFamily="2" charset="2"/>
              <a:buChar char="§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>
              <a:buFont typeface="Wingdings" pitchFamily="2" charset="2"/>
              <a:buChar char="§"/>
            </a:pPr>
            <a:endParaRPr lang="en-US" dirty="0" smtClean="0"/>
          </a:p>
          <a:p>
            <a:pPr marL="0" indent="0">
              <a:buFont typeface="Wingdings" pitchFamily="2" charset="2"/>
              <a:buChar char="§"/>
            </a:pPr>
            <a:endParaRPr lang="en-US" u="sng" dirty="0" smtClean="0"/>
          </a:p>
          <a:p>
            <a:pPr marL="0" indent="0"/>
            <a:endParaRPr lang="en-US" u="sng" dirty="0" smtClean="0"/>
          </a:p>
        </p:txBody>
      </p:sp>
      <p:pic>
        <p:nvPicPr>
          <p:cNvPr id="1026" name="Picture 2" descr="http://www.apexflags.com/i//Army_US_Post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692696"/>
            <a:ext cx="2225205" cy="18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wgHBgkIBwgKCgkFBQoFBQUFDQ8ICQUKFBEWFhQRExMYHCggGBolGxMTITEhJSkrLi4uFx8zODMsNygtLisBCgoKBQUFDgUFGisZExkrKysrKys3NysrKysrKysrKysrKys3KysrKysrKysrKysrKysrKysrKysrKysrKysrK//AABEIALcBEwMBEQACEQEDEQH/xAAXAAEBAQEAAAAAAAAAAAAAAAAABwUG/8QAHhABAAECBwAAAAAAAAAAAAAAANIDFgIEBVNUkqP/xAAXAQEBAQEAAAAAAAAAAAAAAAAABgQF/8QAIBEBAAAFBAMAAAAAAAAAAAAAAAEFUqHRFRZRkQIEFP/aAAwDAQACEQMRAD8AhoAAAAAAAAAAAAAAAAAAAAAAAAAAAAAAAAAAAAAAAAAAAAAAAAAAAAAAAAAAAAAAAAAAAAAAAAAAAAAAAAAAAAAAAAAAAAAAAAAAAAAAAAAAAAAAAAAAAAAAAAAAAAAAAAAAAAAAAAAAAAAAAAAAAAAAAAAAAAAAAAAAAAAAAAAAAAAAAAAAAAAAAAAAAAAAAAAAAAAAAAAAAAAAAAAAAAAAAAAAAAAAAAAAAAAAAAAAAAAAAAAAAANa383uUO2KLJ9nq8RUO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OlcxbgAAAAAAAAAAAAAAAAAAAAAAAAAAAAAAAAAAAAAAAAAAAAAAAAAAAAAAAAAAAAAAAAAAAAAAAAAAAAAAAAAAAAAAAAAAAAAAAAAAAAAAAAAAAAAAAAAAAAAAAAAAAAAAAAAAAAAAAAAAAAAAAAAAAAAAAAAAAAAAAAAAAAAAAAAAAAAAAAAAAAAAAAAAAAAAAAAAAAAAAAAAAAAAAAAAAAAAAAAAAAAAAAAAAAAAAAAAAAAAAAAAAKxZ+g8D2rySepzuu0MJX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G4wMQAAAAAAAAAAAAAAAAAAAAAAAAAAAAAAAAAAAAAAAAAAAAAAAAAAAAAAAAAAAAAAAAAAAAAAAAAAAAAAAAAAAAAAAAAAAAAAAAAAAA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AutoShape 8" descr="data:image/jpeg;base64,/9j/4AAQSkZJRgABAQAAAQABAAD/2wCEAAkGBwgHBgkIBwgKCgkFBQoFBQUFDQ8ICQUKFBEWFhQRExMYHCggGBolGxMTITEhJSkrLi4uFx8zODMsNygtLisBCgoKBQUFDgUFGisZExkrKysrKys3NysrKysrKysrKysrKys3KysrKysrKysrKysrKysrKysrKysrKysrKysrK//AABEIALcBEwMBEQACEQEDEQH/xAAXAAEBAQEAAAAAAAAAAAAAAAAABwUG/8QAHhABAAECBwAAAAAAAAAAAAAAANIDFgIEBVNUkqP/xAAXAQEBAQEAAAAAAAAAAAAAAAAABgQF/8QAIBEBAAAFBAMAAAAAAAAAAAAAAAEFUqHRFRZRkQIEFP/aAAwDAQACEQMRAD8AhoAAAAAAAAAAAAAAAAAAAAAAAAAAAAAAAAAAAAAAAAAAAAAAAAAAAAAAAAAAAAAAAAAAAAAAAAAAAAAAAAAAAAAAAAAAAAAAAAAAAAAAAAAAAAAAAAAAAAAAAAAAAAAAAAAAAAAAAAAAAAAAAAAAAAAAAAAAAAAAAAAAAAAAAAAAAAAAAAAAAAAAAAAAAAAAAAAAAAAAAAAAAAAAAAAAAAAAAAAAAAAAAAAAAAAAAAAAAAAAAAAAAANa383uUO2KLJ9nq8RUO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OlcxbgAAAAAAAAAAAAAAAAAAAAAAAAAAAAAAAAAAAAAAAAAAAAAAAAAAAAAAAAAAAAAAAAAAAAAAAAAAAAAAAAAAAAAAAAAAAAAAAAAAAAAAAAAAAAAAAAAAAAAAAAAAAAAAAAAAAAAAAAAAAAAAAAAAAAAAAAAAAAAAAAAAAAAAAAAAAAAAAAAAAAAAAAAAAAAAAAAAAAAAAAAAAAAAAAAAAAAAAAAAAAAAAAAAAAAAAAAAAAAAAAAAAKxZ+g8D2rySepzuu0MJX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G4wMQAAAAAAAAAAAAAAAAAAAAAAAAAAAAAAAAAAAAAAAAAAAAAAAAAAAAAAAAAAAAAAAAAAAAAAAAAAAAAAAAAAAAAAAAAAAAAAAAAAAA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utoShape 10" descr="data:image/jpeg;base64,/9j/4AAQSkZJRgABAQAAAQABAAD/2wCEAAkGBwgHBgkIBwgKCgkFBQoFBQUFDQ8ICQUKFBEWFhQRExMYHCggGBolGxMTITEhJSkrLi4uFx8zODMsNygtLisBCgoKBQUFDgUFGisZExkrKysrKys3NysrKysrKysrKysrKys3KysrKysrKysrKysrKysrKysrKysrKysrKysrK//AABEIALcBEwMBEQACEQEDEQH/xAAXAAEBAQEAAAAAAAAAAAAAAAAABwUG/8QAHhABAAECBwAAAAAAAAAAAAAAANIDFgIEBVNUkqP/xAAXAQEBAQEAAAAAAAAAAAAAAAAABgQF/8QAIBEBAAAFBAMAAAAAAAAAAAAAAAEFUqHRFRZRkQIEFP/aAAwDAQACEQMRAD8AhoAAAAAAAAAAAAAAAAAAAAAAAAAAAAAAAAAAAAAAAAAAAAAAAAAAAAAAAAAAAAAAAAAAAAAAAAAAAAAAAAAAAAAAAAAAAAAAAAAAAAAAAAAAAAAAAAAAAAAAAAAAAAAAAAAAAAAAAAAAAAAAAAAAAAAAAAAAAAAAAAAAAAAAAAAAAAAAAAAAAAAAAAAAAAAAAAAAAAAAAAAAAAAAAAAAAAAAAAAAAAAAAAAAAAAAAAAAAAAAAAAAAANa383uUO2KLJ9nq8RUO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Fv5vcodsUT7PV4ibanlXh3HBb+b3KHbFE+z1eIm2p5V4dxwW/m9yh2xRPs9XiJtqeVeHccOlcxbgAAAAAAAAAAAAAAAAAAAAAAAAAAAAAAAAAAAAAAAAAAAAAAAAAAAAAAAAAAAAAAAAAAAAAAAAAAAAAAAAAAAAAAAAAAAAAAAAAAAAAAAAAAAAAAAAAAAAAAAAAAAAAAAAAAAAAAAAAAAAAAAAAAAAAAAAAAAAAAAAAAAAAAAAAAAAAAAAAAAAAAAAAAAAAAAAAAAAAAAAAAAAAAAAAAAAAAAAAAAAAAAAAAAAAAAAAAAAAAAAAAAKxZ+g8D2rySepzuu0MJX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Cz9B4HtXkanO67QwalOqrQwWfoPA9q8jU53XaGDUp1VaGG4wMQAAAAAAAAAAAAAAAAAAAAAAAAAAAAAAAAAAAAAAAAAAAAAAAAAAAAAAAAAAAAAAAAAAAAAAAAAAAAAAAAAAAAAAAAAAAAAAAAAAAA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38" name="Picture 14" descr="http://upload.wikimedia.org/wikipedia/commons/thumb/8/86/Flag_of_Germany_(3-2_aspect_ratio).svg/2000px-Flag_of_Germany_(3-2_aspect_ratio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10" y="2978968"/>
            <a:ext cx="2295228" cy="153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fc06.deviantart.net/fs41/i/2009/038/1/3/France_Grunge_Flag_by_think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43" y="5085184"/>
            <a:ext cx="233252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856" y="2704"/>
            <a:ext cx="9705975" cy="762000"/>
          </a:xfrm>
        </p:spPr>
        <p:txBody>
          <a:bodyPr/>
          <a:lstStyle/>
          <a:p>
            <a:r>
              <a:rPr lang="en-US" dirty="0" smtClean="0"/>
              <a:t>Extension of the VOC framework: Intra and inter-</a:t>
            </a:r>
            <a:r>
              <a:rPr lang="en-US" dirty="0" err="1" smtClean="0"/>
              <a:t>sectoral</a:t>
            </a:r>
            <a:r>
              <a:rPr lang="en-US" dirty="0" smtClean="0"/>
              <a:t> complementarities of the political economy (</a:t>
            </a:r>
            <a:r>
              <a:rPr lang="en-US" dirty="0" err="1" smtClean="0"/>
              <a:t>Mendelski</a:t>
            </a:r>
            <a:r>
              <a:rPr lang="en-US" dirty="0" smtClean="0"/>
              <a:t>)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192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000" tIns="72000" rIns="72000" bIns="72000" anchor="ctr">
            <a:spAutoFit/>
          </a:bodyPr>
          <a:lstStyle/>
          <a:p>
            <a:pPr eaLnBrk="0" hangingPunct="0"/>
            <a:endParaRPr lang="de-DE"/>
          </a:p>
        </p:txBody>
      </p:sp>
      <p:pic>
        <p:nvPicPr>
          <p:cNvPr id="89090" name="Object 4"/>
          <p:cNvPicPr>
            <a:picLocks noChangeArrowheads="1"/>
          </p:cNvPicPr>
          <p:nvPr/>
        </p:nvPicPr>
        <p:blipFill>
          <a:blip r:embed="rId3" cstate="print"/>
          <a:srcRect b="-6332"/>
          <a:stretch>
            <a:fillRect/>
          </a:stretch>
        </p:blipFill>
        <p:spPr bwMode="auto">
          <a:xfrm>
            <a:off x="632520" y="1152004"/>
            <a:ext cx="7416824" cy="443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8504" y="5445224"/>
            <a:ext cx="90730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Graph 1: Intra and inter-</a:t>
            </a:r>
            <a:r>
              <a:rPr lang="en-US" sz="1400" b="1" dirty="0" err="1"/>
              <a:t>sectoral</a:t>
            </a:r>
            <a:r>
              <a:rPr lang="en-US" sz="1400" b="1" dirty="0"/>
              <a:t> complementarities of the political economy</a:t>
            </a:r>
            <a:endParaRPr lang="de-DE" sz="1400" dirty="0"/>
          </a:p>
          <a:p>
            <a:r>
              <a:rPr lang="en-US" sz="1400" dirty="0"/>
              <a:t>Note: Intra-</a:t>
            </a:r>
            <a:r>
              <a:rPr lang="en-US" sz="1400" dirty="0" err="1"/>
              <a:t>sectoral</a:t>
            </a:r>
            <a:r>
              <a:rPr lang="en-US" sz="1400" dirty="0"/>
              <a:t> complementarities of the political sector exist between the sub-sectors of education (EDU), judiciary (J), social/health sector and the public administration (PA</a:t>
            </a:r>
            <a:r>
              <a:rPr lang="en-US" sz="1400" dirty="0" smtClean="0"/>
              <a:t>); Social System (SOC); </a:t>
            </a:r>
            <a:r>
              <a:rPr lang="en-US" sz="1400" dirty="0"/>
              <a:t>intra-</a:t>
            </a:r>
            <a:r>
              <a:rPr lang="en-US" sz="1400" dirty="0" err="1"/>
              <a:t>sectoral</a:t>
            </a:r>
            <a:r>
              <a:rPr lang="en-US" sz="1400" dirty="0"/>
              <a:t> complementarities of the economic sector exist between the sub-sectors vocational training (VT), corporate governance (CG), industrial relations (IR) and inter-company relations (ICR). Inter-</a:t>
            </a:r>
            <a:r>
              <a:rPr lang="en-US" sz="1400" dirty="0" err="1"/>
              <a:t>sectoral</a:t>
            </a:r>
            <a:r>
              <a:rPr lang="en-US" sz="1400" dirty="0"/>
              <a:t> complementarities exist between the political and the economic sector (government-business relations).</a:t>
            </a:r>
            <a:endParaRPr lang="de-DE" sz="1400" dirty="0"/>
          </a:p>
          <a:p>
            <a:r>
              <a:rPr lang="en-US" dirty="0"/>
              <a:t> 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7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5566" y="404664"/>
            <a:ext cx="4188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kern="0" dirty="0" smtClean="0">
                <a:solidFill>
                  <a:srgbClr val="3333CC"/>
                </a:solidFill>
              </a:rPr>
              <a:t>Discussion question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5920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</a:br>
            <a:endParaRPr lang="en-US" alt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5260" y="256490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0" dirty="0">
                <a:solidFill>
                  <a:srgbClr val="FF0000"/>
                </a:solidFill>
              </a:rPr>
              <a:t>Can you tell us other examples of institutional complementarity from your research area?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8504" y="2833772"/>
            <a:ext cx="9193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3333CC"/>
                </a:solidFill>
              </a:rPr>
              <a:t>2.2 How to measure institutional complementarities?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5920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</a:br>
            <a:endParaRPr lang="en-US" alt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49575" y="15319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6496" y="476672"/>
            <a:ext cx="2520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3333CC"/>
                </a:solidFill>
              </a:rPr>
              <a:t>Main problem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5920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</a:br>
            <a:endParaRPr lang="en-US" alt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49575" y="15319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796" y="1709294"/>
            <a:ext cx="8804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Complementarities are not directly observable, they are latent (unobservable) variables</a:t>
            </a:r>
          </a:p>
          <a:p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 What methodology can be applied?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79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4488" y="228600"/>
            <a:ext cx="7993063" cy="5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3333CC"/>
                </a:solidFill>
              </a:rPr>
              <a:t>Agenda</a:t>
            </a:r>
            <a:endParaRPr lang="en-US" sz="2400" dirty="0">
              <a:latin typeface="Eurostil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488" y="1470258"/>
            <a:ext cx="94330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1. Introduction</a:t>
            </a:r>
            <a:endParaRPr lang="en-GB" sz="2800" dirty="0"/>
          </a:p>
          <a:p>
            <a:pPr marL="457200" indent="-457200">
              <a:buAutoNum type="arabicPeriod"/>
            </a:pPr>
            <a:endParaRPr lang="en-GB" sz="2800" dirty="0"/>
          </a:p>
          <a:p>
            <a:r>
              <a:rPr lang="en-GB" sz="2800" dirty="0" smtClean="0"/>
              <a:t>2. Institutional complementarities (concept and measurement) </a:t>
            </a:r>
          </a:p>
          <a:p>
            <a:endParaRPr lang="en-GB" sz="2800" dirty="0" smtClean="0"/>
          </a:p>
          <a:p>
            <a:r>
              <a:rPr lang="en-GB" sz="2800" dirty="0" smtClean="0"/>
              <a:t>3. Institutional transplants (concept and measurement)</a:t>
            </a:r>
          </a:p>
          <a:p>
            <a:endParaRPr lang="en-GB" sz="2800" dirty="0"/>
          </a:p>
          <a:p>
            <a:r>
              <a:rPr lang="en-GB" sz="2800" dirty="0" smtClean="0"/>
              <a:t>4. Conclusion</a:t>
            </a:r>
          </a:p>
          <a:p>
            <a:endParaRPr lang="en-GB" sz="2000" b="1" dirty="0" smtClean="0"/>
          </a:p>
          <a:p>
            <a:pPr marL="457200" indent="-457200">
              <a:buAutoNum type="arabicPeriod"/>
            </a:pPr>
            <a:endParaRPr lang="en-GB" sz="2000" b="1" dirty="0"/>
          </a:p>
          <a:p>
            <a:pPr marL="457200" indent="-457200">
              <a:buAutoNum type="arabicPeriod"/>
            </a:pPr>
            <a:endParaRPr lang="en-GB" sz="2000" b="1" dirty="0" smtClean="0"/>
          </a:p>
          <a:p>
            <a:pPr marL="457200" indent="-457200">
              <a:buAutoNum type="arabicPeriod"/>
            </a:pPr>
            <a:endParaRPr lang="en-GB" sz="2000" b="1" dirty="0" smtClean="0"/>
          </a:p>
          <a:p>
            <a:pPr marL="457200" indent="-457200">
              <a:buAutoNum type="arabicPeriod"/>
            </a:pPr>
            <a:endParaRPr lang="en-GB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9080C-C7AD-4F2F-BF57-99E78C68C2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6496" y="476672"/>
            <a:ext cx="4559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3333CC"/>
                </a:solidFill>
              </a:rPr>
              <a:t>Solution: Factor analysis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5920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</a:br>
            <a:endParaRPr lang="en-US" alt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49575" y="15319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796" y="1709294"/>
            <a:ext cx="8804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u="sng" dirty="0"/>
          </a:p>
          <a:p>
            <a:r>
              <a:rPr lang="de-DE" sz="2800" dirty="0"/>
              <a:t>To measure latent variables we can use latent variable models, for instance </a:t>
            </a:r>
            <a:r>
              <a:rPr lang="de-DE" sz="2800" b="1" u="sng" dirty="0"/>
              <a:t>factor </a:t>
            </a:r>
            <a:r>
              <a:rPr lang="de-DE" sz="2800" b="1" u="sng" dirty="0" smtClean="0"/>
              <a:t>analysis (latent variable analysis)</a:t>
            </a:r>
            <a:endParaRPr lang="de-DE" sz="2800" b="1" u="sng" dirty="0"/>
          </a:p>
          <a:p>
            <a:endParaRPr lang="de-DE" sz="2800" u="sng" dirty="0"/>
          </a:p>
        </p:txBody>
      </p:sp>
    </p:spTree>
    <p:extLst>
      <p:ext uri="{BB962C8B-B14F-4D97-AF65-F5344CB8AC3E}">
        <p14:creationId xmlns:p14="http://schemas.microsoft.com/office/powerpoint/2010/main" val="13490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4488" y="476672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srgbClr val="3333CC"/>
                </a:solidFill>
              </a:rPr>
              <a:t>Confirmatory </a:t>
            </a:r>
            <a:r>
              <a:rPr lang="en-US" sz="2800" b="1" kern="0" dirty="0">
                <a:solidFill>
                  <a:srgbClr val="3333CC"/>
                </a:solidFill>
              </a:rPr>
              <a:t>Factor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334" y="1427457"/>
            <a:ext cx="88521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To </a:t>
            </a:r>
            <a:r>
              <a:rPr lang="en-US" sz="2400" dirty="0"/>
              <a:t>identify </a:t>
            </a:r>
            <a:r>
              <a:rPr lang="en-US" sz="2400" dirty="0" smtClean="0"/>
              <a:t>commonalities that </a:t>
            </a:r>
            <a:r>
              <a:rPr lang="en-US" sz="2400" dirty="0"/>
              <a:t>may be </a:t>
            </a:r>
            <a:r>
              <a:rPr lang="en-US" sz="2400" dirty="0" smtClean="0"/>
              <a:t>unobservable (e.g. complementarities, character of coordination) </a:t>
            </a:r>
            <a:r>
              <a:rPr lang="en-US" sz="2400" dirty="0"/>
              <a:t>in themselves but that correlate with a range of </a:t>
            </a:r>
            <a:r>
              <a:rPr lang="en-US" sz="2400" dirty="0" smtClean="0"/>
              <a:t>observable variables (indicators) 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3334" y="3012260"/>
            <a:ext cx="86361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Factor analysis measures latent variables indirectly by establishing correlations </a:t>
            </a:r>
            <a:r>
              <a:rPr lang="en-US" sz="2400" dirty="0"/>
              <a:t>with a range of observable variables (indicators)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66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2755" y="44624"/>
            <a:ext cx="9235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3333CC"/>
                </a:solidFill>
              </a:rPr>
              <a:t>Example 1: Factor analysis to measure coordination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5920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</a:br>
            <a:endParaRPr lang="en-US" alt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49575" y="15319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30" y="1124744"/>
            <a:ext cx="6703816" cy="596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755" y="6512843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Source: Hall/Gingerich 2009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600054" y="796647"/>
            <a:ext cx="196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Latent variables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degree of coordination)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1547" y="611977"/>
            <a:ext cx="196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Manifest variables (indicators)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5552" y="214062"/>
            <a:ext cx="1006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solidFill>
                  <a:srgbClr val="3333CC"/>
                </a:solidFill>
              </a:rPr>
              <a:t>Types of coordination in Labor relations and Corporate governance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5920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</a:br>
            <a:endParaRPr lang="en-US" alt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49575" y="15319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4688" y="6346427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Source: Hall/Gingerich 2009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98" y="764703"/>
            <a:ext cx="9076230" cy="558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1096" y="168666"/>
            <a:ext cx="9504487" cy="8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3333CC"/>
                </a:solidFill>
              </a:rPr>
              <a:t>Potential complementarities among sectors of the political economy</a:t>
            </a:r>
            <a:endParaRPr lang="de-DE" sz="2400" dirty="0">
              <a:latin typeface="Eurostile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340768"/>
            <a:ext cx="669127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01272" y="6066517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Source: Hall‘/Gingerich 2009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08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69D47-5095-43D2-8DAB-8344FFAE2F3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039249"/>
            <a:ext cx="6897760" cy="533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1096" y="168666"/>
            <a:ext cx="9504487" cy="8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3333CC"/>
                </a:solidFill>
              </a:rPr>
              <a:t>U-shaped </a:t>
            </a:r>
            <a:r>
              <a:rPr lang="en-US" sz="2400" b="1" dirty="0" smtClean="0">
                <a:solidFill>
                  <a:srgbClr val="3333CC"/>
                </a:solidFill>
              </a:rPr>
              <a:t>relationship between coordination and rates of economic growth </a:t>
            </a:r>
            <a:endParaRPr lang="de-DE" sz="2400" dirty="0">
              <a:latin typeface="Eurostil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8272" y="623731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Source: Hall/Soskice 2009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712640" y="630932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5128" y="631069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6896" y="638039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037"/>
            <a:ext cx="6850766" cy="572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0766" y="651944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Source: Schroeder 2009</a:t>
            </a:r>
            <a:endParaRPr lang="de-DE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67" y="260648"/>
            <a:ext cx="9504487" cy="8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3333CC"/>
                </a:solidFill>
              </a:rPr>
              <a:t>Different indicators to measure capitalism result in different varieties (rankings, clusters)</a:t>
            </a:r>
            <a:endParaRPr lang="de-DE" sz="2400" dirty="0">
              <a:latin typeface="Eurostil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0766" y="1484784"/>
            <a:ext cx="283387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LME, CME </a:t>
            </a:r>
            <a:r>
              <a:rPr lang="de-DE" sz="1800" dirty="0" smtClean="0">
                <a:solidFill>
                  <a:srgbClr val="FF0000"/>
                </a:solidFill>
              </a:rPr>
              <a:t>(Hall/Soskice 2003)</a:t>
            </a:r>
          </a:p>
          <a:p>
            <a:endParaRPr lang="de-DE" sz="1800" dirty="0" smtClean="0">
              <a:solidFill>
                <a:srgbClr val="FF0000"/>
              </a:solidFill>
            </a:endParaRPr>
          </a:p>
          <a:p>
            <a:r>
              <a:rPr lang="de-DE" sz="1800" b="1" dirty="0" smtClean="0">
                <a:solidFill>
                  <a:srgbClr val="FF0000"/>
                </a:solidFill>
              </a:rPr>
              <a:t>Market-based, Asian, Continental Social-democratic, Meditarrean </a:t>
            </a:r>
            <a:r>
              <a:rPr lang="de-DE" sz="1800" dirty="0" smtClean="0">
                <a:solidFill>
                  <a:srgbClr val="FF0000"/>
                </a:solidFill>
              </a:rPr>
              <a:t>(Amable 2003) </a:t>
            </a:r>
          </a:p>
          <a:p>
            <a:endParaRPr lang="de-DE" sz="1800" dirty="0" smtClean="0">
              <a:solidFill>
                <a:srgbClr val="FF0000"/>
              </a:solidFill>
            </a:endParaRPr>
          </a:p>
          <a:p>
            <a:r>
              <a:rPr lang="de-DE" sz="1800" b="1" dirty="0">
                <a:solidFill>
                  <a:srgbClr val="FF0000"/>
                </a:solidFill>
              </a:rPr>
              <a:t>C</a:t>
            </a:r>
            <a:r>
              <a:rPr lang="de-DE" sz="1800" b="1" dirty="0" smtClean="0">
                <a:solidFill>
                  <a:srgbClr val="FF0000"/>
                </a:solidFill>
              </a:rPr>
              <a:t>oordination-Index </a:t>
            </a:r>
            <a:r>
              <a:rPr lang="de-DE" sz="1800" dirty="0" smtClean="0">
                <a:solidFill>
                  <a:srgbClr val="FF0000"/>
                </a:solidFill>
              </a:rPr>
              <a:t>(Hall/Gingerich 2009)</a:t>
            </a:r>
          </a:p>
          <a:p>
            <a:endParaRPr lang="de-DE" sz="1800" dirty="0">
              <a:solidFill>
                <a:srgbClr val="FF0000"/>
              </a:solidFill>
            </a:endParaRPr>
          </a:p>
          <a:p>
            <a:r>
              <a:rPr lang="de-DE" sz="1800" b="1" dirty="0" smtClean="0">
                <a:solidFill>
                  <a:srgbClr val="FF0000"/>
                </a:solidFill>
              </a:rPr>
              <a:t>Cooperation Index </a:t>
            </a:r>
            <a:r>
              <a:rPr lang="de-DE" sz="1800" dirty="0" smtClean="0">
                <a:solidFill>
                  <a:srgbClr val="FF0000"/>
                </a:solidFill>
              </a:rPr>
              <a:t>(Hicks/Kenworthy 1998)</a:t>
            </a:r>
          </a:p>
          <a:p>
            <a:endParaRPr lang="de-DE" sz="1800" dirty="0">
              <a:solidFill>
                <a:srgbClr val="FF0000"/>
              </a:solidFill>
            </a:endParaRPr>
          </a:p>
          <a:p>
            <a:r>
              <a:rPr lang="de-DE" sz="1800" b="1" dirty="0" smtClean="0">
                <a:solidFill>
                  <a:srgbClr val="FF0000"/>
                </a:solidFill>
              </a:rPr>
              <a:t>Organized capitalism Index </a:t>
            </a:r>
            <a:r>
              <a:rPr lang="de-DE" sz="1800" dirty="0" smtClean="0">
                <a:solidFill>
                  <a:srgbClr val="FF0000"/>
                </a:solidFill>
              </a:rPr>
              <a:t>(Höpner 2007)</a:t>
            </a:r>
            <a:endParaRPr lang="de-DE" sz="1800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66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4739" y="107340"/>
            <a:ext cx="8651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3333CC"/>
                </a:solidFill>
              </a:rPr>
              <a:t>Measuring institutional complementarities in CEE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5920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</a:br>
            <a:endParaRPr lang="en-US" alt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49575" y="15319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4488" y="1610352"/>
            <a:ext cx="90730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8640"/>
            <a:r>
              <a:rPr lang="en-US" sz="2400" dirty="0"/>
              <a:t>Markus, </a:t>
            </a:r>
            <a:r>
              <a:rPr lang="en-US" sz="2400" dirty="0" smtClean="0"/>
              <a:t>Stanislav and Martin </a:t>
            </a:r>
            <a:r>
              <a:rPr lang="en-US" sz="2400" dirty="0" err="1"/>
              <a:t>Mendelski</a:t>
            </a:r>
            <a:r>
              <a:rPr lang="en-US" sz="2400" dirty="0"/>
              <a:t> (2013) “</a:t>
            </a:r>
            <a:r>
              <a:rPr lang="en-US" sz="2400" dirty="0" smtClean="0"/>
              <a:t>Institutional Complementarity</a:t>
            </a:r>
            <a:r>
              <a:rPr lang="en-US" sz="2400" dirty="0"/>
              <a:t>, Economic Performance, and Governance in the Post-Communist World and Beyond”, </a:t>
            </a:r>
            <a:r>
              <a:rPr lang="en-US" sz="2400" i="1" dirty="0"/>
              <a:t>Comparative European Politics,</a:t>
            </a:r>
            <a:r>
              <a:rPr lang="en-US" sz="2400" dirty="0"/>
              <a:t> (14 October 2013) | </a:t>
            </a:r>
            <a:r>
              <a:rPr lang="en-US" sz="2400" dirty="0" smtClean="0"/>
              <a:t>doi:10.1057/cep.2013.26</a:t>
            </a:r>
          </a:p>
          <a:p>
            <a:pPr indent="-548640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717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2480" y="6639163"/>
            <a:ext cx="9456738" cy="246221"/>
          </a:xfrm>
        </p:spPr>
        <p:txBody>
          <a:bodyPr/>
          <a:lstStyle/>
          <a:p>
            <a:pPr marL="0" indent="0"/>
            <a:r>
              <a:rPr lang="de-DE" sz="1600" dirty="0" smtClean="0"/>
              <a:t>Source: Markus/</a:t>
            </a:r>
            <a:r>
              <a:rPr lang="de-DE" sz="1600" dirty="0" err="1" smtClean="0"/>
              <a:t>Mendelski</a:t>
            </a:r>
            <a:r>
              <a:rPr lang="de-DE" sz="1600" dirty="0" smtClean="0"/>
              <a:t> 2013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64" y="116632"/>
            <a:ext cx="9288463" cy="5461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Institutional Complementarity Index for CEE</a:t>
            </a:r>
            <a:endParaRPr lang="de-DE" sz="2800" dirty="0" smtClean="0">
              <a:ea typeface="ＭＳ Ｐゴシック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2" y="643428"/>
            <a:ext cx="6509620" cy="602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27750" y="4509120"/>
            <a:ext cx="3168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u="sng" dirty="0">
                <a:solidFill>
                  <a:srgbClr val="000000"/>
                </a:solidFill>
                <a:latin typeface="Arial" charset="0"/>
                <a:cs typeface="Arial" charset="0"/>
              </a:rPr>
              <a:t>Notes: </a:t>
            </a:r>
            <a:endParaRPr lang="en-US" u="sng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-ICI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is the sum of six complementarity dimensions displayed in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table.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-Lower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scores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reflects market coordination typical in LMEs.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-Higher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scores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means strategic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coordination typical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 CMEs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3200" y="1772816"/>
            <a:ext cx="295232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Cocktail capitalism and hybrid systems in less performing countries from SEE and CIS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45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2480" y="6453336"/>
            <a:ext cx="94567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913" indent="-187325"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379413" indent="-188913"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3pPr>
            <a:lvl4pPr marL="571500" indent="-190500"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760413" indent="-187325"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217613" indent="-187325"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1674813" indent="-187325"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132013" indent="-187325"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2589213" indent="-187325"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3C58A1"/>
              </a:buClr>
            </a:pPr>
            <a:r>
              <a:rPr lang="de-DE" kern="0" smtClean="0">
                <a:solidFill>
                  <a:srgbClr val="000000"/>
                </a:solidFill>
              </a:rPr>
              <a:t>Source: Markus/Mendelski 2013</a:t>
            </a:r>
            <a:endParaRPr lang="de-DE" kern="0" dirty="0" smtClean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77" y="404664"/>
            <a:ext cx="9288463" cy="5461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Institutional Complementarity and economic performance (2001-2008): lack of correlation</a:t>
            </a:r>
            <a:endParaRPr lang="de-DE" sz="2800" dirty="0" smtClean="0">
              <a:ea typeface="ＭＳ Ｐゴシック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628800"/>
            <a:ext cx="7594587" cy="44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8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48544" y="2276872"/>
            <a:ext cx="7993063" cy="63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3333CC"/>
                </a:solidFill>
              </a:rPr>
              <a:t>1. 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9080C-C7AD-4F2F-BF57-99E78C68C2B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4739" y="107340"/>
            <a:ext cx="88344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rgbClr val="3333CC"/>
                </a:solidFill>
              </a:rPr>
              <a:t>I</a:t>
            </a:r>
            <a:r>
              <a:rPr lang="en-US" sz="2800" b="1" kern="0" dirty="0" smtClean="0">
                <a:solidFill>
                  <a:srgbClr val="3333CC"/>
                </a:solidFill>
              </a:rPr>
              <a:t>nstitutional complementarity + </a:t>
            </a:r>
            <a:r>
              <a:rPr lang="en-US" sz="2800" b="1" kern="0" dirty="0" err="1" smtClean="0">
                <a:solidFill>
                  <a:srgbClr val="3333CC"/>
                </a:solidFill>
              </a:rPr>
              <a:t>RoL</a:t>
            </a:r>
            <a:r>
              <a:rPr lang="en-US" sz="2800" b="1" kern="0" dirty="0" smtClean="0">
                <a:solidFill>
                  <a:srgbClr val="3333CC"/>
                </a:solidFill>
              </a:rPr>
              <a:t>: </a:t>
            </a:r>
          </a:p>
          <a:p>
            <a:r>
              <a:rPr lang="en-US" sz="2800" b="1" kern="0" dirty="0" smtClean="0">
                <a:solidFill>
                  <a:srgbClr val="3333CC"/>
                </a:solidFill>
              </a:rPr>
              <a:t>U-shaped relationship with economic performance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5920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</a:br>
            <a:endParaRPr lang="en-US" alt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49575" y="15319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298029"/>
            <a:ext cx="8555658" cy="529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9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4739" y="107340"/>
            <a:ext cx="97369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3333CC"/>
                </a:solidFill>
              </a:rPr>
              <a:t>Relationship between complementarity, life expectancy </a:t>
            </a:r>
          </a:p>
          <a:p>
            <a:r>
              <a:rPr lang="en-US" sz="2800" b="1" kern="0" dirty="0" smtClean="0">
                <a:solidFill>
                  <a:srgbClr val="3333CC"/>
                </a:solidFill>
              </a:rPr>
              <a:t>and economic performance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5920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</a:br>
            <a:endParaRPr lang="en-US" alt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49575" y="15319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8" y="2276872"/>
            <a:ext cx="8789572" cy="207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05128" y="580526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Markus/</a:t>
            </a:r>
            <a:r>
              <a:rPr lang="en-US" dirty="0" err="1" smtClean="0"/>
              <a:t>Mendelski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37456" y="2772566"/>
            <a:ext cx="7993063" cy="63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3333CC"/>
                </a:solidFill>
              </a:rPr>
              <a:t>3. Institutional transplants</a:t>
            </a:r>
            <a:endParaRPr lang="en-US" sz="3200" dirty="0">
              <a:latin typeface="Eurostil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9080C-C7AD-4F2F-BF57-99E78C68C2B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95160" y="2580847"/>
            <a:ext cx="6797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3333CC"/>
                </a:solidFill>
              </a:rPr>
              <a:t>3.1 What are institutional transplants?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5920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</a:br>
            <a:endParaRPr lang="en-US" alt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49575" y="15319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69D47-5095-43D2-8DAB-8344FFAE2F3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0472" y="116632"/>
            <a:ext cx="10369152" cy="5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3333CC"/>
                </a:solidFill>
              </a:rPr>
              <a:t>Conceptualizing institutional transplants</a:t>
            </a:r>
            <a:endParaRPr lang="en-US" sz="2800" dirty="0">
              <a:latin typeface="Eurostil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574" y="3212976"/>
            <a:ext cx="8371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“Institutional </a:t>
            </a:r>
            <a:r>
              <a:rPr lang="en-US" sz="2400" dirty="0"/>
              <a:t>transplantation is the </a:t>
            </a:r>
            <a:r>
              <a:rPr lang="en-US" sz="2400" u="sng" dirty="0"/>
              <a:t>transfer of policy concepts and institutions </a:t>
            </a:r>
            <a:r>
              <a:rPr lang="en-US" sz="2400" dirty="0"/>
              <a:t>to a recipient country from either policy models promoted by international organizations or donor countries which are subsequently implemented in this recipient </a:t>
            </a:r>
            <a:r>
              <a:rPr lang="en-US" sz="2400" dirty="0" smtClean="0"/>
              <a:t>country” </a:t>
            </a:r>
            <a:r>
              <a:rPr lang="en-US" sz="2400" dirty="0"/>
              <a:t>(de Jong et al. 2002).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574" y="1124744"/>
            <a:ext cx="8545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'legal transplants' refer to 'the moving of a rule </a:t>
            </a:r>
            <a:r>
              <a:rPr lang="en-US" sz="2400" dirty="0" smtClean="0"/>
              <a:t>... </a:t>
            </a:r>
            <a:r>
              <a:rPr lang="en-US" sz="2400" dirty="0"/>
              <a:t>from </a:t>
            </a:r>
            <a:r>
              <a:rPr lang="en-US" sz="2400" dirty="0" smtClean="0"/>
              <a:t>one country </a:t>
            </a:r>
            <a:r>
              <a:rPr lang="en-US" sz="2400" dirty="0"/>
              <a:t>to another, or from one people to </a:t>
            </a:r>
            <a:r>
              <a:rPr lang="en-US" sz="2400" dirty="0" smtClean="0"/>
              <a:t>another” … </a:t>
            </a:r>
          </a:p>
          <a:p>
            <a:endParaRPr lang="en-US" sz="2400" dirty="0"/>
          </a:p>
          <a:p>
            <a:r>
              <a:rPr lang="en-US" sz="2400" dirty="0" smtClean="0"/>
              <a:t>“Massive borrowing of rules” (Watson 1993)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5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0472" y="116632"/>
            <a:ext cx="10369152" cy="5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3333CC"/>
                </a:solidFill>
              </a:rPr>
              <a:t> The transplant effect (Berkowitz et al. 2003)</a:t>
            </a:r>
            <a:endParaRPr lang="en-US" sz="2400" dirty="0">
              <a:latin typeface="Eurostil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69D47-5095-43D2-8DAB-8344FFAE2F3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4488" y="980728"/>
            <a:ext cx="9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“Our </a:t>
            </a:r>
            <a:r>
              <a:rPr lang="en-US" sz="2400" u="sng" dirty="0"/>
              <a:t>basic argument </a:t>
            </a:r>
            <a:r>
              <a:rPr lang="en-US" sz="2400" dirty="0"/>
              <a:t>is that for legal institutions to be </a:t>
            </a:r>
            <a:r>
              <a:rPr lang="en-US" sz="2400" dirty="0" smtClean="0"/>
              <a:t>effective</a:t>
            </a:r>
            <a:r>
              <a:rPr lang="en-US" sz="2400" dirty="0"/>
              <a:t>, a </a:t>
            </a:r>
            <a:r>
              <a:rPr lang="en-US" sz="2400" u="sng" dirty="0"/>
              <a:t>demand for law </a:t>
            </a:r>
            <a:r>
              <a:rPr lang="en-US" sz="2400" dirty="0"/>
              <a:t>must exist so that the </a:t>
            </a:r>
            <a:r>
              <a:rPr lang="en-US" sz="2400" u="sng" dirty="0"/>
              <a:t>law on the books </a:t>
            </a:r>
            <a:r>
              <a:rPr lang="en-US" sz="2400" dirty="0"/>
              <a:t>will actually be used </a:t>
            </a:r>
            <a:r>
              <a:rPr lang="en-US" sz="2400" u="sng" dirty="0"/>
              <a:t>in </a:t>
            </a:r>
            <a:r>
              <a:rPr lang="en-US" sz="2400" u="sng" dirty="0" smtClean="0"/>
              <a:t>practice”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“If </a:t>
            </a:r>
            <a:r>
              <a:rPr lang="en-US" sz="2400" dirty="0"/>
              <a:t>the transplant </a:t>
            </a:r>
            <a:r>
              <a:rPr lang="en-US" sz="2400" u="sng" dirty="0"/>
              <a:t>adapted the law to local conditions</a:t>
            </a:r>
            <a:r>
              <a:rPr lang="en-US" sz="2400" dirty="0"/>
              <a:t>, or had a population that was already </a:t>
            </a:r>
            <a:r>
              <a:rPr lang="en-US" sz="2400" u="sng" dirty="0"/>
              <a:t>familiar</a:t>
            </a:r>
            <a:r>
              <a:rPr lang="en-US" sz="2400" dirty="0"/>
              <a:t> with basic legal principles of the transplanted law, then we would expect that the </a:t>
            </a:r>
            <a:r>
              <a:rPr lang="en-US" sz="2400" u="sng" dirty="0"/>
              <a:t>law would be used</a:t>
            </a:r>
            <a:r>
              <a:rPr lang="en-US" sz="2400" u="sng" dirty="0" smtClean="0"/>
              <a:t>.” </a:t>
            </a:r>
          </a:p>
          <a:p>
            <a:endParaRPr lang="en-US" sz="2400" dirty="0"/>
          </a:p>
          <a:p>
            <a:r>
              <a:rPr lang="en-US" sz="2400" dirty="0" smtClean="0"/>
              <a:t>Countries where law is not adapted and imposed “are </a:t>
            </a:r>
            <a:r>
              <a:rPr lang="en-US" sz="2400" dirty="0"/>
              <a:t>thus subject to the “</a:t>
            </a:r>
            <a:r>
              <a:rPr lang="en-US" sz="2400" u="sng" dirty="0"/>
              <a:t>transplant </a:t>
            </a:r>
            <a:r>
              <a:rPr lang="en-US" sz="2400" u="sng" dirty="0" smtClean="0"/>
              <a:t>effect: </a:t>
            </a:r>
            <a:r>
              <a:rPr lang="en-US" sz="2400" u="sng" dirty="0"/>
              <a:t>their legal order would function less </a:t>
            </a:r>
            <a:r>
              <a:rPr lang="en-US" sz="2400" u="sng" dirty="0" smtClean="0"/>
              <a:t>effectively</a:t>
            </a:r>
            <a:r>
              <a:rPr lang="en-US" sz="2400" dirty="0" smtClean="0"/>
              <a:t>” (Berkowitz et al 2003:167)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82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16496" y="116632"/>
            <a:ext cx="10369152" cy="5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3333CC"/>
                </a:solidFill>
              </a:rPr>
              <a:t>Examples of institutional transplants</a:t>
            </a:r>
            <a:endParaRPr lang="en-US" sz="2800" dirty="0">
              <a:latin typeface="Eurostil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69D47-5095-43D2-8DAB-8344FFAE2F3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496" y="1052736"/>
            <a:ext cx="813690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Foreign and international Legislation, standards, solutions (e.g.  </a:t>
            </a:r>
            <a:r>
              <a:rPr lang="de-DE" sz="2800" dirty="0"/>
              <a:t>L</a:t>
            </a:r>
            <a:r>
              <a:rPr lang="de-DE" sz="2800" dirty="0" smtClean="0"/>
              <a:t>aw from France and England)</a:t>
            </a:r>
            <a:endParaRPr lang="de-DE" sz="2800" dirty="0"/>
          </a:p>
          <a:p>
            <a:endParaRPr lang="de-DE" sz="2800" dirty="0" smtClean="0"/>
          </a:p>
          <a:p>
            <a:r>
              <a:rPr lang="de-DE" sz="2800" dirty="0"/>
              <a:t>Plea bargaining (Common law system </a:t>
            </a:r>
            <a:r>
              <a:rPr lang="de-DE" sz="2800" dirty="0" smtClean="0"/>
              <a:t>element from US)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 smtClean="0"/>
              <a:t>Agencies (Competition and regulatory agency,</a:t>
            </a:r>
            <a:r>
              <a:rPr lang="de-DE" sz="2800" dirty="0"/>
              <a:t> Anti-corruption </a:t>
            </a:r>
            <a:r>
              <a:rPr lang="de-DE" sz="2800" dirty="0" smtClean="0"/>
              <a:t>agency from Hong Kong, Ombudsman from Sweden etc.)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 smtClean="0"/>
              <a:t>Judicial councils (transplanted from Spain)</a:t>
            </a:r>
          </a:p>
          <a:p>
            <a:endParaRPr lang="de-DE" sz="2800" dirty="0"/>
          </a:p>
          <a:p>
            <a:r>
              <a:rPr lang="de-DE" sz="2800" dirty="0" smtClean="0"/>
              <a:t>European work councils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93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36576" y="2582267"/>
            <a:ext cx="8055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3333CC"/>
                </a:solidFill>
              </a:rPr>
              <a:t>3.1 How to measure institutional transplants?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5920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</a:br>
            <a:endParaRPr lang="en-US" alt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49575" y="15319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26734" y="3645024"/>
            <a:ext cx="37444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44488" y="116632"/>
            <a:ext cx="10369152" cy="5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3333CC"/>
                </a:solidFill>
              </a:rPr>
              <a:t>Main Problem</a:t>
            </a:r>
            <a:endParaRPr lang="en-US" sz="2800" dirty="0">
              <a:latin typeface="Eurostil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69D47-5095-43D2-8DAB-8344FFAE2F3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496" y="1827981"/>
            <a:ext cx="89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Efficiency/effectiveness of legal transplants depends on the transplanting </a:t>
            </a:r>
            <a:r>
              <a:rPr lang="en-US" sz="2800" u="sng" dirty="0" smtClean="0"/>
              <a:t>process</a:t>
            </a:r>
            <a:r>
              <a:rPr lang="en-US" sz="2800" dirty="0" smtClean="0"/>
              <a:t> and the </a:t>
            </a:r>
            <a:r>
              <a:rPr lang="en-US" sz="2800" u="sng" dirty="0" smtClean="0"/>
              <a:t>domestic conditions </a:t>
            </a:r>
            <a:r>
              <a:rPr lang="en-US" sz="2800" dirty="0" smtClean="0"/>
              <a:t>(embeddedness)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02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44488" y="116632"/>
            <a:ext cx="10369152" cy="5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3333CC"/>
                </a:solidFill>
              </a:rPr>
              <a:t>Solution</a:t>
            </a:r>
            <a:endParaRPr lang="en-US" sz="2800" dirty="0">
              <a:latin typeface="Eurostil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69D47-5095-43D2-8DAB-8344FFAE2F3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7148" y="1052736"/>
            <a:ext cx="918436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order to measure the effectiveness of legal transplants distinguish between </a:t>
            </a:r>
            <a:r>
              <a:rPr lang="en-US" sz="2800" u="sng" dirty="0" smtClean="0"/>
              <a:t>process</a:t>
            </a:r>
            <a:r>
              <a:rPr lang="en-US" sz="2800" dirty="0" smtClean="0"/>
              <a:t> and </a:t>
            </a:r>
            <a:r>
              <a:rPr lang="en-US" sz="2800" u="sng" dirty="0" smtClean="0"/>
              <a:t>outcome </a:t>
            </a:r>
            <a:r>
              <a:rPr lang="en-US" sz="2800" dirty="0" smtClean="0"/>
              <a:t>(de jure and de facto).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à"/>
            </a:pPr>
            <a:r>
              <a:rPr lang="en-US" sz="2800" u="sng" dirty="0" smtClean="0"/>
              <a:t>Questions</a:t>
            </a:r>
            <a:r>
              <a:rPr lang="en-US" sz="2800" u="sng" dirty="0"/>
              <a:t>: </a:t>
            </a:r>
            <a:endParaRPr lang="en-US" sz="2800" u="sng" dirty="0" smtClean="0"/>
          </a:p>
          <a:p>
            <a:pPr marL="457200" indent="-457200">
              <a:buFont typeface="Wingdings" pitchFamily="2" charset="2"/>
              <a:buChar char="à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u="sng" dirty="0" smtClean="0"/>
              <a:t>Process-related:</a:t>
            </a:r>
            <a:r>
              <a:rPr lang="en-US" sz="2800" dirty="0" smtClean="0"/>
              <a:t> How </a:t>
            </a:r>
            <a:r>
              <a:rPr lang="en-US" sz="2800" dirty="0"/>
              <a:t>were transplants diffused </a:t>
            </a:r>
            <a:r>
              <a:rPr lang="en-US" sz="2800" dirty="0" smtClean="0"/>
              <a:t>? By coercion</a:t>
            </a:r>
            <a:r>
              <a:rPr lang="en-US" sz="2800" dirty="0"/>
              <a:t>, copy/paste, learning, </a:t>
            </a:r>
            <a:r>
              <a:rPr lang="en-US" sz="2800" dirty="0" smtClean="0"/>
              <a:t>legitimate, socially/nationally/systematically </a:t>
            </a:r>
            <a:r>
              <a:rPr lang="en-US" sz="2800" dirty="0"/>
              <a:t>embedded, </a:t>
            </a:r>
            <a:r>
              <a:rPr lang="en-US" sz="2800" dirty="0" smtClean="0"/>
              <a:t>speedy/gradual?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u="sng" dirty="0" smtClean="0"/>
              <a:t>Outcome-related:</a:t>
            </a:r>
            <a:r>
              <a:rPr lang="en-US" sz="2800" dirty="0" smtClean="0"/>
              <a:t>  Are </a:t>
            </a:r>
            <a:r>
              <a:rPr lang="en-US" sz="2800" dirty="0"/>
              <a:t>legal transplants </a:t>
            </a:r>
            <a:r>
              <a:rPr lang="en-US" sz="2800" dirty="0" smtClean="0"/>
              <a:t>adopted in law and enforced/implemented (de </a:t>
            </a:r>
            <a:r>
              <a:rPr lang="en-US" sz="2800" dirty="0"/>
              <a:t>jure and de facto.)</a:t>
            </a:r>
            <a:endParaRPr lang="de-DE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6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4488" y="228600"/>
            <a:ext cx="7993063" cy="5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3333CC"/>
                </a:solidFill>
              </a:rPr>
              <a:t>Research questions and hypotheses</a:t>
            </a:r>
            <a:endParaRPr lang="en-US" sz="2400" dirty="0">
              <a:latin typeface="Eurostil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344" y="1052736"/>
            <a:ext cx="9433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 smtClean="0"/>
          </a:p>
          <a:p>
            <a:pPr marL="457200" indent="-457200">
              <a:buAutoNum type="arabicPeriod"/>
            </a:pPr>
            <a:endParaRPr lang="en-GB" sz="2000" b="1" dirty="0"/>
          </a:p>
          <a:p>
            <a:pPr marL="457200" indent="-457200">
              <a:buAutoNum type="arabicPeriod"/>
            </a:pPr>
            <a:endParaRPr lang="en-GB" sz="2000" b="1" dirty="0" smtClean="0"/>
          </a:p>
          <a:p>
            <a:pPr marL="457200" indent="-457200">
              <a:buAutoNum type="arabicPeriod"/>
            </a:pPr>
            <a:endParaRPr lang="en-GB" sz="2000" b="1" dirty="0" smtClean="0"/>
          </a:p>
          <a:p>
            <a:pPr marL="457200" indent="-457200">
              <a:buAutoNum type="arabicPeriod"/>
            </a:pPr>
            <a:endParaRPr lang="en-GB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9080C-C7AD-4F2F-BF57-99E78C68C2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496" y="908720"/>
            <a:ext cx="871296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2400" dirty="0" smtClean="0"/>
              <a:t>What explains institutional and economic performance among post-communist countries?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H1: </a:t>
            </a:r>
            <a:r>
              <a:rPr lang="de-DE" sz="2400" dirty="0">
                <a:solidFill>
                  <a:srgbClr val="FF0000"/>
                </a:solidFill>
              </a:rPr>
              <a:t>The way how you reform matters (reform process</a:t>
            </a:r>
            <a:r>
              <a:rPr lang="de-DE" sz="2400" dirty="0" smtClean="0">
                <a:solidFill>
                  <a:srgbClr val="FF0000"/>
                </a:solidFill>
              </a:rPr>
              <a:t>), i.e. creating institutional complementarities and well-functioning institutional transplants matters.</a:t>
            </a:r>
            <a:endParaRPr lang="de-DE" sz="2400" dirty="0" smtClean="0"/>
          </a:p>
          <a:p>
            <a:pPr marL="457200" indent="-457200">
              <a:buAutoNum type="arabicPeriod"/>
            </a:pPr>
            <a:endParaRPr lang="de-DE" sz="2400" dirty="0" smtClean="0"/>
          </a:p>
          <a:p>
            <a:pPr marL="457200" indent="-457200">
              <a:buAutoNum type="arabicPeriod"/>
            </a:pPr>
            <a:endParaRPr lang="de-DE" sz="2400" dirty="0"/>
          </a:p>
          <a:p>
            <a:r>
              <a:rPr lang="de-DE" sz="2400" dirty="0"/>
              <a:t>2</a:t>
            </a:r>
            <a:r>
              <a:rPr lang="de-DE" sz="2400" dirty="0" smtClean="0"/>
              <a:t>. What type of capitalism has emerged in CEE?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H2: Coherent and incoherent varieties of capitalism.</a:t>
            </a:r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3</a:t>
            </a:r>
            <a:r>
              <a:rPr lang="de-DE" sz="2400" dirty="0" smtClean="0"/>
              <a:t>. How has the rule of law developed in CEE?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H3: While post-communist countries have improved judicial capacity and aligned their development with international standards, most of them failed to assure judicial impartiality and a stable and coherent legal framework.</a:t>
            </a:r>
          </a:p>
          <a:p>
            <a:pPr marL="457200" indent="-457200">
              <a:buAutoNum type="arabicPeriod"/>
            </a:pPr>
            <a:endParaRPr lang="de-DE" sz="2400" dirty="0" smtClean="0"/>
          </a:p>
          <a:p>
            <a:pPr marL="457200" indent="-457200">
              <a:buAutoNum type="arabicPeriod"/>
            </a:pPr>
            <a:endParaRPr lang="de-DE" sz="2400" dirty="0"/>
          </a:p>
          <a:p>
            <a:pPr marL="457200" indent="-457200">
              <a:buAutoNum type="arabicPeriod"/>
            </a:pPr>
            <a:endParaRPr lang="de-DE" sz="2400" dirty="0" smtClean="0"/>
          </a:p>
          <a:p>
            <a:pPr marL="457200" indent="-457200">
              <a:buAutoNum type="arabicPeriod"/>
            </a:pPr>
            <a:endParaRPr lang="de-DE" sz="2400" dirty="0"/>
          </a:p>
          <a:p>
            <a:pPr marL="457200" indent="-457200">
              <a:buAutoNum type="arabicPeriod"/>
            </a:pPr>
            <a:endParaRPr lang="de-DE" sz="2400" dirty="0" smtClean="0"/>
          </a:p>
          <a:p>
            <a:pPr marL="457200" indent="-457200">
              <a:buAutoNum type="arabicPeriod"/>
            </a:pPr>
            <a:endParaRPr lang="de-DE" sz="2400" dirty="0"/>
          </a:p>
          <a:p>
            <a:pPr marL="457200" indent="-457200">
              <a:buAutoNum type="arabicPeriod"/>
            </a:pPr>
            <a:endParaRPr lang="de-DE" sz="2400" dirty="0" smtClean="0"/>
          </a:p>
          <a:p>
            <a:pPr marL="457200" indent="-457200">
              <a:buAutoNum type="arabicPeriod"/>
            </a:pPr>
            <a:endParaRPr lang="de-DE" sz="2400" dirty="0"/>
          </a:p>
          <a:p>
            <a:pPr marL="457200" indent="-457200">
              <a:buAutoNum type="arabi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583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44488" y="116632"/>
            <a:ext cx="10369152" cy="5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3333CC"/>
                </a:solidFill>
              </a:rPr>
              <a:t>Measuring legal transplants: Process-related indicators</a:t>
            </a:r>
            <a:endParaRPr lang="en-US" sz="2800" dirty="0">
              <a:latin typeface="Eurostil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69D47-5095-43D2-8DAB-8344FFAE2F3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66370"/>
              </p:ext>
            </p:extLst>
          </p:nvPr>
        </p:nvGraphicFramePr>
        <p:xfrm>
          <a:off x="704528" y="908720"/>
          <a:ext cx="8784976" cy="5268024"/>
        </p:xfrm>
        <a:graphic>
          <a:graphicData uri="http://schemas.openxmlformats.org/drawingml/2006/table">
            <a:tbl>
              <a:tblPr firstRow="1" firstCol="1" bandRow="1"/>
              <a:tblGrid>
                <a:gridCol w="3240360"/>
                <a:gridCol w="5544616"/>
              </a:tblGrid>
              <a:tr h="644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Concept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Indicator (Source)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Legal transplant process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-Classification Origins/transplants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e.g. Berkowitz et al.)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-Demanded/imposed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-Copy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pasted</a:t>
                      </a: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/adapted to local conditions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-familiar/not-familiar</a:t>
                      </a:r>
                      <a:endParaRPr lang="de-DE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Reform</a:t>
                      </a:r>
                      <a:r>
                        <a:rPr lang="de-DE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approach (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Time/timing of reforms)</a:t>
                      </a:r>
                      <a:endParaRPr lang="de-DE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Speedy/gradual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(in days, or counting reforms)</a:t>
                      </a:r>
                      <a:endParaRPr lang="de-DE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0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Donor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heterogeneity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donors </a:t>
                      </a: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a country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Foreign (OECD)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Donor dominance</a:t>
                      </a:r>
                      <a:endParaRPr lang="de-DE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aid disbursement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by donor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(OECD database)</a:t>
                      </a:r>
                      <a:endParaRPr lang="de-DE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16632"/>
            <a:ext cx="10369152" cy="10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3333CC"/>
                </a:solidFill>
              </a:rPr>
              <a:t>A multi-dimensional concept of the rule of law (</a:t>
            </a:r>
            <a:r>
              <a:rPr lang="en-US" sz="2800" b="1" dirty="0" err="1" smtClean="0">
                <a:solidFill>
                  <a:srgbClr val="3333CC"/>
                </a:solidFill>
              </a:rPr>
              <a:t>Mendelski</a:t>
            </a:r>
            <a:r>
              <a:rPr lang="en-US" sz="2800" b="1" dirty="0" smtClean="0">
                <a:solidFill>
                  <a:srgbClr val="3333CC"/>
                </a:solidFill>
              </a:rPr>
              <a:t> 2014)</a:t>
            </a:r>
            <a:endParaRPr lang="en-US" sz="2800" dirty="0">
              <a:latin typeface="Eurostile" pitchFamily="34" charset="0"/>
            </a:endParaRPr>
          </a:p>
        </p:txBody>
      </p:sp>
      <p:pic>
        <p:nvPicPr>
          <p:cNvPr id="6146" name="Picture 2" descr="C:\Users\martin.mendelski\Desktop\rule of l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543184"/>
            <a:ext cx="9368696" cy="46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69D47-5095-43D2-8DAB-8344FFAE2F3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8464" y="116631"/>
            <a:ext cx="10369152" cy="5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3333CC"/>
                </a:solidFill>
              </a:rPr>
              <a:t>Measuring </a:t>
            </a:r>
            <a:r>
              <a:rPr lang="en-US" sz="2800" b="1" dirty="0" smtClean="0">
                <a:solidFill>
                  <a:srgbClr val="3333CC"/>
                </a:solidFill>
              </a:rPr>
              <a:t>the rule of law</a:t>
            </a:r>
            <a:endParaRPr lang="en-US" sz="2800" dirty="0">
              <a:latin typeface="Eurostil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69D47-5095-43D2-8DAB-8344FFAE2F3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98941"/>
              </p:ext>
            </p:extLst>
          </p:nvPr>
        </p:nvGraphicFramePr>
        <p:xfrm>
          <a:off x="200472" y="764704"/>
          <a:ext cx="9505056" cy="5687568"/>
        </p:xfrm>
        <a:graphic>
          <a:graphicData uri="http://schemas.openxmlformats.org/drawingml/2006/table">
            <a:tbl>
              <a:tblPr firstRow="1" firstCol="1" bandRow="1"/>
              <a:tblGrid>
                <a:gridCol w="3939032"/>
                <a:gridCol w="5566024"/>
              </a:tblGrid>
              <a:tr h="345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Concept</a:t>
                      </a:r>
                      <a:endParaRPr lang="de-DE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Indicator (Source)</a:t>
                      </a:r>
                      <a:endParaRPr lang="de-D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7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JURE Rule of law: 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 Substantive legality 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(a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lignment with international standards)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Formal legality 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(inner morality of law)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-Number of signed international treaties/conventions (e.g. adopted UN resolutions on transnational crime, Human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Rights treaties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(UN,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Simmons 2009)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Legislative output (national parliaments), Stability of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laws (World Justice Project)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Enforcement gap (global integrity)</a:t>
                      </a: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FACTO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Rule of law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Judicial capacity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de-DE" sz="18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de-DE" sz="18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Judicial impartiality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de-DE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Judicial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budget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p.c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Number of judges, public prosecutors and court staff (CEPEJ) 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211D1E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Judicial independence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WEF), Separation of powers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(BTI),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Prosecution of office abuse (horizontal accountability)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(BTI),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Irregular payments in judicial decision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(WEF)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Judicial Corruption (Transparency International), Citizens trust into justice/courts, in % (Eurobarometer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2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3508" y="188640"/>
            <a:ext cx="9902060" cy="1008112"/>
          </a:xfrm>
          <a:prstGeom prst="rect">
            <a:avLst/>
          </a:prstGeom>
        </p:spPr>
        <p:txBody>
          <a:bodyPr/>
          <a:lstStyle/>
          <a:p>
            <a:pPr lvl="0" defTabSz="971550"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rgbClr val="3333CC"/>
                </a:solidFill>
                <a:cs typeface="Arial" panose="020B0604020202020204" pitchFamily="34" charset="0"/>
              </a:rPr>
              <a:t>The </a:t>
            </a:r>
            <a:r>
              <a:rPr lang="en-US" sz="2400" b="1" i="1" kern="0" dirty="0" smtClean="0">
                <a:solidFill>
                  <a:srgbClr val="3333CC"/>
                </a:solidFill>
                <a:cs typeface="Arial" panose="020B0604020202020204" pitchFamily="34" charset="0"/>
              </a:rPr>
              <a:t>de </a:t>
            </a:r>
            <a:r>
              <a:rPr lang="en-US" sz="2400" b="1" i="1" kern="0" dirty="0">
                <a:solidFill>
                  <a:srgbClr val="3333CC"/>
                </a:solidFill>
                <a:cs typeface="Arial" panose="020B0604020202020204" pitchFamily="34" charset="0"/>
              </a:rPr>
              <a:t>jure </a:t>
            </a:r>
            <a:r>
              <a:rPr lang="en-US" sz="2400" b="1" kern="0" dirty="0" smtClean="0">
                <a:solidFill>
                  <a:srgbClr val="3333CC"/>
                </a:solidFill>
                <a:cs typeface="Arial" panose="020B0604020202020204" pitchFamily="34" charset="0"/>
              </a:rPr>
              <a:t>RoL: While substantive legality increased…</a:t>
            </a:r>
            <a:endParaRPr lang="en-US" sz="2400" b="1" kern="0" dirty="0" smtClean="0">
              <a:solidFill>
                <a:srgbClr val="3333CC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396" y="6021288"/>
            <a:ext cx="4727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Source: </a:t>
            </a:r>
            <a:r>
              <a:rPr lang="de-DE" sz="1400" dirty="0" err="1" smtClean="0"/>
              <a:t>Based</a:t>
            </a:r>
            <a:r>
              <a:rPr lang="de-DE" sz="1400" dirty="0" smtClean="0"/>
              <a:t> on </a:t>
            </a:r>
            <a:r>
              <a:rPr lang="de-DE" sz="1400" dirty="0" err="1" smtClean="0"/>
              <a:t>data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Simmons 2009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798623"/>
              </p:ext>
            </p:extLst>
          </p:nvPr>
        </p:nvGraphicFramePr>
        <p:xfrm>
          <a:off x="620396" y="1249368"/>
          <a:ext cx="7644972" cy="441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93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3508" y="188640"/>
            <a:ext cx="9902060" cy="1008112"/>
          </a:xfrm>
          <a:prstGeom prst="rect">
            <a:avLst/>
          </a:prstGeom>
        </p:spPr>
        <p:txBody>
          <a:bodyPr/>
          <a:lstStyle/>
          <a:p>
            <a:pPr lvl="0" defTabSz="971550"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rgbClr val="3333CC"/>
                </a:solidFill>
                <a:cs typeface="Arial" panose="020B0604020202020204" pitchFamily="34" charset="0"/>
              </a:rPr>
              <a:t>…..formal legality deteriorated (however less in CEB)</a:t>
            </a:r>
            <a:endParaRPr lang="en-US" sz="2400" b="1" kern="0" dirty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504" y="614555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Source: National </a:t>
            </a:r>
            <a:r>
              <a:rPr lang="en-US" sz="1400" dirty="0" smtClean="0"/>
              <a:t>parliaments  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60362"/>
              </p:ext>
            </p:extLst>
          </p:nvPr>
        </p:nvGraphicFramePr>
        <p:xfrm>
          <a:off x="668524" y="1171639"/>
          <a:ext cx="7524836" cy="497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35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8464" y="86205"/>
            <a:ext cx="10009112" cy="5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marL="304800" indent="-3048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3333CC"/>
                </a:solidFill>
                <a:sym typeface="Wingdings" pitchFamily="2" charset="2"/>
              </a:rPr>
              <a:t> </a:t>
            </a:r>
            <a:r>
              <a:rPr lang="en-US" sz="2400" b="1" kern="0" dirty="0">
                <a:solidFill>
                  <a:srgbClr val="3333CC"/>
                </a:solidFill>
                <a:sym typeface="Wingdings" pitchFamily="2" charset="2"/>
              </a:rPr>
              <a:t>T</a:t>
            </a:r>
            <a:r>
              <a:rPr lang="en-US" sz="2400" b="1" kern="0" dirty="0" smtClean="0">
                <a:solidFill>
                  <a:srgbClr val="3333CC"/>
                </a:solidFill>
              </a:rPr>
              <a:t>he </a:t>
            </a:r>
            <a:r>
              <a:rPr lang="en-US" sz="2400" b="1" i="1" kern="0" dirty="0">
                <a:solidFill>
                  <a:srgbClr val="3333CC"/>
                </a:solidFill>
              </a:rPr>
              <a:t>de </a:t>
            </a:r>
            <a:r>
              <a:rPr lang="en-US" sz="2400" b="1" i="1" kern="0" dirty="0" smtClean="0">
                <a:solidFill>
                  <a:srgbClr val="3333CC"/>
                </a:solidFill>
              </a:rPr>
              <a:t>facto </a:t>
            </a:r>
            <a:r>
              <a:rPr lang="en-US" sz="2400" b="1" kern="0" dirty="0" smtClean="0">
                <a:solidFill>
                  <a:srgbClr val="3333CC"/>
                </a:solidFill>
              </a:rPr>
              <a:t>RoL</a:t>
            </a:r>
            <a:r>
              <a:rPr lang="en-US" sz="2400" b="1" dirty="0" smtClean="0">
                <a:solidFill>
                  <a:srgbClr val="3333CC"/>
                </a:solidFill>
                <a:sym typeface="Wingdings" pitchFamily="2" charset="2"/>
              </a:rPr>
              <a:t>: While judicial capacity improved…..</a:t>
            </a:r>
            <a:endParaRPr lang="en-US" sz="2400" b="1" dirty="0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4" y="6093296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Source: CEPEJ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13" name="Chart 12" title="Judicial capacity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864299"/>
              </p:ext>
            </p:extLst>
          </p:nvPr>
        </p:nvGraphicFramePr>
        <p:xfrm>
          <a:off x="488504" y="1052736"/>
          <a:ext cx="7848872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29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0472" y="44395"/>
            <a:ext cx="10009112" cy="5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marL="304800" indent="-3048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3333CC"/>
                </a:solidFill>
                <a:sym typeface="Wingdings" pitchFamily="2" charset="2"/>
              </a:rPr>
              <a:t>…</a:t>
            </a:r>
            <a:r>
              <a:rPr lang="en-US" sz="2400" b="1" dirty="0" smtClean="0">
                <a:solidFill>
                  <a:srgbClr val="3333CC"/>
                </a:solidFill>
                <a:sym typeface="Wingdings" pitchFamily="2" charset="2"/>
              </a:rPr>
              <a:t>judicial impartiality stagnated</a:t>
            </a:r>
            <a:endParaRPr lang="en-US" sz="2400" b="1" dirty="0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692" y="5571817"/>
            <a:ext cx="81587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Source: World </a:t>
            </a:r>
            <a:r>
              <a:rPr lang="en-US" sz="1400" dirty="0" smtClean="0"/>
              <a:t>Economic Forum ‘s Executive Opinion Survey (Global Competitiveness Reports)</a:t>
            </a:r>
            <a:endParaRPr lang="en-US" sz="1400" dirty="0"/>
          </a:p>
          <a:p>
            <a:r>
              <a:rPr lang="en-US" sz="1400" dirty="0" smtClean="0"/>
              <a:t>Note: </a:t>
            </a:r>
            <a:r>
              <a:rPr lang="en-US" sz="1400" dirty="0" smtClean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Scale </a:t>
            </a:r>
            <a:r>
              <a:rPr lang="en-US" sz="1400" dirty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from 1-7, </a:t>
            </a:r>
            <a:endParaRPr lang="en-US" sz="1400" dirty="0" smtClean="0">
              <a:solidFill>
                <a:srgbClr val="000000"/>
              </a:solidFill>
              <a:ea typeface="Times New Roman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211D1E"/>
                </a:solidFill>
                <a:ea typeface="Times New Roman"/>
                <a:cs typeface="Arial" panose="020B0604020202020204" pitchFamily="34" charset="0"/>
              </a:rPr>
              <a:t>To </a:t>
            </a:r>
            <a:r>
              <a:rPr lang="en-US" sz="1400" dirty="0">
                <a:solidFill>
                  <a:srgbClr val="211D1E"/>
                </a:solidFill>
                <a:ea typeface="Times New Roman"/>
                <a:cs typeface="Arial" panose="020B0604020202020204" pitchFamily="34" charset="0"/>
              </a:rPr>
              <a:t>what extent is the judiciary in your country independent from influences of members of government, citizens, or firms? (1 = heavily influenced; 7 = entirely independent)</a:t>
            </a:r>
            <a:endParaRPr lang="en-US" sz="1400" dirty="0">
              <a:ea typeface="Times New Roman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846562"/>
              </p:ext>
            </p:extLst>
          </p:nvPr>
        </p:nvGraphicFramePr>
        <p:xfrm>
          <a:off x="416496" y="908720"/>
          <a:ext cx="73448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75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64" y="146720"/>
            <a:ext cx="9705975" cy="762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measuring institutional transplants (institutional performance)</a:t>
            </a:r>
            <a:endParaRPr lang="en-US" sz="2800" b="0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8464" y="1154706"/>
            <a:ext cx="9993560" cy="16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</a:pPr>
            <a:endParaRPr lang="en-US" altLang="ja-JP" sz="2400" b="1" dirty="0" smtClean="0"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</a:pPr>
            <a:endParaRPr lang="en-US" altLang="ja-JP" sz="2400" dirty="0">
              <a:ea typeface="ＭＳ Ｐゴシック" pitchFamily="34" charset="-128"/>
              <a:sym typeface="Wingdings" pitchFamily="2" charset="2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</a:pPr>
            <a:endParaRPr lang="en-US" altLang="ja-JP" sz="2400" dirty="0" smtClean="0"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A8633-73EB-4C8F-B3E6-FC9C8DCA083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0512" y="126876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D</a:t>
            </a:r>
            <a:r>
              <a:rPr lang="en-US" sz="2400" dirty="0" smtClean="0"/>
              <a:t>istinguish </a:t>
            </a:r>
            <a:r>
              <a:rPr lang="en-US" sz="2400" dirty="0"/>
              <a:t>between </a:t>
            </a:r>
            <a:r>
              <a:rPr lang="en-US" sz="2400" u="sng" dirty="0"/>
              <a:t>process and </a:t>
            </a:r>
            <a:r>
              <a:rPr lang="en-US" sz="2400" u="sng" dirty="0" smtClean="0"/>
              <a:t>outcome</a:t>
            </a:r>
            <a:endParaRPr lang="de-DE" sz="2400" u="sng" dirty="0"/>
          </a:p>
          <a:p>
            <a:pPr marL="457200" indent="-457200">
              <a:buAutoNum type="arabicPeriod"/>
            </a:pPr>
            <a:r>
              <a:rPr lang="en-US" sz="2400" dirty="0" smtClean="0"/>
              <a:t>Combine </a:t>
            </a:r>
            <a:r>
              <a:rPr lang="en-US" sz="2400" u="sng" dirty="0"/>
              <a:t>qualitative with </a:t>
            </a:r>
            <a:r>
              <a:rPr lang="en-US" sz="2400" u="sng" dirty="0" smtClean="0"/>
              <a:t>quantitativ</a:t>
            </a:r>
            <a:r>
              <a:rPr lang="en-US" sz="2400" dirty="0" smtClean="0"/>
              <a:t>e methodology (mixed-method)</a:t>
            </a:r>
            <a:endParaRPr lang="de-DE" sz="2400" dirty="0"/>
          </a:p>
          <a:p>
            <a:pPr marL="457200" indent="-457200">
              <a:buAutoNum type="arabicPeriod"/>
            </a:pPr>
            <a:r>
              <a:rPr lang="en-US" sz="2400" u="sng" dirty="0" smtClean="0"/>
              <a:t>Avoid</a:t>
            </a:r>
            <a:r>
              <a:rPr lang="en-US" sz="2400" dirty="0" smtClean="0"/>
              <a:t> a quantitative “</a:t>
            </a:r>
            <a:r>
              <a:rPr lang="en-US" sz="2400" u="sng" dirty="0" smtClean="0"/>
              <a:t>the </a:t>
            </a:r>
            <a:r>
              <a:rPr lang="en-US" sz="2400" u="sng" dirty="0"/>
              <a:t>more the better approach</a:t>
            </a:r>
            <a:r>
              <a:rPr lang="en-US" sz="2400" dirty="0" smtClean="0"/>
              <a:t>”, otherwise perverse evaluation of performance is possible (e.g. more judicial independence does not necessarily enhance the </a:t>
            </a:r>
            <a:r>
              <a:rPr lang="en-US" sz="2400" dirty="0" err="1" smtClean="0"/>
              <a:t>RoL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4"/>
            </a:pPr>
            <a:r>
              <a:rPr lang="en-US" sz="2400" dirty="0" smtClean="0"/>
              <a:t>Consider </a:t>
            </a:r>
            <a:r>
              <a:rPr lang="en-US" sz="2400" dirty="0"/>
              <a:t>that </a:t>
            </a:r>
            <a:r>
              <a:rPr lang="en-US" sz="2400" dirty="0" smtClean="0"/>
              <a:t>a deficient transplanting/reforming process can </a:t>
            </a:r>
            <a:r>
              <a:rPr lang="en-US" sz="2400" dirty="0"/>
              <a:t>make the situation/system worse (</a:t>
            </a:r>
            <a:r>
              <a:rPr lang="en-US" sz="2400" u="sng" dirty="0"/>
              <a:t>reform pathologies</a:t>
            </a:r>
            <a:r>
              <a:rPr lang="en-US" sz="2400" dirty="0"/>
              <a:t>, pathological effects of legal </a:t>
            </a:r>
            <a:r>
              <a:rPr lang="en-US" sz="2400" dirty="0" smtClean="0"/>
              <a:t>transplants, i.e</a:t>
            </a:r>
            <a:r>
              <a:rPr lang="en-US" sz="2400" u="sng" dirty="0" smtClean="0"/>
              <a:t>. legal irritants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4"/>
            </a:pPr>
            <a:r>
              <a:rPr lang="en-US" sz="2400" u="sng" dirty="0" smtClean="0"/>
              <a:t>Be </a:t>
            </a:r>
            <a:r>
              <a:rPr lang="en-US" sz="2400" u="sng" dirty="0"/>
              <a:t>critical with indicators </a:t>
            </a:r>
            <a:r>
              <a:rPr lang="en-US" sz="2400" dirty="0"/>
              <a:t>which can be biased, non-reliable etc. (e.g. WB, </a:t>
            </a:r>
            <a:r>
              <a:rPr lang="en-US" sz="2400" dirty="0" smtClean="0"/>
              <a:t>FH)</a:t>
            </a:r>
            <a:endParaRPr lang="de-DE" sz="2400" dirty="0"/>
          </a:p>
          <a:p>
            <a:pPr marL="457200" indent="-457200">
              <a:buAutoNum type="arabicPeriod" startAt="4"/>
            </a:pPr>
            <a:r>
              <a:rPr lang="en-US" sz="2400" dirty="0"/>
              <a:t>C</a:t>
            </a:r>
            <a:r>
              <a:rPr lang="en-US" sz="2400" dirty="0" smtClean="0"/>
              <a:t>ombine </a:t>
            </a:r>
            <a:r>
              <a:rPr lang="en-US" sz="2400" u="sng" dirty="0"/>
              <a:t>subjective and objective </a:t>
            </a:r>
            <a:r>
              <a:rPr lang="en-US" sz="2400" dirty="0" smtClean="0"/>
              <a:t>indicators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730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37456" y="2772566"/>
            <a:ext cx="7993063" cy="63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3333CC"/>
                </a:solidFill>
              </a:rPr>
              <a:t>4. Conclusions</a:t>
            </a:r>
            <a:endParaRPr lang="en-US" sz="3200" dirty="0">
              <a:latin typeface="Eurostil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9080C-C7AD-4F2F-BF57-99E78C68C2B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8464" y="1154706"/>
            <a:ext cx="9993560" cy="16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</a:pPr>
            <a:endParaRPr lang="en-US" altLang="ja-JP" sz="2400" b="1" dirty="0" smtClean="0"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</a:pPr>
            <a:endParaRPr lang="en-US" altLang="ja-JP" sz="2400" dirty="0">
              <a:ea typeface="ＭＳ Ｐゴシック" pitchFamily="34" charset="-128"/>
              <a:sym typeface="Wingdings" pitchFamily="2" charset="2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</a:pPr>
            <a:endParaRPr lang="en-US" altLang="ja-JP" sz="2400" dirty="0" smtClean="0"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A8633-73EB-4C8F-B3E6-FC9C8DCA083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4353"/>
              </p:ext>
            </p:extLst>
          </p:nvPr>
        </p:nvGraphicFramePr>
        <p:xfrm>
          <a:off x="272480" y="116632"/>
          <a:ext cx="9361039" cy="6760313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3816424"/>
                <a:gridCol w="3744415"/>
              </a:tblGrid>
              <a:tr h="3595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Legal transplants</a:t>
                      </a:r>
                      <a:endParaRPr lang="de-D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Legal complementarities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6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Intention</a:t>
                      </a: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Enhanced functioning of “dysfunctional”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institutions, 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increasing effectiveness/efficiency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Enhanced efficiency due to more complementary institutions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Interest in</a:t>
                      </a: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Processes and Outcomes of legal borrowing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Relationships between institutions</a:t>
                      </a: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we ask</a:t>
                      </a: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How? From where? With what effects?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interactions?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Relationship</a:t>
                      </a:r>
                      <a:endParaRPr lang="de-DE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Between the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transplanted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institution and the domestic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environment (structure, agency, institutions)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Between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institutions/actors/sectors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0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Main mechanism</a:t>
                      </a:r>
                      <a:endParaRPr lang="de-DE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Enforcement, Embeddedness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Complementarity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Relevance of time/institutional change</a:t>
                      </a:r>
                      <a:endParaRPr lang="de-DE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Processes of change are very relevant. How institutions are transplanted matters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Does it matter how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complementarities 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built?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5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Relationship between both concepts</a:t>
                      </a:r>
                      <a:endParaRPr lang="de-DE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Legal transplants as primary, i.e.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selective 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transplants result often in more incoherence (i.e. less complementarity)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Complementarities as secondary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i.e. after institutions were transplanted or between existing institutions)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1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48544" y="2772567"/>
            <a:ext cx="7993063" cy="63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3333CC"/>
                </a:solidFill>
              </a:rPr>
              <a:t>2. </a:t>
            </a:r>
            <a:r>
              <a:rPr lang="en-GB" sz="3200" b="1" dirty="0" smtClean="0">
                <a:solidFill>
                  <a:srgbClr val="3333CC"/>
                </a:solidFill>
              </a:rPr>
              <a:t>Institutional </a:t>
            </a:r>
            <a:r>
              <a:rPr lang="en-GB" sz="3200" b="1" dirty="0">
                <a:solidFill>
                  <a:srgbClr val="3333CC"/>
                </a:solidFill>
              </a:rPr>
              <a:t>complementarities 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9080C-C7AD-4F2F-BF57-99E78C68C2B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64" y="74712"/>
            <a:ext cx="9705975" cy="76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Typology: Towards complementary transplants</a:t>
            </a:r>
            <a:endParaRPr lang="en-US" sz="2400" b="0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A8633-73EB-4C8F-B3E6-FC9C8DCA083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94981"/>
              </p:ext>
            </p:extLst>
          </p:nvPr>
        </p:nvGraphicFramePr>
        <p:xfrm>
          <a:off x="1537560" y="1072706"/>
          <a:ext cx="7704856" cy="5000436"/>
        </p:xfrm>
        <a:graphic>
          <a:graphicData uri="http://schemas.openxmlformats.org/drawingml/2006/table">
            <a:tbl>
              <a:tblPr firstRow="1" firstCol="1" bandRow="1"/>
              <a:tblGrid>
                <a:gridCol w="3852428"/>
                <a:gridCol w="3852428"/>
              </a:tblGrid>
              <a:tr h="2233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Imposed social order (transplanting by coercion)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creating 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legal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pluralism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incoherent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systems in (post-conflict) developing/transition countries e.g. Bosnia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Effective complementary transplanting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(open</a:t>
                      </a:r>
                      <a:r>
                        <a:rPr lang="en-US" sz="2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access)</a:t>
                      </a:r>
                      <a:endParaRPr lang="en-US" sz="2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Estonia: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complete externally-driven transformation, 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Slovenia, Poland: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adaptation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resistance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towards some foreign transplants in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10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/>
                          <a:latin typeface="Calibri"/>
                        </a:rPr>
                        <a:t>Dysfunctional rejection (incoherent and not-enforced transitional order)  </a:t>
                      </a:r>
                    </a:p>
                    <a:p>
                      <a:endParaRPr lang="en-US" sz="2400" b="1" dirty="0" smtClean="0">
                        <a:effectLst/>
                        <a:latin typeface="Calibri"/>
                      </a:endParaRPr>
                    </a:p>
                    <a:p>
                      <a:r>
                        <a:rPr lang="en-US" sz="2000" dirty="0" smtClean="0">
                          <a:effectLst/>
                          <a:latin typeface="Calibri"/>
                        </a:rPr>
                        <a:t>failure</a:t>
                      </a:r>
                      <a:r>
                        <a:rPr lang="en-US" sz="2000" baseline="0" dirty="0" smtClean="0">
                          <a:effectLst/>
                          <a:latin typeface="Calibri"/>
                        </a:rPr>
                        <a:t> of legal transplants in laggard transition countries from Western</a:t>
                      </a:r>
                      <a:r>
                        <a:rPr lang="en-US" sz="2000" dirty="0" smtClean="0">
                          <a:effectLst/>
                          <a:latin typeface="Calibri"/>
                        </a:rPr>
                        <a:t> Balkans and CIS </a:t>
                      </a:r>
                      <a:r>
                        <a:rPr lang="de-DE" sz="2000" dirty="0" smtClean="0">
                          <a:effectLst/>
                          <a:latin typeface="Calibri"/>
                        </a:rPr>
                        <a:t> </a:t>
                      </a:r>
                      <a:endParaRPr lang="de-DE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Complementary (in)formal </a:t>
                      </a: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systems 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(closed-access)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reluctant or gradual 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transformers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which complementarity was maintained but where impartial institutions are missing,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e.g. China, Belarus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 Box 2"/>
          <p:cNvSpPr txBox="1"/>
          <p:nvPr/>
        </p:nvSpPr>
        <p:spPr>
          <a:xfrm>
            <a:off x="3846513" y="6727825"/>
            <a:ext cx="503237" cy="28098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>
                <a:effectLst/>
                <a:ea typeface="Calibri"/>
                <a:cs typeface="Times New Roman"/>
              </a:rPr>
              <a:t>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536" y="105273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41332" y="623731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6536" y="589875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1674" y="623731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488" y="3060249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enforcement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2920" y="6327715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complementarity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93360" y="-2738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How to get here?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2063428">
            <a:off x="8335713" y="533397"/>
            <a:ext cx="433385" cy="6381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64" y="74712"/>
            <a:ext cx="9705975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implications</a:t>
            </a:r>
            <a:endParaRPr lang="en-US" sz="3200" b="0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-15552" y="1154706"/>
            <a:ext cx="9993560" cy="513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It’s the process stupid! </a:t>
            </a:r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you transplant </a:t>
            </a:r>
            <a:r>
              <a:rPr lang="en-US" sz="2400" dirty="0" smtClean="0"/>
              <a:t>something matters </a:t>
            </a:r>
            <a:r>
              <a:rPr lang="en-US" sz="2400" dirty="0"/>
              <a:t>for its </a:t>
            </a:r>
            <a:r>
              <a:rPr lang="en-US" sz="2400" dirty="0" smtClean="0"/>
              <a:t>effectiveness/efficiency (relevance of transplanting process)</a:t>
            </a:r>
          </a:p>
          <a:p>
            <a:pPr marL="514350" indent="-514350">
              <a:buAutoNum type="arabicPeriod"/>
            </a:pPr>
            <a:endParaRPr lang="en-US" sz="2400" b="1" dirty="0"/>
          </a:p>
          <a:p>
            <a:pPr marL="514350" indent="-514350">
              <a:buAutoNum type="arabicPeriod"/>
            </a:pPr>
            <a:r>
              <a:rPr lang="en-US" sz="2800" b="1" dirty="0" smtClean="0"/>
              <a:t>Think and reform in a systemic </a:t>
            </a:r>
            <a:r>
              <a:rPr lang="en-US" sz="2800" b="1" dirty="0"/>
              <a:t>way</a:t>
            </a:r>
            <a:r>
              <a:rPr lang="en-US" sz="2400" dirty="0"/>
              <a:t> </a:t>
            </a:r>
            <a:r>
              <a:rPr lang="en-US" sz="2400" dirty="0" smtClean="0"/>
              <a:t>Make </a:t>
            </a:r>
            <a:r>
              <a:rPr lang="en-US" sz="2400" dirty="0"/>
              <a:t>use of </a:t>
            </a:r>
            <a:r>
              <a:rPr lang="en-US" sz="2400" dirty="0" smtClean="0"/>
              <a:t>reform and institutional complementarities</a:t>
            </a:r>
            <a:r>
              <a:rPr lang="en-US" sz="2400" dirty="0"/>
              <a:t>. If you </a:t>
            </a:r>
            <a:r>
              <a:rPr lang="en-US" sz="2400" dirty="0" smtClean="0"/>
              <a:t>transplant certain institutions, </a:t>
            </a:r>
            <a:r>
              <a:rPr lang="en-US" sz="2400" dirty="0"/>
              <a:t>transplant </a:t>
            </a:r>
            <a:r>
              <a:rPr lang="en-US" sz="2400" dirty="0" smtClean="0"/>
              <a:t>also the complementary and </a:t>
            </a:r>
            <a:r>
              <a:rPr lang="en-US" sz="2400" dirty="0"/>
              <a:t>accompanying/supportive secondary-institutions. </a:t>
            </a: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FontTx/>
              <a:buAutoNum type="arabicPeriod"/>
            </a:pPr>
            <a:r>
              <a:rPr lang="en-US" sz="2800" b="1" dirty="0"/>
              <a:t>Does Institutional design work? </a:t>
            </a:r>
            <a:r>
              <a:rPr lang="en-US" sz="2400" dirty="0"/>
              <a:t>Designing complementarities from above (master </a:t>
            </a:r>
            <a:r>
              <a:rPr lang="en-US" sz="2400" dirty="0" smtClean="0"/>
              <a:t>plan as found in Asia) </a:t>
            </a:r>
            <a:r>
              <a:rPr lang="en-US" sz="2400" dirty="0"/>
              <a:t>vs. creating them from below through trial and error </a:t>
            </a:r>
            <a:r>
              <a:rPr lang="en-US" sz="2400" dirty="0" smtClean="0"/>
              <a:t>(however inefficient</a:t>
            </a:r>
            <a:r>
              <a:rPr lang="en-US" sz="2400" dirty="0"/>
              <a:t>, i.e. non-complementary lock-ins are possible!) </a:t>
            </a:r>
          </a:p>
          <a:p>
            <a:pPr marL="457200" indent="-457200">
              <a:buAutoNum type="arabicPeriod"/>
            </a:pPr>
            <a:endParaRPr lang="de-DE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A8633-73EB-4C8F-B3E6-FC9C8DCA083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4313" y="476672"/>
            <a:ext cx="7993063" cy="63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3333CC"/>
                </a:solidFill>
              </a:rPr>
              <a:t>References</a:t>
            </a:r>
            <a:endParaRPr lang="en-US" sz="3200" dirty="0">
              <a:latin typeface="Eurostil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9080C-C7AD-4F2F-BF57-99E78C68C2B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496" y="1556792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Aoki, M. (2001). </a:t>
            </a:r>
            <a:r>
              <a:rPr lang="en-US" sz="2000" i="1" dirty="0"/>
              <a:t>Toward a comparative institutional analysis</a:t>
            </a:r>
            <a:r>
              <a:rPr lang="en-US" sz="2000" dirty="0"/>
              <a:t>. MIT press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Berkowitz</a:t>
            </a:r>
            <a:r>
              <a:rPr lang="en-US" sz="2000" dirty="0"/>
              <a:t>, D., </a:t>
            </a:r>
            <a:r>
              <a:rPr lang="en-US" sz="2000" dirty="0" err="1"/>
              <a:t>Pistor</a:t>
            </a:r>
            <a:r>
              <a:rPr lang="en-US" sz="2000" dirty="0"/>
              <a:t>, K., &amp; Richard, J. F. (2003). Economic development, legality, and the transplant effect. </a:t>
            </a:r>
            <a:r>
              <a:rPr lang="en-US" sz="2000" i="1" dirty="0"/>
              <a:t>European Economic Review</a:t>
            </a:r>
            <a:r>
              <a:rPr lang="en-US" sz="2000" dirty="0"/>
              <a:t>, </a:t>
            </a:r>
            <a:r>
              <a:rPr lang="en-US" sz="2000" i="1" dirty="0"/>
              <a:t>47</a:t>
            </a:r>
            <a:r>
              <a:rPr lang="en-US" sz="2000" dirty="0"/>
              <a:t>(1), 165-195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Hall, P. A. and </a:t>
            </a:r>
            <a:r>
              <a:rPr lang="en-US" sz="2000" dirty="0" err="1"/>
              <a:t>Gingerich</a:t>
            </a:r>
            <a:r>
              <a:rPr lang="en-US" sz="2000" dirty="0"/>
              <a:t>, D. W. (2009) ‘Varieties of Capitalism and Institutional Complementarities in the Political Economy: An Empirical Analysis’, </a:t>
            </a:r>
            <a:r>
              <a:rPr lang="en-US" sz="2000" i="1" dirty="0"/>
              <a:t>British Journal of Political Science</a:t>
            </a:r>
            <a:r>
              <a:rPr lang="en-US" sz="2000" dirty="0"/>
              <a:t>,39(03): 449.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Markus</a:t>
            </a:r>
            <a:r>
              <a:rPr lang="en-US" sz="2000" dirty="0"/>
              <a:t>, S./</a:t>
            </a:r>
            <a:r>
              <a:rPr lang="en-US" sz="2000" dirty="0" err="1"/>
              <a:t>Mendelski</a:t>
            </a:r>
            <a:r>
              <a:rPr lang="en-US" sz="2000" dirty="0"/>
              <a:t>, M. (2013) “Institutional Complementarity, Economic Performance, and Governance in the Post-Communist World and Beyond”, </a:t>
            </a:r>
            <a:r>
              <a:rPr lang="en-US" sz="2000" i="1" dirty="0"/>
              <a:t>Comparative European Politics,</a:t>
            </a:r>
            <a:r>
              <a:rPr lang="en-US" sz="2000" dirty="0"/>
              <a:t> (14 October 2013) | doi:10.1057/cep.2013.26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49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224631" y="1052736"/>
            <a:ext cx="9456738" cy="4270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dirty="0" smtClean="0"/>
              <a:t>THANK YOU!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1916832"/>
            <a:ext cx="5609640" cy="474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3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36576" y="2996952"/>
            <a:ext cx="7935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3333CC"/>
                </a:solidFill>
              </a:rPr>
              <a:t>2.1 What are institutional complementarities?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5920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</a:br>
            <a:endParaRPr lang="en-US" alt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49575" y="15319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9CA2F-EF8D-419A-9BF9-B6F43DA6FC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43" y="116632"/>
            <a:ext cx="8785721" cy="762000"/>
          </a:xfrm>
        </p:spPr>
        <p:txBody>
          <a:bodyPr/>
          <a:lstStyle/>
          <a:p>
            <a:r>
              <a:rPr lang="en-US" sz="2800" dirty="0" smtClean="0"/>
              <a:t>Institutional complementarity concept (Aoki 2001)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44488" y="1052736"/>
            <a:ext cx="94330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Complementary institutions = “mutually </a:t>
            </a:r>
            <a:r>
              <a:rPr lang="en-US" sz="2400" dirty="0"/>
              <a:t>reinforcing institutions”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E.g. “market-supporting </a:t>
            </a:r>
            <a:r>
              <a:rPr lang="en-US" sz="2400" dirty="0">
                <a:solidFill>
                  <a:srgbClr val="0000FF"/>
                </a:solidFill>
              </a:rPr>
              <a:t>moral codes (first-party mechanism) and a just system </a:t>
            </a:r>
            <a:r>
              <a:rPr lang="en-US" sz="2400" dirty="0" smtClean="0">
                <a:solidFill>
                  <a:srgbClr val="0000FF"/>
                </a:solidFill>
              </a:rPr>
              <a:t>of the </a:t>
            </a:r>
            <a:r>
              <a:rPr lang="en-US" sz="2400" dirty="0">
                <a:solidFill>
                  <a:srgbClr val="0000FF"/>
                </a:solidFill>
              </a:rPr>
              <a:t>rule of law (formal third-party mechanism) can be </a:t>
            </a:r>
            <a:r>
              <a:rPr lang="en-US" sz="2400" dirty="0" smtClean="0">
                <a:solidFill>
                  <a:srgbClr val="0000FF"/>
                </a:solidFill>
              </a:rPr>
              <a:t>complementary” (Aoki 2001: 88)…because they reduce monitoring costs</a:t>
            </a:r>
          </a:p>
          <a:p>
            <a:endParaRPr lang="en-US" sz="2400" dirty="0" smtClean="0"/>
          </a:p>
          <a:p>
            <a:r>
              <a:rPr lang="en-US" sz="2400" dirty="0" smtClean="0">
                <a:sym typeface="Wingdings" panose="05000000000000000000" pitchFamily="2" charset="2"/>
              </a:rPr>
              <a:t>1. </a:t>
            </a:r>
            <a:r>
              <a:rPr lang="en-US" sz="2400" dirty="0" smtClean="0"/>
              <a:t>“The </a:t>
            </a:r>
            <a:r>
              <a:rPr lang="en-US" sz="2400" dirty="0"/>
              <a:t>presence of complementarity implies that </a:t>
            </a:r>
            <a:r>
              <a:rPr lang="en-US" sz="2400" dirty="0" smtClean="0"/>
              <a:t>the configuration of </a:t>
            </a:r>
            <a:r>
              <a:rPr lang="en-US" sz="2400" dirty="0"/>
              <a:t>overall arrangements can be internally coherent and </a:t>
            </a:r>
            <a:r>
              <a:rPr lang="en-US" sz="2400" dirty="0" smtClean="0"/>
              <a:t>robust”  </a:t>
            </a:r>
          </a:p>
          <a:p>
            <a:endParaRPr lang="en-US" sz="2400" dirty="0"/>
          </a:p>
          <a:p>
            <a:pPr marL="342900" indent="-342900">
              <a:buFont typeface="Wingdings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2. “</a:t>
            </a:r>
            <a:r>
              <a:rPr lang="en-US" sz="2400" dirty="0" smtClean="0"/>
              <a:t>individual </a:t>
            </a:r>
            <a:r>
              <a:rPr lang="en-US" sz="2400" dirty="0"/>
              <a:t>institutions therein may </a:t>
            </a:r>
            <a:r>
              <a:rPr lang="en-US" sz="2400" dirty="0" smtClean="0"/>
              <a:t>not easily </a:t>
            </a:r>
            <a:r>
              <a:rPr lang="en-US" sz="2400" dirty="0"/>
              <a:t>be altered or designed in </a:t>
            </a:r>
            <a:r>
              <a:rPr lang="en-US" sz="2400" dirty="0" smtClean="0"/>
              <a:t>isolation” </a:t>
            </a:r>
            <a:r>
              <a:rPr lang="en-US" sz="2400" dirty="0" smtClean="0"/>
              <a:t>(Aoki 2001:225</a:t>
            </a:r>
            <a:r>
              <a:rPr lang="en-US" sz="2400" dirty="0" smtClean="0"/>
              <a:t>)</a:t>
            </a:r>
          </a:p>
          <a:p>
            <a:pPr marL="342900" indent="-342900">
              <a:buFont typeface="Wingdings"/>
              <a:buChar char="à"/>
            </a:pPr>
            <a:endParaRPr lang="en-US" sz="2400" dirty="0" smtClean="0"/>
          </a:p>
          <a:p>
            <a:pPr marL="342900" indent="-342900">
              <a:buFont typeface="Wingdings"/>
              <a:buChar char="à"/>
            </a:pPr>
            <a:r>
              <a:rPr lang="en-US" sz="2400" dirty="0" smtClean="0"/>
              <a:t>3. Complementary relationship can be suboptimal (inefficient)</a:t>
            </a:r>
          </a:p>
          <a:p>
            <a:pPr marL="342900" indent="-342900">
              <a:buFont typeface="Wingdings"/>
              <a:buChar char="à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39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88032" y="146720"/>
            <a:ext cx="9777536" cy="762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Institutional complementarity (Hall/Soskice 2001)</a:t>
            </a:r>
            <a:endParaRPr lang="de-D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16" y="1530306"/>
            <a:ext cx="8972872" cy="3914918"/>
          </a:xfrm>
        </p:spPr>
        <p:txBody>
          <a:bodyPr/>
          <a:lstStyle/>
          <a:p>
            <a:pPr marL="0" indent="0">
              <a:defRPr/>
            </a:pPr>
            <a:r>
              <a:rPr lang="en-US" sz="2400" dirty="0" smtClean="0"/>
              <a:t>Institutions are complementary “if the presence (or efficiency) of one increases the returns from (or efficiency) of the other” (Hall/Soskice 2001:17) </a:t>
            </a:r>
          </a:p>
          <a:p>
            <a:pPr marL="0" indent="0">
              <a:defRPr/>
            </a:pPr>
            <a:endParaRPr lang="en-US" sz="2400" dirty="0" smtClean="0"/>
          </a:p>
          <a:p>
            <a:pPr marL="0" indent="0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efficiency (institution A + institution B) &gt; efficiency (institution A) + efficiency (institution B) </a:t>
            </a:r>
          </a:p>
          <a:p>
            <a:pPr marL="0" indent="0">
              <a:defRPr/>
            </a:pPr>
            <a:endParaRPr lang="en-US" sz="2400" dirty="0" smtClean="0"/>
          </a:p>
          <a:p>
            <a:pPr marL="0" indent="0">
              <a:defRPr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Main message: Institutions are not only alone important, but also in their composition </a:t>
            </a:r>
          </a:p>
        </p:txBody>
      </p:sp>
    </p:spTree>
    <p:extLst>
      <p:ext uri="{BB962C8B-B14F-4D97-AF65-F5344CB8AC3E}">
        <p14:creationId xmlns:p14="http://schemas.microsoft.com/office/powerpoint/2010/main" val="10341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4687" y="188640"/>
            <a:ext cx="9489504" cy="762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Example of institutional complementarity</a:t>
            </a:r>
            <a:r>
              <a:rPr lang="de-DE" sz="2800" dirty="0" smtClean="0">
                <a:latin typeface="Eurostile" pitchFamily="34" charset="0"/>
              </a:rPr>
              <a:t/>
            </a:r>
            <a:br>
              <a:rPr lang="de-DE" sz="2800" dirty="0" smtClean="0">
                <a:latin typeface="Eurostile" pitchFamily="34" charset="0"/>
              </a:rPr>
            </a:br>
            <a:endParaRPr lang="de-DE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2" y="836712"/>
            <a:ext cx="9456738" cy="6377130"/>
          </a:xfrm>
        </p:spPr>
        <p:txBody>
          <a:bodyPr/>
          <a:lstStyle/>
          <a:p>
            <a:r>
              <a:rPr lang="en-US" sz="2800" dirty="0" smtClean="0"/>
              <a:t>The creation of </a:t>
            </a:r>
            <a:r>
              <a:rPr lang="en-US" sz="2800" u="sng" dirty="0" smtClean="0"/>
              <a:t>firm-specific skills</a:t>
            </a:r>
            <a:r>
              <a:rPr lang="en-US" sz="2800" dirty="0" smtClean="0"/>
              <a:t> (education/vocational training) requires a </a:t>
            </a:r>
            <a:r>
              <a:rPr lang="en-US" sz="2800" u="sng" dirty="0" smtClean="0"/>
              <a:t>high level of job protection.</a:t>
            </a:r>
            <a:endParaRPr lang="en-US" sz="2800" dirty="0"/>
          </a:p>
          <a:p>
            <a:endParaRPr lang="en-US" sz="2800" dirty="0" smtClean="0">
              <a:sym typeface="Wingdings" panose="05000000000000000000" pitchFamily="2" charset="2"/>
            </a:endParaRPr>
          </a:p>
          <a:p>
            <a:pPr marL="0" indent="0">
              <a:defRPr/>
            </a:pP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In Germany experienced workers who don’t face easy dismissal have incentives to further invest in their firm-specific skills. Then they can pass their knowledge to younger workers  firm-specific knowledge is preserved. (see Aoki 1998)</a:t>
            </a:r>
          </a:p>
          <a:p>
            <a:pPr>
              <a:buFont typeface="Wingdings"/>
              <a:buChar char="à"/>
              <a:defRPr/>
            </a:pP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defRPr/>
            </a:pPr>
            <a:r>
              <a:rPr lang="en-US" sz="2800" u="sng" dirty="0" smtClean="0">
                <a:sym typeface="Wingdings" panose="05000000000000000000" pitchFamily="2" charset="2"/>
              </a:rPr>
              <a:t>And vice </a:t>
            </a:r>
            <a:r>
              <a:rPr lang="en-US" sz="2800" dirty="0" smtClean="0">
                <a:sym typeface="Wingdings" panose="05000000000000000000" pitchFamily="2" charset="2"/>
              </a:rPr>
              <a:t>versa! In the US general skills do not need to be protected and firms can acquire them by hiring/firing workers.</a:t>
            </a:r>
          </a:p>
          <a:p>
            <a:pPr marL="0" indent="0">
              <a:defRPr/>
            </a:pP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39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rlage Lehrstuhl Controlling">
  <a:themeElements>
    <a:clrScheme name="Vorlage Lehrstuhl Control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C58A1"/>
      </a:accent1>
      <a:accent2>
        <a:srgbClr val="FFCC00"/>
      </a:accent2>
      <a:accent3>
        <a:srgbClr val="FFFFFF"/>
      </a:accent3>
      <a:accent4>
        <a:srgbClr val="000000"/>
      </a:accent4>
      <a:accent5>
        <a:srgbClr val="AFB4CD"/>
      </a:accent5>
      <a:accent6>
        <a:srgbClr val="E7B900"/>
      </a:accent6>
      <a:hlink>
        <a:srgbClr val="FF0000"/>
      </a:hlink>
      <a:folHlink>
        <a:srgbClr val="BCBCBC"/>
      </a:folHlink>
    </a:clrScheme>
    <a:fontScheme name="Vorlage Lehrstuhl Controll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orlage Lehrstuhl Control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C58A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FB4CD"/>
        </a:accent5>
        <a:accent6>
          <a:srgbClr val="E7B900"/>
        </a:accent6>
        <a:hlink>
          <a:srgbClr val="FF0000"/>
        </a:hlink>
        <a:folHlink>
          <a:srgbClr val="BCBC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orlage Lehrstuhl Controlling">
  <a:themeElements>
    <a:clrScheme name="Vorlage Lehrstuhl Control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C58A1"/>
      </a:accent1>
      <a:accent2>
        <a:srgbClr val="FFCC00"/>
      </a:accent2>
      <a:accent3>
        <a:srgbClr val="FFFFFF"/>
      </a:accent3>
      <a:accent4>
        <a:srgbClr val="000000"/>
      </a:accent4>
      <a:accent5>
        <a:srgbClr val="AFB4CD"/>
      </a:accent5>
      <a:accent6>
        <a:srgbClr val="E7B900"/>
      </a:accent6>
      <a:hlink>
        <a:srgbClr val="FF0000"/>
      </a:hlink>
      <a:folHlink>
        <a:srgbClr val="BCBCBC"/>
      </a:folHlink>
    </a:clrScheme>
    <a:fontScheme name="Vorlage Lehrstuhl Controll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orlage Lehrstuhl Control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C58A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FB4CD"/>
        </a:accent5>
        <a:accent6>
          <a:srgbClr val="E7B900"/>
        </a:accent6>
        <a:hlink>
          <a:srgbClr val="FF0000"/>
        </a:hlink>
        <a:folHlink>
          <a:srgbClr val="BCBC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C58A1"/>
      </a:accent1>
      <a:accent2>
        <a:srgbClr val="FFCC00"/>
      </a:accent2>
      <a:accent3>
        <a:srgbClr val="FFFFFF"/>
      </a:accent3>
      <a:accent4>
        <a:srgbClr val="000000"/>
      </a:accent4>
      <a:accent5>
        <a:srgbClr val="AFB4CD"/>
      </a:accent5>
      <a:accent6>
        <a:srgbClr val="E7B900"/>
      </a:accent6>
      <a:hlink>
        <a:srgbClr val="FF0000"/>
      </a:hlink>
      <a:folHlink>
        <a:srgbClr val="BCBC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C58A1"/>
      </a:accent1>
      <a:accent2>
        <a:srgbClr val="FFCC00"/>
      </a:accent2>
      <a:accent3>
        <a:srgbClr val="FFFFFF"/>
      </a:accent3>
      <a:accent4>
        <a:srgbClr val="000000"/>
      </a:accent4>
      <a:accent5>
        <a:srgbClr val="AFB4CD"/>
      </a:accent5>
      <a:accent6>
        <a:srgbClr val="E7B900"/>
      </a:accent6>
      <a:hlink>
        <a:srgbClr val="FF0000"/>
      </a:hlink>
      <a:folHlink>
        <a:srgbClr val="BCBC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Pages>1</Pages>
  <Words>2618</Words>
  <Application>Microsoft Office PowerPoint</Application>
  <PresentationFormat>A4 Paper (210x297 mm)</PresentationFormat>
  <Paragraphs>463</Paragraphs>
  <Slides>53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Vorlage Lehrstuhl Controlling</vt:lpstr>
      <vt:lpstr>1_Vorlage Lehrstuhl Controlling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Institutional complementarity concept (Aoki 2001)</vt:lpstr>
      <vt:lpstr>  Institutional complementarity (Hall/Soskice 2001)</vt:lpstr>
      <vt:lpstr>  Example of institutional complementarity </vt:lpstr>
      <vt:lpstr>  Institutional complementarities between 4 sub-systems of the political economy (Hall/Soskice 2001) </vt:lpstr>
      <vt:lpstr>PowerPoint Presentation</vt:lpstr>
      <vt:lpstr>PowerPoint Presentation</vt:lpstr>
      <vt:lpstr>Implications of complementarities</vt:lpstr>
      <vt:lpstr>  Implications of complementarities</vt:lpstr>
      <vt:lpstr>PowerPoint Presentation</vt:lpstr>
      <vt:lpstr>Extension of the VOC framework: Intra and inter-sectoral complementarities of the political economy (Mendelski)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Institutional Complementarity Index for CEE</vt:lpstr>
      <vt:lpstr> Institutional Complementarity and economic performance (2001-2008): lack of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 for measuring institutional transplants (institutional performance)</vt:lpstr>
      <vt:lpstr>PowerPoint Presentation</vt:lpstr>
      <vt:lpstr>PowerPoint Presentation</vt:lpstr>
      <vt:lpstr>Typology: Towards complementary transplants</vt:lpstr>
      <vt:lpstr>Policy implications</vt:lpstr>
      <vt:lpstr>PowerPoint Presentation</vt:lpstr>
      <vt:lpstr>PowerPoint Presentation</vt:lpstr>
    </vt:vector>
  </TitlesOfParts>
  <Company>ESCP-EAP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Formatvorlage</dc:title>
  <dc:creator>Martin Mendelski</dc:creator>
  <cp:lastModifiedBy>Martin Mendelski</cp:lastModifiedBy>
  <cp:revision>1214</cp:revision>
  <cp:lastPrinted>2005-05-11T12:00:26Z</cp:lastPrinted>
  <dcterms:created xsi:type="dcterms:W3CDTF">2005-12-02T10:58:30Z</dcterms:created>
  <dcterms:modified xsi:type="dcterms:W3CDTF">2015-05-27T14:06:42Z</dcterms:modified>
</cp:coreProperties>
</file>