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Default Extension="gif" ContentType="image/gif"/>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663" r:id="rId2"/>
    <p:sldMasterId id="2147483676" r:id="rId3"/>
    <p:sldMasterId id="2147483689" r:id="rId4"/>
    <p:sldMasterId id="2147483702" r:id="rId5"/>
    <p:sldMasterId id="2147483715" r:id="rId6"/>
    <p:sldMasterId id="2147483728" r:id="rId7"/>
    <p:sldMasterId id="2147483741" r:id="rId8"/>
    <p:sldMasterId id="2147483754" r:id="rId9"/>
  </p:sldMasterIdLst>
  <p:notesMasterIdLst>
    <p:notesMasterId r:id="rId82"/>
  </p:notesMasterIdLst>
  <p:handoutMasterIdLst>
    <p:handoutMasterId r:id="rId83"/>
  </p:handoutMasterIdLst>
  <p:sldIdLst>
    <p:sldId id="256" r:id="rId10"/>
    <p:sldId id="426" r:id="rId11"/>
    <p:sldId id="427" r:id="rId12"/>
    <p:sldId id="428" r:id="rId13"/>
    <p:sldId id="430" r:id="rId14"/>
    <p:sldId id="431" r:id="rId15"/>
    <p:sldId id="432" r:id="rId16"/>
    <p:sldId id="433" r:id="rId17"/>
    <p:sldId id="434" r:id="rId18"/>
    <p:sldId id="436" r:id="rId19"/>
    <p:sldId id="437" r:id="rId20"/>
    <p:sldId id="438" r:id="rId21"/>
    <p:sldId id="466" r:id="rId22"/>
    <p:sldId id="439" r:id="rId23"/>
    <p:sldId id="363" r:id="rId24"/>
    <p:sldId id="365" r:id="rId25"/>
    <p:sldId id="481" r:id="rId26"/>
    <p:sldId id="482" r:id="rId27"/>
    <p:sldId id="483" r:id="rId28"/>
    <p:sldId id="484" r:id="rId29"/>
    <p:sldId id="485" r:id="rId30"/>
    <p:sldId id="320" r:id="rId31"/>
    <p:sldId id="313" r:id="rId32"/>
    <p:sldId id="352" r:id="rId33"/>
    <p:sldId id="353" r:id="rId34"/>
    <p:sldId id="347" r:id="rId35"/>
    <p:sldId id="368" r:id="rId36"/>
    <p:sldId id="375" r:id="rId37"/>
    <p:sldId id="369" r:id="rId38"/>
    <p:sldId id="380" r:id="rId39"/>
    <p:sldId id="307" r:id="rId40"/>
    <p:sldId id="345" r:id="rId41"/>
    <p:sldId id="356" r:id="rId42"/>
    <p:sldId id="445" r:id="rId43"/>
    <p:sldId id="464" r:id="rId44"/>
    <p:sldId id="446" r:id="rId45"/>
    <p:sldId id="447" r:id="rId46"/>
    <p:sldId id="448" r:id="rId47"/>
    <p:sldId id="449" r:id="rId48"/>
    <p:sldId id="450" r:id="rId49"/>
    <p:sldId id="451" r:id="rId50"/>
    <p:sldId id="452" r:id="rId51"/>
    <p:sldId id="453" r:id="rId52"/>
    <p:sldId id="454" r:id="rId53"/>
    <p:sldId id="460" r:id="rId54"/>
    <p:sldId id="461" r:id="rId55"/>
    <p:sldId id="455" r:id="rId56"/>
    <p:sldId id="457" r:id="rId57"/>
    <p:sldId id="462" r:id="rId58"/>
    <p:sldId id="463" r:id="rId59"/>
    <p:sldId id="458" r:id="rId60"/>
    <p:sldId id="459" r:id="rId61"/>
    <p:sldId id="465" r:id="rId62"/>
    <p:sldId id="467" r:id="rId63"/>
    <p:sldId id="468" r:id="rId64"/>
    <p:sldId id="469" r:id="rId65"/>
    <p:sldId id="476" r:id="rId66"/>
    <p:sldId id="477" r:id="rId67"/>
    <p:sldId id="478" r:id="rId68"/>
    <p:sldId id="479" r:id="rId69"/>
    <p:sldId id="480" r:id="rId70"/>
    <p:sldId id="440" r:id="rId71"/>
    <p:sldId id="441" r:id="rId72"/>
    <p:sldId id="442" r:id="rId73"/>
    <p:sldId id="443" r:id="rId74"/>
    <p:sldId id="444" r:id="rId75"/>
    <p:sldId id="470" r:id="rId76"/>
    <p:sldId id="471" r:id="rId77"/>
    <p:sldId id="472" r:id="rId78"/>
    <p:sldId id="473" r:id="rId79"/>
    <p:sldId id="474" r:id="rId80"/>
    <p:sldId id="475" r:id="rId81"/>
  </p:sldIdLst>
  <p:sldSz cx="9144000" cy="6858000" type="screen4x3"/>
  <p:notesSz cx="7010400" cy="9296400"/>
  <p:defaultTextStyle>
    <a:defPPr>
      <a:defRPr lang="en-US"/>
    </a:defPPr>
    <a:lvl1pPr algn="l" rtl="0" eaLnBrk="0" fontAlgn="base" hangingPunct="0">
      <a:spcBef>
        <a:spcPct val="0"/>
      </a:spcBef>
      <a:spcAft>
        <a:spcPct val="0"/>
      </a:spcAft>
      <a:defRPr sz="4400" kern="1200">
        <a:solidFill>
          <a:schemeClr val="tx1"/>
        </a:solidFill>
        <a:latin typeface="Garamond" panose="02020404030301010803" pitchFamily="18" charset="0"/>
        <a:ea typeface="+mn-ea"/>
        <a:cs typeface="Arial" panose="020B0604020202020204" pitchFamily="34" charset="0"/>
      </a:defRPr>
    </a:lvl1pPr>
    <a:lvl2pPr marL="457200" algn="l" rtl="0" eaLnBrk="0" fontAlgn="base" hangingPunct="0">
      <a:spcBef>
        <a:spcPct val="0"/>
      </a:spcBef>
      <a:spcAft>
        <a:spcPct val="0"/>
      </a:spcAft>
      <a:defRPr sz="4400" kern="1200">
        <a:solidFill>
          <a:schemeClr val="tx1"/>
        </a:solidFill>
        <a:latin typeface="Garamond" panose="02020404030301010803" pitchFamily="18" charset="0"/>
        <a:ea typeface="+mn-ea"/>
        <a:cs typeface="Arial" panose="020B0604020202020204" pitchFamily="34" charset="0"/>
      </a:defRPr>
    </a:lvl2pPr>
    <a:lvl3pPr marL="914400" algn="l" rtl="0" eaLnBrk="0" fontAlgn="base" hangingPunct="0">
      <a:spcBef>
        <a:spcPct val="0"/>
      </a:spcBef>
      <a:spcAft>
        <a:spcPct val="0"/>
      </a:spcAft>
      <a:defRPr sz="4400" kern="1200">
        <a:solidFill>
          <a:schemeClr val="tx1"/>
        </a:solidFill>
        <a:latin typeface="Garamond" panose="02020404030301010803" pitchFamily="18" charset="0"/>
        <a:ea typeface="+mn-ea"/>
        <a:cs typeface="Arial" panose="020B0604020202020204" pitchFamily="34" charset="0"/>
      </a:defRPr>
    </a:lvl3pPr>
    <a:lvl4pPr marL="1371600" algn="l" rtl="0" eaLnBrk="0" fontAlgn="base" hangingPunct="0">
      <a:spcBef>
        <a:spcPct val="0"/>
      </a:spcBef>
      <a:spcAft>
        <a:spcPct val="0"/>
      </a:spcAft>
      <a:defRPr sz="4400" kern="1200">
        <a:solidFill>
          <a:schemeClr val="tx1"/>
        </a:solidFill>
        <a:latin typeface="Garamond" panose="02020404030301010803" pitchFamily="18" charset="0"/>
        <a:ea typeface="+mn-ea"/>
        <a:cs typeface="Arial" panose="020B0604020202020204" pitchFamily="34" charset="0"/>
      </a:defRPr>
    </a:lvl4pPr>
    <a:lvl5pPr marL="1828800" algn="l" rtl="0" eaLnBrk="0" fontAlgn="base" hangingPunct="0">
      <a:spcBef>
        <a:spcPct val="0"/>
      </a:spcBef>
      <a:spcAft>
        <a:spcPct val="0"/>
      </a:spcAft>
      <a:defRPr sz="4400"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sz="4400"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sz="4400"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sz="4400"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sz="4400" kern="1200">
        <a:solidFill>
          <a:schemeClr val="tx1"/>
        </a:solidFill>
        <a:latin typeface="Garamond" panose="02020404030301010803" pitchFamily="18"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DCB9"/>
    <a:srgbClr val="FFD6AD"/>
    <a:srgbClr val="FFFF99"/>
    <a:srgbClr val="FFCC99"/>
    <a:srgbClr val="EAEAEA"/>
    <a:srgbClr val="DDDDDD"/>
    <a:srgbClr val="990033"/>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3" autoAdjust="0"/>
    <p:restoredTop sz="86535" autoAdjust="0"/>
  </p:normalViewPr>
  <p:slideViewPr>
    <p:cSldViewPr>
      <p:cViewPr varScale="1">
        <p:scale>
          <a:sx n="56" d="100"/>
          <a:sy n="56" d="100"/>
        </p:scale>
        <p:origin x="-90"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6"/>
    </p:cViewPr>
  </p:sorterViewPr>
  <p:notesViewPr>
    <p:cSldViewPr>
      <p:cViewPr>
        <p:scale>
          <a:sx n="100" d="100"/>
          <a:sy n="100" d="100"/>
        </p:scale>
        <p:origin x="-864" y="19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notesMaster" Target="notesMasters/notesMaster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eaLnBrk="0" hangingPunct="0">
              <a:defRPr sz="1300">
                <a:latin typeface="Times New Roman" pitchFamily="18" charset="0"/>
                <a:cs typeface="+mn-cs"/>
              </a:defRPr>
            </a:lvl1pPr>
          </a:lstStyle>
          <a:p>
            <a:pPr>
              <a:defRPr/>
            </a:pPr>
            <a:endParaRPr lang="en-US"/>
          </a:p>
        </p:txBody>
      </p:sp>
      <p:sp>
        <p:nvSpPr>
          <p:cNvPr id="16387"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r" eaLnBrk="0" hangingPunct="0">
              <a:defRPr sz="1300">
                <a:latin typeface="Times New Roman" pitchFamily="18" charset="0"/>
                <a:cs typeface="+mn-cs"/>
              </a:defRPr>
            </a:lvl1pPr>
          </a:lstStyle>
          <a:p>
            <a:pPr>
              <a:defRPr/>
            </a:pPr>
            <a:endParaRPr lang="en-US"/>
          </a:p>
        </p:txBody>
      </p:sp>
      <p:sp>
        <p:nvSpPr>
          <p:cNvPr id="1638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eaLnBrk="0" hangingPunct="0">
              <a:defRPr sz="1300">
                <a:latin typeface="Times New Roman" pitchFamily="18" charset="0"/>
                <a:cs typeface="+mn-cs"/>
              </a:defRPr>
            </a:lvl1pPr>
          </a:lstStyle>
          <a:p>
            <a:pPr>
              <a:defRPr/>
            </a:pPr>
            <a:endParaRPr lang="en-US"/>
          </a:p>
        </p:txBody>
      </p:sp>
      <p:sp>
        <p:nvSpPr>
          <p:cNvPr id="1638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r" eaLnBrk="0" hangingPunct="0">
              <a:defRPr sz="1300">
                <a:latin typeface="Times New Roman" panose="02020603050405020304" pitchFamily="18" charset="0"/>
              </a:defRPr>
            </a:lvl1pPr>
          </a:lstStyle>
          <a:p>
            <a:pPr>
              <a:defRPr/>
            </a:pPr>
            <a:fld id="{C7EA2F76-D2C6-49F1-834E-A6EAF671174B}" type="slidenum">
              <a:rPr lang="en-US"/>
              <a:pPr>
                <a:defRPr/>
              </a:pPr>
              <a:t>‹N°›</a:t>
            </a:fld>
            <a:endParaRPr lang="en-US"/>
          </a:p>
        </p:txBody>
      </p:sp>
    </p:spTree>
    <p:extLst>
      <p:ext uri="{BB962C8B-B14F-4D97-AF65-F5344CB8AC3E}">
        <p14:creationId xmlns:p14="http://schemas.microsoft.com/office/powerpoint/2010/main" xmlns="" val="4094386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eaLnBrk="0" hangingPunct="0">
              <a:defRPr sz="1300">
                <a:latin typeface="Times New Roman" pitchFamily="18" charset="0"/>
                <a:cs typeface="+mn-cs"/>
              </a:defRPr>
            </a:lvl1pPr>
          </a:lstStyle>
          <a:p>
            <a:pPr>
              <a:defRPr/>
            </a:pPr>
            <a:endParaRPr lang="en-US"/>
          </a:p>
        </p:txBody>
      </p:sp>
      <p:sp>
        <p:nvSpPr>
          <p:cNvPr id="23555" name="Rectangle 3"/>
          <p:cNvSpPr>
            <a:spLocks noGrp="1" noChangeArrowheads="1"/>
          </p:cNvSpPr>
          <p:nvPr>
            <p:ph type="dt" idx="1"/>
          </p:nvPr>
        </p:nvSpPr>
        <p:spPr bwMode="auto">
          <a:xfrm>
            <a:off x="3971925" y="0"/>
            <a:ext cx="3038475" cy="463550"/>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lvl1pPr algn="r" eaLnBrk="0" hangingPunct="0">
              <a:defRPr sz="1300">
                <a:latin typeface="Times New Roman" pitchFamily="18" charset="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7" name="Rectangle 5"/>
          <p:cNvSpPr>
            <a:spLocks noGrp="1" noChangeArrowheads="1"/>
          </p:cNvSpPr>
          <p:nvPr>
            <p:ph type="body" sz="quarter" idx="3"/>
          </p:nvPr>
        </p:nvSpPr>
        <p:spPr bwMode="auto">
          <a:xfrm>
            <a:off x="933450" y="4416425"/>
            <a:ext cx="5143500" cy="4181475"/>
          </a:xfrm>
          <a:prstGeom prst="rect">
            <a:avLst/>
          </a:prstGeom>
          <a:noFill/>
          <a:ln w="9525">
            <a:noFill/>
            <a:miter lim="800000"/>
            <a:headEnd/>
            <a:tailEnd/>
          </a:ln>
          <a:effectLst/>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832850"/>
            <a:ext cx="3038475" cy="46355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eaLnBrk="0" hangingPunct="0">
              <a:defRPr sz="1300">
                <a:latin typeface="Times New Roman" pitchFamily="18" charset="0"/>
                <a:cs typeface="+mn-cs"/>
              </a:defRPr>
            </a:lvl1pPr>
          </a:lstStyle>
          <a:p>
            <a:pPr>
              <a:defRPr/>
            </a:pPr>
            <a:endParaRPr lang="en-US"/>
          </a:p>
        </p:txBody>
      </p:sp>
      <p:sp>
        <p:nvSpPr>
          <p:cNvPr id="23559" name="Rectangle 7"/>
          <p:cNvSpPr>
            <a:spLocks noGrp="1" noChangeArrowheads="1"/>
          </p:cNvSpPr>
          <p:nvPr>
            <p:ph type="sldNum" sz="quarter" idx="5"/>
          </p:nvPr>
        </p:nvSpPr>
        <p:spPr bwMode="auto">
          <a:xfrm>
            <a:off x="3971925" y="8832850"/>
            <a:ext cx="3038475" cy="463550"/>
          </a:xfrm>
          <a:prstGeom prst="rect">
            <a:avLst/>
          </a:prstGeom>
          <a:noFill/>
          <a:ln w="9525">
            <a:noFill/>
            <a:miter lim="800000"/>
            <a:headEnd/>
            <a:tailEnd/>
          </a:ln>
          <a:effectLst/>
        </p:spPr>
        <p:txBody>
          <a:bodyPr vert="horz" wrap="square" lIns="93170" tIns="46585" rIns="93170" bIns="46585" numCol="1" anchor="b" anchorCtr="0" compatLnSpc="1">
            <a:prstTxWarp prst="textNoShape">
              <a:avLst/>
            </a:prstTxWarp>
          </a:bodyPr>
          <a:lstStyle>
            <a:lvl1pPr algn="r" eaLnBrk="0" hangingPunct="0">
              <a:defRPr sz="1300">
                <a:latin typeface="Times New Roman" panose="02020603050405020304" pitchFamily="18" charset="0"/>
              </a:defRPr>
            </a:lvl1pPr>
          </a:lstStyle>
          <a:p>
            <a:pPr>
              <a:defRPr/>
            </a:pPr>
            <a:fld id="{4599E620-0BEB-4603-9696-449AF312B7A1}" type="slidenum">
              <a:rPr lang="en-US"/>
              <a:pPr>
                <a:defRPr/>
              </a:pPr>
              <a:t>‹N°›</a:t>
            </a:fld>
            <a:endParaRPr lang="en-US"/>
          </a:p>
        </p:txBody>
      </p:sp>
    </p:spTree>
    <p:extLst>
      <p:ext uri="{BB962C8B-B14F-4D97-AF65-F5344CB8AC3E}">
        <p14:creationId xmlns:p14="http://schemas.microsoft.com/office/powerpoint/2010/main" xmlns="" val="3485872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36A8A1-EC99-44DF-9342-521B24C1548B}" type="slidenum">
              <a:rPr lang="en-US" altLang="en-US" sz="1300" smtClean="0"/>
              <a:pPr>
                <a:spcBef>
                  <a:spcPct val="0"/>
                </a:spcBef>
              </a:pPr>
              <a:t>1</a:t>
            </a:fld>
            <a:endParaRPr lang="en-US" altLang="en-US" sz="1300" smtClean="0"/>
          </a:p>
        </p:txBody>
      </p:sp>
      <p:sp>
        <p:nvSpPr>
          <p:cNvPr id="5123" name="Rectangle 1026"/>
          <p:cNvSpPr>
            <a:spLocks noGrp="1" noRot="1" noChangeAspect="1" noChangeArrowheads="1" noTextEdit="1"/>
          </p:cNvSpPr>
          <p:nvPr>
            <p:ph type="sldImg"/>
          </p:nvPr>
        </p:nvSpPr>
        <p:spPr>
          <a:ln/>
        </p:spPr>
      </p:sp>
      <p:sp>
        <p:nvSpPr>
          <p:cNvPr id="5124"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endParaRPr lang="en-US" altLang="en-US" smtClean="0"/>
          </a:p>
        </p:txBody>
      </p:sp>
    </p:spTree>
    <p:extLst>
      <p:ext uri="{BB962C8B-B14F-4D97-AF65-F5344CB8AC3E}">
        <p14:creationId xmlns:p14="http://schemas.microsoft.com/office/powerpoint/2010/main" xmlns="" val="3075097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399A55-83F8-4647-B679-4B39DC94026F}" type="slidenum">
              <a:rPr lang="en-US" altLang="en-US" sz="1300" smtClean="0"/>
              <a:pPr>
                <a:spcBef>
                  <a:spcPct val="0"/>
                </a:spcBef>
              </a:pPr>
              <a:t>10</a:t>
            </a:fld>
            <a:endParaRPr lang="en-US" altLang="en-US" sz="13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427268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399A55-83F8-4647-B679-4B39DC94026F}" type="slidenum">
              <a:rPr lang="en-US" altLang="en-US" sz="1300" smtClean="0"/>
              <a:pPr>
                <a:spcBef>
                  <a:spcPct val="0"/>
                </a:spcBef>
              </a:pPr>
              <a:t>11</a:t>
            </a:fld>
            <a:endParaRPr lang="en-US" altLang="en-US" sz="13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359854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399A55-83F8-4647-B679-4B39DC94026F}" type="slidenum">
              <a:rPr lang="en-US" altLang="en-US" sz="1300" smtClean="0"/>
              <a:pPr>
                <a:spcBef>
                  <a:spcPct val="0"/>
                </a:spcBef>
              </a:pPr>
              <a:t>12</a:t>
            </a:fld>
            <a:endParaRPr lang="en-US" altLang="en-US" sz="13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967957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399A55-83F8-4647-B679-4B39DC94026F}" type="slidenum">
              <a:rPr lang="en-US" altLang="en-US" sz="1300" smtClean="0"/>
              <a:pPr>
                <a:spcBef>
                  <a:spcPct val="0"/>
                </a:spcBef>
              </a:pPr>
              <a:t>13</a:t>
            </a:fld>
            <a:endParaRPr lang="en-US" altLang="en-US" sz="13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317572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73EF42-E3B1-40E1-816A-D6D22001DE47}" type="slidenum">
              <a:rPr lang="en-US" altLang="en-US" sz="1300" smtClean="0"/>
              <a:pPr>
                <a:spcBef>
                  <a:spcPct val="0"/>
                </a:spcBef>
              </a:pPr>
              <a:t>14</a:t>
            </a:fld>
            <a:endParaRPr lang="en-US" altLang="en-US" sz="13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2706516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73EF42-E3B1-40E1-816A-D6D22001DE47}" type="slidenum">
              <a:rPr lang="en-US" altLang="en-US" sz="1300" smtClean="0"/>
              <a:pPr>
                <a:spcBef>
                  <a:spcPct val="0"/>
                </a:spcBef>
              </a:pPr>
              <a:t>15</a:t>
            </a:fld>
            <a:endParaRPr lang="en-US" altLang="en-US" sz="13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381699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5E5B8E-5297-40FB-B627-B393648D480E}" type="slidenum">
              <a:rPr lang="en-US" altLang="en-US" sz="1300" smtClean="0"/>
              <a:pPr>
                <a:spcBef>
                  <a:spcPct val="0"/>
                </a:spcBef>
              </a:pPr>
              <a:t>16</a:t>
            </a:fld>
            <a:endParaRPr lang="en-US" altLang="en-US" sz="13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The strength of patents in the US and in most other advanced industrial countries is undergirded by the so-called doctrine of equivalents</a:t>
            </a:r>
          </a:p>
          <a:p>
            <a:r>
              <a:rPr lang="en-US" altLang="en-US" smtClean="0"/>
              <a:t>[READ]</a:t>
            </a:r>
          </a:p>
          <a:p>
            <a:endParaRPr lang="en-US" altLang="en-US" smtClean="0"/>
          </a:p>
          <a:p>
            <a:r>
              <a:rPr lang="en-US" altLang="en-US" smtClean="0"/>
              <a:t>Took some time for this legal doctrine to firmly take root in all major industrialized countries, but by the late 1990s, it had, even in Japan.</a:t>
            </a:r>
          </a:p>
        </p:txBody>
      </p:sp>
    </p:spTree>
    <p:extLst>
      <p:ext uri="{BB962C8B-B14F-4D97-AF65-F5344CB8AC3E}">
        <p14:creationId xmlns:p14="http://schemas.microsoft.com/office/powerpoint/2010/main" xmlns="" val="1935159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5E5B8E-5297-40FB-B627-B393648D480E}" type="slidenum">
              <a:rPr lang="en-US" altLang="en-US" sz="1300" smtClean="0"/>
              <a:pPr>
                <a:spcBef>
                  <a:spcPct val="0"/>
                </a:spcBef>
              </a:pPr>
              <a:t>17</a:t>
            </a:fld>
            <a:endParaRPr lang="en-US" altLang="en-US" sz="13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2498094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5E5B8E-5297-40FB-B627-B393648D480E}" type="slidenum">
              <a:rPr lang="en-US" altLang="en-US" sz="1300" smtClean="0"/>
              <a:pPr>
                <a:spcBef>
                  <a:spcPct val="0"/>
                </a:spcBef>
              </a:pPr>
              <a:t>18</a:t>
            </a:fld>
            <a:endParaRPr lang="en-US" altLang="en-US" sz="13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882447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5E5B8E-5297-40FB-B627-B393648D480E}" type="slidenum">
              <a:rPr lang="en-US" altLang="en-US" sz="1300" smtClean="0"/>
              <a:pPr>
                <a:spcBef>
                  <a:spcPct val="0"/>
                </a:spcBef>
              </a:pPr>
              <a:t>19</a:t>
            </a:fld>
            <a:endParaRPr lang="en-US" altLang="en-US" sz="13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109652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AC730D-6254-4814-9B8F-432D216D7005}" type="slidenum">
              <a:rPr lang="en-US" altLang="en-US" sz="1300" smtClean="0"/>
              <a:pPr>
                <a:spcBef>
                  <a:spcPct val="0"/>
                </a:spcBef>
              </a:pPr>
              <a:t>2</a:t>
            </a:fld>
            <a:endParaRPr lang="en-US" altLang="en-US" sz="130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endParaRPr lang="en-US" altLang="en-US" sz="1000" smtClean="0"/>
          </a:p>
        </p:txBody>
      </p:sp>
    </p:spTree>
    <p:extLst>
      <p:ext uri="{BB962C8B-B14F-4D97-AF65-F5344CB8AC3E}">
        <p14:creationId xmlns:p14="http://schemas.microsoft.com/office/powerpoint/2010/main" xmlns="" val="221977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5E5B8E-5297-40FB-B627-B393648D480E}" type="slidenum">
              <a:rPr lang="en-US" altLang="en-US" sz="1300" smtClean="0"/>
              <a:pPr>
                <a:spcBef>
                  <a:spcPct val="0"/>
                </a:spcBef>
              </a:pPr>
              <a:t>20</a:t>
            </a:fld>
            <a:endParaRPr lang="en-US" altLang="en-US" sz="13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3903673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5E5B8E-5297-40FB-B627-B393648D480E}" type="slidenum">
              <a:rPr lang="en-US" altLang="en-US" sz="1300" smtClean="0"/>
              <a:pPr>
                <a:spcBef>
                  <a:spcPct val="0"/>
                </a:spcBef>
              </a:pPr>
              <a:t>21</a:t>
            </a:fld>
            <a:endParaRPr lang="en-US" altLang="en-US" sz="13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2528557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399A55-83F8-4647-B679-4B39DC94026F}" type="slidenum">
              <a:rPr lang="en-US" altLang="en-US" sz="1300" smtClean="0"/>
              <a:pPr>
                <a:spcBef>
                  <a:spcPct val="0"/>
                </a:spcBef>
              </a:pPr>
              <a:t>22</a:t>
            </a:fld>
            <a:endParaRPr lang="en-US" altLang="en-US" sz="13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1324221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853BE5-7B01-4574-9681-7A620A5DC2A2}" type="slidenum">
              <a:rPr lang="en-US" altLang="en-US" sz="1300" smtClean="0"/>
              <a:pPr>
                <a:spcBef>
                  <a:spcPct val="0"/>
                </a:spcBef>
              </a:pPr>
              <a:t>23</a:t>
            </a:fld>
            <a:endParaRPr lang="en-US" altLang="en-US" sz="130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t>To see this, consider evidence in this table. Based on a survey by former CMU prof. Wes Cohen and co-authors in the early 1990s. Surveys corporate R&amp;D facilities of (mostly) large US manufacturing firms which, in the early 1990s, accounted for the vast majority of private sector R&amp;D spending.</a:t>
            </a:r>
          </a:p>
          <a:p>
            <a:r>
              <a:rPr lang="en-US" altLang="en-US" dirty="0" smtClean="0"/>
              <a:t>1) What we see is that, across all industries, nearly all firms are patenting.</a:t>
            </a:r>
          </a:p>
          <a:p>
            <a:r>
              <a:rPr lang="en-US" altLang="en-US" dirty="0" smtClean="0"/>
              <a:t>2) But the fraction of new products and new processes that are patented varies enormously across industries. (give some examples). </a:t>
            </a:r>
          </a:p>
          <a:p>
            <a:r>
              <a:rPr lang="en-US" altLang="en-US" dirty="0" smtClean="0"/>
              <a:t>ON average, only about HALF of new products are patented, and only about ONE THIRDS of new processes.</a:t>
            </a:r>
          </a:p>
          <a:p>
            <a:r>
              <a:rPr lang="en-US" altLang="en-US" dirty="0" smtClean="0"/>
              <a:t>CONCLUSION: PATENTS are clearly VERY IMPORTANT, but there is FAR MORE TO IK than this particular form of IP</a:t>
            </a:r>
          </a:p>
        </p:txBody>
      </p:sp>
    </p:spTree>
    <p:extLst>
      <p:ext uri="{BB962C8B-B14F-4D97-AF65-F5344CB8AC3E}">
        <p14:creationId xmlns:p14="http://schemas.microsoft.com/office/powerpoint/2010/main" xmlns="" val="1250464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941D5A-BCE6-4261-AB4E-970978D11FAE}" type="slidenum">
              <a:rPr lang="en-US" altLang="en-US" sz="1300" smtClean="0"/>
              <a:pPr>
                <a:spcBef>
                  <a:spcPct val="0"/>
                </a:spcBef>
              </a:pPr>
              <a:t>24</a:t>
            </a:fld>
            <a:endParaRPr lang="en-US" altLang="en-US" sz="130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Now, the use of a mix of strategies to appropriate returns from innovation goes back a long way.</a:t>
            </a:r>
          </a:p>
          <a:p>
            <a:endParaRPr lang="en-US" altLang="en-US" smtClean="0"/>
          </a:p>
          <a:p>
            <a:r>
              <a:rPr lang="en-US" altLang="en-US" smtClean="0"/>
              <a:t>But over time, and especially over the LAST 20 YEARS or so, it seems that the MIX OF STRATEGIES HAS CHANGED in important ways. PATENTS have become MUCH MORE important.  You can see this in the patent statistics.  And this CHANGE REFLECTS, in part, more FAVORABLE LEGAL treatment of patents.     [read bullets]</a:t>
            </a:r>
          </a:p>
        </p:txBody>
      </p:sp>
    </p:spTree>
    <p:extLst>
      <p:ext uri="{BB962C8B-B14F-4D97-AF65-F5344CB8AC3E}">
        <p14:creationId xmlns:p14="http://schemas.microsoft.com/office/powerpoint/2010/main" xmlns="" val="3626059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322912-D425-4F85-BF27-3CB7BAAA00D5}" type="slidenum">
              <a:rPr lang="en-US" altLang="en-US" sz="1300" smtClean="0"/>
              <a:pPr>
                <a:spcBef>
                  <a:spcPct val="0"/>
                </a:spcBef>
              </a:pPr>
              <a:t>25</a:t>
            </a:fld>
            <a:endParaRPr lang="en-US" altLang="en-US" sz="13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This graph gives you a sense of the distribution of patent values in Europe.  Note the number of patents with a value of over 300 million Euro!</a:t>
            </a:r>
          </a:p>
        </p:txBody>
      </p:sp>
    </p:spTree>
    <p:extLst>
      <p:ext uri="{BB962C8B-B14F-4D97-AF65-F5344CB8AC3E}">
        <p14:creationId xmlns:p14="http://schemas.microsoft.com/office/powerpoint/2010/main" xmlns="" val="25020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FB650-1354-468E-94DC-1B3660FBD0DA}" type="slidenum">
              <a:rPr lang="en-US" altLang="en-US" sz="1300" smtClean="0"/>
              <a:pPr>
                <a:spcBef>
                  <a:spcPct val="0"/>
                </a:spcBef>
              </a:pPr>
              <a:t>26</a:t>
            </a:fld>
            <a:endParaRPr lang="en-US" altLang="en-US" sz="13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92033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466F18-9772-4D3E-AE95-30079069443A}" type="slidenum">
              <a:rPr lang="en-US" altLang="en-US" sz="1300" smtClean="0"/>
              <a:pPr>
                <a:spcBef>
                  <a:spcPct val="0"/>
                </a:spcBef>
              </a:pPr>
              <a:t>27</a:t>
            </a:fld>
            <a:endParaRPr lang="en-US" altLang="en-US" sz="13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1286085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EE17E2-0E2E-4F6F-AD67-CAD8779D6814}" type="slidenum">
              <a:rPr lang="en-US" altLang="en-US" sz="1300" smtClean="0"/>
              <a:pPr>
                <a:spcBef>
                  <a:spcPct val="0"/>
                </a:spcBef>
              </a:pPr>
              <a:t>28</a:t>
            </a:fld>
            <a:endParaRPr lang="en-US" altLang="en-US" sz="130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Patents are limited in their effectiveness. Why do firms not patent?</a:t>
            </a:r>
          </a:p>
          <a:p>
            <a:endParaRPr lang="en-US" altLang="en-US" smtClean="0"/>
          </a:p>
          <a:p>
            <a:r>
              <a:rPr lang="en-US" altLang="en-US" smtClean="0"/>
              <a:t>Well, Wes Cohen and co-authors asked their respondents about this, too.  Here’s what they learned.</a:t>
            </a:r>
          </a:p>
          <a:p>
            <a:endParaRPr lang="en-US" altLang="en-US" smtClean="0"/>
          </a:p>
          <a:p>
            <a:endParaRPr lang="en-US" altLang="en-US" smtClean="0"/>
          </a:p>
        </p:txBody>
      </p:sp>
    </p:spTree>
    <p:extLst>
      <p:ext uri="{BB962C8B-B14F-4D97-AF65-F5344CB8AC3E}">
        <p14:creationId xmlns:p14="http://schemas.microsoft.com/office/powerpoint/2010/main" xmlns="" val="3505005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CA6FA7-2C3C-4780-93EE-B4626FBB4818}" type="slidenum">
              <a:rPr lang="en-US" altLang="en-US" sz="1300" smtClean="0"/>
              <a:pPr>
                <a:spcBef>
                  <a:spcPct val="0"/>
                </a:spcBef>
              </a:pPr>
              <a:t>29</a:t>
            </a:fld>
            <a:endParaRPr lang="en-US" altLang="en-US" sz="13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And it is interesting to compare the results of the previous slide to these results.</a:t>
            </a:r>
          </a:p>
        </p:txBody>
      </p:sp>
    </p:spTree>
    <p:extLst>
      <p:ext uri="{BB962C8B-B14F-4D97-AF65-F5344CB8AC3E}">
        <p14:creationId xmlns:p14="http://schemas.microsoft.com/office/powerpoint/2010/main" xmlns="" val="278296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AB207B-E720-4B93-A011-1A201DFD3F92}" type="slidenum">
              <a:rPr lang="en-US" altLang="en-US" sz="1300" smtClean="0"/>
              <a:pPr>
                <a:spcBef>
                  <a:spcPct val="0"/>
                </a:spcBef>
              </a:pPr>
              <a:t>3</a:t>
            </a:fld>
            <a:endParaRPr lang="en-US" altLang="en-US" sz="130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xmlns="" val="2651076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4B05B0-5CF2-4F58-9444-DA8B70E85755}" type="slidenum">
              <a:rPr lang="en-US" altLang="en-US" sz="1300" smtClean="0"/>
              <a:pPr>
                <a:spcBef>
                  <a:spcPct val="0"/>
                </a:spcBef>
              </a:pPr>
              <a:t>30</a:t>
            </a:fld>
            <a:endParaRPr lang="en-US" altLang="en-US" sz="13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965135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761242-56A2-4D04-9832-1BA3C5E9069E}" type="slidenum">
              <a:rPr lang="en-US" altLang="en-US" sz="1300" smtClean="0"/>
              <a:pPr>
                <a:spcBef>
                  <a:spcPct val="0"/>
                </a:spcBef>
              </a:pPr>
              <a:t>31</a:t>
            </a:fld>
            <a:endParaRPr lang="en-US" altLang="en-US" sz="13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800" dirty="0" smtClean="0"/>
              <a:t>[read]</a:t>
            </a:r>
          </a:p>
        </p:txBody>
      </p:sp>
    </p:spTree>
    <p:extLst>
      <p:ext uri="{BB962C8B-B14F-4D97-AF65-F5344CB8AC3E}">
        <p14:creationId xmlns:p14="http://schemas.microsoft.com/office/powerpoint/2010/main" xmlns="" val="439772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04B9AC-499C-479E-A7F6-508B356FCCC4}" type="slidenum">
              <a:rPr lang="en-US" altLang="en-US" sz="1300" smtClean="0"/>
              <a:pPr>
                <a:spcBef>
                  <a:spcPct val="0"/>
                </a:spcBef>
              </a:pPr>
              <a:t>32</a:t>
            </a:fld>
            <a:endParaRPr lang="en-US" altLang="en-US" sz="13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690815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42F6B5-DDC0-42F9-B4C0-D39C98CB162C}" type="slidenum">
              <a:rPr lang="en-US" altLang="en-US" sz="1300" smtClean="0"/>
              <a:pPr>
                <a:spcBef>
                  <a:spcPct val="0"/>
                </a:spcBef>
              </a:pPr>
              <a:t>33</a:t>
            </a:fld>
            <a:endParaRPr lang="en-US" altLang="en-US" sz="13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What’s happening at IBM reflects a broader phenomenon that is showing up clearly in the aggregate statistics.  </a:t>
            </a:r>
          </a:p>
          <a:p>
            <a:endParaRPr lang="en-US" altLang="en-US" smtClean="0"/>
          </a:p>
          <a:p>
            <a:r>
              <a:rPr lang="en-US" altLang="en-US" smtClean="0"/>
              <a:t>If we look at royalty and licensing revenue globally, we see very rapid growth in recent years.  By early 2000s, the trade in intellectual property was on the order of 100billion per year.  This is a pretty big market and the growth trends have been very strong and very robust</a:t>
            </a:r>
          </a:p>
        </p:txBody>
      </p:sp>
    </p:spTree>
    <p:extLst>
      <p:ext uri="{BB962C8B-B14F-4D97-AF65-F5344CB8AC3E}">
        <p14:creationId xmlns:p14="http://schemas.microsoft.com/office/powerpoint/2010/main" xmlns="" val="3846836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AB207B-E720-4B93-A011-1A201DFD3F92}" type="slidenum">
              <a:rPr lang="en-US" altLang="en-US" sz="1300" smtClean="0"/>
              <a:pPr>
                <a:spcBef>
                  <a:spcPct val="0"/>
                </a:spcBef>
              </a:pPr>
              <a:t>34</a:t>
            </a:fld>
            <a:endParaRPr lang="en-US" altLang="en-US" sz="130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xmlns="" val="1050218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AB207B-E720-4B93-A011-1A201DFD3F92}" type="slidenum">
              <a:rPr lang="en-US" altLang="en-US" sz="1300" smtClean="0"/>
              <a:pPr>
                <a:spcBef>
                  <a:spcPct val="0"/>
                </a:spcBef>
              </a:pPr>
              <a:t>35</a:t>
            </a:fld>
            <a:endParaRPr lang="en-US" altLang="en-US" sz="130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xmlns="" val="2302787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4077225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starting point for this paper is the observation that SOFTWARE is an increasingly important driver of innovation throughout the economy.</a:t>
            </a:r>
          </a:p>
          <a:p>
            <a:endParaRPr lang="en-US" dirty="0" smtClean="0"/>
          </a:p>
          <a:p>
            <a:r>
              <a:rPr lang="en-US" dirty="0" smtClean="0"/>
              <a:t>Increasingly, producers throughout the economy are relying on software, rather than more conventional mechanical or chemical engineering, to differentiate their products, expand functionality for users, and raise the capability of their products.  </a:t>
            </a:r>
          </a:p>
          <a:p>
            <a:endParaRPr lang="en-US" dirty="0" smtClean="0"/>
          </a:p>
          <a:p>
            <a:r>
              <a:rPr lang="en-US" dirty="0" smtClean="0"/>
              <a:t>The quotes on</a:t>
            </a:r>
            <a:r>
              <a:rPr lang="en-US" baseline="0" dirty="0" smtClean="0"/>
              <a:t> this slide speak to this increasingly salient reality.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xmlns="" val="1502263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even regular consumers like me can see with our own eyes the rising software intensity of everyday products.  Not just our phones, but the cars and airplanes we took to get here.  Cars and planes used to look like this.  This is the dashboard of a premium car in the early 90s and the cockpit of a 747 in the 80s.</a:t>
            </a:r>
          </a:p>
          <a:p>
            <a:endParaRPr lang="en-US" dirty="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xmlns="" val="798022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planes and cars look like this.  </a:t>
            </a:r>
          </a:p>
          <a:p>
            <a:endParaRPr lang="en-US" dirty="0"/>
          </a:p>
          <a:p>
            <a:r>
              <a:rPr lang="en-US" dirty="0"/>
              <a:t>C</a:t>
            </a:r>
            <a:r>
              <a:rPr lang="en-US" dirty="0" smtClean="0"/>
              <a:t>ars </a:t>
            </a:r>
            <a:r>
              <a:rPr lang="en-US" dirty="0"/>
              <a:t>today are equipped with up to 70-80 microprocessors, connected by 5-6 internal digital networks (Nelson, 2004), and the latest electric vehicles such as Chevrolet Volt rely upon more than 10 million lines of computer </a:t>
            </a:r>
            <a:r>
              <a:rPr lang="en-US" dirty="0" smtClean="0"/>
              <a:t>code.  This is very different from even premium cars a generation ago. </a:t>
            </a:r>
            <a:endParaRPr lang="en-US" dirty="0"/>
          </a:p>
          <a:p>
            <a:r>
              <a:rPr lang="en-US" dirty="0"/>
              <a:t>Boeing 787 Dreamliner, </a:t>
            </a:r>
            <a:r>
              <a:rPr lang="en-US" dirty="0" smtClean="0"/>
              <a:t>relies on </a:t>
            </a:r>
            <a:r>
              <a:rPr lang="en-US" dirty="0"/>
              <a:t>8 million lines of </a:t>
            </a:r>
            <a:r>
              <a:rPr lang="en-US" dirty="0" smtClean="0"/>
              <a:t>code.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emerging developments in the domains of aerial drones and self-driving cars promise that the near future of these industries will be even more software-driven than is the present. </a:t>
            </a:r>
            <a:r>
              <a:rPr lang="en-US" dirty="0" smtClean="0"/>
              <a:t>And </a:t>
            </a:r>
            <a:r>
              <a:rPr lang="en-US" sz="1200" b="0" i="0" kern="1200" dirty="0" smtClean="0">
                <a:solidFill>
                  <a:schemeClr val="tx1"/>
                </a:solidFill>
                <a:effectLst/>
                <a:latin typeface="+mn-lt"/>
                <a:ea typeface="+mn-ea"/>
                <a:cs typeface="+mn-cs"/>
              </a:rPr>
              <a:t>just yesterday, in the WSJ, Toyota announced that it will invest one BILLION dollars to create an artificial intelligence firm in Silicon Valley…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xmlns="" val="56052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CA32EF-EB2B-4067-9EE3-5F29440C5365}" type="slidenum">
              <a:rPr lang="en-US" altLang="en-US" sz="1300" smtClean="0"/>
              <a:pPr>
                <a:spcBef>
                  <a:spcPct val="0"/>
                </a:spcBef>
              </a:pPr>
              <a:t>4</a:t>
            </a:fld>
            <a:endParaRPr lang="en-US" altLang="en-US" sz="1300"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At the very outset, we need to distinguish between something I’ll call intellectual capital and intellectual property.</a:t>
            </a:r>
          </a:p>
          <a:p>
            <a:endParaRPr lang="en-US" altLang="en-US" smtClean="0"/>
          </a:p>
          <a:p>
            <a:r>
              <a:rPr lang="en-US" altLang="en-US" smtClean="0"/>
              <a:t>[Read bullets]</a:t>
            </a:r>
          </a:p>
          <a:p>
            <a:endParaRPr lang="en-US" altLang="en-US" smtClean="0"/>
          </a:p>
          <a:p>
            <a:r>
              <a:rPr lang="en-US" altLang="en-US" smtClean="0"/>
              <a:t>Only some of America’s IK or the world’s IK can be effectively protected through the use of the formal legal instruments of intellectual property.</a:t>
            </a:r>
          </a:p>
        </p:txBody>
      </p:sp>
    </p:spTree>
    <p:extLst>
      <p:ext uri="{BB962C8B-B14F-4D97-AF65-F5344CB8AC3E}">
        <p14:creationId xmlns:p14="http://schemas.microsoft.com/office/powerpoint/2010/main" xmlns="" val="14915840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endParaRPr lang="en-US" dirty="0" smtClean="0"/>
          </a:p>
          <a:p>
            <a:r>
              <a:rPr lang="en-US" dirty="0" smtClean="0"/>
              <a:t>A couple of years ago, Ashish Arora, Lee</a:t>
            </a:r>
            <a:r>
              <a:rPr lang="en-US" baseline="0" dirty="0" smtClean="0"/>
              <a:t> Branstetter, </a:t>
            </a:r>
            <a:r>
              <a:rPr lang="en-US" dirty="0" smtClean="0"/>
              <a:t>and I published a paper in the Review of Economics and Statistics in which we argued that innovation in the IT world has increasingly been driven by software rather than hardware.  And we also argued that the</a:t>
            </a:r>
            <a:r>
              <a:rPr lang="en-US" baseline="0" dirty="0" smtClean="0"/>
              <a:t> revival of U.S. firms as the world’s technology leaders in this domain was driven by their competence in software.  There is probably no better exemplar of that than Apple, which makes practically none of its own hardware, but has reshaped multiple industries through its software prowess.  But the broader trend extends well beyond Apple and the IT sector and toward traditional manufacturing.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xmlns="" val="2173288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pape</a:t>
            </a:r>
            <a:r>
              <a:rPr lang="en-US" dirty="0" smtClean="0"/>
              <a:t>r, we empirically explore whether this trend extends beyond information technology .  Do we see something similar happening in other kinds of manufacturing industries?</a:t>
            </a:r>
            <a:r>
              <a:rPr lang="en-US" baseline="0" dirty="0" smtClean="0"/>
              <a:t> </a:t>
            </a:r>
            <a:r>
              <a:rPr lang="en-US" dirty="0" smtClean="0"/>
              <a:t>And the answer is yes.</a:t>
            </a:r>
          </a:p>
          <a:p>
            <a:endParaRPr lang="en-US" dirty="0"/>
          </a:p>
          <a:p>
            <a:r>
              <a:rPr lang="en-US" dirty="0" smtClean="0"/>
              <a:t>First, using patent data and patent citation data, we provide</a:t>
            </a:r>
            <a:r>
              <a:rPr lang="en-US" baseline="0" dirty="0" smtClean="0"/>
              <a:t> empirical evidence of </a:t>
            </a:r>
            <a:r>
              <a:rPr lang="en-US" dirty="0" smtClean="0"/>
              <a:t>a shift in the trajectory of technological change in what we might call “traditional” manufacturing. </a:t>
            </a:r>
            <a:r>
              <a:rPr lang="en-US" dirty="0"/>
              <a:t> </a:t>
            </a:r>
            <a:r>
              <a:rPr lang="en-US" dirty="0" smtClean="0"/>
              <a:t>Successive generations of patents increasingly draw upon software, to an extent that is both statistically and economically significant.</a:t>
            </a:r>
          </a:p>
          <a:p>
            <a:endParaRPr lang="en-US" dirty="0" smtClean="0"/>
          </a:p>
          <a:p>
            <a:r>
              <a:rPr lang="en-US" dirty="0" smtClean="0"/>
              <a:t>If this shift is a real phenomenon and not just an artifact of patent citation data, then we should observe that the firms that are better able to tap into and exploit this software opportunity should be more productive in their innovation.  </a:t>
            </a:r>
            <a:r>
              <a:rPr lang="en-US" dirty="0" err="1" smtClean="0"/>
              <a:t>Namho</a:t>
            </a:r>
            <a:r>
              <a:rPr lang="en-US" dirty="0" smtClean="0"/>
              <a:t> will show you evidence consistent with the view that firms that exploit software more intensively</a:t>
            </a:r>
            <a:r>
              <a:rPr lang="en-US" baseline="0" dirty="0" smtClean="0"/>
              <a:t> in their R&amp;D operations</a:t>
            </a:r>
            <a:r>
              <a:rPr lang="en-US" dirty="0" smtClean="0"/>
              <a:t> generate more patents per R&amp;D dollar and we will show you that equity markets place a higher valuation on their R&amp;D investments.  </a:t>
            </a:r>
          </a:p>
          <a:p>
            <a:endParaRPr lang="en-US" dirty="0" smtClean="0"/>
          </a:p>
          <a:p>
            <a:r>
              <a:rPr lang="en-US" dirty="0" smtClean="0"/>
              <a:t>If</a:t>
            </a:r>
            <a:r>
              <a:rPr lang="en-US" baseline="0" dirty="0" smtClean="0"/>
              <a:t> using software makes innovation more effective, why are not all firms using it in equal measure?  We will present suggestive – but not definitive – evidence supporting the idea that software-based innovation requires specialized human resources whose geographic distribution across national labor markets is very skewed.  This implies the cost of shifting toward a more software-based technological trajectory is much easier for firms based in certain economies, such as the United States.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 val="1276855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section of our paper summarizes</a:t>
            </a:r>
            <a:r>
              <a:rPr lang="en-US" baseline="0" dirty="0" smtClean="0"/>
              <a:t> a number of engineering studies and industry reports which support the notion of a software-biased shift in the nature of innovation and product development in our target industries.  </a:t>
            </a:r>
          </a:p>
          <a:p>
            <a:endParaRPr lang="en-US" baseline="0" dirty="0" smtClean="0"/>
          </a:p>
          <a:p>
            <a:r>
              <a:rPr lang="en-US" baseline="0" dirty="0" smtClean="0"/>
              <a:t>But anyone who has read that section will note that most of these studies have </a:t>
            </a:r>
            <a:r>
              <a:rPr lang="en-US" b="1" baseline="0" dirty="0" smtClean="0"/>
              <a:t>a very anecdotal flavor </a:t>
            </a:r>
            <a:r>
              <a:rPr lang="en-US" baseline="0" dirty="0" smtClean="0"/>
              <a:t>– they draw upon a </a:t>
            </a:r>
            <a:r>
              <a:rPr lang="en-US" b="1" baseline="0" dirty="0" smtClean="0"/>
              <a:t>small and highly selected sample of firms and products to make their case.  </a:t>
            </a:r>
          </a:p>
          <a:p>
            <a:endParaRPr lang="en-US" baseline="0" dirty="0" smtClean="0"/>
          </a:p>
          <a:p>
            <a:r>
              <a:rPr lang="en-US" b="1" baseline="0" dirty="0" smtClean="0"/>
              <a:t>To convince an audience of economists and management scholars that this shift is real and broad-based, we need far more comprehensive statistical evidence, and that is what </a:t>
            </a:r>
            <a:r>
              <a:rPr lang="en-US" b="1" baseline="0" dirty="0" err="1" smtClean="0"/>
              <a:t>Namho</a:t>
            </a:r>
            <a:r>
              <a:rPr lang="en-US" b="1" baseline="0" dirty="0" smtClean="0"/>
              <a:t> will discuss next.</a:t>
            </a:r>
            <a:endParaRPr lang="en-US" b="1" dirty="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2444829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are going to convince you that software is an increasingly important driver of invention in manufacturing sectors like autos and aerospace, then we first need to define software innovation within and outside of these sectors.  Here’s how we do it.</a:t>
            </a:r>
          </a:p>
          <a:p>
            <a:endParaRPr lang="en-US" dirty="0"/>
          </a:p>
          <a:p>
            <a:r>
              <a:rPr lang="en-US" dirty="0" smtClean="0"/>
              <a:t>First, we generated </a:t>
            </a:r>
            <a:r>
              <a:rPr lang="en-US" dirty="0"/>
              <a:t>a set of patents, granted after January 1st 1985 and before December 31st 2005 </a:t>
            </a:r>
            <a:r>
              <a:rPr lang="en-US" dirty="0" smtClean="0"/>
              <a:t>whose</a:t>
            </a:r>
            <a:r>
              <a:rPr lang="en-US" baseline="0" dirty="0" smtClean="0"/>
              <a:t> abstracts used</a:t>
            </a:r>
            <a:r>
              <a:rPr lang="en-US" dirty="0" smtClean="0"/>
              <a:t> </a:t>
            </a:r>
            <a:r>
              <a:rPr lang="en-US" dirty="0"/>
              <a:t>keywords associated with software-based technologies (e.g. “computer program” or “software”), as defined </a:t>
            </a:r>
            <a:r>
              <a:rPr lang="en-US" u="sng" dirty="0"/>
              <a:t>in </a:t>
            </a:r>
            <a:r>
              <a:rPr lang="en-US" u="sng" dirty="0" err="1"/>
              <a:t>Bessen</a:t>
            </a:r>
            <a:r>
              <a:rPr lang="en-US" u="sng" dirty="0"/>
              <a:t> and Hunt (2007)</a:t>
            </a:r>
            <a:r>
              <a:rPr lang="en-US" dirty="0"/>
              <a:t>. </a:t>
            </a:r>
            <a:endParaRPr lang="en-US" dirty="0" smtClean="0"/>
          </a:p>
          <a:p>
            <a:r>
              <a:rPr lang="en-US" dirty="0" smtClean="0"/>
              <a:t>Secondly</a:t>
            </a:r>
            <a:r>
              <a:rPr lang="en-US" dirty="0"/>
              <a:t>, we identified </a:t>
            </a:r>
            <a:r>
              <a:rPr lang="en-US" dirty="0" smtClean="0"/>
              <a:t>all the patents </a:t>
            </a:r>
            <a:r>
              <a:rPr lang="en-US" dirty="0"/>
              <a:t>that fell into a narrow set of </a:t>
            </a:r>
            <a:r>
              <a:rPr lang="en-US" dirty="0" smtClean="0"/>
              <a:t>software-related IPC </a:t>
            </a:r>
            <a:r>
              <a:rPr lang="en-US" dirty="0"/>
              <a:t>categories as </a:t>
            </a:r>
            <a:r>
              <a:rPr lang="en-US" dirty="0" smtClean="0"/>
              <a:t>identified by </a:t>
            </a:r>
            <a:r>
              <a:rPr lang="en-US" u="sng" dirty="0"/>
              <a:t>Graham and Mowery (2003). </a:t>
            </a:r>
            <a:endParaRPr lang="en-US" u="sng" dirty="0" smtClean="0"/>
          </a:p>
          <a:p>
            <a:endParaRPr lang="en-US" dirty="0"/>
          </a:p>
          <a:p>
            <a:r>
              <a:rPr lang="en-US" dirty="0" smtClean="0"/>
              <a:t>Then we took the union of these two sets of patents:</a:t>
            </a:r>
            <a:r>
              <a:rPr lang="en-US" baseline="0" dirty="0" smtClean="0"/>
              <a:t>  189,134 patents, 21,755 of which were assigned to the sample firms that appear in our four target industries.</a:t>
            </a:r>
            <a:endParaRPr lang="en-US" dirty="0"/>
          </a:p>
          <a:p>
            <a:endParaRPr lang="en-US" dirty="0" smtClean="0"/>
          </a:p>
          <a:p>
            <a:endParaRPr lang="en-US" dirty="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xmlns="" val="1199183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are right, and if this software-biased</a:t>
            </a:r>
            <a:r>
              <a:rPr lang="en-US" baseline="0" dirty="0" smtClean="0"/>
              <a:t> shift in the nature of invention shown by patent citation data is not just a statistical mirage, </a:t>
            </a:r>
            <a:r>
              <a:rPr lang="en-US" u="sng" baseline="0" dirty="0" smtClean="0"/>
              <a:t>then we should find that firms that incorporate software technologies into their new product development more aggressively should also be more productive over time, in terms of their R&amp;D.</a:t>
            </a:r>
            <a:endParaRPr lang="en-US" u="sng" dirty="0" smtClean="0"/>
          </a:p>
          <a:p>
            <a:endParaRPr lang="en-US" dirty="0" smtClean="0"/>
          </a:p>
          <a:p>
            <a:r>
              <a:rPr lang="en-US" dirty="0" smtClean="0"/>
              <a:t>To </a:t>
            </a:r>
            <a:r>
              <a:rPr lang="en-US" dirty="0"/>
              <a:t>measure relative </a:t>
            </a:r>
            <a:r>
              <a:rPr lang="en-US" dirty="0" smtClean="0"/>
              <a:t>R&amp;D </a:t>
            </a:r>
            <a:r>
              <a:rPr lang="en-US" dirty="0"/>
              <a:t>productivity, we </a:t>
            </a:r>
            <a:r>
              <a:rPr lang="en-US" dirty="0" smtClean="0"/>
              <a:t>use </a:t>
            </a:r>
            <a:r>
              <a:rPr lang="en-US" dirty="0"/>
              <a:t>the </a:t>
            </a:r>
            <a:r>
              <a:rPr lang="en-US" u="sng" dirty="0"/>
              <a:t>well-known patent production </a:t>
            </a:r>
            <a:r>
              <a:rPr lang="en-US" u="sng" dirty="0" smtClean="0"/>
              <a:t>function</a:t>
            </a:r>
            <a:r>
              <a:rPr lang="en-US" dirty="0" smtClean="0"/>
              <a:t> introduced by </a:t>
            </a:r>
            <a:r>
              <a:rPr lang="en-US" dirty="0" err="1" smtClean="0"/>
              <a:t>Zvi</a:t>
            </a:r>
            <a:r>
              <a:rPr lang="en-US" baseline="0" dirty="0" smtClean="0"/>
              <a:t> </a:t>
            </a:r>
            <a:r>
              <a:rPr lang="en-US" baseline="0" dirty="0" err="1" smtClean="0"/>
              <a:t>Griliches</a:t>
            </a:r>
            <a:r>
              <a:rPr lang="en-US" baseline="0" dirty="0" smtClean="0"/>
              <a:t> back in the 80s.  Since this approach is pretty familiar to the NBER productivity research community, I’m going to move very quickly here, in the interests of time.</a:t>
            </a:r>
            <a:endParaRPr lang="en-US" dirty="0" smtClean="0"/>
          </a:p>
          <a:p>
            <a:r>
              <a:rPr lang="en-US" dirty="0"/>
              <a:t>Patents </a:t>
            </a:r>
            <a:r>
              <a:rPr lang="en-US" dirty="0" smtClean="0"/>
              <a:t>P are modeled as a </a:t>
            </a:r>
            <a:r>
              <a:rPr lang="en-US" dirty="0"/>
              <a:t>function of R&amp;D investment r, and a vector of industry and firm-specific attributes.  We allow for industry-specific differences in technological opportunity </a:t>
            </a:r>
            <a:r>
              <a:rPr lang="en-US" dirty="0" smtClean="0"/>
              <a:t> </a:t>
            </a:r>
            <a:r>
              <a:rPr lang="en-US" dirty="0"/>
              <a:t>and allow for </a:t>
            </a:r>
            <a:r>
              <a:rPr lang="en-US" u="sng" dirty="0" smtClean="0"/>
              <a:t>software intensive </a:t>
            </a:r>
            <a:r>
              <a:rPr lang="en-US" u="sng" dirty="0"/>
              <a:t>firms to have a </a:t>
            </a:r>
            <a:r>
              <a:rPr lang="en-US" u="sng" dirty="0" smtClean="0"/>
              <a:t>differential </a:t>
            </a:r>
            <a:r>
              <a:rPr lang="en-US" u="sng" dirty="0"/>
              <a:t>level of research </a:t>
            </a:r>
            <a:r>
              <a:rPr lang="en-US" u="sng" dirty="0" smtClean="0"/>
              <a:t>productivity</a:t>
            </a:r>
            <a:r>
              <a:rPr lang="en-US" dirty="0" smtClean="0"/>
              <a:t>.  </a:t>
            </a:r>
          </a:p>
          <a:p>
            <a:endParaRPr lang="en-US" dirty="0" smtClean="0"/>
          </a:p>
          <a:p>
            <a:r>
              <a:rPr lang="en-US" dirty="0" smtClean="0"/>
              <a:t>If we want to</a:t>
            </a:r>
            <a:r>
              <a:rPr lang="en-US" baseline="0" dirty="0" smtClean="0"/>
              <a:t> estimate an innovation production function with </a:t>
            </a:r>
            <a:r>
              <a:rPr lang="en-US" u="sng" baseline="0" dirty="0" smtClean="0"/>
              <a:t>firm fixed effects, then</a:t>
            </a:r>
            <a:r>
              <a:rPr lang="en-US" u="sng" dirty="0" smtClean="0"/>
              <a:t> we </a:t>
            </a:r>
            <a:r>
              <a:rPr lang="en-US" u="sng" dirty="0"/>
              <a:t>can no longer recover a time invariant measure of average differential </a:t>
            </a:r>
            <a:r>
              <a:rPr lang="en-US" u="sng" dirty="0" smtClean="0"/>
              <a:t>software intensity </a:t>
            </a:r>
            <a:r>
              <a:rPr lang="en-US" u="sng" dirty="0"/>
              <a:t>productivity</a:t>
            </a:r>
            <a:r>
              <a:rPr lang="en-US" dirty="0"/>
              <a:t>, but we can still estimate how this </a:t>
            </a:r>
            <a:r>
              <a:rPr lang="en-US" b="1" dirty="0"/>
              <a:t>relative productivity changes over time</a:t>
            </a:r>
            <a:r>
              <a:rPr lang="en-US" dirty="0"/>
              <a:t> – in other words, </a:t>
            </a:r>
            <a:r>
              <a:rPr lang="en-US" u="sng" dirty="0"/>
              <a:t>we can still estimate interaction terms of a </a:t>
            </a:r>
            <a:r>
              <a:rPr lang="en-US" u="sng" dirty="0" smtClean="0"/>
              <a:t>software intensity </a:t>
            </a:r>
            <a:r>
              <a:rPr lang="en-US" u="sng" dirty="0"/>
              <a:t>dummy with </a:t>
            </a:r>
            <a:r>
              <a:rPr lang="en-US" u="sng" dirty="0" err="1"/>
              <a:t>subperiod</a:t>
            </a:r>
            <a:r>
              <a:rPr lang="en-US" u="sng" dirty="0"/>
              <a:t> </a:t>
            </a:r>
            <a:r>
              <a:rPr lang="en-US" u="sng" dirty="0" smtClean="0"/>
              <a:t>dummies</a:t>
            </a:r>
            <a:r>
              <a:rPr lang="en-US" dirty="0" smtClean="0"/>
              <a:t>.  </a:t>
            </a:r>
          </a:p>
          <a:p>
            <a:r>
              <a:rPr lang="en-US" dirty="0" smtClean="0"/>
              <a:t>In the paper, we report results of a negative binomial version</a:t>
            </a:r>
            <a:r>
              <a:rPr lang="en-US" baseline="0" dirty="0" smtClean="0"/>
              <a:t> of the patent production function, with both fixed and random effects.  We also weight patent output by numbers of claims and forward citations.</a:t>
            </a:r>
            <a:endParaRPr lang="en-US" dirty="0"/>
          </a:p>
          <a:p>
            <a:endParaRPr lang="en-US" dirty="0"/>
          </a:p>
          <a:p>
            <a:r>
              <a:rPr lang="en-US" dirty="0" smtClean="0"/>
              <a:t>--------------------------------------------------------------------------------------------------</a:t>
            </a:r>
          </a:p>
          <a:p>
            <a:endParaRPr lang="en-US" dirty="0"/>
          </a:p>
          <a:p>
            <a:endParaRPr lang="en-US" dirty="0"/>
          </a:p>
          <a:p>
            <a:pPr marL="233292" indent="-233292">
              <a:buAutoNum type="arabicParenBoth"/>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xmlns="" val="2787061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relative research productivity, we rely on the well-known patent production </a:t>
            </a:r>
            <a:r>
              <a:rPr lang="en-US" dirty="0" smtClean="0"/>
              <a:t>function</a:t>
            </a:r>
          </a:p>
          <a:p>
            <a:endParaRPr lang="en-US" dirty="0" smtClean="0"/>
          </a:p>
          <a:p>
            <a:r>
              <a:rPr lang="en-US" dirty="0"/>
              <a:t>Patents P are a function of R&amp;D investment r, and a vector of industry and firm-specific attributes.  We allow for industry-specific differences in technological opportunity </a:t>
            </a:r>
            <a:r>
              <a:rPr lang="en-US" dirty="0" smtClean="0"/>
              <a:t> </a:t>
            </a:r>
            <a:r>
              <a:rPr lang="en-US" dirty="0"/>
              <a:t>and allow for </a:t>
            </a:r>
            <a:r>
              <a:rPr lang="en-US" u="sng" dirty="0" smtClean="0"/>
              <a:t>software intensive </a:t>
            </a:r>
            <a:r>
              <a:rPr lang="en-US" u="sng" dirty="0"/>
              <a:t>firms to have a Japan-specific differential level of research </a:t>
            </a:r>
            <a:r>
              <a:rPr lang="en-US" u="sng" dirty="0" smtClean="0"/>
              <a:t>productivity</a:t>
            </a:r>
            <a:r>
              <a:rPr lang="en-US" dirty="0" smtClean="0"/>
              <a:t>.  </a:t>
            </a:r>
            <a:r>
              <a:rPr lang="en-US" dirty="0"/>
              <a:t>Finally, we allow for an error term with firm effects that can be either random or fixed. </a:t>
            </a:r>
            <a:endParaRPr lang="en-US" dirty="0" smtClean="0"/>
          </a:p>
          <a:p>
            <a:endParaRPr lang="en-US" dirty="0" smtClean="0"/>
          </a:p>
          <a:p>
            <a:r>
              <a:rPr lang="en-US" dirty="0"/>
              <a:t>We can no longer recover a time invariant measure of average differential </a:t>
            </a:r>
            <a:r>
              <a:rPr lang="en-US" dirty="0" smtClean="0"/>
              <a:t>software intensity </a:t>
            </a:r>
            <a:r>
              <a:rPr lang="en-US" dirty="0"/>
              <a:t>productivity, but we can still estimate how this relative productivity changes over time – in other words, we can still estimate interaction terms of a </a:t>
            </a:r>
            <a:r>
              <a:rPr lang="en-US" dirty="0" smtClean="0"/>
              <a:t>software intensity </a:t>
            </a:r>
            <a:r>
              <a:rPr lang="en-US" dirty="0"/>
              <a:t>dummy with </a:t>
            </a:r>
            <a:r>
              <a:rPr lang="en-US" dirty="0" err="1"/>
              <a:t>subperiod</a:t>
            </a:r>
            <a:r>
              <a:rPr lang="en-US" dirty="0"/>
              <a:t> </a:t>
            </a:r>
            <a:r>
              <a:rPr lang="en-US" dirty="0" smtClean="0"/>
              <a:t>dummies.</a:t>
            </a:r>
            <a:endParaRPr lang="en-US" dirty="0"/>
          </a:p>
          <a:p>
            <a:endParaRPr lang="en-US" dirty="0"/>
          </a:p>
          <a:p>
            <a:r>
              <a:rPr lang="en-US" dirty="0"/>
              <a:t>Patents P are a function of R&amp;D investment r, and a vector of industry and firm-specific attributes.  We allow for industry-specific differences in technological opportunity (see 7) and allow for Japanese firms to have a Japan-specific differential level of research productivity (8).  Finally, we allow for an error term with firm effects that can be either random or fixed. </a:t>
            </a:r>
            <a:endParaRPr lang="en-US" dirty="0" smtClean="0"/>
          </a:p>
          <a:p>
            <a:endParaRPr lang="en-US" dirty="0"/>
          </a:p>
          <a:p>
            <a:r>
              <a:rPr lang="en-US" dirty="0" smtClean="0"/>
              <a:t>We used negative binomial distribution: </a:t>
            </a:r>
          </a:p>
          <a:p>
            <a:pPr marL="233292" indent="-233292">
              <a:buAutoNum type="arabicParenBoth"/>
            </a:pPr>
            <a:r>
              <a:rPr lang="en-US" dirty="0" smtClean="0"/>
              <a:t>large variance (much larger than the mean)</a:t>
            </a:r>
          </a:p>
          <a:p>
            <a:pPr marL="233292" indent="-233292">
              <a:buAutoNum type="arabicParenBoth"/>
            </a:pPr>
            <a:r>
              <a:rPr lang="en-US" dirty="0" smtClean="0"/>
              <a:t>many zeros</a:t>
            </a:r>
          </a:p>
          <a:p>
            <a:r>
              <a:rPr lang="en-US" dirty="0" smtClean="0"/>
              <a:t>--------------------------------------------------------------------------------------------------</a:t>
            </a:r>
          </a:p>
          <a:p>
            <a:endParaRPr lang="en-US" dirty="0"/>
          </a:p>
          <a:p>
            <a:r>
              <a:rPr lang="en-US" dirty="0"/>
              <a:t>By taking the gamma distribution of </a:t>
            </a:r>
            <a:r>
              <a:rPr lang="en-US" i="1" dirty="0" err="1"/>
              <a:t>λit</a:t>
            </a:r>
            <a:r>
              <a:rPr lang="en-US" dirty="0"/>
              <a:t> and integrating by parts, we obtain the following: </a:t>
            </a:r>
          </a:p>
          <a:p>
            <a:r>
              <a:rPr lang="en-US" dirty="0" smtClean="0"/>
              <a:t>We </a:t>
            </a:r>
            <a:r>
              <a:rPr lang="en-US" dirty="0"/>
              <a:t>allow the randomness of </a:t>
            </a:r>
            <a:r>
              <a:rPr lang="en-US" i="1" dirty="0" err="1"/>
              <a:t>δi</a:t>
            </a:r>
            <a:r>
              <a:rPr lang="en-US" dirty="0"/>
              <a:t> across firms for a random effect model. We condition the joint probability of the number of patent applications for each firm on the total number of patent applications for all the period. </a:t>
            </a:r>
          </a:p>
          <a:p>
            <a:endParaRPr lang="en-US" dirty="0"/>
          </a:p>
          <a:p>
            <a:pPr marL="233292" indent="-233292">
              <a:buAutoNum type="arabicParenBoth"/>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1680892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coefficients of Interaction</a:t>
            </a:r>
            <a:r>
              <a:rPr lang="en-US" baseline="0" dirty="0" smtClean="0"/>
              <a:t> terms are positive and getting bigger over time. </a:t>
            </a:r>
            <a:endParaRPr lang="en-US" dirty="0" smtClean="0"/>
          </a:p>
          <a:p>
            <a:endParaRPr lang="en-US" dirty="0" smtClean="0"/>
          </a:p>
          <a:p>
            <a:r>
              <a:rPr lang="en-US" dirty="0" smtClean="0"/>
              <a:t>Table</a:t>
            </a:r>
            <a:r>
              <a:rPr lang="en-US" baseline="0" dirty="0" smtClean="0"/>
              <a:t> II</a:t>
            </a:r>
            <a:endParaRPr lang="en-US" dirty="0"/>
          </a:p>
          <a:p>
            <a:endParaRPr lang="en-US" dirty="0"/>
          </a:p>
          <a:p>
            <a:r>
              <a:rPr lang="en-US" dirty="0" smtClean="0"/>
              <a:t>--------------------------------------------------------------------------------------------------</a:t>
            </a:r>
          </a:p>
          <a:p>
            <a:pPr marL="233292" indent="-233292">
              <a:buAutoNum type="arabicParenBoth"/>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2508326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7848" y="4307659"/>
            <a:ext cx="6853627" cy="4569923"/>
          </a:xfrm>
        </p:spPr>
        <p:txBody>
          <a:bodyPr/>
          <a:lstStyle/>
          <a:p>
            <a:pPr defTabSz="457886">
              <a:defRPr/>
            </a:pPr>
            <a:r>
              <a:rPr lang="en-US" baseline="0" dirty="0" smtClean="0"/>
              <a:t>Rather than go through all the relevant coefficients, let me summarize the key results with this figure, which shows the increase in the relative R&amp;D productivity of SW patent-intensive firms over time.</a:t>
            </a:r>
            <a:endParaRPr lang="en-US" dirty="0" smtClean="0"/>
          </a:p>
          <a:p>
            <a:endParaRPr lang="en-US" dirty="0" smtClean="0"/>
          </a:p>
          <a:p>
            <a:r>
              <a:rPr lang="en-US" dirty="0"/>
              <a:t>The graph is based on the second column of Table II using a dependent variable as a number of patents.</a:t>
            </a:r>
          </a:p>
          <a:p>
            <a:r>
              <a:rPr lang="en-US" dirty="0" smtClean="0"/>
              <a:t>The</a:t>
            </a:r>
            <a:r>
              <a:rPr lang="en-US" baseline="0" dirty="0" smtClean="0"/>
              <a:t> height of the bar is equivalent to </a:t>
            </a:r>
            <a:r>
              <a:rPr lang="en-US" u="sng" baseline="0" dirty="0" smtClean="0"/>
              <a:t>the sum of the coefficient on the dummy variable measuring whether this particular firm is above the median in terms of software intensity and the coefficient on the interaction of this software intensity dummy with a time period dummy</a:t>
            </a:r>
            <a:r>
              <a:rPr lang="en-US" baseline="0" dirty="0" smtClean="0"/>
              <a:t>.  </a:t>
            </a:r>
          </a:p>
          <a:p>
            <a:r>
              <a:rPr lang="en-US" baseline="0" dirty="0" smtClean="0"/>
              <a:t>In the </a:t>
            </a:r>
            <a:r>
              <a:rPr lang="en-US" u="sng" baseline="0" dirty="0" smtClean="0"/>
              <a:t>1980s</a:t>
            </a:r>
            <a:r>
              <a:rPr lang="en-US" baseline="0" dirty="0" smtClean="0"/>
              <a:t>, there was no statistically significant productivity premium associated with software intensity.  But this </a:t>
            </a:r>
            <a:r>
              <a:rPr lang="en-US" u="sng" baseline="0" dirty="0" smtClean="0"/>
              <a:t>premium emerged in the 1990s and widened in the 2000s</a:t>
            </a:r>
            <a:r>
              <a:rPr lang="en-US" baseline="0" dirty="0" smtClean="0"/>
              <a:t>. And the effects are both statistically and economically significant.  </a:t>
            </a:r>
            <a:endParaRPr lang="en-US" dirty="0"/>
          </a:p>
          <a:p>
            <a:pPr marL="233292" indent="-233292">
              <a:buAutoNum type="arabicParenBoth"/>
            </a:pPr>
            <a:endParaRPr lang="en-US" dirty="0" smtClean="0"/>
          </a:p>
          <a:p>
            <a:r>
              <a:rPr lang="en-US" dirty="0" smtClean="0"/>
              <a:t>-----------------------------------</a:t>
            </a:r>
          </a:p>
          <a:p>
            <a:r>
              <a:rPr lang="en-US" dirty="0" smtClean="0"/>
              <a:t>Whiskers: 95% confidence levels</a:t>
            </a:r>
          </a:p>
          <a:p>
            <a:r>
              <a:rPr lang="en-US" dirty="0" smtClean="0"/>
              <a:t>Standard</a:t>
            </a:r>
            <a:r>
              <a:rPr lang="en-US" baseline="0" dirty="0" smtClean="0"/>
              <a:t> errors are calculated using the covariance matrix of coefficients. </a:t>
            </a:r>
            <a:endParaRPr lang="en-US" dirty="0" smtClean="0"/>
          </a:p>
          <a:p>
            <a:r>
              <a:rPr lang="pl-PL" dirty="0" smtClean="0"/>
              <a:t>* SE(</a:t>
            </a:r>
            <a:r>
              <a:rPr lang="pl-PL" dirty="0" err="1" smtClean="0"/>
              <a:t>b_new</a:t>
            </a:r>
            <a:r>
              <a:rPr lang="pl-PL" dirty="0" smtClean="0"/>
              <a:t>): </a:t>
            </a:r>
            <a:r>
              <a:rPr lang="pl-PL" dirty="0" err="1" smtClean="0"/>
              <a:t>b_new</a:t>
            </a:r>
            <a:r>
              <a:rPr lang="pl-PL" dirty="0" smtClean="0"/>
              <a:t>=b1+b2</a:t>
            </a:r>
          </a:p>
          <a:p>
            <a:r>
              <a:rPr lang="pl-PL" dirty="0" smtClean="0"/>
              <a:t>{(SE1)^2+(SE2)^2+2Cov(b1,b2)}^0.5</a:t>
            </a:r>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xmlns="" val="549800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who just cannot accept patents as a valid measure of inventive output, we offer a totally different empirical approach to measurement of R&amp;D productivity, which is Tobin’s Q.  </a:t>
            </a:r>
          </a:p>
          <a:p>
            <a:endParaRPr lang="en-US" baseline="0" dirty="0" smtClean="0"/>
          </a:p>
          <a:p>
            <a:r>
              <a:rPr lang="en-US" baseline="0" dirty="0" smtClean="0"/>
              <a:t>Ever since the early 1980s, productivity researchers have used Tobin’s Q to measure</a:t>
            </a:r>
            <a:r>
              <a:rPr lang="en-US" u="sng" baseline="0" dirty="0" smtClean="0"/>
              <a:t> the stock market’s valuation of the knowledge capital of the firm.  </a:t>
            </a:r>
          </a:p>
          <a:p>
            <a:r>
              <a:rPr lang="en-US" baseline="0" dirty="0" smtClean="0"/>
              <a:t>Here, we use an approach pioneered by </a:t>
            </a:r>
            <a:r>
              <a:rPr lang="en-US" baseline="0" dirty="0" err="1" smtClean="0"/>
              <a:t>Griliches</a:t>
            </a:r>
            <a:r>
              <a:rPr lang="en-US" baseline="0" dirty="0" smtClean="0"/>
              <a:t> and Cockburn. And I think this approach should be quite familiar to many people in this room.</a:t>
            </a:r>
          </a:p>
          <a:p>
            <a:r>
              <a:rPr lang="en-US" baseline="0" dirty="0" smtClean="0"/>
              <a:t>We control for the physical capital of a firm, and allow the market’s valuation of the knowledge stock to vary between software-intensive firms and others.  We also track how this differential valuation evolves over time.  </a:t>
            </a:r>
            <a:endParaRPr lang="en-US" dirty="0" smtClean="0"/>
          </a:p>
          <a:p>
            <a:endParaRPr lang="en-US" dirty="0" smtClean="0"/>
          </a:p>
          <a:p>
            <a:r>
              <a:rPr lang="en-US" dirty="0" smtClean="0"/>
              <a:t>Those</a:t>
            </a:r>
            <a:r>
              <a:rPr lang="en-US" baseline="0" dirty="0" smtClean="0"/>
              <a:t> of us old enough to have lived through the dot-com bubble may regard </a:t>
            </a:r>
            <a:r>
              <a:rPr lang="en-US" u="sng" baseline="0" dirty="0" smtClean="0"/>
              <a:t>the stock market as a less-than-perfect indicator of true innovative productivity</a:t>
            </a:r>
            <a:r>
              <a:rPr lang="en-US" baseline="0" dirty="0" smtClean="0"/>
              <a:t>, but the problems of a stock market </a:t>
            </a:r>
            <a:r>
              <a:rPr lang="en-US" u="sng" baseline="0" dirty="0" smtClean="0"/>
              <a:t>approach are largely orthogonal to the problems of the patent production function approach</a:t>
            </a:r>
            <a:r>
              <a:rPr lang="en-US" baseline="0" dirty="0" smtClean="0"/>
              <a:t>.  </a:t>
            </a:r>
          </a:p>
          <a:p>
            <a:r>
              <a:rPr lang="en-US" b="1" baseline="0" dirty="0" smtClean="0"/>
              <a:t>If these two very different approaches reveal a similar picture, that is probably telling us something we can believe.</a:t>
            </a:r>
            <a:endParaRPr lang="en-US" b="1" dirty="0" smtClean="0"/>
          </a:p>
          <a:p>
            <a:endParaRPr lang="en-US" dirty="0" smtClean="0"/>
          </a:p>
          <a:p>
            <a:r>
              <a:rPr lang="en-US" dirty="0" smtClean="0"/>
              <a:t>-----------------------</a:t>
            </a:r>
          </a:p>
          <a:p>
            <a:r>
              <a:rPr lang="en-US" baseline="0" dirty="0" smtClean="0"/>
              <a:t>Tobin’s Q: </a:t>
            </a:r>
            <a:r>
              <a:rPr lang="en-US" u="sng" baseline="0" dirty="0" smtClean="0"/>
              <a:t>ratio of the firm’s stock market value to the replacement value of its assets</a:t>
            </a:r>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xmlns="" val="3728527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negative binomial distribution: </a:t>
            </a:r>
          </a:p>
          <a:p>
            <a:pPr marL="233292" indent="-233292">
              <a:buAutoNum type="arabicParenBoth"/>
            </a:pPr>
            <a:r>
              <a:rPr lang="en-US" dirty="0" smtClean="0"/>
              <a:t>large variance (much larger than the mean)</a:t>
            </a:r>
          </a:p>
          <a:p>
            <a:pPr marL="233292" indent="-233292">
              <a:buAutoNum type="arabicParenBoth"/>
            </a:pPr>
            <a:r>
              <a:rPr lang="en-US" dirty="0" smtClean="0"/>
              <a:t>many zeros</a:t>
            </a:r>
          </a:p>
          <a:p>
            <a:endParaRPr lang="en-US" dirty="0" smtClean="0"/>
          </a:p>
          <a:p>
            <a:r>
              <a:rPr lang="en-US" dirty="0" smtClean="0"/>
              <a:t>By </a:t>
            </a:r>
            <a:r>
              <a:rPr lang="en-US" dirty="0"/>
              <a:t>taking the gamma distribution of </a:t>
            </a:r>
            <a:r>
              <a:rPr lang="en-US" i="1" dirty="0" err="1"/>
              <a:t>λit</a:t>
            </a:r>
            <a:r>
              <a:rPr lang="en-US" dirty="0"/>
              <a:t> and integrating by parts, we obtain the following: </a:t>
            </a:r>
            <a:endParaRPr lang="en-US" dirty="0" smtClean="0"/>
          </a:p>
          <a:p>
            <a:endParaRPr lang="en-US" dirty="0"/>
          </a:p>
          <a:p>
            <a:r>
              <a:rPr lang="en-US" dirty="0"/>
              <a:t>We apply the model using both a random effect and a fixed effect. </a:t>
            </a:r>
            <a:endParaRPr lang="en-US" dirty="0" smtClean="0"/>
          </a:p>
          <a:p>
            <a:endParaRPr lang="en-US" dirty="0"/>
          </a:p>
          <a:p>
            <a:r>
              <a:rPr lang="en-US" dirty="0" smtClean="0"/>
              <a:t>--------------------------------------------------------------------------------------------------</a:t>
            </a:r>
          </a:p>
          <a:p>
            <a:r>
              <a:rPr lang="en-US" dirty="0" smtClean="0"/>
              <a:t>We </a:t>
            </a:r>
            <a:r>
              <a:rPr lang="en-US" dirty="0"/>
              <a:t>allow the randomness of </a:t>
            </a:r>
            <a:r>
              <a:rPr lang="en-US" i="1" dirty="0" err="1"/>
              <a:t>δi</a:t>
            </a:r>
            <a:r>
              <a:rPr lang="en-US" dirty="0"/>
              <a:t> across firms for a random effect model. We condition the joint probability of the number of patent applications for each firm on the total number of patent applications for all the period. </a:t>
            </a:r>
          </a:p>
          <a:p>
            <a:endParaRPr lang="en-US" dirty="0"/>
          </a:p>
          <a:p>
            <a:pPr marL="233292" indent="-233292">
              <a:buAutoNum type="arabicParenBoth"/>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xmlns="" val="245763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CA32EF-EB2B-4067-9EE3-5F29440C5365}" type="slidenum">
              <a:rPr lang="en-US" altLang="en-US" sz="1300" smtClean="0"/>
              <a:pPr>
                <a:spcBef>
                  <a:spcPct val="0"/>
                </a:spcBef>
              </a:pPr>
              <a:t>5</a:t>
            </a:fld>
            <a:endParaRPr lang="en-US" altLang="en-US" sz="1300"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2357965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Depreciation rate: 15%</a:t>
            </a:r>
            <a:endParaRPr lang="en-US" dirty="0"/>
          </a:p>
          <a:p>
            <a:endParaRPr lang="en-US" dirty="0"/>
          </a:p>
          <a:p>
            <a:r>
              <a:rPr lang="en-US" dirty="0" smtClean="0"/>
              <a:t>--------------------------------------------------------------------------------------------------</a:t>
            </a:r>
          </a:p>
          <a:p>
            <a:pPr marL="233292" indent="-233292">
              <a:buAutoNum type="arabicParenBoth"/>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xmlns="" val="438720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546414"/>
          </a:xfrm>
        </p:spPr>
        <p:txBody>
          <a:bodyPr/>
          <a:lstStyle/>
          <a:p>
            <a:pPr defTabSz="457886">
              <a:defRPr/>
            </a:pPr>
            <a:r>
              <a:rPr lang="en-US" dirty="0" smtClean="0"/>
              <a:t>In the paper, we</a:t>
            </a:r>
            <a:r>
              <a:rPr lang="en-US" baseline="0" dirty="0" smtClean="0"/>
              <a:t> report the results of our Tobin’s Q regression in Table III.  In the interests of time, I will use this figure to summarize the main results.  And, fortunately for us, it is indeed a picture very similar to the one sketched out by our patent production function specification.  Here, </a:t>
            </a:r>
            <a:r>
              <a:rPr lang="en-US" b="1" baseline="0" dirty="0" smtClean="0"/>
              <a:t>the height of the bars corresponds the interaction term that measures the premium on R&amp;D assets of software-intensive firms.</a:t>
            </a:r>
          </a:p>
          <a:p>
            <a:pPr defTabSz="457886">
              <a:defRPr/>
            </a:pPr>
            <a:endParaRPr lang="en-US" dirty="0"/>
          </a:p>
          <a:p>
            <a:r>
              <a:rPr lang="en-US" dirty="0" smtClean="0"/>
              <a:t>During the first period,</a:t>
            </a:r>
            <a:r>
              <a:rPr lang="en-US" baseline="0" dirty="0" smtClean="0"/>
              <a:t> there is no statistically significant effect.  </a:t>
            </a:r>
            <a:r>
              <a:rPr lang="en-US" u="sng" baseline="0" dirty="0" smtClean="0"/>
              <a:t>In the 1990s, a positive, statistically significant, but economically very modest effect emerges, and it strengthens very substantially in the most recent </a:t>
            </a:r>
            <a:r>
              <a:rPr lang="en-US" u="sng" baseline="0" dirty="0" err="1" smtClean="0"/>
              <a:t>subperiod</a:t>
            </a:r>
            <a:r>
              <a:rPr lang="en-US" baseline="0" dirty="0" smtClean="0"/>
              <a:t>.  The timing is quite similar to that indicated by our patent production function.  And these results are robust to alternative measures of software intensity.  </a:t>
            </a:r>
          </a:p>
          <a:p>
            <a:r>
              <a:rPr lang="en-US" u="sng" baseline="0" dirty="0" smtClean="0"/>
              <a:t>This graph is based on a nonlinear least squares estimation.</a:t>
            </a:r>
          </a:p>
          <a:p>
            <a:r>
              <a:rPr lang="en-US" u="sng" baseline="0" dirty="0" smtClean="0"/>
              <a:t>In table IV, we report the results of a linearized version with firm fixed effects, and get qualitatively similar results</a:t>
            </a:r>
            <a:r>
              <a:rPr lang="en-US" baseline="0" dirty="0" smtClean="0"/>
              <a:t>.  </a:t>
            </a:r>
          </a:p>
          <a:p>
            <a:endParaRPr lang="en-US" baseline="0" dirty="0" smtClean="0"/>
          </a:p>
          <a:p>
            <a:r>
              <a:rPr lang="en-US" baseline="0" dirty="0" smtClean="0"/>
              <a:t>The data appear to be showing </a:t>
            </a:r>
            <a:r>
              <a:rPr lang="en-US" b="1" baseline="0" dirty="0" smtClean="0"/>
              <a:t>a strong relationship between software intensity and the relative productivity of firm R&amp;D.</a:t>
            </a:r>
          </a:p>
          <a:p>
            <a:endParaRPr lang="en-US" baseline="0" dirty="0" smtClean="0"/>
          </a:p>
          <a:p>
            <a:r>
              <a:rPr lang="en-US" dirty="0" smtClean="0"/>
              <a:t>----------------------------</a:t>
            </a:r>
          </a:p>
          <a:p>
            <a:r>
              <a:rPr lang="en-US" dirty="0" smtClean="0"/>
              <a:t>Whisker: 95% CI (coefficient-1.96SE, coefficient+1.96SE)</a:t>
            </a:r>
          </a:p>
          <a:p>
            <a:r>
              <a:rPr lang="en-US" dirty="0" smtClean="0"/>
              <a:t>Whiskers: 95% confidence levels</a:t>
            </a:r>
          </a:p>
          <a:p>
            <a:r>
              <a:rPr lang="en-US" dirty="0" smtClean="0"/>
              <a:t>Standard</a:t>
            </a:r>
            <a:r>
              <a:rPr lang="en-US" baseline="0" dirty="0" smtClean="0"/>
              <a:t> errors are calculated using the covariance matrix of coefficients. </a:t>
            </a:r>
            <a:endParaRPr lang="en-US" dirty="0" smtClean="0"/>
          </a:p>
          <a:p>
            <a:r>
              <a:rPr lang="pl-PL" dirty="0" smtClean="0"/>
              <a:t>* SE(</a:t>
            </a:r>
            <a:r>
              <a:rPr lang="pl-PL" dirty="0" err="1" smtClean="0"/>
              <a:t>b_new</a:t>
            </a:r>
            <a:r>
              <a:rPr lang="pl-PL" dirty="0" smtClean="0"/>
              <a:t>): </a:t>
            </a:r>
            <a:r>
              <a:rPr lang="pl-PL" dirty="0" err="1" smtClean="0"/>
              <a:t>b_new</a:t>
            </a:r>
            <a:r>
              <a:rPr lang="pl-PL" dirty="0" smtClean="0"/>
              <a:t>=b1+b2</a:t>
            </a:r>
          </a:p>
          <a:p>
            <a:r>
              <a:rPr lang="pl-PL" dirty="0" smtClean="0"/>
              <a:t>{(SE1)^2+(SE2)^2+2Cov(b1,b2)}^0.5</a:t>
            </a:r>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xmlns="" val="8740985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if this effect is real, then what accounts for the fact that some firms fail to take advantage of software-intensive approach to R&amp;D?</a:t>
            </a:r>
          </a:p>
          <a:p>
            <a:r>
              <a:rPr lang="en-US" baseline="0" dirty="0" smtClean="0"/>
              <a:t>That’s a great question, and, at this point in our research, we do not have a complete answer.</a:t>
            </a:r>
          </a:p>
          <a:p>
            <a:r>
              <a:rPr lang="en-US" u="sng" baseline="0" dirty="0" smtClean="0"/>
              <a:t>BUT</a:t>
            </a:r>
            <a:r>
              <a:rPr lang="en-US" baseline="0" dirty="0" smtClean="0"/>
              <a:t>, we believe that the underlying mechanism is quite similar to the one sketched out in the </a:t>
            </a:r>
            <a:r>
              <a:rPr lang="en-US" baseline="0" dirty="0" err="1" smtClean="0"/>
              <a:t>REStat</a:t>
            </a:r>
            <a:r>
              <a:rPr lang="en-US" baseline="0" dirty="0" smtClean="0"/>
              <a:t> paper by Arora, Branstetter, and </a:t>
            </a:r>
            <a:r>
              <a:rPr lang="en-US" baseline="0" dirty="0" err="1" smtClean="0"/>
              <a:t>Drev</a:t>
            </a:r>
            <a:r>
              <a:rPr lang="en-US" baseline="0" dirty="0" smtClean="0"/>
              <a:t>.</a:t>
            </a:r>
          </a:p>
          <a:p>
            <a:r>
              <a:rPr lang="en-US" baseline="0" dirty="0" smtClean="0"/>
              <a:t>We start with the observation that </a:t>
            </a:r>
            <a:r>
              <a:rPr lang="en-US" u="sng" baseline="0" dirty="0" smtClean="0"/>
              <a:t>U.S. firms are disproportionately the most software-intensive firms in all industries.  </a:t>
            </a:r>
          </a:p>
          <a:p>
            <a:r>
              <a:rPr lang="en-US" dirty="0"/>
              <a:t>Next, we posit that </a:t>
            </a:r>
            <a:r>
              <a:rPr lang="en-US" u="sng" dirty="0"/>
              <a:t>software-intensive research requires significant numbers of highly trained software engineers, and there has been a global shortage of skilled software engineers</a:t>
            </a:r>
            <a:r>
              <a:rPr lang="en-US" dirty="0"/>
              <a:t>.  </a:t>
            </a:r>
          </a:p>
          <a:p>
            <a:r>
              <a:rPr lang="en-US" b="1" dirty="0"/>
              <a:t>But</a:t>
            </a:r>
            <a:r>
              <a:rPr lang="en-US" dirty="0"/>
              <a:t> the </a:t>
            </a:r>
            <a:r>
              <a:rPr lang="en-US" u="sng" dirty="0"/>
              <a:t>U.S. has had the the biggest endowment of these engineers, </a:t>
            </a:r>
            <a:r>
              <a:rPr lang="en-US" dirty="0"/>
              <a:t>by far, of any major economy.  This links variation in software intensity to </a:t>
            </a:r>
            <a:r>
              <a:rPr lang="en-US" u="sng" dirty="0"/>
              <a:t>human resource constraints </a:t>
            </a:r>
            <a:r>
              <a:rPr lang="en-US" dirty="0"/>
              <a:t>in national labor markets.</a:t>
            </a:r>
          </a:p>
          <a:p>
            <a:endParaRPr lang="en-US" dirty="0"/>
          </a:p>
          <a:p>
            <a:r>
              <a:rPr lang="en-US" dirty="0"/>
              <a:t>An </a:t>
            </a:r>
            <a:r>
              <a:rPr lang="en-US" u="sng" dirty="0"/>
              <a:t>Alternative</a:t>
            </a:r>
            <a:r>
              <a:rPr lang="en-US" dirty="0"/>
              <a:t> explanation for lower levels of measured software intensity, especially among non-US firms, is the failure of these firms’ managers to make appropriate investments in software-related research capabilities.  It is a story of disproportionately non-US firms’ managerial failure rather than a resource constraint.</a:t>
            </a:r>
          </a:p>
          <a:p>
            <a:endParaRPr lang="en-US" dirty="0"/>
          </a:p>
          <a:p>
            <a:r>
              <a:rPr lang="en-US" dirty="0"/>
              <a:t>In the next few minutes, we’ll put forward an admittedly incomplete test that tries to discriminate between these two hypotheses.</a:t>
            </a:r>
          </a:p>
          <a:p>
            <a:r>
              <a:rPr lang="en-US" u="sng" dirty="0"/>
              <a:t>First, I want to convey just how big the human resource gap is between the US and the other economies </a:t>
            </a:r>
            <a:r>
              <a:rPr lang="en-US" dirty="0"/>
              <a:t>that host significant numbers of our sample firms…</a:t>
            </a:r>
          </a:p>
          <a:p>
            <a:endParaRPr lang="en-US" baseline="0" dirty="0" smtClean="0"/>
          </a:p>
          <a:p>
            <a:endParaRPr lang="en-US" baseline="0" dirty="0" smtClean="0"/>
          </a:p>
          <a:p>
            <a:endParaRPr lang="en-US" dirty="0" smtClean="0"/>
          </a:p>
          <a:p>
            <a:endParaRPr lang="en-US" dirty="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pPr/>
              <a:t>52</a:t>
            </a:fld>
            <a:endParaRPr lang="en-US"/>
          </a:p>
        </p:txBody>
      </p:sp>
    </p:spTree>
    <p:extLst>
      <p:ext uri="{BB962C8B-B14F-4D97-AF65-F5344CB8AC3E}">
        <p14:creationId xmlns:p14="http://schemas.microsoft.com/office/powerpoint/2010/main" xmlns="" val="9526777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AB207B-E720-4B93-A011-1A201DFD3F92}" type="slidenum">
              <a:rPr lang="en-US" altLang="en-US" sz="1300" smtClean="0">
                <a:solidFill>
                  <a:srgbClr val="000000"/>
                </a:solidFill>
              </a:rPr>
              <a:pPr>
                <a:spcBef>
                  <a:spcPct val="0"/>
                </a:spcBef>
              </a:pPr>
              <a:t>53</a:t>
            </a:fld>
            <a:endParaRPr lang="en-US" altLang="en-US" sz="1300" smtClean="0">
              <a:solidFill>
                <a:srgbClr val="000000"/>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xmlns="" val="2703857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Benefits: measuring realized innovation gains</a:t>
            </a:r>
            <a:r>
              <a:rPr lang="en-US" baseline="0" dirty="0" smtClean="0"/>
              <a:t> (potentially). No need to rely on proxies such as patent applications.</a:t>
            </a:r>
          </a:p>
          <a:p>
            <a:r>
              <a:rPr lang="en-US" baseline="0" dirty="0" smtClean="0"/>
              <a:t>Disadvantages: aggregate indicator (other factors), data and analytically intensive.</a:t>
            </a:r>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xmlns="" val="28275488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Benefits: measuring realized innovation gains</a:t>
            </a:r>
            <a:r>
              <a:rPr lang="en-US" baseline="0" dirty="0" smtClean="0"/>
              <a:t> (potentially). No need to rely on proxies such as patent applications.</a:t>
            </a:r>
          </a:p>
          <a:p>
            <a:r>
              <a:rPr lang="en-US" baseline="0" dirty="0" smtClean="0"/>
              <a:t>Disadvantages: aggregate indicator (other factors), data and </a:t>
            </a:r>
            <a:r>
              <a:rPr lang="en-US" baseline="0" smtClean="0"/>
              <a:t>analytically intensive.</a:t>
            </a:r>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xmlns="" val="854599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Olley-Pakes</a:t>
            </a:r>
            <a:r>
              <a:rPr lang="en-US" dirty="0" smtClean="0"/>
              <a:t>: Issues related to endogeneity of inputs and selection.</a:t>
            </a:r>
            <a:r>
              <a:rPr lang="en-US" baseline="0" dirty="0" smtClean="0"/>
              <a:t> Dynamic issues. </a:t>
            </a:r>
          </a:p>
          <a:p>
            <a:r>
              <a:rPr lang="en-US" baseline="0" dirty="0" err="1" smtClean="0"/>
              <a:t>Levinsohn-Petrin</a:t>
            </a:r>
            <a:r>
              <a:rPr lang="en-US" baseline="0" dirty="0" smtClean="0"/>
              <a:t>: Using inputs to control for </a:t>
            </a:r>
            <a:r>
              <a:rPr lang="en-US" baseline="0" dirty="0" err="1" smtClean="0"/>
              <a:t>unobservables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xmlns="" val="37298277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Olley-Pakes</a:t>
            </a:r>
            <a:r>
              <a:rPr lang="en-US" dirty="0" smtClean="0"/>
              <a:t>: Issues related to endogeneity of inputs and selection.</a:t>
            </a:r>
            <a:r>
              <a:rPr lang="en-US" baseline="0" dirty="0" smtClean="0"/>
              <a:t> Dynamic issues. </a:t>
            </a:r>
          </a:p>
          <a:p>
            <a:r>
              <a:rPr lang="en-US" baseline="0" dirty="0" err="1" smtClean="0"/>
              <a:t>Levinsohn-Petrin</a:t>
            </a:r>
            <a:r>
              <a:rPr lang="en-US" baseline="0" dirty="0" smtClean="0"/>
              <a:t>: Using inputs to control for </a:t>
            </a:r>
            <a:r>
              <a:rPr lang="en-US" baseline="0" dirty="0" err="1" smtClean="0"/>
              <a:t>unobservables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xmlns="" val="27088604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xmlns="" val="4254621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xmlns="" val="195276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CA32EF-EB2B-4067-9EE3-5F29440C5365}" type="slidenum">
              <a:rPr lang="en-US" altLang="en-US" sz="1300" smtClean="0"/>
              <a:pPr>
                <a:spcBef>
                  <a:spcPct val="0"/>
                </a:spcBef>
              </a:pPr>
              <a:t>6</a:t>
            </a:fld>
            <a:endParaRPr lang="en-US" altLang="en-US" sz="1300"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16438258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xmlns="" val="19636297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399A55-83F8-4647-B679-4B39DC94026F}" type="slidenum">
              <a:rPr lang="en-US" altLang="en-US" sz="1300" smtClean="0">
                <a:solidFill>
                  <a:srgbClr val="000000"/>
                </a:solidFill>
              </a:rPr>
              <a:pPr>
                <a:spcBef>
                  <a:spcPct val="0"/>
                </a:spcBef>
              </a:pPr>
              <a:t>61</a:t>
            </a:fld>
            <a:endParaRPr lang="en-US" altLang="en-US" sz="1300" smtClean="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16967422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4906AA-CD5C-45BA-9D54-83D98FA5C59E}" type="slidenum">
              <a:rPr lang="en-US" altLang="en-US" sz="1300" smtClean="0"/>
              <a:pPr>
                <a:spcBef>
                  <a:spcPct val="0"/>
                </a:spcBef>
              </a:pPr>
              <a:t>62</a:t>
            </a:fld>
            <a:endParaRPr lang="en-US" altLang="en-US" sz="1300"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xmlns="" val="18232622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085FF0-5D42-4F8C-89E1-1A17A0F36BDD}" type="slidenum">
              <a:rPr lang="en-US" altLang="en-US" sz="1300" smtClean="0"/>
              <a:pPr>
                <a:spcBef>
                  <a:spcPct val="0"/>
                </a:spcBef>
              </a:pPr>
              <a:t>63</a:t>
            </a:fld>
            <a:endParaRPr lang="en-US" altLang="en-US" sz="13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The industrialized countries alone have been investing nearly a TRILLION US dollars per year in recent years. If we presume that the private rate of return to R&amp;D lies in the 15-40% range, then the ASSETS created by this investment are ON THE ORDER of US GDP.</a:t>
            </a:r>
          </a:p>
        </p:txBody>
      </p:sp>
    </p:spTree>
    <p:extLst>
      <p:ext uri="{BB962C8B-B14F-4D97-AF65-F5344CB8AC3E}">
        <p14:creationId xmlns:p14="http://schemas.microsoft.com/office/powerpoint/2010/main" xmlns="" val="9963036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C22E1D-1E7B-4863-9736-E27EDAD8607B}" type="slidenum">
              <a:rPr lang="en-US" altLang="en-US" sz="1300" smtClean="0"/>
              <a:pPr>
                <a:spcBef>
                  <a:spcPct val="0"/>
                </a:spcBef>
              </a:pPr>
              <a:t>64</a:t>
            </a:fld>
            <a:endParaRPr lang="en-US" altLang="en-US" sz="13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Now if that is too abstract and macro for your tastes, let’s consider a discrete example of a particular firm</a:t>
            </a:r>
          </a:p>
          <a:p>
            <a:endParaRPr lang="en-US" altLang="en-US" smtClean="0"/>
          </a:p>
          <a:p>
            <a:r>
              <a:rPr lang="en-US" altLang="en-US" smtClean="0"/>
              <a:t>[read]</a:t>
            </a:r>
          </a:p>
          <a:p>
            <a:endParaRPr lang="en-US" altLang="en-US" smtClean="0"/>
          </a:p>
          <a:p>
            <a:r>
              <a:rPr lang="en-US" altLang="en-US" smtClean="0"/>
              <a:t>IK is a big deal…</a:t>
            </a:r>
          </a:p>
        </p:txBody>
      </p:sp>
    </p:spTree>
    <p:extLst>
      <p:ext uri="{BB962C8B-B14F-4D97-AF65-F5344CB8AC3E}">
        <p14:creationId xmlns:p14="http://schemas.microsoft.com/office/powerpoint/2010/main" xmlns="" val="33037427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BABA59-CC34-4144-995B-47E271F47C01}" type="slidenum">
              <a:rPr lang="en-US" altLang="en-US" sz="1300" smtClean="0"/>
              <a:pPr>
                <a:spcBef>
                  <a:spcPct val="0"/>
                </a:spcBef>
              </a:pPr>
              <a:t>65</a:t>
            </a:fld>
            <a:endParaRPr lang="en-US" altLang="en-US" sz="130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Now, copyrights are quite different from patents   [read first bullet]</a:t>
            </a:r>
          </a:p>
          <a:p>
            <a:endParaRPr lang="en-US" altLang="en-US" smtClean="0"/>
          </a:p>
          <a:p>
            <a:r>
              <a:rPr lang="en-US" altLang="en-US" smtClean="0"/>
              <a:t>So, copyrights provide a degree of protection that is much narrower in scope than patents. But the length of patent protection is much longer.  Patents expire 20 years after application. But consider how long US law protects copyrights         [read]</a:t>
            </a:r>
          </a:p>
          <a:p>
            <a:endParaRPr lang="en-US" altLang="en-US" smtClean="0"/>
          </a:p>
          <a:p>
            <a:r>
              <a:rPr lang="en-US" altLang="en-US" smtClean="0"/>
              <a:t>Excessive….</a:t>
            </a:r>
          </a:p>
        </p:txBody>
      </p:sp>
    </p:spTree>
    <p:extLst>
      <p:ext uri="{BB962C8B-B14F-4D97-AF65-F5344CB8AC3E}">
        <p14:creationId xmlns:p14="http://schemas.microsoft.com/office/powerpoint/2010/main" xmlns="" val="36613832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475F11-0AD8-410D-9D42-3315EC48DE8D}" type="slidenum">
              <a:rPr lang="en-US" altLang="en-US" sz="1300" smtClean="0"/>
              <a:pPr>
                <a:spcBef>
                  <a:spcPct val="0"/>
                </a:spcBef>
              </a:pPr>
              <a:t>66</a:t>
            </a:fld>
            <a:endParaRPr lang="en-US" altLang="en-US" sz="130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35038" y="4414838"/>
            <a:ext cx="5140325"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t>Then there’s secrecy…. [read 1</a:t>
            </a:r>
            <a:r>
              <a:rPr lang="en-US" altLang="en-US" baseline="30000" smtClean="0"/>
              <a:t>st</a:t>
            </a:r>
            <a:r>
              <a:rPr lang="en-US" altLang="en-US" smtClean="0"/>
              <a:t> bullet]</a:t>
            </a:r>
          </a:p>
          <a:p>
            <a:endParaRPr lang="en-US" altLang="en-US" smtClean="0"/>
          </a:p>
          <a:p>
            <a:r>
              <a:rPr lang="en-US" altLang="en-US" smtClean="0"/>
              <a:t>Companies can, of course, try to keep secret whatever they want. But there are laws that protect trade secrets.   [read 2</a:t>
            </a:r>
            <a:r>
              <a:rPr lang="en-US" altLang="en-US" baseline="30000" smtClean="0"/>
              <a:t>nd</a:t>
            </a:r>
            <a:r>
              <a:rPr lang="en-US" altLang="en-US" smtClean="0"/>
              <a:t>, 3</a:t>
            </a:r>
            <a:r>
              <a:rPr lang="en-US" altLang="en-US" baseline="30000" smtClean="0"/>
              <a:t>rd</a:t>
            </a:r>
            <a:r>
              <a:rPr lang="en-US" altLang="en-US" smtClean="0"/>
              <a:t>, 4</a:t>
            </a:r>
            <a:r>
              <a:rPr lang="en-US" altLang="en-US" baseline="30000" smtClean="0"/>
              <a:t>th</a:t>
            </a:r>
            <a:r>
              <a:rPr lang="en-US" altLang="en-US" smtClean="0"/>
              <a:t> bullets]</a:t>
            </a:r>
          </a:p>
          <a:p>
            <a:endParaRPr lang="en-US" altLang="en-US" smtClean="0"/>
          </a:p>
          <a:p>
            <a:r>
              <a:rPr lang="en-US" altLang="en-US" smtClean="0"/>
              <a:t>Outside of the industries where patents have always been very effective, it seems pretty common for firms to rely on a mix of appropriation strategies – some things are patented, some things are kept secret, some ideas are appropriated through lead time or complementary assets.</a:t>
            </a:r>
          </a:p>
        </p:txBody>
      </p:sp>
    </p:spTree>
    <p:extLst>
      <p:ext uri="{BB962C8B-B14F-4D97-AF65-F5344CB8AC3E}">
        <p14:creationId xmlns:p14="http://schemas.microsoft.com/office/powerpoint/2010/main" xmlns="" val="37676712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rPr>
              <a:t>This</a:t>
            </a:r>
            <a:r>
              <a:rPr lang="en-US" baseline="0" dirty="0" smtClean="0">
                <a:latin typeface="Times New Roman" charset="0"/>
              </a:rPr>
              <a:t> figure show crude measures of new graduates in the IT related disciplines.  Far more of these graduate in the US than from any other major economy.  </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xmlns="" val="2222361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rPr>
              <a:t>And</a:t>
            </a:r>
            <a:r>
              <a:rPr lang="en-US" baseline="0" dirty="0" smtClean="0">
                <a:latin typeface="Times New Roman" charset="0"/>
              </a:rPr>
              <a:t> when we add newly admitted immigrant IT engineers to our flows of new graduates, the measured American human resource advantage is magnified.</a:t>
            </a:r>
          </a:p>
          <a:p>
            <a:endParaRPr lang="en-US" baseline="0" dirty="0" smtClean="0">
              <a:latin typeface="Times New Roman" charset="0"/>
            </a:endParaRPr>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xmlns="" val="11986088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a:defRPr/>
            </a:pPr>
            <a:r>
              <a:rPr lang="en-US" baseline="0" dirty="0" smtClean="0">
                <a:latin typeface="Times New Roman" charset="0"/>
              </a:rPr>
              <a:t>Of course, not all software engineering is done in the United States.  </a:t>
            </a:r>
          </a:p>
          <a:p>
            <a:pPr defTabSz="457886">
              <a:defRPr/>
            </a:pPr>
            <a:r>
              <a:rPr lang="en-US" baseline="0" dirty="0" smtClean="0">
                <a:latin typeface="Times New Roman" charset="0"/>
              </a:rPr>
              <a:t>Using Indian data on the destination of Indian software exports, we can make a crude adjustment to the software human resource stocks of various countries to account for </a:t>
            </a:r>
            <a:r>
              <a:rPr lang="en-US" u="sng" baseline="0" dirty="0" smtClean="0">
                <a:latin typeface="Times New Roman" charset="0"/>
              </a:rPr>
              <a:t>how much they offshore to India</a:t>
            </a:r>
            <a:r>
              <a:rPr lang="en-US" baseline="0" dirty="0" smtClean="0">
                <a:latin typeface="Times New Roman" charset="0"/>
              </a:rPr>
              <a:t>. </a:t>
            </a:r>
          </a:p>
          <a:p>
            <a:pPr defTabSz="457886">
              <a:defRPr/>
            </a:pPr>
            <a:r>
              <a:rPr lang="en-US" baseline="0" dirty="0" smtClean="0">
                <a:latin typeface="Times New Roman" charset="0"/>
              </a:rPr>
              <a:t>That makes the US advantage even larger….</a:t>
            </a:r>
          </a:p>
          <a:p>
            <a:pPr defTabSz="457886">
              <a:defRPr/>
            </a:pPr>
            <a:r>
              <a:rPr lang="en-US" b="1" baseline="0" dirty="0" smtClean="0">
                <a:latin typeface="Times New Roman" charset="0"/>
              </a:rPr>
              <a:t>The U.S. has got the programmers and the software architects.</a:t>
            </a:r>
            <a:r>
              <a:rPr lang="en-US" baseline="0" dirty="0" smtClean="0">
                <a:latin typeface="Times New Roman" charset="0"/>
              </a:rPr>
              <a:t>  </a:t>
            </a:r>
            <a:endParaRPr lang="en-US" dirty="0" smtClean="0">
              <a:latin typeface="Times New Roman" charset="0"/>
            </a:endParaRPr>
          </a:p>
          <a:p>
            <a:pPr defTabSz="457886">
              <a:defRPr/>
            </a:pPr>
            <a:endParaRPr lang="en-US" dirty="0" smtClean="0">
              <a:latin typeface="Times New Roman" charset="0"/>
            </a:endParaRPr>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xmlns="" val="1309360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CA32EF-EB2B-4067-9EE3-5F29440C5365}" type="slidenum">
              <a:rPr lang="en-US" altLang="en-US" sz="1300" smtClean="0"/>
              <a:pPr>
                <a:spcBef>
                  <a:spcPct val="0"/>
                </a:spcBef>
              </a:pPr>
              <a:t>7</a:t>
            </a:fld>
            <a:endParaRPr lang="en-US" altLang="en-US" sz="1300"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2161035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rPr>
              <a:t>And</a:t>
            </a:r>
            <a:r>
              <a:rPr lang="en-US" baseline="0" dirty="0" smtClean="0">
                <a:latin typeface="Times New Roman" charset="0"/>
              </a:rPr>
              <a:t> when we try to estimate the “stock” of software-related human capital available to firms based in these various economies, accounting for attrition, employment in other industries, repatriation, etc., any plausible set of assumptions still implies a commanding advantage for U.S.-based entities and U.S.-based software-centric research activity.  We’ve got the programmers and the software architects.  </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xmlns="" val="2027953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rPr>
              <a:t>If</a:t>
            </a:r>
            <a:r>
              <a:rPr lang="en-US" baseline="0" dirty="0" smtClean="0">
                <a:latin typeface="Times New Roman" charset="0"/>
              </a:rPr>
              <a:t> you are multinational, you can do R&amp;D outside your home market.  And many larger firms based in the US, Japan, and Europe do just that.  That allows us to conduct a limited test of </a:t>
            </a:r>
            <a:r>
              <a:rPr lang="en-US" u="sng" baseline="0" dirty="0" smtClean="0">
                <a:latin typeface="Times New Roman" charset="0"/>
              </a:rPr>
              <a:t>the resource-constraint hypothesis versus the managerial failure hypothesis</a:t>
            </a:r>
            <a:r>
              <a:rPr lang="en-US" baseline="0" dirty="0" smtClean="0">
                <a:latin typeface="Times New Roman" charset="0"/>
              </a:rPr>
              <a:t>.  </a:t>
            </a:r>
          </a:p>
          <a:p>
            <a:r>
              <a:rPr lang="en-US" u="sng" baseline="0" dirty="0" smtClean="0">
                <a:latin typeface="Times New Roman" charset="0"/>
              </a:rPr>
              <a:t>If foreign firms’ managers just fail to adopt more software-centric approach, </a:t>
            </a:r>
            <a:r>
              <a:rPr lang="en-US" baseline="0" dirty="0" smtClean="0">
                <a:latin typeface="Times New Roman" charset="0"/>
              </a:rPr>
              <a:t>then we would expect these firms to pursue a non-software-intensive style of research at home, </a:t>
            </a:r>
            <a:r>
              <a:rPr lang="en-US" u="sng" baseline="0" dirty="0" smtClean="0">
                <a:latin typeface="Times New Roman" charset="0"/>
              </a:rPr>
              <a:t>but also abroad.  </a:t>
            </a:r>
            <a:endParaRPr lang="en-US" baseline="0" dirty="0" smtClean="0">
              <a:latin typeface="Times New Roman" charset="0"/>
            </a:endParaRPr>
          </a:p>
          <a:p>
            <a:r>
              <a:rPr lang="en-US" baseline="0" dirty="0" smtClean="0">
                <a:latin typeface="Times New Roman" charset="0"/>
              </a:rPr>
              <a:t>On the other hand</a:t>
            </a:r>
            <a:r>
              <a:rPr lang="en-US" u="sng" baseline="0" dirty="0" smtClean="0">
                <a:latin typeface="Times New Roman" charset="0"/>
              </a:rPr>
              <a:t>, if foreign firms are constrained by the resource limits of their home labor market</a:t>
            </a:r>
            <a:r>
              <a:rPr lang="en-US" baseline="0" dirty="0" smtClean="0">
                <a:latin typeface="Times New Roman" charset="0"/>
              </a:rPr>
              <a:t>, then we expect them to </a:t>
            </a:r>
            <a:r>
              <a:rPr lang="en-US" u="sng" baseline="0" dirty="0" smtClean="0">
                <a:latin typeface="Times New Roman" charset="0"/>
              </a:rPr>
              <a:t>conduct more software-intensive research in foreign markets where software-related human resources are more abundant.  </a:t>
            </a:r>
          </a:p>
          <a:p>
            <a:endParaRPr lang="en-US" baseline="0" dirty="0">
              <a:latin typeface="Times New Roman" charset="0"/>
            </a:endParaRPr>
          </a:p>
          <a:p>
            <a:r>
              <a:rPr lang="en-US" baseline="0" dirty="0" smtClean="0">
                <a:latin typeface="Times New Roman" charset="0"/>
              </a:rPr>
              <a:t>Each color represents the location of headquarter of a firm. And X-axle represents the location of invention, which means the address of inventors.</a:t>
            </a:r>
          </a:p>
          <a:p>
            <a:r>
              <a:rPr lang="en-US" baseline="0" dirty="0" smtClean="0">
                <a:latin typeface="Times New Roman" charset="0"/>
              </a:rPr>
              <a:t>And here is what we find: </a:t>
            </a:r>
            <a:r>
              <a:rPr lang="en-US" b="1" baseline="0" dirty="0" smtClean="0">
                <a:latin typeface="Times New Roman" charset="0"/>
              </a:rPr>
              <a:t> US firms (the grey color) conduct significantly less software-intensive R&amp;D abroad than they do at home.</a:t>
            </a:r>
            <a:r>
              <a:rPr lang="en-US" baseline="0" dirty="0" smtClean="0">
                <a:latin typeface="Times New Roman" charset="0"/>
              </a:rPr>
              <a:t>  </a:t>
            </a:r>
            <a:r>
              <a:rPr lang="en-US" b="1" baseline="0" dirty="0" smtClean="0">
                <a:latin typeface="Times New Roman" charset="0"/>
              </a:rPr>
              <a:t>But for Japanese and European firms, it’s just the opposite. They do more software-intensive R&amp;D in the US than they do at home.</a:t>
            </a:r>
            <a:r>
              <a:rPr lang="en-US" baseline="0" dirty="0" smtClean="0">
                <a:latin typeface="Times New Roman" charset="0"/>
              </a:rPr>
              <a:t> In addition, European firms not only do more software-intensive R&amp;D in the US than they do at home – they actually do more software-intensive R&amp;D in the US that US firms do.  </a:t>
            </a:r>
          </a:p>
          <a:p>
            <a:endParaRPr lang="en-US" baseline="0" dirty="0" smtClean="0">
              <a:latin typeface="Times New Roman" charset="0"/>
            </a:endParaRPr>
          </a:p>
          <a:p>
            <a:r>
              <a:rPr lang="en-US" u="sng" baseline="0" dirty="0" smtClean="0">
                <a:latin typeface="Times New Roman" charset="0"/>
              </a:rPr>
              <a:t>This simple statistical comparison is not dispositive, but it clearly points in the direction of the resource-constraint hypothesis as having salience.</a:t>
            </a:r>
          </a:p>
          <a:p>
            <a:r>
              <a:rPr lang="en-US" u="none" baseline="0" dirty="0" smtClean="0">
                <a:latin typeface="Times New Roman" charset="0"/>
              </a:rPr>
              <a:t>-------------------------------------------</a:t>
            </a:r>
          </a:p>
          <a:p>
            <a:pPr defTabSz="457886">
              <a:defRPr/>
            </a:pPr>
            <a:r>
              <a:rPr lang="en-US" baseline="0" dirty="0" smtClean="0">
                <a:latin typeface="Times New Roman" charset="0"/>
              </a:rPr>
              <a:t>Back-up:</a:t>
            </a:r>
          </a:p>
          <a:p>
            <a:pPr defTabSz="457886">
              <a:defRPr/>
            </a:pPr>
            <a:r>
              <a:rPr lang="en-US" baseline="0" dirty="0" smtClean="0">
                <a:latin typeface="Times New Roman" charset="0"/>
              </a:rPr>
              <a:t>We can determine the “nationality” of a patent by noting the home market of the assignee, the company that owns the patent.  We can determine where the research producing the patent was actually undertaken by looking at the geographic address of the inventors.  We can thus create a set of patents for our US-based firms that were invented at home and compare them to patents invented by the same firms in the EU and Japan.  We can do the same thing for the domestically-generated and foreign-generated patents of our US and European firms.</a:t>
            </a:r>
          </a:p>
          <a:p>
            <a:endParaRPr lang="en-US" u="sng" baseline="0" dirty="0" smtClean="0">
              <a:latin typeface="Times New Roman" charset="0"/>
            </a:endParaRPr>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xmlns="" val="3230549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is short, so let us briefly conclude.</a:t>
            </a:r>
          </a:p>
          <a:p>
            <a:endParaRPr lang="en-US" baseline="0" dirty="0" smtClean="0"/>
          </a:p>
          <a:p>
            <a:r>
              <a:rPr lang="en-US" baseline="0" dirty="0" smtClean="0"/>
              <a:t>JUST READ THESE FINDINGS</a:t>
            </a:r>
            <a:endParaRPr lang="en-US" dirty="0" smtClean="0"/>
          </a:p>
          <a:p>
            <a:endParaRPr lang="en-US" dirty="0"/>
          </a:p>
          <a:p>
            <a:endParaRPr lang="en-US" dirty="0"/>
          </a:p>
          <a:p>
            <a:endParaRPr lang="en-US" dirty="0" smtClean="0"/>
          </a:p>
        </p:txBody>
      </p:sp>
      <p:sp>
        <p:nvSpPr>
          <p:cNvPr id="4" name="Slide Number Placeholder 3"/>
          <p:cNvSpPr>
            <a:spLocks noGrp="1"/>
          </p:cNvSpPr>
          <p:nvPr>
            <p:ph type="sldNum" sz="quarter" idx="10"/>
          </p:nvPr>
        </p:nvSpPr>
        <p:spPr/>
        <p:txBody>
          <a:bodyPr/>
          <a:lstStyle/>
          <a:p>
            <a:fld id="{A67DB824-4ED6-124D-A8AC-1BDBCDB88734}"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xmlns="" val="412738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CA32EF-EB2B-4067-9EE3-5F29440C5365}" type="slidenum">
              <a:rPr lang="en-US" altLang="en-US" sz="1300" smtClean="0"/>
              <a:pPr>
                <a:spcBef>
                  <a:spcPct val="0"/>
                </a:spcBef>
              </a:pPr>
              <a:t>8</a:t>
            </a:fld>
            <a:endParaRPr lang="en-US" altLang="en-US" sz="1300"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xmlns="" val="164046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AB207B-E720-4B93-A011-1A201DFD3F92}" type="slidenum">
              <a:rPr lang="en-US" altLang="en-US" sz="1300" smtClean="0"/>
              <a:pPr>
                <a:spcBef>
                  <a:spcPct val="0"/>
                </a:spcBef>
              </a:pPr>
              <a:t>9</a:t>
            </a:fld>
            <a:endParaRPr lang="en-US" altLang="en-US" sz="130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xmlns="" val="3297664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73016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8863093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38198300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7915579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187407759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6943284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63740930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425609078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95338108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46379791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6802594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373339503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81000"/>
            <a:ext cx="20002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58483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408670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010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447800"/>
            <a:ext cx="39243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6300" y="1447800"/>
            <a:ext cx="39243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934960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0010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447800"/>
            <a:ext cx="39243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0"/>
            <a:ext cx="39243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48639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105250017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1382526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1079969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7920681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16959075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7674040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060445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8484145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943379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2175909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11736797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6812093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75809752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260200053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209519322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9995866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27064138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71056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330690514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06666311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10272949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227910953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6800995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67815685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406143080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51984311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75533364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226245358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447800"/>
            <a:ext cx="39243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0"/>
            <a:ext cx="39243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193384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42551899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25043321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315457251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425472038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57748563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291044678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2194224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710073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11310597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9110671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0326091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422298059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269377627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408381065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346328058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1488397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260580857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92602508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30985016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88616778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6203448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4039359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20882363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57572757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343683847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83578129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63938821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286924434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325736797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44740598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86929219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3447542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174783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203371852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68079592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84991954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263016412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379189038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269990669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17322358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303765940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16477090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1943767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3054143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52296874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32986388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47151055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396924184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404290358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366771888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313604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328626684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Bullets -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82035814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Bullets -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4782312" y="1785938"/>
            <a:ext cx="4178808"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
        <p:nvSpPr>
          <p:cNvPr id="10"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TextBox 2"/>
          <p:cNvSpPr txBox="1"/>
          <p:nvPr userDrawn="1"/>
        </p:nvSpPr>
        <p:spPr>
          <a:xfrm>
            <a:off x="995680" y="1148080"/>
            <a:ext cx="184666" cy="369332"/>
          </a:xfrm>
          <a:prstGeom prst="rect">
            <a:avLst/>
          </a:prstGeom>
          <a:noFill/>
        </p:spPr>
        <p:txBody>
          <a:bodyPr wrap="none" rtlCol="0">
            <a:spAutoFit/>
          </a:bodyPr>
          <a:lstStyle/>
          <a:p>
            <a:pPr defTabSz="914174" eaLnBrk="1" fontAlgn="auto" hangingPunct="1">
              <a:spcBef>
                <a:spcPts val="0"/>
              </a:spcBef>
              <a:spcAft>
                <a:spcPts val="0"/>
              </a:spcAft>
            </a:pPr>
            <a:endParaRPr lang="en-US" sz="1800" dirty="0">
              <a:solidFill>
                <a:srgbClr val="000000"/>
              </a:solidFill>
              <a:latin typeface="Franklin Gothic Book"/>
              <a:cs typeface="+mn-cs"/>
            </a:endParaRPr>
          </a:p>
        </p:txBody>
      </p:sp>
    </p:spTree>
    <p:extLst>
      <p:ext uri="{BB962C8B-B14F-4D97-AF65-F5344CB8AC3E}">
        <p14:creationId xmlns:p14="http://schemas.microsoft.com/office/powerpoint/2010/main" xmlns="" val="13239219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4004037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Bullets, &amp;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Content Placeholder 2"/>
          <p:cNvSpPr>
            <a:spLocks noGrp="1"/>
          </p:cNvSpPr>
          <p:nvPr>
            <p:ph idx="1"/>
          </p:nvPr>
        </p:nvSpPr>
        <p:spPr>
          <a:xfrm>
            <a:off x="178595" y="1785938"/>
            <a:ext cx="5056632"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1" hasCustomPrompt="1"/>
          </p:nvPr>
        </p:nvSpPr>
        <p:spPr>
          <a:xfrm>
            <a:off x="5586983" y="1783080"/>
            <a:ext cx="3282696" cy="4910328"/>
          </a:xfrm>
          <a:ln w="9525">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10" name="Text Placeholder 15"/>
          <p:cNvSpPr>
            <a:spLocks noGrp="1"/>
          </p:cNvSpPr>
          <p:nvPr>
            <p:ph type="body" sz="quarter" idx="12"/>
          </p:nvPr>
        </p:nvSpPr>
        <p:spPr>
          <a:xfrm>
            <a:off x="179388" y="804672"/>
            <a:ext cx="8786812" cy="731520"/>
          </a:xfrm>
          <a:no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lvl1pPr>
              <a:defRPr lang="en-US" sz="2700" b="0" kern="1200" dirty="0">
                <a:solidFill>
                  <a:srgbClr val="9A9A9A"/>
                </a:solidFill>
                <a:latin typeface="+mn-lt"/>
                <a:ea typeface="ＭＳ Ｐゴシック" charset="0"/>
                <a:cs typeface="Helvetica Neue Light" charset="0"/>
              </a:defRPr>
            </a:lvl1pPr>
          </a:lstStyle>
          <a:p>
            <a:pPr marL="0" lvl="0" indent="0">
              <a:lnSpc>
                <a:spcPct val="90000"/>
              </a:lnSpc>
              <a:spcBef>
                <a:spcPts val="0"/>
              </a:spcBef>
              <a:buFontTx/>
              <a:buNone/>
            </a:pPr>
            <a:endParaRPr lang="en-US" dirty="0"/>
          </a:p>
        </p:txBody>
      </p:sp>
    </p:spTree>
    <p:extLst>
      <p:ext uri="{BB962C8B-B14F-4D97-AF65-F5344CB8AC3E}">
        <p14:creationId xmlns:p14="http://schemas.microsoft.com/office/powerpoint/2010/main" xmlns="" val="35116571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i="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21877340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op, 50/50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7" name="Rectangle 3"/>
          <p:cNvSpPr>
            <a:spLocks/>
          </p:cNvSpPr>
          <p:nvPr userDrawn="1"/>
        </p:nvSpPr>
        <p:spPr bwMode="auto">
          <a:xfrm>
            <a:off x="4536281" y="1589484"/>
            <a:ext cx="89297" cy="5268516"/>
          </a:xfrm>
          <a:prstGeom prst="rect">
            <a:avLst/>
          </a:prstGeom>
          <a:solidFill>
            <a:srgbClr val="343434">
              <a:alpha val="9999"/>
            </a:srgbClr>
          </a:soli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100650690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Content Placeholder 2"/>
          <p:cNvSpPr>
            <a:spLocks noGrp="1"/>
          </p:cNvSpPr>
          <p:nvPr>
            <p:ph idx="1"/>
          </p:nvPr>
        </p:nvSpPr>
        <p:spPr>
          <a:xfrm>
            <a:off x="178595" y="978408"/>
            <a:ext cx="8786813" cy="4911328"/>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18807516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5166360"/>
            <a:ext cx="8786813" cy="713232"/>
          </a:xfrm>
        </p:spPr>
        <p:txBody>
          <a:bodyPr/>
          <a:lstStyle>
            <a:lvl1pPr algn="ctr">
              <a:defRPr>
                <a:solidFill>
                  <a:schemeClr val="tx1"/>
                </a:solidFill>
              </a:defRPr>
            </a:lvl1pPr>
          </a:lstStyle>
          <a:p>
            <a:r>
              <a:rPr lang="en-US" dirty="0" smtClean="0"/>
              <a:t>Click to edit Master title style</a:t>
            </a:r>
            <a:endParaRPr lang="en-US" dirty="0"/>
          </a:p>
        </p:txBody>
      </p:sp>
      <p:sp>
        <p:nvSpPr>
          <p:cNvPr id="6" name="Picture Placeholder 4"/>
          <p:cNvSpPr>
            <a:spLocks noGrp="1"/>
          </p:cNvSpPr>
          <p:nvPr>
            <p:ph type="pic" sz="quarter" idx="11" hasCustomPrompt="1"/>
          </p:nvPr>
        </p:nvSpPr>
        <p:spPr>
          <a:xfrm>
            <a:off x="1947672" y="996696"/>
            <a:ext cx="5239512" cy="3931920"/>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7"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132243051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Title 1"/>
          <p:cNvSpPr>
            <a:spLocks noGrp="1"/>
          </p:cNvSpPr>
          <p:nvPr>
            <p:ph type="title"/>
          </p:nvPr>
        </p:nvSpPr>
        <p:spPr>
          <a:xfrm>
            <a:off x="182880" y="1014984"/>
            <a:ext cx="5266944" cy="713232"/>
          </a:xfrm>
        </p:spPr>
        <p:txBody>
          <a:bodyPr/>
          <a:lstStyle>
            <a:lvl1pPr algn="ctr">
              <a:defRPr sz="3600"/>
            </a:lvl1pPr>
          </a:lstStyle>
          <a:p>
            <a:r>
              <a:rPr lang="en-US" dirty="0" smtClean="0"/>
              <a:t>Click to edit Master title</a:t>
            </a:r>
            <a:endParaRPr lang="en-US" dirty="0"/>
          </a:p>
        </p:txBody>
      </p:sp>
      <p:sp>
        <p:nvSpPr>
          <p:cNvPr id="6" name="Content Placeholder 2"/>
          <p:cNvSpPr>
            <a:spLocks noGrp="1"/>
          </p:cNvSpPr>
          <p:nvPr>
            <p:ph idx="1"/>
          </p:nvPr>
        </p:nvSpPr>
        <p:spPr>
          <a:xfrm>
            <a:off x="178595" y="1828800"/>
            <a:ext cx="5266944" cy="4014216"/>
          </a:xfrm>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4"/>
          <p:cNvSpPr>
            <a:spLocks noGrp="1"/>
          </p:cNvSpPr>
          <p:nvPr>
            <p:ph type="pic" sz="quarter" idx="11" hasCustomPrompt="1"/>
          </p:nvPr>
        </p:nvSpPr>
        <p:spPr>
          <a:xfrm>
            <a:off x="5687568" y="1014984"/>
            <a:ext cx="3227832" cy="4818888"/>
          </a:xfrm>
          <a:ln>
            <a:solidFill>
              <a:schemeClr val="tx1"/>
            </a:solidFill>
          </a:ln>
        </p:spPr>
        <p:txBody>
          <a:bodyPr/>
          <a:lstStyle>
            <a:lvl1pPr marL="0" indent="0" algn="ctr">
              <a:spcBef>
                <a:spcPts val="0"/>
              </a:spcBef>
              <a:buNone/>
              <a:defRPr>
                <a:solidFill>
                  <a:srgbClr val="000000"/>
                </a:solidFill>
              </a:defRPr>
            </a:lvl1pPr>
          </a:lstStyle>
          <a:p>
            <a:r>
              <a:rPr lang="en-US" dirty="0" smtClean="0"/>
              <a:t>Photo</a:t>
            </a:r>
            <a:endParaRPr lang="en-US" dirty="0"/>
          </a:p>
        </p:txBody>
      </p:sp>
      <p:sp>
        <p:nvSpPr>
          <p:cNvPr id="8"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9"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411948678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 Midd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5"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46343103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Tree>
    <p:extLst>
      <p:ext uri="{BB962C8B-B14F-4D97-AF65-F5344CB8AC3E}">
        <p14:creationId xmlns:p14="http://schemas.microsoft.com/office/powerpoint/2010/main" xmlns="" val="323067288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9" name="Rectangle 1"/>
          <p:cNvSpPr>
            <a:spLocks/>
          </p:cNvSpPr>
          <p:nvPr userDrawn="1"/>
        </p:nvSpPr>
        <p:spPr bwMode="auto">
          <a:xfrm>
            <a:off x="0" y="0"/>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10" name="Rectangle 2"/>
          <p:cNvSpPr>
            <a:spLocks/>
          </p:cNvSpPr>
          <p:nvPr userDrawn="1"/>
        </p:nvSpPr>
        <p:spPr bwMode="auto">
          <a:xfrm>
            <a:off x="0" y="6063258"/>
            <a:ext cx="9144000" cy="794742"/>
          </a:xfrm>
          <a:prstGeom prst="rect">
            <a:avLst/>
          </a:prstGeom>
          <a:gradFill rotWithShape="0">
            <a:gsLst>
              <a:gs pos="0">
                <a:srgbClr val="343434">
                  <a:alpha val="9999"/>
                </a:srgbClr>
              </a:gs>
              <a:gs pos="100000">
                <a:srgbClr val="464658">
                  <a:alpha val="9999"/>
                </a:srgbClr>
              </a:gs>
            </a:gsLst>
            <a:lin ang="5400000" scaled="1"/>
          </a:gradFill>
          <a:ln>
            <a:noFill/>
          </a:ln>
          <a:extLst>
            <a:ext uri="{91240B29-F687-4f45-9708-019B960494DF}">
              <a14:hiddenLine xmlns:a14="http://schemas.microsoft.com/office/drawing/2010/main" xmlns="" w="25400" cap="flat">
                <a:solidFill>
                  <a:schemeClr val="tx1">
                    <a:alpha val="9999"/>
                  </a:schemeClr>
                </a:solidFill>
                <a:miter lim="800000"/>
                <a:headEnd type="none" w="med" len="med"/>
                <a:tailEnd type="none" w="med" len="med"/>
              </a14:hiddenLine>
            </a:ext>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‹N°›</a:t>
            </a:fld>
            <a:endParaRPr lang="en-US"/>
          </a:p>
        </p:txBody>
      </p:sp>
      <p:sp>
        <p:nvSpPr>
          <p:cNvPr id="7" name="Rectangle 2"/>
          <p:cNvSpPr>
            <a:spLocks noGrp="1" noChangeArrowheads="1"/>
          </p:cNvSpPr>
          <p:nvPr>
            <p:ph type="title"/>
          </p:nvPr>
        </p:nvSpPr>
        <p:spPr bwMode="auto">
          <a:xfrm>
            <a:off x="178595" y="2821781"/>
            <a:ext cx="8786813"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defRPr>
                <a:solidFill>
                  <a:schemeClr val="tx1"/>
                </a:solidFill>
              </a:defRPr>
            </a:lvl1pPr>
          </a:lstStyle>
          <a:p>
            <a:pPr lvl="0"/>
            <a:r>
              <a:rPr lang="en-US" dirty="0">
                <a:sym typeface="Helvetica Neue Bold Condensed" charset="0"/>
              </a:rPr>
              <a:t>Click to edit Master title style</a:t>
            </a:r>
          </a:p>
        </p:txBody>
      </p:sp>
      <p:sp>
        <p:nvSpPr>
          <p:cNvPr id="16" name="Text Placeholder 15"/>
          <p:cNvSpPr>
            <a:spLocks noGrp="1"/>
          </p:cNvSpPr>
          <p:nvPr>
            <p:ph type="body" sz="quarter" idx="11"/>
          </p:nvPr>
        </p:nvSpPr>
        <p:spPr>
          <a:xfrm>
            <a:off x="179388" y="3538728"/>
            <a:ext cx="8786812" cy="457200"/>
          </a:xfrm>
        </p:spPr>
        <p:txBody>
          <a:bodyPr/>
          <a:lstStyle>
            <a:lvl1pPr marL="0" indent="0">
              <a:spcBef>
                <a:spcPts val="0"/>
              </a:spcBef>
              <a:buFontTx/>
              <a:buNone/>
              <a:defRPr lang="en-US" sz="2700" b="0" dirty="0">
                <a:solidFill>
                  <a:srgbClr val="9A9A9A"/>
                </a:solidFill>
                <a:latin typeface="+mn-lt"/>
                <a:ea typeface="+mn-ea"/>
                <a:cs typeface="+mn-cs"/>
                <a:sym typeface="Helvetica Neue Light" charset="0"/>
              </a:defRPr>
            </a:lvl1pPr>
          </a:lstStyle>
          <a:p>
            <a:pPr lvl="0"/>
            <a:endParaRPr lang="en-US" dirty="0"/>
          </a:p>
        </p:txBody>
      </p:sp>
      <p:sp>
        <p:nvSpPr>
          <p:cNvPr id="8" name="Picture Placeholder 7"/>
          <p:cNvSpPr>
            <a:spLocks noGrp="1"/>
          </p:cNvSpPr>
          <p:nvPr>
            <p:ph type="pic" sz="quarter" idx="12" hasCustomPrompt="1"/>
          </p:nvPr>
        </p:nvSpPr>
        <p:spPr>
          <a:xfrm>
            <a:off x="182879" y="6208776"/>
            <a:ext cx="1938528" cy="539496"/>
          </a:xfrm>
        </p:spPr>
        <p:txBody>
          <a:bodyPr/>
          <a:lstStyle>
            <a:lvl1pPr marL="0" indent="0" algn="ctr">
              <a:spcBef>
                <a:spcPts val="0"/>
              </a:spcBef>
              <a:buNone/>
              <a:defRPr sz="1600">
                <a:solidFill>
                  <a:srgbClr val="000000"/>
                </a:solidFill>
              </a:defRPr>
            </a:lvl1pPr>
          </a:lstStyle>
          <a:p>
            <a:r>
              <a:rPr lang="en-US" dirty="0" smtClean="0"/>
              <a:t>Company Logo</a:t>
            </a:r>
            <a:endParaRPr lang="en-US" dirty="0"/>
          </a:p>
        </p:txBody>
      </p:sp>
    </p:spTree>
    <p:extLst>
      <p:ext uri="{BB962C8B-B14F-4D97-AF65-F5344CB8AC3E}">
        <p14:creationId xmlns:p14="http://schemas.microsoft.com/office/powerpoint/2010/main" xmlns="" val="403198126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69233210-FD1D-4643-A408-4B2BDEE02D8B}" type="slidenum">
              <a:rPr lang="en-US"/>
              <a:pPr/>
              <a:t>‹N°›</a:t>
            </a:fld>
            <a:endParaRPr lang="en-US"/>
          </a:p>
        </p:txBody>
      </p:sp>
      <p:sp>
        <p:nvSpPr>
          <p:cNvPr id="9" name="Text Placeholder 15"/>
          <p:cNvSpPr>
            <a:spLocks noGrp="1"/>
          </p:cNvSpPr>
          <p:nvPr>
            <p:ph type="body" sz="quarter" idx="11"/>
          </p:nvPr>
        </p:nvSpPr>
        <p:spPr>
          <a:xfrm>
            <a:off x="179388" y="804672"/>
            <a:ext cx="8786812" cy="731520"/>
          </a:xfrm>
        </p:spPr>
        <p:txBody>
          <a:bodyPr anchor="t" anchorCtr="0"/>
          <a:lstStyle>
            <a:lvl1pPr marL="0" indent="0">
              <a:lnSpc>
                <a:spcPct val="90000"/>
              </a:lnSpc>
              <a:spcBef>
                <a:spcPts val="0"/>
              </a:spcBef>
              <a:buFontTx/>
              <a:buNone/>
              <a:defRPr lang="en-US" sz="2700" b="0" kern="1200" dirty="0">
                <a:solidFill>
                  <a:srgbClr val="9A9A9A"/>
                </a:solidFill>
                <a:latin typeface="+mn-lt"/>
                <a:ea typeface="ＭＳ Ｐゴシック" charset="0"/>
                <a:cs typeface="Helvetica Neue Light" charset="0"/>
                <a:sym typeface="Helvetica Neue Bold Condensed" charset="0"/>
              </a:defRPr>
            </a:lvl1pPr>
          </a:lstStyle>
          <a:p>
            <a:pPr lvl="0"/>
            <a:endParaRPr lang="en-US" dirty="0"/>
          </a:p>
        </p:txBody>
      </p:sp>
    </p:spTree>
    <p:extLst>
      <p:ext uri="{BB962C8B-B14F-4D97-AF65-F5344CB8AC3E}">
        <p14:creationId xmlns:p14="http://schemas.microsoft.com/office/powerpoint/2010/main" xmlns="" val="41244952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chemeClr val="accent2"/>
                </a:solidFill>
                <a:latin typeface="Times New Roman" pitchFamily="18" charset="0"/>
                <a:cs typeface="+mn-cs"/>
              </a:defRPr>
            </a:lvl1pPr>
          </a:lstStyle>
          <a:p>
            <a:pPr>
              <a:defRPr/>
            </a:pPr>
            <a:endParaRPr lang="en-US"/>
          </a:p>
        </p:txBody>
      </p:sp>
      <p:sp>
        <p:nvSpPr>
          <p:cNvPr id="95235" name="Rectangle 3"/>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chemeClr val="accent2"/>
                </a:solidFill>
                <a:latin typeface="Times New Roman" pitchFamily="18" charset="0"/>
                <a:cs typeface="+mn-cs"/>
              </a:defRPr>
            </a:lvl1pPr>
          </a:lstStyle>
          <a:p>
            <a:pPr>
              <a:defRPr/>
            </a:pPr>
            <a:endParaRPr lang="en-US"/>
          </a:p>
        </p:txBody>
      </p:sp>
      <p:sp>
        <p:nvSpPr>
          <p:cNvPr id="1028" name="Rectangle 5"/>
          <p:cNvSpPr>
            <a:spLocks noGrp="1" noChangeArrowheads="1"/>
          </p:cNvSpPr>
          <p:nvPr>
            <p:ph type="title"/>
          </p:nvPr>
        </p:nvSpPr>
        <p:spPr bwMode="auto">
          <a:xfrm>
            <a:off x="609600" y="381000"/>
            <a:ext cx="8001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Slide Title</a:t>
            </a:r>
          </a:p>
        </p:txBody>
      </p:sp>
      <p:sp>
        <p:nvSpPr>
          <p:cNvPr id="1029" name="Rectangle 6"/>
          <p:cNvSpPr>
            <a:spLocks noGrp="1" noChangeArrowheads="1"/>
          </p:cNvSpPr>
          <p:nvPr>
            <p:ph type="body" idx="1"/>
          </p:nvPr>
        </p:nvSpPr>
        <p:spPr bwMode="auto">
          <a:xfrm>
            <a:off x="609600" y="1447800"/>
            <a:ext cx="8001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5239" name="Rectangle 7"/>
          <p:cNvSpPr>
            <a:spLocks noChangeArrowheads="1"/>
          </p:cNvSpPr>
          <p:nvPr/>
        </p:nvSpPr>
        <p:spPr bwMode="auto">
          <a:xfrm>
            <a:off x="8521700" y="6475413"/>
            <a:ext cx="523875" cy="304800"/>
          </a:xfrm>
          <a:prstGeom prst="rect">
            <a:avLst/>
          </a:prstGeom>
          <a:noFill/>
          <a:ln w="9525">
            <a:noFill/>
            <a:miter lim="800000"/>
            <a:headEnd/>
            <a:tailEnd/>
          </a:ln>
          <a:effectLst/>
        </p:spPr>
        <p:txBody>
          <a:bodyPr wrap="none" lIns="92075" tIns="46038" rIns="92075" bIns="46038">
            <a:spAutoFit/>
          </a:bodyPr>
          <a:lstStyle>
            <a:lvl1pPr eaLnBrk="0" hangingPunct="0">
              <a:defRPr sz="4400">
                <a:solidFill>
                  <a:schemeClr val="tx1"/>
                </a:solidFill>
                <a:latin typeface="Garamond" panose="02020404030301010803" pitchFamily="18" charset="0"/>
                <a:cs typeface="Arial" panose="020B0604020202020204" pitchFamily="34" charset="0"/>
              </a:defRPr>
            </a:lvl1pPr>
            <a:lvl2pPr marL="742950" indent="-285750" eaLnBrk="0" hangingPunct="0">
              <a:defRPr sz="4400">
                <a:solidFill>
                  <a:schemeClr val="tx1"/>
                </a:solidFill>
                <a:latin typeface="Garamond" panose="02020404030301010803" pitchFamily="18" charset="0"/>
                <a:cs typeface="Arial" panose="020B0604020202020204" pitchFamily="34" charset="0"/>
              </a:defRPr>
            </a:lvl2pPr>
            <a:lvl3pPr marL="1143000" indent="-228600" eaLnBrk="0" hangingPunct="0">
              <a:defRPr sz="4400">
                <a:solidFill>
                  <a:schemeClr val="tx1"/>
                </a:solidFill>
                <a:latin typeface="Garamond" panose="02020404030301010803" pitchFamily="18" charset="0"/>
                <a:cs typeface="Arial" panose="020B0604020202020204" pitchFamily="34" charset="0"/>
              </a:defRPr>
            </a:lvl3pPr>
            <a:lvl4pPr marL="1600200" indent="-228600" eaLnBrk="0" hangingPunct="0">
              <a:defRPr sz="4400">
                <a:solidFill>
                  <a:schemeClr val="tx1"/>
                </a:solidFill>
                <a:latin typeface="Garamond" panose="02020404030301010803" pitchFamily="18" charset="0"/>
                <a:cs typeface="Arial" panose="020B0604020202020204" pitchFamily="34" charset="0"/>
              </a:defRPr>
            </a:lvl4pPr>
            <a:lvl5pPr marL="2057400" indent="-228600" eaLnBrk="0" hangingPunct="0">
              <a:defRPr sz="4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a:solidFill>
                  <a:schemeClr val="tx1"/>
                </a:solidFill>
                <a:latin typeface="Garamond" panose="02020404030301010803" pitchFamily="18" charset="0"/>
                <a:cs typeface="Arial" panose="020B0604020202020204" pitchFamily="34" charset="0"/>
              </a:defRPr>
            </a:lvl9pPr>
          </a:lstStyle>
          <a:p>
            <a:pPr algn="r">
              <a:defRPr/>
            </a:pPr>
            <a:r>
              <a:rPr lang="en-US" sz="1400" b="1" smtClean="0">
                <a:latin typeface="Times New Roman" panose="02020603050405020304" pitchFamily="18" charset="0"/>
              </a:rPr>
              <a:t>– </a:t>
            </a:r>
            <a:fld id="{F6D66903-834D-4035-93CD-4AF827788F9F}" type="slidenum">
              <a:rPr lang="en-US" sz="1400" b="1" smtClean="0">
                <a:latin typeface="Times New Roman" panose="02020603050405020304" pitchFamily="18" charset="0"/>
              </a:rPr>
              <a:pPr algn="r">
                <a:defRPr/>
              </a:pPr>
              <a:t>‹N°›</a:t>
            </a:fld>
            <a:endParaRPr lang="en-US" sz="1400" b="1" smtClean="0">
              <a:latin typeface="Times New Roman" panose="02020603050405020304" pitchFamily="18" charset="0"/>
            </a:endParaRPr>
          </a:p>
        </p:txBody>
      </p:sp>
      <p:sp>
        <p:nvSpPr>
          <p:cNvPr id="1031" name="Line 8"/>
          <p:cNvSpPr>
            <a:spLocks noChangeShapeType="1"/>
          </p:cNvSpPr>
          <p:nvPr/>
        </p:nvSpPr>
        <p:spPr bwMode="auto">
          <a:xfrm>
            <a:off x="609600" y="990600"/>
            <a:ext cx="8001000" cy="0"/>
          </a:xfrm>
          <a:prstGeom prst="line">
            <a:avLst/>
          </a:prstGeom>
          <a:noFill/>
          <a:ln w="76200" cap="sq">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032" name="Line 9"/>
          <p:cNvSpPr>
            <a:spLocks noChangeShapeType="1"/>
          </p:cNvSpPr>
          <p:nvPr/>
        </p:nvSpPr>
        <p:spPr bwMode="auto">
          <a:xfrm>
            <a:off x="685800" y="6477000"/>
            <a:ext cx="8229600" cy="0"/>
          </a:xfrm>
          <a:prstGeom prst="line">
            <a:avLst/>
          </a:prstGeom>
          <a:noFill/>
          <a:ln w="9525">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Garamond" pitchFamily="18" charset="0"/>
        </a:defRPr>
      </a:lvl2pPr>
      <a:lvl3pPr algn="l" rtl="0" eaLnBrk="0" fontAlgn="base" hangingPunct="0">
        <a:spcBef>
          <a:spcPct val="0"/>
        </a:spcBef>
        <a:spcAft>
          <a:spcPct val="0"/>
        </a:spcAft>
        <a:defRPr sz="3200" b="1">
          <a:solidFill>
            <a:schemeClr val="tx1"/>
          </a:solidFill>
          <a:latin typeface="Garamond" pitchFamily="18" charset="0"/>
        </a:defRPr>
      </a:lvl3pPr>
      <a:lvl4pPr algn="l" rtl="0" eaLnBrk="0" fontAlgn="base" hangingPunct="0">
        <a:spcBef>
          <a:spcPct val="0"/>
        </a:spcBef>
        <a:spcAft>
          <a:spcPct val="0"/>
        </a:spcAft>
        <a:defRPr sz="3200" b="1">
          <a:solidFill>
            <a:schemeClr val="tx1"/>
          </a:solidFill>
          <a:latin typeface="Garamond" pitchFamily="18" charset="0"/>
        </a:defRPr>
      </a:lvl4pPr>
      <a:lvl5pPr algn="l" rtl="0" eaLnBrk="0" fontAlgn="base" hangingPunct="0">
        <a:spcBef>
          <a:spcPct val="0"/>
        </a:spcBef>
        <a:spcAft>
          <a:spcPct val="0"/>
        </a:spcAft>
        <a:defRPr sz="3200" b="1">
          <a:solidFill>
            <a:schemeClr val="tx1"/>
          </a:solidFill>
          <a:latin typeface="Garamond" pitchFamily="18" charset="0"/>
        </a:defRPr>
      </a:lvl5pPr>
      <a:lvl6pPr marL="457200" algn="l" rtl="0" eaLnBrk="0" fontAlgn="base" hangingPunct="0">
        <a:spcBef>
          <a:spcPct val="0"/>
        </a:spcBef>
        <a:spcAft>
          <a:spcPct val="0"/>
        </a:spcAft>
        <a:defRPr sz="3200" b="1">
          <a:solidFill>
            <a:schemeClr val="tx1"/>
          </a:solidFill>
          <a:latin typeface="Garamond" pitchFamily="18" charset="0"/>
        </a:defRPr>
      </a:lvl6pPr>
      <a:lvl7pPr marL="914400" algn="l" rtl="0" eaLnBrk="0" fontAlgn="base" hangingPunct="0">
        <a:spcBef>
          <a:spcPct val="0"/>
        </a:spcBef>
        <a:spcAft>
          <a:spcPct val="0"/>
        </a:spcAft>
        <a:defRPr sz="3200" b="1">
          <a:solidFill>
            <a:schemeClr val="tx1"/>
          </a:solidFill>
          <a:latin typeface="Garamond" pitchFamily="18" charset="0"/>
        </a:defRPr>
      </a:lvl7pPr>
      <a:lvl8pPr marL="1371600" algn="l" rtl="0" eaLnBrk="0" fontAlgn="base" hangingPunct="0">
        <a:spcBef>
          <a:spcPct val="0"/>
        </a:spcBef>
        <a:spcAft>
          <a:spcPct val="0"/>
        </a:spcAft>
        <a:defRPr sz="3200" b="1">
          <a:solidFill>
            <a:schemeClr val="tx1"/>
          </a:solidFill>
          <a:latin typeface="Garamond" pitchFamily="18" charset="0"/>
        </a:defRPr>
      </a:lvl8pPr>
      <a:lvl9pPr marL="1828800" algn="l" rtl="0" eaLnBrk="0" fontAlgn="base" hangingPunct="0">
        <a:spcBef>
          <a:spcPct val="0"/>
        </a:spcBef>
        <a:spcAft>
          <a:spcPct val="0"/>
        </a:spcAft>
        <a:defRPr sz="3200" b="1">
          <a:solidFill>
            <a:schemeClr val="tx1"/>
          </a:solidFill>
          <a:latin typeface="Garamond" pitchFamily="18" charset="0"/>
        </a:defRPr>
      </a:lvl9pPr>
    </p:titleStyle>
    <p:bodyStyle>
      <a:lvl1pPr marL="342900" indent="-342900" algn="l" rtl="0" eaLnBrk="0" fontAlgn="base" hangingPunct="0">
        <a:spcBef>
          <a:spcPct val="20000"/>
        </a:spcBef>
        <a:spcAft>
          <a:spcPct val="0"/>
        </a:spcAft>
        <a:buClr>
          <a:srgbClr val="00660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6600"/>
        </a:buClr>
        <a:buChar char="–"/>
        <a:defRPr sz="2200">
          <a:solidFill>
            <a:schemeClr val="tx1"/>
          </a:solidFill>
          <a:latin typeface="+mn-lt"/>
        </a:defRPr>
      </a:lvl2pPr>
      <a:lvl3pPr marL="1143000" indent="-228600" algn="l" rtl="0" eaLnBrk="0" fontAlgn="base" hangingPunct="0">
        <a:spcBef>
          <a:spcPct val="20000"/>
        </a:spcBef>
        <a:spcAft>
          <a:spcPct val="0"/>
        </a:spcAft>
        <a:buClr>
          <a:srgbClr val="006600"/>
        </a:buClr>
        <a:buChar char="•"/>
        <a:defRPr sz="2000">
          <a:solidFill>
            <a:schemeClr val="tx1"/>
          </a:solidFill>
          <a:latin typeface="+mn-lt"/>
        </a:defRPr>
      </a:lvl3pPr>
      <a:lvl4pPr marL="1600200" indent="-228600" algn="l" rtl="0" eaLnBrk="0" fontAlgn="base" hangingPunct="0">
        <a:spcBef>
          <a:spcPct val="20000"/>
        </a:spcBef>
        <a:spcAft>
          <a:spcPct val="0"/>
        </a:spcAft>
        <a:buClr>
          <a:srgbClr val="006600"/>
        </a:buClr>
        <a:buChar char="–"/>
        <a:defRPr>
          <a:solidFill>
            <a:schemeClr val="tx1"/>
          </a:solidFill>
          <a:latin typeface="+mn-lt"/>
        </a:defRPr>
      </a:lvl4pPr>
      <a:lvl5pPr marL="2057400" indent="-228600" algn="l" rtl="0" eaLnBrk="0" fontAlgn="base" hangingPunct="0">
        <a:spcBef>
          <a:spcPct val="20000"/>
        </a:spcBef>
        <a:spcAft>
          <a:spcPct val="0"/>
        </a:spcAft>
        <a:buClr>
          <a:srgbClr val="006600"/>
        </a:buClr>
        <a:buChar char="»"/>
        <a:defRPr sz="1600">
          <a:solidFill>
            <a:schemeClr val="tx1"/>
          </a:solidFill>
          <a:latin typeface="+mn-lt"/>
        </a:defRPr>
      </a:lvl5pPr>
      <a:lvl6pPr marL="2514600" indent="-228600" algn="l" rtl="0" eaLnBrk="0" fontAlgn="base" hangingPunct="0">
        <a:spcBef>
          <a:spcPct val="20000"/>
        </a:spcBef>
        <a:spcAft>
          <a:spcPct val="0"/>
        </a:spcAft>
        <a:buClr>
          <a:srgbClr val="006600"/>
        </a:buClr>
        <a:buChar char="»"/>
        <a:defRPr sz="1600">
          <a:solidFill>
            <a:schemeClr val="tx1"/>
          </a:solidFill>
          <a:latin typeface="+mn-lt"/>
        </a:defRPr>
      </a:lvl6pPr>
      <a:lvl7pPr marL="2971800" indent="-228600" algn="l" rtl="0" eaLnBrk="0" fontAlgn="base" hangingPunct="0">
        <a:spcBef>
          <a:spcPct val="20000"/>
        </a:spcBef>
        <a:spcAft>
          <a:spcPct val="0"/>
        </a:spcAft>
        <a:buClr>
          <a:srgbClr val="006600"/>
        </a:buClr>
        <a:buChar char="»"/>
        <a:defRPr sz="1600">
          <a:solidFill>
            <a:schemeClr val="tx1"/>
          </a:solidFill>
          <a:latin typeface="+mn-lt"/>
        </a:defRPr>
      </a:lvl7pPr>
      <a:lvl8pPr marL="3429000" indent="-228600" algn="l" rtl="0" eaLnBrk="0" fontAlgn="base" hangingPunct="0">
        <a:spcBef>
          <a:spcPct val="20000"/>
        </a:spcBef>
        <a:spcAft>
          <a:spcPct val="0"/>
        </a:spcAft>
        <a:buClr>
          <a:srgbClr val="006600"/>
        </a:buClr>
        <a:buChar char="»"/>
        <a:defRPr sz="1600">
          <a:solidFill>
            <a:schemeClr val="tx1"/>
          </a:solidFill>
          <a:latin typeface="+mn-lt"/>
        </a:defRPr>
      </a:lvl8pPr>
      <a:lvl9pPr marL="3886200" indent="-228600" algn="l" rtl="0" eaLnBrk="0" fontAlgn="base" hangingPunct="0">
        <a:spcBef>
          <a:spcPct val="20000"/>
        </a:spcBef>
        <a:spcAft>
          <a:spcPct val="0"/>
        </a:spcAft>
        <a:buClr>
          <a:srgbClr val="006600"/>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1127012143"/>
      </p:ext>
    </p:extLst>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199295308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237526900"/>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403024972"/>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1973956247"/>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653993389"/>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1916871405"/>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8595" y="178595"/>
            <a:ext cx="8786813" cy="6250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title style</a:t>
            </a:r>
          </a:p>
        </p:txBody>
      </p:sp>
      <p:sp>
        <p:nvSpPr>
          <p:cNvPr id="4099" name="Rectangle 3"/>
          <p:cNvSpPr>
            <a:spLocks noGrp="1" noChangeArrowheads="1"/>
          </p:cNvSpPr>
          <p:nvPr>
            <p:ph type="body" idx="1"/>
          </p:nvPr>
        </p:nvSpPr>
        <p:spPr bwMode="auto">
          <a:xfrm>
            <a:off x="178595" y="1785938"/>
            <a:ext cx="8786813" cy="49113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sym typeface="Helvetica Neue Bold Condensed" charset="0"/>
              </a:rPr>
              <a:t>Click to edit Master text styles</a:t>
            </a:r>
          </a:p>
          <a:p>
            <a:pPr lvl="1"/>
            <a:r>
              <a:rPr lang="en-US" dirty="0">
                <a:sym typeface="Baskerville" charset="0"/>
              </a:rPr>
              <a:t>Second level</a:t>
            </a:r>
          </a:p>
          <a:p>
            <a:pPr lvl="2"/>
            <a:r>
              <a:rPr lang="en-US" dirty="0">
                <a:sym typeface="Baskerville" charset="0"/>
              </a:rPr>
              <a:t>Third level</a:t>
            </a:r>
          </a:p>
          <a:p>
            <a:pPr lvl="3"/>
            <a:r>
              <a:rPr lang="en-US" dirty="0">
                <a:sym typeface="Baskerville" charset="0"/>
              </a:rPr>
              <a:t>Fourth level</a:t>
            </a:r>
          </a:p>
          <a:p>
            <a:pPr lvl="4"/>
            <a:r>
              <a:rPr lang="en-US" dirty="0">
                <a:sym typeface="Baskerville" charset="0"/>
              </a:rPr>
              <a:t>Fifth level</a:t>
            </a:r>
          </a:p>
        </p:txBody>
      </p:sp>
      <p:sp>
        <p:nvSpPr>
          <p:cNvPr id="4100" name="Text Box 4"/>
          <p:cNvSpPr txBox="1">
            <a:spLocks noGrp="1" noChangeArrowheads="1"/>
          </p:cNvSpPr>
          <p:nvPr>
            <p:ph type="sldNum" sz="quarter" idx="4"/>
          </p:nvPr>
        </p:nvSpPr>
        <p:spPr bwMode="auto">
          <a:xfrm>
            <a:off x="8929689" y="6616899"/>
            <a:ext cx="217661" cy="2411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64275" tIns="32138" rIns="64275" bIns="32138" numCol="1" anchor="t" anchorCtr="0" compatLnSpc="1">
            <a:prstTxWarp prst="textNoShape">
              <a:avLst/>
            </a:prstTxWarp>
          </a:bodyPr>
          <a:lstStyle>
            <a:lvl1pPr algn="ctr">
              <a:defRPr sz="1100" b="0" i="0">
                <a:solidFill>
                  <a:srgbClr val="4D4D4D"/>
                </a:solidFill>
                <a:latin typeface="Helvetica Neue Bold Condensed"/>
                <a:ea typeface="ＭＳ Ｐゴシック" charset="0"/>
                <a:cs typeface="Helvetica Neue Bold Condensed"/>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174" eaLnBrk="1" fontAlgn="auto" hangingPunct="1">
              <a:spcBef>
                <a:spcPts val="0"/>
              </a:spcBef>
              <a:spcAft>
                <a:spcPts val="0"/>
              </a:spcAft>
            </a:pPr>
            <a:fld id="{3882495B-39B3-5F42-8174-3C1974B27A1C}" type="slidenum">
              <a:rPr lang="en-US" smtClean="0"/>
              <a:pPr defTabSz="914174" eaLnBrk="1" fontAlgn="auto" hangingPunct="1">
                <a:spcBef>
                  <a:spcPts val="0"/>
                </a:spcBef>
                <a:spcAft>
                  <a:spcPts val="0"/>
                </a:spcAft>
              </a:pPr>
              <a:t>‹N°›</a:t>
            </a:fld>
            <a:endParaRPr lang="en-US" dirty="0"/>
          </a:p>
        </p:txBody>
      </p:sp>
    </p:spTree>
    <p:extLst>
      <p:ext uri="{BB962C8B-B14F-4D97-AF65-F5344CB8AC3E}">
        <p14:creationId xmlns:p14="http://schemas.microsoft.com/office/powerpoint/2010/main" xmlns="" val="2800973816"/>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ransition/>
  <p:hf hdr="0" ftr="0" dt="0"/>
  <p:txStyles>
    <p:titleStyle>
      <a:lvl1pPr algn="l" rtl="0" fontAlgn="base">
        <a:spcBef>
          <a:spcPct val="0"/>
        </a:spcBef>
        <a:spcAft>
          <a:spcPct val="0"/>
        </a:spcAft>
        <a:defRPr sz="4200" b="1" i="0">
          <a:solidFill>
            <a:schemeClr val="tx1"/>
          </a:solidFill>
          <a:latin typeface="+mj-lt"/>
          <a:ea typeface="+mj-ea"/>
          <a:cs typeface="Helvetica Neue"/>
          <a:sym typeface="Helvetica Neue Bold Condensed" charset="0"/>
        </a:defRPr>
      </a:lvl1pPr>
      <a:lvl2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2pPr>
      <a:lvl3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3pPr>
      <a:lvl4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4pPr>
      <a:lvl5pPr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5pPr>
      <a:lvl6pPr marL="32137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6pPr>
      <a:lvl7pPr marL="642757"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7pPr>
      <a:lvl8pPr marL="964134"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8pPr>
      <a:lvl9pPr marL="1285513" algn="l" rtl="0" fontAlgn="base">
        <a:spcBef>
          <a:spcPct val="0"/>
        </a:spcBef>
        <a:spcAft>
          <a:spcPct val="0"/>
        </a:spcAft>
        <a:defRPr sz="4200">
          <a:solidFill>
            <a:schemeClr val="tx1"/>
          </a:solidFill>
          <a:latin typeface="Helvetica Neue Bold Condensed" charset="0"/>
          <a:ea typeface="ヒラギノ角ゴ ProN W6" charset="0"/>
          <a:cs typeface="ヒラギノ角ゴ ProN W6" charset="0"/>
          <a:sym typeface="Helvetica Neue Bold Condensed" charset="0"/>
        </a:defRPr>
      </a:lvl9pPr>
    </p:titleStyle>
    <p:bodyStyle>
      <a:lvl1pPr marL="624902" indent="-401722" algn="l" rtl="0" fontAlgn="base">
        <a:spcBef>
          <a:spcPts val="1686"/>
        </a:spcBef>
        <a:spcAft>
          <a:spcPct val="0"/>
        </a:spcAft>
        <a:buSzPct val="100000"/>
        <a:buFont typeface="Lucida Grande" charset="0"/>
        <a:buChar char="‣"/>
        <a:defRPr sz="2800" b="1" i="0">
          <a:solidFill>
            <a:schemeClr val="tx1"/>
          </a:solidFill>
          <a:latin typeface="+mj-lt"/>
          <a:ea typeface="+mn-ea"/>
          <a:cs typeface="Helvetica Neue"/>
          <a:sym typeface="Helvetica Neue Bold Condensed" charset="0"/>
        </a:defRPr>
      </a:lvl1pPr>
      <a:lvl2pPr marL="937353" indent="-401722" algn="l" rtl="0" fontAlgn="base">
        <a:spcBef>
          <a:spcPts val="1686"/>
        </a:spcBef>
        <a:spcAft>
          <a:spcPct val="0"/>
        </a:spcAft>
        <a:buClr>
          <a:srgbClr val="9A9A9A"/>
        </a:buClr>
        <a:buSzPct val="75000"/>
        <a:buFont typeface="Baskerville" charset="0"/>
        <a:buChar char="•"/>
        <a:defRPr sz="2500" b="0" i="0">
          <a:solidFill>
            <a:schemeClr val="accent1"/>
          </a:solidFill>
          <a:latin typeface="+mn-lt"/>
          <a:ea typeface="ヒラギノ明朝 ProN W3" charset="0"/>
          <a:cs typeface="Helvetica Neue Light"/>
          <a:sym typeface="Baskerville" charset="0"/>
        </a:defRPr>
      </a:lvl2pPr>
      <a:lvl3pPr marL="1249804"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3pPr>
      <a:lvl4pPr marL="156225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4pPr>
      <a:lvl5pPr marL="1874706" indent="-401722" algn="l" rtl="0" fontAlgn="base">
        <a:spcBef>
          <a:spcPts val="1686"/>
        </a:spcBef>
        <a:spcAft>
          <a:spcPct val="0"/>
        </a:spcAft>
        <a:buClr>
          <a:srgbClr val="9A9A9A"/>
        </a:buClr>
        <a:buSzPct val="75000"/>
        <a:buFont typeface="Baskerville" charset="0"/>
        <a:buChar char="-"/>
        <a:defRPr sz="2200" b="0" i="0">
          <a:solidFill>
            <a:schemeClr val="accent1"/>
          </a:solidFill>
          <a:latin typeface="+mn-lt"/>
          <a:ea typeface="ヒラギノ明朝 ProN W3" charset="0"/>
          <a:cs typeface="Helvetica Neue Light"/>
          <a:sym typeface="Baskerville" charset="0"/>
        </a:defRPr>
      </a:lvl5pPr>
      <a:lvl6pPr marL="2196085"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6pPr>
      <a:lvl7pPr marL="2517462"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7pPr>
      <a:lvl8pPr marL="2838841"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8pPr>
      <a:lvl9pPr marL="3160219" indent="-401722" algn="l" rtl="0" fontAlgn="base">
        <a:spcBef>
          <a:spcPts val="1686"/>
        </a:spcBef>
        <a:spcAft>
          <a:spcPct val="0"/>
        </a:spcAft>
        <a:buClr>
          <a:srgbClr val="9A9A9A"/>
        </a:buClr>
        <a:buSzPct val="75000"/>
        <a:buFont typeface="Baskerville" charset="0"/>
        <a:buChar char="-"/>
        <a:defRPr sz="2200">
          <a:solidFill>
            <a:srgbClr val="9A9A9A"/>
          </a:solidFill>
          <a:latin typeface="Baskerville" charset="0"/>
          <a:ea typeface="ヒラギノ明朝 ProN W3" charset="0"/>
          <a:cs typeface="ヒラギノ明朝 ProN W3" charset="0"/>
          <a:sym typeface="Baskerville" charset="0"/>
        </a:defRPr>
      </a:lvl9pPr>
    </p:bodyStyle>
    <p:otherStyle>
      <a:defPPr>
        <a:defRPr lang="en-US"/>
      </a:defPPr>
      <a:lvl1pPr marL="0" algn="l" defTabSz="321377" rtl="0" eaLnBrk="1" latinLnBrk="0" hangingPunct="1">
        <a:defRPr sz="1300" kern="1200">
          <a:solidFill>
            <a:schemeClr val="tx1"/>
          </a:solidFill>
          <a:latin typeface="+mn-lt"/>
          <a:ea typeface="+mn-ea"/>
          <a:cs typeface="+mn-cs"/>
        </a:defRPr>
      </a:lvl1pPr>
      <a:lvl2pPr marL="321377" algn="l" defTabSz="321377" rtl="0" eaLnBrk="1" latinLnBrk="0" hangingPunct="1">
        <a:defRPr sz="1300" kern="1200">
          <a:solidFill>
            <a:schemeClr val="tx1"/>
          </a:solidFill>
          <a:latin typeface="+mn-lt"/>
          <a:ea typeface="+mn-ea"/>
          <a:cs typeface="+mn-cs"/>
        </a:defRPr>
      </a:lvl2pPr>
      <a:lvl3pPr marL="642757" algn="l" defTabSz="321377" rtl="0" eaLnBrk="1" latinLnBrk="0" hangingPunct="1">
        <a:defRPr sz="1300" kern="1200">
          <a:solidFill>
            <a:schemeClr val="tx1"/>
          </a:solidFill>
          <a:latin typeface="+mn-lt"/>
          <a:ea typeface="+mn-ea"/>
          <a:cs typeface="+mn-cs"/>
        </a:defRPr>
      </a:lvl3pPr>
      <a:lvl4pPr marL="964134" algn="l" defTabSz="321377" rtl="0" eaLnBrk="1" latinLnBrk="0" hangingPunct="1">
        <a:defRPr sz="1300" kern="1200">
          <a:solidFill>
            <a:schemeClr val="tx1"/>
          </a:solidFill>
          <a:latin typeface="+mn-lt"/>
          <a:ea typeface="+mn-ea"/>
          <a:cs typeface="+mn-cs"/>
        </a:defRPr>
      </a:lvl4pPr>
      <a:lvl5pPr marL="1285513" algn="l" defTabSz="321377" rtl="0" eaLnBrk="1" latinLnBrk="0" hangingPunct="1">
        <a:defRPr sz="1300" kern="1200">
          <a:solidFill>
            <a:schemeClr val="tx1"/>
          </a:solidFill>
          <a:latin typeface="+mn-lt"/>
          <a:ea typeface="+mn-ea"/>
          <a:cs typeface="+mn-cs"/>
        </a:defRPr>
      </a:lvl5pPr>
      <a:lvl6pPr marL="1606891" algn="l" defTabSz="321377" rtl="0" eaLnBrk="1" latinLnBrk="0" hangingPunct="1">
        <a:defRPr sz="1300" kern="1200">
          <a:solidFill>
            <a:schemeClr val="tx1"/>
          </a:solidFill>
          <a:latin typeface="+mn-lt"/>
          <a:ea typeface="+mn-ea"/>
          <a:cs typeface="+mn-cs"/>
        </a:defRPr>
      </a:lvl6pPr>
      <a:lvl7pPr marL="1928270" algn="l" defTabSz="321377" rtl="0" eaLnBrk="1" latinLnBrk="0" hangingPunct="1">
        <a:defRPr sz="1300" kern="1200">
          <a:solidFill>
            <a:schemeClr val="tx1"/>
          </a:solidFill>
          <a:latin typeface="+mn-lt"/>
          <a:ea typeface="+mn-ea"/>
          <a:cs typeface="+mn-cs"/>
        </a:defRPr>
      </a:lvl7pPr>
      <a:lvl8pPr marL="2249647" algn="l" defTabSz="321377" rtl="0" eaLnBrk="1" latinLnBrk="0" hangingPunct="1">
        <a:defRPr sz="1300" kern="1200">
          <a:solidFill>
            <a:schemeClr val="tx1"/>
          </a:solidFill>
          <a:latin typeface="+mn-lt"/>
          <a:ea typeface="+mn-ea"/>
          <a:cs typeface="+mn-cs"/>
        </a:defRPr>
      </a:lvl8pPr>
      <a:lvl9pPr marL="2571026" algn="l" defTabSz="32137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Feuille_Microsoft_Office_Excel_97-20031.xls"/></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Feuille_Microsoft_Office_Excel_97-20032.xls"/></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Feuille_Microsoft_Office_Excel_97-20033.xls"/></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Feuille_Microsoft_Office_Excel_97-20034.xls"/></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oleObject" Target="../embeddings/Feuille_Microsoft_Office_Excel_97-20035.xls"/></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36.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1.xml"/><Relationship Id="rId1" Type="http://schemas.openxmlformats.org/officeDocument/2006/relationships/vmlDrawing" Target="../drawings/vmlDrawing6.vml"/><Relationship Id="rId5" Type="http://schemas.openxmlformats.org/officeDocument/2006/relationships/image" Target="../media/image38.emf"/><Relationship Id="rId4" Type="http://schemas.openxmlformats.org/officeDocument/2006/relationships/package" Target="../embeddings/Document_Microsoft_Office_Word1.docx"/></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3.xml"/><Relationship Id="rId1" Type="http://schemas.openxmlformats.org/officeDocument/2006/relationships/vmlDrawing" Target="../drawings/vmlDrawing7.vml"/><Relationship Id="rId4" Type="http://schemas.openxmlformats.org/officeDocument/2006/relationships/package" Target="../embeddings/Document_Microsoft_Office_Word2.docx"/></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8.xml"/><Relationship Id="rId1" Type="http://schemas.openxmlformats.org/officeDocument/2006/relationships/slideLayout" Target="../slideLayouts/slideLayout39.xml"/><Relationship Id="rId5" Type="http://schemas.openxmlformats.org/officeDocument/2006/relationships/image" Target="../media/image43.emf"/><Relationship Id="rId4" Type="http://schemas.openxmlformats.org/officeDocument/2006/relationships/image" Target="../media/image42.emf"/></Relationships>
</file>

<file path=ppt/slides/_rels/slide4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9.xml"/><Relationship Id="rId1" Type="http://schemas.openxmlformats.org/officeDocument/2006/relationships/slideLayout" Target="../slideLayouts/slideLayout39.xml"/><Relationship Id="rId5" Type="http://schemas.openxmlformats.org/officeDocument/2006/relationships/image" Target="../media/image46.emf"/><Relationship Id="rId4" Type="http://schemas.openxmlformats.org/officeDocument/2006/relationships/image" Target="../media/image4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7.xml"/><Relationship Id="rId1" Type="http://schemas.openxmlformats.org/officeDocument/2006/relationships/slideLayout" Target="../slideLayouts/slideLayout99.xml"/></Relationships>
</file>

<file path=ppt/slides/_rels/slide6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6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9.xml"/><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0.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99.xml"/><Relationship Id="rId1" Type="http://schemas.openxmlformats.org/officeDocument/2006/relationships/vmlDrawing" Target="../drawings/vmlDrawing8.vml"/><Relationship Id="rId5" Type="http://schemas.openxmlformats.org/officeDocument/2006/relationships/image" Target="../media/image58.emf"/><Relationship Id="rId4" Type="http://schemas.openxmlformats.org/officeDocument/2006/relationships/package" Target="../embeddings/Document_Microsoft_Office_Word3.docx"/></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05000"/>
            <a:ext cx="7772400" cy="1470025"/>
          </a:xfrm>
        </p:spPr>
        <p:txBody>
          <a:bodyPr/>
          <a:lstStyle/>
          <a:p>
            <a:pPr algn="ctr"/>
            <a:r>
              <a:rPr lang="en-US" altLang="en-US" sz="4000" smtClean="0"/>
              <a:t>Methodological Approaches in Applied Innovation Economics</a:t>
            </a:r>
          </a:p>
        </p:txBody>
      </p:sp>
      <p:sp>
        <p:nvSpPr>
          <p:cNvPr id="4099" name="Subtitle 3"/>
          <p:cNvSpPr>
            <a:spLocks noGrp="1"/>
          </p:cNvSpPr>
          <p:nvPr>
            <p:ph type="subTitle" idx="1"/>
          </p:nvPr>
        </p:nvSpPr>
        <p:spPr/>
        <p:txBody>
          <a:bodyPr/>
          <a:lstStyle/>
          <a:p>
            <a:r>
              <a:rPr lang="en-US" altLang="en-US" smtClean="0"/>
              <a:t>IOEA Workshop</a:t>
            </a:r>
          </a:p>
          <a:p>
            <a:endParaRPr lang="en-US" altLang="en-US" smtClean="0"/>
          </a:p>
          <a:p>
            <a:r>
              <a:rPr lang="en-US" altLang="en-US" smtClean="0"/>
              <a:t>5/16/2016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3600" dirty="0" smtClean="0"/>
              <a:t>What is innovation?</a:t>
            </a:r>
          </a:p>
        </p:txBody>
      </p:sp>
      <p:sp>
        <p:nvSpPr>
          <p:cNvPr id="18435" name="Rectangle 3"/>
          <p:cNvSpPr>
            <a:spLocks noGrp="1" noChangeArrowheads="1"/>
          </p:cNvSpPr>
          <p:nvPr>
            <p:ph type="body" idx="1"/>
          </p:nvPr>
        </p:nvSpPr>
        <p:spPr>
          <a:xfrm>
            <a:off x="609600" y="1219200"/>
            <a:ext cx="8382000" cy="4876800"/>
          </a:xfrm>
        </p:spPr>
        <p:txBody>
          <a:bodyPr/>
          <a:lstStyle/>
          <a:p>
            <a:pPr>
              <a:lnSpc>
                <a:spcPct val="90000"/>
              </a:lnSpc>
            </a:pPr>
            <a:r>
              <a:rPr lang="en-US" altLang="en-US" sz="2400" dirty="0" smtClean="0"/>
              <a:t>Innovation can be defined as the application of new ideas to the products, processes, or other aspects of the activities of economic agents that lead to increased “value.” (</a:t>
            </a:r>
            <a:r>
              <a:rPr lang="en-US" altLang="en-US" sz="2400" dirty="0" err="1" smtClean="0"/>
              <a:t>Greenhalgh</a:t>
            </a:r>
            <a:r>
              <a:rPr lang="en-US" altLang="en-US" sz="2400" dirty="0" smtClean="0"/>
              <a:t> and Rogers, 2010)</a:t>
            </a:r>
          </a:p>
          <a:p>
            <a:pPr marL="0" indent="0">
              <a:lnSpc>
                <a:spcPct val="90000"/>
              </a:lnSpc>
              <a:buNone/>
            </a:pPr>
            <a:endParaRPr lang="en-US" altLang="en-US" sz="2400" dirty="0" smtClean="0"/>
          </a:p>
          <a:p>
            <a:pPr>
              <a:lnSpc>
                <a:spcPct val="90000"/>
              </a:lnSpc>
            </a:pPr>
            <a:r>
              <a:rPr lang="en-US" altLang="en-US" sz="2400" dirty="0" smtClean="0"/>
              <a:t>Examples</a:t>
            </a:r>
          </a:p>
          <a:p>
            <a:pPr lvl="1">
              <a:lnSpc>
                <a:spcPct val="90000"/>
              </a:lnSpc>
            </a:pPr>
            <a:r>
              <a:rPr lang="en-US" altLang="en-US" sz="2400" dirty="0" smtClean="0"/>
              <a:t>New or improved products or services (“product innovation”)</a:t>
            </a:r>
          </a:p>
          <a:p>
            <a:pPr lvl="1">
              <a:lnSpc>
                <a:spcPct val="90000"/>
              </a:lnSpc>
            </a:pPr>
            <a:r>
              <a:rPr lang="en-US" altLang="en-US" sz="2400" dirty="0" smtClean="0"/>
              <a:t>New or improved industrial processes (“process innovation”)</a:t>
            </a:r>
          </a:p>
          <a:p>
            <a:pPr lvl="1">
              <a:lnSpc>
                <a:spcPct val="90000"/>
              </a:lnSpc>
            </a:pPr>
            <a:r>
              <a:rPr lang="en-US" altLang="en-US" sz="2400" dirty="0" smtClean="0"/>
              <a:t>Improved organizational designs</a:t>
            </a:r>
            <a:r>
              <a:rPr lang="en-US" altLang="en-US" sz="2400" dirty="0"/>
              <a:t> </a:t>
            </a:r>
            <a:r>
              <a:rPr lang="en-US" altLang="en-US" sz="2400" dirty="0" smtClean="0"/>
              <a:t>(“process innovation”)</a:t>
            </a:r>
          </a:p>
          <a:p>
            <a:pPr lvl="1">
              <a:lnSpc>
                <a:spcPct val="90000"/>
              </a:lnSpc>
            </a:pPr>
            <a:endParaRPr lang="en-US" altLang="en-US" sz="2000" dirty="0" smtClean="0"/>
          </a:p>
          <a:p>
            <a:pPr>
              <a:lnSpc>
                <a:spcPct val="90000"/>
              </a:lnSpc>
            </a:pPr>
            <a:r>
              <a:rPr lang="en-US" altLang="en-US" sz="2400" dirty="0" smtClean="0"/>
              <a:t>Sources of innovation:</a:t>
            </a:r>
          </a:p>
          <a:p>
            <a:pPr lvl="1">
              <a:lnSpc>
                <a:spcPct val="90000"/>
              </a:lnSpc>
            </a:pPr>
            <a:r>
              <a:rPr lang="en-US" altLang="en-US" sz="2400" dirty="0"/>
              <a:t>Individual inventors</a:t>
            </a:r>
          </a:p>
          <a:p>
            <a:pPr lvl="1">
              <a:lnSpc>
                <a:spcPct val="90000"/>
              </a:lnSpc>
            </a:pPr>
            <a:r>
              <a:rPr lang="en-US" altLang="en-US" sz="2400" dirty="0"/>
              <a:t>Firms</a:t>
            </a:r>
          </a:p>
          <a:p>
            <a:pPr lvl="1">
              <a:lnSpc>
                <a:spcPct val="90000"/>
              </a:lnSpc>
            </a:pPr>
            <a:r>
              <a:rPr lang="en-US" altLang="en-US" sz="2400" dirty="0"/>
              <a:t>Universities and public research laboratories</a:t>
            </a:r>
          </a:p>
          <a:p>
            <a:pPr>
              <a:lnSpc>
                <a:spcPct val="90000"/>
              </a:lnSpc>
              <a:buFontTx/>
              <a:buNone/>
            </a:pPr>
            <a:endParaRPr lang="en-US" altLang="en-US" sz="2400" dirty="0" smtClean="0"/>
          </a:p>
        </p:txBody>
      </p:sp>
    </p:spTree>
    <p:extLst>
      <p:ext uri="{BB962C8B-B14F-4D97-AF65-F5344CB8AC3E}">
        <p14:creationId xmlns:p14="http://schemas.microsoft.com/office/powerpoint/2010/main" xmlns="" val="1454215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3600" dirty="0" smtClean="0"/>
              <a:t>Invention, Innovation, and Diffusion</a:t>
            </a:r>
          </a:p>
        </p:txBody>
      </p:sp>
      <p:sp>
        <p:nvSpPr>
          <p:cNvPr id="18435" name="Rectangle 3"/>
          <p:cNvSpPr>
            <a:spLocks noGrp="1" noChangeArrowheads="1"/>
          </p:cNvSpPr>
          <p:nvPr>
            <p:ph type="body" idx="1"/>
          </p:nvPr>
        </p:nvSpPr>
        <p:spPr>
          <a:xfrm>
            <a:off x="609600" y="1219200"/>
            <a:ext cx="8382000" cy="4876800"/>
          </a:xfrm>
        </p:spPr>
        <p:txBody>
          <a:bodyPr/>
          <a:lstStyle/>
          <a:p>
            <a:pPr>
              <a:lnSpc>
                <a:spcPct val="90000"/>
              </a:lnSpc>
            </a:pPr>
            <a:r>
              <a:rPr lang="en-US" altLang="en-US" sz="2400" dirty="0" smtClean="0"/>
              <a:t>“The Schumpeterian Trilogy”</a:t>
            </a:r>
          </a:p>
          <a:p>
            <a:pPr marL="0" indent="0">
              <a:lnSpc>
                <a:spcPct val="90000"/>
              </a:lnSpc>
              <a:buNone/>
            </a:pPr>
            <a:endParaRPr lang="en-US" altLang="en-US" sz="2400" dirty="0" smtClean="0"/>
          </a:p>
          <a:p>
            <a:r>
              <a:rPr lang="en-GB" altLang="en-US" b="1" dirty="0"/>
              <a:t>Invention</a:t>
            </a:r>
            <a:r>
              <a:rPr lang="en-GB" altLang="en-US" dirty="0"/>
              <a:t>: creation of an idea to do or </a:t>
            </a:r>
            <a:r>
              <a:rPr lang="en-GB" altLang="en-US" dirty="0" smtClean="0"/>
              <a:t>create something new </a:t>
            </a:r>
          </a:p>
          <a:p>
            <a:r>
              <a:rPr lang="en-GB" altLang="en-US" b="1" dirty="0" smtClean="0"/>
              <a:t>Innovation</a:t>
            </a:r>
            <a:r>
              <a:rPr lang="en-GB" altLang="en-US" dirty="0"/>
              <a:t>: new product/ process commercially valuable </a:t>
            </a:r>
            <a:r>
              <a:rPr lang="en-GB" altLang="en-US" dirty="0" smtClean="0"/>
              <a:t>and available (</a:t>
            </a:r>
            <a:r>
              <a:rPr lang="es-ES" altLang="en-US" dirty="0" smtClean="0">
                <a:cs typeface="Arial" panose="020B0604020202020204" pitchFamily="34" charset="0"/>
              </a:rPr>
              <a:t>i.e</a:t>
            </a:r>
            <a:r>
              <a:rPr lang="es-ES" altLang="en-US" dirty="0">
                <a:cs typeface="Arial" panose="020B0604020202020204" pitchFamily="34" charset="0"/>
              </a:rPr>
              <a:t>. </a:t>
            </a:r>
            <a:r>
              <a:rPr lang="en-GB" altLang="en-US" dirty="0">
                <a:cs typeface="Arial" panose="020B0604020202020204" pitchFamily="34" charset="0"/>
              </a:rPr>
              <a:t>successfully developed </a:t>
            </a:r>
            <a:r>
              <a:rPr lang="en-GB" altLang="en-US" dirty="0" smtClean="0">
                <a:cs typeface="Arial" panose="020B0604020202020204" pitchFamily="34" charset="0"/>
              </a:rPr>
              <a:t>inventions)</a:t>
            </a:r>
            <a:endParaRPr lang="en-GB" altLang="en-US" dirty="0">
              <a:cs typeface="Arial" panose="020B0604020202020204" pitchFamily="34" charset="0"/>
            </a:endParaRPr>
          </a:p>
          <a:p>
            <a:r>
              <a:rPr lang="en-GB" altLang="en-US" b="1" dirty="0">
                <a:cs typeface="Arial" panose="020B0604020202020204" pitchFamily="34" charset="0"/>
              </a:rPr>
              <a:t>Diffusion</a:t>
            </a:r>
            <a:r>
              <a:rPr lang="en-GB" altLang="en-US" dirty="0">
                <a:cs typeface="Arial" panose="020B0604020202020204" pitchFamily="34" charset="0"/>
              </a:rPr>
              <a:t>: </a:t>
            </a:r>
            <a:r>
              <a:rPr lang="en-GB" altLang="en-US" dirty="0"/>
              <a:t>the spread of a new </a:t>
            </a:r>
            <a:r>
              <a:rPr lang="en-GB" altLang="en-US" dirty="0" smtClean="0"/>
              <a:t>inventions/innovations </a:t>
            </a:r>
            <a:r>
              <a:rPr lang="en-GB" altLang="en-US" dirty="0"/>
              <a:t>throughout </a:t>
            </a:r>
            <a:r>
              <a:rPr lang="en-GB" altLang="en-US" dirty="0" smtClean="0"/>
              <a:t>the economy</a:t>
            </a:r>
            <a:endParaRPr lang="en-GB" altLang="en-US" dirty="0"/>
          </a:p>
          <a:p>
            <a:pPr lvl="1"/>
            <a:r>
              <a:rPr lang="en-GB" altLang="en-US" sz="2400" dirty="0" smtClean="0"/>
              <a:t>Key to realizing economic benefits of innovation</a:t>
            </a:r>
          </a:p>
          <a:p>
            <a:pPr lvl="1"/>
            <a:r>
              <a:rPr lang="en-GB" altLang="en-US" sz="2400" dirty="0" smtClean="0"/>
              <a:t>Can include ‘</a:t>
            </a:r>
            <a:r>
              <a:rPr lang="en-GB" altLang="en-US" sz="2400" dirty="0" err="1" smtClean="0"/>
              <a:t>spillovers</a:t>
            </a:r>
            <a:r>
              <a:rPr lang="en-GB" altLang="en-US" sz="2400" dirty="0" smtClean="0"/>
              <a:t>’ or ‘positive externalities’</a:t>
            </a:r>
            <a:endParaRPr lang="en-GB" altLang="en-US" sz="2400" dirty="0" smtClean="0">
              <a:cs typeface="Arial" panose="020B0604020202020204" pitchFamily="34" charset="0"/>
            </a:endParaRPr>
          </a:p>
          <a:p>
            <a:pPr>
              <a:lnSpc>
                <a:spcPct val="90000"/>
              </a:lnSpc>
              <a:buFontTx/>
              <a:buNone/>
            </a:pPr>
            <a:endParaRPr lang="en-US" altLang="en-US" sz="2400" dirty="0" smtClean="0"/>
          </a:p>
        </p:txBody>
      </p:sp>
    </p:spTree>
    <p:extLst>
      <p:ext uri="{BB962C8B-B14F-4D97-AF65-F5344CB8AC3E}">
        <p14:creationId xmlns:p14="http://schemas.microsoft.com/office/powerpoint/2010/main" xmlns="" val="1650166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3600" dirty="0" smtClean="0"/>
              <a:t>The Innovation Process</a:t>
            </a:r>
          </a:p>
        </p:txBody>
      </p:sp>
      <p:pic>
        <p:nvPicPr>
          <p:cNvPr id="6" name="Picture 4" descr="Innovation Flo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9113" y="1447800"/>
            <a:ext cx="8091487" cy="3184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5791200" y="6519446"/>
            <a:ext cx="2667000" cy="338554"/>
          </a:xfrm>
          <a:prstGeom prst="rect">
            <a:avLst/>
          </a:prstGeom>
        </p:spPr>
        <p:txBody>
          <a:bodyPr wrap="square">
            <a:spAutoFit/>
          </a:bodyPr>
          <a:lstStyle/>
          <a:p>
            <a:pPr eaLnBrk="1" hangingPunct="1"/>
            <a:r>
              <a:rPr lang="en-GB" altLang="en-US" sz="1600" dirty="0" err="1" smtClean="0"/>
              <a:t>Greenhalgh</a:t>
            </a:r>
            <a:r>
              <a:rPr lang="en-GB" altLang="en-US" sz="1600" dirty="0" smtClean="0"/>
              <a:t> and Rogers (2010)</a:t>
            </a:r>
            <a:endParaRPr lang="en-GB" altLang="en-US" sz="1600" dirty="0"/>
          </a:p>
        </p:txBody>
      </p:sp>
      <p:sp>
        <p:nvSpPr>
          <p:cNvPr id="7" name="Rectangle 6"/>
          <p:cNvSpPr/>
          <p:nvPr/>
        </p:nvSpPr>
        <p:spPr bwMode="auto">
          <a:xfrm>
            <a:off x="2438400" y="4953000"/>
            <a:ext cx="4114800" cy="6858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ramond" pitchFamily="18" charset="0"/>
              </a:rPr>
              <a:t>Innovation</a:t>
            </a:r>
            <a:r>
              <a:rPr kumimoji="0" lang="en-US" sz="2000" b="0" i="0" u="none" strike="noStrike" cap="none" normalizeH="0" dirty="0" smtClean="0">
                <a:ln>
                  <a:noFill/>
                </a:ln>
                <a:solidFill>
                  <a:schemeClr val="tx1"/>
                </a:solidFill>
                <a:effectLst/>
                <a:latin typeface="Garamond" pitchFamily="18" charset="0"/>
              </a:rPr>
              <a:t> Process</a:t>
            </a:r>
            <a:endParaRPr kumimoji="0" lang="en-US" sz="2000" b="0" i="0" u="none" strike="noStrike" cap="none" normalizeH="0" baseline="0" dirty="0" smtClean="0">
              <a:ln>
                <a:noFill/>
              </a:ln>
              <a:solidFill>
                <a:schemeClr val="tx1"/>
              </a:solidFill>
              <a:effectLst/>
              <a:latin typeface="Garamond" pitchFamily="18" charset="0"/>
            </a:endParaRPr>
          </a:p>
        </p:txBody>
      </p:sp>
      <p:sp>
        <p:nvSpPr>
          <p:cNvPr id="11" name="Bent Arrow 10"/>
          <p:cNvSpPr/>
          <p:nvPr/>
        </p:nvSpPr>
        <p:spPr bwMode="auto">
          <a:xfrm>
            <a:off x="990600" y="5105400"/>
            <a:ext cx="1143000" cy="685800"/>
          </a:xfrm>
          <a:prstGeom prst="ben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3" name="TextBox 12"/>
          <p:cNvSpPr txBox="1"/>
          <p:nvPr/>
        </p:nvSpPr>
        <p:spPr>
          <a:xfrm>
            <a:off x="762001" y="5879068"/>
            <a:ext cx="1066800" cy="400110"/>
          </a:xfrm>
          <a:prstGeom prst="rect">
            <a:avLst/>
          </a:prstGeom>
          <a:noFill/>
        </p:spPr>
        <p:txBody>
          <a:bodyPr wrap="square" rtlCol="0">
            <a:spAutoFit/>
          </a:bodyPr>
          <a:lstStyle/>
          <a:p>
            <a:r>
              <a:rPr lang="en-US" sz="2000" b="1" dirty="0" smtClean="0"/>
              <a:t>Inputs</a:t>
            </a:r>
            <a:endParaRPr lang="en-US" sz="2000" b="1" dirty="0"/>
          </a:p>
        </p:txBody>
      </p:sp>
      <p:sp>
        <p:nvSpPr>
          <p:cNvPr id="18" name="TextBox 17"/>
          <p:cNvSpPr txBox="1"/>
          <p:nvPr/>
        </p:nvSpPr>
        <p:spPr>
          <a:xfrm>
            <a:off x="7124700" y="5879068"/>
            <a:ext cx="1333500" cy="400110"/>
          </a:xfrm>
          <a:prstGeom prst="rect">
            <a:avLst/>
          </a:prstGeom>
          <a:noFill/>
        </p:spPr>
        <p:txBody>
          <a:bodyPr wrap="square" rtlCol="0">
            <a:spAutoFit/>
          </a:bodyPr>
          <a:lstStyle/>
          <a:p>
            <a:r>
              <a:rPr lang="en-US" sz="2000" b="1" dirty="0" smtClean="0"/>
              <a:t>Outputs</a:t>
            </a:r>
            <a:endParaRPr lang="en-US" sz="2000" b="1" dirty="0"/>
          </a:p>
        </p:txBody>
      </p:sp>
      <p:sp>
        <p:nvSpPr>
          <p:cNvPr id="19" name="TextBox 18"/>
          <p:cNvSpPr txBox="1"/>
          <p:nvPr/>
        </p:nvSpPr>
        <p:spPr>
          <a:xfrm>
            <a:off x="762000" y="5867400"/>
            <a:ext cx="2667000" cy="400110"/>
          </a:xfrm>
          <a:prstGeom prst="rect">
            <a:avLst/>
          </a:prstGeom>
          <a:solidFill>
            <a:schemeClr val="bg1"/>
          </a:solidFill>
        </p:spPr>
        <p:txBody>
          <a:bodyPr wrap="square" rtlCol="0">
            <a:spAutoFit/>
          </a:bodyPr>
          <a:lstStyle/>
          <a:p>
            <a:r>
              <a:rPr lang="en-US" sz="2000" b="1" dirty="0" smtClean="0"/>
              <a:t>R&amp;D Investment</a:t>
            </a:r>
            <a:endParaRPr lang="en-US" sz="2000" b="1" dirty="0"/>
          </a:p>
        </p:txBody>
      </p:sp>
      <p:sp>
        <p:nvSpPr>
          <p:cNvPr id="20" name="TextBox 19"/>
          <p:cNvSpPr txBox="1"/>
          <p:nvPr/>
        </p:nvSpPr>
        <p:spPr>
          <a:xfrm>
            <a:off x="6096000" y="5867400"/>
            <a:ext cx="2971800" cy="400110"/>
          </a:xfrm>
          <a:prstGeom prst="rect">
            <a:avLst/>
          </a:prstGeom>
          <a:solidFill>
            <a:schemeClr val="bg1"/>
          </a:solidFill>
        </p:spPr>
        <p:txBody>
          <a:bodyPr wrap="square" rtlCol="0">
            <a:spAutoFit/>
          </a:bodyPr>
          <a:lstStyle/>
          <a:p>
            <a:r>
              <a:rPr lang="en-US" sz="2000" b="1" dirty="0" smtClean="0"/>
              <a:t>New Products/Processes</a:t>
            </a:r>
          </a:p>
        </p:txBody>
      </p:sp>
      <p:sp>
        <p:nvSpPr>
          <p:cNvPr id="16" name="Bent Arrow 15"/>
          <p:cNvSpPr/>
          <p:nvPr/>
        </p:nvSpPr>
        <p:spPr bwMode="auto">
          <a:xfrm rot="5400000">
            <a:off x="6948196" y="4939005"/>
            <a:ext cx="685800" cy="1018592"/>
          </a:xfrm>
          <a:prstGeom prst="ben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xmlns="" val="138278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p:bldP spid="18" grpId="0"/>
      <p:bldP spid="19" grpId="0" animBg="1"/>
      <p:bldP spid="20"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723274" y="3080029"/>
            <a:ext cx="3315326" cy="525078"/>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8434" name="Rectangle 2"/>
          <p:cNvSpPr>
            <a:spLocks noGrp="1" noChangeArrowheads="1"/>
          </p:cNvSpPr>
          <p:nvPr>
            <p:ph type="title"/>
          </p:nvPr>
        </p:nvSpPr>
        <p:spPr/>
        <p:txBody>
          <a:bodyPr/>
          <a:lstStyle/>
          <a:p>
            <a:r>
              <a:rPr lang="en-US" altLang="en-US" sz="3600" dirty="0" smtClean="0"/>
              <a:t>Various Innovation Indicators</a:t>
            </a:r>
          </a:p>
        </p:txBody>
      </p:sp>
      <p:sp>
        <p:nvSpPr>
          <p:cNvPr id="7" name="Rectangle 6"/>
          <p:cNvSpPr/>
          <p:nvPr/>
        </p:nvSpPr>
        <p:spPr bwMode="auto">
          <a:xfrm>
            <a:off x="2438400" y="1578114"/>
            <a:ext cx="4114800" cy="6858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Garamond" pitchFamily="18" charset="0"/>
              </a:rPr>
              <a:t>Innovation</a:t>
            </a:r>
            <a:r>
              <a:rPr kumimoji="0" lang="en-US" sz="2000" b="0" i="0" u="none" strike="noStrike" cap="none" normalizeH="0" dirty="0" smtClean="0">
                <a:ln>
                  <a:noFill/>
                </a:ln>
                <a:solidFill>
                  <a:schemeClr val="tx1"/>
                </a:solidFill>
                <a:effectLst/>
                <a:latin typeface="Garamond" pitchFamily="18" charset="0"/>
              </a:rPr>
              <a:t> Process</a:t>
            </a:r>
            <a:endParaRPr kumimoji="0" lang="en-US" sz="2000" b="0" i="0" u="none" strike="noStrike" cap="none" normalizeH="0" baseline="0" dirty="0" smtClean="0">
              <a:ln>
                <a:noFill/>
              </a:ln>
              <a:solidFill>
                <a:schemeClr val="tx1"/>
              </a:solidFill>
              <a:effectLst/>
              <a:latin typeface="Garamond" pitchFamily="18" charset="0"/>
            </a:endParaRPr>
          </a:p>
        </p:txBody>
      </p:sp>
      <p:sp>
        <p:nvSpPr>
          <p:cNvPr id="11" name="Bent Arrow 10"/>
          <p:cNvSpPr/>
          <p:nvPr/>
        </p:nvSpPr>
        <p:spPr bwMode="auto">
          <a:xfrm>
            <a:off x="990600" y="1730514"/>
            <a:ext cx="1143000" cy="685800"/>
          </a:xfrm>
          <a:prstGeom prst="ben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3" name="TextBox 12"/>
          <p:cNvSpPr txBox="1"/>
          <p:nvPr/>
        </p:nvSpPr>
        <p:spPr>
          <a:xfrm>
            <a:off x="762001" y="2514600"/>
            <a:ext cx="1066800" cy="400110"/>
          </a:xfrm>
          <a:prstGeom prst="rect">
            <a:avLst/>
          </a:prstGeom>
          <a:noFill/>
        </p:spPr>
        <p:txBody>
          <a:bodyPr wrap="square" rtlCol="0">
            <a:spAutoFit/>
          </a:bodyPr>
          <a:lstStyle/>
          <a:p>
            <a:r>
              <a:rPr lang="en-US" sz="2000" b="1" dirty="0" smtClean="0"/>
              <a:t>Inputs</a:t>
            </a:r>
            <a:endParaRPr lang="en-US" sz="2000" b="1" dirty="0"/>
          </a:p>
        </p:txBody>
      </p:sp>
      <p:sp>
        <p:nvSpPr>
          <p:cNvPr id="18" name="TextBox 17"/>
          <p:cNvSpPr txBox="1"/>
          <p:nvPr/>
        </p:nvSpPr>
        <p:spPr>
          <a:xfrm>
            <a:off x="7048500" y="2514600"/>
            <a:ext cx="1333500" cy="400110"/>
          </a:xfrm>
          <a:prstGeom prst="rect">
            <a:avLst/>
          </a:prstGeom>
          <a:noFill/>
        </p:spPr>
        <p:txBody>
          <a:bodyPr wrap="square" rtlCol="0">
            <a:spAutoFit/>
          </a:bodyPr>
          <a:lstStyle/>
          <a:p>
            <a:r>
              <a:rPr lang="en-US" sz="2000" b="1" dirty="0" smtClean="0"/>
              <a:t>Outputs</a:t>
            </a:r>
            <a:endParaRPr lang="en-US" sz="2000" b="1" dirty="0"/>
          </a:p>
        </p:txBody>
      </p:sp>
      <p:sp>
        <p:nvSpPr>
          <p:cNvPr id="19" name="TextBox 18"/>
          <p:cNvSpPr txBox="1"/>
          <p:nvPr/>
        </p:nvSpPr>
        <p:spPr>
          <a:xfrm>
            <a:off x="762000" y="3124200"/>
            <a:ext cx="2667000" cy="400110"/>
          </a:xfrm>
          <a:prstGeom prst="rect">
            <a:avLst/>
          </a:prstGeom>
          <a:solidFill>
            <a:schemeClr val="bg1"/>
          </a:solidFill>
        </p:spPr>
        <p:txBody>
          <a:bodyPr wrap="square" rtlCol="0">
            <a:spAutoFit/>
          </a:bodyPr>
          <a:lstStyle/>
          <a:p>
            <a:r>
              <a:rPr lang="en-US" sz="2000" b="1" dirty="0" smtClean="0"/>
              <a:t>R&amp;D Investment</a:t>
            </a:r>
            <a:endParaRPr lang="en-US" sz="2000" b="1" dirty="0"/>
          </a:p>
        </p:txBody>
      </p:sp>
      <p:sp>
        <p:nvSpPr>
          <p:cNvPr id="20" name="TextBox 19"/>
          <p:cNvSpPr txBox="1"/>
          <p:nvPr/>
        </p:nvSpPr>
        <p:spPr>
          <a:xfrm>
            <a:off x="5105400" y="3080029"/>
            <a:ext cx="3276600" cy="400110"/>
          </a:xfrm>
          <a:prstGeom prst="rect">
            <a:avLst/>
          </a:prstGeom>
          <a:solidFill>
            <a:schemeClr val="bg1"/>
          </a:solidFill>
        </p:spPr>
        <p:txBody>
          <a:bodyPr wrap="square" rtlCol="0">
            <a:spAutoFit/>
          </a:bodyPr>
          <a:lstStyle/>
          <a:p>
            <a:r>
              <a:rPr lang="en-US" sz="2000" b="1" dirty="0" smtClean="0"/>
              <a:t>Patent Applications/Grants</a:t>
            </a:r>
          </a:p>
        </p:txBody>
      </p:sp>
      <p:sp>
        <p:nvSpPr>
          <p:cNvPr id="16" name="Bent Arrow 15"/>
          <p:cNvSpPr/>
          <p:nvPr/>
        </p:nvSpPr>
        <p:spPr bwMode="auto">
          <a:xfrm rot="5400000">
            <a:off x="6948196" y="1564119"/>
            <a:ext cx="685800" cy="1018592"/>
          </a:xfrm>
          <a:prstGeom prst="ben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2" name="TextBox 11"/>
          <p:cNvSpPr txBox="1"/>
          <p:nvPr/>
        </p:nvSpPr>
        <p:spPr>
          <a:xfrm>
            <a:off x="762000" y="3638490"/>
            <a:ext cx="2667000" cy="400110"/>
          </a:xfrm>
          <a:prstGeom prst="rect">
            <a:avLst/>
          </a:prstGeom>
          <a:solidFill>
            <a:schemeClr val="bg1"/>
          </a:solidFill>
        </p:spPr>
        <p:txBody>
          <a:bodyPr wrap="square" rtlCol="0">
            <a:spAutoFit/>
          </a:bodyPr>
          <a:lstStyle/>
          <a:p>
            <a:r>
              <a:rPr lang="en-US" sz="2000" b="1" dirty="0" smtClean="0"/>
              <a:t># of R&amp;D Personnel</a:t>
            </a:r>
            <a:endParaRPr lang="en-US" sz="2000" b="1" dirty="0"/>
          </a:p>
        </p:txBody>
      </p:sp>
      <p:sp>
        <p:nvSpPr>
          <p:cNvPr id="14" name="TextBox 13"/>
          <p:cNvSpPr txBox="1"/>
          <p:nvPr/>
        </p:nvSpPr>
        <p:spPr>
          <a:xfrm>
            <a:off x="5105400" y="3540205"/>
            <a:ext cx="3276600" cy="400110"/>
          </a:xfrm>
          <a:prstGeom prst="rect">
            <a:avLst/>
          </a:prstGeom>
          <a:solidFill>
            <a:schemeClr val="bg1"/>
          </a:solidFill>
        </p:spPr>
        <p:txBody>
          <a:bodyPr wrap="square" rtlCol="0">
            <a:spAutoFit/>
          </a:bodyPr>
          <a:lstStyle/>
          <a:p>
            <a:r>
              <a:rPr lang="en-US" sz="2000" b="1" dirty="0" smtClean="0"/>
              <a:t>Scientific Publications</a:t>
            </a:r>
          </a:p>
        </p:txBody>
      </p:sp>
      <p:sp>
        <p:nvSpPr>
          <p:cNvPr id="15" name="TextBox 14"/>
          <p:cNvSpPr txBox="1"/>
          <p:nvPr/>
        </p:nvSpPr>
        <p:spPr>
          <a:xfrm>
            <a:off x="5105400" y="4019490"/>
            <a:ext cx="3276600" cy="400110"/>
          </a:xfrm>
          <a:prstGeom prst="rect">
            <a:avLst/>
          </a:prstGeom>
          <a:solidFill>
            <a:schemeClr val="bg1"/>
          </a:solidFill>
        </p:spPr>
        <p:txBody>
          <a:bodyPr wrap="square" rtlCol="0">
            <a:spAutoFit/>
          </a:bodyPr>
          <a:lstStyle/>
          <a:p>
            <a:r>
              <a:rPr lang="en-US" sz="2000" b="1" dirty="0" smtClean="0"/>
              <a:t>New/Improved Products</a:t>
            </a:r>
          </a:p>
        </p:txBody>
      </p:sp>
      <p:sp>
        <p:nvSpPr>
          <p:cNvPr id="17" name="TextBox 16"/>
          <p:cNvSpPr txBox="1"/>
          <p:nvPr/>
        </p:nvSpPr>
        <p:spPr>
          <a:xfrm>
            <a:off x="5105400" y="4454605"/>
            <a:ext cx="3962400" cy="400110"/>
          </a:xfrm>
          <a:prstGeom prst="rect">
            <a:avLst/>
          </a:prstGeom>
          <a:solidFill>
            <a:schemeClr val="bg1"/>
          </a:solidFill>
        </p:spPr>
        <p:txBody>
          <a:bodyPr wrap="square" rtlCol="0">
            <a:spAutoFit/>
          </a:bodyPr>
          <a:lstStyle/>
          <a:p>
            <a:r>
              <a:rPr lang="en-US" sz="2000" b="1" dirty="0" smtClean="0"/>
              <a:t>Sales of New/Improved Products</a:t>
            </a:r>
          </a:p>
        </p:txBody>
      </p:sp>
      <p:sp>
        <p:nvSpPr>
          <p:cNvPr id="22" name="TextBox 21"/>
          <p:cNvSpPr txBox="1"/>
          <p:nvPr/>
        </p:nvSpPr>
        <p:spPr>
          <a:xfrm>
            <a:off x="5105400" y="4876800"/>
            <a:ext cx="3276600" cy="400110"/>
          </a:xfrm>
          <a:prstGeom prst="rect">
            <a:avLst/>
          </a:prstGeom>
          <a:solidFill>
            <a:schemeClr val="bg1"/>
          </a:solidFill>
        </p:spPr>
        <p:txBody>
          <a:bodyPr wrap="square" rtlCol="0">
            <a:spAutoFit/>
          </a:bodyPr>
          <a:lstStyle/>
          <a:p>
            <a:r>
              <a:rPr lang="en-US" sz="2000" b="1" dirty="0" smtClean="0"/>
              <a:t>New/Improved Processes</a:t>
            </a:r>
          </a:p>
        </p:txBody>
      </p:sp>
      <p:sp>
        <p:nvSpPr>
          <p:cNvPr id="23" name="TextBox 22"/>
          <p:cNvSpPr txBox="1"/>
          <p:nvPr/>
        </p:nvSpPr>
        <p:spPr>
          <a:xfrm>
            <a:off x="5105400" y="5314890"/>
            <a:ext cx="3276600" cy="400110"/>
          </a:xfrm>
          <a:prstGeom prst="rect">
            <a:avLst/>
          </a:prstGeom>
          <a:solidFill>
            <a:schemeClr val="bg1"/>
          </a:solidFill>
        </p:spPr>
        <p:txBody>
          <a:bodyPr wrap="square" rtlCol="0">
            <a:spAutoFit/>
          </a:bodyPr>
          <a:lstStyle/>
          <a:p>
            <a:r>
              <a:rPr lang="en-US" sz="2000" b="1" dirty="0" smtClean="0"/>
              <a:t>Process Cost Savings</a:t>
            </a:r>
          </a:p>
        </p:txBody>
      </p:sp>
      <p:sp>
        <p:nvSpPr>
          <p:cNvPr id="24" name="TextBox 23"/>
          <p:cNvSpPr txBox="1"/>
          <p:nvPr/>
        </p:nvSpPr>
        <p:spPr>
          <a:xfrm>
            <a:off x="5105400" y="5772090"/>
            <a:ext cx="3276600" cy="400110"/>
          </a:xfrm>
          <a:prstGeom prst="rect">
            <a:avLst/>
          </a:prstGeom>
          <a:solidFill>
            <a:schemeClr val="bg1"/>
          </a:solidFill>
        </p:spPr>
        <p:txBody>
          <a:bodyPr wrap="square" rtlCol="0">
            <a:spAutoFit/>
          </a:bodyPr>
          <a:lstStyle/>
          <a:p>
            <a:r>
              <a:rPr lang="en-US" sz="2000" b="1" dirty="0" smtClean="0"/>
              <a:t>Productivity Improvements</a:t>
            </a:r>
          </a:p>
        </p:txBody>
      </p:sp>
      <p:sp>
        <p:nvSpPr>
          <p:cNvPr id="25" name="TextBox 24"/>
          <p:cNvSpPr txBox="1"/>
          <p:nvPr/>
        </p:nvSpPr>
        <p:spPr>
          <a:xfrm>
            <a:off x="762000" y="4095690"/>
            <a:ext cx="3276600" cy="400110"/>
          </a:xfrm>
          <a:prstGeom prst="rect">
            <a:avLst/>
          </a:prstGeom>
          <a:solidFill>
            <a:schemeClr val="bg1"/>
          </a:solidFill>
        </p:spPr>
        <p:txBody>
          <a:bodyPr wrap="square" rtlCol="0">
            <a:spAutoFit/>
          </a:bodyPr>
          <a:lstStyle/>
          <a:p>
            <a:r>
              <a:rPr lang="en-US" sz="2000" b="1" dirty="0" smtClean="0"/>
              <a:t>Education-Based Indicators</a:t>
            </a:r>
            <a:endParaRPr lang="en-US" sz="2000" b="1" dirty="0"/>
          </a:p>
        </p:txBody>
      </p:sp>
      <p:sp>
        <p:nvSpPr>
          <p:cNvPr id="26" name="TextBox 25"/>
          <p:cNvSpPr txBox="1"/>
          <p:nvPr/>
        </p:nvSpPr>
        <p:spPr>
          <a:xfrm>
            <a:off x="762000" y="4552890"/>
            <a:ext cx="3276600" cy="400110"/>
          </a:xfrm>
          <a:prstGeom prst="rect">
            <a:avLst/>
          </a:prstGeom>
          <a:solidFill>
            <a:schemeClr val="bg1"/>
          </a:solidFill>
        </p:spPr>
        <p:txBody>
          <a:bodyPr wrap="square" rtlCol="0">
            <a:spAutoFit/>
          </a:bodyPr>
          <a:lstStyle/>
          <a:p>
            <a:r>
              <a:rPr lang="en-US" sz="2000" b="1" dirty="0" smtClean="0"/>
              <a:t>Other Investment Indicators</a:t>
            </a:r>
            <a:endParaRPr lang="en-US" sz="2000" b="1" dirty="0"/>
          </a:p>
        </p:txBody>
      </p:sp>
      <p:sp>
        <p:nvSpPr>
          <p:cNvPr id="28" name="Rectangle 27"/>
          <p:cNvSpPr/>
          <p:nvPr/>
        </p:nvSpPr>
        <p:spPr bwMode="auto">
          <a:xfrm>
            <a:off x="5105400" y="3048000"/>
            <a:ext cx="3962400" cy="525078"/>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xmlns="" val="351200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nSpc>
                <a:spcPct val="90000"/>
              </a:lnSpc>
            </a:pPr>
            <a:r>
              <a:rPr lang="en-US" altLang="en-US" dirty="0" smtClean="0"/>
              <a:t>Common Forms of Intellectual Property</a:t>
            </a:r>
          </a:p>
        </p:txBody>
      </p:sp>
      <p:sp>
        <p:nvSpPr>
          <p:cNvPr id="30723" name="Rectangle 3"/>
          <p:cNvSpPr>
            <a:spLocks noGrp="1" noChangeArrowheads="1"/>
          </p:cNvSpPr>
          <p:nvPr>
            <p:ph type="body" idx="1"/>
          </p:nvPr>
        </p:nvSpPr>
        <p:spPr/>
        <p:txBody>
          <a:bodyPr/>
          <a:lstStyle/>
          <a:p>
            <a:pPr>
              <a:lnSpc>
                <a:spcPct val="90000"/>
              </a:lnSpc>
            </a:pPr>
            <a:r>
              <a:rPr lang="en-US" altLang="en-US" sz="2400" b="1" dirty="0" smtClean="0"/>
              <a:t>Patents </a:t>
            </a:r>
          </a:p>
          <a:p>
            <a:pPr lvl="1">
              <a:lnSpc>
                <a:spcPct val="90000"/>
              </a:lnSpc>
            </a:pPr>
            <a:r>
              <a:rPr lang="en-US" altLang="en-US" dirty="0" smtClean="0"/>
              <a:t>Novel products and processes, including business models</a:t>
            </a:r>
            <a:endParaRPr lang="en-US" altLang="en-US" dirty="0"/>
          </a:p>
          <a:p>
            <a:pPr>
              <a:lnSpc>
                <a:spcPct val="90000"/>
              </a:lnSpc>
            </a:pPr>
            <a:r>
              <a:rPr lang="en-US" altLang="en-US" sz="2400" b="1" dirty="0" smtClean="0"/>
              <a:t>Trademarks</a:t>
            </a:r>
          </a:p>
          <a:p>
            <a:pPr lvl="1">
              <a:lnSpc>
                <a:spcPct val="90000"/>
              </a:lnSpc>
            </a:pPr>
            <a:r>
              <a:rPr lang="en-US" altLang="en-US" dirty="0" smtClean="0"/>
              <a:t>Unique names, logos, and shapes</a:t>
            </a:r>
          </a:p>
          <a:p>
            <a:pPr>
              <a:lnSpc>
                <a:spcPct val="90000"/>
              </a:lnSpc>
            </a:pPr>
            <a:r>
              <a:rPr lang="en-US" altLang="en-US" sz="2400" b="1" dirty="0"/>
              <a:t>Copyright</a:t>
            </a:r>
          </a:p>
          <a:p>
            <a:pPr lvl="1">
              <a:lnSpc>
                <a:spcPct val="90000"/>
              </a:lnSpc>
            </a:pPr>
            <a:r>
              <a:rPr lang="en-US" altLang="en-US" dirty="0" smtClean="0"/>
              <a:t>Works of authorship -- specifically </a:t>
            </a:r>
            <a:r>
              <a:rPr lang="en-US" altLang="en-US" dirty="0"/>
              <a:t>fixed expressions of “original” </a:t>
            </a:r>
            <a:r>
              <a:rPr lang="en-US" altLang="en-US" dirty="0" smtClean="0"/>
              <a:t>idea,  </a:t>
            </a:r>
            <a:r>
              <a:rPr lang="en-US" altLang="en-US" dirty="0"/>
              <a:t>not idea </a:t>
            </a:r>
            <a:r>
              <a:rPr lang="en-US" altLang="en-US" dirty="0" smtClean="0"/>
              <a:t>itself</a:t>
            </a:r>
          </a:p>
          <a:p>
            <a:pPr>
              <a:lnSpc>
                <a:spcPct val="90000"/>
              </a:lnSpc>
            </a:pPr>
            <a:r>
              <a:rPr lang="en-US" altLang="en-US" sz="2400" b="1" dirty="0"/>
              <a:t>Trade </a:t>
            </a:r>
            <a:r>
              <a:rPr lang="en-US" altLang="en-US" sz="2400" b="1" dirty="0" smtClean="0"/>
              <a:t>Secrets</a:t>
            </a:r>
          </a:p>
          <a:p>
            <a:pPr lvl="1">
              <a:lnSpc>
                <a:spcPct val="90000"/>
              </a:lnSpc>
            </a:pPr>
            <a:r>
              <a:rPr lang="en-US" altLang="en-US" dirty="0"/>
              <a:t>Commercially valuable information intentionally kept secret</a:t>
            </a:r>
          </a:p>
          <a:p>
            <a:pPr lvl="1">
              <a:lnSpc>
                <a:spcPct val="90000"/>
              </a:lnSpc>
            </a:pPr>
            <a:endParaRPr lang="en-US" altLang="en-US" dirty="0" smtClean="0"/>
          </a:p>
          <a:p>
            <a:pPr>
              <a:lnSpc>
                <a:spcPct val="90000"/>
              </a:lnSpc>
              <a:spcBef>
                <a:spcPct val="30000"/>
              </a:spcBef>
            </a:pPr>
            <a:r>
              <a:rPr lang="en-US" altLang="en-US" sz="2400" b="1" dirty="0" smtClean="0"/>
              <a:t>Patent statistics </a:t>
            </a:r>
            <a:r>
              <a:rPr lang="en-US" altLang="en-US" sz="2400" b="1" dirty="0" smtClean="0"/>
              <a:t>are the most commonly used indicator of technological innovation</a:t>
            </a:r>
            <a:r>
              <a:rPr lang="en-US" altLang="en-US" sz="2400" dirty="0" smtClean="0"/>
              <a:t>.</a:t>
            </a:r>
            <a:endParaRPr lang="en-US" altLang="en-US" dirty="0" smtClean="0"/>
          </a:p>
        </p:txBody>
      </p:sp>
    </p:spTree>
    <p:extLst>
      <p:ext uri="{BB962C8B-B14F-4D97-AF65-F5344CB8AC3E}">
        <p14:creationId xmlns:p14="http://schemas.microsoft.com/office/powerpoint/2010/main" xmlns="" val="4200732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nSpc>
                <a:spcPct val="90000"/>
              </a:lnSpc>
            </a:pPr>
            <a:r>
              <a:rPr lang="en-US" altLang="en-US" sz="3600" dirty="0" smtClean="0"/>
              <a:t>Patent Basics</a:t>
            </a:r>
          </a:p>
        </p:txBody>
      </p:sp>
      <p:sp>
        <p:nvSpPr>
          <p:cNvPr id="30723" name="Rectangle 3"/>
          <p:cNvSpPr>
            <a:spLocks noGrp="1" noChangeArrowheads="1"/>
          </p:cNvSpPr>
          <p:nvPr>
            <p:ph type="body" idx="1"/>
          </p:nvPr>
        </p:nvSpPr>
        <p:spPr/>
        <p:txBody>
          <a:bodyPr/>
          <a:lstStyle/>
          <a:p>
            <a:pPr>
              <a:lnSpc>
                <a:spcPct val="90000"/>
              </a:lnSpc>
            </a:pPr>
            <a:r>
              <a:rPr lang="en-US" altLang="en-US" sz="2400" b="1" dirty="0" smtClean="0"/>
              <a:t>Patent protection, in the typical form of “utility patents,” is available for:</a:t>
            </a:r>
          </a:p>
          <a:p>
            <a:pPr lvl="1">
              <a:lnSpc>
                <a:spcPct val="90000"/>
              </a:lnSpc>
              <a:spcBef>
                <a:spcPct val="10000"/>
              </a:spcBef>
            </a:pPr>
            <a:r>
              <a:rPr lang="en-US" altLang="en-US" sz="2100" dirty="0" smtClean="0"/>
              <a:t>“anything </a:t>
            </a:r>
            <a:r>
              <a:rPr lang="en-US" altLang="en-US" sz="2100" dirty="0" smtClean="0"/>
              <a:t>under the sun” including methods for optimizing financial </a:t>
            </a:r>
            <a:r>
              <a:rPr lang="en-US" altLang="en-US" sz="2100" dirty="0" smtClean="0"/>
              <a:t>portfolios, with </a:t>
            </a:r>
            <a:r>
              <a:rPr lang="en-US" altLang="en-US" sz="2100" dirty="0" smtClean="0"/>
              <a:t>some </a:t>
            </a:r>
            <a:r>
              <a:rPr lang="en-US" altLang="en-US" sz="2100" dirty="0" smtClean="0"/>
              <a:t>exceptions</a:t>
            </a:r>
            <a:endParaRPr lang="en-US" altLang="en-US" sz="2100" dirty="0" smtClean="0"/>
          </a:p>
          <a:p>
            <a:pPr>
              <a:lnSpc>
                <a:spcPct val="90000"/>
              </a:lnSpc>
            </a:pPr>
            <a:r>
              <a:rPr lang="en-US" altLang="en-US" sz="2400" b="1" dirty="0" smtClean="0"/>
              <a:t>The three main standards for patentability:</a:t>
            </a:r>
          </a:p>
          <a:p>
            <a:pPr lvl="1">
              <a:lnSpc>
                <a:spcPct val="90000"/>
              </a:lnSpc>
            </a:pPr>
            <a:r>
              <a:rPr lang="en-US" altLang="en-US" b="1" dirty="0" smtClean="0"/>
              <a:t>Utility:</a:t>
            </a:r>
            <a:r>
              <a:rPr lang="en-US" altLang="en-US" dirty="0" smtClean="0"/>
              <a:t> The invention must be “useful“ (potential commercial application)</a:t>
            </a:r>
          </a:p>
          <a:p>
            <a:pPr lvl="1">
              <a:lnSpc>
                <a:spcPct val="90000"/>
              </a:lnSpc>
            </a:pPr>
            <a:r>
              <a:rPr lang="en-US" altLang="en-US" b="1" dirty="0" smtClean="0"/>
              <a:t>Novelty: </a:t>
            </a:r>
            <a:r>
              <a:rPr lang="en-US" altLang="en-US" dirty="0" smtClean="0"/>
              <a:t>The invention must be “novel“</a:t>
            </a:r>
          </a:p>
          <a:p>
            <a:pPr lvl="2">
              <a:lnSpc>
                <a:spcPct val="90000"/>
              </a:lnSpc>
            </a:pPr>
            <a:r>
              <a:rPr lang="en-US" altLang="en-US" dirty="0" smtClean="0"/>
              <a:t>It must be something that no one did before </a:t>
            </a:r>
          </a:p>
          <a:p>
            <a:pPr lvl="1">
              <a:lnSpc>
                <a:spcPct val="90000"/>
              </a:lnSpc>
              <a:spcBef>
                <a:spcPct val="30000"/>
              </a:spcBef>
            </a:pPr>
            <a:r>
              <a:rPr lang="en-US" altLang="en-US" dirty="0" smtClean="0"/>
              <a:t>The invention must be </a:t>
            </a:r>
            <a:r>
              <a:rPr lang="en-US" altLang="en-US" b="1" dirty="0" smtClean="0"/>
              <a:t>“non-obvious" </a:t>
            </a:r>
            <a:r>
              <a:rPr lang="en-US" altLang="en-US" dirty="0" smtClean="0"/>
              <a:t>to "a person having ordinary skill in the art to which said subject matter pertains”</a:t>
            </a:r>
          </a:p>
          <a:p>
            <a:pPr>
              <a:lnSpc>
                <a:spcPct val="90000"/>
              </a:lnSpc>
              <a:spcBef>
                <a:spcPct val="30000"/>
              </a:spcBef>
            </a:pPr>
            <a:r>
              <a:rPr lang="en-US" altLang="en-US" sz="2400" dirty="0" smtClean="0"/>
              <a:t>Should </a:t>
            </a:r>
            <a:r>
              <a:rPr lang="en-US" altLang="en-US" sz="2400" b="1" dirty="0" smtClean="0"/>
              <a:t>not be an idea per se</a:t>
            </a:r>
            <a:r>
              <a:rPr lang="en-US" altLang="en-US" sz="2400" dirty="0" smtClean="0"/>
              <a:t>, or something that is </a:t>
            </a:r>
            <a:r>
              <a:rPr lang="en-US" altLang="en-US" sz="2400" b="1" dirty="0" smtClean="0"/>
              <a:t>naturally occurring</a:t>
            </a:r>
            <a:r>
              <a:rPr lang="en-US" altLang="en-US" sz="2400" dirty="0" smtClean="0"/>
              <a:t> </a:t>
            </a:r>
            <a:r>
              <a:rPr lang="en-US" altLang="en-US" sz="2400" dirty="0" smtClean="0"/>
              <a:t>(in </a:t>
            </a:r>
            <a:r>
              <a:rPr lang="en-US" altLang="en-US" sz="2400" dirty="0" smtClean="0"/>
              <a:t>practice, we are getting very close to both).</a:t>
            </a:r>
            <a:endParaRPr lang="en-US" alt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600" dirty="0" smtClean="0"/>
              <a:t>“Doctrine of equivalents”</a:t>
            </a:r>
          </a:p>
        </p:txBody>
      </p:sp>
      <p:sp>
        <p:nvSpPr>
          <p:cNvPr id="32771" name="Rectangle 3"/>
          <p:cNvSpPr>
            <a:spLocks noGrp="1" noChangeArrowheads="1"/>
          </p:cNvSpPr>
          <p:nvPr>
            <p:ph type="body" idx="1"/>
          </p:nvPr>
        </p:nvSpPr>
        <p:spPr/>
        <p:txBody>
          <a:bodyPr/>
          <a:lstStyle/>
          <a:p>
            <a:r>
              <a:rPr lang="en-US" altLang="en-US" smtClean="0"/>
              <a:t>An essential feature of patent law that strengthens patent protection as compared to copyright.</a:t>
            </a:r>
          </a:p>
          <a:p>
            <a:pPr lvl="1">
              <a:buFontTx/>
              <a:buNone/>
            </a:pPr>
            <a:endParaRPr lang="en-US" altLang="en-US" smtClean="0"/>
          </a:p>
          <a:p>
            <a:pPr lvl="1">
              <a:buFontTx/>
              <a:buNone/>
            </a:pPr>
            <a:r>
              <a:rPr lang="en-US" altLang="en-US" smtClean="0"/>
              <a:t>“If two devices do the same work in substantially the same way, and accomplish the same result, they are the same, even though they differ in name, form, or shape.”  </a:t>
            </a:r>
          </a:p>
          <a:p>
            <a:pPr lvl="2">
              <a:buFontTx/>
              <a:buNone/>
            </a:pPr>
            <a:r>
              <a:rPr lang="en-US" altLang="en-US" smtClean="0"/>
              <a:t>				(</a:t>
            </a:r>
            <a:r>
              <a:rPr lang="en-US" altLang="en-US" i="1" smtClean="0">
                <a:cs typeface="Times New Roman" panose="02020603050405020304" pitchFamily="18" charset="0"/>
              </a:rPr>
              <a:t>Graver Tank vs. Linde Air Products,</a:t>
            </a:r>
          </a:p>
          <a:p>
            <a:pPr lvl="2">
              <a:buFontTx/>
              <a:buNone/>
            </a:pPr>
            <a:r>
              <a:rPr lang="en-US" altLang="en-US" i="1" smtClean="0">
                <a:cs typeface="Times New Roman" panose="02020603050405020304" pitchFamily="18" charset="0"/>
              </a:rPr>
              <a:t>				</a:t>
            </a:r>
            <a:r>
              <a:rPr lang="en-US" altLang="en-US" smtClean="0">
                <a:cs typeface="Times New Roman" panose="02020603050405020304" pitchFamily="18" charset="0"/>
              </a:rPr>
              <a:t> </a:t>
            </a:r>
            <a:r>
              <a:rPr lang="en-US" altLang="en-US" smtClean="0"/>
              <a:t>U.S. Supreme Court, 1950)</a:t>
            </a:r>
          </a:p>
          <a:p>
            <a:pPr lvl="2">
              <a:buFontTx/>
              <a:buNone/>
            </a:pPr>
            <a:endParaRPr lang="en-US" altLang="en-US" smtClean="0"/>
          </a:p>
          <a:p>
            <a:r>
              <a:rPr lang="en-US" altLang="en-US" smtClean="0"/>
              <a:t>Implies cosmetic changes in specifics of an invention are insufficient to avoid charge of infringement.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600" dirty="0" smtClean="0"/>
              <a:t>Patent Documents (1)</a:t>
            </a:r>
          </a:p>
        </p:txBody>
      </p:sp>
      <p:pic>
        <p:nvPicPr>
          <p:cNvPr id="4" name="Picture 3"/>
          <p:cNvPicPr>
            <a:picLocks noChangeAspect="1"/>
          </p:cNvPicPr>
          <p:nvPr/>
        </p:nvPicPr>
        <p:blipFill>
          <a:blip r:embed="rId3" cstate="print"/>
          <a:stretch>
            <a:fillRect/>
          </a:stretch>
        </p:blipFill>
        <p:spPr>
          <a:xfrm>
            <a:off x="152400" y="1447800"/>
            <a:ext cx="8640725" cy="4439292"/>
          </a:xfrm>
          <a:prstGeom prst="rect">
            <a:avLst/>
          </a:prstGeom>
        </p:spPr>
      </p:pic>
    </p:spTree>
    <p:extLst>
      <p:ext uri="{BB962C8B-B14F-4D97-AF65-F5344CB8AC3E}">
        <p14:creationId xmlns:p14="http://schemas.microsoft.com/office/powerpoint/2010/main" xmlns="" val="33101280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600" dirty="0" smtClean="0"/>
              <a:t>Patent Documents (2)</a:t>
            </a:r>
          </a:p>
        </p:txBody>
      </p:sp>
      <p:pic>
        <p:nvPicPr>
          <p:cNvPr id="2" name="Picture 1"/>
          <p:cNvPicPr>
            <a:picLocks noChangeAspect="1"/>
          </p:cNvPicPr>
          <p:nvPr/>
        </p:nvPicPr>
        <p:blipFill>
          <a:blip r:embed="rId3" cstate="print"/>
          <a:stretch>
            <a:fillRect/>
          </a:stretch>
        </p:blipFill>
        <p:spPr>
          <a:xfrm>
            <a:off x="380457" y="1447800"/>
            <a:ext cx="8459286" cy="4815416"/>
          </a:xfrm>
          <a:prstGeom prst="rect">
            <a:avLst/>
          </a:prstGeom>
        </p:spPr>
      </p:pic>
    </p:spTree>
    <p:extLst>
      <p:ext uri="{BB962C8B-B14F-4D97-AF65-F5344CB8AC3E}">
        <p14:creationId xmlns:p14="http://schemas.microsoft.com/office/powerpoint/2010/main" xmlns="" val="3081392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600" dirty="0" smtClean="0"/>
              <a:t>Additional Information - Example 1</a:t>
            </a:r>
          </a:p>
        </p:txBody>
      </p:sp>
      <p:pic>
        <p:nvPicPr>
          <p:cNvPr id="4" name="Picture 3"/>
          <p:cNvPicPr>
            <a:picLocks noChangeAspect="1"/>
          </p:cNvPicPr>
          <p:nvPr/>
        </p:nvPicPr>
        <p:blipFill>
          <a:blip r:embed="rId3" cstate="print"/>
          <a:stretch>
            <a:fillRect/>
          </a:stretch>
        </p:blipFill>
        <p:spPr>
          <a:xfrm>
            <a:off x="231207" y="1524000"/>
            <a:ext cx="8757785" cy="4287670"/>
          </a:xfrm>
          <a:prstGeom prst="rect">
            <a:avLst/>
          </a:prstGeom>
        </p:spPr>
      </p:pic>
    </p:spTree>
    <p:extLst>
      <p:ext uri="{BB962C8B-B14F-4D97-AF65-F5344CB8AC3E}">
        <p14:creationId xmlns:p14="http://schemas.microsoft.com/office/powerpoint/2010/main" xmlns="" val="466947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4000" smtClean="0"/>
              <a:t>Overview</a:t>
            </a:r>
          </a:p>
        </p:txBody>
      </p:sp>
      <p:sp>
        <p:nvSpPr>
          <p:cNvPr id="6147" name="Rectangle 3"/>
          <p:cNvSpPr>
            <a:spLocks noGrp="1" noChangeArrowheads="1"/>
          </p:cNvSpPr>
          <p:nvPr>
            <p:ph type="body" idx="1"/>
          </p:nvPr>
        </p:nvSpPr>
        <p:spPr>
          <a:xfrm>
            <a:off x="609600" y="1219200"/>
            <a:ext cx="8001000" cy="5105400"/>
          </a:xfrm>
        </p:spPr>
        <p:txBody>
          <a:bodyPr/>
          <a:lstStyle/>
          <a:p>
            <a:r>
              <a:rPr lang="en-US" altLang="en-US" sz="3200" dirty="0" smtClean="0"/>
              <a:t>Survey of the Literature</a:t>
            </a:r>
          </a:p>
          <a:p>
            <a:pPr lvl="1"/>
            <a:r>
              <a:rPr lang="en-US" altLang="en-US" sz="2000" dirty="0" smtClean="0"/>
              <a:t>Common Data Sources, Outcome of Interest, and Econometric Methods</a:t>
            </a:r>
          </a:p>
          <a:p>
            <a:r>
              <a:rPr lang="en-US" altLang="en-US" sz="3200" dirty="0" smtClean="0"/>
              <a:t>How Do We Measure Innovation?</a:t>
            </a:r>
          </a:p>
          <a:p>
            <a:pPr lvl="1"/>
            <a:r>
              <a:rPr lang="en-US" altLang="en-US" sz="2000" dirty="0" smtClean="0"/>
              <a:t>Basic Terminology</a:t>
            </a:r>
          </a:p>
          <a:p>
            <a:pPr lvl="1"/>
            <a:r>
              <a:rPr lang="en-US" altLang="en-US" sz="2000" dirty="0" smtClean="0"/>
              <a:t>Innovation Process – Outputs and Inputs</a:t>
            </a:r>
          </a:p>
          <a:p>
            <a:pPr lvl="1"/>
            <a:r>
              <a:rPr lang="en-US" altLang="en-US" sz="2000" dirty="0"/>
              <a:t>Basics of IP – patents, copyrights, trademarks, trade </a:t>
            </a:r>
            <a:r>
              <a:rPr lang="en-US" altLang="en-US" sz="2000" dirty="0" smtClean="0"/>
              <a:t>secrets</a:t>
            </a:r>
          </a:p>
          <a:p>
            <a:r>
              <a:rPr lang="en-US" altLang="en-US" sz="3200" dirty="0" smtClean="0"/>
              <a:t>Overview of Common Empirical Approaches</a:t>
            </a:r>
          </a:p>
          <a:p>
            <a:pPr lvl="1"/>
            <a:r>
              <a:rPr lang="en-US" altLang="en-US" dirty="0" smtClean="0"/>
              <a:t>Patent Production Function </a:t>
            </a:r>
          </a:p>
          <a:p>
            <a:pPr lvl="1"/>
            <a:r>
              <a:rPr lang="en-US" altLang="en-US" dirty="0" smtClean="0"/>
              <a:t>Market Value of R&amp;D (Tobin’s Q Approach)</a:t>
            </a:r>
          </a:p>
          <a:p>
            <a:pPr lvl="1"/>
            <a:r>
              <a:rPr lang="en-US" altLang="en-US" dirty="0" smtClean="0"/>
              <a:t>Productivity Measures (TFP)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600" dirty="0" smtClean="0"/>
              <a:t>Additional Information – Example 2</a:t>
            </a:r>
          </a:p>
        </p:txBody>
      </p:sp>
      <p:pic>
        <p:nvPicPr>
          <p:cNvPr id="2" name="Picture 1"/>
          <p:cNvPicPr>
            <a:picLocks noChangeAspect="1"/>
          </p:cNvPicPr>
          <p:nvPr/>
        </p:nvPicPr>
        <p:blipFill>
          <a:blip r:embed="rId3" cstate="print"/>
          <a:stretch>
            <a:fillRect/>
          </a:stretch>
        </p:blipFill>
        <p:spPr>
          <a:xfrm>
            <a:off x="574623" y="1676400"/>
            <a:ext cx="8307203" cy="4096024"/>
          </a:xfrm>
          <a:prstGeom prst="rect">
            <a:avLst/>
          </a:prstGeom>
        </p:spPr>
      </p:pic>
    </p:spTree>
    <p:extLst>
      <p:ext uri="{BB962C8B-B14F-4D97-AF65-F5344CB8AC3E}">
        <p14:creationId xmlns:p14="http://schemas.microsoft.com/office/powerpoint/2010/main" xmlns="" val="177745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600" dirty="0" smtClean="0"/>
              <a:t>MANY Database Options</a:t>
            </a:r>
          </a:p>
        </p:txBody>
      </p:sp>
      <p:pic>
        <p:nvPicPr>
          <p:cNvPr id="2" name="Picture 1"/>
          <p:cNvPicPr>
            <a:picLocks noChangeAspect="1"/>
          </p:cNvPicPr>
          <p:nvPr/>
        </p:nvPicPr>
        <p:blipFill>
          <a:blip r:embed="rId3" cstate="print"/>
          <a:stretch>
            <a:fillRect/>
          </a:stretch>
        </p:blipFill>
        <p:spPr>
          <a:xfrm>
            <a:off x="381000" y="1371600"/>
            <a:ext cx="4017872" cy="1943634"/>
          </a:xfrm>
          <a:prstGeom prst="rect">
            <a:avLst/>
          </a:prstGeom>
        </p:spPr>
      </p:pic>
      <p:pic>
        <p:nvPicPr>
          <p:cNvPr id="3" name="Picture 2"/>
          <p:cNvPicPr>
            <a:picLocks noChangeAspect="1"/>
          </p:cNvPicPr>
          <p:nvPr/>
        </p:nvPicPr>
        <p:blipFill>
          <a:blip r:embed="rId4" cstate="print"/>
          <a:stretch>
            <a:fillRect/>
          </a:stretch>
        </p:blipFill>
        <p:spPr>
          <a:xfrm>
            <a:off x="4610100" y="1371600"/>
            <a:ext cx="4300289" cy="2119312"/>
          </a:xfrm>
          <a:prstGeom prst="rect">
            <a:avLst/>
          </a:prstGeom>
        </p:spPr>
      </p:pic>
      <p:pic>
        <p:nvPicPr>
          <p:cNvPr id="5" name="Picture 4"/>
          <p:cNvPicPr>
            <a:picLocks noChangeAspect="1"/>
          </p:cNvPicPr>
          <p:nvPr/>
        </p:nvPicPr>
        <p:blipFill>
          <a:blip r:embed="rId5" cstate="print"/>
          <a:stretch>
            <a:fillRect/>
          </a:stretch>
        </p:blipFill>
        <p:spPr>
          <a:xfrm>
            <a:off x="381000" y="3696234"/>
            <a:ext cx="4014788" cy="2011946"/>
          </a:xfrm>
          <a:prstGeom prst="rect">
            <a:avLst/>
          </a:prstGeom>
        </p:spPr>
      </p:pic>
      <p:pic>
        <p:nvPicPr>
          <p:cNvPr id="6" name="Picture 5"/>
          <p:cNvPicPr>
            <a:picLocks noChangeAspect="1"/>
          </p:cNvPicPr>
          <p:nvPr/>
        </p:nvPicPr>
        <p:blipFill>
          <a:blip r:embed="rId6" cstate="print"/>
          <a:stretch>
            <a:fillRect/>
          </a:stretch>
        </p:blipFill>
        <p:spPr>
          <a:xfrm>
            <a:off x="4740881" y="3721218"/>
            <a:ext cx="4038725" cy="1951294"/>
          </a:xfrm>
          <a:prstGeom prst="rect">
            <a:avLst/>
          </a:prstGeom>
        </p:spPr>
      </p:pic>
    </p:spTree>
    <p:extLst>
      <p:ext uri="{BB962C8B-B14F-4D97-AF65-F5344CB8AC3E}">
        <p14:creationId xmlns:p14="http://schemas.microsoft.com/office/powerpoint/2010/main" xmlns="" val="4650535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3600" dirty="0" smtClean="0"/>
              <a:t>The Usefulness of Patent Data</a:t>
            </a:r>
          </a:p>
        </p:txBody>
      </p:sp>
      <p:sp>
        <p:nvSpPr>
          <p:cNvPr id="18435" name="Rectangle 3"/>
          <p:cNvSpPr>
            <a:spLocks noGrp="1" noChangeArrowheads="1"/>
          </p:cNvSpPr>
          <p:nvPr>
            <p:ph type="body" idx="1"/>
          </p:nvPr>
        </p:nvSpPr>
        <p:spPr>
          <a:xfrm>
            <a:off x="609600" y="1219200"/>
            <a:ext cx="8001000" cy="4876800"/>
          </a:xfrm>
        </p:spPr>
        <p:txBody>
          <a:bodyPr/>
          <a:lstStyle/>
          <a:p>
            <a:pPr>
              <a:lnSpc>
                <a:spcPct val="90000"/>
              </a:lnSpc>
            </a:pPr>
            <a:r>
              <a:rPr lang="en-US" altLang="en-US" sz="2400" b="1" dirty="0" smtClean="0"/>
              <a:t>Pros</a:t>
            </a:r>
          </a:p>
          <a:p>
            <a:pPr lvl="1">
              <a:lnSpc>
                <a:spcPct val="90000"/>
              </a:lnSpc>
            </a:pPr>
            <a:r>
              <a:rPr lang="en-US" altLang="en-US" sz="2100" dirty="0" smtClean="0"/>
              <a:t>Publically </a:t>
            </a:r>
            <a:r>
              <a:rPr lang="en-US" altLang="en-US" sz="2100" dirty="0"/>
              <a:t>available (monopoly rights in exchange for publication of inventions</a:t>
            </a:r>
            <a:r>
              <a:rPr lang="en-US" altLang="en-US" sz="2100" dirty="0" smtClean="0"/>
              <a:t>)</a:t>
            </a:r>
          </a:p>
          <a:p>
            <a:pPr lvl="1">
              <a:lnSpc>
                <a:spcPct val="90000"/>
              </a:lnSpc>
            </a:pPr>
            <a:r>
              <a:rPr lang="en-US" altLang="en-US" sz="2100" dirty="0" smtClean="0"/>
              <a:t>Global coverage (USPTO, EPO, various other national jurisdictions)</a:t>
            </a:r>
          </a:p>
          <a:p>
            <a:pPr lvl="1">
              <a:lnSpc>
                <a:spcPct val="90000"/>
              </a:lnSpc>
            </a:pPr>
            <a:r>
              <a:rPr lang="en-US" altLang="en-US" sz="2100" dirty="0" smtClean="0"/>
              <a:t>Objective observable data with </a:t>
            </a:r>
            <a:r>
              <a:rPr lang="en-US" altLang="en-US" sz="2100" b="1" dirty="0" smtClean="0"/>
              <a:t>lots of </a:t>
            </a:r>
            <a:r>
              <a:rPr lang="en-US" altLang="en-US" sz="2100" dirty="0" smtClean="0"/>
              <a:t>detailed information</a:t>
            </a:r>
            <a:endParaRPr lang="en-US" altLang="en-US" sz="2100" dirty="0"/>
          </a:p>
          <a:p>
            <a:pPr>
              <a:lnSpc>
                <a:spcPct val="90000"/>
              </a:lnSpc>
            </a:pPr>
            <a:endParaRPr lang="en-US" altLang="en-US" sz="2400" dirty="0" smtClean="0"/>
          </a:p>
          <a:p>
            <a:pPr>
              <a:lnSpc>
                <a:spcPct val="90000"/>
              </a:lnSpc>
            </a:pPr>
            <a:r>
              <a:rPr lang="en-US" altLang="en-US" sz="2400" b="1" dirty="0" smtClean="0"/>
              <a:t>Cons</a:t>
            </a:r>
          </a:p>
          <a:p>
            <a:pPr lvl="1">
              <a:lnSpc>
                <a:spcPct val="90000"/>
              </a:lnSpc>
            </a:pPr>
            <a:r>
              <a:rPr lang="en-US" altLang="en-US" sz="2100" dirty="0"/>
              <a:t>Not everything is patented / </a:t>
            </a:r>
            <a:r>
              <a:rPr lang="en-US" altLang="en-US" sz="2100" dirty="0" smtClean="0"/>
              <a:t>patentable</a:t>
            </a:r>
            <a:endParaRPr lang="en-US" altLang="en-US" sz="2100" dirty="0"/>
          </a:p>
          <a:p>
            <a:pPr lvl="1">
              <a:lnSpc>
                <a:spcPct val="90000"/>
              </a:lnSpc>
            </a:pPr>
            <a:r>
              <a:rPr lang="en-US" altLang="en-US" sz="2100" dirty="0" smtClean="0"/>
              <a:t>The decision to patent (or not) is strategic</a:t>
            </a:r>
            <a:endParaRPr lang="en-US" altLang="en-US" sz="2100" dirty="0"/>
          </a:p>
          <a:p>
            <a:pPr lvl="1">
              <a:lnSpc>
                <a:spcPct val="90000"/>
              </a:lnSpc>
            </a:pPr>
            <a:r>
              <a:rPr lang="en-US" altLang="en-US" sz="2100" dirty="0" smtClean="0"/>
              <a:t>What exactly do patents measure?</a:t>
            </a:r>
            <a:endParaRPr lang="en-US" altLang="en-US" sz="2100" dirty="0"/>
          </a:p>
          <a:p>
            <a:pPr lvl="1">
              <a:lnSpc>
                <a:spcPct val="90000"/>
              </a:lnSpc>
            </a:pPr>
            <a:endParaRPr lang="en-US" altLang="en-US" sz="2000" dirty="0" smtClean="0"/>
          </a:p>
          <a:p>
            <a:pPr>
              <a:lnSpc>
                <a:spcPct val="90000"/>
              </a:lnSpc>
              <a:buFontTx/>
              <a:buNone/>
            </a:pPr>
            <a:endParaRPr lang="en-US" altLang="en-US" sz="2400" dirty="0" smtClean="0"/>
          </a:p>
        </p:txBody>
      </p:sp>
      <p:sp>
        <p:nvSpPr>
          <p:cNvPr id="8" name="Oval 4"/>
          <p:cNvSpPr>
            <a:spLocks noChangeAspect="1" noChangeArrowheads="1"/>
          </p:cNvSpPr>
          <p:nvPr/>
        </p:nvSpPr>
        <p:spPr bwMode="auto">
          <a:xfrm>
            <a:off x="5570095" y="4974732"/>
            <a:ext cx="3048000" cy="1121268"/>
          </a:xfrm>
          <a:prstGeom prst="ellipse">
            <a:avLst/>
          </a:prstGeom>
          <a:solidFill>
            <a:schemeClr val="accent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92075" tIns="46038" rIns="92075" bIns="46038" anchor="ct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endParaRPr lang="en-US" altLang="en-US" sz="4400"/>
          </a:p>
        </p:txBody>
      </p:sp>
      <p:sp>
        <p:nvSpPr>
          <p:cNvPr id="9" name="Oval 5"/>
          <p:cNvSpPr>
            <a:spLocks noChangeAspect="1" noChangeArrowheads="1"/>
          </p:cNvSpPr>
          <p:nvPr/>
        </p:nvSpPr>
        <p:spPr bwMode="auto">
          <a:xfrm>
            <a:off x="6027294" y="5241987"/>
            <a:ext cx="1584520" cy="760349"/>
          </a:xfrm>
          <a:prstGeom prst="ellipse">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92075" tIns="46038" rIns="92075" bIns="46038" anchor="ct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endParaRPr lang="en-US" altLang="en-US" sz="4400"/>
          </a:p>
        </p:txBody>
      </p:sp>
      <p:sp>
        <p:nvSpPr>
          <p:cNvPr id="10" name="Text Box 6"/>
          <p:cNvSpPr txBox="1">
            <a:spLocks noChangeArrowheads="1"/>
          </p:cNvSpPr>
          <p:nvPr/>
        </p:nvSpPr>
        <p:spPr bwMode="auto">
          <a:xfrm>
            <a:off x="6400800" y="5410200"/>
            <a:ext cx="126761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2075" tIns="46038" rIns="92075" bIns="46038">
            <a:spAutoFit/>
          </a:bodyP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r>
              <a:rPr lang="en-US" altLang="en-US" sz="1200" dirty="0"/>
              <a:t>Intellectual Property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381000"/>
            <a:ext cx="8001000" cy="304800"/>
          </a:xfrm>
        </p:spPr>
        <p:txBody>
          <a:bodyPr/>
          <a:lstStyle/>
          <a:p>
            <a:r>
              <a:rPr lang="en-US" altLang="en-US" dirty="0" smtClean="0"/>
              <a:t>Share of inventions that are patented </a:t>
            </a:r>
          </a:p>
        </p:txBody>
      </p:sp>
      <p:pic>
        <p:nvPicPr>
          <p:cNvPr id="20483" name="Picture 3"/>
          <p:cNvPicPr>
            <a:picLocks noGrp="1" noChangeAspect="1" noChangeArrowheads="1"/>
          </p:cNvPicPr>
          <p:nvPr>
            <p:ph type="body" idx="1"/>
          </p:nvPr>
        </p:nvPicPr>
        <p:blipFill>
          <a:blip r:embed="rId3" cstate="print">
            <a:extLst>
              <a:ext uri="{28A0092B-C50C-407E-A947-70E740481C1C}">
                <a14:useLocalDpi xmlns:a14="http://schemas.microsoft.com/office/drawing/2010/main" xmlns="" val="0"/>
              </a:ext>
            </a:extLst>
          </a:blip>
          <a:srcRect/>
          <a:stretch>
            <a:fillRect/>
          </a:stretch>
        </p:blipFill>
        <p:spPr>
          <a:xfrm>
            <a:off x="609600" y="838200"/>
            <a:ext cx="8001000" cy="60198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r>
              <a:rPr lang="en-US" altLang="en-US" dirty="0" smtClean="0"/>
              <a:t>Patent surge in the U.S: Patents issued</a:t>
            </a:r>
          </a:p>
        </p:txBody>
      </p:sp>
      <p:sp>
        <p:nvSpPr>
          <p:cNvPr id="38916" name="Rectangle 7"/>
          <p:cNvSpPr>
            <a:spLocks noGrp="1" noChangeArrowheads="1"/>
          </p:cNvSpPr>
          <p:nvPr>
            <p:ph type="body" sz="half" idx="2"/>
          </p:nvPr>
        </p:nvSpPr>
        <p:spPr>
          <a:xfrm>
            <a:off x="5138978" y="2057400"/>
            <a:ext cx="4005022" cy="4267200"/>
          </a:xfrm>
        </p:spPr>
        <p:txBody>
          <a:bodyPr/>
          <a:lstStyle/>
          <a:p>
            <a:pPr>
              <a:lnSpc>
                <a:spcPct val="90000"/>
              </a:lnSpc>
            </a:pPr>
            <a:r>
              <a:rPr lang="en-US" altLang="en-US" sz="1800" dirty="0" smtClean="0"/>
              <a:t>Patenting rates have skyrocketed in the past few decades	</a:t>
            </a:r>
          </a:p>
          <a:p>
            <a:pPr>
              <a:lnSpc>
                <a:spcPct val="90000"/>
              </a:lnSpc>
            </a:pPr>
            <a:r>
              <a:rPr lang="en-US" altLang="en-US" sz="1800" dirty="0" smtClean="0"/>
              <a:t>Overall R&amp;D investment has increased</a:t>
            </a:r>
          </a:p>
          <a:p>
            <a:pPr>
              <a:lnSpc>
                <a:spcPct val="90000"/>
              </a:lnSpc>
            </a:pPr>
            <a:r>
              <a:rPr lang="en-US" altLang="en-US" sz="1800" dirty="0" smtClean="0"/>
              <a:t>Policy has become more pro-patent</a:t>
            </a:r>
          </a:p>
          <a:p>
            <a:pPr lvl="1">
              <a:lnSpc>
                <a:spcPct val="90000"/>
              </a:lnSpc>
            </a:pPr>
            <a:r>
              <a:rPr lang="en-US" altLang="en-US" sz="1800" dirty="0"/>
              <a:t>Stronger </a:t>
            </a:r>
            <a:r>
              <a:rPr lang="en-US" altLang="en-US" sz="1800" dirty="0" smtClean="0"/>
              <a:t>enforcement (TRIPS)</a:t>
            </a:r>
            <a:endParaRPr lang="en-US" altLang="en-US" sz="1800" dirty="0"/>
          </a:p>
          <a:p>
            <a:pPr lvl="1">
              <a:lnSpc>
                <a:spcPct val="90000"/>
              </a:lnSpc>
            </a:pPr>
            <a:r>
              <a:rPr lang="en-US" altLang="en-US" sz="1800" dirty="0" smtClean="0"/>
              <a:t>Newly patentable subject matter</a:t>
            </a:r>
          </a:p>
          <a:p>
            <a:pPr lvl="1">
              <a:lnSpc>
                <a:spcPct val="90000"/>
              </a:lnSpc>
            </a:pPr>
            <a:r>
              <a:rPr lang="en-US" altLang="en-US" sz="1800" dirty="0" smtClean="0"/>
              <a:t>Eligibility extended to federally funded research (USA)</a:t>
            </a:r>
          </a:p>
          <a:p>
            <a:pPr>
              <a:lnSpc>
                <a:spcPct val="90000"/>
              </a:lnSpc>
            </a:pPr>
            <a:r>
              <a:rPr lang="en-US" altLang="en-US" sz="1800" dirty="0" smtClean="0"/>
              <a:t>Business </a:t>
            </a:r>
            <a:r>
              <a:rPr lang="en-US" altLang="en-US" sz="1800" dirty="0"/>
              <a:t>attitudes have changed markedly</a:t>
            </a:r>
          </a:p>
          <a:p>
            <a:pPr lvl="1">
              <a:lnSpc>
                <a:spcPct val="90000"/>
              </a:lnSpc>
            </a:pPr>
            <a:r>
              <a:rPr lang="en-US" altLang="en-US" sz="1800" dirty="0" smtClean="0"/>
              <a:t>Patents per R&amp;D dollar in the U.S. have increased over 50%</a:t>
            </a:r>
          </a:p>
        </p:txBody>
      </p:sp>
      <p:pic>
        <p:nvPicPr>
          <p:cNvPr id="6" name="Picture 5" descr="ip5 filings 20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1" y="2057400"/>
            <a:ext cx="4986578" cy="337160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52401" y="5822128"/>
            <a:ext cx="8991599"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smtClean="0"/>
              <a:t>New challenges and opportunities for measuring innovation using patent data</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91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91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1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91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1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uiExpand="1" build="p"/>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28600"/>
            <a:ext cx="7772400" cy="838200"/>
          </a:xfrm>
        </p:spPr>
        <p:txBody>
          <a:bodyPr/>
          <a:lstStyle/>
          <a:p>
            <a:r>
              <a:rPr lang="it-IT" altLang="en-US" dirty="0" smtClean="0"/>
              <a:t>Not All Patents Are Equally Valuable</a:t>
            </a:r>
            <a:endParaRPr lang="en-GB" altLang="en-US" dirty="0" smtClean="0"/>
          </a:p>
        </p:txBody>
      </p:sp>
      <p:pic>
        <p:nvPicPr>
          <p:cNvPr id="4505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450" y="1371600"/>
            <a:ext cx="8010950" cy="4450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4"/>
          <p:cNvSpPr>
            <a:spLocks noChangeArrowheads="1"/>
          </p:cNvSpPr>
          <p:nvPr/>
        </p:nvSpPr>
        <p:spPr bwMode="auto">
          <a:xfrm>
            <a:off x="609600" y="6581775"/>
            <a:ext cx="6248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r>
              <a:rPr lang="it-IT" altLang="en-US" sz="1200" i="1" dirty="0"/>
              <a:t>(Gambardella, Harhoff and Verspagen, “Value of patents”, 2005)</a:t>
            </a:r>
            <a:endParaRPr lang="en-US" altLang="en-US" sz="1200" dirty="0"/>
          </a:p>
        </p:txBody>
      </p:sp>
      <p:sp>
        <p:nvSpPr>
          <p:cNvPr id="6" name="TextBox 5"/>
          <p:cNvSpPr txBox="1"/>
          <p:nvPr/>
        </p:nvSpPr>
        <p:spPr>
          <a:xfrm>
            <a:off x="152401" y="5822128"/>
            <a:ext cx="8991599"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smtClean="0"/>
              <a:t>The distribution of patent values is skewed, but the average value is likely high</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09600" y="381000"/>
            <a:ext cx="8534400" cy="609600"/>
          </a:xfrm>
        </p:spPr>
        <p:txBody>
          <a:bodyPr/>
          <a:lstStyle/>
          <a:p>
            <a:r>
              <a:rPr lang="en-US" altLang="en-US" dirty="0" smtClean="0"/>
              <a:t>Evidence of Patent Value from Litigation</a:t>
            </a:r>
          </a:p>
        </p:txBody>
      </p:sp>
      <p:sp>
        <p:nvSpPr>
          <p:cNvPr id="49155" name="Rectangle 3"/>
          <p:cNvSpPr>
            <a:spLocks noGrp="1" noChangeArrowheads="1"/>
          </p:cNvSpPr>
          <p:nvPr>
            <p:ph type="body" idx="1"/>
          </p:nvPr>
        </p:nvSpPr>
        <p:spPr/>
        <p:txBody>
          <a:bodyPr/>
          <a:lstStyle/>
          <a:p>
            <a:pPr>
              <a:lnSpc>
                <a:spcPct val="90000"/>
              </a:lnSpc>
            </a:pPr>
            <a:r>
              <a:rPr lang="en-US" altLang="en-US" sz="2400" dirty="0" smtClean="0"/>
              <a:t>The almost $900 million, January, 1991, award in </a:t>
            </a:r>
            <a:r>
              <a:rPr lang="en-US" altLang="en-US" sz="2400" i="1" dirty="0" smtClean="0"/>
              <a:t>Polaroid v. Kodak</a:t>
            </a:r>
            <a:r>
              <a:rPr lang="en-US" altLang="en-US" sz="2400" dirty="0" smtClean="0"/>
              <a:t> (at that time the all-time winner for a patent suit)</a:t>
            </a:r>
          </a:p>
          <a:p>
            <a:pPr>
              <a:lnSpc>
                <a:spcPct val="90000"/>
              </a:lnSpc>
            </a:pPr>
            <a:r>
              <a:rPr lang="en-US" altLang="en-US" sz="2400" dirty="0" smtClean="0"/>
              <a:t>August 9, 2000:  When the courts invalidated Lilly’s Prozac patent, the stock price crashed from $108 to $76, wiping out nearly $35 billion in market value in a couple of hours.</a:t>
            </a:r>
          </a:p>
          <a:p>
            <a:pPr lvl="1">
              <a:lnSpc>
                <a:spcPct val="90000"/>
              </a:lnSpc>
            </a:pPr>
            <a:r>
              <a:rPr lang="en-US" altLang="ja-JP" sz="2000" dirty="0" smtClean="0">
                <a:ea typeface="ＭＳ Ｐゴシック" panose="020B0600070205080204" pitchFamily="34" charset="-128"/>
              </a:rPr>
              <a:t>Prozac generated more than 30% of the drug maker's revenue. </a:t>
            </a:r>
            <a:endParaRPr lang="en-US" altLang="en-US" sz="2000" dirty="0" smtClean="0"/>
          </a:p>
          <a:p>
            <a:pPr>
              <a:lnSpc>
                <a:spcPct val="90000"/>
              </a:lnSpc>
            </a:pPr>
            <a:r>
              <a:rPr lang="en-US" altLang="en-US" sz="2400" dirty="0" smtClean="0"/>
              <a:t>More recently</a:t>
            </a:r>
          </a:p>
          <a:p>
            <a:pPr lvl="1">
              <a:lnSpc>
                <a:spcPct val="90000"/>
              </a:lnSpc>
            </a:pPr>
            <a:r>
              <a:rPr lang="en-US" altLang="en-US" dirty="0" smtClean="0"/>
              <a:t>Medtronic’s April, 2005 agreement to acquire the rights over Dr. Gary Michelson’s patents for $1.35 billion</a:t>
            </a:r>
          </a:p>
          <a:p>
            <a:pPr lvl="1">
              <a:lnSpc>
                <a:spcPct val="90000"/>
              </a:lnSpc>
            </a:pPr>
            <a:r>
              <a:rPr lang="en-US" altLang="en-US" dirty="0" smtClean="0"/>
              <a:t>Research In Motion’s (i.e., Blackberry) June, 2005 agreement to access NTP’s patents for $450 million. </a:t>
            </a:r>
          </a:p>
          <a:p>
            <a:pPr>
              <a:lnSpc>
                <a:spcPct val="90000"/>
              </a:lnSpc>
            </a:pPr>
            <a:r>
              <a:rPr lang="en-US" altLang="en-US" sz="2400" dirty="0" smtClean="0"/>
              <a:t>One source lists more than 40 cases over the past 20 years with damage awards exceeding $100 million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81000"/>
            <a:ext cx="8991600" cy="609600"/>
          </a:xfrm>
        </p:spPr>
        <p:txBody>
          <a:bodyPr/>
          <a:lstStyle/>
          <a:p>
            <a:pPr>
              <a:lnSpc>
                <a:spcPct val="90000"/>
              </a:lnSpc>
            </a:pPr>
            <a:r>
              <a:rPr lang="en-US" altLang="en-US" dirty="0" smtClean="0"/>
              <a:t>Reasons to Patent Inventions</a:t>
            </a:r>
          </a:p>
        </p:txBody>
      </p:sp>
      <p:graphicFrame>
        <p:nvGraphicFramePr>
          <p:cNvPr id="53251" name="Object 3"/>
          <p:cNvGraphicFramePr>
            <a:graphicFrameLocks noGrp="1" noChangeAspect="1"/>
          </p:cNvGraphicFramePr>
          <p:nvPr>
            <p:ph type="body" idx="1"/>
          </p:nvPr>
        </p:nvGraphicFramePr>
        <p:xfrm>
          <a:off x="685800" y="754063"/>
          <a:ext cx="7848600" cy="5807075"/>
        </p:xfrm>
        <a:graphic>
          <a:graphicData uri="http://schemas.openxmlformats.org/presentationml/2006/ole">
            <p:oleObj spid="_x0000_s53324" name="Chart" r:id="rId4" imgW="11475000" imgH="7762680" progId="Excel.Sheet.8">
              <p:embed/>
            </p:oleObj>
          </a:graphicData>
        </a:graphic>
      </p:graphicFrame>
      <p:sp>
        <p:nvSpPr>
          <p:cNvPr id="4" name="Rectangle 4"/>
          <p:cNvSpPr>
            <a:spLocks noChangeArrowheads="1"/>
          </p:cNvSpPr>
          <p:nvPr/>
        </p:nvSpPr>
        <p:spPr bwMode="auto">
          <a:xfrm>
            <a:off x="609600" y="6581775"/>
            <a:ext cx="6248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r>
              <a:rPr lang="it-IT" altLang="en-US" sz="1200" i="1" dirty="0" smtClean="0"/>
              <a:t>(Cohen, Nelson, and Walsh, 2000)</a:t>
            </a:r>
            <a:endParaRPr lang="en-US" alt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9" name="Object 3"/>
          <p:cNvGraphicFramePr>
            <a:graphicFrameLocks noGrp="1" noChangeAspect="1"/>
          </p:cNvGraphicFramePr>
          <p:nvPr>
            <p:ph type="body" sz="half" idx="1"/>
          </p:nvPr>
        </p:nvGraphicFramePr>
        <p:xfrm>
          <a:off x="0" y="1143000"/>
          <a:ext cx="6248400" cy="4876800"/>
        </p:xfrm>
        <a:graphic>
          <a:graphicData uri="http://schemas.openxmlformats.org/presentationml/2006/ole">
            <p:oleObj spid="_x0000_s65613" name="Chart" r:id="rId4" imgW="11801160" imgH="8775000" progId="Excel.Sheet.8">
              <p:embed/>
            </p:oleObj>
          </a:graphicData>
        </a:graphic>
      </p:graphicFrame>
      <p:sp>
        <p:nvSpPr>
          <p:cNvPr id="65540" name="Rectangle 8"/>
          <p:cNvSpPr>
            <a:spLocks noGrp="1" noChangeArrowheads="1"/>
          </p:cNvSpPr>
          <p:nvPr>
            <p:ph sz="half" idx="2"/>
          </p:nvPr>
        </p:nvSpPr>
        <p:spPr>
          <a:xfrm>
            <a:off x="4724400" y="1219200"/>
            <a:ext cx="4419600" cy="5105400"/>
          </a:xfrm>
        </p:spPr>
        <p:txBody>
          <a:bodyPr/>
          <a:lstStyle/>
          <a:p>
            <a:r>
              <a:rPr lang="en-US" altLang="en-US" sz="2000" dirty="0" smtClean="0"/>
              <a:t>Many valuable inventions are not patentable</a:t>
            </a:r>
          </a:p>
          <a:p>
            <a:r>
              <a:rPr lang="en-US" altLang="en-US" sz="2000" dirty="0" smtClean="0"/>
              <a:t>Importance of disclosure and inventing around</a:t>
            </a:r>
          </a:p>
          <a:p>
            <a:pPr lvl="1"/>
            <a:r>
              <a:rPr lang="en-US" altLang="en-US" sz="1800" dirty="0" smtClean="0"/>
              <a:t>If a patented invention can be invented around, then disclosure becomes a particular concern</a:t>
            </a:r>
          </a:p>
          <a:p>
            <a:pPr lvl="1"/>
            <a:r>
              <a:rPr lang="en-US" altLang="en-US" sz="1800" dirty="0" smtClean="0"/>
              <a:t>Often patents are only valuable when “arrayed in mass formation”</a:t>
            </a:r>
          </a:p>
          <a:p>
            <a:r>
              <a:rPr lang="en-US" altLang="en-US" sz="2000" dirty="0" smtClean="0"/>
              <a:t>Legal costs of defending a patent (more than application costs)</a:t>
            </a:r>
          </a:p>
          <a:p>
            <a:pPr lvl="1"/>
            <a:r>
              <a:rPr lang="en-US" altLang="en-US" sz="1800" dirty="0" smtClean="0"/>
              <a:t>Most important for smaller firms</a:t>
            </a:r>
          </a:p>
          <a:p>
            <a:pPr lvl="1"/>
            <a:r>
              <a:rPr lang="en-US" altLang="en-US" sz="1800" dirty="0" smtClean="0"/>
              <a:t>A patent is only as good as the legal resources you are willing to put behind it</a:t>
            </a:r>
          </a:p>
        </p:txBody>
      </p:sp>
      <p:sp>
        <p:nvSpPr>
          <p:cNvPr id="7" name="Rectangle 2"/>
          <p:cNvSpPr>
            <a:spLocks noGrp="1" noChangeArrowheads="1"/>
          </p:cNvSpPr>
          <p:nvPr>
            <p:ph type="title"/>
          </p:nvPr>
        </p:nvSpPr>
        <p:spPr>
          <a:xfrm>
            <a:off x="457200" y="381000"/>
            <a:ext cx="8991600" cy="609600"/>
          </a:xfrm>
        </p:spPr>
        <p:txBody>
          <a:bodyPr/>
          <a:lstStyle/>
          <a:p>
            <a:pPr>
              <a:lnSpc>
                <a:spcPct val="90000"/>
              </a:lnSpc>
            </a:pPr>
            <a:r>
              <a:rPr lang="en-US" altLang="en-US" dirty="0" smtClean="0"/>
              <a:t>Reasons NOT to Patent Inventions</a:t>
            </a:r>
          </a:p>
        </p:txBody>
      </p:sp>
      <p:sp>
        <p:nvSpPr>
          <p:cNvPr id="8" name="Rectangle 4"/>
          <p:cNvSpPr>
            <a:spLocks noChangeArrowheads="1"/>
          </p:cNvSpPr>
          <p:nvPr/>
        </p:nvSpPr>
        <p:spPr bwMode="auto">
          <a:xfrm>
            <a:off x="609600" y="6581775"/>
            <a:ext cx="6248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r>
              <a:rPr lang="it-IT" altLang="en-US" sz="1200" i="1" dirty="0" smtClean="0"/>
              <a:t>(Cohen, Nelson, and Walsh, 2000)</a:t>
            </a:r>
            <a:endParaRPr lang="en-US"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4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54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54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4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54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5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381000"/>
            <a:ext cx="8001000" cy="609600"/>
          </a:xfrm>
        </p:spPr>
        <p:txBody>
          <a:bodyPr/>
          <a:lstStyle/>
          <a:p>
            <a:r>
              <a:rPr lang="en-US" altLang="en-US" dirty="0" smtClean="0"/>
              <a:t>Effectiveness of </a:t>
            </a:r>
            <a:r>
              <a:rPr lang="en-US" altLang="en-US" dirty="0" err="1" smtClean="0"/>
              <a:t>Appropriability</a:t>
            </a:r>
            <a:r>
              <a:rPr lang="en-US" altLang="en-US" dirty="0" smtClean="0"/>
              <a:t> Mechanisms</a:t>
            </a:r>
          </a:p>
        </p:txBody>
      </p:sp>
      <p:graphicFrame>
        <p:nvGraphicFramePr>
          <p:cNvPr id="55299" name="Object 3"/>
          <p:cNvGraphicFramePr>
            <a:graphicFrameLocks noGrp="1" noChangeAspect="1"/>
          </p:cNvGraphicFramePr>
          <p:nvPr>
            <p:ph type="body" idx="1"/>
            <p:extLst>
              <p:ext uri="{D42A27DB-BD31-4B8C-83A1-F6EECF244321}">
                <p14:modId xmlns:p14="http://schemas.microsoft.com/office/powerpoint/2010/main" xmlns="" val="3172702286"/>
              </p:ext>
            </p:extLst>
          </p:nvPr>
        </p:nvGraphicFramePr>
        <p:xfrm>
          <a:off x="152400" y="914400"/>
          <a:ext cx="8991600" cy="5646738"/>
        </p:xfrm>
        <a:graphic>
          <a:graphicData uri="http://schemas.openxmlformats.org/presentationml/2006/ole">
            <p:oleObj spid="_x0000_s55372" name="Chart" r:id="rId4" imgW="11340000" imgH="7121160" progId="Excel.Sheet.8">
              <p:embed/>
            </p:oleObj>
          </a:graphicData>
        </a:graphic>
      </p:graphicFrame>
      <p:sp>
        <p:nvSpPr>
          <p:cNvPr id="4" name="Rectangle 4"/>
          <p:cNvSpPr>
            <a:spLocks noChangeArrowheads="1"/>
          </p:cNvSpPr>
          <p:nvPr/>
        </p:nvSpPr>
        <p:spPr bwMode="auto">
          <a:xfrm>
            <a:off x="609600" y="6581775"/>
            <a:ext cx="6248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r>
              <a:rPr lang="it-IT" altLang="en-US" sz="1200" i="1" dirty="0" smtClean="0"/>
              <a:t>(Cohen, Nelson, and Walsh, 2000)</a:t>
            </a:r>
            <a:endParaRPr lang="en-US" altLang="en-US"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lgn="ctr">
              <a:buFontTx/>
              <a:buNone/>
            </a:pPr>
            <a:r>
              <a:rPr lang="en-US" altLang="en-US" smtClean="0"/>
              <a:t>	</a:t>
            </a:r>
          </a:p>
          <a:p>
            <a:pPr algn="ctr">
              <a:buFontTx/>
              <a:buNone/>
            </a:pPr>
            <a:endParaRPr lang="en-US" altLang="en-US" smtClean="0"/>
          </a:p>
          <a:p>
            <a:pPr algn="ctr">
              <a:buFontTx/>
              <a:buNone/>
            </a:pPr>
            <a:r>
              <a:rPr lang="en-US" altLang="en-US" sz="4000" b="1" smtClean="0"/>
              <a:t>Part 1</a:t>
            </a:r>
          </a:p>
          <a:p>
            <a:pPr algn="ctr">
              <a:buFontTx/>
              <a:buNone/>
            </a:pPr>
            <a:r>
              <a:rPr lang="en-US" altLang="en-US" sz="4000" b="1" smtClean="0"/>
              <a:t>Survey of the Literature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381000"/>
            <a:ext cx="8001000" cy="609600"/>
          </a:xfrm>
        </p:spPr>
        <p:txBody>
          <a:bodyPr/>
          <a:lstStyle/>
          <a:p>
            <a:r>
              <a:rPr lang="en-US" altLang="en-US" dirty="0" smtClean="0"/>
              <a:t>A Key Difference Across Industries</a:t>
            </a:r>
          </a:p>
        </p:txBody>
      </p:sp>
      <p:sp>
        <p:nvSpPr>
          <p:cNvPr id="71683" name="Rectangle 3"/>
          <p:cNvSpPr>
            <a:spLocks noGrp="1" noChangeArrowheads="1"/>
          </p:cNvSpPr>
          <p:nvPr>
            <p:ph type="body" sz="half" idx="1"/>
          </p:nvPr>
        </p:nvSpPr>
        <p:spPr/>
        <p:txBody>
          <a:bodyPr/>
          <a:lstStyle/>
          <a:p>
            <a:r>
              <a:rPr lang="en-US" altLang="en-US" sz="1800" smtClean="0"/>
              <a:t>When </a:t>
            </a:r>
            <a:r>
              <a:rPr lang="en-US" altLang="en-US" sz="1800" b="1" smtClean="0"/>
              <a:t>number of patents per commercializable innovation are great</a:t>
            </a:r>
            <a:r>
              <a:rPr lang="en-US" altLang="en-US" sz="1800" smtClean="0"/>
              <a:t>, unlikely that any one firm holds all necessary rights, fostering </a:t>
            </a:r>
            <a:r>
              <a:rPr lang="en-US" altLang="en-US" sz="1800" b="1" smtClean="0"/>
              <a:t>mutual dependence</a:t>
            </a:r>
            <a:r>
              <a:rPr lang="en-US" altLang="en-US" sz="1800" smtClean="0"/>
              <a:t> </a:t>
            </a:r>
          </a:p>
          <a:p>
            <a:endParaRPr lang="en-US" altLang="en-US" sz="1800" smtClean="0"/>
          </a:p>
          <a:p>
            <a:r>
              <a:rPr lang="en-US" altLang="en-US" sz="1800" smtClean="0"/>
              <a:t>Cross-licensing negotiations and use of patents as “chips” in a bargaining process </a:t>
            </a:r>
          </a:p>
          <a:p>
            <a:pPr lvl="1"/>
            <a:r>
              <a:rPr lang="en-US" altLang="en-US" sz="1400" smtClean="0"/>
              <a:t>access one another’s technology holdings or gain freedom of operation/design</a:t>
            </a:r>
          </a:p>
          <a:p>
            <a:pPr>
              <a:buFontTx/>
              <a:buNone/>
            </a:pPr>
            <a:endParaRPr lang="en-US" altLang="en-US" sz="1800" smtClean="0"/>
          </a:p>
          <a:p>
            <a:r>
              <a:rPr lang="en-US" altLang="en-US" sz="1800" smtClean="0"/>
              <a:t>Suggests different uses of patents across industries </a:t>
            </a:r>
            <a:endParaRPr lang="en-US" altLang="en-US" sz="1800" b="1" smtClean="0"/>
          </a:p>
        </p:txBody>
      </p:sp>
      <p:sp>
        <p:nvSpPr>
          <p:cNvPr id="71684" name="Rectangle 5"/>
          <p:cNvSpPr>
            <a:spLocks noGrp="1" noChangeArrowheads="1"/>
          </p:cNvSpPr>
          <p:nvPr>
            <p:ph type="body" sz="half" idx="2"/>
          </p:nvPr>
        </p:nvSpPr>
        <p:spPr/>
        <p:txBody>
          <a:bodyPr/>
          <a:lstStyle/>
          <a:p>
            <a:r>
              <a:rPr lang="en-US" altLang="en-US" sz="2000" b="1" smtClean="0"/>
              <a:t>Complex product industries</a:t>
            </a:r>
            <a:r>
              <a:rPr lang="en-US" altLang="en-US" sz="2000" smtClean="0"/>
              <a:t>: </a:t>
            </a:r>
          </a:p>
          <a:p>
            <a:pPr lvl="1"/>
            <a:r>
              <a:rPr lang="en-US" altLang="en-US" sz="1800" smtClean="0"/>
              <a:t>Where a product protected by numerous (i.e., hundreds or even thousands) patents (e.g., computers, communications equipment)</a:t>
            </a:r>
          </a:p>
          <a:p>
            <a:pPr lvl="1"/>
            <a:endParaRPr lang="en-US" altLang="en-US" sz="1800" smtClean="0"/>
          </a:p>
          <a:p>
            <a:r>
              <a:rPr lang="en-US" altLang="en-US" sz="2000" b="1" smtClean="0"/>
              <a:t>Discrete product industries: </a:t>
            </a:r>
          </a:p>
          <a:p>
            <a:pPr lvl="1"/>
            <a:r>
              <a:rPr lang="en-US" altLang="en-US" sz="1800" smtClean="0"/>
              <a:t>Where a product protected by relatively few patents (e.g., drugs, chemicals)</a:t>
            </a:r>
          </a:p>
          <a:p>
            <a:pPr lvl="1"/>
            <a:endParaRPr lang="en-US" altLang="en-US" sz="1800" smtClean="0"/>
          </a:p>
          <a:p>
            <a:r>
              <a:rPr lang="en-US" altLang="en-US" sz="2000" smtClean="0"/>
              <a:t>This distinction can apply across products even </a:t>
            </a:r>
            <a:r>
              <a:rPr lang="en-US" altLang="en-US" sz="2000" i="1" smtClean="0"/>
              <a:t>within</a:t>
            </a:r>
            <a:r>
              <a:rPr lang="en-US" altLang="en-US" sz="2000" smtClean="0"/>
              <a:t> some industries such as medical devices</a:t>
            </a:r>
          </a:p>
          <a:p>
            <a:endParaRPr lang="en-US" altLang="en-US" sz="200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381000"/>
            <a:ext cx="8001000" cy="609600"/>
          </a:xfrm>
        </p:spPr>
        <p:txBody>
          <a:bodyPr/>
          <a:lstStyle/>
          <a:p>
            <a:r>
              <a:rPr lang="en-US" altLang="en-US" dirty="0" smtClean="0"/>
              <a:t>Two Ways of Appropriating Return to R&amp;D</a:t>
            </a:r>
          </a:p>
        </p:txBody>
      </p:sp>
      <p:sp>
        <p:nvSpPr>
          <p:cNvPr id="79875" name="Rectangle 3"/>
          <p:cNvSpPr>
            <a:spLocks noGrp="1" noChangeArrowheads="1"/>
          </p:cNvSpPr>
          <p:nvPr>
            <p:ph type="body" idx="1"/>
          </p:nvPr>
        </p:nvSpPr>
        <p:spPr>
          <a:xfrm>
            <a:off x="609600" y="1219200"/>
            <a:ext cx="8001000" cy="5105400"/>
          </a:xfrm>
        </p:spPr>
        <p:txBody>
          <a:bodyPr/>
          <a:lstStyle/>
          <a:p>
            <a:r>
              <a:rPr lang="en-US" altLang="en-US" sz="2400" dirty="0"/>
              <a:t>Embodying knowledge in a new process, product </a:t>
            </a:r>
            <a:endParaRPr lang="en-US" altLang="en-US" sz="2400" dirty="0" smtClean="0"/>
          </a:p>
          <a:p>
            <a:endParaRPr lang="en-US" altLang="en-US" sz="2400" dirty="0"/>
          </a:p>
          <a:p>
            <a:r>
              <a:rPr lang="en-US" altLang="en-US" sz="2400" dirty="0" smtClean="0"/>
              <a:t>Selling the </a:t>
            </a:r>
            <a:r>
              <a:rPr lang="en-US" altLang="en-US" sz="2400" dirty="0"/>
              <a:t>knowledge itself (i.e., not embodied in anything) via, for example, licensing</a:t>
            </a:r>
          </a:p>
          <a:p>
            <a:pPr lvl="1"/>
            <a:r>
              <a:rPr lang="en-US" altLang="en-US" sz="2400" dirty="0">
                <a:ea typeface="+mn-ea"/>
                <a:cs typeface="+mn-cs"/>
              </a:rPr>
              <a:t>Importance: If you can license, you can exploit other firms’ sales to earn returns on your innovation</a:t>
            </a:r>
          </a:p>
          <a:p>
            <a:pPr lvl="1"/>
            <a:r>
              <a:rPr lang="en-US" altLang="en-US" sz="2400" dirty="0">
                <a:ea typeface="+mn-ea"/>
                <a:cs typeface="+mn-cs"/>
              </a:rPr>
              <a:t>However, in manufacturing sector, its sale in such “disembodied” form (e.g., licensing) is less common.</a:t>
            </a:r>
          </a:p>
          <a:p>
            <a:pPr lvl="2"/>
            <a:r>
              <a:rPr lang="en-US" altLang="en-US" sz="2400" dirty="0">
                <a:ea typeface="+mn-ea"/>
                <a:cs typeface="+mn-cs"/>
              </a:rPr>
              <a:t>Because patents alone do not confer effective protection in most industries</a:t>
            </a:r>
          </a:p>
          <a:p>
            <a:pPr lvl="2"/>
            <a:r>
              <a:rPr lang="en-US" altLang="en-US" sz="2400" dirty="0">
                <a:ea typeface="+mn-ea"/>
                <a:cs typeface="+mn-cs"/>
              </a:rPr>
              <a:t>Some exceptions: </a:t>
            </a:r>
            <a:r>
              <a:rPr lang="en-US" altLang="en-US" sz="2400" dirty="0" smtClean="0">
                <a:ea typeface="+mn-ea"/>
                <a:cs typeface="+mn-cs"/>
              </a:rPr>
              <a:t>pharma</a:t>
            </a:r>
            <a:r>
              <a:rPr lang="en-US" altLang="en-US" sz="2400" dirty="0">
                <a:ea typeface="+mn-ea"/>
                <a:cs typeface="+mn-cs"/>
              </a:rPr>
              <a:t>, medical equipment</a:t>
            </a:r>
          </a:p>
          <a:p>
            <a:pPr lvl="1"/>
            <a:r>
              <a:rPr lang="en-US" altLang="en-US" sz="2400" dirty="0">
                <a:ea typeface="+mn-ea"/>
                <a:cs typeface="+mn-cs"/>
              </a:rPr>
              <a:t>Other vehicles: contract R&amp;D, consulting</a:t>
            </a:r>
          </a:p>
          <a:p>
            <a:endParaRPr lang="en-US" altLang="en-US" sz="32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idx="1"/>
          </p:nvPr>
        </p:nvSpPr>
        <p:spPr/>
        <p:txBody>
          <a:bodyPr/>
          <a:lstStyle/>
          <a:p>
            <a:r>
              <a:rPr lang="en-US" altLang="en-US" smtClean="0"/>
              <a:t>2000+: Equals about 5-15% of total operating profit</a:t>
            </a:r>
          </a:p>
        </p:txBody>
      </p:sp>
      <p:sp>
        <p:nvSpPr>
          <p:cNvPr id="81923" name="Rectangle 4"/>
          <p:cNvSpPr>
            <a:spLocks noGrp="1" noChangeArrowheads="1"/>
          </p:cNvSpPr>
          <p:nvPr>
            <p:ph type="title"/>
          </p:nvPr>
        </p:nvSpPr>
        <p:spPr>
          <a:xfrm>
            <a:off x="304800" y="219075"/>
            <a:ext cx="8229600" cy="923925"/>
          </a:xfrm>
        </p:spPr>
        <p:txBody>
          <a:bodyPr/>
          <a:lstStyle/>
          <a:p>
            <a:r>
              <a:rPr lang="en-US" altLang="en-US" b="0" dirty="0" smtClean="0"/>
              <a:t>  </a:t>
            </a:r>
            <a:r>
              <a:rPr lang="en-US" altLang="en-US" dirty="0" smtClean="0"/>
              <a:t>Licensing Revenue for IBM</a:t>
            </a:r>
          </a:p>
        </p:txBody>
      </p:sp>
      <p:graphicFrame>
        <p:nvGraphicFramePr>
          <p:cNvPr id="81924" name="Object 5"/>
          <p:cNvGraphicFramePr>
            <a:graphicFrameLocks noGrp="1" noChangeAspect="1"/>
          </p:cNvGraphicFramePr>
          <p:nvPr>
            <p:ph idx="1"/>
          </p:nvPr>
        </p:nvGraphicFramePr>
        <p:xfrm>
          <a:off x="152400" y="1905000"/>
          <a:ext cx="8686800" cy="4343400"/>
        </p:xfrm>
        <a:graphic>
          <a:graphicData uri="http://schemas.openxmlformats.org/presentationml/2006/ole">
            <p:oleObj spid="_x0000_s81997" name="Chart" r:id="rId4" imgW="9115349" imgH="3495751" progId="Excel.Sheet.8">
              <p:embed followColorScheme="full"/>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457200"/>
            <a:ext cx="8077200" cy="457200"/>
          </a:xfrm>
        </p:spPr>
        <p:txBody>
          <a:bodyPr/>
          <a:lstStyle/>
          <a:p>
            <a:r>
              <a:rPr lang="it-IT" altLang="en-US" dirty="0" smtClean="0"/>
              <a:t>Markets for Intellectual Property Are </a:t>
            </a:r>
            <a:r>
              <a:rPr lang="it-IT" altLang="en-US" dirty="0" smtClean="0"/>
              <a:t>Large</a:t>
            </a:r>
            <a:endParaRPr lang="en-GB" altLang="en-US" dirty="0" smtClean="0"/>
          </a:p>
        </p:txBody>
      </p:sp>
      <p:graphicFrame>
        <p:nvGraphicFramePr>
          <p:cNvPr id="83971" name="Object 3"/>
          <p:cNvGraphicFramePr>
            <a:graphicFrameLocks noChangeAspect="1"/>
          </p:cNvGraphicFramePr>
          <p:nvPr/>
        </p:nvGraphicFramePr>
        <p:xfrm>
          <a:off x="533400" y="1143000"/>
          <a:ext cx="7848600" cy="4845050"/>
        </p:xfrm>
        <a:graphic>
          <a:graphicData uri="http://schemas.openxmlformats.org/presentationml/2006/ole">
            <p:oleObj spid="_x0000_s84047" name="Chart" r:id="rId4" imgW="5114849" imgH="4972202" progId="Excel.Sheet.8">
              <p:embed/>
            </p:oleObj>
          </a:graphicData>
        </a:graphic>
      </p:graphicFrame>
      <p:sp>
        <p:nvSpPr>
          <p:cNvPr id="83972" name="Text Box 4"/>
          <p:cNvSpPr txBox="1">
            <a:spLocks noChangeArrowheads="1"/>
          </p:cNvSpPr>
          <p:nvPr/>
        </p:nvSpPr>
        <p:spPr bwMode="auto">
          <a:xfrm>
            <a:off x="685800" y="6477000"/>
            <a:ext cx="17637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eaLnBrk="1" hangingPunct="1">
              <a:spcBef>
                <a:spcPct val="0"/>
              </a:spcBef>
              <a:buClrTx/>
              <a:buFontTx/>
              <a:buNone/>
            </a:pPr>
            <a:r>
              <a:rPr lang="it-IT" altLang="en-US" sz="1200" i="1"/>
              <a:t>(Athreye and Cantwell, 2005)</a:t>
            </a:r>
            <a:endParaRPr lang="en-GB" altLang="en-US" sz="1200" i="1"/>
          </a:p>
        </p:txBody>
      </p:sp>
      <p:sp>
        <p:nvSpPr>
          <p:cNvPr id="83973" name="Rectangle 6"/>
          <p:cNvSpPr>
            <a:spLocks noChangeArrowheads="1"/>
          </p:cNvSpPr>
          <p:nvPr/>
        </p:nvSpPr>
        <p:spPr bwMode="auto">
          <a:xfrm>
            <a:off x="533400" y="5640388"/>
            <a:ext cx="8305800" cy="647700"/>
          </a:xfrm>
          <a:prstGeom prst="rect">
            <a:avLst/>
          </a:prstGeom>
          <a:solidFill>
            <a:schemeClr val="accent1"/>
          </a:solidFill>
          <a:ln w="9525">
            <a:solidFill>
              <a:schemeClr val="tx1"/>
            </a:solidFill>
            <a:miter lim="800000"/>
            <a:headEnd/>
            <a:tailEnd/>
          </a:ln>
        </p:spPr>
        <p:txBody>
          <a:bodyPr anchor="ctr">
            <a:spAutoFit/>
          </a:bodyP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lgn="ctr" eaLnBrk="1" hangingPunct="1">
              <a:spcBef>
                <a:spcPct val="0"/>
              </a:spcBef>
              <a:buClrTx/>
              <a:buFontTx/>
              <a:buNone/>
            </a:pPr>
            <a:r>
              <a:rPr lang="en-US" altLang="en-US" sz="1800" b="1">
                <a:latin typeface="Arial" panose="020B0604020202020204" pitchFamily="34" charset="0"/>
              </a:rPr>
              <a:t>Markets for intellectual property are growing rapidly, globally and in the United States</a:t>
            </a:r>
          </a:p>
        </p:txBody>
      </p:sp>
      <p:sp>
        <p:nvSpPr>
          <p:cNvPr id="83974" name="AutoShape 7"/>
          <p:cNvSpPr>
            <a:spLocks noChangeArrowheads="1"/>
          </p:cNvSpPr>
          <p:nvPr/>
        </p:nvSpPr>
        <p:spPr bwMode="auto">
          <a:xfrm>
            <a:off x="5638800" y="2667000"/>
            <a:ext cx="152400" cy="2057400"/>
          </a:xfrm>
          <a:prstGeom prst="downArrow">
            <a:avLst>
              <a:gd name="adj1" fmla="val 50000"/>
              <a:gd name="adj2" fmla="val 337500"/>
            </a:avLst>
          </a:prstGeom>
          <a:solidFill>
            <a:schemeClr val="accent1"/>
          </a:solidFill>
          <a:ln w="9525">
            <a:solidFill>
              <a:schemeClr val="tx1"/>
            </a:solidFill>
            <a:miter lim="800000"/>
            <a:headEnd/>
            <a:tailEnd/>
          </a:ln>
        </p:spPr>
        <p:txBody>
          <a:bodyPr vert="eaVert" wrap="none" anchor="ctr"/>
          <a:lstStyle>
            <a:lvl1pPr>
              <a:spcBef>
                <a:spcPct val="20000"/>
              </a:spcBef>
              <a:buClr>
                <a:srgbClr val="006600"/>
              </a:buClr>
              <a:buChar char="•"/>
              <a:defRPr sz="2800">
                <a:solidFill>
                  <a:schemeClr val="tx1"/>
                </a:solidFill>
                <a:latin typeface="Garamond" panose="02020404030301010803" pitchFamily="18" charset="0"/>
              </a:defRPr>
            </a:lvl1pPr>
            <a:lvl2pPr marL="742950" indent="-285750">
              <a:spcBef>
                <a:spcPct val="20000"/>
              </a:spcBef>
              <a:buClr>
                <a:srgbClr val="006600"/>
              </a:buClr>
              <a:buChar char="–"/>
              <a:defRPr sz="2200">
                <a:solidFill>
                  <a:schemeClr val="tx1"/>
                </a:solidFill>
                <a:latin typeface="Garamond" panose="02020404030301010803" pitchFamily="18" charset="0"/>
              </a:defRPr>
            </a:lvl2pPr>
            <a:lvl3pPr marL="1143000" indent="-228600">
              <a:spcBef>
                <a:spcPct val="20000"/>
              </a:spcBef>
              <a:buClr>
                <a:srgbClr val="006600"/>
              </a:buClr>
              <a:buChar char="•"/>
              <a:defRPr sz="2000">
                <a:solidFill>
                  <a:schemeClr val="tx1"/>
                </a:solidFill>
                <a:latin typeface="Garamond" panose="02020404030301010803" pitchFamily="18" charset="0"/>
              </a:defRPr>
            </a:lvl3pPr>
            <a:lvl4pPr marL="1600200" indent="-228600">
              <a:spcBef>
                <a:spcPct val="20000"/>
              </a:spcBef>
              <a:buClr>
                <a:srgbClr val="006600"/>
              </a:buClr>
              <a:buChar char="–"/>
              <a:defRPr>
                <a:solidFill>
                  <a:schemeClr val="tx1"/>
                </a:solidFill>
                <a:latin typeface="Garamond" panose="02020404030301010803" pitchFamily="18" charset="0"/>
              </a:defRPr>
            </a:lvl4pPr>
            <a:lvl5pPr marL="2057400" indent="-228600">
              <a:spcBef>
                <a:spcPct val="20000"/>
              </a:spcBef>
              <a:buClr>
                <a:srgbClr val="006600"/>
              </a:buClr>
              <a:buChar char="»"/>
              <a:defRPr sz="1600">
                <a:solidFill>
                  <a:schemeClr val="tx1"/>
                </a:solidFill>
                <a:latin typeface="Garamond" panose="02020404030301010803" pitchFamily="18" charset="0"/>
              </a:defRPr>
            </a:lvl5pPr>
            <a:lvl6pPr marL="25146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6pPr>
            <a:lvl7pPr marL="29718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7pPr>
            <a:lvl8pPr marL="34290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8pPr>
            <a:lvl9pPr marL="3886200" indent="-228600" eaLnBrk="0" fontAlgn="base" hangingPunct="0">
              <a:spcBef>
                <a:spcPct val="20000"/>
              </a:spcBef>
              <a:spcAft>
                <a:spcPct val="0"/>
              </a:spcAft>
              <a:buClr>
                <a:srgbClr val="006600"/>
              </a:buClr>
              <a:buChar char="»"/>
              <a:defRPr sz="1600">
                <a:solidFill>
                  <a:schemeClr val="tx1"/>
                </a:solidFill>
                <a:latin typeface="Garamond" panose="02020404030301010803" pitchFamily="18" charset="0"/>
              </a:defRPr>
            </a:lvl9pPr>
          </a:lstStyle>
          <a:p>
            <a:pPr>
              <a:spcBef>
                <a:spcPct val="0"/>
              </a:spcBef>
              <a:buClrTx/>
              <a:buFontTx/>
              <a:buNone/>
            </a:pPr>
            <a:endParaRPr lang="en-US" altLang="en-US" sz="44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lgn="ctr">
              <a:buFontTx/>
              <a:buNone/>
            </a:pPr>
            <a:r>
              <a:rPr lang="en-US" altLang="en-US" dirty="0" smtClean="0"/>
              <a:t>	</a:t>
            </a:r>
          </a:p>
          <a:p>
            <a:pPr algn="ctr">
              <a:buFontTx/>
              <a:buNone/>
            </a:pPr>
            <a:endParaRPr lang="en-US" altLang="en-US" dirty="0" smtClean="0"/>
          </a:p>
          <a:p>
            <a:pPr algn="ctr">
              <a:buFontTx/>
              <a:buNone/>
            </a:pPr>
            <a:r>
              <a:rPr lang="en-US" altLang="en-US" sz="4000" b="1" dirty="0" smtClean="0"/>
              <a:t>Part 3</a:t>
            </a:r>
          </a:p>
          <a:p>
            <a:pPr algn="ctr">
              <a:buFontTx/>
              <a:buNone/>
            </a:pPr>
            <a:r>
              <a:rPr lang="en-US" altLang="en-US" sz="4000" b="1" dirty="0" smtClean="0"/>
              <a:t>Examples of Common Empirical Approaches</a:t>
            </a:r>
          </a:p>
        </p:txBody>
      </p:sp>
    </p:spTree>
    <p:extLst>
      <p:ext uri="{BB962C8B-B14F-4D97-AF65-F5344CB8AC3E}">
        <p14:creationId xmlns:p14="http://schemas.microsoft.com/office/powerpoint/2010/main" xmlns="" val="7499792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lgn="ctr">
              <a:buFontTx/>
              <a:buNone/>
            </a:pPr>
            <a:r>
              <a:rPr lang="en-US" altLang="en-US" dirty="0" smtClean="0"/>
              <a:t>	</a:t>
            </a:r>
          </a:p>
          <a:p>
            <a:pPr algn="ctr">
              <a:buFontTx/>
              <a:buNone/>
            </a:pPr>
            <a:endParaRPr lang="en-US" altLang="en-US" dirty="0" smtClean="0"/>
          </a:p>
          <a:p>
            <a:pPr algn="ctr">
              <a:buFontTx/>
              <a:buNone/>
            </a:pPr>
            <a:r>
              <a:rPr lang="en-US" altLang="en-US" sz="4000" b="1" dirty="0" smtClean="0"/>
              <a:t>Example 1</a:t>
            </a:r>
          </a:p>
          <a:p>
            <a:pPr algn="ctr">
              <a:buFontTx/>
              <a:buNone/>
            </a:pPr>
            <a:r>
              <a:rPr lang="en-US" altLang="en-US" sz="4000" b="1" dirty="0" smtClean="0"/>
              <a:t>“Get With the Program”</a:t>
            </a:r>
          </a:p>
        </p:txBody>
      </p:sp>
    </p:spTree>
    <p:extLst>
      <p:ext uri="{BB962C8B-B14F-4D97-AF65-F5344CB8AC3E}">
        <p14:creationId xmlns:p14="http://schemas.microsoft.com/office/powerpoint/2010/main" xmlns="" val="1989283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233210-FD1D-4643-A408-4B2BDEE02D8B}" type="slidenum">
              <a:rPr lang="en-US" smtClean="0"/>
              <a:pPr/>
              <a:t>36</a:t>
            </a:fld>
            <a:endParaRPr lang="en-US"/>
          </a:p>
        </p:txBody>
      </p:sp>
      <p:sp>
        <p:nvSpPr>
          <p:cNvPr id="5" name="Title 4"/>
          <p:cNvSpPr>
            <a:spLocks noGrp="1"/>
          </p:cNvSpPr>
          <p:nvPr>
            <p:ph type="title"/>
          </p:nvPr>
        </p:nvSpPr>
        <p:spPr>
          <a:xfrm>
            <a:off x="142876" y="993447"/>
            <a:ext cx="8786813" cy="1462942"/>
          </a:xfrm>
        </p:spPr>
        <p:txBody>
          <a:bodyPr/>
          <a:lstStyle/>
          <a:p>
            <a:pPr algn="ctr"/>
            <a:r>
              <a:rPr lang="en-US" sz="3200" dirty="0" smtClean="0">
                <a:latin typeface="Times New Roman"/>
                <a:cs typeface="Times New Roman"/>
              </a:rPr>
              <a:t>Get With the Program: </a:t>
            </a:r>
            <a:br>
              <a:rPr lang="en-US" sz="3200" dirty="0" smtClean="0">
                <a:latin typeface="Times New Roman"/>
                <a:cs typeface="Times New Roman"/>
              </a:rPr>
            </a:br>
            <a:r>
              <a:rPr lang="en-US" sz="2600" dirty="0" smtClean="0">
                <a:latin typeface="Times New Roman"/>
                <a:cs typeface="Times New Roman"/>
              </a:rPr>
              <a:t>Software-Driven Innovation in Traditional Manufacturing</a:t>
            </a:r>
            <a:endParaRPr lang="en-US" sz="2600" dirty="0">
              <a:latin typeface="Times New Roman"/>
              <a:cs typeface="Times New Roman"/>
            </a:endParaRPr>
          </a:p>
        </p:txBody>
      </p:sp>
      <p:sp>
        <p:nvSpPr>
          <p:cNvPr id="6" name="Text Placeholder 5"/>
          <p:cNvSpPr>
            <a:spLocks noGrp="1"/>
          </p:cNvSpPr>
          <p:nvPr>
            <p:ph type="body" sz="quarter" idx="11"/>
          </p:nvPr>
        </p:nvSpPr>
        <p:spPr>
          <a:xfrm>
            <a:off x="179388" y="4213841"/>
            <a:ext cx="8786812" cy="1269985"/>
          </a:xfrm>
        </p:spPr>
        <p:txBody>
          <a:bodyPr/>
          <a:lstStyle/>
          <a:p>
            <a:pPr algn="ctr"/>
            <a:r>
              <a:rPr lang="en-US" sz="2000" b="1" dirty="0" smtClean="0">
                <a:solidFill>
                  <a:srgbClr val="000000"/>
                </a:solidFill>
              </a:rPr>
              <a:t>Lee Branstetter, CMU, NBER, and Peterson Institute</a:t>
            </a:r>
          </a:p>
          <a:p>
            <a:pPr algn="ctr"/>
            <a:r>
              <a:rPr lang="en-US" sz="2000" b="1" dirty="0" err="1" smtClean="0">
                <a:solidFill>
                  <a:srgbClr val="000000"/>
                </a:solidFill>
              </a:rPr>
              <a:t>Matej</a:t>
            </a:r>
            <a:r>
              <a:rPr lang="en-US" sz="2000" b="1" dirty="0" smtClean="0">
                <a:solidFill>
                  <a:srgbClr val="000000"/>
                </a:solidFill>
              </a:rPr>
              <a:t> Drev, Georgia Institute of Technology</a:t>
            </a:r>
          </a:p>
          <a:p>
            <a:pPr algn="ctr"/>
            <a:r>
              <a:rPr lang="en-US" sz="2000" b="1" dirty="0">
                <a:solidFill>
                  <a:srgbClr val="000000"/>
                </a:solidFill>
              </a:rPr>
              <a:t>Namho Kwon, CMU</a:t>
            </a:r>
          </a:p>
          <a:p>
            <a:pPr algn="ctr"/>
            <a:endParaRPr lang="en-US" sz="2000" b="1" dirty="0" smtClean="0">
              <a:solidFill>
                <a:srgbClr val="000000"/>
              </a:solidFill>
            </a:endParaRPr>
          </a:p>
        </p:txBody>
      </p:sp>
      <p:sp>
        <p:nvSpPr>
          <p:cNvPr id="7" name="TextBox 6"/>
          <p:cNvSpPr txBox="1"/>
          <p:nvPr/>
        </p:nvSpPr>
        <p:spPr>
          <a:xfrm>
            <a:off x="6890941" y="6245426"/>
            <a:ext cx="1589922" cy="184666"/>
          </a:xfrm>
          <a:prstGeom prst="rect">
            <a:avLst/>
          </a:prstGeom>
          <a:noFill/>
        </p:spPr>
        <p:txBody>
          <a:bodyPr wrap="none" lIns="0" tIns="0" rIns="0" bIns="0" rtlCol="0">
            <a:spAutoFit/>
          </a:bodyPr>
          <a:lstStyle/>
          <a:p>
            <a:pPr defTabSz="914174" eaLnBrk="1" fontAlgn="auto" hangingPunct="1">
              <a:spcBef>
                <a:spcPts val="0"/>
              </a:spcBef>
              <a:spcAft>
                <a:spcPts val="0"/>
              </a:spcAft>
            </a:pPr>
            <a:r>
              <a:rPr lang="en-US" sz="1200" dirty="0">
                <a:solidFill>
                  <a:srgbClr val="4D4D4D"/>
                </a:solidFill>
                <a:latin typeface="Franklin Gothic Book"/>
                <a:cs typeface="+mn-cs"/>
              </a:rPr>
              <a:t>Version: 3.0 </a:t>
            </a:r>
            <a:r>
              <a:rPr lang="en-US" sz="1200" dirty="0" smtClean="0">
                <a:solidFill>
                  <a:srgbClr val="4D4D4D"/>
                </a:solidFill>
                <a:latin typeface="Franklin Gothic Book"/>
                <a:cs typeface="+mn-cs"/>
              </a:rPr>
              <a:t>(May, 2016)</a:t>
            </a:r>
            <a:endParaRPr lang="en-US" sz="1200" dirty="0">
              <a:solidFill>
                <a:srgbClr val="4D4D4D"/>
              </a:solidFill>
              <a:latin typeface="Franklin Gothic Book"/>
              <a:cs typeface="+mn-cs"/>
            </a:endParaRPr>
          </a:p>
        </p:txBody>
      </p:sp>
      <p:pic>
        <p:nvPicPr>
          <p:cNvPr id="10" name="Picture Placeholder 9" descr="CarnegieMellonUniversity_wordmark.gif"/>
          <p:cNvPicPr>
            <a:picLocks noGrp="1" noChangeAspect="1"/>
          </p:cNvPicPr>
          <p:nvPr>
            <p:ph type="pic" sz="quarter" idx="12"/>
          </p:nvPr>
        </p:nvPicPr>
        <p:blipFill>
          <a:blip r:embed="rId3" cstate="email">
            <a:extLst>
              <a:ext uri="{28A0092B-C50C-407E-A947-70E740481C1C}">
                <a14:useLocalDpi xmlns:a14="http://schemas.microsoft.com/office/drawing/2010/main" xmlns="" val="0"/>
              </a:ext>
            </a:extLst>
          </a:blip>
          <a:srcRect l="-74075" r="-74075"/>
          <a:stretch>
            <a:fillRect/>
          </a:stretch>
        </p:blipFill>
        <p:spPr>
          <a:xfrm>
            <a:off x="-636702" y="6116770"/>
            <a:ext cx="2884602" cy="726687"/>
          </a:xfrm>
        </p:spPr>
      </p:pic>
      <p:pic>
        <p:nvPicPr>
          <p:cNvPr id="8" name="Picture 7"/>
          <p:cNvPicPr>
            <a:picLocks noChangeAspect="1"/>
          </p:cNvPicPr>
          <p:nvPr/>
        </p:nvPicPr>
        <p:blipFill>
          <a:blip r:embed="rId4" cstate="print"/>
          <a:stretch>
            <a:fillRect/>
          </a:stretch>
        </p:blipFill>
        <p:spPr>
          <a:xfrm>
            <a:off x="-2406" y="2539166"/>
            <a:ext cx="2464231" cy="1465371"/>
          </a:xfrm>
          <a:prstGeom prst="rect">
            <a:avLst/>
          </a:prstGeom>
        </p:spPr>
      </p:pic>
      <p:pic>
        <p:nvPicPr>
          <p:cNvPr id="9" name="Picture 8"/>
          <p:cNvPicPr>
            <a:picLocks noChangeAspect="1"/>
          </p:cNvPicPr>
          <p:nvPr/>
        </p:nvPicPr>
        <p:blipFill>
          <a:blip r:embed="rId5" cstate="print"/>
          <a:stretch>
            <a:fillRect/>
          </a:stretch>
        </p:blipFill>
        <p:spPr>
          <a:xfrm>
            <a:off x="2442631" y="2526667"/>
            <a:ext cx="2252183" cy="1517153"/>
          </a:xfrm>
          <a:prstGeom prst="rect">
            <a:avLst/>
          </a:prstGeom>
        </p:spPr>
      </p:pic>
      <p:pic>
        <p:nvPicPr>
          <p:cNvPr id="11" name="Picture 10"/>
          <p:cNvPicPr>
            <a:picLocks noChangeAspect="1"/>
          </p:cNvPicPr>
          <p:nvPr/>
        </p:nvPicPr>
        <p:blipFill>
          <a:blip r:embed="rId6" cstate="print"/>
          <a:stretch>
            <a:fillRect/>
          </a:stretch>
        </p:blipFill>
        <p:spPr>
          <a:xfrm>
            <a:off x="4694814" y="2445551"/>
            <a:ext cx="2143756" cy="1558987"/>
          </a:xfrm>
          <a:prstGeom prst="rect">
            <a:avLst/>
          </a:prstGeom>
        </p:spPr>
      </p:pic>
      <p:pic>
        <p:nvPicPr>
          <p:cNvPr id="12" name="Picture 11"/>
          <p:cNvPicPr>
            <a:picLocks noChangeAspect="1"/>
          </p:cNvPicPr>
          <p:nvPr/>
        </p:nvPicPr>
        <p:blipFill>
          <a:blip r:embed="rId7" cstate="print"/>
          <a:stretch>
            <a:fillRect/>
          </a:stretch>
        </p:blipFill>
        <p:spPr>
          <a:xfrm>
            <a:off x="6832596" y="2494156"/>
            <a:ext cx="2324497" cy="1510382"/>
          </a:xfrm>
          <a:prstGeom prst="rect">
            <a:avLst/>
          </a:prstGeom>
        </p:spPr>
      </p:pic>
      <p:pic>
        <p:nvPicPr>
          <p:cNvPr id="2" name="Picture 1"/>
          <p:cNvPicPr>
            <a:picLocks noChangeAspect="1"/>
          </p:cNvPicPr>
          <p:nvPr/>
        </p:nvPicPr>
        <p:blipFill>
          <a:blip r:embed="rId8" cstate="print"/>
          <a:stretch>
            <a:fillRect/>
          </a:stretch>
        </p:blipFill>
        <p:spPr>
          <a:xfrm>
            <a:off x="1511300" y="6136974"/>
            <a:ext cx="1803400" cy="667477"/>
          </a:xfrm>
          <a:prstGeom prst="rect">
            <a:avLst/>
          </a:prstGeom>
        </p:spPr>
      </p:pic>
      <p:sp>
        <p:nvSpPr>
          <p:cNvPr id="13" name="TextBox 12"/>
          <p:cNvSpPr txBox="1"/>
          <p:nvPr/>
        </p:nvSpPr>
        <p:spPr>
          <a:xfrm>
            <a:off x="7165437" y="6475646"/>
            <a:ext cx="987963" cy="184666"/>
          </a:xfrm>
          <a:prstGeom prst="rect">
            <a:avLst/>
          </a:prstGeom>
          <a:noFill/>
        </p:spPr>
        <p:txBody>
          <a:bodyPr wrap="none" lIns="0" tIns="0" rIns="0" bIns="0" rtlCol="0">
            <a:spAutoFit/>
          </a:bodyPr>
          <a:lstStyle/>
          <a:p>
            <a:pPr defTabSz="914174" eaLnBrk="1" fontAlgn="auto" hangingPunct="1">
              <a:spcBef>
                <a:spcPts val="0"/>
              </a:spcBef>
              <a:spcAft>
                <a:spcPts val="0"/>
              </a:spcAft>
            </a:pPr>
            <a:r>
              <a:rPr lang="en-US" sz="1200" dirty="0" smtClean="0">
                <a:solidFill>
                  <a:srgbClr val="4D4D4D"/>
                </a:solidFill>
                <a:latin typeface="Franklin Gothic Book"/>
                <a:cs typeface="+mn-cs"/>
              </a:rPr>
              <a:t>IOEA Workshop</a:t>
            </a:r>
            <a:endParaRPr lang="en-US" sz="1200" dirty="0">
              <a:solidFill>
                <a:srgbClr val="4D4D4D"/>
              </a:solidFill>
              <a:latin typeface="Franklin Gothic Book"/>
              <a:cs typeface="+mn-cs"/>
            </a:endParaRPr>
          </a:p>
        </p:txBody>
      </p:sp>
    </p:spTree>
    <p:extLst>
      <p:ext uri="{BB962C8B-B14F-4D97-AF65-F5344CB8AC3E}">
        <p14:creationId xmlns:p14="http://schemas.microsoft.com/office/powerpoint/2010/main" xmlns="" val="175280952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07345"/>
            <a:ext cx="8786813" cy="625078"/>
          </a:xfrm>
        </p:spPr>
        <p:txBody>
          <a:bodyPr/>
          <a:lstStyle/>
          <a:p>
            <a:r>
              <a:rPr lang="en-US" sz="3200" dirty="0" smtClean="0"/>
              <a:t>Software is a critical driver of innovation in the modern world</a:t>
            </a:r>
            <a:endParaRPr lang="en-US" sz="3200" dirty="0"/>
          </a:p>
        </p:txBody>
      </p:sp>
      <p:sp>
        <p:nvSpPr>
          <p:cNvPr id="3" name="Content Placeholder 2"/>
          <p:cNvSpPr>
            <a:spLocks noGrp="1"/>
          </p:cNvSpPr>
          <p:nvPr>
            <p:ph idx="1"/>
          </p:nvPr>
        </p:nvSpPr>
        <p:spPr>
          <a:xfrm>
            <a:off x="89695" y="706437"/>
            <a:ext cx="8786813" cy="5910461"/>
          </a:xfrm>
        </p:spPr>
        <p:txBody>
          <a:bodyPr/>
          <a:lstStyle/>
          <a:p>
            <a:pPr>
              <a:lnSpc>
                <a:spcPct val="150000"/>
              </a:lnSpc>
            </a:pPr>
            <a:r>
              <a:rPr lang="en-US" sz="2000" b="0" dirty="0" smtClean="0"/>
              <a:t>“</a:t>
            </a:r>
            <a:r>
              <a:rPr lang="en-US" sz="2000" dirty="0" smtClean="0"/>
              <a:t>Software</a:t>
            </a:r>
            <a:r>
              <a:rPr lang="en-US" sz="2000" b="0" dirty="0" smtClean="0"/>
              <a:t> </a:t>
            </a:r>
            <a:r>
              <a:rPr lang="en-US" sz="2000" b="0" dirty="0"/>
              <a:t>is having a huge impact on </a:t>
            </a:r>
            <a:r>
              <a:rPr lang="en-US" sz="2000" dirty="0"/>
              <a:t>every traditional area</a:t>
            </a:r>
            <a:r>
              <a:rPr lang="en-US" sz="2000" b="0" dirty="0"/>
              <a:t>, because all the functionalities you might have in electronics or mechanical (systems) are </a:t>
            </a:r>
            <a:r>
              <a:rPr lang="en-US" sz="2000" dirty="0"/>
              <a:t>being shifted to </a:t>
            </a:r>
            <a:r>
              <a:rPr lang="en-US" sz="2000" dirty="0" smtClean="0"/>
              <a:t>software</a:t>
            </a:r>
            <a:r>
              <a:rPr lang="en-US" sz="2000" b="0" dirty="0" smtClean="0"/>
              <a:t>” </a:t>
            </a:r>
            <a:r>
              <a:rPr lang="en-US" sz="2000" b="0" dirty="0"/>
              <a:t>(Dominic </a:t>
            </a:r>
            <a:r>
              <a:rPr lang="en-US" sz="2000" b="0" dirty="0" err="1"/>
              <a:t>Tavassoli</a:t>
            </a:r>
            <a:r>
              <a:rPr lang="en-US" sz="2000" b="0" dirty="0"/>
              <a:t>, director of IBM Rational, 2011</a:t>
            </a:r>
            <a:r>
              <a:rPr lang="en-US" sz="2000" b="0" dirty="0" smtClean="0"/>
              <a:t>)</a:t>
            </a:r>
          </a:p>
          <a:p>
            <a:pPr>
              <a:lnSpc>
                <a:spcPct val="150000"/>
              </a:lnSpc>
            </a:pPr>
            <a:r>
              <a:rPr lang="en-US" sz="2000" b="0" dirty="0"/>
              <a:t>“Of the five industries we deal with most -- automotive, industrial equipment, A&amp;D, medical devices, electronics and high tech -- </a:t>
            </a:r>
            <a:r>
              <a:rPr lang="en-US" sz="2000" dirty="0"/>
              <a:t>software is what’s bringing about new capabilities</a:t>
            </a:r>
            <a:r>
              <a:rPr lang="en-US" sz="2000" b="0" dirty="0"/>
              <a:t>,” (</a:t>
            </a:r>
            <a:r>
              <a:rPr lang="en-US" sz="2000" b="0" dirty="0" smtClean="0"/>
              <a:t>Matt </a:t>
            </a:r>
            <a:r>
              <a:rPr lang="en-US" sz="2000" b="0" dirty="0" err="1"/>
              <a:t>Klassen</a:t>
            </a:r>
            <a:r>
              <a:rPr lang="en-US" sz="2000" b="0" dirty="0"/>
              <a:t>, PTC’s director of solutions marketing for the Integrity business </a:t>
            </a:r>
            <a:r>
              <a:rPr lang="en-US" sz="2000" b="0" dirty="0" smtClean="0"/>
              <a:t>line, 2012)</a:t>
            </a:r>
          </a:p>
          <a:p>
            <a:pPr>
              <a:lnSpc>
                <a:spcPct val="150000"/>
              </a:lnSpc>
            </a:pPr>
            <a:r>
              <a:rPr lang="en-US" sz="2000" b="0" dirty="0" smtClean="0"/>
              <a:t>“We believe that </a:t>
            </a:r>
            <a:r>
              <a:rPr lang="en-US" sz="2000" dirty="0" smtClean="0"/>
              <a:t>every industrial company will become a software company.</a:t>
            </a:r>
            <a:r>
              <a:rPr lang="en-US" sz="2000" b="0" dirty="0" smtClean="0"/>
              <a:t>” (Jeff </a:t>
            </a:r>
            <a:r>
              <a:rPr lang="en-US" sz="2000" b="0" dirty="0" err="1" smtClean="0"/>
              <a:t>Immelt</a:t>
            </a:r>
            <a:r>
              <a:rPr lang="en-US" sz="2000" b="0" dirty="0" smtClean="0"/>
              <a:t>, CEO of General Electric)</a:t>
            </a:r>
            <a:endParaRPr lang="en-US" sz="2000" b="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37</a:t>
            </a:fld>
            <a:endParaRPr lang="en-US"/>
          </a:p>
        </p:txBody>
      </p:sp>
      <p:sp>
        <p:nvSpPr>
          <p:cNvPr id="6" name="Rectangle 2"/>
          <p:cNvSpPr>
            <a:spLocks/>
          </p:cNvSpPr>
          <p:nvPr/>
        </p:nvSpPr>
        <p:spPr bwMode="auto">
          <a:xfrm>
            <a:off x="118531" y="871602"/>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255178916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83345"/>
            <a:ext cx="8786813" cy="625078"/>
          </a:xfrm>
        </p:spPr>
        <p:txBody>
          <a:bodyPr/>
          <a:lstStyle/>
          <a:p>
            <a:r>
              <a:rPr lang="en-US" sz="3200" dirty="0" smtClean="0"/>
              <a:t> Cars and planes used to look like this…</a:t>
            </a:r>
            <a:endParaRPr lang="en-US" sz="3200" dirty="0"/>
          </a:p>
        </p:txBody>
      </p:sp>
      <p:sp>
        <p:nvSpPr>
          <p:cNvPr id="3" name="Content Placeholder 2"/>
          <p:cNvSpPr>
            <a:spLocks noGrp="1"/>
          </p:cNvSpPr>
          <p:nvPr>
            <p:ph idx="1"/>
          </p:nvPr>
        </p:nvSpPr>
        <p:spPr>
          <a:xfrm>
            <a:off x="-108112" y="1299811"/>
            <a:ext cx="2704306" cy="5313078"/>
          </a:xfrm>
        </p:spPr>
        <p:txBody>
          <a:bodyPr/>
          <a:lstStyle/>
          <a:p>
            <a:pPr marL="223180" indent="0">
              <a:buNone/>
            </a:pPr>
            <a:r>
              <a:rPr lang="en-US" sz="2000" dirty="0" smtClean="0"/>
              <a:t>Automobiles</a:t>
            </a:r>
          </a:p>
          <a:p>
            <a:endParaRPr lang="en-US" sz="2000" dirty="0" smtClean="0"/>
          </a:p>
          <a:p>
            <a:endParaRPr lang="en-US" sz="2000" dirty="0" smtClean="0"/>
          </a:p>
          <a:p>
            <a:endParaRPr lang="en-US" sz="2000" dirty="0"/>
          </a:p>
          <a:p>
            <a:endParaRPr lang="en-US" sz="2000" dirty="0" smtClean="0"/>
          </a:p>
          <a:p>
            <a:pPr marL="223180" indent="0">
              <a:buNone/>
            </a:pPr>
            <a:endParaRPr lang="en-US" sz="2000" dirty="0"/>
          </a:p>
          <a:p>
            <a:pPr marL="223180" indent="0">
              <a:buNone/>
            </a:pPr>
            <a:r>
              <a:rPr lang="en-US" sz="2000" dirty="0" smtClean="0"/>
              <a:t>Aerospace</a:t>
            </a:r>
          </a:p>
        </p:txBody>
      </p:sp>
      <p:sp>
        <p:nvSpPr>
          <p:cNvPr id="4" name="Slide Number Placeholder 3"/>
          <p:cNvSpPr>
            <a:spLocks noGrp="1"/>
          </p:cNvSpPr>
          <p:nvPr>
            <p:ph type="sldNum" sz="quarter" idx="10"/>
          </p:nvPr>
        </p:nvSpPr>
        <p:spPr/>
        <p:txBody>
          <a:bodyPr/>
          <a:lstStyle/>
          <a:p>
            <a:fld id="{69233210-FD1D-4643-A408-4B2BDEE02D8B}" type="slidenum">
              <a:rPr lang="en-US" smtClean="0"/>
              <a:pPr/>
              <a:t>38</a:t>
            </a:fld>
            <a:endParaRPr lang="en-US"/>
          </a:p>
        </p:txBody>
      </p:sp>
      <p:sp>
        <p:nvSpPr>
          <p:cNvPr id="5" name="Rectangle 2"/>
          <p:cNvSpPr>
            <a:spLocks/>
          </p:cNvSpPr>
          <p:nvPr/>
        </p:nvSpPr>
        <p:spPr bwMode="auto">
          <a:xfrm>
            <a:off x="118531" y="753420"/>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pic>
        <p:nvPicPr>
          <p:cNvPr id="7" name="Picture 6"/>
          <p:cNvPicPr>
            <a:picLocks noChangeAspect="1"/>
          </p:cNvPicPr>
          <p:nvPr/>
        </p:nvPicPr>
        <p:blipFill>
          <a:blip r:embed="rId3" cstate="print"/>
          <a:stretch>
            <a:fillRect/>
          </a:stretch>
        </p:blipFill>
        <p:spPr>
          <a:xfrm>
            <a:off x="1698827" y="885682"/>
            <a:ext cx="3816086" cy="2757430"/>
          </a:xfrm>
          <a:prstGeom prst="rect">
            <a:avLst/>
          </a:prstGeom>
        </p:spPr>
      </p:pic>
      <p:pic>
        <p:nvPicPr>
          <p:cNvPr id="10" name="Picture 9"/>
          <p:cNvPicPr>
            <a:picLocks noChangeAspect="1"/>
          </p:cNvPicPr>
          <p:nvPr/>
        </p:nvPicPr>
        <p:blipFill>
          <a:blip r:embed="rId4" cstate="print"/>
          <a:stretch>
            <a:fillRect/>
          </a:stretch>
        </p:blipFill>
        <p:spPr>
          <a:xfrm>
            <a:off x="1573945" y="3786214"/>
            <a:ext cx="3940968" cy="2955726"/>
          </a:xfrm>
          <a:prstGeom prst="rect">
            <a:avLst/>
          </a:prstGeom>
        </p:spPr>
      </p:pic>
    </p:spTree>
    <p:extLst>
      <p:ext uri="{BB962C8B-B14F-4D97-AF65-F5344CB8AC3E}">
        <p14:creationId xmlns:p14="http://schemas.microsoft.com/office/powerpoint/2010/main" xmlns="" val="215705678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83345"/>
            <a:ext cx="8786813" cy="625078"/>
          </a:xfrm>
        </p:spPr>
        <p:txBody>
          <a:bodyPr/>
          <a:lstStyle/>
          <a:p>
            <a:r>
              <a:rPr lang="en-US" sz="3200" dirty="0" smtClean="0"/>
              <a:t> And now they look like </a:t>
            </a:r>
            <a:r>
              <a:rPr lang="en-US" sz="3200" i="1" u="sng" dirty="0" smtClean="0"/>
              <a:t>this!</a:t>
            </a:r>
            <a:endParaRPr lang="en-US" sz="3200" i="1" u="sng" dirty="0"/>
          </a:p>
        </p:txBody>
      </p:sp>
      <p:sp>
        <p:nvSpPr>
          <p:cNvPr id="3" name="Content Placeholder 2"/>
          <p:cNvSpPr>
            <a:spLocks noGrp="1"/>
          </p:cNvSpPr>
          <p:nvPr>
            <p:ph idx="1"/>
          </p:nvPr>
        </p:nvSpPr>
        <p:spPr>
          <a:xfrm>
            <a:off x="-108112" y="1299811"/>
            <a:ext cx="2704306" cy="5313078"/>
          </a:xfrm>
        </p:spPr>
        <p:txBody>
          <a:bodyPr/>
          <a:lstStyle/>
          <a:p>
            <a:pPr marL="223180" indent="0">
              <a:buNone/>
            </a:pPr>
            <a:r>
              <a:rPr lang="en-US" sz="2000" dirty="0" smtClean="0"/>
              <a:t>Automobiles</a:t>
            </a:r>
          </a:p>
          <a:p>
            <a:endParaRPr lang="en-US" sz="2000" dirty="0" smtClean="0"/>
          </a:p>
          <a:p>
            <a:endParaRPr lang="en-US" sz="2000" dirty="0" smtClean="0"/>
          </a:p>
          <a:p>
            <a:endParaRPr lang="en-US" sz="2000" dirty="0"/>
          </a:p>
          <a:p>
            <a:endParaRPr lang="en-US" sz="2000" dirty="0" smtClean="0"/>
          </a:p>
          <a:p>
            <a:pPr marL="223180" indent="0">
              <a:buNone/>
            </a:pPr>
            <a:endParaRPr lang="en-US" sz="2000" dirty="0"/>
          </a:p>
          <a:p>
            <a:pPr marL="223180" indent="0">
              <a:buNone/>
            </a:pPr>
            <a:r>
              <a:rPr lang="en-US" sz="2000" dirty="0" smtClean="0"/>
              <a:t>Aerospace</a:t>
            </a:r>
          </a:p>
        </p:txBody>
      </p:sp>
      <p:sp>
        <p:nvSpPr>
          <p:cNvPr id="4" name="Slide Number Placeholder 3"/>
          <p:cNvSpPr>
            <a:spLocks noGrp="1"/>
          </p:cNvSpPr>
          <p:nvPr>
            <p:ph type="sldNum" sz="quarter" idx="10"/>
          </p:nvPr>
        </p:nvSpPr>
        <p:spPr/>
        <p:txBody>
          <a:bodyPr/>
          <a:lstStyle/>
          <a:p>
            <a:fld id="{69233210-FD1D-4643-A408-4B2BDEE02D8B}" type="slidenum">
              <a:rPr lang="en-US" smtClean="0"/>
              <a:pPr/>
              <a:t>39</a:t>
            </a:fld>
            <a:endParaRPr lang="en-US"/>
          </a:p>
        </p:txBody>
      </p:sp>
      <p:sp>
        <p:nvSpPr>
          <p:cNvPr id="5" name="Rectangle 2"/>
          <p:cNvSpPr>
            <a:spLocks/>
          </p:cNvSpPr>
          <p:nvPr/>
        </p:nvSpPr>
        <p:spPr bwMode="auto">
          <a:xfrm>
            <a:off x="118531" y="753420"/>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pic>
        <p:nvPicPr>
          <p:cNvPr id="6" name="Picture 5"/>
          <p:cNvPicPr>
            <a:picLocks noChangeAspect="1"/>
          </p:cNvPicPr>
          <p:nvPr/>
        </p:nvPicPr>
        <p:blipFill>
          <a:blip r:embed="rId3" cstate="print"/>
          <a:stretch>
            <a:fillRect/>
          </a:stretch>
        </p:blipFill>
        <p:spPr>
          <a:xfrm>
            <a:off x="5514913" y="875265"/>
            <a:ext cx="3678862" cy="2759147"/>
          </a:xfrm>
          <a:prstGeom prst="rect">
            <a:avLst/>
          </a:prstGeom>
        </p:spPr>
      </p:pic>
      <p:pic>
        <p:nvPicPr>
          <p:cNvPr id="7" name="Picture 6"/>
          <p:cNvPicPr>
            <a:picLocks noChangeAspect="1"/>
          </p:cNvPicPr>
          <p:nvPr/>
        </p:nvPicPr>
        <p:blipFill>
          <a:blip r:embed="rId4" cstate="print"/>
          <a:stretch>
            <a:fillRect/>
          </a:stretch>
        </p:blipFill>
        <p:spPr>
          <a:xfrm>
            <a:off x="1698827" y="885682"/>
            <a:ext cx="3816086" cy="2757430"/>
          </a:xfrm>
          <a:prstGeom prst="rect">
            <a:avLst/>
          </a:prstGeom>
        </p:spPr>
      </p:pic>
      <p:pic>
        <p:nvPicPr>
          <p:cNvPr id="10" name="Picture 9"/>
          <p:cNvPicPr>
            <a:picLocks noChangeAspect="1"/>
          </p:cNvPicPr>
          <p:nvPr/>
        </p:nvPicPr>
        <p:blipFill>
          <a:blip r:embed="rId5" cstate="print"/>
          <a:stretch>
            <a:fillRect/>
          </a:stretch>
        </p:blipFill>
        <p:spPr>
          <a:xfrm>
            <a:off x="1573945" y="3786214"/>
            <a:ext cx="3940968" cy="2955726"/>
          </a:xfrm>
          <a:prstGeom prst="rect">
            <a:avLst/>
          </a:prstGeom>
        </p:spPr>
      </p:pic>
      <p:pic>
        <p:nvPicPr>
          <p:cNvPr id="11" name="Picture 10"/>
          <p:cNvPicPr>
            <a:picLocks noChangeAspect="1"/>
          </p:cNvPicPr>
          <p:nvPr/>
        </p:nvPicPr>
        <p:blipFill>
          <a:blip r:embed="rId6" cstate="print"/>
          <a:stretch>
            <a:fillRect/>
          </a:stretch>
        </p:blipFill>
        <p:spPr>
          <a:xfrm>
            <a:off x="5514913" y="3786214"/>
            <a:ext cx="4082143" cy="2968625"/>
          </a:xfrm>
          <a:prstGeom prst="rect">
            <a:avLst/>
          </a:prstGeom>
        </p:spPr>
      </p:pic>
    </p:spTree>
    <p:extLst>
      <p:ext uri="{BB962C8B-B14F-4D97-AF65-F5344CB8AC3E}">
        <p14:creationId xmlns:p14="http://schemas.microsoft.com/office/powerpoint/2010/main" xmlns="" val="28339578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3600" smtClean="0"/>
              <a:t>What is the current state of the art?</a:t>
            </a:r>
          </a:p>
        </p:txBody>
      </p:sp>
      <p:sp>
        <p:nvSpPr>
          <p:cNvPr id="12291" name="Rectangle 3"/>
          <p:cNvSpPr>
            <a:spLocks noGrp="1" noChangeArrowheads="1"/>
          </p:cNvSpPr>
          <p:nvPr>
            <p:ph type="body" idx="1"/>
          </p:nvPr>
        </p:nvSpPr>
        <p:spPr>
          <a:xfrm>
            <a:off x="609600" y="1219200"/>
            <a:ext cx="8001000" cy="4876800"/>
          </a:xfrm>
        </p:spPr>
        <p:txBody>
          <a:bodyPr/>
          <a:lstStyle/>
          <a:p>
            <a:pPr>
              <a:lnSpc>
                <a:spcPct val="90000"/>
              </a:lnSpc>
              <a:defRPr/>
            </a:pPr>
            <a:r>
              <a:rPr lang="en-US" altLang="en-US" sz="2400" dirty="0" smtClean="0"/>
              <a:t>A quick and dirty survey</a:t>
            </a:r>
          </a:p>
          <a:p>
            <a:pPr lvl="1">
              <a:lnSpc>
                <a:spcPct val="90000"/>
              </a:lnSpc>
              <a:defRPr/>
            </a:pPr>
            <a:r>
              <a:rPr lang="en-US" altLang="en-US" sz="1800" dirty="0" smtClean="0"/>
              <a:t>Papers published in the AER, QJE, </a:t>
            </a:r>
            <a:r>
              <a:rPr lang="en-US" altLang="en-US" sz="1800" dirty="0" err="1" smtClean="0"/>
              <a:t>Econometrica</a:t>
            </a:r>
            <a:r>
              <a:rPr lang="en-US" altLang="en-US" sz="1800" dirty="0" smtClean="0"/>
              <a:t>, </a:t>
            </a:r>
            <a:r>
              <a:rPr lang="en-US" altLang="en-US" sz="1800" dirty="0" err="1" smtClean="0"/>
              <a:t>ReStat</a:t>
            </a:r>
            <a:r>
              <a:rPr lang="en-US" altLang="en-US" sz="1800" dirty="0" smtClean="0"/>
              <a:t>, and/or disseminated through the NBER Working Paper Series</a:t>
            </a:r>
          </a:p>
          <a:p>
            <a:pPr lvl="1">
              <a:lnSpc>
                <a:spcPct val="90000"/>
              </a:lnSpc>
              <a:defRPr/>
            </a:pPr>
            <a:r>
              <a:rPr lang="en-US" altLang="en-US" sz="1800" dirty="0" smtClean="0"/>
              <a:t>Time period: 2011-2016</a:t>
            </a:r>
          </a:p>
          <a:p>
            <a:pPr lvl="1">
              <a:lnSpc>
                <a:spcPct val="90000"/>
              </a:lnSpc>
              <a:defRPr/>
            </a:pPr>
            <a:r>
              <a:rPr lang="en-US" altLang="en-US" sz="1800" dirty="0" smtClean="0"/>
              <a:t>Search Criterion: title contains “innovation” and/or “invention”</a:t>
            </a:r>
          </a:p>
          <a:p>
            <a:pPr lvl="1">
              <a:lnSpc>
                <a:spcPct val="90000"/>
              </a:lnSpc>
              <a:defRPr/>
            </a:pPr>
            <a:r>
              <a:rPr lang="en-US" altLang="en-US" sz="1800" dirty="0" smtClean="0"/>
              <a:t>Manual removal of exclusively theoretical and experimental papers</a:t>
            </a:r>
          </a:p>
          <a:p>
            <a:pPr marL="457200" lvl="1" indent="0">
              <a:lnSpc>
                <a:spcPct val="90000"/>
              </a:lnSpc>
              <a:buFontTx/>
              <a:buNone/>
              <a:defRPr/>
            </a:pPr>
            <a:endParaRPr lang="en-US" altLang="en-US" sz="1800" dirty="0"/>
          </a:p>
          <a:p>
            <a:pPr lvl="1">
              <a:lnSpc>
                <a:spcPct val="90000"/>
              </a:lnSpc>
              <a:buFont typeface="Wingdings" panose="05000000000000000000" pitchFamily="2" charset="2"/>
              <a:buChar char="Ø"/>
              <a:defRPr/>
            </a:pPr>
            <a:r>
              <a:rPr lang="en-US" altLang="en-US" sz="1800" dirty="0" smtClean="0"/>
              <a:t>Sample contains </a:t>
            </a:r>
            <a:r>
              <a:rPr lang="en-US" altLang="en-US" sz="1800" b="1" dirty="0" smtClean="0"/>
              <a:t>66</a:t>
            </a:r>
            <a:r>
              <a:rPr lang="en-US" altLang="en-US" sz="1800" dirty="0" smtClean="0"/>
              <a:t> unique</a:t>
            </a:r>
            <a:r>
              <a:rPr lang="en-US" altLang="en-US" sz="1800" dirty="0" smtClean="0"/>
              <a:t> </a:t>
            </a:r>
            <a:r>
              <a:rPr lang="en-US" altLang="en-US" sz="1800" dirty="0" smtClean="0"/>
              <a:t>empirical papers in innovation economics</a:t>
            </a:r>
            <a:endParaRPr lang="en-US" altLang="en-US" sz="2000" dirty="0" smtClean="0"/>
          </a:p>
          <a:p>
            <a:pPr>
              <a:lnSpc>
                <a:spcPct val="90000"/>
              </a:lnSpc>
              <a:buFontTx/>
              <a:buNone/>
              <a:defRPr/>
            </a:pPr>
            <a:endParaRPr lang="en-US" altLang="en-US" sz="2400" dirty="0" smtClean="0"/>
          </a:p>
        </p:txBody>
      </p:sp>
      <p:pic>
        <p:nvPicPr>
          <p:cNvPr id="10244"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4876800"/>
            <a:ext cx="2420938"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2900" y="3827463"/>
            <a:ext cx="2752725" cy="135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21100" y="3911600"/>
            <a:ext cx="2447925" cy="96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4"/>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951038" y="5149850"/>
            <a:ext cx="2359025" cy="122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8" name="Picture 5"/>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27775" y="3941763"/>
            <a:ext cx="2606675" cy="123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07345"/>
            <a:ext cx="8786813" cy="625078"/>
          </a:xfrm>
        </p:spPr>
        <p:txBody>
          <a:bodyPr/>
          <a:lstStyle/>
          <a:p>
            <a:r>
              <a:rPr lang="en-US" sz="3200" dirty="0" smtClean="0"/>
              <a:t>Prior research finds that innovation in IT is increasingly driven by software…</a:t>
            </a:r>
            <a:endParaRPr lang="en-US" sz="3200" dirty="0"/>
          </a:p>
        </p:txBody>
      </p:sp>
      <p:sp>
        <p:nvSpPr>
          <p:cNvPr id="3" name="Content Placeholder 2"/>
          <p:cNvSpPr>
            <a:spLocks noGrp="1"/>
          </p:cNvSpPr>
          <p:nvPr>
            <p:ph idx="1"/>
          </p:nvPr>
        </p:nvSpPr>
        <p:spPr>
          <a:xfrm>
            <a:off x="-162561" y="649208"/>
            <a:ext cx="5932733" cy="6066898"/>
          </a:xfrm>
        </p:spPr>
        <p:txBody>
          <a:bodyPr/>
          <a:lstStyle/>
          <a:p>
            <a:r>
              <a:rPr lang="en-US" sz="2400" dirty="0" smtClean="0"/>
              <a:t>Arora</a:t>
            </a:r>
            <a:r>
              <a:rPr lang="en-US" sz="2400" dirty="0"/>
              <a:t>, Branstetter, and </a:t>
            </a:r>
            <a:r>
              <a:rPr lang="en-US" sz="2400" dirty="0" smtClean="0"/>
              <a:t>Drev (</a:t>
            </a:r>
            <a:r>
              <a:rPr lang="en-US" sz="2400" dirty="0"/>
              <a:t>2013</a:t>
            </a:r>
            <a:r>
              <a:rPr lang="en-US" sz="2400" dirty="0" smtClean="0"/>
              <a:t>)</a:t>
            </a:r>
          </a:p>
          <a:p>
            <a:pPr lvl="1"/>
            <a:r>
              <a:rPr lang="en-US" sz="1800" dirty="0"/>
              <a:t>Arora, A., Branstetter, L., and Drev, M., "Going Soft:  How the Rise of Software-Based Innovation Led to the Decline of Japan's IT Industry and the Resurgence of Silicon Valley."  </a:t>
            </a:r>
            <a:r>
              <a:rPr lang="en-US" sz="1800" i="1" dirty="0"/>
              <a:t>Review of Economics and Statistics</a:t>
            </a:r>
            <a:r>
              <a:rPr lang="en-US" sz="1800" dirty="0"/>
              <a:t>, vol. 95, no. 3, July 2013, pp. 757-775</a:t>
            </a:r>
            <a:r>
              <a:rPr lang="en-US" sz="1800" dirty="0" smtClean="0"/>
              <a:t>.</a:t>
            </a:r>
            <a:endParaRPr lang="en-US" sz="1800" dirty="0"/>
          </a:p>
          <a:p>
            <a:pPr lvl="1"/>
            <a:r>
              <a:rPr lang="en-US" sz="1800" dirty="0" smtClean="0"/>
              <a:t>These authors document </a:t>
            </a:r>
            <a:r>
              <a:rPr lang="en-US" sz="1800" dirty="0"/>
              <a:t>an increase in the software intensity of innovation in information </a:t>
            </a:r>
            <a:r>
              <a:rPr lang="en-US" sz="1800" dirty="0" smtClean="0"/>
              <a:t>industry</a:t>
            </a:r>
          </a:p>
          <a:p>
            <a:pPr lvl="1"/>
            <a:r>
              <a:rPr lang="en-US" sz="1800" dirty="0" smtClean="0"/>
              <a:t>Innovation performance of Japanese IT firms is increasingly lagging behind that of their U.S. competitors</a:t>
            </a:r>
          </a:p>
        </p:txBody>
      </p:sp>
      <p:sp>
        <p:nvSpPr>
          <p:cNvPr id="4" name="Slide Number Placeholder 3"/>
          <p:cNvSpPr>
            <a:spLocks noGrp="1"/>
          </p:cNvSpPr>
          <p:nvPr>
            <p:ph type="sldNum" sz="quarter" idx="10"/>
          </p:nvPr>
        </p:nvSpPr>
        <p:spPr/>
        <p:txBody>
          <a:bodyPr/>
          <a:lstStyle/>
          <a:p>
            <a:fld id="{69233210-FD1D-4643-A408-4B2BDEE02D8B}" type="slidenum">
              <a:rPr lang="en-US" smtClean="0"/>
              <a:pPr/>
              <a:t>40</a:t>
            </a:fld>
            <a:endParaRPr lang="en-US"/>
          </a:p>
        </p:txBody>
      </p:sp>
      <p:sp>
        <p:nvSpPr>
          <p:cNvPr id="5" name="Rectangle 2"/>
          <p:cNvSpPr>
            <a:spLocks/>
          </p:cNvSpPr>
          <p:nvPr/>
        </p:nvSpPr>
        <p:spPr bwMode="auto">
          <a:xfrm>
            <a:off x="118531" y="871602"/>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8" name="TextBox 6"/>
          <p:cNvSpPr txBox="1">
            <a:spLocks noChangeArrowheads="1"/>
          </p:cNvSpPr>
          <p:nvPr/>
        </p:nvSpPr>
        <p:spPr bwMode="auto">
          <a:xfrm>
            <a:off x="6701308" y="6042139"/>
            <a:ext cx="219233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defTabSz="914174"/>
            <a:r>
              <a:rPr lang="en-US" altLang="en-US">
                <a:solidFill>
                  <a:srgbClr val="000000"/>
                </a:solidFill>
              </a:rPr>
              <a:t>The Apple iPod,</a:t>
            </a:r>
          </a:p>
          <a:p>
            <a:pPr defTabSz="914174"/>
            <a:r>
              <a:rPr lang="en-US" altLang="en-US">
                <a:solidFill>
                  <a:srgbClr val="000000"/>
                </a:solidFill>
              </a:rPr>
              <a:t>circa 2007</a:t>
            </a: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45758" y="4060939"/>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92988" y="1248401"/>
            <a:ext cx="2514600" cy="129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3" name="TextBox 3"/>
          <p:cNvSpPr txBox="1">
            <a:spLocks noChangeArrowheads="1"/>
          </p:cNvSpPr>
          <p:nvPr/>
        </p:nvSpPr>
        <p:spPr bwMode="auto">
          <a:xfrm>
            <a:off x="5825272" y="2540626"/>
            <a:ext cx="34528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defTabSz="914174"/>
            <a:r>
              <a:rPr lang="en-US" altLang="en-US">
                <a:solidFill>
                  <a:srgbClr val="000000"/>
                </a:solidFill>
              </a:rPr>
              <a:t>NEC’s 256K DRAM chip,</a:t>
            </a:r>
          </a:p>
          <a:p>
            <a:pPr defTabSz="914174"/>
            <a:r>
              <a:rPr lang="en-US" altLang="en-US">
                <a:solidFill>
                  <a:srgbClr val="000000"/>
                </a:solidFill>
              </a:rPr>
              <a:t>circa mid-1980s</a:t>
            </a:r>
          </a:p>
        </p:txBody>
      </p:sp>
    </p:spTree>
    <p:extLst>
      <p:ext uri="{BB962C8B-B14F-4D97-AF65-F5344CB8AC3E}">
        <p14:creationId xmlns:p14="http://schemas.microsoft.com/office/powerpoint/2010/main" xmlns="" val="366211460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Is this also true in other manufacturing industries?</a:t>
            </a:r>
            <a:endParaRPr lang="en-US" sz="3200" dirty="0"/>
          </a:p>
        </p:txBody>
      </p:sp>
      <p:sp>
        <p:nvSpPr>
          <p:cNvPr id="3" name="Content Placeholder 2"/>
          <p:cNvSpPr>
            <a:spLocks noGrp="1"/>
          </p:cNvSpPr>
          <p:nvPr>
            <p:ph idx="1"/>
          </p:nvPr>
        </p:nvSpPr>
        <p:spPr>
          <a:xfrm>
            <a:off x="89695" y="1304447"/>
            <a:ext cx="8786813" cy="4765148"/>
          </a:xfrm>
        </p:spPr>
        <p:txBody>
          <a:bodyPr/>
          <a:lstStyle/>
          <a:p>
            <a:r>
              <a:rPr lang="en-US" sz="2400" dirty="0" smtClean="0"/>
              <a:t>Hypothesis: Innovative success outside of IT is increasingly related to firms’ ability to utilize software in their R&amp;D and new product development</a:t>
            </a:r>
            <a:endParaRPr lang="en-US" sz="2400" dirty="0"/>
          </a:p>
          <a:p>
            <a:pPr lvl="1"/>
            <a:r>
              <a:rPr lang="en-US" sz="2400" dirty="0" smtClean="0"/>
              <a:t>We document the existence of a software-biased shift in the trajectory of innovation in four “traditional” manufacturing industries</a:t>
            </a:r>
          </a:p>
          <a:p>
            <a:pPr lvl="1"/>
            <a:r>
              <a:rPr lang="en-US" sz="2400" dirty="0" smtClean="0"/>
              <a:t>We show that the relative innovative performance of our sample firms is systematically related to their software intensity</a:t>
            </a:r>
          </a:p>
          <a:p>
            <a:pPr lvl="1"/>
            <a:r>
              <a:rPr lang="en-US" sz="2400" dirty="0" smtClean="0"/>
              <a:t>We provide suggestive evidence that the geographic distribution of software-related human resources influences the software-intensity of R&amp;D</a:t>
            </a:r>
          </a:p>
        </p:txBody>
      </p:sp>
      <p:sp>
        <p:nvSpPr>
          <p:cNvPr id="4" name="Slide Number Placeholder 3"/>
          <p:cNvSpPr>
            <a:spLocks noGrp="1"/>
          </p:cNvSpPr>
          <p:nvPr>
            <p:ph type="sldNum" sz="quarter" idx="10"/>
          </p:nvPr>
        </p:nvSpPr>
        <p:spPr/>
        <p:txBody>
          <a:bodyPr/>
          <a:lstStyle/>
          <a:p>
            <a:fld id="{69233210-FD1D-4643-A408-4B2BDEE02D8B}" type="slidenum">
              <a:rPr lang="en-US" smtClean="0"/>
              <a:pPr/>
              <a:t>41</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7324215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3200" dirty="0" smtClean="0"/>
              <a:t> Engineers and technology “experts” suggest a software-biased shift in invention </a:t>
            </a:r>
            <a:endParaRPr lang="en-US" sz="3200" dirty="0"/>
          </a:p>
        </p:txBody>
      </p:sp>
      <p:sp>
        <p:nvSpPr>
          <p:cNvPr id="7" name="Content Placeholder 6"/>
          <p:cNvSpPr>
            <a:spLocks noGrp="1"/>
          </p:cNvSpPr>
          <p:nvPr>
            <p:ph idx="1"/>
          </p:nvPr>
        </p:nvSpPr>
        <p:spPr>
          <a:xfrm>
            <a:off x="178595" y="3756646"/>
            <a:ext cx="8786813" cy="4911328"/>
          </a:xfrm>
        </p:spPr>
        <p:txBody>
          <a:bodyPr/>
          <a:lstStyle/>
          <a:p>
            <a:r>
              <a:rPr lang="en-US" sz="2000" dirty="0" smtClean="0"/>
              <a:t>But the evidence to date is anecdotal, drawing upon a small, highly selected sample of firms and products.</a:t>
            </a:r>
          </a:p>
          <a:p>
            <a:r>
              <a:rPr lang="en-US" sz="2000" dirty="0" smtClean="0"/>
              <a:t>We present more comprehensive statistical evidence</a:t>
            </a:r>
            <a:endParaRPr lang="en-US" sz="2000" dirty="0"/>
          </a:p>
        </p:txBody>
      </p:sp>
      <p:sp>
        <p:nvSpPr>
          <p:cNvPr id="3" name="Slide Number Placeholder 2"/>
          <p:cNvSpPr>
            <a:spLocks noGrp="1"/>
          </p:cNvSpPr>
          <p:nvPr>
            <p:ph type="sldNum" sz="quarter" idx="10"/>
          </p:nvPr>
        </p:nvSpPr>
        <p:spPr/>
        <p:txBody>
          <a:bodyPr/>
          <a:lstStyle/>
          <a:p>
            <a:fld id="{69233210-FD1D-4643-A408-4B2BDEE02D8B}" type="slidenum">
              <a:rPr lang="en-US" smtClean="0"/>
              <a:pPr/>
              <a:t>42</a:t>
            </a:fld>
            <a:endParaRPr lang="en-US"/>
          </a:p>
        </p:txBody>
      </p:sp>
      <p:sp>
        <p:nvSpPr>
          <p:cNvPr id="6" name="Rectangle 2"/>
          <p:cNvSpPr>
            <a:spLocks/>
          </p:cNvSpPr>
          <p:nvPr/>
        </p:nvSpPr>
        <p:spPr bwMode="auto">
          <a:xfrm>
            <a:off x="118531" y="1028935"/>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4" name="TextBox 3"/>
          <p:cNvSpPr txBox="1"/>
          <p:nvPr/>
        </p:nvSpPr>
        <p:spPr>
          <a:xfrm>
            <a:off x="672333" y="3040933"/>
            <a:ext cx="1864613" cy="369332"/>
          </a:xfrm>
          <a:prstGeom prst="rect">
            <a:avLst/>
          </a:prstGeom>
          <a:noFill/>
        </p:spPr>
        <p:txBody>
          <a:bodyPr wrap="none" rtlCol="0">
            <a:spAutoFit/>
          </a:bodyPr>
          <a:lstStyle/>
          <a:p>
            <a:pPr defTabSz="914174" eaLnBrk="1" fontAlgn="auto" hangingPunct="1">
              <a:spcBef>
                <a:spcPts val="0"/>
              </a:spcBef>
              <a:spcAft>
                <a:spcPts val="0"/>
              </a:spcAft>
            </a:pPr>
            <a:r>
              <a:rPr lang="en-US" sz="1800" dirty="0">
                <a:solidFill>
                  <a:srgbClr val="000000"/>
                </a:solidFill>
                <a:latin typeface="Franklin Gothic Book"/>
                <a:cs typeface="+mn-cs"/>
              </a:rPr>
              <a:t>Medical Imaging</a:t>
            </a:r>
          </a:p>
        </p:txBody>
      </p:sp>
      <p:sp>
        <p:nvSpPr>
          <p:cNvPr id="9" name="TextBox 8"/>
          <p:cNvSpPr txBox="1"/>
          <p:nvPr/>
        </p:nvSpPr>
        <p:spPr>
          <a:xfrm>
            <a:off x="6169986" y="4723301"/>
            <a:ext cx="2864951" cy="369332"/>
          </a:xfrm>
          <a:prstGeom prst="rect">
            <a:avLst/>
          </a:prstGeom>
          <a:noFill/>
        </p:spPr>
        <p:txBody>
          <a:bodyPr wrap="none" rtlCol="0">
            <a:spAutoFit/>
          </a:bodyPr>
          <a:lstStyle/>
          <a:p>
            <a:pPr algn="ctr" defTabSz="914174" eaLnBrk="1" fontAlgn="auto" hangingPunct="1">
              <a:spcBef>
                <a:spcPts val="0"/>
              </a:spcBef>
              <a:spcAft>
                <a:spcPts val="0"/>
              </a:spcAft>
            </a:pPr>
            <a:r>
              <a:rPr lang="en-US" sz="1800" dirty="0">
                <a:solidFill>
                  <a:srgbClr val="000000"/>
                </a:solidFill>
                <a:latin typeface="Franklin Gothic Book"/>
                <a:cs typeface="+mn-cs"/>
              </a:rPr>
              <a:t>High-Tech Drug Discovery</a:t>
            </a:r>
          </a:p>
        </p:txBody>
      </p:sp>
      <p:sp>
        <p:nvSpPr>
          <p:cNvPr id="11" name="TextBox 10"/>
          <p:cNvSpPr txBox="1"/>
          <p:nvPr/>
        </p:nvSpPr>
        <p:spPr>
          <a:xfrm>
            <a:off x="3536733" y="4087424"/>
            <a:ext cx="2377574" cy="369332"/>
          </a:xfrm>
          <a:prstGeom prst="rect">
            <a:avLst/>
          </a:prstGeom>
          <a:noFill/>
        </p:spPr>
        <p:txBody>
          <a:bodyPr wrap="none" rtlCol="0">
            <a:spAutoFit/>
          </a:bodyPr>
          <a:lstStyle/>
          <a:p>
            <a:pPr defTabSz="914174" eaLnBrk="1" fontAlgn="auto" hangingPunct="1">
              <a:spcBef>
                <a:spcPts val="0"/>
              </a:spcBef>
              <a:spcAft>
                <a:spcPts val="0"/>
              </a:spcAft>
            </a:pPr>
            <a:r>
              <a:rPr lang="en-US" sz="1800" dirty="0">
                <a:solidFill>
                  <a:srgbClr val="000000"/>
                </a:solidFill>
                <a:latin typeface="Franklin Gothic Book"/>
                <a:cs typeface="+mn-cs"/>
              </a:rPr>
              <a:t>Autonomous vehicles</a:t>
            </a:r>
          </a:p>
        </p:txBody>
      </p:sp>
      <p:pic>
        <p:nvPicPr>
          <p:cNvPr id="12" name="Picture 11"/>
          <p:cNvPicPr>
            <a:picLocks noChangeAspect="1"/>
          </p:cNvPicPr>
          <p:nvPr/>
        </p:nvPicPr>
        <p:blipFill>
          <a:blip r:embed="rId3" cstate="print"/>
          <a:stretch>
            <a:fillRect/>
          </a:stretch>
        </p:blipFill>
        <p:spPr>
          <a:xfrm>
            <a:off x="118531" y="1201094"/>
            <a:ext cx="3223854" cy="1841651"/>
          </a:xfrm>
          <a:prstGeom prst="rect">
            <a:avLst/>
          </a:prstGeom>
        </p:spPr>
      </p:pic>
      <p:pic>
        <p:nvPicPr>
          <p:cNvPr id="13" name="Picture 12"/>
          <p:cNvPicPr>
            <a:picLocks noChangeAspect="1"/>
          </p:cNvPicPr>
          <p:nvPr/>
        </p:nvPicPr>
        <p:blipFill>
          <a:blip r:embed="rId4" cstate="print"/>
          <a:stretch>
            <a:fillRect/>
          </a:stretch>
        </p:blipFill>
        <p:spPr>
          <a:xfrm>
            <a:off x="3077114" y="1915181"/>
            <a:ext cx="3233527" cy="2097736"/>
          </a:xfrm>
          <a:prstGeom prst="rect">
            <a:avLst/>
          </a:prstGeom>
        </p:spPr>
      </p:pic>
      <p:pic>
        <p:nvPicPr>
          <p:cNvPr id="14" name="Picture 13"/>
          <p:cNvPicPr>
            <a:picLocks noChangeAspect="1"/>
          </p:cNvPicPr>
          <p:nvPr/>
        </p:nvPicPr>
        <p:blipFill>
          <a:blip r:embed="rId5" cstate="print"/>
          <a:stretch>
            <a:fillRect/>
          </a:stretch>
        </p:blipFill>
        <p:spPr>
          <a:xfrm>
            <a:off x="6081553" y="2774731"/>
            <a:ext cx="3025167" cy="1831752"/>
          </a:xfrm>
          <a:prstGeom prst="rect">
            <a:avLst/>
          </a:prstGeom>
        </p:spPr>
      </p:pic>
    </p:spTree>
    <p:extLst>
      <p:ext uri="{BB962C8B-B14F-4D97-AF65-F5344CB8AC3E}">
        <p14:creationId xmlns:p14="http://schemas.microsoft.com/office/powerpoint/2010/main" xmlns="" val="391016291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Defining software innovation</a:t>
            </a:r>
            <a:endParaRPr lang="en-US" sz="3200" dirty="0"/>
          </a:p>
        </p:txBody>
      </p:sp>
      <p:sp>
        <p:nvSpPr>
          <p:cNvPr id="3" name="Content Placeholder 2"/>
          <p:cNvSpPr>
            <a:spLocks noGrp="1"/>
          </p:cNvSpPr>
          <p:nvPr>
            <p:ph idx="1"/>
          </p:nvPr>
        </p:nvSpPr>
        <p:spPr>
          <a:xfrm>
            <a:off x="89695" y="791103"/>
            <a:ext cx="8786813" cy="5241398"/>
          </a:xfrm>
        </p:spPr>
        <p:txBody>
          <a:bodyPr/>
          <a:lstStyle/>
          <a:p>
            <a:r>
              <a:rPr lang="en-US" sz="2400" dirty="0" smtClean="0"/>
              <a:t>Patent data</a:t>
            </a:r>
            <a:endParaRPr lang="en-US" sz="2400" dirty="0"/>
          </a:p>
          <a:p>
            <a:pPr lvl="1"/>
            <a:r>
              <a:rPr lang="en-US" sz="2400" dirty="0" smtClean="0"/>
              <a:t>The United States Patent and Trademark Office (USPTO)</a:t>
            </a:r>
          </a:p>
          <a:p>
            <a:r>
              <a:rPr lang="en-US" sz="2400" dirty="0" smtClean="0"/>
              <a:t>Identifying software patents</a:t>
            </a:r>
            <a:endParaRPr lang="en-US" sz="2400" dirty="0"/>
          </a:p>
          <a:p>
            <a:pPr lvl="1"/>
            <a:r>
              <a:rPr lang="en-US" sz="2400" dirty="0" err="1" smtClean="0"/>
              <a:t>Bessen</a:t>
            </a:r>
            <a:r>
              <a:rPr lang="en-US" sz="2400" dirty="0" smtClean="0"/>
              <a:t> and Hunt (2007) identify software patents through the use of key words</a:t>
            </a:r>
          </a:p>
          <a:p>
            <a:pPr lvl="1"/>
            <a:r>
              <a:rPr lang="en-US" sz="2400" dirty="0" smtClean="0"/>
              <a:t>Graham and Mowery (2003) identify a set of International Patent Classification (IPC) codes associated with software.</a:t>
            </a:r>
          </a:p>
          <a:p>
            <a:pPr lvl="1"/>
            <a:r>
              <a:rPr lang="en-US" sz="2400" dirty="0" smtClean="0"/>
              <a:t>We take the union:  </a:t>
            </a:r>
            <a:r>
              <a:rPr lang="en-US" sz="2400" dirty="0"/>
              <a:t>189,134 patents, 21,755 of which were assigned to firms in our sample</a:t>
            </a:r>
            <a:endParaRPr lang="en-US" sz="2400" dirty="0" smtClean="0"/>
          </a:p>
        </p:txBody>
      </p:sp>
      <p:sp>
        <p:nvSpPr>
          <p:cNvPr id="4" name="Slide Number Placeholder 3"/>
          <p:cNvSpPr>
            <a:spLocks noGrp="1"/>
          </p:cNvSpPr>
          <p:nvPr>
            <p:ph type="sldNum" sz="quarter" idx="10"/>
          </p:nvPr>
        </p:nvSpPr>
        <p:spPr/>
        <p:txBody>
          <a:bodyPr/>
          <a:lstStyle/>
          <a:p>
            <a:fld id="{69233210-FD1D-4643-A408-4B2BDEE02D8B}" type="slidenum">
              <a:rPr lang="en-US" smtClean="0"/>
              <a:pPr/>
              <a:t>43</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66258983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Innovation (patent) production function</a:t>
            </a:r>
            <a:endParaRPr lang="en-US" sz="3200" dirty="0"/>
          </a:p>
        </p:txBody>
      </p:sp>
      <p:sp>
        <p:nvSpPr>
          <p:cNvPr id="3" name="Content Placeholder 2"/>
          <p:cNvSpPr>
            <a:spLocks noGrp="1"/>
          </p:cNvSpPr>
          <p:nvPr>
            <p:ph idx="1"/>
          </p:nvPr>
        </p:nvSpPr>
        <p:spPr>
          <a:xfrm>
            <a:off x="89695" y="626004"/>
            <a:ext cx="8786813" cy="1215496"/>
          </a:xfrm>
        </p:spPr>
        <p:txBody>
          <a:bodyPr/>
          <a:lstStyle/>
          <a:p>
            <a:r>
              <a:rPr lang="en-US" sz="2400" dirty="0" err="1" smtClean="0"/>
              <a:t>Pakes</a:t>
            </a:r>
            <a:r>
              <a:rPr lang="en-US" sz="2400" dirty="0" smtClean="0"/>
              <a:t> and </a:t>
            </a:r>
            <a:r>
              <a:rPr lang="en-US" sz="2400" dirty="0" err="1" smtClean="0"/>
              <a:t>Griliches</a:t>
            </a:r>
            <a:r>
              <a:rPr lang="en-US" sz="2400" dirty="0" smtClean="0"/>
              <a:t> (1984); </a:t>
            </a:r>
            <a:r>
              <a:rPr lang="en-US" sz="2400" dirty="0" err="1" smtClean="0"/>
              <a:t>Hausman</a:t>
            </a:r>
            <a:r>
              <a:rPr lang="en-US" sz="2400" dirty="0" smtClean="0"/>
              <a:t>, Hall and </a:t>
            </a:r>
            <a:r>
              <a:rPr lang="en-US" sz="2400" dirty="0" err="1" smtClean="0"/>
              <a:t>Griliches</a:t>
            </a:r>
            <a:r>
              <a:rPr lang="en-US" sz="2400" dirty="0" smtClean="0"/>
              <a:t> (1984)</a:t>
            </a:r>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44</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pic>
        <p:nvPicPr>
          <p:cNvPr id="7" name="Picture 6"/>
          <p:cNvPicPr>
            <a:picLocks noChangeAspect="1"/>
          </p:cNvPicPr>
          <p:nvPr/>
        </p:nvPicPr>
        <p:blipFill>
          <a:blip r:embed="rId3" cstate="print"/>
          <a:stretch>
            <a:fillRect/>
          </a:stretch>
        </p:blipFill>
        <p:spPr>
          <a:xfrm>
            <a:off x="825499" y="1752600"/>
            <a:ext cx="9630276" cy="2590800"/>
          </a:xfrm>
          <a:prstGeom prst="rect">
            <a:avLst/>
          </a:prstGeom>
        </p:spPr>
      </p:pic>
      <p:pic>
        <p:nvPicPr>
          <p:cNvPr id="10" name="Picture 9"/>
          <p:cNvPicPr>
            <a:picLocks noChangeAspect="1"/>
          </p:cNvPicPr>
          <p:nvPr/>
        </p:nvPicPr>
        <p:blipFill>
          <a:blip r:embed="rId4" cstate="print"/>
          <a:stretch>
            <a:fillRect/>
          </a:stretch>
        </p:blipFill>
        <p:spPr>
          <a:xfrm>
            <a:off x="825498" y="4637174"/>
            <a:ext cx="8172844" cy="1779221"/>
          </a:xfrm>
          <a:prstGeom prst="rect">
            <a:avLst/>
          </a:prstGeom>
        </p:spPr>
      </p:pic>
    </p:spTree>
    <p:extLst>
      <p:ext uri="{BB962C8B-B14F-4D97-AF65-F5344CB8AC3E}">
        <p14:creationId xmlns:p14="http://schemas.microsoft.com/office/powerpoint/2010/main" xmlns="" val="149081789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Innovation (patent) production function</a:t>
            </a:r>
            <a:endParaRPr lang="en-US" sz="3200" dirty="0"/>
          </a:p>
        </p:txBody>
      </p:sp>
      <p:sp>
        <p:nvSpPr>
          <p:cNvPr id="3" name="Content Placeholder 2"/>
          <p:cNvSpPr>
            <a:spLocks noGrp="1"/>
          </p:cNvSpPr>
          <p:nvPr>
            <p:ph idx="1"/>
          </p:nvPr>
        </p:nvSpPr>
        <p:spPr>
          <a:xfrm>
            <a:off x="89695" y="791104"/>
            <a:ext cx="8786813" cy="2415646"/>
          </a:xfrm>
        </p:spPr>
        <p:txBody>
          <a:bodyPr/>
          <a:lstStyle/>
          <a:p>
            <a:r>
              <a:rPr lang="en-US" sz="2400" dirty="0" err="1" smtClean="0"/>
              <a:t>Hausman</a:t>
            </a:r>
            <a:r>
              <a:rPr lang="en-US" sz="2400" dirty="0" smtClean="0"/>
              <a:t>, Hall and </a:t>
            </a:r>
            <a:r>
              <a:rPr lang="en-US" sz="2400" dirty="0" err="1" smtClean="0"/>
              <a:t>Griliches</a:t>
            </a:r>
            <a:r>
              <a:rPr lang="en-US" sz="2400" dirty="0" smtClean="0"/>
              <a:t> (1984)</a:t>
            </a:r>
            <a:endParaRPr lang="en-US" sz="2400" dirty="0"/>
          </a:p>
          <a:p>
            <a:pPr lvl="1"/>
            <a:r>
              <a:rPr lang="en-US" sz="2400" dirty="0" smtClean="0"/>
              <a:t>Negative binomial distribution: (1) the number of patents is over-diversified and (2) many observations have zeros</a:t>
            </a:r>
          </a:p>
          <a:p>
            <a:r>
              <a:rPr lang="en-US" sz="2400" dirty="0" smtClean="0"/>
              <a:t>Estimation function</a:t>
            </a:r>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45</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graphicFrame>
        <p:nvGraphicFramePr>
          <p:cNvPr id="6" name="Object 5"/>
          <p:cNvGraphicFramePr>
            <a:graphicFrameLocks noChangeAspect="1"/>
          </p:cNvGraphicFramePr>
          <p:nvPr>
            <p:extLst/>
          </p:nvPr>
        </p:nvGraphicFramePr>
        <p:xfrm>
          <a:off x="104774" y="3206749"/>
          <a:ext cx="8912226" cy="1229273"/>
        </p:xfrm>
        <a:graphic>
          <a:graphicData uri="http://schemas.openxmlformats.org/presentationml/2006/ole">
            <p:oleObj spid="_x0000_s192586" name="Document" r:id="rId4" imgW="6997442" imgH="965164" progId="Word.Document.12">
              <p:embed/>
            </p:oleObj>
          </a:graphicData>
        </a:graphic>
      </p:graphicFrame>
      <p:pic>
        <p:nvPicPr>
          <p:cNvPr id="8" name="Picture 7"/>
          <p:cNvPicPr>
            <a:picLocks noChangeAspect="1"/>
          </p:cNvPicPr>
          <p:nvPr/>
        </p:nvPicPr>
        <p:blipFill>
          <a:blip r:embed="rId5" cstate="print"/>
          <a:stretch>
            <a:fillRect/>
          </a:stretch>
        </p:blipFill>
        <p:spPr>
          <a:xfrm>
            <a:off x="495300" y="4654550"/>
            <a:ext cx="10227408" cy="965200"/>
          </a:xfrm>
          <a:prstGeom prst="rect">
            <a:avLst/>
          </a:prstGeom>
        </p:spPr>
      </p:pic>
    </p:spTree>
    <p:extLst>
      <p:ext uri="{BB962C8B-B14F-4D97-AF65-F5344CB8AC3E}">
        <p14:creationId xmlns:p14="http://schemas.microsoft.com/office/powerpoint/2010/main" xmlns="" val="56805893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19430"/>
            <a:ext cx="8786813" cy="625078"/>
          </a:xfrm>
        </p:spPr>
        <p:txBody>
          <a:bodyPr/>
          <a:lstStyle/>
          <a:p>
            <a:r>
              <a:rPr lang="en-US" sz="2400" dirty="0" smtClean="0"/>
              <a:t> PPF: Negative Binomial – SW intensity (Share of SW patents)</a:t>
            </a:r>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46</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graphicFrame>
        <p:nvGraphicFramePr>
          <p:cNvPr id="6" name="Object 5"/>
          <p:cNvGraphicFramePr>
            <a:graphicFrameLocks noChangeAspect="1"/>
          </p:cNvGraphicFramePr>
          <p:nvPr>
            <p:extLst/>
          </p:nvPr>
        </p:nvGraphicFramePr>
        <p:xfrm>
          <a:off x="835060" y="878432"/>
          <a:ext cx="7142313" cy="6469062"/>
        </p:xfrm>
        <a:graphic>
          <a:graphicData uri="http://schemas.openxmlformats.org/presentationml/2006/ole">
            <p:oleObj spid="_x0000_s193610" name="Document" r:id="rId4" imgW="6197372" imgH="5613193" progId="Word.Document.12">
              <p:embed/>
            </p:oleObj>
          </a:graphicData>
        </a:graphic>
      </p:graphicFrame>
      <p:sp>
        <p:nvSpPr>
          <p:cNvPr id="8" name="Rectangle 7"/>
          <p:cNvSpPr/>
          <p:nvPr/>
        </p:nvSpPr>
        <p:spPr bwMode="auto">
          <a:xfrm>
            <a:off x="872376" y="2440382"/>
            <a:ext cx="7247696" cy="1880007"/>
          </a:xfrm>
          <a:prstGeom prst="rect">
            <a:avLst/>
          </a:prstGeom>
          <a:noFill/>
          <a:ln w="28575" cmpd="sng">
            <a:solidFill>
              <a:srgbClr val="0000FF"/>
            </a:solidFill>
          </a:ln>
          <a:effectLst/>
          <a:extLst/>
        </p:spPr>
        <p:txBody>
          <a:bodyPr vert="horz" wrap="square" lIns="91440" tIns="45720" rIns="91440" bIns="45720" numCol="1" rtlCol="0" anchor="t" anchorCtr="0" compatLnSpc="1">
            <a:prstTxWarp prst="textNoShape">
              <a:avLst/>
            </a:prstTxWarp>
          </a:bodyPr>
          <a:lstStyle/>
          <a:p>
            <a:pPr algn="ctr" eaLnBrk="1" hangingPunct="1"/>
            <a:endParaRPr lang="en-US" sz="4200">
              <a:solidFill>
                <a:srgbClr val="FFFFFF"/>
              </a:solidFill>
              <a:latin typeface="Helvetica Neue Bold Condensed" charset="0"/>
              <a:ea typeface="ヒラギノ角ゴ ProN W6" charset="0"/>
              <a:cs typeface="ヒラギノ角ゴ ProN W6" charset="0"/>
              <a:sym typeface="Helvetica Neue Bold Condensed" charset="0"/>
            </a:endParaRPr>
          </a:p>
        </p:txBody>
      </p:sp>
    </p:spTree>
    <p:extLst>
      <p:ext uri="{BB962C8B-B14F-4D97-AF65-F5344CB8AC3E}">
        <p14:creationId xmlns:p14="http://schemas.microsoft.com/office/powerpoint/2010/main" xmlns="" val="191539184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Software-intensive firms increasingly outperform</a:t>
            </a:r>
            <a:endParaRPr lang="en-US" sz="3200" dirty="0"/>
          </a:p>
        </p:txBody>
      </p:sp>
      <p:sp>
        <p:nvSpPr>
          <p:cNvPr id="3" name="Content Placeholder 2"/>
          <p:cNvSpPr>
            <a:spLocks noGrp="1"/>
          </p:cNvSpPr>
          <p:nvPr>
            <p:ph idx="1"/>
          </p:nvPr>
        </p:nvSpPr>
        <p:spPr>
          <a:xfrm>
            <a:off x="89695" y="298733"/>
            <a:ext cx="8786813" cy="2320396"/>
          </a:xfrm>
        </p:spPr>
        <p:txBody>
          <a:bodyPr/>
          <a:lstStyle/>
          <a:p>
            <a:r>
              <a:rPr lang="en-US" sz="2400" dirty="0" smtClean="0"/>
              <a:t>Software-intensive firms have a relative innovation performance advantage that strengthens over time</a:t>
            </a:r>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47</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pic>
        <p:nvPicPr>
          <p:cNvPr id="6" name="Picture 5"/>
          <p:cNvPicPr>
            <a:picLocks noChangeAspect="1"/>
          </p:cNvPicPr>
          <p:nvPr/>
        </p:nvPicPr>
        <p:blipFill>
          <a:blip r:embed="rId3" cstate="print"/>
          <a:stretch>
            <a:fillRect/>
          </a:stretch>
        </p:blipFill>
        <p:spPr>
          <a:xfrm>
            <a:off x="850900" y="1930400"/>
            <a:ext cx="6286500" cy="4572000"/>
          </a:xfrm>
          <a:prstGeom prst="rect">
            <a:avLst/>
          </a:prstGeom>
        </p:spPr>
      </p:pic>
    </p:spTree>
    <p:extLst>
      <p:ext uri="{BB962C8B-B14F-4D97-AF65-F5344CB8AC3E}">
        <p14:creationId xmlns:p14="http://schemas.microsoft.com/office/powerpoint/2010/main" xmlns="" val="408589460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47222"/>
            <a:ext cx="8786813" cy="625078"/>
          </a:xfrm>
        </p:spPr>
        <p:txBody>
          <a:bodyPr/>
          <a:lstStyle/>
          <a:p>
            <a:r>
              <a:rPr lang="en-US" sz="3200" dirty="0" smtClean="0"/>
              <a:t> The “Tobin’s Q” approach to measurement of research productivity</a:t>
            </a:r>
            <a:endParaRPr lang="en-US" sz="3200" dirty="0"/>
          </a:p>
        </p:txBody>
      </p:sp>
      <p:sp>
        <p:nvSpPr>
          <p:cNvPr id="3" name="Content Placeholder 2"/>
          <p:cNvSpPr>
            <a:spLocks noGrp="1"/>
          </p:cNvSpPr>
          <p:nvPr>
            <p:ph idx="1"/>
          </p:nvPr>
        </p:nvSpPr>
        <p:spPr>
          <a:xfrm>
            <a:off x="-53180" y="837596"/>
            <a:ext cx="9054305" cy="4431773"/>
          </a:xfrm>
        </p:spPr>
        <p:txBody>
          <a:bodyPr/>
          <a:lstStyle/>
          <a:p>
            <a:r>
              <a:rPr lang="en-US" sz="2400" dirty="0" smtClean="0"/>
              <a:t>Assume stock markets value firms as a bundle of tangible (A) and intangible (K) assets (</a:t>
            </a:r>
            <a:r>
              <a:rPr lang="en-US" sz="2400" dirty="0" err="1" smtClean="0"/>
              <a:t>Griliches</a:t>
            </a:r>
            <a:r>
              <a:rPr lang="en-US" sz="2400" dirty="0" smtClean="0"/>
              <a:t>, 1981; Hall and </a:t>
            </a:r>
            <a:r>
              <a:rPr lang="en-US" sz="2400" dirty="0" err="1" smtClean="0"/>
              <a:t>Oriani</a:t>
            </a:r>
            <a:r>
              <a:rPr lang="en-US" sz="2400" dirty="0" smtClean="0"/>
              <a:t>, 2006)</a:t>
            </a:r>
            <a:endParaRPr lang="en-US" sz="2400" dirty="0"/>
          </a:p>
          <a:p>
            <a:pPr marL="535631" lvl="1" indent="0">
              <a:buNone/>
            </a:pPr>
            <a:endParaRPr lang="en-US" sz="2400" dirty="0" smtClean="0"/>
          </a:p>
          <a:p>
            <a:r>
              <a:rPr lang="en-US" sz="2400" dirty="0" smtClean="0"/>
              <a:t>Specify a functional relationship between market value of the firm, tangible assets, and intangible assets</a:t>
            </a:r>
          </a:p>
          <a:p>
            <a:endParaRPr lang="en-US" sz="2400" dirty="0"/>
          </a:p>
          <a:p>
            <a:endParaRPr lang="en-US" sz="2400" dirty="0" smtClean="0"/>
          </a:p>
          <a:p>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48</a:t>
            </a:fld>
            <a:endParaRPr lang="en-US"/>
          </a:p>
        </p:txBody>
      </p:sp>
      <p:sp>
        <p:nvSpPr>
          <p:cNvPr id="5" name="Rectangle 2"/>
          <p:cNvSpPr>
            <a:spLocks/>
          </p:cNvSpPr>
          <p:nvPr/>
        </p:nvSpPr>
        <p:spPr bwMode="auto">
          <a:xfrm>
            <a:off x="118531" y="947961"/>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pic>
        <p:nvPicPr>
          <p:cNvPr id="9" name="Picture 8"/>
          <p:cNvPicPr>
            <a:picLocks noChangeAspect="1"/>
          </p:cNvPicPr>
          <p:nvPr/>
        </p:nvPicPr>
        <p:blipFill>
          <a:blip r:embed="rId3" cstate="print"/>
          <a:stretch>
            <a:fillRect/>
          </a:stretch>
        </p:blipFill>
        <p:spPr>
          <a:xfrm>
            <a:off x="-2743200" y="2006600"/>
            <a:ext cx="13495564" cy="342900"/>
          </a:xfrm>
          <a:prstGeom prst="rect">
            <a:avLst/>
          </a:prstGeom>
        </p:spPr>
      </p:pic>
      <p:pic>
        <p:nvPicPr>
          <p:cNvPr id="12" name="Picture 11"/>
          <p:cNvPicPr>
            <a:picLocks noChangeAspect="1"/>
          </p:cNvPicPr>
          <p:nvPr/>
        </p:nvPicPr>
        <p:blipFill>
          <a:blip r:embed="rId4" cstate="print"/>
          <a:stretch>
            <a:fillRect/>
          </a:stretch>
        </p:blipFill>
        <p:spPr>
          <a:xfrm>
            <a:off x="273050" y="4624466"/>
            <a:ext cx="9746796" cy="1622425"/>
          </a:xfrm>
          <a:prstGeom prst="rect">
            <a:avLst/>
          </a:prstGeom>
        </p:spPr>
      </p:pic>
      <p:sp>
        <p:nvSpPr>
          <p:cNvPr id="13" name="Rectangle 12"/>
          <p:cNvSpPr/>
          <p:nvPr/>
        </p:nvSpPr>
        <p:spPr bwMode="auto">
          <a:xfrm>
            <a:off x="6896100" y="3471942"/>
            <a:ext cx="2089150" cy="736600"/>
          </a:xfrm>
          <a:prstGeom prst="rect">
            <a:avLst/>
          </a:prstGeom>
          <a:noFill/>
          <a:ln w="38100" cmpd="sng">
            <a:solidFill>
              <a:schemeClr val="accent4"/>
            </a:solidFill>
          </a:ln>
          <a:effectLst/>
          <a:extLst/>
        </p:spPr>
        <p:txBody>
          <a:bodyPr vert="horz" wrap="square" lIns="91440" tIns="45720" rIns="91440" bIns="45720" numCol="1" rtlCol="0" anchor="t" anchorCtr="0" compatLnSpc="1">
            <a:prstTxWarp prst="textNoShape">
              <a:avLst/>
            </a:prstTxWarp>
          </a:bodyPr>
          <a:lstStyle/>
          <a:p>
            <a:pPr algn="ctr" eaLnBrk="1" hangingPunct="1"/>
            <a:endParaRPr lang="en-US" sz="4200">
              <a:solidFill>
                <a:srgbClr val="FFFFFF"/>
              </a:solidFill>
              <a:latin typeface="Helvetica Neue Bold Condensed" charset="0"/>
              <a:ea typeface="ヒラギノ角ゴ ProN W6" charset="0"/>
              <a:cs typeface="ヒラギノ角ゴ ProN W6" charset="0"/>
              <a:sym typeface="Helvetica Neue Bold Condensed" charset="0"/>
            </a:endParaRPr>
          </a:p>
        </p:txBody>
      </p:sp>
      <p:pic>
        <p:nvPicPr>
          <p:cNvPr id="6" name="Picture 5"/>
          <p:cNvPicPr>
            <a:picLocks noChangeAspect="1"/>
          </p:cNvPicPr>
          <p:nvPr/>
        </p:nvPicPr>
        <p:blipFill>
          <a:blip r:embed="rId5" cstate="print"/>
          <a:stretch>
            <a:fillRect/>
          </a:stretch>
        </p:blipFill>
        <p:spPr>
          <a:xfrm>
            <a:off x="-1308100" y="3575586"/>
            <a:ext cx="11876690" cy="609600"/>
          </a:xfrm>
          <a:prstGeom prst="rect">
            <a:avLst/>
          </a:prstGeom>
        </p:spPr>
      </p:pic>
    </p:spTree>
    <p:extLst>
      <p:ext uri="{BB962C8B-B14F-4D97-AF65-F5344CB8AC3E}">
        <p14:creationId xmlns:p14="http://schemas.microsoft.com/office/powerpoint/2010/main" xmlns="" val="131687182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62720"/>
            <a:ext cx="8786813" cy="625078"/>
          </a:xfrm>
        </p:spPr>
        <p:txBody>
          <a:bodyPr/>
          <a:lstStyle/>
          <a:p>
            <a:r>
              <a:rPr lang="en-US" sz="3200" dirty="0" smtClean="0"/>
              <a:t> Tobin’s Q function</a:t>
            </a:r>
            <a:endParaRPr lang="en-US" sz="3200" dirty="0"/>
          </a:p>
        </p:txBody>
      </p:sp>
      <p:sp>
        <p:nvSpPr>
          <p:cNvPr id="3" name="Content Placeholder 2"/>
          <p:cNvSpPr>
            <a:spLocks noGrp="1"/>
          </p:cNvSpPr>
          <p:nvPr>
            <p:ph idx="1"/>
          </p:nvPr>
        </p:nvSpPr>
        <p:spPr>
          <a:xfrm>
            <a:off x="-53180" y="791101"/>
            <a:ext cx="9054305" cy="5825798"/>
          </a:xfrm>
        </p:spPr>
        <p:txBody>
          <a:bodyPr/>
          <a:lstStyle/>
          <a:p>
            <a:r>
              <a:rPr lang="en-US" sz="2400" dirty="0"/>
              <a:t>Following Hall and Kim (2000): an additively separable linear specification and a multiplicative separable specification of the Cobb-Douglas form </a:t>
            </a:r>
          </a:p>
          <a:p>
            <a:endParaRPr lang="en-US" sz="2400" dirty="0" smtClean="0"/>
          </a:p>
          <a:p>
            <a:r>
              <a:rPr lang="en-US" sz="2400" dirty="0"/>
              <a:t>Where </a:t>
            </a:r>
            <a:r>
              <a:rPr lang="en-US" sz="2400" dirty="0" err="1"/>
              <a:t>V_it</a:t>
            </a:r>
            <a:r>
              <a:rPr lang="en-US" sz="2400" dirty="0"/>
              <a:t>, </a:t>
            </a:r>
            <a:r>
              <a:rPr lang="en-US" sz="2400" dirty="0" err="1"/>
              <a:t>A_it</a:t>
            </a:r>
            <a:r>
              <a:rPr lang="en-US" sz="2400" dirty="0"/>
              <a:t> and </a:t>
            </a:r>
            <a:r>
              <a:rPr lang="en-US" sz="2400" dirty="0" err="1"/>
              <a:t>K_it</a:t>
            </a:r>
            <a:r>
              <a:rPr lang="en-US" sz="2400" dirty="0"/>
              <a:t>  represent the market value, tangible assets and R&amp;D stock of firm </a:t>
            </a:r>
            <a:r>
              <a:rPr lang="en-US" sz="2400" dirty="0" err="1"/>
              <a:t>i</a:t>
            </a:r>
            <a:r>
              <a:rPr lang="en-US" sz="2400" dirty="0"/>
              <a:t> at time t, respectively. Converting the equation by taking natural logarithms: </a:t>
            </a:r>
            <a:endParaRPr lang="en-US" sz="2400" dirty="0" smtClean="0"/>
          </a:p>
          <a:p>
            <a:endParaRPr lang="en-US" sz="2400" dirty="0" smtClean="0"/>
          </a:p>
          <a:p>
            <a:r>
              <a:rPr lang="en-US" sz="2400" dirty="0"/>
              <a:t>By assuming constant returns to scale (</a:t>
            </a:r>
            <a:r>
              <a:rPr lang="en-US" sz="2400" dirty="0" err="1"/>
              <a:t>σ_t</a:t>
            </a:r>
            <a:r>
              <a:rPr lang="en-US" sz="2400" dirty="0"/>
              <a:t>=1), </a:t>
            </a:r>
            <a:r>
              <a:rPr lang="en-US" sz="2400" dirty="0" err="1" smtClean="0"/>
              <a:t>γ_t</a:t>
            </a:r>
            <a:r>
              <a:rPr lang="en-US" sz="2400" dirty="0" smtClean="0"/>
              <a:t> </a:t>
            </a:r>
            <a:r>
              <a:rPr lang="en-US" sz="2400" dirty="0"/>
              <a:t>measures the shadow value of R&amp;D stock relative to the tangible assets of the firm. </a:t>
            </a:r>
          </a:p>
          <a:p>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49</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pic>
        <p:nvPicPr>
          <p:cNvPr id="6" name="Picture 5"/>
          <p:cNvPicPr>
            <a:picLocks noChangeAspect="1"/>
          </p:cNvPicPr>
          <p:nvPr/>
        </p:nvPicPr>
        <p:blipFill>
          <a:blip r:embed="rId3" cstate="print"/>
          <a:stretch>
            <a:fillRect/>
          </a:stretch>
        </p:blipFill>
        <p:spPr>
          <a:xfrm>
            <a:off x="813254" y="2228850"/>
            <a:ext cx="12378872" cy="397729"/>
          </a:xfrm>
          <a:prstGeom prst="rect">
            <a:avLst/>
          </a:prstGeom>
        </p:spPr>
      </p:pic>
      <p:pic>
        <p:nvPicPr>
          <p:cNvPr id="7" name="Picture 6"/>
          <p:cNvPicPr>
            <a:picLocks noChangeAspect="1"/>
          </p:cNvPicPr>
          <p:nvPr/>
        </p:nvPicPr>
        <p:blipFill>
          <a:blip r:embed="rId4" cstate="print"/>
          <a:stretch>
            <a:fillRect/>
          </a:stretch>
        </p:blipFill>
        <p:spPr>
          <a:xfrm>
            <a:off x="-2266951" y="4025899"/>
            <a:ext cx="10855326" cy="571333"/>
          </a:xfrm>
          <a:prstGeom prst="rect">
            <a:avLst/>
          </a:prstGeom>
        </p:spPr>
      </p:pic>
      <p:pic>
        <p:nvPicPr>
          <p:cNvPr id="8" name="Picture 7"/>
          <p:cNvPicPr>
            <a:picLocks noChangeAspect="1"/>
          </p:cNvPicPr>
          <p:nvPr/>
        </p:nvPicPr>
        <p:blipFill>
          <a:blip r:embed="rId5" cstate="print"/>
          <a:stretch>
            <a:fillRect/>
          </a:stretch>
        </p:blipFill>
        <p:spPr>
          <a:xfrm>
            <a:off x="-2266951" y="5943599"/>
            <a:ext cx="9229725" cy="485775"/>
          </a:xfrm>
          <a:prstGeom prst="rect">
            <a:avLst/>
          </a:prstGeom>
        </p:spPr>
      </p:pic>
    </p:spTree>
    <p:extLst>
      <p:ext uri="{BB962C8B-B14F-4D97-AF65-F5344CB8AC3E}">
        <p14:creationId xmlns:p14="http://schemas.microsoft.com/office/powerpoint/2010/main" xmlns="" val="298661919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3600" dirty="0" smtClean="0"/>
              <a:t>Units of Observation</a:t>
            </a:r>
          </a:p>
        </p:txBody>
      </p:sp>
      <p:sp>
        <p:nvSpPr>
          <p:cNvPr id="12291" name="Rectangle 3"/>
          <p:cNvSpPr>
            <a:spLocks noGrp="1" noChangeArrowheads="1"/>
          </p:cNvSpPr>
          <p:nvPr>
            <p:ph type="body" idx="1"/>
          </p:nvPr>
        </p:nvSpPr>
        <p:spPr>
          <a:xfrm>
            <a:off x="609600" y="4191000"/>
            <a:ext cx="8001000" cy="2133600"/>
          </a:xfrm>
        </p:spPr>
        <p:txBody>
          <a:bodyPr/>
          <a:lstStyle/>
          <a:p>
            <a:pPr>
              <a:lnSpc>
                <a:spcPct val="90000"/>
              </a:lnSpc>
              <a:defRPr/>
            </a:pPr>
            <a:r>
              <a:rPr lang="en-US" altLang="en-US" sz="2400" dirty="0" smtClean="0"/>
              <a:t>Most papers focus on exploring firm behavior and performance.</a:t>
            </a:r>
          </a:p>
          <a:p>
            <a:pPr>
              <a:lnSpc>
                <a:spcPct val="90000"/>
              </a:lnSpc>
              <a:defRPr/>
            </a:pPr>
            <a:r>
              <a:rPr lang="en-US" altLang="en-US" sz="2400" dirty="0" smtClean="0"/>
              <a:t>Many try to understand the occurrence and characteristics of inventions themselves.</a:t>
            </a:r>
            <a:endParaRPr lang="en-US" altLang="en-US" sz="2000" dirty="0" smtClean="0"/>
          </a:p>
          <a:p>
            <a:pPr>
              <a:lnSpc>
                <a:spcPct val="90000"/>
              </a:lnSpc>
              <a:buFont typeface="Wingdings" panose="05000000000000000000" pitchFamily="2" charset="2"/>
              <a:buChar char="Ø"/>
              <a:defRPr/>
            </a:pPr>
            <a:r>
              <a:rPr lang="en-US" altLang="en-US" sz="2400" dirty="0" smtClean="0"/>
              <a:t>We will focus our discussion on methodological approaches using </a:t>
            </a:r>
            <a:r>
              <a:rPr lang="en-US" altLang="en-US" sz="2400" b="1" dirty="0" smtClean="0"/>
              <a:t>firm-level and invention-level data</a:t>
            </a:r>
            <a:r>
              <a:rPr lang="en-US" altLang="en-US" sz="2400" dirty="0" smtClean="0"/>
              <a:t>.</a:t>
            </a:r>
          </a:p>
        </p:txBody>
      </p:sp>
      <p:graphicFrame>
        <p:nvGraphicFramePr>
          <p:cNvPr id="3" name="Table 2"/>
          <p:cNvGraphicFramePr>
            <a:graphicFrameLocks noGrp="1"/>
          </p:cNvGraphicFramePr>
          <p:nvPr>
            <p:extLst>
              <p:ext uri="{D42A27DB-BD31-4B8C-83A1-F6EECF244321}">
                <p14:modId xmlns:p14="http://schemas.microsoft.com/office/powerpoint/2010/main" xmlns="" val="208870830"/>
              </p:ext>
            </p:extLst>
          </p:nvPr>
        </p:nvGraphicFramePr>
        <p:xfrm>
          <a:off x="1219201" y="1219200"/>
          <a:ext cx="6095999" cy="2971800"/>
        </p:xfrm>
        <a:graphic>
          <a:graphicData uri="http://schemas.openxmlformats.org/drawingml/2006/table">
            <a:tbl>
              <a:tblPr/>
              <a:tblGrid>
                <a:gridCol w="1147482"/>
                <a:gridCol w="2653553"/>
                <a:gridCol w="1147482"/>
                <a:gridCol w="1147482"/>
              </a:tblGrid>
              <a:tr h="37147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37147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100" b="1" i="0" u="none" strike="noStrike" dirty="0">
                          <a:solidFill>
                            <a:srgbClr val="000000"/>
                          </a:solidFill>
                          <a:effectLst/>
                          <a:latin typeface="Calibri" panose="020F0502020204030204" pitchFamily="34" charset="0"/>
                        </a:rPr>
                        <a:t>Unit of Observation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371475">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Firms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31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37147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Inventions / Patents</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37147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Countries / States</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37147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Individuals / Inventors</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37147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Industries</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371475">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bl>
          </a:graphicData>
        </a:graphic>
      </p:graphicFrame>
      <p:sp>
        <p:nvSpPr>
          <p:cNvPr id="4" name="Rectangle 3"/>
          <p:cNvSpPr/>
          <p:nvPr/>
        </p:nvSpPr>
        <p:spPr bwMode="auto">
          <a:xfrm>
            <a:off x="1828800" y="2057400"/>
            <a:ext cx="4572000" cy="3810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6" name="Rectangle 5"/>
          <p:cNvSpPr/>
          <p:nvPr/>
        </p:nvSpPr>
        <p:spPr bwMode="auto">
          <a:xfrm>
            <a:off x="1828800" y="2438400"/>
            <a:ext cx="4572000" cy="3810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xmlns="" val="72343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4"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19430"/>
            <a:ext cx="8786813" cy="625078"/>
          </a:xfrm>
        </p:spPr>
        <p:txBody>
          <a:bodyPr/>
          <a:lstStyle/>
          <a:p>
            <a:r>
              <a:rPr lang="en-US" sz="2400" dirty="0" smtClean="0"/>
              <a:t>Tobin’s Q: Nonlinear least square – SW intensity (Share of SW patents)</a:t>
            </a:r>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50</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graphicFrame>
        <p:nvGraphicFramePr>
          <p:cNvPr id="6" name="Table 5"/>
          <p:cNvGraphicFramePr>
            <a:graphicFrameLocks noGrp="1"/>
          </p:cNvGraphicFramePr>
          <p:nvPr>
            <p:extLst/>
          </p:nvPr>
        </p:nvGraphicFramePr>
        <p:xfrm>
          <a:off x="516332" y="1165622"/>
          <a:ext cx="7646086" cy="4255726"/>
        </p:xfrm>
        <a:graphic>
          <a:graphicData uri="http://schemas.openxmlformats.org/drawingml/2006/table">
            <a:tbl>
              <a:tblPr/>
              <a:tblGrid>
                <a:gridCol w="2017482"/>
                <a:gridCol w="1407151"/>
                <a:gridCol w="1407151"/>
                <a:gridCol w="1407151"/>
                <a:gridCol w="1407151"/>
              </a:tblGrid>
              <a:tr h="333358">
                <a:tc rowSpan="2">
                  <a:txBody>
                    <a:bodyPr/>
                    <a:lstStyle/>
                    <a:p>
                      <a:pPr algn="ctr" fontAlgn="ctr"/>
                      <a:r>
                        <a:rPr lang="en-US" sz="1400" b="1" i="0" u="none" strike="noStrike">
                          <a:solidFill>
                            <a:srgbClr val="000000"/>
                          </a:solidFill>
                          <a:effectLst/>
                          <a:latin typeface="Times New Roman"/>
                        </a:rPr>
                        <a:t>lnQ</a:t>
                      </a: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Times New Roman"/>
                        </a:rPr>
                        <a:t>Full Sample</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1" i="0" u="none" strike="noStrike">
                          <a:solidFill>
                            <a:srgbClr val="000000"/>
                          </a:solidFill>
                          <a:effectLst/>
                          <a:latin typeface="Times New Roman"/>
                        </a:rPr>
                        <a:t>1981-1988</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1" i="0" u="none" strike="noStrike">
                          <a:solidFill>
                            <a:srgbClr val="000000"/>
                          </a:solidFill>
                          <a:effectLst/>
                          <a:latin typeface="Times New Roman"/>
                        </a:rPr>
                        <a:t>1989-1996</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1" i="0" u="none" strike="noStrike">
                          <a:solidFill>
                            <a:srgbClr val="000000"/>
                          </a:solidFill>
                          <a:effectLst/>
                          <a:latin typeface="Times New Roman"/>
                        </a:rPr>
                        <a:t>1997-2005</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346346">
                <a:tc vMerge="1">
                  <a:txBody>
                    <a:bodyPr/>
                    <a:lstStyle/>
                    <a:p>
                      <a:endParaRPr lang="en-US"/>
                    </a:p>
                  </a:txBody>
                  <a:tcPr/>
                </a:tc>
                <a:tc>
                  <a:txBody>
                    <a:bodyPr/>
                    <a:lstStyle/>
                    <a:p>
                      <a:pPr algn="ctr" fontAlgn="ctr"/>
                      <a:r>
                        <a:rPr lang="en-US" sz="1200" b="0" i="0" u="none" strike="noStrike">
                          <a:solidFill>
                            <a:srgbClr val="000000"/>
                          </a:solidFill>
                          <a:effectLst/>
                          <a:latin typeface="Times New Roman"/>
                        </a:rPr>
                        <a:t>NLS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a:rPr>
                        <a:t>NLS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a:rPr>
                        <a:t>NLS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Times New Roman"/>
                        </a:rPr>
                        <a:t>NLS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333358">
                <a:tc>
                  <a:txBody>
                    <a:bodyPr/>
                    <a:lstStyle/>
                    <a:p>
                      <a:pPr algn="ctr" fontAlgn="ctr"/>
                      <a:r>
                        <a:rPr lang="en-US" sz="1200" b="1" i="0" u="none" strike="noStrike">
                          <a:solidFill>
                            <a:srgbClr val="000000"/>
                          </a:solidFill>
                          <a:effectLst/>
                          <a:latin typeface="Times New Roman"/>
                        </a:rPr>
                        <a:t> </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Times New Roman"/>
                        </a:rPr>
                        <a:t> </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Times New Roman"/>
                        </a:rPr>
                        <a:t> </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Times New Roman"/>
                        </a:rPr>
                        <a:t> </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200" b="0" i="0" u="none" strike="noStrike">
                          <a:solidFill>
                            <a:srgbClr val="000000"/>
                          </a:solidFill>
                          <a:effectLst/>
                          <a:latin typeface="Times New Roman"/>
                        </a:rPr>
                        <a:t> </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307382">
                <a:tc rowSpan="2">
                  <a:txBody>
                    <a:bodyPr/>
                    <a:lstStyle/>
                    <a:p>
                      <a:pPr algn="ctr" fontAlgn="ctr"/>
                      <a:r>
                        <a:rPr lang="en-US" sz="1200" b="0" i="0" u="none" strike="noStrike">
                          <a:solidFill>
                            <a:srgbClr val="000000"/>
                          </a:solidFill>
                          <a:effectLst/>
                          <a:latin typeface="Times New Roman"/>
                        </a:rPr>
                        <a:t>RD/Assets</a:t>
                      </a:r>
                    </a:p>
                  </a:txBody>
                  <a:tcPr marL="127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-0.0938*</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-0.0257</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-0.134*</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0.0969   </a:t>
                      </a:r>
                    </a:p>
                  </a:txBody>
                  <a:tcPr marL="304800" marR="12700" marT="12700" marB="0" anchor="ctr">
                    <a:lnL>
                      <a:noFill/>
                    </a:lnL>
                    <a:lnR>
                      <a:noFill/>
                    </a:lnR>
                    <a:lnT>
                      <a:noFill/>
                    </a:lnT>
                    <a:lnB>
                      <a:noFill/>
                    </a:lnB>
                    <a:solidFill>
                      <a:srgbClr val="FFFFFF"/>
                    </a:solidFill>
                  </a:tcPr>
                </a:tc>
              </a:tr>
              <a:tr h="307382">
                <a:tc vMerge="1">
                  <a:txBody>
                    <a:bodyPr/>
                    <a:lstStyle/>
                    <a:p>
                      <a:endParaRPr lang="en-US"/>
                    </a:p>
                  </a:txBody>
                  <a:tcPr/>
                </a:tc>
                <a:tc>
                  <a:txBody>
                    <a:bodyPr/>
                    <a:lstStyle/>
                    <a:p>
                      <a:pPr algn="l" fontAlgn="ctr"/>
                      <a:r>
                        <a:rPr lang="en-US" sz="1100" b="0" i="0" u="none" strike="noStrike">
                          <a:solidFill>
                            <a:srgbClr val="000000"/>
                          </a:solidFill>
                          <a:effectLst/>
                          <a:latin typeface="Times New Roman"/>
                        </a:rPr>
                        <a:t>(0.0562)</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(0.187)</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(0.0789)</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(0.0768)   </a:t>
                      </a:r>
                    </a:p>
                  </a:txBody>
                  <a:tcPr marL="304800" marR="12700" marT="12700" marB="0" anchor="ctr">
                    <a:lnL>
                      <a:noFill/>
                    </a:lnL>
                    <a:lnR>
                      <a:noFill/>
                    </a:lnR>
                    <a:lnT>
                      <a:noFill/>
                    </a:lnT>
                    <a:lnB>
                      <a:noFill/>
                    </a:lnB>
                    <a:solidFill>
                      <a:srgbClr val="FFFFFF"/>
                    </a:solidFill>
                  </a:tcPr>
                </a:tc>
              </a:tr>
              <a:tr h="333358">
                <a:tc>
                  <a:txBody>
                    <a:bodyPr/>
                    <a:lstStyle/>
                    <a:p>
                      <a:pPr algn="ctr" fontAlgn="ctr"/>
                      <a:r>
                        <a:rPr lang="en-US" sz="1200" b="0" i="0" u="none" strike="noStrike">
                          <a:solidFill>
                            <a:srgbClr val="000000"/>
                          </a:solidFill>
                          <a:effectLst/>
                          <a:latin typeface="Times New Roman"/>
                        </a:rPr>
                        <a:t>RD/Assets *</a:t>
                      </a:r>
                    </a:p>
                  </a:txBody>
                  <a:tcPr marL="127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0.822***</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0.152</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0.392**</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1.777***</a:t>
                      </a:r>
                    </a:p>
                  </a:txBody>
                  <a:tcPr marL="304800" marR="12700" marT="12700" marB="0" anchor="ctr">
                    <a:lnL>
                      <a:noFill/>
                    </a:lnL>
                    <a:lnR>
                      <a:noFill/>
                    </a:lnR>
                    <a:lnT>
                      <a:noFill/>
                    </a:lnT>
                    <a:lnB>
                      <a:noFill/>
                    </a:lnB>
                    <a:solidFill>
                      <a:srgbClr val="FFFFFF"/>
                    </a:solidFill>
                  </a:tcPr>
                </a:tc>
              </a:tr>
              <a:tr h="333358">
                <a:tc>
                  <a:txBody>
                    <a:bodyPr/>
                    <a:lstStyle/>
                    <a:p>
                      <a:pPr algn="ctr" fontAlgn="ctr"/>
                      <a:r>
                        <a:rPr lang="en-US" sz="1200" b="0" i="0" u="none" strike="noStrike">
                          <a:solidFill>
                            <a:srgbClr val="000000"/>
                          </a:solidFill>
                          <a:effectLst/>
                          <a:latin typeface="Times New Roman"/>
                        </a:rPr>
                        <a:t> Software Intensity</a:t>
                      </a:r>
                    </a:p>
                  </a:txBody>
                  <a:tcPr marL="127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(0.142)</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(0.298)</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(0.163)</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(0.317)   </a:t>
                      </a:r>
                    </a:p>
                  </a:txBody>
                  <a:tcPr marL="304800" marR="12700" marT="12700" marB="0" anchor="ctr">
                    <a:lnL>
                      <a:noFill/>
                    </a:lnL>
                    <a:lnR>
                      <a:noFill/>
                    </a:lnR>
                    <a:lnT>
                      <a:noFill/>
                    </a:lnT>
                    <a:lnB>
                      <a:noFill/>
                    </a:lnB>
                    <a:solidFill>
                      <a:srgbClr val="FFFFFF"/>
                    </a:solidFill>
                  </a:tcPr>
                </a:tc>
              </a:tr>
              <a:tr h="307382">
                <a:tc rowSpan="2">
                  <a:txBody>
                    <a:bodyPr/>
                    <a:lstStyle/>
                    <a:p>
                      <a:pPr algn="ctr" fontAlgn="ctr"/>
                      <a:r>
                        <a:rPr lang="en-US" sz="1200" b="0" i="0" u="none" strike="noStrike">
                          <a:solidFill>
                            <a:srgbClr val="000000"/>
                          </a:solidFill>
                          <a:effectLst/>
                          <a:latin typeface="Times New Roman"/>
                        </a:rPr>
                        <a:t>Software Intensity</a:t>
                      </a:r>
                    </a:p>
                  </a:txBody>
                  <a:tcPr marL="127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-0.259***</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-0.606***</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-0.162***</a:t>
                      </a:r>
                    </a:p>
                  </a:txBody>
                  <a:tcPr marL="304800" marR="12700" marT="12700" marB="0" anchor="ctr">
                    <a:lnL>
                      <a:noFill/>
                    </a:lnL>
                    <a:lnR>
                      <a:noFill/>
                    </a:lnR>
                    <a:lnT>
                      <a:noFill/>
                    </a:lnT>
                    <a:lnB>
                      <a:noFill/>
                    </a:lnB>
                    <a:solidFill>
                      <a:srgbClr val="FFFFFF"/>
                    </a:solidFill>
                  </a:tcPr>
                </a:tc>
                <a:tc>
                  <a:txBody>
                    <a:bodyPr/>
                    <a:lstStyle/>
                    <a:p>
                      <a:pPr algn="l" fontAlgn="ctr"/>
                      <a:r>
                        <a:rPr lang="en-US" sz="1100" b="1" i="0" u="none" strike="noStrike">
                          <a:solidFill>
                            <a:srgbClr val="000000"/>
                          </a:solidFill>
                          <a:effectLst/>
                          <a:latin typeface="Times New Roman"/>
                        </a:rPr>
                        <a:t>-0.256***</a:t>
                      </a:r>
                    </a:p>
                  </a:txBody>
                  <a:tcPr marL="304800" marR="12700" marT="12700" marB="0" anchor="ctr">
                    <a:lnL>
                      <a:noFill/>
                    </a:lnL>
                    <a:lnR>
                      <a:noFill/>
                    </a:lnR>
                    <a:lnT>
                      <a:noFill/>
                    </a:lnT>
                    <a:lnB>
                      <a:noFill/>
                    </a:lnB>
                    <a:solidFill>
                      <a:srgbClr val="FFFFFF"/>
                    </a:solidFill>
                  </a:tcPr>
                </a:tc>
              </a:tr>
              <a:tr h="307382">
                <a:tc vMerge="1">
                  <a:txBody>
                    <a:bodyPr/>
                    <a:lstStyle/>
                    <a:p>
                      <a:endParaRPr lang="en-US"/>
                    </a:p>
                  </a:txBody>
                  <a:tcPr/>
                </a:tc>
                <a:tc>
                  <a:txBody>
                    <a:bodyPr/>
                    <a:lstStyle/>
                    <a:p>
                      <a:pPr algn="l" fontAlgn="ctr"/>
                      <a:r>
                        <a:rPr lang="en-US" sz="1100" b="0" i="0" u="none" strike="noStrike">
                          <a:solidFill>
                            <a:srgbClr val="000000"/>
                          </a:solidFill>
                          <a:effectLst/>
                          <a:latin typeface="Times New Roman"/>
                        </a:rPr>
                        <a:t>(0.0435)</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(0.0801)</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(0.0572)</a:t>
                      </a:r>
                    </a:p>
                  </a:txBody>
                  <a:tcPr marL="304800" marR="12700" marT="12700" marB="0" anchor="ctr">
                    <a:lnL>
                      <a:noFill/>
                    </a:lnL>
                    <a:lnR>
                      <a:noFill/>
                    </a:lnR>
                    <a:lnT>
                      <a:noFill/>
                    </a:lnT>
                    <a:lnB>
                      <a:noFill/>
                    </a:lnB>
                    <a:solidFill>
                      <a:srgbClr val="FFFFFF"/>
                    </a:solidFill>
                  </a:tcPr>
                </a:tc>
                <a:tc>
                  <a:txBody>
                    <a:bodyPr/>
                    <a:lstStyle/>
                    <a:p>
                      <a:pPr algn="l" fontAlgn="ctr"/>
                      <a:r>
                        <a:rPr lang="en-US" sz="1100" b="0" i="0" u="none" strike="noStrike">
                          <a:solidFill>
                            <a:srgbClr val="000000"/>
                          </a:solidFill>
                          <a:effectLst/>
                          <a:latin typeface="Times New Roman"/>
                        </a:rPr>
                        <a:t>(0.0667)   </a:t>
                      </a:r>
                    </a:p>
                  </a:txBody>
                  <a:tcPr marL="304800" marR="12700" marT="12700" marB="0" anchor="ctr">
                    <a:lnL>
                      <a:noFill/>
                    </a:lnL>
                    <a:lnR>
                      <a:noFill/>
                    </a:lnR>
                    <a:lnT>
                      <a:noFill/>
                    </a:lnT>
                    <a:lnB>
                      <a:noFill/>
                    </a:lnB>
                    <a:solidFill>
                      <a:srgbClr val="FFFFFF"/>
                    </a:solidFill>
                  </a:tcPr>
                </a:tc>
              </a:tr>
              <a:tr h="333358">
                <a:tc>
                  <a:txBody>
                    <a:bodyPr/>
                    <a:lstStyle/>
                    <a:p>
                      <a:pPr algn="ctr" fontAlgn="ctr"/>
                      <a:r>
                        <a:rPr lang="en-US" sz="1200" b="0" i="0" u="none" strike="noStrike">
                          <a:solidFill>
                            <a:srgbClr val="000000"/>
                          </a:solidFill>
                          <a:effectLst/>
                          <a:latin typeface="Times New Roman"/>
                        </a:rPr>
                        <a:t>Industry Dummies</a:t>
                      </a:r>
                    </a:p>
                  </a:txBody>
                  <a:tcPr marL="12700" marR="12700" marT="12700"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Times New Roman"/>
                        </a:rPr>
                        <a:t>Yes</a:t>
                      </a:r>
                    </a:p>
                  </a:txBody>
                  <a:tcPr marL="12700" marR="12700" marT="12700"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Times New Roman"/>
                        </a:rPr>
                        <a:t>Yes</a:t>
                      </a:r>
                    </a:p>
                  </a:txBody>
                  <a:tcPr marL="12700" marR="12700" marT="12700" marB="0" anchor="ctr">
                    <a:lnL>
                      <a:noFill/>
                    </a:lnL>
                    <a:lnR>
                      <a:noFill/>
                    </a:lnR>
                    <a:lnT>
                      <a:noFill/>
                    </a:lnT>
                    <a:lnB>
                      <a:noFill/>
                    </a:lnB>
                    <a:solidFill>
                      <a:srgbClr val="FFFFFF"/>
                    </a:solidFill>
                  </a:tcPr>
                </a:tc>
                <a:tc>
                  <a:txBody>
                    <a:bodyPr/>
                    <a:lstStyle/>
                    <a:p>
                      <a:pPr algn="ctr" fontAlgn="ctr"/>
                      <a:r>
                        <a:rPr lang="en-US" sz="1100" b="0" i="0" u="none" strike="noStrike">
                          <a:solidFill>
                            <a:srgbClr val="000000"/>
                          </a:solidFill>
                          <a:effectLst/>
                          <a:latin typeface="Times New Roman"/>
                        </a:rPr>
                        <a:t>Yes</a:t>
                      </a:r>
                    </a:p>
                  </a:txBody>
                  <a:tcPr marL="12700" marR="12700" marT="12700" marB="0" anchor="ctr">
                    <a:lnL>
                      <a:noFill/>
                    </a:lnL>
                    <a:lnR>
                      <a:noFill/>
                    </a:lnR>
                    <a:lnT>
                      <a:noFill/>
                    </a:lnT>
                    <a:lnB>
                      <a:noFill/>
                    </a:lnB>
                    <a:solidFill>
                      <a:srgbClr val="FFFFFF"/>
                    </a:solidFill>
                  </a:tcPr>
                </a:tc>
                <a:tc>
                  <a:txBody>
                    <a:bodyPr/>
                    <a:lstStyle/>
                    <a:p>
                      <a:pPr algn="ctr" fontAlgn="ctr"/>
                      <a:r>
                        <a:rPr lang="en-US" sz="1100" b="0" i="0" u="none" strike="noStrike" dirty="0">
                          <a:solidFill>
                            <a:srgbClr val="000000"/>
                          </a:solidFill>
                          <a:effectLst/>
                          <a:latin typeface="Times New Roman"/>
                        </a:rPr>
                        <a:t>Yes</a:t>
                      </a:r>
                    </a:p>
                  </a:txBody>
                  <a:tcPr marL="12700" marR="12700" marT="12700" marB="0" anchor="ctr">
                    <a:lnL>
                      <a:noFill/>
                    </a:lnL>
                    <a:lnR>
                      <a:noFill/>
                    </a:lnR>
                    <a:lnT>
                      <a:noFill/>
                    </a:lnT>
                    <a:lnB>
                      <a:noFill/>
                    </a:lnB>
                    <a:solidFill>
                      <a:srgbClr val="FFFFFF"/>
                    </a:solidFill>
                  </a:tcPr>
                </a:tc>
              </a:tr>
              <a:tr h="333358">
                <a:tc>
                  <a:txBody>
                    <a:bodyPr/>
                    <a:lstStyle/>
                    <a:p>
                      <a:pPr algn="ctr" fontAlgn="ctr"/>
                      <a:r>
                        <a:rPr lang="en-US" sz="1200" b="0" i="0" u="none" strike="noStrike">
                          <a:solidFill>
                            <a:srgbClr val="000000"/>
                          </a:solidFill>
                          <a:effectLst/>
                          <a:latin typeface="Times New Roman"/>
                        </a:rPr>
                        <a:t>Year Dummies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Times New Roman"/>
                        </a:rPr>
                        <a:t>Yes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Times New Roman"/>
                        </a:rPr>
                        <a:t>Yes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Times New Roman"/>
                        </a:rPr>
                        <a:t>Yes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Times New Roman"/>
                        </a:rPr>
                        <a:t>Yes</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r h="333358">
                <a:tc>
                  <a:txBody>
                    <a:bodyPr/>
                    <a:lstStyle/>
                    <a:p>
                      <a:pPr algn="ctr" fontAlgn="ctr"/>
                      <a:r>
                        <a:rPr lang="en-US" sz="1200" b="0" i="0" u="none" strike="noStrike">
                          <a:solidFill>
                            <a:srgbClr val="000000"/>
                          </a:solidFill>
                          <a:effectLst/>
                          <a:latin typeface="Times New Roman"/>
                        </a:rPr>
                        <a:t>Number of Obs</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Times New Roman"/>
                        </a:rPr>
                        <a:t>2363</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Times New Roman"/>
                        </a:rPr>
                        <a:t>371</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Times New Roman"/>
                        </a:rPr>
                        <a:t>732</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1100" b="0" i="0" u="none" strike="noStrike">
                          <a:solidFill>
                            <a:srgbClr val="000000"/>
                          </a:solidFill>
                          <a:effectLst/>
                          <a:latin typeface="Times New Roman"/>
                        </a:rPr>
                        <a:t>1260   </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346346">
                <a:tc>
                  <a:txBody>
                    <a:bodyPr/>
                    <a:lstStyle/>
                    <a:p>
                      <a:pPr algn="ctr" fontAlgn="ctr"/>
                      <a:r>
                        <a:rPr lang="en-US" sz="1200" b="0" i="0" u="none" strike="noStrike">
                          <a:solidFill>
                            <a:srgbClr val="000000"/>
                          </a:solidFill>
                          <a:effectLst/>
                          <a:latin typeface="Times New Roman"/>
                        </a:rPr>
                        <a:t>Adj R-Squared</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Times New Roman"/>
                        </a:rPr>
                        <a:t>0.417</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Times New Roman"/>
                        </a:rPr>
                        <a:t>0.488</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Times New Roman"/>
                        </a:rPr>
                        <a:t>0.420</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0000"/>
                          </a:solidFill>
                          <a:effectLst/>
                          <a:latin typeface="Times New Roman"/>
                        </a:rPr>
                        <a:t>0.507   </a:t>
                      </a:r>
                    </a:p>
                  </a:txBody>
                  <a:tcPr marL="12700" marR="12700" marT="127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8" name="Rectangle 7"/>
          <p:cNvSpPr/>
          <p:nvPr/>
        </p:nvSpPr>
        <p:spPr bwMode="auto">
          <a:xfrm>
            <a:off x="702467" y="2737123"/>
            <a:ext cx="7457283" cy="720725"/>
          </a:xfrm>
          <a:prstGeom prst="rect">
            <a:avLst/>
          </a:prstGeom>
          <a:noFill/>
          <a:ln w="28575" cmpd="sng">
            <a:solidFill>
              <a:srgbClr val="0000FF"/>
            </a:solidFill>
          </a:ln>
          <a:effectLst/>
          <a:extLst/>
        </p:spPr>
        <p:txBody>
          <a:bodyPr vert="horz" wrap="square" lIns="91440" tIns="45720" rIns="91440" bIns="45720" numCol="1" rtlCol="0" anchor="t" anchorCtr="0" compatLnSpc="1">
            <a:prstTxWarp prst="textNoShape">
              <a:avLst/>
            </a:prstTxWarp>
          </a:bodyPr>
          <a:lstStyle/>
          <a:p>
            <a:pPr algn="ctr" eaLnBrk="1" hangingPunct="1"/>
            <a:endParaRPr lang="en-US" sz="4200">
              <a:solidFill>
                <a:srgbClr val="FFFFFF"/>
              </a:solidFill>
              <a:latin typeface="Helvetica Neue Bold Condensed" charset="0"/>
              <a:ea typeface="ヒラギノ角ゴ ProN W6" charset="0"/>
              <a:cs typeface="ヒラギノ角ゴ ProN W6" charset="0"/>
              <a:sym typeface="Helvetica Neue Bold Condensed" charset="0"/>
            </a:endParaRPr>
          </a:p>
        </p:txBody>
      </p:sp>
      <p:sp>
        <p:nvSpPr>
          <p:cNvPr id="9" name="Rounded Rectangle 8"/>
          <p:cNvSpPr/>
          <p:nvPr/>
        </p:nvSpPr>
        <p:spPr bwMode="auto">
          <a:xfrm>
            <a:off x="6863252" y="2734333"/>
            <a:ext cx="952452" cy="720725"/>
          </a:xfrm>
          <a:prstGeom prst="roundRect">
            <a:avLst/>
          </a:prstGeom>
          <a:noFill/>
          <a:ln w="38100" cmpd="sng">
            <a:solidFill>
              <a:schemeClr val="accent3"/>
            </a:solidFill>
          </a:ln>
          <a:effectLst/>
          <a:extLst/>
        </p:spPr>
        <p:txBody>
          <a:bodyPr vert="horz" wrap="square" lIns="91440" tIns="45720" rIns="91440" bIns="45720" numCol="1" rtlCol="0" anchor="t" anchorCtr="0" compatLnSpc="1">
            <a:prstTxWarp prst="textNoShape">
              <a:avLst/>
            </a:prstTxWarp>
          </a:bodyPr>
          <a:lstStyle/>
          <a:p>
            <a:pPr algn="ctr" eaLnBrk="1" hangingPunct="1"/>
            <a:endParaRPr lang="en-US" sz="4200">
              <a:solidFill>
                <a:srgbClr val="FFFFFF"/>
              </a:solidFill>
              <a:latin typeface="Helvetica Neue Bold Condensed" charset="0"/>
              <a:ea typeface="ヒラギノ角ゴ ProN W6" charset="0"/>
              <a:cs typeface="ヒラギノ角ゴ ProN W6" charset="0"/>
              <a:sym typeface="Helvetica Neue Bold Condensed" charset="0"/>
            </a:endParaRPr>
          </a:p>
        </p:txBody>
      </p:sp>
    </p:spTree>
    <p:extLst>
      <p:ext uri="{BB962C8B-B14F-4D97-AF65-F5344CB8AC3E}">
        <p14:creationId xmlns:p14="http://schemas.microsoft.com/office/powerpoint/2010/main" xmlns="" val="279491014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5" y="162720"/>
            <a:ext cx="8786813" cy="625078"/>
          </a:xfrm>
        </p:spPr>
        <p:txBody>
          <a:bodyPr/>
          <a:lstStyle/>
          <a:p>
            <a:r>
              <a:rPr lang="en-US" sz="3200" dirty="0" smtClean="0"/>
              <a:t>Software intensive firms have relatively higher shadow values of R&amp;D stock</a:t>
            </a:r>
            <a:endParaRPr lang="en-US" sz="3200" dirty="0"/>
          </a:p>
        </p:txBody>
      </p:sp>
      <p:sp>
        <p:nvSpPr>
          <p:cNvPr id="3" name="Content Placeholder 2"/>
          <p:cNvSpPr>
            <a:spLocks noGrp="1"/>
          </p:cNvSpPr>
          <p:nvPr>
            <p:ph idx="1"/>
          </p:nvPr>
        </p:nvSpPr>
        <p:spPr>
          <a:xfrm>
            <a:off x="-53180" y="902228"/>
            <a:ext cx="9054305" cy="2590272"/>
          </a:xfrm>
        </p:spPr>
        <p:txBody>
          <a:bodyPr/>
          <a:lstStyle/>
          <a:p>
            <a:r>
              <a:rPr lang="en-US" sz="2400" dirty="0" smtClean="0"/>
              <a:t>Average difference in shadow value of R&amp;D stock</a:t>
            </a:r>
          </a:p>
          <a:p>
            <a:endParaRPr lang="en-US" sz="2400" dirty="0"/>
          </a:p>
          <a:p>
            <a:endParaRPr lang="en-US" sz="2400" dirty="0" smtClean="0"/>
          </a:p>
          <a:p>
            <a:endParaRPr lang="en-US" sz="24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51</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7" name="TextBox 6"/>
          <p:cNvSpPr txBox="1"/>
          <p:nvPr/>
        </p:nvSpPr>
        <p:spPr>
          <a:xfrm>
            <a:off x="6096000" y="1759525"/>
            <a:ext cx="3048000" cy="3693319"/>
          </a:xfrm>
          <a:prstGeom prst="rect">
            <a:avLst/>
          </a:prstGeom>
          <a:noFill/>
        </p:spPr>
        <p:txBody>
          <a:bodyPr wrap="square" rtlCol="0">
            <a:spAutoFit/>
          </a:bodyPr>
          <a:lstStyle/>
          <a:p>
            <a:pPr defTabSz="914174" eaLnBrk="1" fontAlgn="auto" hangingPunct="1">
              <a:spcBef>
                <a:spcPts val="0"/>
              </a:spcBef>
              <a:spcAft>
                <a:spcPts val="0"/>
              </a:spcAft>
            </a:pPr>
            <a:r>
              <a:rPr lang="en-US" sz="1800" b="1" dirty="0">
                <a:solidFill>
                  <a:srgbClr val="000000"/>
                </a:solidFill>
                <a:latin typeface="Franklin Gothic Book"/>
                <a:cs typeface="+mn-cs"/>
              </a:rPr>
              <a:t>Consistent with our previous result (from the patent production function)</a:t>
            </a:r>
          </a:p>
          <a:p>
            <a:pPr defTabSz="914174" eaLnBrk="1" fontAlgn="auto" hangingPunct="1">
              <a:spcBef>
                <a:spcPts val="0"/>
              </a:spcBef>
              <a:spcAft>
                <a:spcPts val="0"/>
              </a:spcAft>
            </a:pPr>
            <a:endParaRPr lang="en-US" sz="1800" b="1" dirty="0">
              <a:solidFill>
                <a:srgbClr val="000000"/>
              </a:solidFill>
              <a:latin typeface="Franklin Gothic Book"/>
              <a:cs typeface="+mn-cs"/>
            </a:endParaRPr>
          </a:p>
          <a:p>
            <a:pPr defTabSz="914174" eaLnBrk="1" fontAlgn="auto" hangingPunct="1">
              <a:spcBef>
                <a:spcPts val="0"/>
              </a:spcBef>
              <a:spcAft>
                <a:spcPts val="0"/>
              </a:spcAft>
            </a:pPr>
            <a:r>
              <a:rPr lang="en-US" sz="1800" b="1" dirty="0">
                <a:solidFill>
                  <a:srgbClr val="000000"/>
                </a:solidFill>
                <a:latin typeface="Franklin Gothic Book"/>
                <a:cs typeface="+mn-cs"/>
              </a:rPr>
              <a:t>In the 1980s</a:t>
            </a:r>
            <a:r>
              <a:rPr lang="en-US" sz="1800" dirty="0">
                <a:solidFill>
                  <a:srgbClr val="000000"/>
                </a:solidFill>
                <a:latin typeface="Franklin Gothic Book"/>
                <a:cs typeface="+mn-cs"/>
              </a:rPr>
              <a:t>: No significant performance differential for software-intensive firms</a:t>
            </a:r>
          </a:p>
          <a:p>
            <a:pPr defTabSz="914174" eaLnBrk="1" fontAlgn="auto" hangingPunct="1">
              <a:spcBef>
                <a:spcPts val="0"/>
              </a:spcBef>
              <a:spcAft>
                <a:spcPts val="0"/>
              </a:spcAft>
            </a:pPr>
            <a:endParaRPr lang="en-US" sz="1800" dirty="0">
              <a:solidFill>
                <a:srgbClr val="000000"/>
              </a:solidFill>
              <a:latin typeface="Franklin Gothic Book"/>
              <a:cs typeface="+mn-cs"/>
            </a:endParaRPr>
          </a:p>
          <a:p>
            <a:pPr defTabSz="914174" eaLnBrk="1" fontAlgn="auto" hangingPunct="1">
              <a:spcBef>
                <a:spcPts val="0"/>
              </a:spcBef>
              <a:spcAft>
                <a:spcPts val="0"/>
              </a:spcAft>
            </a:pPr>
            <a:r>
              <a:rPr lang="en-US" sz="1800" b="1" dirty="0">
                <a:solidFill>
                  <a:srgbClr val="000000"/>
                </a:solidFill>
                <a:latin typeface="Franklin Gothic Book"/>
                <a:cs typeface="+mn-cs"/>
              </a:rPr>
              <a:t>In the 1990s and 2000s</a:t>
            </a:r>
            <a:r>
              <a:rPr lang="en-US" sz="1800" dirty="0">
                <a:solidFill>
                  <a:srgbClr val="000000"/>
                </a:solidFill>
                <a:latin typeface="Franklin Gothic Book"/>
                <a:cs typeface="+mn-cs"/>
              </a:rPr>
              <a:t>: A positive differential that expands significantly over time</a:t>
            </a:r>
          </a:p>
        </p:txBody>
      </p:sp>
      <p:pic>
        <p:nvPicPr>
          <p:cNvPr id="8" name="Picture 7"/>
          <p:cNvPicPr>
            <a:picLocks noChangeAspect="1"/>
          </p:cNvPicPr>
          <p:nvPr/>
        </p:nvPicPr>
        <p:blipFill>
          <a:blip r:embed="rId3" cstate="print"/>
          <a:stretch>
            <a:fillRect/>
          </a:stretch>
        </p:blipFill>
        <p:spPr>
          <a:xfrm>
            <a:off x="266700" y="1600200"/>
            <a:ext cx="5797550" cy="4216400"/>
          </a:xfrm>
          <a:prstGeom prst="rect">
            <a:avLst/>
          </a:prstGeom>
        </p:spPr>
      </p:pic>
    </p:spTree>
    <p:extLst>
      <p:ext uri="{BB962C8B-B14F-4D97-AF65-F5344CB8AC3E}">
        <p14:creationId xmlns:p14="http://schemas.microsoft.com/office/powerpoint/2010/main" xmlns="" val="230608877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7" y="365522"/>
            <a:ext cx="8875713" cy="625078"/>
          </a:xfrm>
        </p:spPr>
        <p:txBody>
          <a:bodyPr/>
          <a:lstStyle/>
          <a:p>
            <a:r>
              <a:rPr lang="en-US" sz="3200" dirty="0" smtClean="0"/>
              <a:t>Why isn’t everyone using software more intensely?</a:t>
            </a:r>
            <a:endParaRPr lang="en-US" sz="3200" dirty="0"/>
          </a:p>
        </p:txBody>
      </p:sp>
      <p:sp>
        <p:nvSpPr>
          <p:cNvPr id="3" name="Content Placeholder 2"/>
          <p:cNvSpPr>
            <a:spLocks noGrp="1"/>
          </p:cNvSpPr>
          <p:nvPr>
            <p:ph idx="1"/>
          </p:nvPr>
        </p:nvSpPr>
        <p:spPr>
          <a:xfrm>
            <a:off x="89695" y="791102"/>
            <a:ext cx="8786813" cy="5447052"/>
          </a:xfrm>
        </p:spPr>
        <p:txBody>
          <a:bodyPr/>
          <a:lstStyle/>
          <a:p>
            <a:endParaRPr lang="en-US" sz="2400" b="0" dirty="0"/>
          </a:p>
          <a:p>
            <a:r>
              <a:rPr lang="en-US" sz="2400" dirty="0">
                <a:latin typeface="+mn-lt"/>
                <a:cs typeface="+mn-cs"/>
              </a:rPr>
              <a:t>This question is the focus of ongoing research</a:t>
            </a:r>
          </a:p>
          <a:p>
            <a:r>
              <a:rPr lang="en-US" sz="2400" dirty="0">
                <a:latin typeface="+mn-lt"/>
                <a:cs typeface="+mn-cs"/>
              </a:rPr>
              <a:t>We believe the underlying mechanism here is similar to that of Arora, Branstetter, and Drev (2013)</a:t>
            </a:r>
          </a:p>
          <a:p>
            <a:r>
              <a:rPr lang="en-US" sz="2400" dirty="0">
                <a:latin typeface="+mn-lt"/>
                <a:cs typeface="+mn-cs"/>
              </a:rPr>
              <a:t>The key idea: a global shortage of skilled software engineers, with the U.S. having the biggest endowment</a:t>
            </a:r>
          </a:p>
          <a:p>
            <a:r>
              <a:rPr lang="en-US" sz="2400" dirty="0">
                <a:latin typeface="+mn-lt"/>
                <a:cs typeface="+mn-cs"/>
              </a:rPr>
              <a:t>U.S. firms are disproportionately the most software-intensive firms in all industries</a:t>
            </a:r>
          </a:p>
          <a:p>
            <a:r>
              <a:rPr lang="en-US" sz="2400" dirty="0">
                <a:latin typeface="+mn-lt"/>
                <a:cs typeface="+mn-cs"/>
              </a:rPr>
              <a:t>Alternative hypothesis:  the failure of (disproportionately non-U.S.) firms to adopt a more software-centric approach to innovation stems from managerial failure rather than a resource constraint</a:t>
            </a:r>
          </a:p>
          <a:p>
            <a:endParaRPr lang="en-US" sz="2400" b="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52</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endParaRPr lang="en-US"/>
          </a:p>
        </p:txBody>
      </p:sp>
    </p:spTree>
    <p:extLst>
      <p:ext uri="{BB962C8B-B14F-4D97-AF65-F5344CB8AC3E}">
        <p14:creationId xmlns:p14="http://schemas.microsoft.com/office/powerpoint/2010/main" xmlns="" val="387592673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lgn="ctr">
              <a:buFontTx/>
              <a:buNone/>
            </a:pPr>
            <a:r>
              <a:rPr lang="en-US" altLang="en-US" dirty="0" smtClean="0"/>
              <a:t>	</a:t>
            </a:r>
          </a:p>
          <a:p>
            <a:pPr algn="ctr">
              <a:buFontTx/>
              <a:buNone/>
            </a:pPr>
            <a:endParaRPr lang="en-US" altLang="en-US" dirty="0" smtClean="0"/>
          </a:p>
          <a:p>
            <a:pPr algn="ctr">
              <a:buFontTx/>
              <a:buNone/>
            </a:pPr>
            <a:r>
              <a:rPr lang="en-US" altLang="en-US" sz="4000" b="1" dirty="0" smtClean="0"/>
              <a:t>Example 2</a:t>
            </a:r>
          </a:p>
          <a:p>
            <a:pPr algn="ctr">
              <a:buFontTx/>
              <a:buNone/>
            </a:pPr>
            <a:r>
              <a:rPr lang="en-US" altLang="en-US" sz="4000" b="1" dirty="0" smtClean="0"/>
              <a:t>“Innovation and Productivity”</a:t>
            </a:r>
          </a:p>
        </p:txBody>
      </p:sp>
    </p:spTree>
    <p:extLst>
      <p:ext uri="{BB962C8B-B14F-4D97-AF65-F5344CB8AC3E}">
        <p14:creationId xmlns:p14="http://schemas.microsoft.com/office/powerpoint/2010/main" xmlns="" val="29802196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From Innovation to Productivity Improvements</a:t>
            </a:r>
            <a:endParaRPr lang="en-US" sz="3200" dirty="0"/>
          </a:p>
        </p:txBody>
      </p:sp>
      <p:sp>
        <p:nvSpPr>
          <p:cNvPr id="3" name="Content Placeholder 2"/>
          <p:cNvSpPr>
            <a:spLocks noGrp="1"/>
          </p:cNvSpPr>
          <p:nvPr>
            <p:ph idx="1"/>
          </p:nvPr>
        </p:nvSpPr>
        <p:spPr>
          <a:xfrm>
            <a:off x="89695" y="791103"/>
            <a:ext cx="9057655" cy="5241398"/>
          </a:xfrm>
        </p:spPr>
        <p:txBody>
          <a:bodyPr/>
          <a:lstStyle/>
          <a:p>
            <a:r>
              <a:rPr lang="en-US" sz="2400" b="0" dirty="0">
                <a:latin typeface="Garamond" panose="02020404030301010803" pitchFamily="18" charset="0"/>
                <a:cs typeface="+mn-cs"/>
                <a:sym typeface="Baskerville" charset="0"/>
              </a:rPr>
              <a:t>At the aggregate level, long-run productivity improvements should be highly dependent on the pace of technological innovation (Solow, 1956; </a:t>
            </a:r>
            <a:r>
              <a:rPr lang="en-US" sz="2400" b="0" dirty="0" err="1">
                <a:latin typeface="Garamond" panose="02020404030301010803" pitchFamily="18" charset="0"/>
                <a:cs typeface="+mn-cs"/>
                <a:sym typeface="Baskerville" charset="0"/>
              </a:rPr>
              <a:t>Romer</a:t>
            </a:r>
            <a:r>
              <a:rPr lang="en-US" sz="2400" b="0" dirty="0">
                <a:latin typeface="Garamond" panose="02020404030301010803" pitchFamily="18" charset="0"/>
                <a:cs typeface="+mn-cs"/>
                <a:sym typeface="Baskerville" charset="0"/>
              </a:rPr>
              <a:t>, 1986, 1994)</a:t>
            </a:r>
          </a:p>
          <a:p>
            <a:pPr marL="937353" lvl="2">
              <a:buSzPct val="100000"/>
              <a:buFont typeface="Lucida Grande" charset="0"/>
              <a:buChar char="‣"/>
            </a:pPr>
            <a:r>
              <a:rPr lang="en-US" sz="2100" dirty="0">
                <a:solidFill>
                  <a:schemeClr val="tx1"/>
                </a:solidFill>
                <a:latin typeface="Garamond" panose="02020404030301010803" pitchFamily="18" charset="0"/>
                <a:ea typeface="+mn-ea"/>
                <a:cs typeface="+mn-cs"/>
                <a:sym typeface="Helvetica Neue Bold Condensed" charset="0"/>
              </a:rPr>
              <a:t>In the short- and medium-run, other factors strongly influence this relationship (business cycles, policy shocks, demographic trends, </a:t>
            </a:r>
            <a:r>
              <a:rPr lang="en-US" sz="2100" dirty="0" err="1">
                <a:solidFill>
                  <a:schemeClr val="tx1"/>
                </a:solidFill>
                <a:latin typeface="Garamond" panose="02020404030301010803" pitchFamily="18" charset="0"/>
                <a:ea typeface="+mn-ea"/>
                <a:cs typeface="+mn-cs"/>
                <a:sym typeface="Helvetica Neue Bold Condensed" charset="0"/>
              </a:rPr>
              <a:t>etc</a:t>
            </a:r>
            <a:r>
              <a:rPr lang="en-US" sz="2100" dirty="0">
                <a:solidFill>
                  <a:schemeClr val="tx1"/>
                </a:solidFill>
                <a:latin typeface="Garamond" panose="02020404030301010803" pitchFamily="18" charset="0"/>
                <a:ea typeface="+mn-ea"/>
                <a:cs typeface="+mn-cs"/>
                <a:sym typeface="Helvetica Neue Bold Condensed" charset="0"/>
              </a:rPr>
              <a:t>)</a:t>
            </a:r>
          </a:p>
          <a:p>
            <a:r>
              <a:rPr lang="en-US" sz="2400" b="0" dirty="0">
                <a:latin typeface="Garamond" panose="02020404030301010803" pitchFamily="18" charset="0"/>
                <a:cs typeface="+mn-cs"/>
              </a:rPr>
              <a:t>At the firm level, the relationship between innovation and productivity is complex for a multitude of reasons (price trends, competitive dynamics, policy shocks, multi-product nature of firms, </a:t>
            </a:r>
            <a:r>
              <a:rPr lang="en-US" sz="2400" b="0" dirty="0" err="1">
                <a:latin typeface="Garamond" panose="02020404030301010803" pitchFamily="18" charset="0"/>
                <a:cs typeface="+mn-cs"/>
              </a:rPr>
              <a:t>etc</a:t>
            </a:r>
            <a:r>
              <a:rPr lang="en-US" sz="2400" b="0" dirty="0">
                <a:latin typeface="Garamond" panose="02020404030301010803" pitchFamily="18" charset="0"/>
                <a:cs typeface="+mn-cs"/>
              </a:rPr>
              <a:t>)</a:t>
            </a:r>
          </a:p>
          <a:p>
            <a:pPr lvl="1"/>
            <a:r>
              <a:rPr lang="en-US" sz="2100" dirty="0">
                <a:solidFill>
                  <a:schemeClr val="tx1"/>
                </a:solidFill>
                <a:latin typeface="Garamond" panose="02020404030301010803" pitchFamily="18" charset="0"/>
                <a:ea typeface="+mn-ea"/>
                <a:cs typeface="+mn-cs"/>
              </a:rPr>
              <a:t>But empirical research generally shows a substantial causal effect of innovation on productivity growth (Hall, 2011)</a:t>
            </a:r>
          </a:p>
        </p:txBody>
      </p:sp>
      <p:sp>
        <p:nvSpPr>
          <p:cNvPr id="4" name="Slide Number Placeholder 3"/>
          <p:cNvSpPr>
            <a:spLocks noGrp="1"/>
          </p:cNvSpPr>
          <p:nvPr>
            <p:ph type="sldNum" sz="quarter" idx="10"/>
          </p:nvPr>
        </p:nvSpPr>
        <p:spPr/>
        <p:txBody>
          <a:bodyPr/>
          <a:lstStyle/>
          <a:p>
            <a:fld id="{69233210-FD1D-4643-A408-4B2BDEE02D8B}" type="slidenum">
              <a:rPr lang="en-US" smtClean="0"/>
              <a:pPr/>
              <a:t>54</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sp>
        <p:nvSpPr>
          <p:cNvPr id="6" name="Rectangle 5"/>
          <p:cNvSpPr/>
          <p:nvPr/>
        </p:nvSpPr>
        <p:spPr>
          <a:xfrm>
            <a:off x="207828" y="5791200"/>
            <a:ext cx="8939522" cy="760401"/>
          </a:xfrm>
          <a:prstGeom prst="rect">
            <a:avLst/>
          </a:prstGeom>
        </p:spPr>
        <p:txBody>
          <a:bodyPr wrap="square">
            <a:spAutoFit/>
          </a:bodyPr>
          <a:lstStyle/>
          <a:p>
            <a:pPr marL="342900" lvl="0" indent="-342900">
              <a:lnSpc>
                <a:spcPct val="90000"/>
              </a:lnSpc>
              <a:spcBef>
                <a:spcPct val="20000"/>
              </a:spcBef>
              <a:buClr>
                <a:srgbClr val="006600"/>
              </a:buClr>
              <a:buFont typeface="Wingdings" panose="05000000000000000000" pitchFamily="2" charset="2"/>
              <a:buChar char="Ø"/>
              <a:defRPr/>
            </a:pPr>
            <a:r>
              <a:rPr lang="en-US" altLang="en-US" sz="2400" kern="0" dirty="0" smtClean="0">
                <a:solidFill>
                  <a:srgbClr val="000000"/>
                </a:solidFill>
                <a:latin typeface="Garamond"/>
                <a:cs typeface="+mn-cs"/>
              </a:rPr>
              <a:t>Increasing trend of using </a:t>
            </a:r>
            <a:r>
              <a:rPr lang="en-US" altLang="en-US" sz="2400" b="1" kern="0" dirty="0" smtClean="0">
                <a:solidFill>
                  <a:srgbClr val="000000"/>
                </a:solidFill>
                <a:latin typeface="Garamond"/>
                <a:cs typeface="+mn-cs"/>
              </a:rPr>
              <a:t>productivity measures </a:t>
            </a:r>
            <a:r>
              <a:rPr lang="en-US" altLang="en-US" sz="2400" kern="0" dirty="0" smtClean="0">
                <a:solidFill>
                  <a:srgbClr val="000000"/>
                </a:solidFill>
                <a:latin typeface="Garamond"/>
                <a:cs typeface="+mn-cs"/>
              </a:rPr>
              <a:t>as indicators of innovation / technological progress at the level of the firm.</a:t>
            </a:r>
            <a:endParaRPr lang="en-US" altLang="en-US" sz="2400" kern="0" dirty="0">
              <a:solidFill>
                <a:srgbClr val="000000"/>
              </a:solidFill>
              <a:latin typeface="Garamond"/>
              <a:cs typeface="+mn-cs"/>
            </a:endParaRPr>
          </a:p>
        </p:txBody>
      </p:sp>
    </p:spTree>
    <p:extLst>
      <p:ext uri="{BB962C8B-B14F-4D97-AF65-F5344CB8AC3E}">
        <p14:creationId xmlns:p14="http://schemas.microsoft.com/office/powerpoint/2010/main" xmlns="" val="302530128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Measuring Productivity at the Firm Level (1)</a:t>
            </a:r>
            <a:endParaRPr lang="en-US" sz="3200"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89695" y="1007002"/>
                <a:ext cx="9057655" cy="5241398"/>
              </a:xfrm>
            </p:spPr>
            <p:txBody>
              <a:bodyPr/>
              <a:lstStyle/>
              <a:p>
                <a:r>
                  <a:rPr lang="en-US" sz="2400" b="0" dirty="0" smtClean="0">
                    <a:latin typeface="Garamond" panose="02020404030301010803" pitchFamily="18" charset="0"/>
                    <a:cs typeface="+mn-cs"/>
                    <a:sym typeface="Baskerville" charset="0"/>
                  </a:rPr>
                  <a:t>Specify a general production function at the level of the firm:</a:t>
                </a:r>
              </a:p>
              <a:p>
                <a:pPr marL="22318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mn-cs"/>
                          <a:sym typeface="Baskerville" charset="0"/>
                        </a:rPr>
                        <m:t>𝑄</m:t>
                      </m:r>
                      <m:r>
                        <a:rPr lang="en-US" sz="2400" b="0" i="1" smtClean="0">
                          <a:latin typeface="Cambria Math" panose="02040503050406030204" pitchFamily="18" charset="0"/>
                          <a:cs typeface="+mn-cs"/>
                          <a:sym typeface="Baskerville" charset="0"/>
                        </a:rPr>
                        <m:t>=</m:t>
                      </m:r>
                      <m:r>
                        <a:rPr lang="en-US" sz="2400" b="0" i="1" smtClean="0">
                          <a:latin typeface="Cambria Math" panose="02040503050406030204" pitchFamily="18" charset="0"/>
                          <a:cs typeface="+mn-cs"/>
                          <a:sym typeface="Baskerville" charset="0"/>
                        </a:rPr>
                        <m:t>𝐴</m:t>
                      </m:r>
                      <m:sSup>
                        <m:sSupPr>
                          <m:ctrlPr>
                            <a:rPr lang="en-US" sz="2400" b="0" i="1" smtClean="0">
                              <a:latin typeface="Cambria Math" panose="02040503050406030204" pitchFamily="18" charset="0"/>
                              <a:cs typeface="+mn-cs"/>
                              <a:sym typeface="Baskerville" charset="0"/>
                            </a:rPr>
                          </m:ctrlPr>
                        </m:sSupPr>
                        <m:e>
                          <m:r>
                            <a:rPr lang="en-US" sz="2400" b="0" i="1" smtClean="0">
                              <a:latin typeface="Cambria Math" panose="02040503050406030204" pitchFamily="18" charset="0"/>
                              <a:cs typeface="+mn-cs"/>
                              <a:sym typeface="Baskerville" charset="0"/>
                            </a:rPr>
                            <m:t>𝐾</m:t>
                          </m:r>
                        </m:e>
                        <m:sup>
                          <m:r>
                            <a:rPr lang="en-US" sz="2400" b="0" i="1">
                              <a:latin typeface="Cambria Math" panose="02040503050406030204" pitchFamily="18" charset="0"/>
                              <a:ea typeface="Cambria Math" panose="02040503050406030204" pitchFamily="18" charset="0"/>
                              <a:cs typeface="+mn-cs"/>
                              <a:sym typeface="Baskerville" charset="0"/>
                            </a:rPr>
                            <m:t>𝛼</m:t>
                          </m:r>
                        </m:sup>
                      </m:sSup>
                      <m:sSup>
                        <m:sSupPr>
                          <m:ctrlPr>
                            <a:rPr lang="en-US" sz="2400" b="0" i="1" smtClean="0">
                              <a:latin typeface="Cambria Math" panose="02040503050406030204" pitchFamily="18" charset="0"/>
                              <a:cs typeface="+mn-cs"/>
                              <a:sym typeface="Baskerville" charset="0"/>
                            </a:rPr>
                          </m:ctrlPr>
                        </m:sSupPr>
                        <m:e>
                          <m:r>
                            <a:rPr lang="en-US" sz="2400" b="0" i="1" smtClean="0">
                              <a:latin typeface="Cambria Math" panose="02040503050406030204" pitchFamily="18" charset="0"/>
                              <a:cs typeface="+mn-cs"/>
                              <a:sym typeface="Baskerville" charset="0"/>
                            </a:rPr>
                            <m:t>𝐿</m:t>
                          </m:r>
                        </m:e>
                        <m:sup>
                          <m:r>
                            <a:rPr lang="en-US" sz="2400" b="0" i="1" smtClean="0">
                              <a:latin typeface="Cambria Math" panose="02040503050406030204" pitchFamily="18" charset="0"/>
                              <a:ea typeface="Cambria Math" panose="02040503050406030204" pitchFamily="18" charset="0"/>
                              <a:cs typeface="+mn-cs"/>
                              <a:sym typeface="Baskerville" charset="0"/>
                            </a:rPr>
                            <m:t>𝛽</m:t>
                          </m:r>
                        </m:sup>
                      </m:sSup>
                    </m:oMath>
                  </m:oMathPara>
                </a14:m>
                <a:endParaRPr lang="en-US" sz="2400" b="0" dirty="0">
                  <a:latin typeface="Garamond" panose="02020404030301010803" pitchFamily="18" charset="0"/>
                  <a:cs typeface="+mn-cs"/>
                  <a:sym typeface="Baskerville" charset="0"/>
                </a:endParaRPr>
              </a:p>
              <a:p>
                <a:pPr lvl="1"/>
                <a:r>
                  <a:rPr lang="en-US" sz="2100" dirty="0" smtClean="0">
                    <a:latin typeface="Garamond" panose="02020404030301010803" pitchFamily="18" charset="0"/>
                    <a:cs typeface="+mn-cs"/>
                  </a:rPr>
                  <a:t>Where K is the level of capital stock, L is labor (or other non-capital inputs), Q is a measure of output, and A is the overall productivity level of the firm.</a:t>
                </a:r>
              </a:p>
              <a:p>
                <a:r>
                  <a:rPr lang="en-US" sz="2400" b="0" dirty="0" smtClean="0">
                    <a:latin typeface="Garamond" panose="02020404030301010803" pitchFamily="18" charset="0"/>
                    <a:cs typeface="+mn-cs"/>
                  </a:rPr>
                  <a:t>Take the log of the equation above and obtain the following expression:</a:t>
                </a:r>
              </a:p>
              <a:p>
                <a:pPr marL="22318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cs typeface="+mn-cs"/>
                            </a:rPr>
                          </m:ctrlPr>
                        </m:sSubPr>
                        <m:e>
                          <m:r>
                            <a:rPr lang="en-US" sz="2400" b="0" i="1" smtClean="0">
                              <a:latin typeface="Cambria Math" panose="02040503050406030204" pitchFamily="18" charset="0"/>
                              <a:cs typeface="+mn-cs"/>
                            </a:rPr>
                            <m:t>𝑞</m:t>
                          </m:r>
                        </m:e>
                        <m:sub>
                          <m:r>
                            <a:rPr lang="en-US" sz="2400" b="0" i="1" smtClean="0">
                              <a:latin typeface="Cambria Math" panose="02040503050406030204" pitchFamily="18" charset="0"/>
                              <a:cs typeface="+mn-cs"/>
                            </a:rPr>
                            <m:t>𝑖𝑡</m:t>
                          </m:r>
                        </m:sub>
                      </m:sSub>
                      <m:r>
                        <a:rPr lang="en-US" sz="2400" b="0" i="1" smtClean="0">
                          <a:latin typeface="Cambria Math" panose="02040503050406030204" pitchFamily="18" charset="0"/>
                          <a:cs typeface="+mn-cs"/>
                        </a:rPr>
                        <m:t>=</m:t>
                      </m:r>
                      <m:sSub>
                        <m:sSubPr>
                          <m:ctrlPr>
                            <a:rPr lang="en-US" sz="2400" b="0" i="1" smtClean="0">
                              <a:latin typeface="Cambria Math" panose="02040503050406030204" pitchFamily="18" charset="0"/>
                              <a:cs typeface="+mn-cs"/>
                            </a:rPr>
                          </m:ctrlPr>
                        </m:sSubPr>
                        <m:e>
                          <m:r>
                            <a:rPr lang="en-US" sz="2400" b="0" i="1" smtClean="0">
                              <a:latin typeface="Cambria Math" panose="02040503050406030204" pitchFamily="18" charset="0"/>
                              <a:cs typeface="+mn-cs"/>
                            </a:rPr>
                            <m:t>𝑎</m:t>
                          </m:r>
                        </m:e>
                        <m:sub>
                          <m:r>
                            <a:rPr lang="en-US" sz="2400" b="0" i="1" smtClean="0">
                              <a:latin typeface="Cambria Math" panose="02040503050406030204" pitchFamily="18" charset="0"/>
                              <a:cs typeface="+mn-cs"/>
                            </a:rPr>
                            <m:t>𝑖𝑡</m:t>
                          </m:r>
                        </m:sub>
                      </m:sSub>
                      <m:r>
                        <a:rPr lang="en-US" sz="2400" b="0" i="1" smtClean="0">
                          <a:latin typeface="Cambria Math" panose="02040503050406030204" pitchFamily="18" charset="0"/>
                          <a:cs typeface="+mn-cs"/>
                        </a:rPr>
                        <m:t>+</m:t>
                      </m:r>
                      <m:r>
                        <a:rPr lang="en-US" sz="2400" b="0" i="1" smtClean="0">
                          <a:latin typeface="Cambria Math" panose="02040503050406030204" pitchFamily="18" charset="0"/>
                          <a:ea typeface="Cambria Math" panose="02040503050406030204" pitchFamily="18" charset="0"/>
                          <a:cs typeface="+mn-cs"/>
                        </a:rPr>
                        <m:t>𝛼</m:t>
                      </m:r>
                      <m:sSub>
                        <m:sSubPr>
                          <m:ctrlPr>
                            <a:rPr lang="en-US" sz="2400" b="0" i="1" smtClean="0">
                              <a:latin typeface="Cambria Math" panose="02040503050406030204" pitchFamily="18" charset="0"/>
                              <a:ea typeface="Cambria Math" panose="02040503050406030204" pitchFamily="18" charset="0"/>
                              <a:cs typeface="+mn-cs"/>
                            </a:rPr>
                          </m:ctrlPr>
                        </m:sSubPr>
                        <m:e>
                          <m:r>
                            <a:rPr lang="en-US" sz="2400" b="0" i="1" smtClean="0">
                              <a:latin typeface="Cambria Math" panose="02040503050406030204" pitchFamily="18" charset="0"/>
                              <a:ea typeface="Cambria Math" panose="02040503050406030204" pitchFamily="18" charset="0"/>
                              <a:cs typeface="+mn-cs"/>
                            </a:rPr>
                            <m:t>𝑘</m:t>
                          </m:r>
                        </m:e>
                        <m:sub>
                          <m:r>
                            <a:rPr lang="en-US" sz="2400" b="0" i="1" smtClean="0">
                              <a:latin typeface="Cambria Math" panose="02040503050406030204" pitchFamily="18" charset="0"/>
                              <a:ea typeface="Cambria Math" panose="02040503050406030204" pitchFamily="18" charset="0"/>
                              <a:cs typeface="+mn-cs"/>
                            </a:rPr>
                            <m:t>𝑖𝑡</m:t>
                          </m:r>
                        </m:sub>
                      </m:sSub>
                      <m:r>
                        <a:rPr lang="en-US" sz="2400" b="0" i="1" smtClean="0">
                          <a:latin typeface="Cambria Math" panose="02040503050406030204" pitchFamily="18" charset="0"/>
                          <a:ea typeface="Cambria Math" panose="02040503050406030204" pitchFamily="18" charset="0"/>
                          <a:cs typeface="+mn-cs"/>
                        </a:rPr>
                        <m:t>+</m:t>
                      </m:r>
                      <m:r>
                        <a:rPr lang="en-US" sz="2400" b="0" i="1" smtClean="0">
                          <a:latin typeface="Cambria Math" panose="02040503050406030204" pitchFamily="18" charset="0"/>
                          <a:ea typeface="Cambria Math" panose="02040503050406030204" pitchFamily="18" charset="0"/>
                          <a:cs typeface="+mn-cs"/>
                        </a:rPr>
                        <m:t>𝛽</m:t>
                      </m:r>
                      <m:sSub>
                        <m:sSubPr>
                          <m:ctrlPr>
                            <a:rPr lang="en-US" sz="2400" b="0" i="1" smtClean="0">
                              <a:latin typeface="Cambria Math" panose="02040503050406030204" pitchFamily="18" charset="0"/>
                              <a:ea typeface="Cambria Math" panose="02040503050406030204" pitchFamily="18" charset="0"/>
                              <a:cs typeface="+mn-cs"/>
                            </a:rPr>
                          </m:ctrlPr>
                        </m:sSubPr>
                        <m:e>
                          <m:r>
                            <a:rPr lang="en-US" sz="2400" b="0" i="1" smtClean="0">
                              <a:latin typeface="Cambria Math" panose="02040503050406030204" pitchFamily="18" charset="0"/>
                              <a:ea typeface="Cambria Math" panose="02040503050406030204" pitchFamily="18" charset="0"/>
                              <a:cs typeface="+mn-cs"/>
                            </a:rPr>
                            <m:t>𝑙</m:t>
                          </m:r>
                        </m:e>
                        <m:sub>
                          <m:r>
                            <a:rPr lang="en-US" sz="2400" b="0" i="1" smtClean="0">
                              <a:latin typeface="Cambria Math" panose="02040503050406030204" pitchFamily="18" charset="0"/>
                              <a:ea typeface="Cambria Math" panose="02040503050406030204" pitchFamily="18" charset="0"/>
                              <a:cs typeface="+mn-cs"/>
                            </a:rPr>
                            <m:t>𝑖𝑡</m:t>
                          </m:r>
                        </m:sub>
                      </m:sSub>
                    </m:oMath>
                  </m:oMathPara>
                </a14:m>
                <a:endParaRPr lang="en-US" sz="2400" b="0" dirty="0" smtClean="0">
                  <a:latin typeface="Garamond" panose="02020404030301010803" pitchFamily="18" charset="0"/>
                  <a:ea typeface="Cambria Math" panose="02040503050406030204" pitchFamily="18" charset="0"/>
                  <a:cs typeface="+mn-cs"/>
                </a:endParaRPr>
              </a:p>
              <a:p>
                <a:pPr lvl="1"/>
                <a:r>
                  <a:rPr lang="en-US" sz="2100" b="0" dirty="0" smtClean="0">
                    <a:latin typeface="Garamond" panose="02020404030301010803" pitchFamily="18" charset="0"/>
                    <a:cs typeface="+mn-cs"/>
                  </a:rPr>
                  <a:t>Where </a:t>
                </a:r>
                <a:r>
                  <a:rPr lang="en-US" sz="2100" b="0" dirty="0" err="1" smtClean="0">
                    <a:latin typeface="Garamond" panose="02020404030301010803" pitchFamily="18" charset="0"/>
                    <a:cs typeface="+mn-cs"/>
                  </a:rPr>
                  <a:t>i</a:t>
                </a:r>
                <a:r>
                  <a:rPr lang="en-US" sz="2100" b="0" dirty="0" smtClean="0">
                    <a:latin typeface="Garamond" panose="02020404030301010803" pitchFamily="18" charset="0"/>
                    <a:cs typeface="+mn-cs"/>
                  </a:rPr>
                  <a:t> denotes a firm and t denotes time. </a:t>
                </a:r>
              </a:p>
              <a:p>
                <a:r>
                  <a:rPr lang="en-US" sz="2400" b="0" dirty="0" smtClean="0">
                    <a:latin typeface="Garamond" panose="02020404030301010803" pitchFamily="18" charset="0"/>
                    <a:cs typeface="+mn-cs"/>
                  </a:rPr>
                  <a:t>From the equation above, we can obtain the following expression for total factor productivity:</a:t>
                </a:r>
              </a:p>
              <a:p>
                <a:pPr marL="22318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cs typeface="+mn-cs"/>
                            </a:rPr>
                          </m:ctrlPr>
                        </m:sSubPr>
                        <m:e>
                          <m:r>
                            <a:rPr lang="en-US" sz="2400" b="0" i="1" smtClean="0">
                              <a:latin typeface="Cambria Math" panose="02040503050406030204" pitchFamily="18" charset="0"/>
                              <a:cs typeface="+mn-cs"/>
                            </a:rPr>
                            <m:t>𝑇𝐹𝑃</m:t>
                          </m:r>
                        </m:e>
                        <m:sub>
                          <m:r>
                            <a:rPr lang="en-US" sz="2400" b="0" i="1" smtClean="0">
                              <a:latin typeface="Cambria Math" panose="02040503050406030204" pitchFamily="18" charset="0"/>
                              <a:cs typeface="+mn-cs"/>
                            </a:rPr>
                            <m:t>𝑖𝑡</m:t>
                          </m:r>
                        </m:sub>
                      </m:sSub>
                      <m:r>
                        <a:rPr lang="en-US" sz="2400" b="0" i="1" smtClean="0">
                          <a:latin typeface="Cambria Math" panose="02040503050406030204" pitchFamily="18" charset="0"/>
                          <a:cs typeface="+mn-cs"/>
                        </a:rPr>
                        <m:t>=</m:t>
                      </m:r>
                      <m:sSub>
                        <m:sSubPr>
                          <m:ctrlPr>
                            <a:rPr lang="en-US" sz="2400" b="0" i="1" smtClean="0">
                              <a:latin typeface="Cambria Math" panose="02040503050406030204" pitchFamily="18" charset="0"/>
                              <a:cs typeface="+mn-cs"/>
                            </a:rPr>
                          </m:ctrlPr>
                        </m:sSubPr>
                        <m:e>
                          <m:r>
                            <a:rPr lang="en-US" sz="2400" b="0" i="1" smtClean="0">
                              <a:latin typeface="Cambria Math" panose="02040503050406030204" pitchFamily="18" charset="0"/>
                              <a:cs typeface="+mn-cs"/>
                            </a:rPr>
                            <m:t>𝑞</m:t>
                          </m:r>
                        </m:e>
                        <m:sub>
                          <m:r>
                            <a:rPr lang="en-US" sz="2400" b="0" i="1" smtClean="0">
                              <a:latin typeface="Cambria Math" panose="02040503050406030204" pitchFamily="18" charset="0"/>
                              <a:cs typeface="+mn-cs"/>
                            </a:rPr>
                            <m:t>𝑖𝑡</m:t>
                          </m:r>
                        </m:sub>
                      </m:sSub>
                      <m:r>
                        <a:rPr lang="en-US" sz="2400" b="0" i="1" smtClean="0">
                          <a:latin typeface="Cambria Math" panose="02040503050406030204" pitchFamily="18" charset="0"/>
                          <a:cs typeface="+mn-cs"/>
                        </a:rPr>
                        <m:t>−</m:t>
                      </m:r>
                      <m:r>
                        <a:rPr lang="en-US" sz="2400" b="0" i="1">
                          <a:latin typeface="Cambria Math" panose="02040503050406030204" pitchFamily="18" charset="0"/>
                          <a:ea typeface="Cambria Math" panose="02040503050406030204" pitchFamily="18" charset="0"/>
                        </a:rPr>
                        <m:t>𝛼</m:t>
                      </m:r>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𝑘</m:t>
                          </m:r>
                        </m:e>
                        <m:sub>
                          <m:r>
                            <a:rPr lang="en-US" sz="2400" b="0" i="1">
                              <a:latin typeface="Cambria Math" panose="02040503050406030204" pitchFamily="18" charset="0"/>
                              <a:ea typeface="Cambria Math" panose="02040503050406030204" pitchFamily="18" charset="0"/>
                            </a:rPr>
                            <m:t>𝑖𝑡</m:t>
                          </m:r>
                        </m:sub>
                      </m:sSub>
                      <m:r>
                        <a:rPr lang="en-US" sz="2400" b="0" i="1" smtClean="0">
                          <a:latin typeface="Cambria Math" panose="02040503050406030204" pitchFamily="18" charset="0"/>
                          <a:ea typeface="Cambria Math" panose="02040503050406030204" pitchFamily="18" charset="0"/>
                        </a:rPr>
                        <m:t>−</m:t>
                      </m:r>
                      <m:r>
                        <a:rPr lang="en-US" sz="2400" b="0" i="1">
                          <a:latin typeface="Cambria Math" panose="02040503050406030204" pitchFamily="18" charset="0"/>
                          <a:ea typeface="Cambria Math" panose="02040503050406030204" pitchFamily="18" charset="0"/>
                        </a:rPr>
                        <m:t>𝛽</m:t>
                      </m:r>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𝑙</m:t>
                          </m:r>
                        </m:e>
                        <m:sub>
                          <m:r>
                            <a:rPr lang="en-US" sz="2400" b="0" i="1">
                              <a:latin typeface="Cambria Math" panose="02040503050406030204" pitchFamily="18" charset="0"/>
                              <a:ea typeface="Cambria Math" panose="02040503050406030204" pitchFamily="18" charset="0"/>
                            </a:rPr>
                            <m:t>𝑖𝑡</m:t>
                          </m:r>
                        </m:sub>
                      </m:sSub>
                    </m:oMath>
                  </m:oMathPara>
                </a14:m>
                <a:endParaRPr lang="en-US" sz="2400" b="0" dirty="0">
                  <a:latin typeface="Garamond" panose="02020404030301010803" pitchFamily="18" charset="0"/>
                  <a:cs typeface="+mn-cs"/>
                </a:endParaRPr>
              </a:p>
              <a:p>
                <a:pPr marL="223180" indent="0">
                  <a:buNone/>
                </a:pPr>
                <a:endParaRPr lang="en-US" sz="2400" b="0" dirty="0">
                  <a:latin typeface="Garamond" panose="02020404030301010803" pitchFamily="18" charset="0"/>
                  <a:cs typeface="+mn-cs"/>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9695" y="1007002"/>
                <a:ext cx="9057655" cy="5241398"/>
              </a:xfrm>
              <a:blipFill rotWithShape="0">
                <a:blip r:embed="rId3" cstate="print"/>
                <a:stretch>
                  <a:fillRect t="-279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69233210-FD1D-4643-A408-4B2BDEE02D8B}" type="slidenum">
              <a:rPr lang="en-US" smtClean="0"/>
              <a:pPr/>
              <a:t>55</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spTree>
    <p:extLst>
      <p:ext uri="{BB962C8B-B14F-4D97-AF65-F5344CB8AC3E}">
        <p14:creationId xmlns:p14="http://schemas.microsoft.com/office/powerpoint/2010/main" xmlns="" val="374381060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Measuring Productivity at the Firm Level (2)</a:t>
            </a:r>
            <a:endParaRPr lang="en-US" sz="3200"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89695" y="1464202"/>
                <a:ext cx="9057655" cy="5241398"/>
              </a:xfrm>
            </p:spPr>
            <p:txBody>
              <a:bodyPr>
                <a:noAutofit/>
              </a:bodyPr>
              <a:lstStyle/>
              <a:p>
                <a:r>
                  <a:rPr lang="en-US" sz="2400" b="0" dirty="0" smtClean="0">
                    <a:latin typeface="Garamond" panose="02020404030301010803" pitchFamily="18" charset="0"/>
                    <a:cs typeface="+mn-cs"/>
                    <a:sym typeface="Baskerville" charset="0"/>
                  </a:rPr>
                  <a:t>But correctly estimating TFP is not trivial:</a:t>
                </a:r>
              </a:p>
              <a:p>
                <a:pPr marL="223180" indent="0">
                  <a:buNone/>
                </a:pPr>
                <a14:m>
                  <m:oMathPara xmlns:m="http://schemas.openxmlformats.org/officeDocument/2006/math">
                    <m:oMathParaPr>
                      <m:jc m:val="centerGroup"/>
                    </m:oMathParaPr>
                    <m:oMath xmlns:m="http://schemas.openxmlformats.org/officeDocument/2006/math">
                      <m:sSub>
                        <m:sSubPr>
                          <m:ctrlPr>
                            <a:rPr lang="en-US" sz="2400" b="0" i="1">
                              <a:latin typeface="Cambria Math" panose="02040503050406030204" pitchFamily="18" charset="0"/>
                            </a:rPr>
                          </m:ctrlPr>
                        </m:sSubPr>
                        <m:e>
                          <m:r>
                            <a:rPr lang="en-US" sz="2400" b="0" i="1">
                              <a:latin typeface="Cambria Math" panose="02040503050406030204" pitchFamily="18" charset="0"/>
                            </a:rPr>
                            <m:t>𝑇𝐹𝑃</m:t>
                          </m:r>
                        </m:e>
                        <m:sub>
                          <m:r>
                            <a:rPr lang="en-US" sz="2400" b="0" i="1">
                              <a:latin typeface="Cambria Math" panose="02040503050406030204" pitchFamily="18" charset="0"/>
                            </a:rPr>
                            <m:t>𝑖𝑡</m:t>
                          </m:r>
                        </m:sub>
                      </m:sSub>
                      <m:r>
                        <a:rPr lang="en-US" sz="2400" b="0" i="1">
                          <a:latin typeface="Cambria Math" panose="02040503050406030204" pitchFamily="18" charset="0"/>
                        </a:rPr>
                        <m:t>=</m:t>
                      </m:r>
                      <m:sSub>
                        <m:sSubPr>
                          <m:ctrlPr>
                            <a:rPr lang="en-US" sz="2400" b="0" i="1">
                              <a:latin typeface="Cambria Math" panose="02040503050406030204" pitchFamily="18" charset="0"/>
                            </a:rPr>
                          </m:ctrlPr>
                        </m:sSubPr>
                        <m:e>
                          <m:r>
                            <a:rPr lang="en-US" sz="2400" b="0" i="1">
                              <a:latin typeface="Cambria Math" panose="02040503050406030204" pitchFamily="18" charset="0"/>
                            </a:rPr>
                            <m:t>𝑞</m:t>
                          </m:r>
                        </m:e>
                        <m:sub>
                          <m:r>
                            <a:rPr lang="en-US" sz="2400" b="0" i="1">
                              <a:latin typeface="Cambria Math" panose="02040503050406030204" pitchFamily="18" charset="0"/>
                            </a:rPr>
                            <m:t>𝑖𝑡</m:t>
                          </m:r>
                        </m:sub>
                      </m:sSub>
                      <m:r>
                        <a:rPr lang="en-US" sz="2400" b="0" i="1">
                          <a:latin typeface="Cambria Math" panose="02040503050406030204" pitchFamily="18" charset="0"/>
                        </a:rPr>
                        <m:t>−</m:t>
                      </m:r>
                      <m:r>
                        <a:rPr lang="en-US" sz="2400" b="0" i="1">
                          <a:latin typeface="Cambria Math" panose="02040503050406030204" pitchFamily="18" charset="0"/>
                          <a:ea typeface="Cambria Math" panose="02040503050406030204" pitchFamily="18" charset="0"/>
                        </a:rPr>
                        <m:t>𝛼</m:t>
                      </m:r>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𝑘</m:t>
                          </m:r>
                        </m:e>
                        <m:sub>
                          <m:r>
                            <a:rPr lang="en-US" sz="2400" b="0" i="1">
                              <a:latin typeface="Cambria Math" panose="02040503050406030204" pitchFamily="18" charset="0"/>
                              <a:ea typeface="Cambria Math" panose="02040503050406030204" pitchFamily="18" charset="0"/>
                            </a:rPr>
                            <m:t>𝑖𝑡</m:t>
                          </m:r>
                        </m:sub>
                      </m:sSub>
                      <m:r>
                        <a:rPr lang="en-US" sz="2400" b="0" i="1">
                          <a:latin typeface="Cambria Math" panose="02040503050406030204" pitchFamily="18" charset="0"/>
                          <a:ea typeface="Cambria Math" panose="02040503050406030204" pitchFamily="18" charset="0"/>
                        </a:rPr>
                        <m:t>−</m:t>
                      </m:r>
                      <m:r>
                        <a:rPr lang="en-US" sz="2400" b="0" i="1">
                          <a:latin typeface="Cambria Math" panose="02040503050406030204" pitchFamily="18" charset="0"/>
                          <a:ea typeface="Cambria Math" panose="02040503050406030204" pitchFamily="18" charset="0"/>
                        </a:rPr>
                        <m:t>𝛽</m:t>
                      </m:r>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𝑙</m:t>
                          </m:r>
                        </m:e>
                        <m:sub>
                          <m:r>
                            <a:rPr lang="en-US" sz="2400" b="0" i="1">
                              <a:latin typeface="Cambria Math" panose="02040503050406030204" pitchFamily="18" charset="0"/>
                              <a:ea typeface="Cambria Math" panose="02040503050406030204" pitchFamily="18" charset="0"/>
                            </a:rPr>
                            <m:t>𝑖𝑡</m:t>
                          </m:r>
                        </m:sub>
                      </m:sSub>
                    </m:oMath>
                  </m:oMathPara>
                </a14:m>
                <a:endParaRPr lang="en-US" sz="2400" b="0" dirty="0">
                  <a:latin typeface="Garamond" panose="02020404030301010803" pitchFamily="18" charset="0"/>
                  <a:cs typeface="+mn-cs"/>
                  <a:sym typeface="Baskerville" charset="0"/>
                </a:endParaRPr>
              </a:p>
              <a:p>
                <a:pPr lvl="1">
                  <a:spcBef>
                    <a:spcPts val="600"/>
                  </a:spcBef>
                </a:pPr>
                <a:r>
                  <a:rPr lang="en-US" sz="2100" dirty="0" smtClean="0">
                    <a:latin typeface="Garamond" panose="02020404030301010803" pitchFamily="18" charset="0"/>
                    <a:cs typeface="+mn-cs"/>
                  </a:rPr>
                  <a:t>We need measures of real output, real capital stock, real labor stock, and potentially real measures of stocks of other inputs.</a:t>
                </a:r>
              </a:p>
              <a:p>
                <a:pPr lvl="1">
                  <a:spcBef>
                    <a:spcPts val="600"/>
                  </a:spcBef>
                </a:pPr>
                <a:r>
                  <a:rPr lang="en-US" sz="2100" dirty="0" smtClean="0">
                    <a:latin typeface="Garamond" panose="02020404030301010803" pitchFamily="18" charset="0"/>
                    <a:cs typeface="+mn-cs"/>
                  </a:rPr>
                  <a:t>We also need to successfully determine the values of </a:t>
                </a:r>
                <a:r>
                  <a:rPr lang="el-GR" sz="2100" dirty="0" smtClean="0">
                    <a:latin typeface="Garamond" panose="02020404030301010803" pitchFamily="18" charset="0"/>
                    <a:cs typeface="+mn-cs"/>
                  </a:rPr>
                  <a:t>α</a:t>
                </a:r>
                <a:r>
                  <a:rPr lang="en-US" sz="2100" dirty="0" smtClean="0">
                    <a:latin typeface="Garamond" panose="02020404030301010803" pitchFamily="18" charset="0"/>
                    <a:cs typeface="+mn-cs"/>
                  </a:rPr>
                  <a:t> and </a:t>
                </a:r>
                <a:r>
                  <a:rPr lang="el-GR" sz="2100" dirty="0" smtClean="0">
                    <a:latin typeface="Garamond" panose="02020404030301010803" pitchFamily="18" charset="0"/>
                    <a:cs typeface="+mn-cs"/>
                  </a:rPr>
                  <a:t>β</a:t>
                </a:r>
                <a:r>
                  <a:rPr lang="en-US" sz="2100" dirty="0" smtClean="0">
                    <a:latin typeface="Garamond" panose="02020404030301010803" pitchFamily="18" charset="0"/>
                    <a:cs typeface="+mn-cs"/>
                  </a:rPr>
                  <a:t>.</a:t>
                </a:r>
              </a:p>
              <a:p>
                <a:r>
                  <a:rPr lang="en-US" sz="2400" b="0" dirty="0" smtClean="0">
                    <a:latin typeface="Garamond" panose="02020404030301010803" pitchFamily="18" charset="0"/>
                    <a:cs typeface="+mn-cs"/>
                  </a:rPr>
                  <a:t>Measuring </a:t>
                </a:r>
                <a:r>
                  <a:rPr lang="en-US" sz="2400" dirty="0" smtClean="0">
                    <a:latin typeface="Garamond" panose="02020404030301010803" pitchFamily="18" charset="0"/>
                    <a:cs typeface="+mn-cs"/>
                  </a:rPr>
                  <a:t>real</a:t>
                </a:r>
                <a:r>
                  <a:rPr lang="en-US" sz="2400" b="0" dirty="0" smtClean="0">
                    <a:latin typeface="Garamond" panose="02020404030301010803" pitchFamily="18" charset="0"/>
                    <a:cs typeface="+mn-cs"/>
                  </a:rPr>
                  <a:t> output, capital stock, and labor input is difficult.</a:t>
                </a:r>
              </a:p>
              <a:p>
                <a:pPr lvl="1"/>
                <a:r>
                  <a:rPr lang="en-US" sz="2100" dirty="0" smtClean="0">
                    <a:latin typeface="Garamond" panose="02020404030301010803" pitchFamily="18" charset="0"/>
                    <a:cs typeface="+mn-cs"/>
                  </a:rPr>
                  <a:t>Must find appropriate deflators</a:t>
                </a:r>
              </a:p>
              <a:p>
                <a:r>
                  <a:rPr lang="en-US" sz="2400" b="0" dirty="0">
                    <a:latin typeface="Garamond" panose="02020404030301010803" pitchFamily="18" charset="0"/>
                  </a:rPr>
                  <a:t>There are two basic estimation approaches to the TFP equation:</a:t>
                </a:r>
              </a:p>
              <a:p>
                <a:pPr lvl="1">
                  <a:spcBef>
                    <a:spcPts val="600"/>
                  </a:spcBef>
                </a:pPr>
                <a:r>
                  <a:rPr lang="en-US" sz="2100" dirty="0">
                    <a:latin typeface="Garamond" panose="02020404030301010803" pitchFamily="18" charset="0"/>
                  </a:rPr>
                  <a:t>Assume competitive input markets, which yields the result that </a:t>
                </a:r>
                <a:r>
                  <a:rPr lang="el-GR" sz="2100" dirty="0">
                    <a:latin typeface="Garamond" panose="02020404030301010803" pitchFamily="18" charset="0"/>
                  </a:rPr>
                  <a:t>α</a:t>
                </a:r>
                <a:r>
                  <a:rPr lang="en-US" sz="2100" dirty="0">
                    <a:latin typeface="Garamond" panose="02020404030301010803" pitchFamily="18" charset="0"/>
                  </a:rPr>
                  <a:t> and </a:t>
                </a:r>
                <a:r>
                  <a:rPr lang="el-GR" sz="2100" dirty="0">
                    <a:latin typeface="Garamond" panose="02020404030301010803" pitchFamily="18" charset="0"/>
                  </a:rPr>
                  <a:t>β</a:t>
                </a:r>
                <a:r>
                  <a:rPr lang="en-US" sz="2100" dirty="0">
                    <a:latin typeface="Garamond" panose="02020404030301010803" pitchFamily="18" charset="0"/>
                  </a:rPr>
                  <a:t> are the shares of output received by each input.</a:t>
                </a:r>
              </a:p>
              <a:p>
                <a:pPr lvl="1">
                  <a:spcBef>
                    <a:spcPts val="600"/>
                  </a:spcBef>
                </a:pPr>
                <a:r>
                  <a:rPr lang="en-US" sz="2100" dirty="0">
                    <a:latin typeface="Garamond" panose="02020404030301010803" pitchFamily="18" charset="0"/>
                  </a:rPr>
                  <a:t>Assume </a:t>
                </a:r>
                <a:r>
                  <a:rPr lang="el-GR" sz="2100" dirty="0">
                    <a:latin typeface="Garamond" panose="02020404030301010803" pitchFamily="18" charset="0"/>
                  </a:rPr>
                  <a:t>α</a:t>
                </a:r>
                <a:r>
                  <a:rPr lang="en-US" sz="2100" dirty="0">
                    <a:latin typeface="Garamond" panose="02020404030301010803" pitchFamily="18" charset="0"/>
                  </a:rPr>
                  <a:t> and </a:t>
                </a:r>
                <a:r>
                  <a:rPr lang="el-GR" sz="2100" dirty="0">
                    <a:latin typeface="Garamond" panose="02020404030301010803" pitchFamily="18" charset="0"/>
                  </a:rPr>
                  <a:t>β</a:t>
                </a:r>
                <a:r>
                  <a:rPr lang="en-US" sz="2100" dirty="0">
                    <a:latin typeface="Garamond" panose="02020404030301010803" pitchFamily="18" charset="0"/>
                  </a:rPr>
                  <a:t> are roughly constant across firms and estimate them via a regression</a:t>
                </a:r>
                <a:r>
                  <a:rPr lang="en-US" sz="2100" dirty="0" smtClean="0">
                    <a:latin typeface="Garamond" panose="02020404030301010803" pitchFamily="18" charset="0"/>
                  </a:rPr>
                  <a:t>.</a:t>
                </a:r>
              </a:p>
              <a:p>
                <a:pPr lvl="1">
                  <a:spcBef>
                    <a:spcPts val="600"/>
                  </a:spcBef>
                </a:pPr>
                <a:r>
                  <a:rPr lang="en-US" sz="2100" dirty="0" smtClean="0">
                    <a:latin typeface="Garamond" panose="02020404030301010803" pitchFamily="18" charset="0"/>
                  </a:rPr>
                  <a:t>There are a multitude of additional econometric issues to consider (e.g. the </a:t>
                </a:r>
                <a:r>
                  <a:rPr lang="en-US" sz="2100" dirty="0" err="1" smtClean="0">
                    <a:latin typeface="Garamond" panose="02020404030301010803" pitchFamily="18" charset="0"/>
                  </a:rPr>
                  <a:t>Olley-Pakes</a:t>
                </a:r>
                <a:r>
                  <a:rPr lang="en-US" sz="2100" dirty="0" smtClean="0">
                    <a:latin typeface="Garamond" panose="02020404030301010803" pitchFamily="18" charset="0"/>
                  </a:rPr>
                  <a:t> and </a:t>
                </a:r>
                <a:r>
                  <a:rPr lang="en-US" sz="2100" dirty="0" err="1" smtClean="0">
                    <a:latin typeface="Garamond" panose="02020404030301010803" pitchFamily="18" charset="0"/>
                  </a:rPr>
                  <a:t>Levinsohn-Petrin</a:t>
                </a:r>
                <a:r>
                  <a:rPr lang="en-US" sz="2100" dirty="0" smtClean="0">
                    <a:latin typeface="Garamond" panose="02020404030301010803" pitchFamily="18" charset="0"/>
                  </a:rPr>
                  <a:t> approaches)</a:t>
                </a:r>
                <a:endParaRPr lang="en-US" sz="2400" dirty="0">
                  <a:latin typeface="Garamond" panose="02020404030301010803" pitchFamily="18" charset="0"/>
                </a:endParaRPr>
              </a:p>
              <a:p>
                <a:pPr lvl="1"/>
                <a:endParaRPr lang="en-US" sz="2100" b="0" dirty="0">
                  <a:latin typeface="Garamond" panose="02020404030301010803" pitchFamily="18" charset="0"/>
                  <a:cs typeface="+mn-cs"/>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9695" y="1464202"/>
                <a:ext cx="9057655" cy="5241398"/>
              </a:xfrm>
              <a:blipFill rotWithShape="0">
                <a:blip r:embed="rId3" cstate="print"/>
                <a:stretch>
                  <a:fillRect t="-11163" r="-2086" b="-23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69233210-FD1D-4643-A408-4B2BDEE02D8B}" type="slidenum">
              <a:rPr lang="en-US" smtClean="0"/>
              <a:pPr/>
              <a:t>56</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spTree>
    <p:extLst>
      <p:ext uri="{BB962C8B-B14F-4D97-AF65-F5344CB8AC3E}">
        <p14:creationId xmlns:p14="http://schemas.microsoft.com/office/powerpoint/2010/main" xmlns="" val="381912835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Quick Example – </a:t>
            </a:r>
            <a:r>
              <a:rPr lang="en-US" sz="3200" dirty="0" err="1" smtClean="0"/>
              <a:t>Brynjolfsson</a:t>
            </a:r>
            <a:r>
              <a:rPr lang="en-US" sz="3200" dirty="0" smtClean="0"/>
              <a:t> and </a:t>
            </a:r>
            <a:r>
              <a:rPr lang="en-US" sz="3200" dirty="0" err="1" smtClean="0"/>
              <a:t>Hitt</a:t>
            </a:r>
            <a:r>
              <a:rPr lang="en-US" sz="3200" dirty="0" smtClean="0"/>
              <a:t> (2003)</a:t>
            </a:r>
            <a:endParaRPr lang="en-US" sz="3200" dirty="0"/>
          </a:p>
        </p:txBody>
      </p:sp>
      <p:sp>
        <p:nvSpPr>
          <p:cNvPr id="3" name="Content Placeholder 2"/>
          <p:cNvSpPr>
            <a:spLocks noGrp="1"/>
          </p:cNvSpPr>
          <p:nvPr>
            <p:ph idx="1"/>
          </p:nvPr>
        </p:nvSpPr>
        <p:spPr>
          <a:xfrm>
            <a:off x="89695" y="1464202"/>
            <a:ext cx="9057655" cy="5241398"/>
          </a:xfrm>
        </p:spPr>
        <p:txBody>
          <a:bodyPr>
            <a:noAutofit/>
          </a:bodyPr>
          <a:lstStyle/>
          <a:p>
            <a:r>
              <a:rPr lang="en-US" sz="2400" b="0" dirty="0" err="1" smtClean="0">
                <a:latin typeface="Garamond" panose="02020404030301010803" pitchFamily="18" charset="0"/>
                <a:cs typeface="+mn-cs"/>
                <a:sym typeface="Baskerville" charset="0"/>
              </a:rPr>
              <a:t>Brynjolfsson</a:t>
            </a:r>
            <a:r>
              <a:rPr lang="en-US" sz="2400" b="0" dirty="0" smtClean="0">
                <a:latin typeface="Garamond" panose="02020404030301010803" pitchFamily="18" charset="0"/>
                <a:cs typeface="+mn-cs"/>
                <a:sym typeface="Baskerville" charset="0"/>
              </a:rPr>
              <a:t> and </a:t>
            </a:r>
            <a:r>
              <a:rPr lang="en-US" sz="2400" b="0" dirty="0" err="1" smtClean="0">
                <a:latin typeface="Garamond" panose="02020404030301010803" pitchFamily="18" charset="0"/>
                <a:cs typeface="+mn-cs"/>
                <a:sym typeface="Baskerville" charset="0"/>
              </a:rPr>
              <a:t>Hitt</a:t>
            </a:r>
            <a:r>
              <a:rPr lang="en-US" sz="2400" b="0" dirty="0" smtClean="0">
                <a:latin typeface="Garamond" panose="02020404030301010803" pitchFamily="18" charset="0"/>
                <a:cs typeface="+mn-cs"/>
                <a:sym typeface="Baskerville" charset="0"/>
              </a:rPr>
              <a:t> (2003): “Computing Productivity: Firm-Level Evidence,” The Review of Economics and Statistics, 85(4), 793-808.</a:t>
            </a:r>
          </a:p>
          <a:p>
            <a:r>
              <a:rPr lang="en-US" sz="2400" b="0" dirty="0" smtClean="0">
                <a:latin typeface="Garamond" panose="02020404030301010803" pitchFamily="18" charset="0"/>
                <a:cs typeface="+mn-cs"/>
                <a:sym typeface="Baskerville" charset="0"/>
              </a:rPr>
              <a:t>Empirical exploration of the effect of computerization on firm productivity using a sample of large U.S. manufacturing firms over 1987-1994. </a:t>
            </a:r>
          </a:p>
          <a:p>
            <a:r>
              <a:rPr lang="en-US" sz="2400" b="0" dirty="0" smtClean="0">
                <a:latin typeface="Garamond" panose="02020404030301010803" pitchFamily="18" charset="0"/>
                <a:cs typeface="+mn-cs"/>
                <a:sym typeface="Baskerville" charset="0"/>
              </a:rPr>
              <a:t>Did the surge of computer innovation in the 1970s-1990s boost U.S. firms’ productivity? If so, was the effect economically significant?</a:t>
            </a:r>
          </a:p>
          <a:p>
            <a:r>
              <a:rPr lang="en-US" sz="2400" b="0" dirty="0" smtClean="0">
                <a:latin typeface="Garamond" panose="02020404030301010803" pitchFamily="18" charset="0"/>
                <a:cs typeface="+mn-cs"/>
                <a:sym typeface="Baskerville" charset="0"/>
              </a:rPr>
              <a:t>An attempt to solve the “Productivity Paradox”, illustrated by Solow’s 1987 statement that “we see computers everywhere but in the productivity statistics”. </a:t>
            </a:r>
          </a:p>
          <a:p>
            <a:pPr lvl="1"/>
            <a:endParaRPr lang="en-US" sz="2100" b="0" dirty="0">
              <a:latin typeface="Garamond" panose="02020404030301010803" pitchFamily="18" charset="0"/>
              <a:cs typeface="+mn-cs"/>
            </a:endParaRPr>
          </a:p>
        </p:txBody>
      </p:sp>
      <p:sp>
        <p:nvSpPr>
          <p:cNvPr id="4" name="Slide Number Placeholder 3"/>
          <p:cNvSpPr>
            <a:spLocks noGrp="1"/>
          </p:cNvSpPr>
          <p:nvPr>
            <p:ph type="sldNum" sz="quarter" idx="10"/>
          </p:nvPr>
        </p:nvSpPr>
        <p:spPr/>
        <p:txBody>
          <a:bodyPr/>
          <a:lstStyle/>
          <a:p>
            <a:fld id="{69233210-FD1D-4643-A408-4B2BDEE02D8B}" type="slidenum">
              <a:rPr lang="en-US" smtClean="0"/>
              <a:pPr/>
              <a:t>57</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spTree>
    <p:extLst>
      <p:ext uri="{BB962C8B-B14F-4D97-AF65-F5344CB8AC3E}">
        <p14:creationId xmlns:p14="http://schemas.microsoft.com/office/powerpoint/2010/main" xmlns="" val="5447100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Empirical Approach</a:t>
            </a:r>
            <a:endParaRPr lang="en-US" sz="3200" dirty="0"/>
          </a:p>
        </p:txBody>
      </p:sp>
      <mc:AlternateContent xmlns:mc="http://schemas.openxmlformats.org/markup-compatibility/2006">
        <mc:Choice xmlns:a14="http://schemas.microsoft.com/office/drawing/2010/main" xmlns="" Requires="a14">
          <p:sp>
            <p:nvSpPr>
              <p:cNvPr id="3" name="Content Placeholder 2"/>
              <p:cNvSpPr>
                <a:spLocks noGrp="1"/>
              </p:cNvSpPr>
              <p:nvPr>
                <p:ph idx="1"/>
              </p:nvPr>
            </p:nvSpPr>
            <p:spPr>
              <a:xfrm>
                <a:off x="89695" y="1464202"/>
                <a:ext cx="9057655" cy="5241398"/>
              </a:xfrm>
            </p:spPr>
            <p:txBody>
              <a:bodyPr>
                <a:noAutofit/>
              </a:bodyPr>
              <a:lstStyle/>
              <a:p>
                <a:r>
                  <a:rPr lang="en-US" sz="2400" b="0" dirty="0" smtClean="0">
                    <a:latin typeface="Garamond" panose="02020404030301010803" pitchFamily="18" charset="0"/>
                    <a:cs typeface="+mn-cs"/>
                    <a:sym typeface="Baskerville" charset="0"/>
                  </a:rPr>
                  <a:t>Follow a standard production function approach:</a:t>
                </a:r>
              </a:p>
              <a:p>
                <a:pPr marL="22318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cs typeface="+mn-cs"/>
                              <a:sym typeface="Baskerville" charset="0"/>
                            </a:rPr>
                          </m:ctrlPr>
                        </m:sSubPr>
                        <m:e>
                          <m:r>
                            <a:rPr lang="en-US" sz="2400" b="0" i="1" smtClean="0">
                              <a:latin typeface="Cambria Math" panose="02040503050406030204" pitchFamily="18" charset="0"/>
                              <a:cs typeface="+mn-cs"/>
                              <a:sym typeface="Baskerville" charset="0"/>
                            </a:rPr>
                            <m:t>𝑄</m:t>
                          </m:r>
                        </m:e>
                        <m:sub>
                          <m:r>
                            <a:rPr lang="en-US" sz="2400" b="0" i="1" smtClean="0">
                              <a:latin typeface="Cambria Math" panose="02040503050406030204" pitchFamily="18" charset="0"/>
                              <a:cs typeface="+mn-cs"/>
                              <a:sym typeface="Baskerville" charset="0"/>
                            </a:rPr>
                            <m:t>𝑖𝑡</m:t>
                          </m:r>
                        </m:sub>
                      </m:sSub>
                      <m:r>
                        <a:rPr lang="en-US" sz="2400" b="0" i="1" smtClean="0">
                          <a:latin typeface="Cambria Math" panose="02040503050406030204" pitchFamily="18" charset="0"/>
                          <a:cs typeface="+mn-cs"/>
                          <a:sym typeface="Baskerville" charset="0"/>
                        </a:rPr>
                        <m:t>=</m:t>
                      </m:r>
                      <m:r>
                        <a:rPr lang="en-US" sz="2400" b="0" i="1" smtClean="0">
                          <a:latin typeface="Cambria Math" panose="02040503050406030204" pitchFamily="18" charset="0"/>
                          <a:cs typeface="+mn-cs"/>
                          <a:sym typeface="Baskerville" charset="0"/>
                        </a:rPr>
                        <m:t>𝑓</m:t>
                      </m:r>
                      <m:d>
                        <m:dPr>
                          <m:ctrlPr>
                            <a:rPr lang="en-US" sz="2400" b="0" i="1" smtClean="0">
                              <a:latin typeface="Cambria Math" panose="02040503050406030204" pitchFamily="18" charset="0"/>
                              <a:cs typeface="+mn-cs"/>
                              <a:sym typeface="Baskerville" charset="0"/>
                            </a:rPr>
                          </m:ctrlPr>
                        </m:dPr>
                        <m:e>
                          <m:sSub>
                            <m:sSubPr>
                              <m:ctrlPr>
                                <a:rPr lang="en-US" sz="2400" b="0" i="1" smtClean="0">
                                  <a:latin typeface="Cambria Math" panose="02040503050406030204" pitchFamily="18" charset="0"/>
                                  <a:cs typeface="+mn-cs"/>
                                  <a:sym typeface="Baskerville" charset="0"/>
                                </a:rPr>
                              </m:ctrlPr>
                            </m:sSubPr>
                            <m:e>
                              <m:r>
                                <a:rPr lang="en-US" sz="2400" b="0" i="1" smtClean="0">
                                  <a:latin typeface="Cambria Math" panose="02040503050406030204" pitchFamily="18" charset="0"/>
                                  <a:cs typeface="+mn-cs"/>
                                  <a:sym typeface="Baskerville" charset="0"/>
                                </a:rPr>
                                <m:t>𝐾</m:t>
                              </m:r>
                            </m:e>
                            <m:sub>
                              <m:r>
                                <a:rPr lang="en-US" sz="2400" b="0" i="1" smtClean="0">
                                  <a:latin typeface="Cambria Math" panose="02040503050406030204" pitchFamily="18" charset="0"/>
                                  <a:cs typeface="+mn-cs"/>
                                  <a:sym typeface="Baskerville" charset="0"/>
                                </a:rPr>
                                <m:t>𝑖𝑡</m:t>
                              </m:r>
                            </m:sub>
                          </m:sSub>
                          <m:r>
                            <a:rPr lang="en-US" sz="2400" b="0" i="1" smtClean="0">
                              <a:latin typeface="Cambria Math" panose="02040503050406030204" pitchFamily="18" charset="0"/>
                              <a:cs typeface="+mn-cs"/>
                              <a:sym typeface="Baskerville" charset="0"/>
                            </a:rPr>
                            <m:t>,</m:t>
                          </m:r>
                          <m:sSub>
                            <m:sSubPr>
                              <m:ctrlPr>
                                <a:rPr lang="en-US" sz="2400" b="0" i="1" smtClean="0">
                                  <a:latin typeface="Cambria Math" panose="02040503050406030204" pitchFamily="18" charset="0"/>
                                  <a:cs typeface="+mn-cs"/>
                                  <a:sym typeface="Baskerville" charset="0"/>
                                </a:rPr>
                              </m:ctrlPr>
                            </m:sSubPr>
                            <m:e>
                              <m:r>
                                <a:rPr lang="en-US" sz="2400" b="0" i="1" smtClean="0">
                                  <a:latin typeface="Cambria Math" panose="02040503050406030204" pitchFamily="18" charset="0"/>
                                  <a:cs typeface="+mn-cs"/>
                                  <a:sym typeface="Baskerville" charset="0"/>
                                </a:rPr>
                                <m:t>𝐿</m:t>
                              </m:r>
                            </m:e>
                            <m:sub>
                              <m:r>
                                <a:rPr lang="en-US" sz="2400" b="0" i="1" smtClean="0">
                                  <a:latin typeface="Cambria Math" panose="02040503050406030204" pitchFamily="18" charset="0"/>
                                  <a:cs typeface="+mn-cs"/>
                                  <a:sym typeface="Baskerville" charset="0"/>
                                </a:rPr>
                                <m:t>𝑖𝑡</m:t>
                              </m:r>
                            </m:sub>
                          </m:sSub>
                          <m:r>
                            <a:rPr lang="en-US" sz="2400" b="0" i="1" smtClean="0">
                              <a:latin typeface="Cambria Math" panose="02040503050406030204" pitchFamily="18" charset="0"/>
                              <a:cs typeface="+mn-cs"/>
                              <a:sym typeface="Baskerville" charset="0"/>
                            </a:rPr>
                            <m:t>,</m:t>
                          </m:r>
                          <m:sSub>
                            <m:sSubPr>
                              <m:ctrlPr>
                                <a:rPr lang="en-US" sz="2400" b="0" i="1" smtClean="0">
                                  <a:latin typeface="Cambria Math" panose="02040503050406030204" pitchFamily="18" charset="0"/>
                                  <a:cs typeface="+mn-cs"/>
                                  <a:sym typeface="Baskerville" charset="0"/>
                                </a:rPr>
                              </m:ctrlPr>
                            </m:sSubPr>
                            <m:e>
                              <m:r>
                                <a:rPr lang="en-US" sz="2400" b="0" i="1" smtClean="0">
                                  <a:latin typeface="Cambria Math" panose="02040503050406030204" pitchFamily="18" charset="0"/>
                                  <a:cs typeface="+mn-cs"/>
                                  <a:sym typeface="Baskerville" charset="0"/>
                                </a:rPr>
                                <m:t>𝐶</m:t>
                              </m:r>
                            </m:e>
                            <m:sub>
                              <m:r>
                                <a:rPr lang="en-US" sz="2400" b="0" i="1" smtClean="0">
                                  <a:latin typeface="Cambria Math" panose="02040503050406030204" pitchFamily="18" charset="0"/>
                                  <a:cs typeface="+mn-cs"/>
                                  <a:sym typeface="Baskerville" charset="0"/>
                                </a:rPr>
                                <m:t>𝑖𝑡</m:t>
                              </m:r>
                            </m:sub>
                          </m:sSub>
                        </m:e>
                      </m:d>
                    </m:oMath>
                  </m:oMathPara>
                </a14:m>
                <a:endParaRPr lang="en-US" sz="2400" b="0" dirty="0" smtClean="0">
                  <a:latin typeface="Garamond" panose="02020404030301010803" pitchFamily="18" charset="0"/>
                  <a:cs typeface="+mn-cs"/>
                  <a:sym typeface="Baskerville" charset="0"/>
                </a:endParaRPr>
              </a:p>
              <a:p>
                <a:pPr lvl="1"/>
                <a:r>
                  <a:rPr lang="en-US" sz="2100" dirty="0" smtClean="0">
                    <a:latin typeface="Garamond" panose="02020404030301010803" pitchFamily="18" charset="0"/>
                    <a:cs typeface="+mn-cs"/>
                  </a:rPr>
                  <a:t>Where </a:t>
                </a:r>
                <a:r>
                  <a:rPr lang="en-US" sz="2100" dirty="0" err="1" smtClean="0">
                    <a:latin typeface="Garamond" panose="02020404030301010803" pitchFamily="18" charset="0"/>
                    <a:cs typeface="+mn-cs"/>
                  </a:rPr>
                  <a:t>Cit</a:t>
                </a:r>
                <a:r>
                  <a:rPr lang="en-US" sz="2100" dirty="0" smtClean="0">
                    <a:latin typeface="Garamond" panose="02020404030301010803" pitchFamily="18" charset="0"/>
                    <a:cs typeface="+mn-cs"/>
                  </a:rPr>
                  <a:t> refers to computer capital stock. </a:t>
                </a:r>
                <a:endParaRPr lang="en-US" sz="2100" b="0" dirty="0" smtClean="0">
                  <a:latin typeface="Garamond" panose="02020404030301010803" pitchFamily="18" charset="0"/>
                  <a:cs typeface="+mn-cs"/>
                  <a:sym typeface="Baskerville" charset="0"/>
                </a:endParaRPr>
              </a:p>
              <a:p>
                <a:r>
                  <a:rPr lang="en-US" sz="2400" b="0" dirty="0" smtClean="0">
                    <a:latin typeface="Garamond" panose="02020404030301010803" pitchFamily="18" charset="0"/>
                    <a:cs typeface="+mn-cs"/>
                    <a:sym typeface="Baskerville" charset="0"/>
                  </a:rPr>
                  <a:t>Derive the following empirical model:</a:t>
                </a:r>
              </a:p>
              <a:p>
                <a:pPr marL="223180" indent="0" algn="ctr">
                  <a:buNone/>
                </a:pPr>
                <a14:m>
                  <m:oMath xmlns:m="http://schemas.openxmlformats.org/officeDocument/2006/math">
                    <m:sSub>
                      <m:sSubPr>
                        <m:ctrlPr>
                          <a:rPr lang="en-US" sz="2400" b="0" i="1">
                            <a:latin typeface="Cambria Math" panose="02040503050406030204" pitchFamily="18" charset="0"/>
                          </a:rPr>
                        </m:ctrlPr>
                      </m:sSubPr>
                      <m:e>
                        <m:r>
                          <a:rPr lang="en-US" sz="2400" b="0" i="1">
                            <a:latin typeface="Cambria Math" panose="02040503050406030204" pitchFamily="18" charset="0"/>
                          </a:rPr>
                          <m:t>𝑞</m:t>
                        </m:r>
                      </m:e>
                      <m:sub>
                        <m:r>
                          <a:rPr lang="en-US" sz="2400" b="0" i="1">
                            <a:latin typeface="Cambria Math" panose="02040503050406030204" pitchFamily="18" charset="0"/>
                          </a:rPr>
                          <m:t>𝑖</m:t>
                        </m:r>
                        <m:r>
                          <a:rPr lang="en-US" sz="2400" b="0" i="1" smtClean="0">
                            <a:latin typeface="Cambria Math" panose="02040503050406030204" pitchFamily="18" charset="0"/>
                          </a:rPr>
                          <m:t>𝑗</m:t>
                        </m:r>
                        <m:r>
                          <a:rPr lang="en-US" sz="2400" b="0" i="1">
                            <a:latin typeface="Cambria Math" panose="02040503050406030204" pitchFamily="18" charset="0"/>
                          </a:rPr>
                          <m:t>𝑡</m:t>
                        </m:r>
                      </m:sub>
                    </m:sSub>
                    <m:r>
                      <a:rPr lang="en-US" sz="2400" b="0" i="1">
                        <a:latin typeface="Cambria Math" panose="02040503050406030204" pitchFamily="18" charset="0"/>
                      </a:rPr>
                      <m:t>=</m:t>
                    </m:r>
                    <m:r>
                      <a:rPr lang="en-US" sz="2400" b="0" i="1" smtClean="0">
                        <a:latin typeface="Cambria Math" panose="02040503050406030204" pitchFamily="18" charset="0"/>
                      </a:rPr>
                      <m:t>𝑎</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𝑖𝑗𝑡</m:t>
                        </m:r>
                      </m:e>
                    </m:d>
                    <m:r>
                      <a:rPr lang="en-US" sz="2400" b="0" i="1">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𝑘</m:t>
                    </m:r>
                    <m:r>
                      <a:rPr lang="en-US" sz="2400" b="0" i="1">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𝑙</m:t>
                        </m:r>
                      </m:sub>
                    </m:sSub>
                    <m:r>
                      <a:rPr lang="en-US" sz="2400" b="0" i="1" smtClean="0">
                        <a:latin typeface="Cambria Math" panose="02040503050406030204" pitchFamily="18" charset="0"/>
                        <a:ea typeface="Cambria Math" panose="02040503050406030204" pitchFamily="18" charset="0"/>
                      </a:rPr>
                      <m:t>𝑙</m:t>
                    </m:r>
                  </m:oMath>
                </a14:m>
                <a:r>
                  <a:rPr lang="en-US" sz="2400" b="0" dirty="0" smtClean="0">
                    <a:latin typeface="Garamond" panose="02020404030301010803" pitchFamily="18" charset="0"/>
                    <a:cs typeface="+mn-cs"/>
                    <a:sym typeface="Baskerville" charset="0"/>
                  </a:rPr>
                  <a:t>+</a:t>
                </a:r>
                <a14:m>
                  <m:oMath xmlns:m="http://schemas.openxmlformats.org/officeDocument/2006/math">
                    <m:sSub>
                      <m:sSubPr>
                        <m:ctrlPr>
                          <a:rPr lang="en-US" sz="2400" b="0" i="1">
                            <a:latin typeface="Cambria Math" panose="02040503050406030204" pitchFamily="18" charset="0"/>
                            <a:ea typeface="Cambria Math" panose="02040503050406030204" pitchFamily="18" charset="0"/>
                          </a:rPr>
                        </m:ctrlPr>
                      </m:sSubPr>
                      <m:e>
                        <m:r>
                          <a:rPr lang="en-US" sz="2400" b="0" i="1">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𝑐</m:t>
                        </m:r>
                      </m:sub>
                    </m:sSub>
                    <m:r>
                      <a:rPr lang="en-US" sz="2400" b="0" i="1" smtClean="0">
                        <a:latin typeface="Cambria Math" panose="02040503050406030204" pitchFamily="18" charset="0"/>
                        <a:ea typeface="Cambria Math" panose="02040503050406030204" pitchFamily="18" charset="0"/>
                      </a:rPr>
                      <m:t>𝑐</m:t>
                    </m:r>
                  </m:oMath>
                </a14:m>
                <a:endParaRPr lang="en-US" sz="2400" b="0" dirty="0" smtClean="0">
                  <a:latin typeface="Garamond" panose="02020404030301010803" pitchFamily="18" charset="0"/>
                  <a:ea typeface="Cambria Math" panose="02040503050406030204" pitchFamily="18" charset="0"/>
                </a:endParaRPr>
              </a:p>
              <a:p>
                <a:pPr lvl="1"/>
                <a:r>
                  <a:rPr lang="en-US" sz="2100" b="0" dirty="0" smtClean="0">
                    <a:latin typeface="Garamond" panose="02020404030301010803" pitchFamily="18" charset="0"/>
                    <a:cs typeface="+mn-cs"/>
                    <a:sym typeface="Baskerville" charset="0"/>
                  </a:rPr>
                  <a:t>Where “a” is multi-factor (total factor) productivity. </a:t>
                </a:r>
              </a:p>
              <a:p>
                <a:r>
                  <a:rPr lang="en-US" sz="2400" b="0" dirty="0" smtClean="0">
                    <a:latin typeface="Garamond" panose="02020404030301010803" pitchFamily="18" charset="0"/>
                    <a:cs typeface="+mn-cs"/>
                    <a:sym typeface="Baskerville" charset="0"/>
                  </a:rPr>
                  <a:t>Estimate the equation above using panel data via the rather complicated Adams and Jaffe (1996) approach.</a:t>
                </a:r>
              </a:p>
              <a:p>
                <a:pPr lvl="1"/>
                <a:r>
                  <a:rPr lang="en-US" sz="2100" dirty="0">
                    <a:latin typeface="Garamond" panose="02020404030301010803" pitchFamily="18" charset="0"/>
                    <a:cs typeface="+mn-cs"/>
                  </a:rPr>
                  <a:t>U</a:t>
                </a:r>
                <a:r>
                  <a:rPr lang="en-US" sz="2100" dirty="0" smtClean="0">
                    <a:latin typeface="Garamond" panose="02020404030301010803" pitchFamily="18" charset="0"/>
                    <a:cs typeface="+mn-cs"/>
                  </a:rPr>
                  <a:t>se </a:t>
                </a:r>
                <a:r>
                  <a:rPr lang="en-US" sz="2100" dirty="0">
                    <a:latin typeface="Garamond" panose="02020404030301010803" pitchFamily="18" charset="0"/>
                    <a:cs typeface="+mn-cs"/>
                  </a:rPr>
                  <a:t>time differences </a:t>
                </a:r>
                <a:r>
                  <a:rPr lang="en-US" sz="2100" dirty="0" smtClean="0">
                    <a:latin typeface="Garamond" panose="02020404030301010803" pitchFamily="18" charset="0"/>
                    <a:cs typeface="+mn-cs"/>
                  </a:rPr>
                  <a:t>and </a:t>
                </a:r>
                <a:r>
                  <a:rPr lang="en-US" sz="2100" dirty="0">
                    <a:latin typeface="Garamond" panose="02020404030301010803" pitchFamily="18" charset="0"/>
                    <a:cs typeface="+mn-cs"/>
                  </a:rPr>
                  <a:t>explicitly account for endogeneity of certain inputs (e.g. labor). </a:t>
                </a:r>
              </a:p>
              <a:p>
                <a:pPr lvl="1"/>
                <a:endParaRPr lang="en-US" sz="2100" b="0" dirty="0">
                  <a:latin typeface="Garamond" panose="02020404030301010803" pitchFamily="18" charset="0"/>
                  <a:cs typeface="+mn-cs"/>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9695" y="1464202"/>
                <a:ext cx="9057655" cy="5241398"/>
              </a:xfrm>
              <a:blipFill rotWithShape="0">
                <a:blip r:embed="rId3" cstate="print"/>
                <a:stretch>
                  <a:fillRect t="-2674"/>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69233210-FD1D-4643-A408-4B2BDEE02D8B}" type="slidenum">
              <a:rPr lang="en-US" smtClean="0"/>
              <a:pPr/>
              <a:t>58</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spTree>
    <p:extLst>
      <p:ext uri="{BB962C8B-B14F-4D97-AF65-F5344CB8AC3E}">
        <p14:creationId xmlns:p14="http://schemas.microsoft.com/office/powerpoint/2010/main" xmlns="" val="350708829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Data and Variables</a:t>
            </a:r>
            <a:endParaRPr lang="en-US" sz="3200" dirty="0"/>
          </a:p>
        </p:txBody>
      </p:sp>
      <p:sp>
        <p:nvSpPr>
          <p:cNvPr id="3" name="Content Placeholder 2"/>
          <p:cNvSpPr>
            <a:spLocks noGrp="1"/>
          </p:cNvSpPr>
          <p:nvPr>
            <p:ph idx="1"/>
          </p:nvPr>
        </p:nvSpPr>
        <p:spPr>
          <a:xfrm>
            <a:off x="89695" y="1464202"/>
            <a:ext cx="9057655" cy="5241398"/>
          </a:xfrm>
        </p:spPr>
        <p:txBody>
          <a:bodyPr>
            <a:noAutofit/>
          </a:bodyPr>
          <a:lstStyle/>
          <a:p>
            <a:r>
              <a:rPr lang="en-US" sz="2400" b="0" dirty="0" smtClean="0">
                <a:latin typeface="Garamond" panose="02020404030301010803" pitchFamily="18" charset="0"/>
                <a:cs typeface="+mn-cs"/>
                <a:sym typeface="Baskerville" charset="0"/>
              </a:rPr>
              <a:t>Financial information from </a:t>
            </a:r>
            <a:r>
              <a:rPr lang="en-US" sz="2400" b="0" dirty="0" err="1" smtClean="0">
                <a:latin typeface="Garamond" panose="02020404030301010803" pitchFamily="18" charset="0"/>
                <a:cs typeface="+mn-cs"/>
                <a:sym typeface="Baskerville" charset="0"/>
              </a:rPr>
              <a:t>Compustat</a:t>
            </a:r>
            <a:r>
              <a:rPr lang="en-US" sz="2400" b="0" dirty="0" smtClean="0">
                <a:latin typeface="Garamond" panose="02020404030301010803" pitchFamily="18" charset="0"/>
                <a:cs typeface="+mn-cs"/>
                <a:sym typeface="Baskerville" charset="0"/>
              </a:rPr>
              <a:t>, including data on sales, labor expense, capital stock, and industry information. </a:t>
            </a:r>
          </a:p>
          <a:p>
            <a:r>
              <a:rPr lang="en-US" sz="2400" b="0" dirty="0" smtClean="0">
                <a:latin typeface="Garamond" panose="02020404030301010803" pitchFamily="18" charset="0"/>
                <a:cs typeface="+mn-cs"/>
                <a:sym typeface="Baskerville" charset="0"/>
              </a:rPr>
              <a:t>Computer stock information from Computer Intelligence </a:t>
            </a:r>
            <a:r>
              <a:rPr lang="en-US" sz="2400" b="0" dirty="0" err="1" smtClean="0">
                <a:latin typeface="Garamond" panose="02020404030301010803" pitchFamily="18" charset="0"/>
                <a:cs typeface="+mn-cs"/>
                <a:sym typeface="Baskerville" charset="0"/>
              </a:rPr>
              <a:t>InfoCorp’s</a:t>
            </a:r>
            <a:r>
              <a:rPr lang="en-US" sz="2400" b="0" dirty="0" smtClean="0">
                <a:latin typeface="Garamond" panose="02020404030301010803" pitchFamily="18" charset="0"/>
                <a:cs typeface="+mn-cs"/>
                <a:sym typeface="Baskerville" charset="0"/>
              </a:rPr>
              <a:t> survey of computer equipment at various sites of 1,000 largest firms in the U.S. </a:t>
            </a:r>
            <a:endParaRPr lang="en-US" sz="2100" b="0" dirty="0" smtClean="0">
              <a:latin typeface="Garamond" panose="02020404030301010803" pitchFamily="18" charset="0"/>
              <a:cs typeface="+mn-cs"/>
              <a:sym typeface="Baskerville" charset="0"/>
            </a:endParaRPr>
          </a:p>
          <a:p>
            <a:r>
              <a:rPr lang="en-US" sz="2400" b="0" dirty="0" smtClean="0">
                <a:latin typeface="Garamond" panose="02020404030301010803" pitchFamily="18" charset="0"/>
                <a:cs typeface="+mn-cs"/>
                <a:sym typeface="Baskerville" charset="0"/>
              </a:rPr>
              <a:t>Deflators and rental prices for the capital factors from BLS and various other sources. </a:t>
            </a:r>
          </a:p>
          <a:p>
            <a:r>
              <a:rPr lang="en-US" sz="2400" b="0" dirty="0" smtClean="0">
                <a:latin typeface="Garamond" panose="02020404030301010803" pitchFamily="18" charset="0"/>
                <a:cs typeface="+mn-cs"/>
                <a:sym typeface="Baskerville" charset="0"/>
              </a:rPr>
              <a:t>Final sample contains an unbalanced panel of 527 firms over an 8-year time period. </a:t>
            </a:r>
          </a:p>
          <a:p>
            <a:pPr lvl="1"/>
            <a:endParaRPr lang="en-US" sz="2100" b="0" dirty="0">
              <a:latin typeface="Garamond" panose="02020404030301010803" pitchFamily="18" charset="0"/>
              <a:cs typeface="+mn-cs"/>
            </a:endParaRPr>
          </a:p>
        </p:txBody>
      </p:sp>
      <p:sp>
        <p:nvSpPr>
          <p:cNvPr id="4" name="Slide Number Placeholder 3"/>
          <p:cNvSpPr>
            <a:spLocks noGrp="1"/>
          </p:cNvSpPr>
          <p:nvPr>
            <p:ph type="sldNum" sz="quarter" idx="10"/>
          </p:nvPr>
        </p:nvSpPr>
        <p:spPr/>
        <p:txBody>
          <a:bodyPr/>
          <a:lstStyle/>
          <a:p>
            <a:fld id="{69233210-FD1D-4643-A408-4B2BDEE02D8B}" type="slidenum">
              <a:rPr lang="en-US" smtClean="0"/>
              <a:pPr/>
              <a:t>59</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spTree>
    <p:extLst>
      <p:ext uri="{BB962C8B-B14F-4D97-AF65-F5344CB8AC3E}">
        <p14:creationId xmlns:p14="http://schemas.microsoft.com/office/powerpoint/2010/main" xmlns="" val="295116117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3600" dirty="0" smtClean="0"/>
              <a:t>Data Sources</a:t>
            </a:r>
          </a:p>
        </p:txBody>
      </p:sp>
      <p:sp>
        <p:nvSpPr>
          <p:cNvPr id="12291" name="Rectangle 3"/>
          <p:cNvSpPr>
            <a:spLocks noGrp="1" noChangeArrowheads="1"/>
          </p:cNvSpPr>
          <p:nvPr>
            <p:ph type="body" idx="1"/>
          </p:nvPr>
        </p:nvSpPr>
        <p:spPr>
          <a:xfrm>
            <a:off x="609600" y="4191000"/>
            <a:ext cx="8001000" cy="2133600"/>
          </a:xfrm>
        </p:spPr>
        <p:txBody>
          <a:bodyPr/>
          <a:lstStyle/>
          <a:p>
            <a:pPr>
              <a:lnSpc>
                <a:spcPct val="90000"/>
              </a:lnSpc>
              <a:defRPr/>
            </a:pPr>
            <a:r>
              <a:rPr lang="en-US" altLang="en-US" sz="2400" dirty="0" smtClean="0"/>
              <a:t>Most papers use data on Intellectual Property (IP), predominantly patent data. </a:t>
            </a:r>
          </a:p>
          <a:p>
            <a:pPr>
              <a:lnSpc>
                <a:spcPct val="90000"/>
              </a:lnSpc>
              <a:defRPr/>
            </a:pPr>
            <a:r>
              <a:rPr lang="en-US" altLang="en-US" sz="2400" dirty="0" smtClean="0"/>
              <a:t>Many papers use data on firm financial accounts, supplemented by other data sources.</a:t>
            </a:r>
            <a:endParaRPr lang="en-US" altLang="en-US" sz="2000" dirty="0" smtClean="0"/>
          </a:p>
          <a:p>
            <a:pPr>
              <a:lnSpc>
                <a:spcPct val="90000"/>
              </a:lnSpc>
              <a:buFont typeface="Wingdings" panose="05000000000000000000" pitchFamily="2" charset="2"/>
              <a:buChar char="Ø"/>
              <a:defRPr/>
            </a:pPr>
            <a:r>
              <a:rPr lang="en-US" altLang="en-US" sz="2400" dirty="0" smtClean="0"/>
              <a:t>We will focus our discussion on common ways to use </a:t>
            </a:r>
            <a:r>
              <a:rPr lang="en-US" altLang="en-US" sz="2400" b="1" dirty="0" smtClean="0"/>
              <a:t>IP and firm-level financial accounts data</a:t>
            </a:r>
            <a:r>
              <a:rPr lang="en-US" altLang="en-US" sz="2400" dirty="0" smtClean="0"/>
              <a:t>.</a:t>
            </a:r>
          </a:p>
        </p:txBody>
      </p:sp>
      <p:graphicFrame>
        <p:nvGraphicFramePr>
          <p:cNvPr id="5" name="Table 4"/>
          <p:cNvGraphicFramePr>
            <a:graphicFrameLocks noGrp="1"/>
          </p:cNvGraphicFramePr>
          <p:nvPr>
            <p:extLst>
              <p:ext uri="{D42A27DB-BD31-4B8C-83A1-F6EECF244321}">
                <p14:modId xmlns:p14="http://schemas.microsoft.com/office/powerpoint/2010/main" xmlns="" val="65297922"/>
              </p:ext>
            </p:extLst>
          </p:nvPr>
        </p:nvGraphicFramePr>
        <p:xfrm>
          <a:off x="457200" y="1219200"/>
          <a:ext cx="8153400" cy="2667000"/>
        </p:xfrm>
        <a:graphic>
          <a:graphicData uri="http://schemas.openxmlformats.org/drawingml/2006/table">
            <a:tbl>
              <a:tblPr/>
              <a:tblGrid>
                <a:gridCol w="626181"/>
                <a:gridCol w="1330635"/>
                <a:gridCol w="626181"/>
                <a:gridCol w="4944222"/>
                <a:gridCol w="626181"/>
              </a:tblGrid>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1" i="0" u="none" strike="noStrike">
                          <a:solidFill>
                            <a:srgbClr val="000000"/>
                          </a:solidFill>
                          <a:effectLst/>
                          <a:latin typeface="Calibri" panose="020F0502020204030204" pitchFamily="34" charset="0"/>
                        </a:rPr>
                        <a:t>Data Sources / Types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a:solidFill>
                            <a:srgbClr val="000000"/>
                          </a:solidFill>
                          <a:effectLst/>
                          <a:latin typeface="Calibri" panose="020F0502020204030204" pitchFamily="34" charset="0"/>
                        </a:rPr>
                        <a:t>Examples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Patent Data</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39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USPTO, EPO</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Firm Financial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26</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Compustat, U.S. Census, BVD/Amadeus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Innovation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21</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CIS Survey, FDA/EU Trials/Entry, Historical Datasets, Adoption Data</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Other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Public Health Data, Stock Market Data, Household Income, International Travel</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Policy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Competition, R&amp;D Incentives, Patent Policy</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R&amp;D Activity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R&amp;D Investment Accounts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Country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Religiosity, Economic Data, Genetics, Health</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Firm Characteristics</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CEOs, Market Entry/Presence</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Market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Demand, Competition</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2225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Publication Data</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Web of Science, SCOPUS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bl>
          </a:graphicData>
        </a:graphic>
      </p:graphicFrame>
      <p:sp>
        <p:nvSpPr>
          <p:cNvPr id="9" name="Rectangle 8"/>
          <p:cNvSpPr/>
          <p:nvPr/>
        </p:nvSpPr>
        <p:spPr bwMode="auto">
          <a:xfrm>
            <a:off x="838200" y="1676400"/>
            <a:ext cx="7391400" cy="228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0" name="Rectangle 9"/>
          <p:cNvSpPr/>
          <p:nvPr/>
        </p:nvSpPr>
        <p:spPr bwMode="auto">
          <a:xfrm>
            <a:off x="838200" y="1905000"/>
            <a:ext cx="7391400" cy="228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1" name="Rectangle 10"/>
          <p:cNvSpPr/>
          <p:nvPr/>
        </p:nvSpPr>
        <p:spPr bwMode="auto">
          <a:xfrm>
            <a:off x="838200" y="2133600"/>
            <a:ext cx="7391400" cy="228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xmlns="" val="2637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 Results (1)</a:t>
            </a:r>
            <a:endParaRPr lang="en-US" sz="3200" dirty="0"/>
          </a:p>
        </p:txBody>
      </p:sp>
      <p:sp>
        <p:nvSpPr>
          <p:cNvPr id="4" name="Slide Number Placeholder 3"/>
          <p:cNvSpPr>
            <a:spLocks noGrp="1"/>
          </p:cNvSpPr>
          <p:nvPr>
            <p:ph type="sldNum" sz="quarter" idx="10"/>
          </p:nvPr>
        </p:nvSpPr>
        <p:spPr/>
        <p:txBody>
          <a:bodyPr/>
          <a:lstStyle/>
          <a:p>
            <a:fld id="{69233210-FD1D-4643-A408-4B2BDEE02D8B}" type="slidenum">
              <a:rPr lang="en-US" smtClean="0"/>
              <a:pPr/>
              <a:t>60</a:t>
            </a:fld>
            <a:endParaRPr lang="en-US"/>
          </a:p>
        </p:txBody>
      </p:sp>
      <p:sp>
        <p:nvSpPr>
          <p:cNvPr id="5" name="Rectangle 2"/>
          <p:cNvSpPr>
            <a:spLocks/>
          </p:cNvSpPr>
          <p:nvPr/>
        </p:nvSpPr>
        <p:spPr bwMode="auto">
          <a:xfrm>
            <a:off x="118531" y="82397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endParaRPr>
          </a:p>
        </p:txBody>
      </p:sp>
      <p:pic>
        <p:nvPicPr>
          <p:cNvPr id="10" name="Picture 9"/>
          <p:cNvPicPr>
            <a:picLocks noChangeAspect="1"/>
          </p:cNvPicPr>
          <p:nvPr/>
        </p:nvPicPr>
        <p:blipFill>
          <a:blip r:embed="rId3" cstate="print"/>
          <a:stretch>
            <a:fillRect/>
          </a:stretch>
        </p:blipFill>
        <p:spPr>
          <a:xfrm>
            <a:off x="178595" y="1676400"/>
            <a:ext cx="8713375" cy="3778650"/>
          </a:xfrm>
          <a:prstGeom prst="rect">
            <a:avLst/>
          </a:prstGeom>
        </p:spPr>
      </p:pic>
      <p:sp>
        <p:nvSpPr>
          <p:cNvPr id="11" name="Rectangle 10"/>
          <p:cNvSpPr/>
          <p:nvPr/>
        </p:nvSpPr>
        <p:spPr bwMode="auto">
          <a:xfrm>
            <a:off x="2286000" y="2514600"/>
            <a:ext cx="1105526" cy="2667000"/>
          </a:xfrm>
          <a:prstGeom prst="rect">
            <a:avLst/>
          </a:prstGeom>
          <a:noFill/>
          <a:ln w="9525" cap="flat" cmpd="sng" algn="ctr">
            <a:solidFill>
              <a:schemeClr val="accent6">
                <a:lumMod val="75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2" name="Rectangle 11"/>
          <p:cNvSpPr/>
          <p:nvPr/>
        </p:nvSpPr>
        <p:spPr bwMode="auto">
          <a:xfrm>
            <a:off x="6133474" y="2514600"/>
            <a:ext cx="1105526" cy="2667000"/>
          </a:xfrm>
          <a:prstGeom prst="rect">
            <a:avLst/>
          </a:prstGeom>
          <a:noFill/>
          <a:ln w="9525" cap="flat" cmpd="sng" algn="ctr">
            <a:solidFill>
              <a:schemeClr val="accent6">
                <a:lumMod val="75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3" name="TextBox 12"/>
          <p:cNvSpPr txBox="1"/>
          <p:nvPr/>
        </p:nvSpPr>
        <p:spPr>
          <a:xfrm>
            <a:off x="152401" y="5822128"/>
            <a:ext cx="8991599" cy="400110"/>
          </a:xfrm>
          <a:prstGeom prst="rect">
            <a:avLst/>
          </a:prstGeom>
          <a:noFill/>
        </p:spPr>
        <p:txBody>
          <a:bodyPr wrap="square" rtlCol="0">
            <a:spAutoFit/>
          </a:bodyPr>
          <a:lstStyle/>
          <a:p>
            <a:pPr marL="342900" indent="-342900">
              <a:buFont typeface="Wingdings" panose="05000000000000000000" pitchFamily="2" charset="2"/>
              <a:buChar char="Ø"/>
            </a:pPr>
            <a:r>
              <a:rPr lang="en-US" sz="2000" b="1" dirty="0" smtClean="0"/>
              <a:t>TFP growth and computer stock growth are highly correlated. </a:t>
            </a:r>
            <a:endParaRPr lang="en-US" sz="2000" b="1" dirty="0"/>
          </a:p>
        </p:txBody>
      </p:sp>
    </p:spTree>
    <p:extLst>
      <p:ext uri="{BB962C8B-B14F-4D97-AF65-F5344CB8AC3E}">
        <p14:creationId xmlns:p14="http://schemas.microsoft.com/office/powerpoint/2010/main" xmlns="" val="2594791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3600" dirty="0" smtClean="0"/>
              <a:t>Conclusion</a:t>
            </a:r>
          </a:p>
        </p:txBody>
      </p:sp>
      <p:sp>
        <p:nvSpPr>
          <p:cNvPr id="18435" name="Rectangle 3"/>
          <p:cNvSpPr>
            <a:spLocks noGrp="1" noChangeArrowheads="1"/>
          </p:cNvSpPr>
          <p:nvPr>
            <p:ph type="body" idx="1"/>
          </p:nvPr>
        </p:nvSpPr>
        <p:spPr>
          <a:xfrm>
            <a:off x="609600" y="1219200"/>
            <a:ext cx="8382000" cy="4876800"/>
          </a:xfrm>
        </p:spPr>
        <p:txBody>
          <a:bodyPr/>
          <a:lstStyle/>
          <a:p>
            <a:pPr>
              <a:lnSpc>
                <a:spcPct val="90000"/>
              </a:lnSpc>
            </a:pPr>
            <a:r>
              <a:rPr lang="en-US" altLang="en-US" sz="2400" dirty="0" smtClean="0"/>
              <a:t>Variety of ways to measure innovation output and performance of firms</a:t>
            </a:r>
          </a:p>
          <a:p>
            <a:pPr marL="0" indent="0">
              <a:lnSpc>
                <a:spcPct val="90000"/>
              </a:lnSpc>
              <a:buNone/>
            </a:pPr>
            <a:endParaRPr lang="en-US" altLang="en-US" sz="2400" dirty="0" smtClean="0"/>
          </a:p>
          <a:p>
            <a:pPr>
              <a:lnSpc>
                <a:spcPct val="90000"/>
              </a:lnSpc>
            </a:pPr>
            <a:r>
              <a:rPr lang="en-US" altLang="en-US" sz="2400" dirty="0" smtClean="0"/>
              <a:t>Data availability is expanding exponentially, and so are the opportunities for empirical research in this area</a:t>
            </a:r>
          </a:p>
          <a:p>
            <a:pPr lvl="1">
              <a:lnSpc>
                <a:spcPct val="90000"/>
              </a:lnSpc>
            </a:pPr>
            <a:endParaRPr lang="en-US" altLang="en-US" sz="2000" dirty="0" smtClean="0"/>
          </a:p>
          <a:p>
            <a:pPr>
              <a:lnSpc>
                <a:spcPct val="90000"/>
              </a:lnSpc>
            </a:pPr>
            <a:r>
              <a:rPr lang="en-US" altLang="en-US" sz="2400" dirty="0" smtClean="0"/>
              <a:t>Successful application of described approaches is critically dependent on a detailed understanding of the data generating process and its relationship with the research question</a:t>
            </a:r>
            <a:endParaRPr lang="en-US" altLang="en-US" sz="2400" dirty="0"/>
          </a:p>
          <a:p>
            <a:pPr>
              <a:lnSpc>
                <a:spcPct val="90000"/>
              </a:lnSpc>
              <a:buFontTx/>
              <a:buNone/>
            </a:pPr>
            <a:endParaRPr lang="en-US" altLang="en-US" sz="2400" dirty="0" smtClean="0"/>
          </a:p>
        </p:txBody>
      </p:sp>
    </p:spTree>
    <p:extLst>
      <p:ext uri="{BB962C8B-B14F-4D97-AF65-F5344CB8AC3E}">
        <p14:creationId xmlns:p14="http://schemas.microsoft.com/office/powerpoint/2010/main" xmlns="" val="29001570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p:txBody>
          <a:bodyPr/>
          <a:lstStyle/>
          <a:p>
            <a:pPr algn="ctr">
              <a:buFontTx/>
              <a:buNone/>
            </a:pPr>
            <a:r>
              <a:rPr lang="en-US" altLang="en-US" dirty="0" smtClean="0"/>
              <a:t>	</a:t>
            </a:r>
          </a:p>
          <a:p>
            <a:pPr algn="ctr">
              <a:buFontTx/>
              <a:buNone/>
            </a:pPr>
            <a:endParaRPr lang="en-US" altLang="en-US" dirty="0" smtClean="0"/>
          </a:p>
          <a:p>
            <a:pPr algn="ctr">
              <a:buFontTx/>
              <a:buNone/>
            </a:pPr>
            <a:r>
              <a:rPr lang="en-US" altLang="en-US" sz="4000" b="1" dirty="0" smtClean="0"/>
              <a:t>Appendix</a:t>
            </a:r>
          </a:p>
        </p:txBody>
      </p:sp>
    </p:spTree>
    <p:extLst>
      <p:ext uri="{BB962C8B-B14F-4D97-AF65-F5344CB8AC3E}">
        <p14:creationId xmlns:p14="http://schemas.microsoft.com/office/powerpoint/2010/main" xmlns="" val="7303574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r>
              <a:rPr lang="en-US" altLang="en-US" b="0" smtClean="0"/>
              <a:t>R&amp;D spending</a:t>
            </a:r>
          </a:p>
        </p:txBody>
      </p:sp>
      <p:sp>
        <p:nvSpPr>
          <p:cNvPr id="24579" name="Rectangle 7"/>
          <p:cNvSpPr>
            <a:spLocks noGrp="1" noChangeArrowheads="1"/>
          </p:cNvSpPr>
          <p:nvPr>
            <p:ph sz="half" idx="1"/>
          </p:nvPr>
        </p:nvSpPr>
        <p:spPr>
          <a:xfrm>
            <a:off x="152400" y="2743200"/>
            <a:ext cx="2286000" cy="1905000"/>
          </a:xfrm>
        </p:spPr>
        <p:txBody>
          <a:bodyPr/>
          <a:lstStyle/>
          <a:p>
            <a:pPr marL="0" indent="0">
              <a:buFontTx/>
              <a:buNone/>
            </a:pPr>
            <a:r>
              <a:rPr lang="en-US" altLang="en-US" sz="2400" smtClean="0">
                <a:latin typeface="Comic Sans MS" panose="030F0702030302020204" pitchFamily="66" charset="0"/>
              </a:rPr>
              <a:t>Private rate of return to R&amp;D:  15-40%</a:t>
            </a:r>
          </a:p>
        </p:txBody>
      </p:sp>
      <p:pic>
        <p:nvPicPr>
          <p:cNvPr id="24580" name="Picture 6" descr="http://www.nsf.gov/statistics/seind12/c0/fig00-02.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90800" y="1066800"/>
            <a:ext cx="6324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311205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b="0" smtClean="0"/>
              <a:t>Knowledge capital vs. tangible assets: AMR</a:t>
            </a:r>
          </a:p>
        </p:txBody>
      </p:sp>
      <p:sp>
        <p:nvSpPr>
          <p:cNvPr id="26627" name="Rectangle 3"/>
          <p:cNvSpPr>
            <a:spLocks noGrp="1" noChangeArrowheads="1"/>
          </p:cNvSpPr>
          <p:nvPr>
            <p:ph type="body" idx="1"/>
          </p:nvPr>
        </p:nvSpPr>
        <p:spPr/>
        <p:txBody>
          <a:bodyPr/>
          <a:lstStyle/>
          <a:p>
            <a:pPr>
              <a:lnSpc>
                <a:spcPct val="90000"/>
              </a:lnSpc>
            </a:pPr>
            <a:r>
              <a:rPr lang="en-US" altLang="en-US" smtClean="0"/>
              <a:t>SABRE - American Airlines’ reservation and information system provided to travel professionals.</a:t>
            </a:r>
          </a:p>
          <a:p>
            <a:pPr>
              <a:lnSpc>
                <a:spcPct val="90000"/>
              </a:lnSpc>
            </a:pPr>
            <a:r>
              <a:rPr lang="en-US" altLang="en-US" smtClean="0"/>
              <a:t>In 1960’s and 1970’s American invested $40 million to develop SABRE</a:t>
            </a:r>
          </a:p>
          <a:p>
            <a:pPr>
              <a:lnSpc>
                <a:spcPct val="90000"/>
              </a:lnSpc>
            </a:pPr>
            <a:r>
              <a:rPr lang="en-US" altLang="en-US" smtClean="0"/>
              <a:t>In 1996, AMR sold 18% of its SABRE subsidiary, implying a value of SABRE of $3.3 billion.</a:t>
            </a:r>
          </a:p>
          <a:p>
            <a:pPr>
              <a:lnSpc>
                <a:spcPct val="90000"/>
              </a:lnSpc>
            </a:pPr>
            <a:r>
              <a:rPr lang="en-US" altLang="en-US" smtClean="0"/>
              <a:t>Prior day: AMR had a total market value of about $6.5 billion.</a:t>
            </a:r>
          </a:p>
          <a:p>
            <a:pPr>
              <a:lnSpc>
                <a:spcPct val="90000"/>
              </a:lnSpc>
            </a:pPr>
            <a:r>
              <a:rPr lang="en-US" altLang="en-US" sz="3200" b="1" smtClean="0">
                <a:sym typeface="Wingdings" panose="05000000000000000000" pitchFamily="2" charset="2"/>
              </a:rPr>
              <a:t></a:t>
            </a:r>
            <a:r>
              <a:rPr lang="en-US" altLang="en-US" smtClean="0"/>
              <a:t> A reservation system constituted half of AMR’s value, a world’s top 3 airline, with 600 planes, valuable landing rights and other assets.</a:t>
            </a:r>
          </a:p>
        </p:txBody>
      </p:sp>
    </p:spTree>
    <p:extLst>
      <p:ext uri="{BB962C8B-B14F-4D97-AF65-F5344CB8AC3E}">
        <p14:creationId xmlns:p14="http://schemas.microsoft.com/office/powerpoint/2010/main" xmlns="" val="40970559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b="0" smtClean="0"/>
              <a:t>Copyright</a:t>
            </a:r>
          </a:p>
        </p:txBody>
      </p:sp>
      <p:sp>
        <p:nvSpPr>
          <p:cNvPr id="34819" name="Rectangle 3"/>
          <p:cNvSpPr>
            <a:spLocks noGrp="1" noChangeArrowheads="1"/>
          </p:cNvSpPr>
          <p:nvPr>
            <p:ph type="body" idx="1"/>
          </p:nvPr>
        </p:nvSpPr>
        <p:spPr/>
        <p:txBody>
          <a:bodyPr/>
          <a:lstStyle/>
          <a:p>
            <a:pPr>
              <a:spcBef>
                <a:spcPct val="50000"/>
              </a:spcBef>
              <a:buClrTx/>
            </a:pPr>
            <a:r>
              <a:rPr lang="en-US" altLang="en-US" sz="2400" dirty="0" smtClean="0">
                <a:latin typeface="Times New Roman" panose="02020603050405020304" pitchFamily="18" charset="0"/>
              </a:rPr>
              <a:t>Protects works of authorship—specifically fixed </a:t>
            </a:r>
            <a:r>
              <a:rPr lang="en-US" altLang="en-US" sz="2400" i="1" dirty="0" smtClean="0">
                <a:latin typeface="Times New Roman" panose="02020603050405020304" pitchFamily="18" charset="0"/>
              </a:rPr>
              <a:t>expressions</a:t>
            </a:r>
            <a:r>
              <a:rPr lang="en-US" altLang="en-US" sz="2400" dirty="0" smtClean="0">
                <a:latin typeface="Times New Roman" panose="02020603050405020304" pitchFamily="18" charset="0"/>
              </a:rPr>
              <a:t> of “original” idea; not idea itself (important issue for copyrighting computer software)</a:t>
            </a:r>
          </a:p>
          <a:p>
            <a:pPr lvl="1">
              <a:spcBef>
                <a:spcPct val="50000"/>
              </a:spcBef>
              <a:buClrTx/>
            </a:pPr>
            <a:r>
              <a:rPr lang="en-US" altLang="en-US" sz="1800" dirty="0" smtClean="0">
                <a:latin typeface="Times New Roman" panose="02020603050405020304" pitchFamily="18" charset="0"/>
              </a:rPr>
              <a:t>Books, DVDs, etc.</a:t>
            </a:r>
          </a:p>
          <a:p>
            <a:pPr>
              <a:spcBef>
                <a:spcPct val="50000"/>
              </a:spcBef>
              <a:buClrTx/>
            </a:pPr>
            <a:r>
              <a:rPr lang="en-US" altLang="en-US" sz="2400" dirty="0" smtClean="0">
                <a:latin typeface="Times New Roman" panose="02020603050405020304" pitchFamily="18" charset="0"/>
              </a:rPr>
              <a:t>Provides rights to reproduce, distribute, adapt, perform or display publicly for life of author PLUS 70 years (in US)</a:t>
            </a:r>
          </a:p>
          <a:p>
            <a:pPr lvl="2">
              <a:spcBef>
                <a:spcPct val="50000"/>
              </a:spcBef>
              <a:buClrTx/>
            </a:pPr>
            <a:r>
              <a:rPr lang="en-US" altLang="en-US" sz="1800" dirty="0" smtClean="0">
                <a:latin typeface="Times New Roman" panose="02020603050405020304" pitchFamily="18" charset="0"/>
              </a:rPr>
              <a:t>28 years under 1909 Act; 50 years under 1976 Act; revised in 1998 to life of the author plus 70 years (recently challenged), or, in the case of works for hire, 95 years from publication or, if less, 120 years from date of creation.</a:t>
            </a:r>
          </a:p>
          <a:p>
            <a:pPr lvl="2">
              <a:spcBef>
                <a:spcPct val="50000"/>
              </a:spcBef>
              <a:buClrTx/>
            </a:pPr>
            <a:r>
              <a:rPr lang="en-US" altLang="en-US" sz="1800" dirty="0" smtClean="0">
                <a:latin typeface="Comic Sans MS" panose="030F0702030302020204" pitchFamily="66" charset="0"/>
              </a:rPr>
              <a:t>Excessive?</a:t>
            </a:r>
            <a:endParaRPr lang="en-US" altLang="en-US" sz="1800" dirty="0" smtClean="0">
              <a:latin typeface="Times New Roman" panose="02020603050405020304" pitchFamily="18" charset="0"/>
            </a:endParaRPr>
          </a:p>
          <a:p>
            <a:pPr>
              <a:spcBef>
                <a:spcPct val="50000"/>
              </a:spcBef>
              <a:buClrTx/>
            </a:pPr>
            <a:r>
              <a:rPr lang="en-US" altLang="en-US" sz="2400" dirty="0" smtClean="0">
                <a:latin typeface="Times New Roman" panose="02020603050405020304" pitchFamily="18" charset="0"/>
              </a:rPr>
              <a:t>Registration encouraged but not mandatory</a:t>
            </a:r>
          </a:p>
        </p:txBody>
      </p:sp>
    </p:spTree>
    <p:extLst>
      <p:ext uri="{BB962C8B-B14F-4D97-AF65-F5344CB8AC3E}">
        <p14:creationId xmlns:p14="http://schemas.microsoft.com/office/powerpoint/2010/main" xmlns="" val="16801479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nSpc>
                <a:spcPct val="90000"/>
              </a:lnSpc>
            </a:pPr>
            <a:r>
              <a:rPr lang="en-US" altLang="en-US" smtClean="0"/>
              <a:t>Trade Secrets</a:t>
            </a:r>
          </a:p>
        </p:txBody>
      </p:sp>
      <p:sp>
        <p:nvSpPr>
          <p:cNvPr id="36867" name="Rectangle 3"/>
          <p:cNvSpPr>
            <a:spLocks noGrp="1" noChangeArrowheads="1"/>
          </p:cNvSpPr>
          <p:nvPr>
            <p:ph type="body" idx="1"/>
          </p:nvPr>
        </p:nvSpPr>
        <p:spPr>
          <a:xfrm>
            <a:off x="533400" y="1219200"/>
            <a:ext cx="8001000" cy="4876800"/>
          </a:xfrm>
        </p:spPr>
        <p:txBody>
          <a:bodyPr/>
          <a:lstStyle/>
          <a:p>
            <a:pPr>
              <a:lnSpc>
                <a:spcPct val="90000"/>
              </a:lnSpc>
            </a:pPr>
            <a:r>
              <a:rPr lang="en-US" altLang="en-US" sz="2400" dirty="0" smtClean="0"/>
              <a:t>Protection can be provided without any government endorsement.</a:t>
            </a:r>
          </a:p>
          <a:p>
            <a:pPr>
              <a:lnSpc>
                <a:spcPct val="90000"/>
              </a:lnSpc>
            </a:pPr>
            <a:r>
              <a:rPr lang="en-US" altLang="en-US" sz="2400" dirty="0" smtClean="0"/>
              <a:t>To qualify under state and federal (1996) trade secrecy law:</a:t>
            </a:r>
          </a:p>
          <a:p>
            <a:pPr lvl="1">
              <a:lnSpc>
                <a:spcPct val="90000"/>
              </a:lnSpc>
            </a:pPr>
            <a:r>
              <a:rPr lang="en-US" altLang="en-US" sz="2000" dirty="0" smtClean="0"/>
              <a:t>The information must have commercial value.</a:t>
            </a:r>
          </a:p>
          <a:p>
            <a:pPr lvl="1">
              <a:lnSpc>
                <a:spcPct val="90000"/>
              </a:lnSpc>
            </a:pPr>
            <a:r>
              <a:rPr lang="en-US" altLang="en-US" sz="2000" dirty="0" smtClean="0"/>
              <a:t>It must have been actively treated as a secret by its owner, which requires some explicit form of recognition in form of nondisclosure agreements (NDA’s), memos, </a:t>
            </a:r>
            <a:r>
              <a:rPr lang="en-US" altLang="en-US" sz="2000" dirty="0" err="1" smtClean="0"/>
              <a:t>noncompete</a:t>
            </a:r>
            <a:r>
              <a:rPr lang="en-US" altLang="en-US" sz="2000" dirty="0" smtClean="0"/>
              <a:t> agreements, etc. </a:t>
            </a:r>
          </a:p>
          <a:p>
            <a:pPr>
              <a:lnSpc>
                <a:spcPct val="90000"/>
              </a:lnSpc>
            </a:pPr>
            <a:r>
              <a:rPr lang="en-US" altLang="en-US" sz="2400" dirty="0" smtClean="0"/>
              <a:t>Advantages over patents:</a:t>
            </a:r>
          </a:p>
          <a:p>
            <a:pPr lvl="1">
              <a:lnSpc>
                <a:spcPct val="90000"/>
              </a:lnSpc>
            </a:pPr>
            <a:r>
              <a:rPr lang="en-US" altLang="en-US" sz="2000" dirty="0" smtClean="0"/>
              <a:t>Standards are lower; need not be novel or independently invented; time is indefinite, cheaper (unless it goes to court)</a:t>
            </a:r>
          </a:p>
          <a:p>
            <a:pPr>
              <a:lnSpc>
                <a:spcPct val="90000"/>
              </a:lnSpc>
            </a:pPr>
            <a:r>
              <a:rPr lang="en-US" altLang="en-US" sz="2400" dirty="0" smtClean="0"/>
              <a:t>Disadvantages:</a:t>
            </a:r>
          </a:p>
          <a:p>
            <a:pPr lvl="1">
              <a:lnSpc>
                <a:spcPct val="90000"/>
              </a:lnSpc>
            </a:pPr>
            <a:r>
              <a:rPr lang="en-US" altLang="en-US" sz="2000" dirty="0" smtClean="0"/>
              <a:t>Inventions are only protected against misappropriation (firms independently may obtain the information) </a:t>
            </a:r>
          </a:p>
          <a:p>
            <a:pPr>
              <a:lnSpc>
                <a:spcPct val="90000"/>
              </a:lnSpc>
            </a:pPr>
            <a:r>
              <a:rPr lang="en-US" altLang="en-US" sz="2500" dirty="0" smtClean="0"/>
              <a:t>Can </a:t>
            </a:r>
            <a:r>
              <a:rPr lang="en-US" altLang="en-US" sz="2500" dirty="0" err="1" smtClean="0"/>
              <a:t>mix’n’match</a:t>
            </a:r>
            <a:r>
              <a:rPr lang="en-US" altLang="en-US" sz="2500" dirty="0" smtClean="0"/>
              <a:t>: Patent some and keep other stuff secret.</a:t>
            </a:r>
          </a:p>
        </p:txBody>
      </p:sp>
    </p:spTree>
    <p:extLst>
      <p:ext uri="{BB962C8B-B14F-4D97-AF65-F5344CB8AC3E}">
        <p14:creationId xmlns:p14="http://schemas.microsoft.com/office/powerpoint/2010/main" xmlns="" val="34705240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233210-FD1D-4643-A408-4B2BDEE02D8B}" type="slidenum">
              <a:rPr lang="en-US" smtClean="0"/>
              <a:pPr/>
              <a:t>67</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Title 1"/>
          <p:cNvSpPr>
            <a:spLocks noGrp="1"/>
          </p:cNvSpPr>
          <p:nvPr>
            <p:ph type="title"/>
          </p:nvPr>
        </p:nvSpPr>
        <p:spPr>
          <a:xfrm>
            <a:off x="178595" y="178595"/>
            <a:ext cx="8786813" cy="625078"/>
          </a:xfrm>
        </p:spPr>
        <p:txBody>
          <a:bodyPr/>
          <a:lstStyle/>
          <a:p>
            <a:r>
              <a:rPr lang="en-US" sz="3200" dirty="0" smtClean="0"/>
              <a:t>The U.S. graduates more IT engineers than any other major economy…</a:t>
            </a:r>
            <a:endParaRPr lang="en-US" sz="3200" dirty="0"/>
          </a:p>
        </p:txBody>
      </p: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774" y="1273174"/>
            <a:ext cx="7769226" cy="5108576"/>
          </a:xfrm>
          <a:prstGeom prst="rect">
            <a:avLst/>
          </a:prstGeom>
          <a:noFill/>
          <a:ln>
            <a:noFill/>
          </a:ln>
        </p:spPr>
      </p:pic>
    </p:spTree>
    <p:extLst>
      <p:ext uri="{BB962C8B-B14F-4D97-AF65-F5344CB8AC3E}">
        <p14:creationId xmlns:p14="http://schemas.microsoft.com/office/powerpoint/2010/main" xmlns="" val="103817374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233210-FD1D-4643-A408-4B2BDEE02D8B}" type="slidenum">
              <a:rPr lang="en-US" smtClean="0"/>
              <a:pPr/>
              <a:t>68</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Title 1"/>
          <p:cNvSpPr>
            <a:spLocks noGrp="1"/>
          </p:cNvSpPr>
          <p:nvPr>
            <p:ph type="title"/>
          </p:nvPr>
        </p:nvSpPr>
        <p:spPr>
          <a:xfrm>
            <a:off x="178595" y="178595"/>
            <a:ext cx="8786813" cy="625078"/>
          </a:xfrm>
        </p:spPr>
        <p:txBody>
          <a:bodyPr/>
          <a:lstStyle/>
          <a:p>
            <a:r>
              <a:rPr lang="en-US" sz="3200" dirty="0" smtClean="0"/>
              <a:t>America’s advantage is amplified by large numbers of skilled immigrants…</a:t>
            </a:r>
            <a:endParaRPr lang="en-US" sz="3200" dirty="0"/>
          </a:p>
        </p:txBody>
      </p: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774" y="1257299"/>
            <a:ext cx="7800975" cy="5076825"/>
          </a:xfrm>
          <a:prstGeom prst="rect">
            <a:avLst/>
          </a:prstGeom>
          <a:noFill/>
          <a:ln>
            <a:noFill/>
          </a:ln>
        </p:spPr>
      </p:pic>
    </p:spTree>
    <p:extLst>
      <p:ext uri="{BB962C8B-B14F-4D97-AF65-F5344CB8AC3E}">
        <p14:creationId xmlns:p14="http://schemas.microsoft.com/office/powerpoint/2010/main" xmlns="" val="159338676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233210-FD1D-4643-A408-4B2BDEE02D8B}" type="slidenum">
              <a:rPr lang="en-US" smtClean="0"/>
              <a:pPr/>
              <a:t>69</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Title 1"/>
          <p:cNvSpPr>
            <a:spLocks noGrp="1"/>
          </p:cNvSpPr>
          <p:nvPr>
            <p:ph type="title"/>
          </p:nvPr>
        </p:nvSpPr>
        <p:spPr>
          <a:xfrm>
            <a:off x="178595" y="178595"/>
            <a:ext cx="8786813" cy="625078"/>
          </a:xfrm>
        </p:spPr>
        <p:txBody>
          <a:bodyPr/>
          <a:lstStyle/>
          <a:p>
            <a:r>
              <a:rPr lang="en-US" sz="3200" dirty="0" smtClean="0"/>
              <a:t>And is further expanded by estimates of software offshoring…</a:t>
            </a:r>
            <a:endParaRPr lang="en-US" sz="3200" dirty="0"/>
          </a:p>
        </p:txBody>
      </p:sp>
      <p:pic>
        <p:nvPicPr>
          <p:cNvPr id="8" name="Picture 7"/>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1024" y="1238250"/>
            <a:ext cx="7769225" cy="5111749"/>
          </a:xfrm>
          <a:prstGeom prst="rect">
            <a:avLst/>
          </a:prstGeom>
          <a:noFill/>
          <a:ln>
            <a:noFill/>
          </a:ln>
        </p:spPr>
      </p:pic>
    </p:spTree>
    <p:extLst>
      <p:ext uri="{BB962C8B-B14F-4D97-AF65-F5344CB8AC3E}">
        <p14:creationId xmlns:p14="http://schemas.microsoft.com/office/powerpoint/2010/main" xmlns="" val="397544987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xmlns="" val="3084689373"/>
              </p:ext>
            </p:extLst>
          </p:nvPr>
        </p:nvGraphicFramePr>
        <p:xfrm>
          <a:off x="984250" y="1123950"/>
          <a:ext cx="7099300" cy="2933700"/>
        </p:xfrm>
        <a:graphic>
          <a:graphicData uri="http://schemas.openxmlformats.org/drawingml/2006/table">
            <a:tbl>
              <a:tblPr/>
              <a:tblGrid>
                <a:gridCol w="649698"/>
                <a:gridCol w="1759597"/>
                <a:gridCol w="558334"/>
                <a:gridCol w="3481973"/>
                <a:gridCol w="649698"/>
              </a:tblGrid>
              <a:tr h="293370">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1" i="0" u="none" strike="noStrike">
                          <a:solidFill>
                            <a:srgbClr val="000000"/>
                          </a:solidFill>
                          <a:effectLst/>
                          <a:latin typeface="Calibri" panose="020F0502020204030204" pitchFamily="34" charset="0"/>
                        </a:rPr>
                        <a:t>Outcomes of Interest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a:solidFill>
                            <a:srgbClr val="000000"/>
                          </a:solidFill>
                          <a:effectLst/>
                          <a:latin typeface="Calibri" panose="020F0502020204030204" pitchFamily="34" charset="0"/>
                        </a:rPr>
                        <a:t>Examples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Patenting Rate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31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Applications/Grants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Firm Performance</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Survival, </a:t>
                      </a:r>
                      <a:r>
                        <a:rPr lang="en-US" sz="1100" b="0" i="0" u="none" strike="noStrike" dirty="0" smtClean="0">
                          <a:solidFill>
                            <a:srgbClr val="000000"/>
                          </a:solidFill>
                          <a:effectLst/>
                          <a:latin typeface="Calibri" panose="020F0502020204030204" pitchFamily="34" charset="0"/>
                        </a:rPr>
                        <a:t>Exit, Productivity</a:t>
                      </a:r>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Innovation Frequency</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Clinical Trials, Publications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Patent Characteristics</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Citations, Assignment, Inventors, Technology Classes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R&amp;D Intensity</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Investment Measures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Other Measures</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IT Investment, Health Outcomes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Stock Market Performance</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Tobin's Q, Share Price Movements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r h="293370">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Technology Adoption</a:t>
                      </a:r>
                    </a:p>
                  </a:txBody>
                  <a:tcPr marL="9525" marR="9525" marT="9525"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Survey Measures</a:t>
                      </a:r>
                    </a:p>
                  </a:txBody>
                  <a:tcPr marL="9525" marR="9525" marT="9525" marB="0" anchor="b">
                    <a:lnL>
                      <a:noFill/>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r>
            </a:tbl>
          </a:graphicData>
        </a:graphic>
      </p:graphicFrame>
      <p:sp>
        <p:nvSpPr>
          <p:cNvPr id="10242" name="Rectangle 2"/>
          <p:cNvSpPr>
            <a:spLocks noGrp="1" noChangeArrowheads="1"/>
          </p:cNvSpPr>
          <p:nvPr>
            <p:ph type="title"/>
          </p:nvPr>
        </p:nvSpPr>
        <p:spPr/>
        <p:txBody>
          <a:bodyPr/>
          <a:lstStyle/>
          <a:p>
            <a:r>
              <a:rPr lang="en-US" altLang="en-US" sz="3600" dirty="0" smtClean="0"/>
              <a:t>Outcomes of Interest</a:t>
            </a:r>
          </a:p>
        </p:txBody>
      </p:sp>
      <p:sp>
        <p:nvSpPr>
          <p:cNvPr id="12291" name="Rectangle 3"/>
          <p:cNvSpPr>
            <a:spLocks noGrp="1" noChangeArrowheads="1"/>
          </p:cNvSpPr>
          <p:nvPr>
            <p:ph type="body" idx="1"/>
          </p:nvPr>
        </p:nvSpPr>
        <p:spPr>
          <a:xfrm>
            <a:off x="609600" y="4267200"/>
            <a:ext cx="8534400" cy="2133600"/>
          </a:xfrm>
        </p:spPr>
        <p:txBody>
          <a:bodyPr/>
          <a:lstStyle/>
          <a:p>
            <a:pPr>
              <a:lnSpc>
                <a:spcPct val="90000"/>
              </a:lnSpc>
              <a:defRPr/>
            </a:pPr>
            <a:r>
              <a:rPr lang="en-US" altLang="en-US" sz="2400" dirty="0" smtClean="0"/>
              <a:t>The most common outcome of interest is the rate of innovation activity, measured using patent application/grant counts</a:t>
            </a:r>
          </a:p>
          <a:p>
            <a:pPr>
              <a:lnSpc>
                <a:spcPct val="90000"/>
              </a:lnSpc>
              <a:defRPr/>
            </a:pPr>
            <a:r>
              <a:rPr lang="en-US" altLang="en-US" sz="2400" dirty="0" smtClean="0"/>
              <a:t>The second most common approach is to understand drivers of firm performance. </a:t>
            </a:r>
            <a:endParaRPr lang="en-US" altLang="en-US" sz="2000" dirty="0" smtClean="0"/>
          </a:p>
          <a:p>
            <a:pPr>
              <a:lnSpc>
                <a:spcPct val="90000"/>
              </a:lnSpc>
              <a:buFont typeface="Wingdings" panose="05000000000000000000" pitchFamily="2" charset="2"/>
              <a:buChar char="Ø"/>
              <a:defRPr/>
            </a:pPr>
            <a:r>
              <a:rPr lang="en-US" altLang="en-US" sz="2400" dirty="0" smtClean="0"/>
              <a:t>We will focus our discussion on understanding common approaches to </a:t>
            </a:r>
            <a:r>
              <a:rPr lang="en-US" altLang="en-US" sz="2400" b="1" dirty="0" smtClean="0"/>
              <a:t>operationalizing</a:t>
            </a:r>
            <a:r>
              <a:rPr lang="en-US" altLang="en-US" sz="2400" dirty="0" smtClean="0"/>
              <a:t> these measures. </a:t>
            </a:r>
          </a:p>
        </p:txBody>
      </p:sp>
      <p:sp>
        <p:nvSpPr>
          <p:cNvPr id="11" name="Rectangle 10"/>
          <p:cNvSpPr/>
          <p:nvPr/>
        </p:nvSpPr>
        <p:spPr bwMode="auto">
          <a:xfrm>
            <a:off x="838200" y="1752600"/>
            <a:ext cx="7391400" cy="3048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2" name="Rectangle 11"/>
          <p:cNvSpPr/>
          <p:nvPr/>
        </p:nvSpPr>
        <p:spPr bwMode="auto">
          <a:xfrm>
            <a:off x="838200" y="2057400"/>
            <a:ext cx="7391400" cy="3048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xmlns="" val="175247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233210-FD1D-4643-A408-4B2BDEE02D8B}" type="slidenum">
              <a:rPr lang="en-US" smtClean="0"/>
              <a:pPr/>
              <a:t>70</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Title 1"/>
          <p:cNvSpPr>
            <a:spLocks noGrp="1"/>
          </p:cNvSpPr>
          <p:nvPr>
            <p:ph type="title"/>
          </p:nvPr>
        </p:nvSpPr>
        <p:spPr>
          <a:xfrm>
            <a:off x="178595" y="178595"/>
            <a:ext cx="8786813" cy="625078"/>
          </a:xfrm>
        </p:spPr>
        <p:txBody>
          <a:bodyPr/>
          <a:lstStyle/>
          <a:p>
            <a:r>
              <a:rPr lang="en-US" sz="3200" dirty="0" smtClean="0"/>
              <a:t>Estimates of the “stocks” implied by these worker inflows suggest a commanding U.S. advantage…</a:t>
            </a:r>
            <a:endParaRPr lang="en-US" sz="3200" dirty="0"/>
          </a:p>
        </p:txBody>
      </p:sp>
      <p:pic>
        <p:nvPicPr>
          <p:cNvPr id="7" name="Picture 6"/>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2775" y="1257299"/>
            <a:ext cx="7785100" cy="5076825"/>
          </a:xfrm>
          <a:prstGeom prst="rect">
            <a:avLst/>
          </a:prstGeom>
          <a:noFill/>
          <a:ln>
            <a:noFill/>
          </a:ln>
        </p:spPr>
      </p:pic>
    </p:spTree>
    <p:extLst>
      <p:ext uri="{BB962C8B-B14F-4D97-AF65-F5344CB8AC3E}">
        <p14:creationId xmlns:p14="http://schemas.microsoft.com/office/powerpoint/2010/main" xmlns="" val="403563031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233210-FD1D-4643-A408-4B2BDEE02D8B}" type="slidenum">
              <a:rPr lang="en-US" smtClean="0"/>
              <a:pPr/>
              <a:t>71</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
        <p:nvSpPr>
          <p:cNvPr id="6" name="Title 1"/>
          <p:cNvSpPr>
            <a:spLocks noGrp="1"/>
          </p:cNvSpPr>
          <p:nvPr>
            <p:ph type="title"/>
          </p:nvPr>
        </p:nvSpPr>
        <p:spPr>
          <a:xfrm>
            <a:off x="178595" y="178595"/>
            <a:ext cx="8786813" cy="625078"/>
          </a:xfrm>
        </p:spPr>
        <p:txBody>
          <a:bodyPr/>
          <a:lstStyle/>
          <a:p>
            <a:r>
              <a:rPr lang="en-US" sz="3200" dirty="0" smtClean="0"/>
              <a:t>An interesting comparison</a:t>
            </a:r>
            <a:endParaRPr lang="en-US" sz="3200" dirty="0"/>
          </a:p>
        </p:txBody>
      </p:sp>
      <p:graphicFrame>
        <p:nvGraphicFramePr>
          <p:cNvPr id="2" name="Object 1"/>
          <p:cNvGraphicFramePr>
            <a:graphicFrameLocks noChangeAspect="1"/>
          </p:cNvGraphicFramePr>
          <p:nvPr>
            <p:extLst/>
          </p:nvPr>
        </p:nvGraphicFramePr>
        <p:xfrm>
          <a:off x="658746" y="1251856"/>
          <a:ext cx="8097536" cy="479656"/>
        </p:xfrm>
        <a:graphic>
          <a:graphicData uri="http://schemas.openxmlformats.org/presentationml/2006/ole">
            <p:oleObj spid="_x0000_s194587" name="Document" r:id="rId4" imgW="8227575" imgH="351374" progId="Word.Document.12">
              <p:embed/>
            </p:oleObj>
          </a:graphicData>
        </a:graphic>
      </p:graphicFrame>
      <p:pic>
        <p:nvPicPr>
          <p:cNvPr id="7" name="Picture 6"/>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3371" y="1924049"/>
            <a:ext cx="7374004" cy="4692850"/>
          </a:xfrm>
          <a:prstGeom prst="rect">
            <a:avLst/>
          </a:prstGeom>
          <a:noFill/>
          <a:ln>
            <a:noFill/>
          </a:ln>
        </p:spPr>
      </p:pic>
    </p:spTree>
    <p:extLst>
      <p:ext uri="{BB962C8B-B14F-4D97-AF65-F5344CB8AC3E}">
        <p14:creationId xmlns:p14="http://schemas.microsoft.com/office/powerpoint/2010/main" xmlns="" val="19365268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Conclusions</a:t>
            </a:r>
            <a:endParaRPr lang="en-US" sz="3200" dirty="0"/>
          </a:p>
        </p:txBody>
      </p:sp>
      <p:sp>
        <p:nvSpPr>
          <p:cNvPr id="3" name="Content Placeholder 2"/>
          <p:cNvSpPr>
            <a:spLocks noGrp="1"/>
          </p:cNvSpPr>
          <p:nvPr>
            <p:ph idx="1"/>
          </p:nvPr>
        </p:nvSpPr>
        <p:spPr>
          <a:xfrm>
            <a:off x="-118125" y="1492499"/>
            <a:ext cx="8786813" cy="5717649"/>
          </a:xfrm>
        </p:spPr>
        <p:txBody>
          <a:bodyPr/>
          <a:lstStyle/>
          <a:p>
            <a:endParaRPr lang="en-US" sz="2400" dirty="0"/>
          </a:p>
          <a:p>
            <a:r>
              <a:rPr lang="en-US" sz="2400" dirty="0" smtClean="0"/>
              <a:t>Innovation is becoming more software-intensive in manufacturing industries far beyond the traditional boundaries of IT</a:t>
            </a:r>
          </a:p>
          <a:p>
            <a:r>
              <a:rPr lang="en-US" sz="2400" dirty="0" smtClean="0"/>
              <a:t>More software-intensive firms appear to be more productive in their innovative activities</a:t>
            </a:r>
            <a:endParaRPr lang="en-US" sz="2100" dirty="0" smtClean="0"/>
          </a:p>
          <a:p>
            <a:r>
              <a:rPr lang="en-US" sz="2400" dirty="0" smtClean="0"/>
              <a:t>The variation of measured software intensity across firms appears to be linked to the abundance of specialized human capital in home labor markets</a:t>
            </a:r>
          </a:p>
          <a:p>
            <a:r>
              <a:rPr lang="en-US" sz="2400" dirty="0" smtClean="0"/>
              <a:t>These findings may have implications for public policies related to the patentability of software and the mobility of high-skilled labor across countries</a:t>
            </a:r>
          </a:p>
          <a:p>
            <a:endParaRPr lang="en-US" sz="2400" dirty="0" smtClean="0"/>
          </a:p>
          <a:p>
            <a:endParaRPr lang="en-US" sz="2400" dirty="0"/>
          </a:p>
          <a:p>
            <a:pPr lvl="1"/>
            <a:endParaRPr lang="en-US" sz="2100" dirty="0" smtClean="0"/>
          </a:p>
        </p:txBody>
      </p:sp>
      <p:sp>
        <p:nvSpPr>
          <p:cNvPr id="4" name="Slide Number Placeholder 3"/>
          <p:cNvSpPr>
            <a:spLocks noGrp="1"/>
          </p:cNvSpPr>
          <p:nvPr>
            <p:ph type="sldNum" sz="quarter" idx="10"/>
          </p:nvPr>
        </p:nvSpPr>
        <p:spPr/>
        <p:txBody>
          <a:bodyPr/>
          <a:lstStyle/>
          <a:p>
            <a:fld id="{69233210-FD1D-4643-A408-4B2BDEE02D8B}" type="slidenum">
              <a:rPr lang="en-US" smtClean="0"/>
              <a:pPr/>
              <a:t>72</a:t>
            </a:fld>
            <a:endParaRPr lang="en-US"/>
          </a:p>
        </p:txBody>
      </p:sp>
      <p:sp>
        <p:nvSpPr>
          <p:cNvPr id="5" name="Rectangle 2"/>
          <p:cNvSpPr>
            <a:spLocks/>
          </p:cNvSpPr>
          <p:nvPr/>
        </p:nvSpPr>
        <p:spPr bwMode="auto">
          <a:xfrm>
            <a:off x="118531" y="982727"/>
            <a:ext cx="8876508" cy="45719"/>
          </a:xfrm>
          <a:prstGeom prst="rect">
            <a:avLst/>
          </a:prstGeom>
          <a:solidFill>
            <a:schemeClr val="accent6"/>
          </a:solidFill>
          <a:ln>
            <a:noFill/>
          </a:ln>
          <a:extLst/>
        </p:spPr>
        <p:txBody>
          <a:bodyPr lIns="0" tIns="0" rIns="0" bIns="0"/>
          <a:lstStyle/>
          <a:p>
            <a:pPr defTabSz="914174" eaLnBrk="1" fontAlgn="auto" hangingPunct="1">
              <a:spcBef>
                <a:spcPts val="0"/>
              </a:spcBef>
              <a:spcAft>
                <a:spcPts val="0"/>
              </a:spcAft>
            </a:pPr>
            <a:endParaRPr lang="en-US" sz="1800">
              <a:solidFill>
                <a:srgbClr val="000000"/>
              </a:solidFill>
              <a:latin typeface="Franklin Gothic Book"/>
              <a:cs typeface="+mn-cs"/>
            </a:endParaRPr>
          </a:p>
        </p:txBody>
      </p:sp>
    </p:spTree>
    <p:extLst>
      <p:ext uri="{BB962C8B-B14F-4D97-AF65-F5344CB8AC3E}">
        <p14:creationId xmlns:p14="http://schemas.microsoft.com/office/powerpoint/2010/main" xmlns="" val="419788571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3600" dirty="0" smtClean="0"/>
              <a:t>Empirical Approaches</a:t>
            </a:r>
          </a:p>
        </p:txBody>
      </p:sp>
      <p:sp>
        <p:nvSpPr>
          <p:cNvPr id="12291" name="Rectangle 3"/>
          <p:cNvSpPr>
            <a:spLocks noGrp="1" noChangeArrowheads="1"/>
          </p:cNvSpPr>
          <p:nvPr>
            <p:ph type="body" idx="1"/>
          </p:nvPr>
        </p:nvSpPr>
        <p:spPr>
          <a:xfrm>
            <a:off x="609600" y="4191000"/>
            <a:ext cx="8534400" cy="2133600"/>
          </a:xfrm>
        </p:spPr>
        <p:txBody>
          <a:bodyPr/>
          <a:lstStyle/>
          <a:p>
            <a:pPr>
              <a:lnSpc>
                <a:spcPct val="90000"/>
              </a:lnSpc>
              <a:defRPr/>
            </a:pPr>
            <a:r>
              <a:rPr lang="en-US" altLang="en-US" sz="2400" dirty="0" smtClean="0"/>
              <a:t>The vast majority of papers </a:t>
            </a:r>
            <a:r>
              <a:rPr lang="en-US" altLang="en-US" sz="2400" dirty="0" smtClean="0"/>
              <a:t>adopt </a:t>
            </a:r>
            <a:r>
              <a:rPr lang="en-US" altLang="en-US" sz="2400" dirty="0" smtClean="0"/>
              <a:t>a </a:t>
            </a:r>
            <a:r>
              <a:rPr lang="en-US" altLang="en-US" sz="2400" dirty="0" smtClean="0"/>
              <a:t>reduced-for</a:t>
            </a:r>
            <a:r>
              <a:rPr lang="en-US" altLang="en-US" sz="2400" dirty="0" smtClean="0"/>
              <a:t>m</a:t>
            </a:r>
            <a:r>
              <a:rPr lang="en-US" altLang="en-US" sz="2400" dirty="0" smtClean="0"/>
              <a:t> </a:t>
            </a:r>
            <a:r>
              <a:rPr lang="en-US" altLang="en-US" sz="2400" dirty="0" smtClean="0"/>
              <a:t>approach.</a:t>
            </a:r>
          </a:p>
          <a:p>
            <a:pPr>
              <a:lnSpc>
                <a:spcPct val="90000"/>
              </a:lnSpc>
              <a:defRPr/>
            </a:pPr>
            <a:r>
              <a:rPr lang="en-US" altLang="en-US" sz="2400" dirty="0" smtClean="0"/>
              <a:t>Most papers use patent-based and firm-performance-based regression models.</a:t>
            </a:r>
            <a:endParaRPr lang="en-US" altLang="en-US" sz="2000" dirty="0" smtClean="0"/>
          </a:p>
          <a:p>
            <a:pPr>
              <a:lnSpc>
                <a:spcPct val="90000"/>
              </a:lnSpc>
              <a:buFont typeface="Wingdings" panose="05000000000000000000" pitchFamily="2" charset="2"/>
              <a:buChar char="Ø"/>
              <a:defRPr/>
            </a:pPr>
            <a:r>
              <a:rPr lang="en-US" altLang="en-US" sz="2400" dirty="0" smtClean="0"/>
              <a:t>We will focus our discussion on common examples of these </a:t>
            </a:r>
            <a:r>
              <a:rPr lang="en-US" altLang="en-US" sz="2400" b="1" dirty="0" smtClean="0"/>
              <a:t>patent-based and firm-performance-based regression models</a:t>
            </a:r>
            <a:r>
              <a:rPr lang="en-US" altLang="en-US" sz="2400" dirty="0" smtClean="0"/>
              <a:t>.</a:t>
            </a:r>
          </a:p>
        </p:txBody>
      </p:sp>
      <p:graphicFrame>
        <p:nvGraphicFramePr>
          <p:cNvPr id="4" name="Table 3"/>
          <p:cNvGraphicFramePr>
            <a:graphicFrameLocks noGrp="1"/>
          </p:cNvGraphicFramePr>
          <p:nvPr>
            <p:extLst>
              <p:ext uri="{D42A27DB-BD31-4B8C-83A1-F6EECF244321}">
                <p14:modId xmlns:p14="http://schemas.microsoft.com/office/powerpoint/2010/main" xmlns="" val="809043626"/>
              </p:ext>
            </p:extLst>
          </p:nvPr>
        </p:nvGraphicFramePr>
        <p:xfrm>
          <a:off x="381002" y="1600200"/>
          <a:ext cx="8381998" cy="1600200"/>
        </p:xfrm>
        <a:graphic>
          <a:graphicData uri="http://schemas.openxmlformats.org/drawingml/2006/table">
            <a:tbl>
              <a:tblPr/>
              <a:tblGrid>
                <a:gridCol w="618978"/>
                <a:gridCol w="2540391"/>
                <a:gridCol w="618978"/>
                <a:gridCol w="3984673"/>
                <a:gridCol w="618978"/>
              </a:tblGrid>
              <a:tr h="228600">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r>
              <a:tr h="228600">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1" i="0" u="none" strike="noStrike">
                          <a:solidFill>
                            <a:srgbClr val="000000"/>
                          </a:solidFill>
                          <a:effectLst/>
                          <a:latin typeface="Calibri" panose="020F0502020204030204" pitchFamily="34" charset="0"/>
                        </a:rPr>
                        <a:t>Methods</a:t>
                      </a:r>
                    </a:p>
                  </a:txBody>
                  <a:tcPr marL="9232" marR="9232" marT="923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panose="020F0502020204030204" pitchFamily="34" charset="0"/>
                        </a:rPr>
                        <a:t>#</a:t>
                      </a:r>
                    </a:p>
                  </a:txBody>
                  <a:tcPr marL="9232" marR="9232" marT="923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a:solidFill>
                            <a:srgbClr val="000000"/>
                          </a:solidFill>
                          <a:effectLst/>
                          <a:latin typeface="Calibri" panose="020F0502020204030204" pitchFamily="34" charset="0"/>
                        </a:rPr>
                        <a:t>Examples</a:t>
                      </a:r>
                    </a:p>
                  </a:txBody>
                  <a:tcPr marL="9232" marR="9232" marT="9232"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r>
              <a:tr h="228600">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Patent-Based Regressions</a:t>
                      </a:r>
                    </a:p>
                  </a:txBody>
                  <a:tcPr marL="9232" marR="9232" marT="923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37</a:t>
                      </a:r>
                    </a:p>
                  </a:txBody>
                  <a:tcPr marL="9232" marR="9232" marT="923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Patenting Rate, Licensing Frequency</a:t>
                      </a:r>
                    </a:p>
                  </a:txBody>
                  <a:tcPr marL="9232" marR="9232" marT="9232"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r>
              <a:tr h="228600">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Firm Performance Regressions</a:t>
                      </a:r>
                    </a:p>
                  </a:txBody>
                  <a:tcPr marL="9232" marR="9232" marT="9232"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23</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Productivity, Survival, R&amp;D Intensity, Stock Market Performance</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r>
              <a:tr h="228600">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Innovation-Frequency Regressions</a:t>
                      </a:r>
                    </a:p>
                  </a:txBody>
                  <a:tcPr marL="9232" marR="9232" marT="9232"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Scientific Publications, New Product Introductions</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r>
              <a:tr h="228600">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Technology-Adoption-Based Regressions</a:t>
                      </a:r>
                    </a:p>
                  </a:txBody>
                  <a:tcPr marL="9232" marR="9232" marT="9232"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Innovation Diffusion/Adoption Frequency</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r>
              <a:tr h="228600">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232" marR="9232" marT="9232" marB="0" anchor="b">
                    <a:lnL>
                      <a:noFill/>
                    </a:lnL>
                    <a:lnR>
                      <a:noFill/>
                    </a:lnR>
                    <a:lnT>
                      <a:noFill/>
                    </a:lnT>
                    <a:lnB>
                      <a:noFill/>
                    </a:lnB>
                    <a:solidFill>
                      <a:srgbClr val="FFFFFF"/>
                    </a:solidFill>
                  </a:tcPr>
                </a:tc>
              </a:tr>
            </a:tbl>
          </a:graphicData>
        </a:graphic>
      </p:graphicFrame>
      <p:sp>
        <p:nvSpPr>
          <p:cNvPr id="9" name="Rectangle 8"/>
          <p:cNvSpPr/>
          <p:nvPr/>
        </p:nvSpPr>
        <p:spPr bwMode="auto">
          <a:xfrm>
            <a:off x="838200" y="2057400"/>
            <a:ext cx="7239000" cy="228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
        <p:nvSpPr>
          <p:cNvPr id="10" name="Rectangle 9"/>
          <p:cNvSpPr/>
          <p:nvPr/>
        </p:nvSpPr>
        <p:spPr bwMode="auto">
          <a:xfrm>
            <a:off x="838200" y="2286000"/>
            <a:ext cx="7239000" cy="228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xmlns="" val="32337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lgn="ctr">
              <a:buFontTx/>
              <a:buNone/>
            </a:pPr>
            <a:r>
              <a:rPr lang="en-US" altLang="en-US" dirty="0" smtClean="0"/>
              <a:t>	</a:t>
            </a:r>
          </a:p>
          <a:p>
            <a:pPr algn="ctr">
              <a:buFontTx/>
              <a:buNone/>
            </a:pPr>
            <a:endParaRPr lang="en-US" altLang="en-US" dirty="0" smtClean="0"/>
          </a:p>
          <a:p>
            <a:pPr algn="ctr">
              <a:buFontTx/>
              <a:buNone/>
            </a:pPr>
            <a:r>
              <a:rPr lang="en-US" altLang="en-US" sz="4000" b="1" dirty="0" smtClean="0"/>
              <a:t>Part 2</a:t>
            </a:r>
          </a:p>
          <a:p>
            <a:pPr algn="ctr">
              <a:buFontTx/>
              <a:buNone/>
            </a:pPr>
            <a:r>
              <a:rPr lang="en-US" altLang="en-US" sz="4000" b="1" dirty="0" smtClean="0"/>
              <a:t>How Do We Measure Innovation?</a:t>
            </a:r>
          </a:p>
        </p:txBody>
      </p:sp>
    </p:spTree>
    <p:extLst>
      <p:ext uri="{BB962C8B-B14F-4D97-AF65-F5344CB8AC3E}">
        <p14:creationId xmlns:p14="http://schemas.microsoft.com/office/powerpoint/2010/main" xmlns="" val="522561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Carl1">
  <a:themeElements>
    <a:clrScheme name="Carl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rl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Carl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rl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rl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rl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rl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rl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rl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lidevana Dark">
  <a:themeElements>
    <a:clrScheme name="Custom 1">
      <a:dk1>
        <a:srgbClr val="FFFFFF"/>
      </a:dk1>
      <a:lt1>
        <a:srgbClr val="000000"/>
      </a:lt1>
      <a:dk2>
        <a:srgbClr val="FFFFFF"/>
      </a:dk2>
      <a:lt2>
        <a:srgbClr val="000000"/>
      </a:lt2>
      <a:accent1>
        <a:srgbClr val="4D4D4D"/>
      </a:accent1>
      <a:accent2>
        <a:srgbClr val="DA8E00"/>
      </a:accent2>
      <a:accent3>
        <a:srgbClr val="D93700"/>
      </a:accent3>
      <a:accent4>
        <a:srgbClr val="B2040A"/>
      </a:accent4>
      <a:accent5>
        <a:srgbClr val="22AC56"/>
      </a:accent5>
      <a:accent6>
        <a:srgbClr val="1277B5"/>
      </a:accent6>
      <a:hlink>
        <a:srgbClr val="1277B5"/>
      </a:hlink>
      <a:folHlink>
        <a:srgbClr val="A22F7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D4D4D"/>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spDef>
    <a:lnDef>
      <a:spPr bwMode="auto">
        <a:xfrm>
          <a:off x="0" y="0"/>
          <a:ext cx="1" cy="1"/>
        </a:xfrm>
        <a:custGeom>
          <a:avLst/>
          <a:gdLst/>
          <a:ahLst/>
          <a:cxnLst/>
          <a:rect l="0" t="0" r="0" b="0"/>
          <a:pathLst/>
        </a:custGeom>
        <a:solidFill>
          <a:srgbClr val="4D4D4D"/>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Helvetica Neue Bold Condensed" charset="0"/>
            <a:ea typeface="ヒラギノ角ゴ ProN W6" charset="0"/>
            <a:cs typeface="ヒラギノ角ゴ ProN W6" charset="0"/>
            <a:sym typeface="Helvetica Neue Bold Condense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14257</TotalTime>
  <Words>7466</Words>
  <Application>Microsoft Office PowerPoint</Application>
  <PresentationFormat>Affichage à l'écran (4:3)</PresentationFormat>
  <Paragraphs>911</Paragraphs>
  <Slides>72</Slides>
  <Notes>72</Notes>
  <HiddenSlides>0</HiddenSlides>
  <MMClips>0</MMClips>
  <ScaleCrop>false</ScaleCrop>
  <HeadingPairs>
    <vt:vector size="6" baseType="variant">
      <vt:variant>
        <vt:lpstr>Thème</vt:lpstr>
      </vt:variant>
      <vt:variant>
        <vt:i4>9</vt:i4>
      </vt:variant>
      <vt:variant>
        <vt:lpstr>Serveurs OLE incorporés</vt:lpstr>
      </vt:variant>
      <vt:variant>
        <vt:i4>2</vt:i4>
      </vt:variant>
      <vt:variant>
        <vt:lpstr>Titres des diapositives</vt:lpstr>
      </vt:variant>
      <vt:variant>
        <vt:i4>72</vt:i4>
      </vt:variant>
    </vt:vector>
  </HeadingPairs>
  <TitlesOfParts>
    <vt:vector size="83" baseType="lpstr">
      <vt:lpstr>Carl1</vt:lpstr>
      <vt:lpstr>Slidevana Dark</vt:lpstr>
      <vt:lpstr>1_Slidevana Dark</vt:lpstr>
      <vt:lpstr>2_Slidevana Dark</vt:lpstr>
      <vt:lpstr>3_Slidevana Dark</vt:lpstr>
      <vt:lpstr>4_Slidevana Dark</vt:lpstr>
      <vt:lpstr>5_Slidevana Dark</vt:lpstr>
      <vt:lpstr>6_Slidevana Dark</vt:lpstr>
      <vt:lpstr>7_Slidevana Dark</vt:lpstr>
      <vt:lpstr>Chart</vt:lpstr>
      <vt:lpstr>Document</vt:lpstr>
      <vt:lpstr>Methodological Approaches in Applied Innovation Economics</vt:lpstr>
      <vt:lpstr>Overview</vt:lpstr>
      <vt:lpstr>Diapositive 3</vt:lpstr>
      <vt:lpstr>What is the current state of the art?</vt:lpstr>
      <vt:lpstr>Units of Observation</vt:lpstr>
      <vt:lpstr>Data Sources</vt:lpstr>
      <vt:lpstr>Outcomes of Interest</vt:lpstr>
      <vt:lpstr>Empirical Approaches</vt:lpstr>
      <vt:lpstr>Diapositive 9</vt:lpstr>
      <vt:lpstr>What is innovation?</vt:lpstr>
      <vt:lpstr>Invention, Innovation, and Diffusion</vt:lpstr>
      <vt:lpstr>The Innovation Process</vt:lpstr>
      <vt:lpstr>Various Innovation Indicators</vt:lpstr>
      <vt:lpstr>Common Forms of Intellectual Property</vt:lpstr>
      <vt:lpstr>Patent Basics</vt:lpstr>
      <vt:lpstr>“Doctrine of equivalents”</vt:lpstr>
      <vt:lpstr>Patent Documents (1)</vt:lpstr>
      <vt:lpstr>Patent Documents (2)</vt:lpstr>
      <vt:lpstr>Additional Information - Example 1</vt:lpstr>
      <vt:lpstr>Additional Information – Example 2</vt:lpstr>
      <vt:lpstr>MANY Database Options</vt:lpstr>
      <vt:lpstr>The Usefulness of Patent Data</vt:lpstr>
      <vt:lpstr>Share of inventions that are patented </vt:lpstr>
      <vt:lpstr>Patent surge in the U.S: Patents issued</vt:lpstr>
      <vt:lpstr>Not All Patents Are Equally Valuable</vt:lpstr>
      <vt:lpstr>Evidence of Patent Value from Litigation</vt:lpstr>
      <vt:lpstr>Reasons to Patent Inventions</vt:lpstr>
      <vt:lpstr>Reasons NOT to Patent Inventions</vt:lpstr>
      <vt:lpstr>Effectiveness of Appropriability Mechanisms</vt:lpstr>
      <vt:lpstr>A Key Difference Across Industries</vt:lpstr>
      <vt:lpstr>Two Ways of Appropriating Return to R&amp;D</vt:lpstr>
      <vt:lpstr>  Licensing Revenue for IBM</vt:lpstr>
      <vt:lpstr>Markets for Intellectual Property Are Large</vt:lpstr>
      <vt:lpstr>Diapositive 34</vt:lpstr>
      <vt:lpstr>Diapositive 35</vt:lpstr>
      <vt:lpstr>Get With the Program:  Software-Driven Innovation in Traditional Manufacturing</vt:lpstr>
      <vt:lpstr>Software is a critical driver of innovation in the modern world</vt:lpstr>
      <vt:lpstr> Cars and planes used to look like this…</vt:lpstr>
      <vt:lpstr> And now they look like this!</vt:lpstr>
      <vt:lpstr>Prior research finds that innovation in IT is increasingly driven by software…</vt:lpstr>
      <vt:lpstr>Is this also true in other manufacturing industries?</vt:lpstr>
      <vt:lpstr> Engineers and technology “experts” suggest a software-biased shift in invention </vt:lpstr>
      <vt:lpstr> Defining software innovation</vt:lpstr>
      <vt:lpstr> Innovation (patent) production function</vt:lpstr>
      <vt:lpstr> Innovation (patent) production function</vt:lpstr>
      <vt:lpstr> PPF: Negative Binomial – SW intensity (Share of SW patents)</vt:lpstr>
      <vt:lpstr> Software-intensive firms increasingly outperform</vt:lpstr>
      <vt:lpstr> The “Tobin’s Q” approach to measurement of research productivity</vt:lpstr>
      <vt:lpstr> Tobin’s Q function</vt:lpstr>
      <vt:lpstr>Tobin’s Q: Nonlinear least square – SW intensity (Share of SW patents)</vt:lpstr>
      <vt:lpstr>Software intensive firms have relatively higher shadow values of R&amp;D stock</vt:lpstr>
      <vt:lpstr>Why isn’t everyone using software more intensely?</vt:lpstr>
      <vt:lpstr>Diapositive 53</vt:lpstr>
      <vt:lpstr> From Innovation to Productivity Improvements</vt:lpstr>
      <vt:lpstr> Measuring Productivity at the Firm Level (1)</vt:lpstr>
      <vt:lpstr> Measuring Productivity at the Firm Level (2)</vt:lpstr>
      <vt:lpstr> Quick Example – Brynjolfsson and Hitt (2003)</vt:lpstr>
      <vt:lpstr> Empirical Approach</vt:lpstr>
      <vt:lpstr> Data and Variables</vt:lpstr>
      <vt:lpstr> Results (1)</vt:lpstr>
      <vt:lpstr>Conclusion</vt:lpstr>
      <vt:lpstr>Diapositive 62</vt:lpstr>
      <vt:lpstr>R&amp;D spending</vt:lpstr>
      <vt:lpstr>Knowledge capital vs. tangible assets: AMR</vt:lpstr>
      <vt:lpstr>Copyright</vt:lpstr>
      <vt:lpstr>Trade Secrets</vt:lpstr>
      <vt:lpstr>The U.S. graduates more IT engineers than any other major economy…</vt:lpstr>
      <vt:lpstr>America’s advantage is amplified by large numbers of skilled immigrants…</vt:lpstr>
      <vt:lpstr>And is further expanded by estimates of software offshoring…</vt:lpstr>
      <vt:lpstr>Estimates of the “stocks” implied by these worker inflows suggest a commanding U.S. advantage…</vt:lpstr>
      <vt:lpstr>An interesting comparison</vt:lpstr>
      <vt:lpstr>Conclusions</vt:lpstr>
    </vt:vector>
  </TitlesOfParts>
  <Company>Fuqua School of Business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1B</dc:title>
  <dc:creator>Fuqua School of Business</dc:creator>
  <cp:lastModifiedBy>Ecoles</cp:lastModifiedBy>
  <cp:revision>476</cp:revision>
  <cp:lastPrinted>1998-12-01T13:45:36Z</cp:lastPrinted>
  <dcterms:created xsi:type="dcterms:W3CDTF">1998-11-29T22:18:46Z</dcterms:created>
  <dcterms:modified xsi:type="dcterms:W3CDTF">2016-05-16T12:20:14Z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MailAddress">
    <vt:lpwstr>mela@duke.edu</vt:lpwstr>
  </property>
  <property fmtid="{D5CDD505-2E9C-101B-9397-08002B2CF9AE}" pid="8" name="HomePage">
    <vt:lpwstr>http://www.duke.edu/~mela/ba360</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false</vt:bool>
  </property>
  <property fmtid="{D5CDD505-2E9C-101B-9397-08002B2CF9AE}" pid="20" name="NavBtnPos">
    <vt:i4>1</vt:i4>
  </property>
  <property fmtid="{D5CDD505-2E9C-101B-9397-08002B2CF9AE}" pid="21" name="OutputDir">
    <vt:lpwstr>H:\class\360\Lectures</vt:lpwstr>
  </property>
</Properties>
</file>