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336" r:id="rId3"/>
    <p:sldId id="326" r:id="rId4"/>
    <p:sldId id="258" r:id="rId5"/>
    <p:sldId id="259" r:id="rId6"/>
    <p:sldId id="260" r:id="rId7"/>
    <p:sldId id="261" r:id="rId8"/>
    <p:sldId id="263" r:id="rId9"/>
    <p:sldId id="267" r:id="rId10"/>
    <p:sldId id="268" r:id="rId11"/>
    <p:sldId id="264" r:id="rId12"/>
    <p:sldId id="265" r:id="rId13"/>
    <p:sldId id="266" r:id="rId14"/>
    <p:sldId id="269" r:id="rId15"/>
    <p:sldId id="270" r:id="rId16"/>
    <p:sldId id="271" r:id="rId17"/>
    <p:sldId id="273" r:id="rId18"/>
    <p:sldId id="344" r:id="rId19"/>
    <p:sldId id="347" r:id="rId20"/>
    <p:sldId id="274" r:id="rId21"/>
    <p:sldId id="275" r:id="rId22"/>
    <p:sldId id="276" r:id="rId23"/>
    <p:sldId id="277" r:id="rId24"/>
    <p:sldId id="278" r:id="rId25"/>
    <p:sldId id="327" r:id="rId26"/>
    <p:sldId id="279" r:id="rId27"/>
    <p:sldId id="280" r:id="rId28"/>
    <p:sldId id="281" r:id="rId29"/>
    <p:sldId id="348" r:id="rId30"/>
    <p:sldId id="283" r:id="rId31"/>
    <p:sldId id="322" r:id="rId32"/>
    <p:sldId id="285" r:id="rId33"/>
    <p:sldId id="286" r:id="rId34"/>
    <p:sldId id="288" r:id="rId35"/>
    <p:sldId id="290" r:id="rId36"/>
    <p:sldId id="289" r:id="rId37"/>
    <p:sldId id="346" r:id="rId38"/>
    <p:sldId id="292" r:id="rId39"/>
    <p:sldId id="293" r:id="rId40"/>
    <p:sldId id="294" r:id="rId41"/>
    <p:sldId id="302" r:id="rId42"/>
    <p:sldId id="295" r:id="rId43"/>
    <p:sldId id="296" r:id="rId44"/>
    <p:sldId id="301" r:id="rId45"/>
    <p:sldId id="297" r:id="rId46"/>
    <p:sldId id="349" r:id="rId47"/>
    <p:sldId id="323" r:id="rId48"/>
    <p:sldId id="298" r:id="rId49"/>
    <p:sldId id="303" r:id="rId50"/>
    <p:sldId id="262" r:id="rId5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33C2-9136-4E2D-AD6C-06D0E62EA10D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BA26E-A65D-400A-9ED7-38B75DBAC602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33C2-9136-4E2D-AD6C-06D0E62EA10D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BA26E-A65D-400A-9ED7-38B75DBAC6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33C2-9136-4E2D-AD6C-06D0E62EA10D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BA26E-A65D-400A-9ED7-38B75DBAC6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33C2-9136-4E2D-AD6C-06D0E62EA10D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BA26E-A65D-400A-9ED7-38B75DBAC6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33C2-9136-4E2D-AD6C-06D0E62EA10D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BA26E-A65D-400A-9ED7-38B75DBAC602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33C2-9136-4E2D-AD6C-06D0E62EA10D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BA26E-A65D-400A-9ED7-38B75DBAC6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33C2-9136-4E2D-AD6C-06D0E62EA10D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BA26E-A65D-400A-9ED7-38B75DBAC602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33C2-9136-4E2D-AD6C-06D0E62EA10D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BA26E-A65D-400A-9ED7-38B75DBAC6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33C2-9136-4E2D-AD6C-06D0E62EA10D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BA26E-A65D-400A-9ED7-38B75DBAC6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33C2-9136-4E2D-AD6C-06D0E62EA10D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BA26E-A65D-400A-9ED7-38B75DBAC602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33C2-9136-4E2D-AD6C-06D0E62EA10D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BA26E-A65D-400A-9ED7-38B75DBAC6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32333C2-9136-4E2D-AD6C-06D0E62EA10D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A2BA26E-A65D-400A-9ED7-38B75DBAC602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https://commons.wikimedia.org/wiki/File:DaodeTianzun.jpg?uselang=fr" TargetMode="External"/><Relationship Id="rId7" Type="http://schemas.openxmlformats.org/officeDocument/2006/relationships/hyperlink" Target="http://www.biography.com/people/charles-ponzi-20650909" TargetMode="External"/><Relationship Id="rId12" Type="http://schemas.openxmlformats.org/officeDocument/2006/relationships/image" Target="../media/image10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9.jpeg"/><Relationship Id="rId5" Type="http://schemas.openxmlformats.org/officeDocument/2006/relationships/image" Target="../media/image4.jpeg"/><Relationship Id="rId10" Type="http://schemas.openxmlformats.org/officeDocument/2006/relationships/image" Target="../media/image8.jpeg"/><Relationship Id="rId4" Type="http://schemas.openxmlformats.org/officeDocument/2006/relationships/image" Target="../media/image3.jpeg"/><Relationship Id="rId9" Type="http://schemas.openxmlformats.org/officeDocument/2006/relationships/image" Target="../media/image7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7848600" cy="1872208"/>
          </a:xfrm>
        </p:spPr>
        <p:txBody>
          <a:bodyPr>
            <a:noAutofit/>
          </a:bodyPr>
          <a:lstStyle/>
          <a:p>
            <a:r>
              <a:rPr lang="en-US" sz="3600" dirty="0">
                <a:cs typeface="Calibri"/>
              </a:rPr>
              <a:t>Lies, Credibility and Deception </a:t>
            </a:r>
            <a:r>
              <a:rPr lang="en-US" sz="3600" dirty="0" smtClean="0">
                <a:cs typeface="Calibri"/>
              </a:rPr>
              <a:t/>
            </a:r>
            <a:br>
              <a:rPr lang="en-US" sz="3600" dirty="0" smtClean="0">
                <a:cs typeface="Calibri"/>
              </a:rPr>
            </a:br>
            <a:r>
              <a:rPr lang="en-US" sz="3600" dirty="0" smtClean="0">
                <a:cs typeface="Calibri"/>
              </a:rPr>
              <a:t> </a:t>
            </a:r>
            <a:r>
              <a:rPr lang="en-US" sz="3600" dirty="0">
                <a:cs typeface="Calibri"/>
              </a:rPr>
              <a:t>A Game Theoretical Approach</a:t>
            </a:r>
            <a:endParaRPr lang="fr-FR" sz="3600" dirty="0">
              <a:cs typeface="Calibri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9552" y="3861048"/>
            <a:ext cx="6400800" cy="1752600"/>
          </a:xfrm>
        </p:spPr>
        <p:txBody>
          <a:bodyPr>
            <a:normAutofit/>
          </a:bodyPr>
          <a:lstStyle/>
          <a:p>
            <a:r>
              <a:rPr lang="fr-FR" sz="2800" dirty="0" smtClean="0">
                <a:solidFill>
                  <a:srgbClr val="3366FF"/>
                </a:solidFill>
                <a:latin typeface="+mj-lt"/>
                <a:cs typeface="Calibri"/>
              </a:rPr>
              <a:t>IOEA, </a:t>
            </a:r>
            <a:r>
              <a:rPr lang="fr-FR" sz="2800" dirty="0" err="1" smtClean="0">
                <a:solidFill>
                  <a:srgbClr val="3366FF"/>
                </a:solidFill>
                <a:latin typeface="+mj-lt"/>
                <a:cs typeface="Calibri"/>
              </a:rPr>
              <a:t>Cargese</a:t>
            </a:r>
            <a:r>
              <a:rPr lang="fr-FR" sz="2800" dirty="0" smtClean="0">
                <a:solidFill>
                  <a:srgbClr val="3366FF"/>
                </a:solidFill>
                <a:latin typeface="+mj-lt"/>
                <a:cs typeface="Calibri"/>
              </a:rPr>
              <a:t> 2016</a:t>
            </a:r>
          </a:p>
          <a:p>
            <a:endParaRPr lang="fr-FR" dirty="0">
              <a:latin typeface="+mj-lt"/>
              <a:cs typeface="Calibri"/>
            </a:endParaRPr>
          </a:p>
          <a:p>
            <a:r>
              <a:rPr lang="fr-FR" sz="2000" dirty="0" smtClean="0">
                <a:latin typeface="+mj-lt"/>
                <a:cs typeface="Calibri"/>
              </a:rPr>
              <a:t>David </a:t>
            </a:r>
            <a:r>
              <a:rPr lang="fr-FR" sz="2000" dirty="0" err="1" smtClean="0">
                <a:latin typeface="+mj-lt"/>
                <a:cs typeface="Calibri"/>
              </a:rPr>
              <a:t>Ettinger</a:t>
            </a:r>
            <a:endParaRPr lang="fr-FR" sz="2000" dirty="0" smtClean="0">
              <a:latin typeface="+mj-lt"/>
              <a:cs typeface="Calibri"/>
            </a:endParaRPr>
          </a:p>
          <a:p>
            <a:r>
              <a:rPr lang="fr-FR" sz="2000" dirty="0" err="1" smtClean="0">
                <a:latin typeface="+mj-lt"/>
                <a:cs typeface="Calibri"/>
              </a:rPr>
              <a:t>University</a:t>
            </a:r>
            <a:r>
              <a:rPr lang="fr-FR" sz="2000" dirty="0" smtClean="0">
                <a:latin typeface="+mj-lt"/>
                <a:cs typeface="Calibri"/>
              </a:rPr>
              <a:t> Paris-Dauphine  PSL</a:t>
            </a:r>
            <a:endParaRPr lang="fr-FR" sz="2000" dirty="0">
              <a:latin typeface="+mj-l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515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Overview</a:t>
            </a:r>
            <a:r>
              <a:rPr lang="fr-FR" dirty="0" smtClean="0"/>
              <a:t> of the model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800" dirty="0" err="1"/>
              <a:t>Firms</a:t>
            </a:r>
            <a:r>
              <a:rPr lang="fr-FR" sz="2800" dirty="0"/>
              <a:t> </a:t>
            </a:r>
            <a:r>
              <a:rPr lang="fr-FR" sz="2800" dirty="0" err="1"/>
              <a:t>sell</a:t>
            </a:r>
            <a:r>
              <a:rPr lang="fr-FR" sz="2800" dirty="0"/>
              <a:t> base </a:t>
            </a:r>
            <a:r>
              <a:rPr lang="fr-FR" sz="2800" dirty="0" err="1"/>
              <a:t>goods</a:t>
            </a:r>
            <a:r>
              <a:rPr lang="fr-FR" sz="2800" dirty="0"/>
              <a:t> (the </a:t>
            </a:r>
            <a:r>
              <a:rPr lang="fr-FR" sz="2800" dirty="0" err="1"/>
              <a:t>price</a:t>
            </a:r>
            <a:r>
              <a:rPr lang="fr-FR" sz="2800" dirty="0"/>
              <a:t> </a:t>
            </a:r>
            <a:r>
              <a:rPr lang="fr-FR" sz="2800" dirty="0" err="1"/>
              <a:t>is</a:t>
            </a:r>
            <a:r>
              <a:rPr lang="fr-FR" sz="2800" dirty="0"/>
              <a:t> </a:t>
            </a:r>
            <a:r>
              <a:rPr lang="fr-FR" sz="2800" dirty="0" err="1"/>
              <a:t>advertised</a:t>
            </a:r>
            <a:r>
              <a:rPr lang="fr-FR" sz="2800" dirty="0"/>
              <a:t>) and </a:t>
            </a:r>
            <a:r>
              <a:rPr lang="fr-FR" sz="2800" dirty="0" err="1"/>
              <a:t>add-ons</a:t>
            </a:r>
            <a:r>
              <a:rPr lang="fr-FR" sz="2800" dirty="0"/>
              <a:t>. </a:t>
            </a:r>
            <a:r>
              <a:rPr lang="fr-FR" sz="2800" dirty="0" err="1" smtClean="0"/>
              <a:t>They</a:t>
            </a:r>
            <a:r>
              <a:rPr lang="fr-FR" sz="2800" dirty="0" smtClean="0"/>
              <a:t> </a:t>
            </a:r>
            <a:r>
              <a:rPr lang="fr-FR" sz="2800" dirty="0" err="1"/>
              <a:t>decide</a:t>
            </a:r>
            <a:r>
              <a:rPr lang="fr-FR" sz="2800" dirty="0"/>
              <a:t> </a:t>
            </a:r>
            <a:r>
              <a:rPr lang="fr-FR" sz="2800" dirty="0" err="1"/>
              <a:t>whether</a:t>
            </a:r>
            <a:r>
              <a:rPr lang="fr-FR" sz="2800" dirty="0"/>
              <a:t> </a:t>
            </a:r>
            <a:r>
              <a:rPr lang="fr-FR" sz="2800" dirty="0" err="1"/>
              <a:t>they</a:t>
            </a:r>
            <a:r>
              <a:rPr lang="fr-FR" sz="2800" dirty="0"/>
              <a:t> </a:t>
            </a:r>
            <a:r>
              <a:rPr lang="fr-FR" sz="2800" dirty="0" err="1"/>
              <a:t>advertise</a:t>
            </a:r>
            <a:r>
              <a:rPr lang="fr-FR" sz="2800" dirty="0"/>
              <a:t> or not the </a:t>
            </a:r>
            <a:r>
              <a:rPr lang="fr-FR" sz="2800" dirty="0" smtClean="0"/>
              <a:t>existence and </a:t>
            </a:r>
            <a:r>
              <a:rPr lang="fr-FR" sz="2800" dirty="0" err="1" smtClean="0"/>
              <a:t>price</a:t>
            </a:r>
            <a:r>
              <a:rPr lang="fr-FR" sz="2800" dirty="0" smtClean="0"/>
              <a:t> </a:t>
            </a:r>
            <a:r>
              <a:rPr lang="fr-FR" sz="2800" dirty="0"/>
              <a:t>of the </a:t>
            </a:r>
            <a:r>
              <a:rPr lang="fr-FR" sz="2800" dirty="0" err="1"/>
              <a:t>add-ons</a:t>
            </a:r>
            <a:r>
              <a:rPr lang="fr-FR" sz="2800" dirty="0" smtClean="0"/>
              <a:t>.</a:t>
            </a:r>
            <a:endParaRPr lang="fr-FR" sz="2800" dirty="0"/>
          </a:p>
          <a:p>
            <a:pPr lvl="0"/>
            <a:r>
              <a:rPr lang="fr-FR" sz="2800" dirty="0" err="1"/>
              <a:t>Two</a:t>
            </a:r>
            <a:r>
              <a:rPr lang="fr-FR" sz="2800" dirty="0"/>
              <a:t> </a:t>
            </a:r>
            <a:r>
              <a:rPr lang="fr-FR" sz="2800" dirty="0" smtClean="0"/>
              <a:t>types </a:t>
            </a:r>
            <a:r>
              <a:rPr lang="fr-FR" sz="2800" dirty="0"/>
              <a:t>of </a:t>
            </a:r>
            <a:r>
              <a:rPr lang="fr-FR" sz="2800" dirty="0" err="1"/>
              <a:t>consumers</a:t>
            </a:r>
            <a:r>
              <a:rPr lang="fr-FR" sz="2800" dirty="0"/>
              <a:t>. </a:t>
            </a:r>
            <a:r>
              <a:rPr lang="fr-FR" sz="2800" b="1" dirty="0" err="1"/>
              <a:t>Sophisticated</a:t>
            </a:r>
            <a:r>
              <a:rPr lang="fr-FR" sz="2800" b="1" dirty="0"/>
              <a:t> </a:t>
            </a:r>
            <a:r>
              <a:rPr lang="fr-FR" sz="2800" b="1" dirty="0" err="1" smtClean="0"/>
              <a:t>consumers</a:t>
            </a:r>
            <a:r>
              <a:rPr lang="fr-FR" sz="2800" dirty="0" smtClean="0"/>
              <a:t> </a:t>
            </a:r>
            <a:r>
              <a:rPr lang="fr-FR" sz="2800" dirty="0" err="1"/>
              <a:t>perfectly</a:t>
            </a:r>
            <a:r>
              <a:rPr lang="fr-FR" sz="2800" dirty="0"/>
              <a:t> </a:t>
            </a:r>
            <a:r>
              <a:rPr lang="fr-FR" sz="2800" dirty="0" err="1"/>
              <a:t>anticipate</a:t>
            </a:r>
            <a:r>
              <a:rPr lang="fr-FR" sz="2800" dirty="0"/>
              <a:t> </a:t>
            </a:r>
            <a:r>
              <a:rPr lang="fr-FR" sz="2800" dirty="0" err="1"/>
              <a:t>their</a:t>
            </a:r>
            <a:r>
              <a:rPr lang="fr-FR" sz="2800" dirty="0"/>
              <a:t> </a:t>
            </a:r>
            <a:r>
              <a:rPr lang="fr-FR" sz="2800" dirty="0" err="1"/>
              <a:t>demands</a:t>
            </a:r>
            <a:r>
              <a:rPr lang="fr-FR" sz="2800" dirty="0"/>
              <a:t> for </a:t>
            </a:r>
            <a:r>
              <a:rPr lang="fr-FR" sz="2800" dirty="0" err="1"/>
              <a:t>add-ons</a:t>
            </a:r>
            <a:r>
              <a:rPr lang="fr-FR" sz="2800" dirty="0"/>
              <a:t> and the </a:t>
            </a:r>
            <a:r>
              <a:rPr lang="fr-FR" sz="2800" dirty="0" err="1" smtClean="0"/>
              <a:t>price</a:t>
            </a:r>
            <a:r>
              <a:rPr lang="fr-FR" sz="2800" dirty="0" smtClean="0"/>
              <a:t>, </a:t>
            </a:r>
            <a:r>
              <a:rPr lang="fr-FR" sz="2800" b="1" dirty="0" err="1" smtClean="0"/>
              <a:t>naive</a:t>
            </a:r>
            <a:r>
              <a:rPr lang="fr-FR" sz="2800" dirty="0" smtClean="0"/>
              <a:t> </a:t>
            </a:r>
            <a:r>
              <a:rPr lang="fr-FR" sz="2800" dirty="0" err="1" smtClean="0"/>
              <a:t>consumers</a:t>
            </a:r>
            <a:r>
              <a:rPr lang="fr-FR" sz="2800" dirty="0" smtClean="0"/>
              <a:t> are </a:t>
            </a:r>
            <a:r>
              <a:rPr lang="fr-FR" sz="2800" dirty="0" err="1"/>
              <a:t>initially</a:t>
            </a:r>
            <a:r>
              <a:rPr lang="fr-FR" sz="2800" dirty="0"/>
              <a:t> </a:t>
            </a:r>
            <a:r>
              <a:rPr lang="fr-FR" sz="2800" dirty="0" err="1"/>
              <a:t>unaware</a:t>
            </a:r>
            <a:r>
              <a:rPr lang="fr-FR" sz="2800" dirty="0"/>
              <a:t> of the </a:t>
            </a:r>
            <a:r>
              <a:rPr lang="fr-FR" sz="2800" dirty="0" err="1"/>
              <a:t>add-on</a:t>
            </a:r>
            <a:r>
              <a:rPr lang="fr-FR" sz="2800" dirty="0"/>
              <a:t> </a:t>
            </a:r>
            <a:r>
              <a:rPr lang="fr-FR" sz="2800" dirty="0" smtClean="0"/>
              <a:t>if </a:t>
            </a:r>
            <a:r>
              <a:rPr lang="fr-FR" sz="2800" dirty="0" err="1" smtClean="0"/>
              <a:t>advertised</a:t>
            </a:r>
            <a:r>
              <a:rPr lang="fr-FR" sz="2800" dirty="0" smtClean="0"/>
              <a:t>.</a:t>
            </a:r>
          </a:p>
          <a:p>
            <a:pPr lvl="0"/>
            <a:r>
              <a:rPr lang="fr-FR" sz="2800" dirty="0" smtClean="0"/>
              <a:t> </a:t>
            </a:r>
            <a:r>
              <a:rPr lang="fr-FR" sz="2800" dirty="0" err="1"/>
              <a:t>Sophisticated</a:t>
            </a:r>
            <a:r>
              <a:rPr lang="fr-FR" sz="2800" dirty="0"/>
              <a:t> </a:t>
            </a:r>
            <a:r>
              <a:rPr lang="fr-FR" sz="2800" dirty="0" err="1"/>
              <a:t>consumers</a:t>
            </a:r>
            <a:r>
              <a:rPr lang="fr-FR" sz="2800" dirty="0"/>
              <a:t> </a:t>
            </a:r>
            <a:r>
              <a:rPr lang="fr-FR" sz="2800" dirty="0" err="1" smtClean="0"/>
              <a:t>can</a:t>
            </a:r>
            <a:r>
              <a:rPr lang="fr-FR" sz="2800" dirty="0" smtClean="0"/>
              <a:t> </a:t>
            </a:r>
            <a:r>
              <a:rPr lang="fr-FR" sz="2800" dirty="0" err="1" smtClean="0"/>
              <a:t>exert</a:t>
            </a:r>
            <a:r>
              <a:rPr lang="fr-FR" sz="2800" dirty="0" smtClean="0"/>
              <a:t> </a:t>
            </a:r>
            <a:r>
              <a:rPr lang="fr-FR" sz="2800" dirty="0"/>
              <a:t>effort to </a:t>
            </a:r>
            <a:r>
              <a:rPr lang="fr-FR" sz="2800" dirty="0" err="1"/>
              <a:t>avoid</a:t>
            </a:r>
            <a:r>
              <a:rPr lang="fr-FR" sz="2800" dirty="0"/>
              <a:t> the </a:t>
            </a:r>
            <a:r>
              <a:rPr lang="fr-FR" sz="2800" dirty="0" err="1"/>
              <a:t>add-</a:t>
            </a:r>
            <a:r>
              <a:rPr lang="fr-FR" sz="2800" dirty="0" err="1" smtClean="0"/>
              <a:t>on</a:t>
            </a:r>
            <a:r>
              <a:rPr lang="fr-FR" sz="2800" dirty="0" smtClean="0"/>
              <a:t>. </a:t>
            </a:r>
            <a:r>
              <a:rPr lang="fr-FR" sz="2800" dirty="0" err="1"/>
              <a:t>B</a:t>
            </a:r>
            <a:r>
              <a:rPr lang="fr-FR" sz="2800" dirty="0" err="1" smtClean="0"/>
              <a:t>iased</a:t>
            </a:r>
            <a:r>
              <a:rPr lang="fr-FR" sz="2800" dirty="0" smtClean="0"/>
              <a:t> </a:t>
            </a:r>
            <a:r>
              <a:rPr lang="fr-FR" sz="2800" dirty="0" err="1" smtClean="0"/>
              <a:t>consumers</a:t>
            </a:r>
            <a:r>
              <a:rPr lang="fr-FR" sz="2800" dirty="0" smtClean="0"/>
              <a:t> </a:t>
            </a:r>
            <a:r>
              <a:rPr lang="fr-FR" sz="2800" dirty="0"/>
              <a:t>consume the </a:t>
            </a:r>
            <a:r>
              <a:rPr lang="fr-FR" sz="2800" dirty="0" err="1"/>
              <a:t>add-on</a:t>
            </a:r>
            <a:r>
              <a:rPr lang="fr-FR" sz="2800" dirty="0"/>
              <a:t> once </a:t>
            </a:r>
            <a:r>
              <a:rPr lang="fr-FR" sz="2800" dirty="0" err="1"/>
              <a:t>they</a:t>
            </a:r>
            <a:r>
              <a:rPr lang="fr-FR" sz="2800" dirty="0"/>
              <a:t> have </a:t>
            </a:r>
            <a:r>
              <a:rPr lang="fr-FR" sz="2800" dirty="0" err="1"/>
              <a:t>purchased</a:t>
            </a:r>
            <a:r>
              <a:rPr lang="fr-FR" sz="2800" dirty="0"/>
              <a:t> the basic </a:t>
            </a:r>
            <a:r>
              <a:rPr lang="fr-FR" sz="2800" dirty="0" smtClean="0"/>
              <a:t>good.</a:t>
            </a:r>
            <a:endParaRPr lang="fr-FR" sz="2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5637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Results</a:t>
            </a:r>
            <a:r>
              <a:rPr lang="fr-FR" dirty="0" smtClean="0"/>
              <a:t> (i)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sz="2800" dirty="0"/>
              <a:t>If </a:t>
            </a:r>
            <a:r>
              <a:rPr lang="fr-FR" sz="2800" dirty="0" err="1"/>
              <a:t>there</a:t>
            </a:r>
            <a:r>
              <a:rPr lang="fr-FR" sz="2800" dirty="0"/>
              <a:t> are </a:t>
            </a:r>
            <a:r>
              <a:rPr lang="fr-FR" sz="2800" dirty="0" err="1"/>
              <a:t>sufficiently</a:t>
            </a:r>
            <a:r>
              <a:rPr lang="fr-FR" sz="2800" dirty="0"/>
              <a:t> </a:t>
            </a:r>
            <a:r>
              <a:rPr lang="fr-FR" sz="2800" dirty="0" err="1"/>
              <a:t>many</a:t>
            </a:r>
            <a:r>
              <a:rPr lang="fr-FR" sz="2800" dirty="0"/>
              <a:t> </a:t>
            </a:r>
            <a:r>
              <a:rPr lang="fr-FR" sz="2800" dirty="0" err="1" smtClean="0"/>
              <a:t>naive</a:t>
            </a:r>
            <a:r>
              <a:rPr lang="fr-FR" sz="2800" dirty="0" smtClean="0"/>
              <a:t> </a:t>
            </a:r>
            <a:r>
              <a:rPr lang="fr-FR" sz="2800" dirty="0" err="1"/>
              <a:t>consumers</a:t>
            </a:r>
            <a:r>
              <a:rPr lang="fr-FR" sz="2800" dirty="0"/>
              <a:t>, </a:t>
            </a:r>
            <a:r>
              <a:rPr lang="fr-FR" sz="2800" dirty="0" err="1"/>
              <a:t>firms</a:t>
            </a:r>
            <a:r>
              <a:rPr lang="fr-FR" sz="2800" dirty="0"/>
              <a:t> </a:t>
            </a:r>
            <a:r>
              <a:rPr lang="fr-FR" sz="2800" dirty="0" err="1"/>
              <a:t>will</a:t>
            </a:r>
            <a:r>
              <a:rPr lang="fr-FR" sz="2800" dirty="0"/>
              <a:t> not </a:t>
            </a:r>
            <a:r>
              <a:rPr lang="fr-FR" sz="2800" dirty="0" err="1"/>
              <a:t>advertise</a:t>
            </a:r>
            <a:r>
              <a:rPr lang="fr-FR" sz="2800" dirty="0"/>
              <a:t> the </a:t>
            </a:r>
            <a:r>
              <a:rPr lang="fr-FR" sz="2800" dirty="0" err="1"/>
              <a:t>add-</a:t>
            </a:r>
            <a:r>
              <a:rPr lang="fr-FR" sz="2800" dirty="0" err="1" smtClean="0"/>
              <a:t>on</a:t>
            </a:r>
            <a:r>
              <a:rPr lang="fr-FR" sz="2800" dirty="0" smtClean="0"/>
              <a:t> </a:t>
            </a:r>
            <a:r>
              <a:rPr lang="fr-FR" sz="2800" dirty="0"/>
              <a:t>(</a:t>
            </a:r>
            <a:r>
              <a:rPr lang="fr-FR" sz="2800" dirty="0" err="1"/>
              <a:t>even</a:t>
            </a:r>
            <a:r>
              <a:rPr lang="fr-FR" sz="2800" dirty="0"/>
              <a:t> if </a:t>
            </a:r>
            <a:r>
              <a:rPr lang="fr-FR" sz="2800" dirty="0" err="1"/>
              <a:t>there</a:t>
            </a:r>
            <a:r>
              <a:rPr lang="fr-FR" sz="2800" dirty="0"/>
              <a:t> </a:t>
            </a:r>
            <a:r>
              <a:rPr lang="fr-FR" sz="2800" dirty="0" err="1"/>
              <a:t>is</a:t>
            </a:r>
            <a:r>
              <a:rPr lang="fr-FR" sz="2800" dirty="0"/>
              <a:t> no </a:t>
            </a:r>
            <a:r>
              <a:rPr lang="fr-FR" sz="2800" dirty="0" err="1"/>
              <a:t>cost</a:t>
            </a:r>
            <a:r>
              <a:rPr lang="fr-FR" sz="2800" dirty="0"/>
              <a:t>). </a:t>
            </a:r>
            <a:endParaRPr lang="fr-FR" sz="1200" dirty="0" smtClean="0"/>
          </a:p>
          <a:p>
            <a:pPr marL="0" lvl="0" indent="0">
              <a:buNone/>
            </a:pPr>
            <a:endParaRPr lang="fr-FR" sz="1200" dirty="0"/>
          </a:p>
          <a:p>
            <a:r>
              <a:rPr lang="fr-FR" sz="2800" dirty="0" err="1"/>
              <a:t>They</a:t>
            </a:r>
            <a:r>
              <a:rPr lang="fr-FR" sz="2800" dirty="0"/>
              <a:t> </a:t>
            </a:r>
            <a:r>
              <a:rPr lang="fr-FR" sz="2800" dirty="0" err="1"/>
              <a:t>will</a:t>
            </a:r>
            <a:r>
              <a:rPr lang="fr-FR" sz="2800" dirty="0"/>
              <a:t> </a:t>
            </a:r>
            <a:r>
              <a:rPr lang="fr-FR" sz="2800" dirty="0" err="1"/>
              <a:t>offer</a:t>
            </a:r>
            <a:r>
              <a:rPr lang="fr-FR" sz="2800" dirty="0"/>
              <a:t> </a:t>
            </a:r>
            <a:r>
              <a:rPr lang="fr-FR" sz="2800" dirty="0" err="1"/>
              <a:t>low</a:t>
            </a:r>
            <a:r>
              <a:rPr lang="fr-FR" sz="2800" dirty="0"/>
              <a:t> </a:t>
            </a:r>
            <a:r>
              <a:rPr lang="fr-FR" sz="2800" dirty="0" err="1"/>
              <a:t>prices</a:t>
            </a:r>
            <a:r>
              <a:rPr lang="fr-FR" sz="2800" dirty="0"/>
              <a:t> for the basic good and charge </a:t>
            </a:r>
            <a:r>
              <a:rPr lang="fr-FR" sz="2800" dirty="0" err="1"/>
              <a:t>inflated</a:t>
            </a:r>
            <a:r>
              <a:rPr lang="fr-FR" sz="2800" dirty="0"/>
              <a:t> </a:t>
            </a:r>
            <a:r>
              <a:rPr lang="fr-FR" sz="2800" dirty="0" err="1"/>
              <a:t>prices</a:t>
            </a:r>
            <a:r>
              <a:rPr lang="fr-FR" sz="2800" dirty="0"/>
              <a:t> for the </a:t>
            </a:r>
            <a:r>
              <a:rPr lang="fr-FR" sz="2800" dirty="0" err="1"/>
              <a:t>add-on</a:t>
            </a:r>
            <a:r>
              <a:rPr lang="fr-FR" sz="2800" dirty="0"/>
              <a:t>. </a:t>
            </a:r>
            <a:r>
              <a:rPr lang="fr-FR" sz="2800" dirty="0" err="1"/>
              <a:t>They</a:t>
            </a:r>
            <a:r>
              <a:rPr lang="fr-FR" sz="2800" dirty="0"/>
              <a:t> </a:t>
            </a:r>
            <a:r>
              <a:rPr lang="fr-FR" sz="2800" dirty="0" err="1"/>
              <a:t>will</a:t>
            </a:r>
            <a:r>
              <a:rPr lang="fr-FR" sz="2800" dirty="0"/>
              <a:t> </a:t>
            </a:r>
            <a:r>
              <a:rPr lang="fr-FR" sz="2800" dirty="0" err="1"/>
              <a:t>systematically</a:t>
            </a:r>
            <a:r>
              <a:rPr lang="fr-FR" sz="2800" dirty="0"/>
              <a:t> exploit the </a:t>
            </a:r>
            <a:r>
              <a:rPr lang="fr-FR" sz="2800" dirty="0" err="1"/>
              <a:t>unawareness</a:t>
            </a:r>
            <a:r>
              <a:rPr lang="fr-FR" sz="2800" dirty="0"/>
              <a:t> of the </a:t>
            </a:r>
            <a:r>
              <a:rPr lang="fr-FR" sz="2800" dirty="0" err="1" smtClean="0"/>
              <a:t>naive</a:t>
            </a:r>
            <a:r>
              <a:rPr lang="fr-FR" sz="2800" dirty="0" smtClean="0"/>
              <a:t> </a:t>
            </a:r>
            <a:r>
              <a:rPr lang="fr-FR" sz="2800" dirty="0" err="1" smtClean="0"/>
              <a:t>consumers</a:t>
            </a:r>
            <a:r>
              <a:rPr lang="fr-FR" sz="2800" dirty="0" smtClean="0"/>
              <a:t>.</a:t>
            </a:r>
            <a:endParaRPr lang="fr-FR" sz="1200" dirty="0" smtClean="0"/>
          </a:p>
          <a:p>
            <a:endParaRPr lang="fr-FR" sz="1200" dirty="0"/>
          </a:p>
          <a:p>
            <a:r>
              <a:rPr lang="fr-FR" sz="2800" dirty="0"/>
              <a:t>The </a:t>
            </a:r>
            <a:r>
              <a:rPr lang="fr-FR" sz="2800" dirty="0" err="1"/>
              <a:t>result</a:t>
            </a:r>
            <a:r>
              <a:rPr lang="fr-FR" sz="2800" dirty="0"/>
              <a:t> </a:t>
            </a:r>
            <a:r>
              <a:rPr lang="fr-FR" sz="2800" dirty="0" err="1"/>
              <a:t>is</a:t>
            </a:r>
            <a:r>
              <a:rPr lang="fr-FR" sz="2800" dirty="0"/>
              <a:t> </a:t>
            </a:r>
            <a:r>
              <a:rPr lang="fr-FR" sz="2800" dirty="0" err="1"/>
              <a:t>robust</a:t>
            </a:r>
            <a:r>
              <a:rPr lang="fr-FR" sz="2800" dirty="0"/>
              <a:t> to the existence of an intense </a:t>
            </a:r>
            <a:r>
              <a:rPr lang="fr-FR" sz="2800" dirty="0" err="1"/>
              <a:t>competition</a:t>
            </a:r>
            <a:r>
              <a:rPr lang="fr-FR" sz="2800" dirty="0"/>
              <a:t>.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120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Results</a:t>
            </a:r>
            <a:r>
              <a:rPr lang="fr-FR" dirty="0" smtClean="0"/>
              <a:t> (ii)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800" dirty="0" err="1" smtClean="0"/>
              <a:t>Biased</a:t>
            </a:r>
            <a:r>
              <a:rPr lang="fr-FR" sz="2800" dirty="0" smtClean="0"/>
              <a:t> </a:t>
            </a:r>
            <a:r>
              <a:rPr lang="fr-FR" sz="2800" dirty="0" err="1"/>
              <a:t>consumers</a:t>
            </a:r>
            <a:r>
              <a:rPr lang="fr-FR" sz="2800" dirty="0"/>
              <a:t> cross-</a:t>
            </a:r>
            <a:r>
              <a:rPr lang="fr-FR" sz="2800" dirty="0" err="1"/>
              <a:t>subsidise</a:t>
            </a:r>
            <a:r>
              <a:rPr lang="fr-FR" sz="2800" dirty="0"/>
              <a:t> </a:t>
            </a:r>
            <a:r>
              <a:rPr lang="fr-FR" sz="2800" dirty="0" err="1"/>
              <a:t>sophisticated</a:t>
            </a:r>
            <a:r>
              <a:rPr lang="fr-FR" sz="2800" dirty="0"/>
              <a:t> </a:t>
            </a:r>
            <a:r>
              <a:rPr lang="fr-FR" sz="2800" dirty="0" err="1" smtClean="0"/>
              <a:t>consumers</a:t>
            </a:r>
            <a:r>
              <a:rPr lang="fr-FR" sz="2800" dirty="0" smtClean="0"/>
              <a:t>.</a:t>
            </a:r>
            <a:endParaRPr lang="fr-FR" sz="1200" dirty="0" smtClean="0"/>
          </a:p>
          <a:p>
            <a:endParaRPr lang="fr-FR" sz="1200" dirty="0"/>
          </a:p>
          <a:p>
            <a:r>
              <a:rPr lang="fr-FR" sz="2800" dirty="0" err="1" smtClean="0"/>
              <a:t>Nudge</a:t>
            </a:r>
            <a:r>
              <a:rPr lang="fr-FR" sz="2800" dirty="0"/>
              <a:t> </a:t>
            </a:r>
            <a:r>
              <a:rPr lang="fr-FR" sz="2800" dirty="0" smtClean="0"/>
              <a:t>suggestion: </a:t>
            </a:r>
            <a:r>
              <a:rPr lang="fr-FR" sz="2800" dirty="0"/>
              <a:t>A full communication on the </a:t>
            </a:r>
            <a:r>
              <a:rPr lang="fr-FR" sz="2800" dirty="0" err="1"/>
              <a:t>price</a:t>
            </a:r>
            <a:r>
              <a:rPr lang="fr-FR" sz="2800" dirty="0"/>
              <a:t> of all the </a:t>
            </a:r>
            <a:r>
              <a:rPr lang="fr-FR" sz="2800" dirty="0" err="1"/>
              <a:t>elements</a:t>
            </a:r>
            <a:r>
              <a:rPr lang="fr-FR" sz="2800" dirty="0"/>
              <a:t> </a:t>
            </a:r>
            <a:r>
              <a:rPr lang="fr-FR" sz="2800" dirty="0" err="1"/>
              <a:t>should</a:t>
            </a:r>
            <a:r>
              <a:rPr lang="fr-FR" sz="2800" dirty="0"/>
              <a:t> </a:t>
            </a:r>
            <a:r>
              <a:rPr lang="fr-FR" sz="2800" dirty="0" err="1"/>
              <a:t>be</a:t>
            </a:r>
            <a:r>
              <a:rPr lang="fr-FR" sz="2800" dirty="0"/>
              <a:t> </a:t>
            </a:r>
            <a:r>
              <a:rPr lang="fr-FR" sz="2800" dirty="0" err="1"/>
              <a:t>mandatory</a:t>
            </a:r>
            <a:r>
              <a:rPr lang="fr-FR" sz="2800" dirty="0"/>
              <a:t> in </a:t>
            </a:r>
            <a:r>
              <a:rPr lang="fr-FR" sz="2800" dirty="0" err="1"/>
              <a:t>order</a:t>
            </a:r>
            <a:r>
              <a:rPr lang="fr-FR" sz="2800" dirty="0"/>
              <a:t> to </a:t>
            </a:r>
            <a:r>
              <a:rPr lang="fr-FR" sz="2800" dirty="0" err="1"/>
              <a:t>avoid</a:t>
            </a:r>
            <a:r>
              <a:rPr lang="fr-FR" sz="2800" dirty="0"/>
              <a:t> the exploitation of </a:t>
            </a:r>
            <a:r>
              <a:rPr lang="fr-FR" sz="2800" dirty="0" err="1"/>
              <a:t>biased</a:t>
            </a:r>
            <a:r>
              <a:rPr lang="fr-FR" sz="2800" dirty="0"/>
              <a:t> </a:t>
            </a:r>
            <a:r>
              <a:rPr lang="fr-FR" sz="2800" dirty="0" err="1" smtClean="0"/>
              <a:t>consumers</a:t>
            </a:r>
            <a:r>
              <a:rPr lang="fr-FR" sz="2800" dirty="0" smtClean="0"/>
              <a:t>.</a:t>
            </a:r>
            <a:endParaRPr lang="fr-FR" sz="1200" dirty="0" smtClean="0"/>
          </a:p>
          <a:p>
            <a:endParaRPr lang="fr-FR" sz="1200" dirty="0"/>
          </a:p>
          <a:p>
            <a:pPr lvl="0"/>
            <a:r>
              <a:rPr lang="fr-FR" sz="2800" dirty="0" err="1"/>
              <a:t>Even</a:t>
            </a:r>
            <a:r>
              <a:rPr lang="fr-FR" sz="2800" dirty="0"/>
              <a:t> </a:t>
            </a:r>
            <a:r>
              <a:rPr lang="fr-FR" sz="2800" dirty="0" err="1"/>
              <a:t>with</a:t>
            </a:r>
            <a:r>
              <a:rPr lang="fr-FR" sz="2800" dirty="0"/>
              <a:t> </a:t>
            </a:r>
            <a:r>
              <a:rPr lang="fr-FR" sz="2800" dirty="0" err="1"/>
              <a:t>mandatory</a:t>
            </a:r>
            <a:r>
              <a:rPr lang="fr-FR" sz="2800" dirty="0"/>
              <a:t> communication, if </a:t>
            </a:r>
            <a:r>
              <a:rPr lang="fr-FR" sz="2800" dirty="0" err="1"/>
              <a:t>biased</a:t>
            </a:r>
            <a:r>
              <a:rPr lang="fr-FR" sz="2800" dirty="0"/>
              <a:t> </a:t>
            </a:r>
            <a:r>
              <a:rPr lang="fr-FR" sz="2800" dirty="0" err="1"/>
              <a:t>consumers</a:t>
            </a:r>
            <a:r>
              <a:rPr lang="fr-FR" sz="2800" dirty="0"/>
              <a:t> </a:t>
            </a:r>
            <a:r>
              <a:rPr lang="fr-FR" sz="2800" dirty="0" err="1"/>
              <a:t>cannot</a:t>
            </a:r>
            <a:r>
              <a:rPr lang="fr-FR" sz="2800" dirty="0"/>
              <a:t> </a:t>
            </a:r>
            <a:r>
              <a:rPr lang="fr-FR" sz="2800" dirty="0" err="1"/>
              <a:t>take</a:t>
            </a:r>
            <a:r>
              <a:rPr lang="fr-FR" sz="2800" dirty="0"/>
              <a:t> </a:t>
            </a:r>
            <a:r>
              <a:rPr lang="fr-FR" sz="2800" dirty="0" err="1"/>
              <a:t>into</a:t>
            </a:r>
            <a:r>
              <a:rPr lang="fr-FR" sz="2800" dirty="0"/>
              <a:t> </a:t>
            </a:r>
            <a:r>
              <a:rPr lang="fr-FR" sz="2800" dirty="0" err="1"/>
              <a:t>account</a:t>
            </a:r>
            <a:r>
              <a:rPr lang="fr-FR" sz="2800" dirty="0"/>
              <a:t> all the </a:t>
            </a:r>
            <a:r>
              <a:rPr lang="fr-FR" sz="2800" dirty="0" err="1"/>
              <a:t>elements</a:t>
            </a:r>
            <a:r>
              <a:rPr lang="fr-FR" sz="2800" dirty="0"/>
              <a:t> of the </a:t>
            </a:r>
            <a:r>
              <a:rPr lang="fr-FR" sz="2800" dirty="0" err="1"/>
              <a:t>price</a:t>
            </a:r>
            <a:r>
              <a:rPr lang="fr-FR" sz="2800" dirty="0"/>
              <a:t> matrix, the </a:t>
            </a:r>
            <a:r>
              <a:rPr lang="fr-FR" sz="2800" dirty="0" err="1"/>
              <a:t>problem</a:t>
            </a:r>
            <a:r>
              <a:rPr lang="fr-FR" sz="2800" dirty="0"/>
              <a:t> </a:t>
            </a:r>
            <a:r>
              <a:rPr lang="fr-FR" sz="2800" dirty="0" err="1"/>
              <a:t>remains</a:t>
            </a:r>
            <a:r>
              <a:rPr lang="fr-FR" sz="2800" dirty="0"/>
              <a:t> </a:t>
            </a:r>
            <a:r>
              <a:rPr lang="fr-FR" sz="2800" dirty="0" smtClean="0"/>
              <a:t>(</a:t>
            </a:r>
            <a:r>
              <a:rPr lang="fr-FR" sz="2800" dirty="0" err="1" smtClean="0"/>
              <a:t>Grubb</a:t>
            </a:r>
            <a:r>
              <a:rPr lang="fr-FR" sz="2800" dirty="0" smtClean="0"/>
              <a:t> </a:t>
            </a:r>
            <a:r>
              <a:rPr lang="fr-FR" sz="2800" dirty="0"/>
              <a:t>and Osborne </a:t>
            </a:r>
            <a:r>
              <a:rPr lang="fr-FR" sz="2800" dirty="0" smtClean="0"/>
              <a:t>(2015</a:t>
            </a:r>
            <a:r>
              <a:rPr lang="fr-FR" sz="2800" dirty="0"/>
              <a:t>) )</a:t>
            </a:r>
            <a:r>
              <a:rPr lang="fr-FR" sz="2800" dirty="0" smtClean="0"/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263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Market</a:t>
            </a:r>
            <a:r>
              <a:rPr lang="fr-FR" dirty="0" smtClean="0"/>
              <a:t> for </a:t>
            </a:r>
            <a:r>
              <a:rPr lang="fr-FR" dirty="0" err="1" smtClean="0"/>
              <a:t>quacks</a:t>
            </a:r>
            <a:r>
              <a:rPr lang="fr-FR" dirty="0" smtClean="0"/>
              <a:t> - Motivation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T</a:t>
            </a:r>
            <a:r>
              <a:rPr lang="fr-FR" sz="2800" dirty="0" smtClean="0"/>
              <a:t>he </a:t>
            </a:r>
            <a:r>
              <a:rPr lang="fr-FR" sz="2800" dirty="0" err="1"/>
              <a:t>quality</a:t>
            </a:r>
            <a:r>
              <a:rPr lang="fr-FR" sz="2800" dirty="0"/>
              <a:t> of a </a:t>
            </a:r>
            <a:r>
              <a:rPr lang="fr-FR" sz="2800" dirty="0" err="1"/>
              <a:t>product</a:t>
            </a:r>
            <a:r>
              <a:rPr lang="fr-FR" sz="2800" dirty="0"/>
              <a:t> </a:t>
            </a:r>
            <a:r>
              <a:rPr lang="fr-FR" sz="2800" dirty="0" err="1"/>
              <a:t>is</a:t>
            </a:r>
            <a:r>
              <a:rPr lang="fr-FR" sz="2800" dirty="0"/>
              <a:t> </a:t>
            </a:r>
            <a:r>
              <a:rPr lang="fr-FR" sz="2800" dirty="0" err="1"/>
              <a:t>inherently</a:t>
            </a:r>
            <a:r>
              <a:rPr lang="fr-FR" sz="2800" dirty="0"/>
              <a:t> </a:t>
            </a:r>
            <a:r>
              <a:rPr lang="fr-FR" sz="2800" dirty="0" err="1" smtClean="0"/>
              <a:t>uncertain</a:t>
            </a:r>
            <a:r>
              <a:rPr lang="fr-FR" sz="2800" dirty="0" smtClean="0"/>
              <a:t>. </a:t>
            </a:r>
            <a:endParaRPr lang="fr-FR" sz="1200" dirty="0" smtClean="0"/>
          </a:p>
          <a:p>
            <a:endParaRPr lang="fr-FR" sz="1200" dirty="0" smtClean="0"/>
          </a:p>
          <a:p>
            <a:r>
              <a:rPr lang="fr-FR" sz="2800" dirty="0" err="1"/>
              <a:t>C</a:t>
            </a:r>
            <a:r>
              <a:rPr lang="fr-FR" sz="2800" dirty="0" err="1" smtClean="0"/>
              <a:t>onsumers</a:t>
            </a:r>
            <a:r>
              <a:rPr lang="fr-FR" sz="2800" dirty="0" smtClean="0"/>
              <a:t> </a:t>
            </a:r>
            <a:r>
              <a:rPr lang="fr-FR" sz="2800" dirty="0"/>
              <a:t>face an </a:t>
            </a:r>
            <a:r>
              <a:rPr lang="fr-FR" sz="2800" dirty="0" err="1"/>
              <a:t>additional</a:t>
            </a:r>
            <a:r>
              <a:rPr lang="fr-FR" sz="2800" dirty="0"/>
              <a:t> </a:t>
            </a:r>
            <a:r>
              <a:rPr lang="fr-FR" sz="2800" dirty="0" err="1"/>
              <a:t>complexity</a:t>
            </a:r>
            <a:r>
              <a:rPr lang="fr-FR" sz="2800" dirty="0"/>
              <a:t> </a:t>
            </a:r>
            <a:r>
              <a:rPr lang="fr-FR" sz="2800" dirty="0" err="1"/>
              <a:t>when</a:t>
            </a:r>
            <a:r>
              <a:rPr lang="fr-FR" sz="2800" dirty="0"/>
              <a:t> </a:t>
            </a:r>
            <a:r>
              <a:rPr lang="fr-FR" sz="2800" dirty="0" err="1"/>
              <a:t>forming</a:t>
            </a:r>
            <a:r>
              <a:rPr lang="fr-FR" sz="2800" dirty="0"/>
              <a:t> </a:t>
            </a:r>
            <a:r>
              <a:rPr lang="fr-FR" sz="2800" dirty="0" err="1"/>
              <a:t>beliefs</a:t>
            </a:r>
            <a:r>
              <a:rPr lang="fr-FR" sz="2800" dirty="0"/>
              <a:t> about the </a:t>
            </a:r>
            <a:r>
              <a:rPr lang="fr-FR" sz="2800" dirty="0" err="1"/>
              <a:t>likely</a:t>
            </a:r>
            <a:r>
              <a:rPr lang="fr-FR" sz="2800" dirty="0"/>
              <a:t> </a:t>
            </a:r>
            <a:r>
              <a:rPr lang="fr-FR" sz="2800" dirty="0" err="1"/>
              <a:t>quality</a:t>
            </a:r>
            <a:r>
              <a:rPr lang="fr-FR" sz="2800" dirty="0"/>
              <a:t> of a </a:t>
            </a:r>
            <a:r>
              <a:rPr lang="fr-FR" sz="2800" dirty="0" err="1"/>
              <a:t>product</a:t>
            </a:r>
            <a:r>
              <a:rPr lang="fr-FR" sz="2800" dirty="0"/>
              <a:t>.</a:t>
            </a:r>
            <a:r>
              <a:rPr lang="fr-FR" sz="1200" dirty="0"/>
              <a:t> </a:t>
            </a:r>
            <a:endParaRPr lang="fr-FR" sz="1200" dirty="0" smtClean="0"/>
          </a:p>
          <a:p>
            <a:endParaRPr lang="fr-FR" sz="1200" dirty="0"/>
          </a:p>
          <a:p>
            <a:r>
              <a:rPr lang="fr-FR" sz="2800" dirty="0" smtClean="0"/>
              <a:t>It </a:t>
            </a:r>
            <a:r>
              <a:rPr lang="fr-FR" sz="2800" dirty="0" err="1"/>
              <a:t>is</a:t>
            </a:r>
            <a:r>
              <a:rPr lang="fr-FR" sz="2800" dirty="0"/>
              <a:t> </a:t>
            </a:r>
            <a:r>
              <a:rPr lang="fr-FR" sz="2800" dirty="0" err="1"/>
              <a:t>realistic</a:t>
            </a:r>
            <a:r>
              <a:rPr lang="fr-FR" sz="2800" dirty="0"/>
              <a:t> </a:t>
            </a:r>
            <a:r>
              <a:rPr lang="fr-FR" sz="2800" dirty="0" err="1"/>
              <a:t>that</a:t>
            </a:r>
            <a:r>
              <a:rPr lang="fr-FR" sz="2800" dirty="0"/>
              <a:t> </a:t>
            </a:r>
            <a:r>
              <a:rPr lang="fr-FR" sz="2800" dirty="0" err="1"/>
              <a:t>consumers</a:t>
            </a:r>
            <a:r>
              <a:rPr lang="fr-FR" sz="2800" dirty="0"/>
              <a:t> base </a:t>
            </a:r>
            <a:r>
              <a:rPr lang="fr-FR" sz="2800" dirty="0" err="1"/>
              <a:t>their</a:t>
            </a:r>
            <a:r>
              <a:rPr lang="fr-FR" sz="2800" dirty="0"/>
              <a:t> expectations in </a:t>
            </a:r>
            <a:r>
              <a:rPr lang="fr-FR" sz="2800" dirty="0" err="1"/>
              <a:t>such</a:t>
            </a:r>
            <a:r>
              <a:rPr lang="fr-FR" sz="2800" dirty="0"/>
              <a:t> cases on </a:t>
            </a:r>
            <a:r>
              <a:rPr lang="fr-FR" sz="2800" dirty="0" err="1"/>
              <a:t>small</a:t>
            </a:r>
            <a:r>
              <a:rPr lang="fr-FR" sz="2800" dirty="0"/>
              <a:t> </a:t>
            </a:r>
            <a:r>
              <a:rPr lang="fr-FR" sz="2800" dirty="0" err="1"/>
              <a:t>samples</a:t>
            </a:r>
            <a:r>
              <a:rPr lang="fr-FR" sz="2800" dirty="0"/>
              <a:t> of observations or </a:t>
            </a:r>
            <a:r>
              <a:rPr lang="fr-FR" sz="2800" i="1" dirty="0" err="1" smtClean="0"/>
              <a:t>anecdotal</a:t>
            </a:r>
            <a:r>
              <a:rPr lang="fr-FR" sz="2800" i="1" dirty="0" smtClean="0"/>
              <a:t> </a:t>
            </a:r>
            <a:r>
              <a:rPr lang="fr-FR" sz="2800" i="1" dirty="0" err="1" smtClean="0"/>
              <a:t>reasoning</a:t>
            </a:r>
            <a:r>
              <a:rPr lang="fr-FR" sz="2800" dirty="0" smtClean="0"/>
              <a:t> (</a:t>
            </a:r>
            <a:r>
              <a:rPr lang="fr-FR" sz="2800" dirty="0" err="1" smtClean="0"/>
              <a:t>someone</a:t>
            </a:r>
            <a:r>
              <a:rPr lang="fr-FR" sz="2800" dirty="0" smtClean="0"/>
              <a:t> has been </a:t>
            </a:r>
            <a:r>
              <a:rPr lang="fr-FR" sz="2800" dirty="0" err="1" smtClean="0"/>
              <a:t>cured</a:t>
            </a:r>
            <a:r>
              <a:rPr lang="fr-FR" sz="2800" dirty="0" smtClean="0"/>
              <a:t> </a:t>
            </a:r>
            <a:r>
              <a:rPr lang="is-IS" sz="2800" dirty="0" smtClean="0"/>
              <a:t>…)</a:t>
            </a:r>
            <a:r>
              <a:rPr lang="fr-FR" sz="2800" dirty="0" smtClean="0"/>
              <a:t>.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56638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Overview</a:t>
            </a:r>
            <a:r>
              <a:rPr lang="fr-FR" dirty="0"/>
              <a:t> of the model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1200" dirty="0" smtClean="0"/>
          </a:p>
          <a:p>
            <a:r>
              <a:rPr lang="fr-FR" sz="2800" dirty="0" err="1" smtClean="0"/>
              <a:t>Each</a:t>
            </a:r>
            <a:r>
              <a:rPr lang="fr-FR" sz="2800" dirty="0" smtClean="0"/>
              <a:t> </a:t>
            </a:r>
            <a:r>
              <a:rPr lang="fr-FR" sz="2800" dirty="0"/>
              <a:t>consumer has </a:t>
            </a:r>
            <a:r>
              <a:rPr lang="fr-FR" sz="2800" dirty="0" err="1"/>
              <a:t>exactly</a:t>
            </a:r>
            <a:r>
              <a:rPr lang="fr-FR" sz="2800" dirty="0"/>
              <a:t> one observation for </a:t>
            </a:r>
            <a:r>
              <a:rPr lang="fr-FR" sz="2800" dirty="0" err="1"/>
              <a:t>each</a:t>
            </a:r>
            <a:r>
              <a:rPr lang="fr-FR" sz="2800" dirty="0"/>
              <a:t> </a:t>
            </a:r>
            <a:r>
              <a:rPr lang="fr-FR" sz="2800" dirty="0" err="1"/>
              <a:t>product</a:t>
            </a:r>
            <a:r>
              <a:rPr lang="fr-FR" sz="2800" dirty="0"/>
              <a:t> in the </a:t>
            </a:r>
            <a:r>
              <a:rPr lang="fr-FR" sz="2800" dirty="0" err="1"/>
              <a:t>market</a:t>
            </a:r>
            <a:r>
              <a:rPr lang="fr-FR" sz="2800" dirty="0"/>
              <a:t> and assumes </a:t>
            </a:r>
            <a:r>
              <a:rPr lang="fr-FR" sz="2800" dirty="0" err="1"/>
              <a:t>that</a:t>
            </a:r>
            <a:r>
              <a:rPr lang="fr-FR" sz="2800" dirty="0"/>
              <a:t> </a:t>
            </a:r>
            <a:r>
              <a:rPr lang="fr-FR" sz="2800" dirty="0" err="1"/>
              <a:t>this</a:t>
            </a:r>
            <a:r>
              <a:rPr lang="fr-FR" sz="2800" dirty="0"/>
              <a:t> observation </a:t>
            </a:r>
            <a:r>
              <a:rPr lang="fr-FR" sz="2800" dirty="0" err="1"/>
              <a:t>is</a:t>
            </a:r>
            <a:r>
              <a:rPr lang="fr-FR" sz="2800" dirty="0"/>
              <a:t> a </a:t>
            </a:r>
            <a:r>
              <a:rPr lang="fr-FR" sz="2800" dirty="0" err="1"/>
              <a:t>perfect</a:t>
            </a:r>
            <a:r>
              <a:rPr lang="fr-FR" sz="2800" dirty="0"/>
              <a:t> </a:t>
            </a:r>
            <a:r>
              <a:rPr lang="fr-FR" sz="2800" dirty="0" err="1"/>
              <a:t>estimator</a:t>
            </a:r>
            <a:r>
              <a:rPr lang="fr-FR" sz="2800" dirty="0"/>
              <a:t> for the </a:t>
            </a:r>
            <a:r>
              <a:rPr lang="fr-FR" sz="2800" dirty="0" err="1"/>
              <a:t>true</a:t>
            </a:r>
            <a:r>
              <a:rPr lang="fr-FR" sz="2800" dirty="0"/>
              <a:t> </a:t>
            </a:r>
            <a:r>
              <a:rPr lang="fr-FR" sz="2800" dirty="0" err="1"/>
              <a:t>quality</a:t>
            </a:r>
            <a:r>
              <a:rPr lang="fr-FR" sz="2800" dirty="0"/>
              <a:t>.</a:t>
            </a:r>
            <a:r>
              <a:rPr lang="fr-FR" sz="1200" dirty="0"/>
              <a:t> </a:t>
            </a:r>
            <a:endParaRPr lang="fr-FR" sz="1200" dirty="0" smtClean="0"/>
          </a:p>
          <a:p>
            <a:endParaRPr lang="fr-FR" sz="1200" dirty="0" smtClean="0"/>
          </a:p>
          <a:p>
            <a:r>
              <a:rPr lang="fr-FR" sz="2800" dirty="0"/>
              <a:t>F</a:t>
            </a:r>
            <a:r>
              <a:rPr lang="fr-FR" sz="2800" dirty="0" smtClean="0"/>
              <a:t>or </a:t>
            </a:r>
            <a:r>
              <a:rPr lang="fr-FR" sz="2800" dirty="0" err="1"/>
              <a:t>each</a:t>
            </a:r>
            <a:r>
              <a:rPr lang="fr-FR" sz="2800" dirty="0"/>
              <a:t> </a:t>
            </a:r>
            <a:r>
              <a:rPr lang="fr-FR" sz="2800" dirty="0" err="1"/>
              <a:t>product</a:t>
            </a:r>
            <a:r>
              <a:rPr lang="fr-FR" sz="2800" dirty="0"/>
              <a:t> </a:t>
            </a:r>
            <a:r>
              <a:rPr lang="fr-FR" sz="2800" dirty="0" err="1"/>
              <a:t>each</a:t>
            </a:r>
            <a:r>
              <a:rPr lang="fr-FR" sz="2800" dirty="0"/>
              <a:t> consumer </a:t>
            </a:r>
            <a:r>
              <a:rPr lang="fr-FR" sz="2800" dirty="0" err="1"/>
              <a:t>believes</a:t>
            </a:r>
            <a:r>
              <a:rPr lang="fr-FR" sz="2800" dirty="0"/>
              <a:t> </a:t>
            </a:r>
            <a:r>
              <a:rPr lang="fr-FR" sz="2800" dirty="0" err="1"/>
              <a:t>that</a:t>
            </a:r>
            <a:r>
              <a:rPr lang="fr-FR" sz="2800" dirty="0"/>
              <a:t> </a:t>
            </a:r>
            <a:r>
              <a:rPr lang="fr-FR" sz="2800" dirty="0" err="1"/>
              <a:t>it</a:t>
            </a:r>
            <a:r>
              <a:rPr lang="fr-FR" sz="2800" dirty="0"/>
              <a:t> </a:t>
            </a:r>
            <a:r>
              <a:rPr lang="fr-FR" sz="2800" dirty="0" err="1"/>
              <a:t>is</a:t>
            </a:r>
            <a:r>
              <a:rPr lang="fr-FR" sz="2800" dirty="0"/>
              <a:t> </a:t>
            </a:r>
            <a:r>
              <a:rPr lang="fr-FR" sz="2800" dirty="0" err="1"/>
              <a:t>either</a:t>
            </a:r>
            <a:r>
              <a:rPr lang="fr-FR" sz="2800" dirty="0"/>
              <a:t> of </a:t>
            </a:r>
            <a:r>
              <a:rPr lang="fr-FR" sz="2800" dirty="0" err="1"/>
              <a:t>high</a:t>
            </a:r>
            <a:r>
              <a:rPr lang="fr-FR" sz="2800" dirty="0"/>
              <a:t> </a:t>
            </a:r>
            <a:r>
              <a:rPr lang="fr-FR" sz="2800" dirty="0" err="1"/>
              <a:t>quality</a:t>
            </a:r>
            <a:r>
              <a:rPr lang="fr-FR" sz="2800" dirty="0"/>
              <a:t> for sure </a:t>
            </a:r>
            <a:r>
              <a:rPr lang="fr-FR" sz="2800" dirty="0" smtClean="0"/>
              <a:t>or </a:t>
            </a:r>
            <a:r>
              <a:rPr lang="fr-FR" sz="2800" dirty="0"/>
              <a:t>of </a:t>
            </a:r>
            <a:r>
              <a:rPr lang="fr-FR" sz="2800" dirty="0" err="1"/>
              <a:t>poor</a:t>
            </a:r>
            <a:r>
              <a:rPr lang="fr-FR" sz="2800" dirty="0"/>
              <a:t> </a:t>
            </a:r>
            <a:r>
              <a:rPr lang="fr-FR" sz="2800" dirty="0" err="1"/>
              <a:t>quality</a:t>
            </a:r>
            <a:r>
              <a:rPr lang="fr-FR" sz="2800" dirty="0"/>
              <a:t> for </a:t>
            </a:r>
            <a:r>
              <a:rPr lang="fr-FR" sz="2800" dirty="0" smtClean="0"/>
              <a:t>sure.</a:t>
            </a:r>
            <a:endParaRPr lang="fr-FR" sz="1200" dirty="0" smtClean="0"/>
          </a:p>
          <a:p>
            <a:endParaRPr lang="fr-FR" sz="1200" dirty="0" smtClean="0"/>
          </a:p>
          <a:p>
            <a:r>
              <a:rPr lang="fr-FR" sz="2800" dirty="0" err="1" smtClean="0"/>
              <a:t>Firms</a:t>
            </a:r>
            <a:r>
              <a:rPr lang="fr-FR" sz="2800" dirty="0" smtClean="0"/>
              <a:t> </a:t>
            </a:r>
            <a:r>
              <a:rPr lang="fr-FR" sz="2800" dirty="0" err="1" smtClean="0"/>
              <a:t>choose</a:t>
            </a:r>
            <a:r>
              <a:rPr lang="fr-FR" sz="2800" dirty="0" smtClean="0"/>
              <a:t> </a:t>
            </a:r>
            <a:r>
              <a:rPr lang="fr-FR" sz="2800" dirty="0" err="1" smtClean="0"/>
              <a:t>their</a:t>
            </a:r>
            <a:r>
              <a:rPr lang="fr-FR" sz="2800" dirty="0" smtClean="0"/>
              <a:t> </a:t>
            </a:r>
            <a:r>
              <a:rPr lang="fr-FR" sz="2800" dirty="0" err="1" smtClean="0"/>
              <a:t>prices</a:t>
            </a:r>
            <a:r>
              <a:rPr lang="fr-FR" sz="2800" dirty="0" smtClean="0"/>
              <a:t> (</a:t>
            </a:r>
            <a:r>
              <a:rPr lang="fr-FR" sz="2800" dirty="0" err="1" smtClean="0"/>
              <a:t>assuming</a:t>
            </a:r>
            <a:r>
              <a:rPr lang="fr-FR" sz="2800" dirty="0" smtClean="0"/>
              <a:t> </a:t>
            </a:r>
            <a:r>
              <a:rPr lang="fr-FR" sz="2800" dirty="0" err="1" smtClean="0"/>
              <a:t>exogenous</a:t>
            </a:r>
            <a:r>
              <a:rPr lang="fr-FR" sz="2800" dirty="0" smtClean="0"/>
              <a:t> </a:t>
            </a:r>
            <a:r>
              <a:rPr lang="fr-FR" sz="2800" dirty="0" err="1" smtClean="0"/>
              <a:t>quality</a:t>
            </a:r>
            <a:r>
              <a:rPr lang="fr-FR" sz="2800" dirty="0" smtClean="0"/>
              <a:t>).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0670328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Results</a:t>
            </a:r>
            <a:r>
              <a:rPr lang="fr-FR" dirty="0" smtClean="0"/>
              <a:t> (i)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800" dirty="0"/>
              <a:t>If </a:t>
            </a:r>
            <a:r>
              <a:rPr lang="fr-FR" sz="2800" dirty="0" err="1"/>
              <a:t>consumers</a:t>
            </a:r>
            <a:r>
              <a:rPr lang="fr-FR" sz="2800" dirty="0"/>
              <a:t> </a:t>
            </a:r>
            <a:r>
              <a:rPr lang="fr-FR" sz="2800" dirty="0" err="1"/>
              <a:t>understood</a:t>
            </a:r>
            <a:r>
              <a:rPr lang="fr-FR" sz="2800" dirty="0"/>
              <a:t> the </a:t>
            </a:r>
            <a:r>
              <a:rPr lang="fr-FR" sz="2800" dirty="0" err="1"/>
              <a:t>true</a:t>
            </a:r>
            <a:r>
              <a:rPr lang="fr-FR" sz="2800" dirty="0"/>
              <a:t> </a:t>
            </a:r>
            <a:r>
              <a:rPr lang="fr-FR" sz="2800" dirty="0" err="1"/>
              <a:t>technology</a:t>
            </a:r>
            <a:r>
              <a:rPr lang="fr-FR" sz="2800" dirty="0"/>
              <a:t>, </a:t>
            </a:r>
            <a:r>
              <a:rPr lang="fr-FR" sz="2800" dirty="0" err="1" smtClean="0"/>
              <a:t>this</a:t>
            </a:r>
            <a:r>
              <a:rPr lang="fr-FR" sz="2800" dirty="0" smtClean="0"/>
              <a:t> </a:t>
            </a:r>
            <a:r>
              <a:rPr lang="fr-FR" sz="2800" dirty="0" err="1" smtClean="0"/>
              <a:t>would</a:t>
            </a:r>
            <a:r>
              <a:rPr lang="fr-FR" sz="2800" dirty="0" smtClean="0"/>
              <a:t> </a:t>
            </a:r>
            <a:r>
              <a:rPr lang="fr-FR" sz="2800" dirty="0" err="1" smtClean="0"/>
              <a:t>be</a:t>
            </a:r>
            <a:r>
              <a:rPr lang="fr-FR" sz="2800" dirty="0" smtClean="0"/>
              <a:t> a Bertrand </a:t>
            </a:r>
            <a:r>
              <a:rPr lang="fr-FR" sz="2800" dirty="0" err="1" smtClean="0"/>
              <a:t>market</a:t>
            </a:r>
            <a:r>
              <a:rPr lang="fr-FR" sz="2800" dirty="0" smtClean="0"/>
              <a:t>.</a:t>
            </a:r>
          </a:p>
          <a:p>
            <a:endParaRPr lang="fr-FR" sz="2800" dirty="0" smtClean="0"/>
          </a:p>
          <a:p>
            <a:r>
              <a:rPr lang="fr-FR" sz="2800" dirty="0" smtClean="0"/>
              <a:t>But </a:t>
            </a:r>
            <a:r>
              <a:rPr lang="fr-FR" sz="2800" dirty="0"/>
              <a:t>the </a:t>
            </a:r>
            <a:r>
              <a:rPr lang="fr-FR" sz="2800" dirty="0" err="1"/>
              <a:t>consumer’s</a:t>
            </a:r>
            <a:r>
              <a:rPr lang="fr-FR" sz="2800" dirty="0"/>
              <a:t> </a:t>
            </a:r>
            <a:r>
              <a:rPr lang="fr-FR" sz="2800" dirty="0" err="1"/>
              <a:t>decision</a:t>
            </a:r>
            <a:r>
              <a:rPr lang="fr-FR" sz="2800" dirty="0"/>
              <a:t> </a:t>
            </a:r>
            <a:r>
              <a:rPr lang="fr-FR" sz="2800" dirty="0" err="1"/>
              <a:t>rule</a:t>
            </a:r>
            <a:r>
              <a:rPr lang="fr-FR" sz="2800" dirty="0"/>
              <a:t> </a:t>
            </a:r>
            <a:r>
              <a:rPr lang="fr-FR" sz="2800" dirty="0" err="1"/>
              <a:t>is</a:t>
            </a:r>
            <a:r>
              <a:rPr lang="fr-FR" sz="2800" dirty="0"/>
              <a:t> not </a:t>
            </a:r>
            <a:r>
              <a:rPr lang="fr-FR" sz="2800" i="1" dirty="0" err="1" smtClean="0"/>
              <a:t>buy</a:t>
            </a:r>
            <a:r>
              <a:rPr lang="fr-FR" sz="2800" i="1" dirty="0" smtClean="0"/>
              <a:t> </a:t>
            </a:r>
            <a:r>
              <a:rPr lang="fr-FR" sz="2800" i="1" dirty="0"/>
              <a:t>the </a:t>
            </a:r>
            <a:r>
              <a:rPr lang="fr-FR" sz="2800" i="1" dirty="0" err="1"/>
              <a:t>cheapest</a:t>
            </a:r>
            <a:r>
              <a:rPr lang="fr-FR" sz="2800" i="1" dirty="0"/>
              <a:t> </a:t>
            </a:r>
            <a:r>
              <a:rPr lang="fr-FR" sz="2800" i="1" dirty="0" err="1" smtClean="0"/>
              <a:t>product</a:t>
            </a:r>
            <a:r>
              <a:rPr lang="fr-FR" sz="2800" dirty="0" smtClean="0"/>
              <a:t> </a:t>
            </a:r>
            <a:r>
              <a:rPr lang="fr-FR" sz="2800" dirty="0"/>
              <a:t>but </a:t>
            </a:r>
            <a:r>
              <a:rPr lang="fr-FR" sz="2800" i="1" dirty="0" err="1" smtClean="0"/>
              <a:t>buy</a:t>
            </a:r>
            <a:r>
              <a:rPr lang="fr-FR" sz="2800" i="1" dirty="0" smtClean="0"/>
              <a:t> </a:t>
            </a:r>
            <a:r>
              <a:rPr lang="fr-FR" sz="2800" i="1" dirty="0"/>
              <a:t>the </a:t>
            </a:r>
            <a:r>
              <a:rPr lang="fr-FR" sz="2800" i="1" dirty="0" err="1"/>
              <a:t>cheapest</a:t>
            </a:r>
            <a:r>
              <a:rPr lang="fr-FR" sz="2800" i="1" dirty="0"/>
              <a:t> </a:t>
            </a:r>
            <a:r>
              <a:rPr lang="fr-FR" sz="2800" i="1" dirty="0" err="1" smtClean="0"/>
              <a:t>product</a:t>
            </a:r>
            <a:r>
              <a:rPr lang="fr-FR" sz="2800" i="1" dirty="0" smtClean="0"/>
              <a:t> </a:t>
            </a:r>
            <a:r>
              <a:rPr lang="fr-FR" sz="2800" i="1" dirty="0" err="1" smtClean="0"/>
              <a:t>perceived</a:t>
            </a:r>
            <a:r>
              <a:rPr lang="fr-FR" sz="2800" i="1" dirty="0" smtClean="0"/>
              <a:t> as </a:t>
            </a:r>
            <a:r>
              <a:rPr lang="fr-FR" sz="2800" i="1" dirty="0" err="1" smtClean="0"/>
              <a:t>high</a:t>
            </a:r>
            <a:r>
              <a:rPr lang="fr-FR" sz="2800" i="1" dirty="0" smtClean="0"/>
              <a:t> type.</a:t>
            </a:r>
          </a:p>
          <a:p>
            <a:endParaRPr lang="fr-FR" sz="2800" i="1" dirty="0" smtClean="0"/>
          </a:p>
          <a:p>
            <a:r>
              <a:rPr lang="fr-FR" sz="2800" dirty="0" err="1"/>
              <a:t>F</a:t>
            </a:r>
            <a:r>
              <a:rPr lang="fr-FR" sz="2800" dirty="0" err="1" smtClean="0"/>
              <a:t>irms</a:t>
            </a:r>
            <a:r>
              <a:rPr lang="fr-FR" sz="2800" dirty="0" smtClean="0"/>
              <a:t> charge </a:t>
            </a:r>
            <a:r>
              <a:rPr lang="fr-FR" sz="2800" dirty="0" err="1"/>
              <a:t>prices</a:t>
            </a:r>
            <a:r>
              <a:rPr lang="fr-FR" sz="2800" dirty="0"/>
              <a:t> </a:t>
            </a:r>
            <a:r>
              <a:rPr lang="fr-FR" sz="2800" dirty="0" err="1"/>
              <a:t>above</a:t>
            </a:r>
            <a:r>
              <a:rPr lang="fr-FR" sz="2800" dirty="0"/>
              <a:t> marginal </a:t>
            </a:r>
            <a:r>
              <a:rPr lang="fr-FR" sz="2800" dirty="0" err="1" smtClean="0"/>
              <a:t>costs</a:t>
            </a:r>
            <a:r>
              <a:rPr lang="fr-FR" sz="2800" dirty="0" smtClean="0"/>
              <a:t> and  </a:t>
            </a:r>
            <a:r>
              <a:rPr lang="fr-FR" sz="2800" dirty="0" err="1" smtClean="0"/>
              <a:t>randomize</a:t>
            </a:r>
            <a:r>
              <a:rPr lang="fr-FR" sz="2800" dirty="0" smtClean="0"/>
              <a:t> in an </a:t>
            </a:r>
            <a:r>
              <a:rPr lang="fr-FR" sz="2800" dirty="0" err="1" smtClean="0"/>
              <a:t>interval</a:t>
            </a:r>
            <a:r>
              <a:rPr lang="fr-FR" sz="2800" dirty="0" smtClean="0"/>
              <a:t> of </a:t>
            </a:r>
            <a:r>
              <a:rPr lang="fr-FR" sz="2800" dirty="0" err="1" smtClean="0"/>
              <a:t>prices</a:t>
            </a:r>
            <a:r>
              <a:rPr lang="fr-FR" sz="2800" dirty="0" smtClean="0"/>
              <a:t>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7401450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Results</a:t>
            </a:r>
            <a:r>
              <a:rPr lang="fr-FR" dirty="0" smtClean="0"/>
              <a:t> (ii)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fr-FR" sz="2800" dirty="0" err="1" smtClean="0"/>
              <a:t>Too</a:t>
            </a:r>
            <a:r>
              <a:rPr lang="fr-FR" sz="2800" dirty="0" smtClean="0"/>
              <a:t> </a:t>
            </a:r>
            <a:r>
              <a:rPr lang="fr-FR" sz="2800" dirty="0" err="1"/>
              <a:t>much</a:t>
            </a:r>
            <a:r>
              <a:rPr lang="fr-FR" sz="2800" dirty="0"/>
              <a:t> </a:t>
            </a:r>
            <a:r>
              <a:rPr lang="fr-FR" sz="2800" dirty="0" err="1" smtClean="0"/>
              <a:t>competition</a:t>
            </a:r>
            <a:r>
              <a:rPr lang="fr-FR" sz="2800" dirty="0" smtClean="0"/>
              <a:t> </a:t>
            </a:r>
            <a:r>
              <a:rPr lang="fr-FR" sz="2800" dirty="0" err="1" smtClean="0"/>
              <a:t>can</a:t>
            </a:r>
            <a:r>
              <a:rPr lang="fr-FR" sz="2800" dirty="0" smtClean="0"/>
              <a:t> </a:t>
            </a:r>
            <a:r>
              <a:rPr lang="fr-FR" sz="2800" dirty="0" err="1" smtClean="0"/>
              <a:t>harm</a:t>
            </a:r>
            <a:r>
              <a:rPr lang="fr-FR" sz="2800" dirty="0" smtClean="0"/>
              <a:t> </a:t>
            </a:r>
            <a:r>
              <a:rPr lang="fr-FR" sz="2800" dirty="0" err="1" smtClean="0"/>
              <a:t>consumers</a:t>
            </a:r>
            <a:r>
              <a:rPr lang="fr-FR" sz="2800" dirty="0" smtClean="0"/>
              <a:t>. </a:t>
            </a:r>
          </a:p>
          <a:p>
            <a:pPr lvl="0"/>
            <a:endParaRPr lang="fr-FR" sz="2800" dirty="0" smtClean="0"/>
          </a:p>
          <a:p>
            <a:pPr lvl="0"/>
            <a:r>
              <a:rPr lang="fr-FR" sz="2800" dirty="0" err="1" smtClean="0"/>
              <a:t>With</a:t>
            </a:r>
            <a:r>
              <a:rPr lang="fr-FR" sz="2800" dirty="0" smtClean="0"/>
              <a:t> </a:t>
            </a:r>
            <a:r>
              <a:rPr lang="fr-FR" sz="2800" dirty="0"/>
              <a:t>more </a:t>
            </a:r>
            <a:r>
              <a:rPr lang="fr-FR" sz="2800" dirty="0" err="1"/>
              <a:t>firms</a:t>
            </a:r>
            <a:r>
              <a:rPr lang="fr-FR" sz="2800" dirty="0"/>
              <a:t>, </a:t>
            </a:r>
            <a:r>
              <a:rPr lang="fr-FR" sz="2800" dirty="0" err="1"/>
              <a:t>it</a:t>
            </a:r>
            <a:r>
              <a:rPr lang="fr-FR" sz="2800" dirty="0"/>
              <a:t> </a:t>
            </a:r>
            <a:r>
              <a:rPr lang="fr-FR" sz="2800" dirty="0" err="1"/>
              <a:t>becomes</a:t>
            </a:r>
            <a:r>
              <a:rPr lang="fr-FR" sz="2800" dirty="0"/>
              <a:t> more </a:t>
            </a:r>
            <a:r>
              <a:rPr lang="fr-FR" sz="2800" dirty="0" err="1"/>
              <a:t>likely</a:t>
            </a:r>
            <a:r>
              <a:rPr lang="fr-FR" sz="2800" dirty="0"/>
              <a:t> </a:t>
            </a:r>
            <a:r>
              <a:rPr lang="fr-FR" sz="2800" dirty="0" err="1"/>
              <a:t>that</a:t>
            </a:r>
            <a:r>
              <a:rPr lang="fr-FR" sz="2800" dirty="0"/>
              <a:t> a consumer </a:t>
            </a:r>
            <a:r>
              <a:rPr lang="fr-FR" sz="2800" dirty="0" err="1"/>
              <a:t>hears</a:t>
            </a:r>
            <a:r>
              <a:rPr lang="fr-FR" sz="2800" dirty="0"/>
              <a:t> </a:t>
            </a:r>
            <a:r>
              <a:rPr lang="fr-FR" sz="2800" dirty="0" err="1"/>
              <a:t>at</a:t>
            </a:r>
            <a:r>
              <a:rPr lang="fr-FR" sz="2800" dirty="0"/>
              <a:t> least one </a:t>
            </a:r>
            <a:r>
              <a:rPr lang="fr-FR" sz="2800" i="1" dirty="0" smtClean="0"/>
              <a:t>positive anecdote</a:t>
            </a:r>
            <a:r>
              <a:rPr lang="fr-FR" sz="2800" dirty="0" smtClean="0"/>
              <a:t>. </a:t>
            </a:r>
            <a:r>
              <a:rPr lang="fr-FR" sz="2800" dirty="0"/>
              <a:t>M</a:t>
            </a:r>
            <a:r>
              <a:rPr lang="fr-FR" sz="2800" dirty="0" smtClean="0"/>
              <a:t>ore </a:t>
            </a:r>
            <a:r>
              <a:rPr lang="fr-FR" sz="2800" dirty="0" err="1"/>
              <a:t>consumers</a:t>
            </a:r>
            <a:r>
              <a:rPr lang="fr-FR" sz="2800" dirty="0"/>
              <a:t> </a:t>
            </a:r>
            <a:r>
              <a:rPr lang="fr-FR" sz="2800" dirty="0" err="1"/>
              <a:t>will</a:t>
            </a:r>
            <a:r>
              <a:rPr lang="fr-FR" sz="2800" dirty="0"/>
              <a:t> </a:t>
            </a:r>
            <a:r>
              <a:rPr lang="fr-FR" sz="2800" dirty="0" err="1"/>
              <a:t>participate</a:t>
            </a:r>
            <a:r>
              <a:rPr lang="fr-FR" sz="2800" dirty="0"/>
              <a:t> in the </a:t>
            </a:r>
            <a:r>
              <a:rPr lang="fr-FR" sz="2800" dirty="0" err="1"/>
              <a:t>market</a:t>
            </a:r>
            <a:r>
              <a:rPr lang="fr-FR" sz="2800" dirty="0"/>
              <a:t> and </a:t>
            </a:r>
            <a:r>
              <a:rPr lang="fr-FR" sz="2800" dirty="0" err="1"/>
              <a:t>buy</a:t>
            </a:r>
            <a:r>
              <a:rPr lang="fr-FR" sz="2800" dirty="0"/>
              <a:t> an </a:t>
            </a:r>
            <a:r>
              <a:rPr lang="fr-FR" sz="2800" i="1" dirty="0" err="1" smtClean="0"/>
              <a:t>overpriced</a:t>
            </a:r>
            <a:r>
              <a:rPr lang="fr-FR" sz="2800" dirty="0" smtClean="0"/>
              <a:t> </a:t>
            </a:r>
            <a:r>
              <a:rPr lang="fr-FR" sz="2800" dirty="0" err="1"/>
              <a:t>product</a:t>
            </a:r>
            <a:r>
              <a:rPr lang="fr-FR" sz="2800" dirty="0"/>
              <a:t>. </a:t>
            </a:r>
            <a:endParaRPr lang="fr-FR" sz="2800" dirty="0" smtClean="0"/>
          </a:p>
          <a:p>
            <a:pPr lvl="0"/>
            <a:endParaRPr lang="fr-FR" sz="2800" dirty="0"/>
          </a:p>
          <a:p>
            <a:r>
              <a:rPr lang="fr-FR" sz="2800" dirty="0" smtClean="0"/>
              <a:t> It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 err="1" smtClean="0"/>
              <a:t>quite</a:t>
            </a:r>
            <a:r>
              <a:rPr lang="fr-FR" sz="2800" dirty="0" smtClean="0"/>
              <a:t> </a:t>
            </a:r>
            <a:r>
              <a:rPr lang="fr-FR" sz="2800" dirty="0" err="1" smtClean="0"/>
              <a:t>different</a:t>
            </a:r>
            <a:r>
              <a:rPr lang="fr-FR" sz="2800" dirty="0" smtClean="0"/>
              <a:t> </a:t>
            </a:r>
            <a:r>
              <a:rPr lang="fr-FR" sz="2800" dirty="0" err="1"/>
              <a:t>from</a:t>
            </a:r>
            <a:r>
              <a:rPr lang="fr-FR" sz="2800" dirty="0"/>
              <a:t> </a:t>
            </a:r>
            <a:r>
              <a:rPr lang="fr-FR" sz="2800" dirty="0" err="1"/>
              <a:t>models</a:t>
            </a:r>
            <a:r>
              <a:rPr lang="fr-FR" sz="2800" dirty="0"/>
              <a:t> </a:t>
            </a:r>
            <a:r>
              <a:rPr lang="fr-FR" sz="2800" dirty="0" err="1"/>
              <a:t>where</a:t>
            </a:r>
            <a:r>
              <a:rPr lang="fr-FR" sz="2800" dirty="0"/>
              <a:t> </a:t>
            </a:r>
            <a:r>
              <a:rPr lang="fr-FR" sz="2800" dirty="0" err="1"/>
              <a:t>consumers</a:t>
            </a:r>
            <a:r>
              <a:rPr lang="fr-FR" sz="2800" dirty="0"/>
              <a:t> do </a:t>
            </a:r>
            <a:r>
              <a:rPr lang="fr-FR" sz="2800" dirty="0" smtClean="0"/>
              <a:t>not </a:t>
            </a:r>
            <a:r>
              <a:rPr lang="fr-FR" sz="2800" dirty="0" err="1" smtClean="0"/>
              <a:t>understand</a:t>
            </a:r>
            <a:r>
              <a:rPr lang="fr-FR" sz="2800" dirty="0" smtClean="0"/>
              <a:t> </a:t>
            </a:r>
            <a:r>
              <a:rPr lang="fr-FR" sz="2800" dirty="0"/>
              <a:t>the </a:t>
            </a:r>
            <a:r>
              <a:rPr lang="fr-FR" sz="2800" dirty="0" err="1"/>
              <a:t>price</a:t>
            </a:r>
            <a:r>
              <a:rPr lang="fr-FR" sz="2800" dirty="0"/>
              <a:t>. </a:t>
            </a:r>
            <a:r>
              <a:rPr lang="fr-FR" sz="2800" dirty="0" smtClean="0"/>
              <a:t>A </a:t>
            </a:r>
            <a:r>
              <a:rPr lang="fr-FR" sz="2800" dirty="0" err="1"/>
              <a:t>disappointed</a:t>
            </a:r>
            <a:r>
              <a:rPr lang="fr-FR" sz="2800" dirty="0"/>
              <a:t> consumer </a:t>
            </a:r>
            <a:r>
              <a:rPr lang="fr-FR" sz="2800" dirty="0" err="1" smtClean="0"/>
              <a:t>would</a:t>
            </a:r>
            <a:r>
              <a:rPr lang="fr-FR" sz="2800" dirty="0" smtClean="0"/>
              <a:t> </a:t>
            </a:r>
            <a:r>
              <a:rPr lang="fr-FR" sz="2800" dirty="0" err="1" smtClean="0"/>
              <a:t>rather</a:t>
            </a:r>
            <a:r>
              <a:rPr lang="fr-FR" sz="2800" dirty="0" smtClean="0"/>
              <a:t> </a:t>
            </a:r>
            <a:r>
              <a:rPr lang="fr-FR" sz="2800" dirty="0" err="1" smtClean="0"/>
              <a:t>say</a:t>
            </a:r>
            <a:r>
              <a:rPr lang="fr-FR" sz="2800" dirty="0" smtClean="0"/>
              <a:t> '</a:t>
            </a:r>
            <a:r>
              <a:rPr lang="fr-FR" sz="2800" dirty="0"/>
              <a:t>The </a:t>
            </a:r>
            <a:r>
              <a:rPr lang="fr-FR" sz="2800" dirty="0" err="1"/>
              <a:t>product</a:t>
            </a:r>
            <a:r>
              <a:rPr lang="fr-FR" sz="2800" dirty="0"/>
              <a:t> I </a:t>
            </a:r>
            <a:r>
              <a:rPr lang="fr-FR" sz="2800" dirty="0" err="1"/>
              <a:t>bought</a:t>
            </a:r>
            <a:r>
              <a:rPr lang="fr-FR" sz="2800" dirty="0"/>
              <a:t> </a:t>
            </a:r>
            <a:r>
              <a:rPr lang="fr-FR" sz="2800" dirty="0" err="1"/>
              <a:t>was</a:t>
            </a:r>
            <a:r>
              <a:rPr lang="fr-FR" sz="2800" dirty="0"/>
              <a:t> not as good as I </a:t>
            </a:r>
            <a:r>
              <a:rPr lang="fr-FR" sz="2800" dirty="0" err="1"/>
              <a:t>hoped</a:t>
            </a:r>
            <a:r>
              <a:rPr lang="fr-FR" sz="2800" dirty="0"/>
              <a:t> </a:t>
            </a:r>
            <a:r>
              <a:rPr lang="fr-FR" sz="2800" dirty="0" err="1"/>
              <a:t>it</a:t>
            </a:r>
            <a:r>
              <a:rPr lang="fr-FR" sz="2800" dirty="0"/>
              <a:t> </a:t>
            </a:r>
            <a:r>
              <a:rPr lang="fr-FR" sz="2800" dirty="0" err="1"/>
              <a:t>would</a:t>
            </a:r>
            <a:r>
              <a:rPr lang="fr-FR" sz="2800" dirty="0"/>
              <a:t> </a:t>
            </a:r>
            <a:r>
              <a:rPr lang="fr-FR" sz="2800" dirty="0" err="1"/>
              <a:t>be</a:t>
            </a:r>
            <a:r>
              <a:rPr lang="fr-FR" sz="2800" dirty="0"/>
              <a:t>'. </a:t>
            </a:r>
          </a:p>
        </p:txBody>
      </p:sp>
    </p:spTree>
    <p:extLst>
      <p:ext uri="{BB962C8B-B14F-4D97-AF65-F5344CB8AC3E}">
        <p14:creationId xmlns:p14="http://schemas.microsoft.com/office/powerpoint/2010/main" val="12889598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General observations on the </a:t>
            </a:r>
            <a:r>
              <a:rPr lang="fr-FR" dirty="0" err="1" smtClean="0"/>
              <a:t>field</a:t>
            </a:r>
            <a:r>
              <a:rPr lang="fr-FR" dirty="0" smtClean="0"/>
              <a:t> (i)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/>
              <a:t>A </a:t>
            </a:r>
            <a:r>
              <a:rPr lang="fr-FR" sz="2800" dirty="0" err="1" smtClean="0"/>
              <a:t>growing</a:t>
            </a:r>
            <a:r>
              <a:rPr lang="fr-FR" sz="2800" dirty="0" smtClean="0"/>
              <a:t>, consistent and </a:t>
            </a:r>
            <a:r>
              <a:rPr lang="fr-FR" sz="2800" dirty="0"/>
              <a:t>active </a:t>
            </a:r>
            <a:r>
              <a:rPr lang="fr-FR" sz="2800" dirty="0" err="1" smtClean="0"/>
              <a:t>literature</a:t>
            </a:r>
            <a:endParaRPr lang="fr-FR" sz="1200" dirty="0" smtClean="0"/>
          </a:p>
          <a:p>
            <a:endParaRPr lang="fr-FR" sz="1200" dirty="0"/>
          </a:p>
          <a:p>
            <a:r>
              <a:rPr lang="fr-FR" sz="2800" dirty="0" err="1"/>
              <a:t>Formalizes</a:t>
            </a:r>
            <a:r>
              <a:rPr lang="fr-FR" sz="2800" dirty="0"/>
              <a:t> </a:t>
            </a:r>
            <a:r>
              <a:rPr lang="fr-FR" sz="2800" dirty="0" err="1"/>
              <a:t>many</a:t>
            </a:r>
            <a:r>
              <a:rPr lang="fr-FR" sz="2800" dirty="0"/>
              <a:t> </a:t>
            </a:r>
            <a:r>
              <a:rPr lang="fr-FR" sz="2800" dirty="0" err="1"/>
              <a:t>earlier</a:t>
            </a:r>
            <a:r>
              <a:rPr lang="fr-FR" sz="2800" dirty="0"/>
              <a:t> observations</a:t>
            </a:r>
            <a:r>
              <a:rPr lang="fr-FR" sz="2800" dirty="0" smtClean="0"/>
              <a:t>.</a:t>
            </a:r>
            <a:endParaRPr lang="fr-FR" sz="1200" dirty="0" smtClean="0"/>
          </a:p>
          <a:p>
            <a:endParaRPr lang="fr-FR" sz="1200" dirty="0"/>
          </a:p>
          <a:p>
            <a:r>
              <a:rPr lang="fr-FR" sz="2800" dirty="0"/>
              <a:t>As in the standard IO </a:t>
            </a:r>
            <a:r>
              <a:rPr lang="fr-FR" sz="2800" dirty="0" err="1"/>
              <a:t>literature</a:t>
            </a:r>
            <a:r>
              <a:rPr lang="fr-FR" sz="2800" dirty="0"/>
              <a:t>, </a:t>
            </a:r>
            <a:r>
              <a:rPr lang="fr-FR" sz="2800" dirty="0" err="1"/>
              <a:t>there</a:t>
            </a:r>
            <a:r>
              <a:rPr lang="fr-FR" sz="2800" dirty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/>
              <a:t>no </a:t>
            </a:r>
            <a:r>
              <a:rPr lang="fr-FR" sz="2800" dirty="0" err="1"/>
              <a:t>general</a:t>
            </a:r>
            <a:r>
              <a:rPr lang="fr-FR" sz="2800" dirty="0"/>
              <a:t> </a:t>
            </a:r>
            <a:r>
              <a:rPr lang="fr-FR" sz="2800" dirty="0" err="1"/>
              <a:t>clear-cut</a:t>
            </a:r>
            <a:r>
              <a:rPr lang="fr-FR" sz="2800" dirty="0"/>
              <a:t> </a:t>
            </a:r>
            <a:r>
              <a:rPr lang="fr-FR" sz="2800" dirty="0" err="1" smtClean="0"/>
              <a:t>results</a:t>
            </a:r>
            <a:r>
              <a:rPr lang="fr-FR" sz="2800" dirty="0" smtClean="0"/>
              <a:t> </a:t>
            </a:r>
            <a:r>
              <a:rPr lang="fr-FR" sz="2800" dirty="0" err="1" smtClean="0"/>
              <a:t>which</a:t>
            </a:r>
            <a:r>
              <a:rPr lang="fr-FR" sz="2800" dirty="0" smtClean="0"/>
              <a:t> </a:t>
            </a:r>
            <a:r>
              <a:rPr lang="fr-FR" sz="2800" dirty="0" err="1" smtClean="0"/>
              <a:t>can</a:t>
            </a:r>
            <a:r>
              <a:rPr lang="fr-FR" sz="2800" dirty="0" smtClean="0"/>
              <a:t> </a:t>
            </a:r>
            <a:r>
              <a:rPr lang="fr-FR" sz="2800" dirty="0" err="1" smtClean="0"/>
              <a:t>be</a:t>
            </a:r>
            <a:r>
              <a:rPr lang="fr-FR" sz="2800" dirty="0" smtClean="0"/>
              <a:t> </a:t>
            </a:r>
            <a:r>
              <a:rPr lang="fr-FR" sz="2800" dirty="0" err="1" smtClean="0"/>
              <a:t>applied</a:t>
            </a:r>
            <a:r>
              <a:rPr lang="fr-FR" sz="2800" dirty="0" smtClean="0"/>
              <a:t> to </a:t>
            </a:r>
            <a:r>
              <a:rPr lang="fr-FR" sz="2800" dirty="0" err="1" smtClean="0"/>
              <a:t>any</a:t>
            </a:r>
            <a:r>
              <a:rPr lang="fr-FR" sz="2800" dirty="0" smtClean="0"/>
              <a:t> </a:t>
            </a:r>
            <a:r>
              <a:rPr lang="fr-FR" sz="2800" dirty="0" err="1" smtClean="0"/>
              <a:t>specific</a:t>
            </a:r>
            <a:r>
              <a:rPr lang="fr-FR" sz="2800" dirty="0" smtClean="0"/>
              <a:t> situation. </a:t>
            </a:r>
          </a:p>
          <a:p>
            <a:endParaRPr lang="fr-FR" sz="1200" dirty="0"/>
          </a:p>
          <a:p>
            <a:r>
              <a:rPr lang="fr-FR" sz="2800" dirty="0" err="1"/>
              <a:t>Allows</a:t>
            </a:r>
            <a:r>
              <a:rPr lang="fr-FR" sz="2800" dirty="0"/>
              <a:t> to </a:t>
            </a:r>
            <a:r>
              <a:rPr lang="fr-FR" sz="2800" dirty="0" err="1"/>
              <a:t>understand</a:t>
            </a:r>
            <a:r>
              <a:rPr lang="fr-FR" sz="2800" dirty="0"/>
              <a:t> the </a:t>
            </a:r>
            <a:r>
              <a:rPr lang="fr-FR" sz="2800" dirty="0" err="1" smtClean="0"/>
              <a:t>interests</a:t>
            </a:r>
            <a:r>
              <a:rPr lang="fr-FR" sz="2800" dirty="0" smtClean="0"/>
              <a:t> </a:t>
            </a:r>
            <a:r>
              <a:rPr lang="fr-FR" sz="2800" dirty="0"/>
              <a:t>and the </a:t>
            </a:r>
            <a:r>
              <a:rPr lang="fr-FR" sz="2800" dirty="0" err="1"/>
              <a:t>limits</a:t>
            </a:r>
            <a:r>
              <a:rPr lang="fr-FR" sz="2800" dirty="0"/>
              <a:t> of </a:t>
            </a:r>
            <a:r>
              <a:rPr lang="fr-FR" sz="2800" dirty="0" err="1"/>
              <a:t>proposed</a:t>
            </a:r>
            <a:r>
              <a:rPr lang="fr-FR" sz="2800" dirty="0"/>
              <a:t> </a:t>
            </a:r>
            <a:r>
              <a:rPr lang="fr-FR" sz="2800" dirty="0" err="1"/>
              <a:t>remedies</a:t>
            </a:r>
            <a:r>
              <a:rPr lang="fr-FR" sz="2800" dirty="0"/>
              <a:t> </a:t>
            </a:r>
            <a:r>
              <a:rPr lang="fr-FR" sz="2800" dirty="0" smtClean="0"/>
              <a:t>(</a:t>
            </a:r>
            <a:r>
              <a:rPr lang="fr-FR" sz="2800" dirty="0" err="1" smtClean="0"/>
              <a:t>Nudge</a:t>
            </a:r>
            <a:r>
              <a:rPr lang="fr-FR" sz="2800" dirty="0" smtClean="0"/>
              <a:t>, standardisation, </a:t>
            </a:r>
            <a:r>
              <a:rPr lang="fr-FR" sz="2800" dirty="0" err="1" smtClean="0"/>
              <a:t>reputation</a:t>
            </a:r>
            <a:r>
              <a:rPr lang="fr-FR" sz="2800" dirty="0" smtClean="0"/>
              <a:t>, </a:t>
            </a:r>
            <a:r>
              <a:rPr lang="fr-FR" sz="2800" dirty="0" err="1" smtClean="0"/>
              <a:t>learning</a:t>
            </a:r>
            <a:r>
              <a:rPr lang="fr-FR" sz="2800" dirty="0" smtClean="0"/>
              <a:t> </a:t>
            </a:r>
            <a:r>
              <a:rPr lang="is-IS" sz="2800" dirty="0" smtClean="0"/>
              <a:t>…</a:t>
            </a:r>
            <a:r>
              <a:rPr lang="fr-FR" sz="2800" dirty="0" smtClean="0"/>
              <a:t>) </a:t>
            </a:r>
            <a:r>
              <a:rPr lang="fr-FR" sz="2800" dirty="0" err="1" smtClean="0"/>
              <a:t>with</a:t>
            </a:r>
            <a:r>
              <a:rPr lang="fr-FR" sz="2800" dirty="0" smtClean="0"/>
              <a:t> </a:t>
            </a:r>
            <a:r>
              <a:rPr lang="fr-FR" sz="2800" dirty="0"/>
              <a:t>an </a:t>
            </a:r>
            <a:r>
              <a:rPr lang="fr-FR" sz="2800" dirty="0" err="1"/>
              <a:t>equilibrium</a:t>
            </a:r>
            <a:r>
              <a:rPr lang="fr-FR" sz="2800" dirty="0"/>
              <a:t> </a:t>
            </a:r>
            <a:r>
              <a:rPr lang="fr-FR" sz="2800" dirty="0" err="1" smtClean="0"/>
              <a:t>approach</a:t>
            </a:r>
            <a:r>
              <a:rPr lang="fr-FR" sz="2800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23345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General </a:t>
            </a:r>
            <a:r>
              <a:rPr lang="fr-FR" dirty="0" smtClean="0"/>
              <a:t>observations on the </a:t>
            </a:r>
            <a:r>
              <a:rPr lang="fr-FR" dirty="0" err="1" smtClean="0"/>
              <a:t>field</a:t>
            </a:r>
            <a:r>
              <a:rPr lang="fr-FR" dirty="0" smtClean="0"/>
              <a:t> (ii)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704184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fr-FR" sz="4000" dirty="0" err="1" smtClean="0"/>
              <a:t>Fostering</a:t>
            </a:r>
            <a:r>
              <a:rPr lang="fr-FR" sz="4000" dirty="0" smtClean="0"/>
              <a:t> </a:t>
            </a:r>
            <a:r>
              <a:rPr lang="fr-FR" sz="4000" dirty="0"/>
              <a:t>entry of more </a:t>
            </a:r>
            <a:r>
              <a:rPr lang="fr-FR" sz="4000" dirty="0" err="1"/>
              <a:t>firms</a:t>
            </a:r>
            <a:r>
              <a:rPr lang="fr-FR" sz="4000" dirty="0"/>
              <a:t> </a:t>
            </a:r>
            <a:r>
              <a:rPr lang="fr-FR" sz="4000" dirty="0" err="1"/>
              <a:t>may</a:t>
            </a:r>
            <a:r>
              <a:rPr lang="fr-FR" sz="4000" dirty="0"/>
              <a:t> not </a:t>
            </a:r>
            <a:r>
              <a:rPr lang="fr-FR" sz="4000" dirty="0" err="1"/>
              <a:t>always</a:t>
            </a:r>
            <a:r>
              <a:rPr lang="fr-FR" sz="4000" dirty="0"/>
              <a:t> </a:t>
            </a:r>
            <a:r>
              <a:rPr lang="fr-FR" sz="4000" dirty="0" err="1"/>
              <a:t>improve</a:t>
            </a:r>
            <a:r>
              <a:rPr lang="fr-FR" sz="4000" dirty="0"/>
              <a:t> </a:t>
            </a:r>
            <a:r>
              <a:rPr lang="fr-FR" sz="4000" dirty="0" err="1"/>
              <a:t>outcomes</a:t>
            </a:r>
            <a:r>
              <a:rPr lang="fr-FR" sz="4000" dirty="0"/>
              <a:t> for </a:t>
            </a:r>
            <a:r>
              <a:rPr lang="fr-FR" sz="4000" dirty="0" err="1"/>
              <a:t>consumers</a:t>
            </a:r>
            <a:r>
              <a:rPr lang="fr-FR" sz="4000" dirty="0" smtClean="0"/>
              <a:t>.</a:t>
            </a:r>
            <a:endParaRPr lang="fr-FR" sz="1400" dirty="0" smtClean="0"/>
          </a:p>
          <a:p>
            <a:pPr lvl="0"/>
            <a:endParaRPr lang="fr-FR" sz="1400" dirty="0"/>
          </a:p>
          <a:p>
            <a:pPr lvl="0"/>
            <a:r>
              <a:rPr lang="fr-FR" sz="4000" dirty="0" err="1"/>
              <a:t>Competition</a:t>
            </a:r>
            <a:r>
              <a:rPr lang="fr-FR" sz="4000" dirty="0"/>
              <a:t> </a:t>
            </a:r>
            <a:r>
              <a:rPr lang="fr-FR" sz="4000" dirty="0" err="1"/>
              <a:t>may</a:t>
            </a:r>
            <a:r>
              <a:rPr lang="fr-FR" sz="4000" dirty="0"/>
              <a:t> not help </a:t>
            </a:r>
            <a:r>
              <a:rPr lang="fr-FR" sz="4000" dirty="0" err="1"/>
              <a:t>when</a:t>
            </a:r>
            <a:r>
              <a:rPr lang="fr-FR" sz="4000" dirty="0"/>
              <a:t> </a:t>
            </a:r>
            <a:r>
              <a:rPr lang="fr-FR" sz="4000" dirty="0" err="1"/>
              <a:t>there</a:t>
            </a:r>
            <a:r>
              <a:rPr lang="fr-FR" sz="4000" dirty="0"/>
              <a:t> are </a:t>
            </a:r>
            <a:r>
              <a:rPr lang="fr-FR" sz="4000" dirty="0" err="1"/>
              <a:t>at</a:t>
            </a:r>
            <a:r>
              <a:rPr lang="fr-FR" sz="4000" dirty="0"/>
              <a:t> least </a:t>
            </a:r>
            <a:r>
              <a:rPr lang="fr-FR" sz="4000" dirty="0" err="1"/>
              <a:t>some</a:t>
            </a:r>
            <a:r>
              <a:rPr lang="fr-FR" sz="4000" dirty="0"/>
              <a:t> </a:t>
            </a:r>
            <a:r>
              <a:rPr lang="fr-FR" sz="4000" dirty="0" err="1"/>
              <a:t>consumers</a:t>
            </a:r>
            <a:r>
              <a:rPr lang="fr-FR" sz="4000" dirty="0"/>
              <a:t> </a:t>
            </a:r>
            <a:r>
              <a:rPr lang="fr-FR" sz="4000" dirty="0" err="1"/>
              <a:t>who</a:t>
            </a:r>
            <a:r>
              <a:rPr lang="fr-FR" sz="4000" dirty="0"/>
              <a:t> do not </a:t>
            </a:r>
            <a:r>
              <a:rPr lang="fr-FR" sz="4000" dirty="0" err="1"/>
              <a:t>search</a:t>
            </a:r>
            <a:r>
              <a:rPr lang="fr-FR" sz="4000" dirty="0"/>
              <a:t> </a:t>
            </a:r>
            <a:r>
              <a:rPr lang="fr-FR" sz="4000" dirty="0" err="1"/>
              <a:t>properly</a:t>
            </a:r>
            <a:r>
              <a:rPr lang="fr-FR" sz="4000" dirty="0"/>
              <a:t> or have </a:t>
            </a:r>
            <a:r>
              <a:rPr lang="fr-FR" sz="4000" dirty="0" err="1"/>
              <a:t>difficulties</a:t>
            </a:r>
            <a:r>
              <a:rPr lang="fr-FR" sz="4000" dirty="0"/>
              <a:t> </a:t>
            </a:r>
            <a:r>
              <a:rPr lang="fr-FR" sz="4000" dirty="0" err="1"/>
              <a:t>judging</a:t>
            </a:r>
            <a:r>
              <a:rPr lang="fr-FR" sz="4000" dirty="0"/>
              <a:t> </a:t>
            </a:r>
            <a:r>
              <a:rPr lang="fr-FR" sz="4000" dirty="0" err="1"/>
              <a:t>quality</a:t>
            </a:r>
            <a:r>
              <a:rPr lang="fr-FR" sz="4000" dirty="0"/>
              <a:t> and </a:t>
            </a:r>
            <a:r>
              <a:rPr lang="fr-FR" sz="4000" dirty="0" err="1"/>
              <a:t>prices</a:t>
            </a:r>
            <a:r>
              <a:rPr lang="fr-FR" sz="4000" dirty="0" smtClean="0"/>
              <a:t>.</a:t>
            </a:r>
            <a:endParaRPr lang="fr-FR" sz="1400" dirty="0" smtClean="0"/>
          </a:p>
          <a:p>
            <a:pPr lvl="0"/>
            <a:endParaRPr lang="fr-FR" sz="1400" dirty="0"/>
          </a:p>
          <a:p>
            <a:pPr lvl="0"/>
            <a:r>
              <a:rPr lang="fr-FR" sz="4000" dirty="0" err="1"/>
              <a:t>Firms</a:t>
            </a:r>
            <a:r>
              <a:rPr lang="fr-FR" sz="4000" dirty="0"/>
              <a:t> </a:t>
            </a:r>
            <a:r>
              <a:rPr lang="fr-FR" sz="4000" dirty="0" err="1"/>
              <a:t>may</a:t>
            </a:r>
            <a:r>
              <a:rPr lang="fr-FR" sz="4000" dirty="0"/>
              <a:t> not </a:t>
            </a:r>
            <a:r>
              <a:rPr lang="fr-FR" sz="4000" dirty="0" err="1"/>
              <a:t>compete</a:t>
            </a:r>
            <a:r>
              <a:rPr lang="fr-FR" sz="4000" dirty="0"/>
              <a:t> by </a:t>
            </a:r>
            <a:r>
              <a:rPr lang="fr-FR" sz="4000" dirty="0" err="1"/>
              <a:t>offering</a:t>
            </a:r>
            <a:r>
              <a:rPr lang="fr-FR" sz="4000" dirty="0"/>
              <a:t> </a:t>
            </a:r>
            <a:r>
              <a:rPr lang="fr-FR" sz="4000" dirty="0" err="1"/>
              <a:t>better</a:t>
            </a:r>
            <a:r>
              <a:rPr lang="fr-FR" sz="4000" dirty="0"/>
              <a:t> deals but focus on </a:t>
            </a:r>
            <a:r>
              <a:rPr lang="fr-FR" sz="4000" dirty="0" err="1"/>
              <a:t>exploiting</a:t>
            </a:r>
            <a:r>
              <a:rPr lang="fr-FR" sz="4000" dirty="0"/>
              <a:t> </a:t>
            </a:r>
            <a:r>
              <a:rPr lang="fr-FR" sz="4000" dirty="0" err="1"/>
              <a:t>biased</a:t>
            </a:r>
            <a:r>
              <a:rPr lang="fr-FR" sz="4000" dirty="0"/>
              <a:t> </a:t>
            </a:r>
            <a:r>
              <a:rPr lang="fr-FR" sz="4000" dirty="0" err="1"/>
              <a:t>consumers</a:t>
            </a:r>
            <a:r>
              <a:rPr lang="fr-FR" sz="4000" dirty="0"/>
              <a:t>. </a:t>
            </a:r>
            <a:endParaRPr lang="fr-FR" sz="1400" dirty="0" smtClean="0"/>
          </a:p>
          <a:p>
            <a:pPr lvl="0"/>
            <a:endParaRPr lang="fr-FR" sz="1400" dirty="0"/>
          </a:p>
          <a:p>
            <a:pPr lvl="0"/>
            <a:r>
              <a:rPr lang="fr-FR" sz="4000" dirty="0"/>
              <a:t>This </a:t>
            </a:r>
            <a:r>
              <a:rPr lang="fr-FR" sz="4000" dirty="0" err="1"/>
              <a:t>can</a:t>
            </a:r>
            <a:r>
              <a:rPr lang="fr-FR" sz="4000" dirty="0"/>
              <a:t> </a:t>
            </a:r>
            <a:r>
              <a:rPr lang="fr-FR" sz="4000" dirty="0" err="1"/>
              <a:t>be</a:t>
            </a:r>
            <a:r>
              <a:rPr lang="fr-FR" sz="4000" dirty="0"/>
              <a:t> made </a:t>
            </a:r>
            <a:r>
              <a:rPr lang="fr-FR" sz="4000" dirty="0" err="1"/>
              <a:t>worse</a:t>
            </a:r>
            <a:r>
              <a:rPr lang="fr-FR" sz="4000" dirty="0"/>
              <a:t> </a:t>
            </a:r>
            <a:r>
              <a:rPr lang="fr-FR" sz="4000" dirty="0" err="1"/>
              <a:t>through</a:t>
            </a:r>
            <a:r>
              <a:rPr lang="fr-FR" sz="4000" dirty="0"/>
              <a:t> </a:t>
            </a:r>
            <a:r>
              <a:rPr lang="fr-FR" sz="4000" dirty="0" err="1"/>
              <a:t>firms</a:t>
            </a:r>
            <a:r>
              <a:rPr lang="fr-FR" sz="4000" dirty="0"/>
              <a:t>' </a:t>
            </a:r>
            <a:r>
              <a:rPr lang="fr-FR" sz="4000" dirty="0" err="1"/>
              <a:t>deliberate</a:t>
            </a:r>
            <a:r>
              <a:rPr lang="fr-FR" sz="4000" dirty="0"/>
              <a:t> </a:t>
            </a:r>
            <a:r>
              <a:rPr lang="fr-FR" sz="4000" dirty="0" err="1"/>
              <a:t>attempts</a:t>
            </a:r>
            <a:r>
              <a:rPr lang="fr-FR" sz="4000" dirty="0"/>
              <a:t> to </a:t>
            </a:r>
            <a:r>
              <a:rPr lang="fr-FR" sz="4000" dirty="0" err="1"/>
              <a:t>make</a:t>
            </a:r>
            <a:r>
              <a:rPr lang="fr-FR" sz="4000" dirty="0"/>
              <a:t> </a:t>
            </a:r>
            <a:r>
              <a:rPr lang="fr-FR" sz="4000" dirty="0" err="1"/>
              <a:t>price</a:t>
            </a:r>
            <a:r>
              <a:rPr lang="fr-FR" sz="4000" dirty="0"/>
              <a:t> </a:t>
            </a:r>
            <a:r>
              <a:rPr lang="fr-FR" sz="4000" dirty="0" err="1"/>
              <a:t>comparisons</a:t>
            </a:r>
            <a:r>
              <a:rPr lang="fr-FR" sz="4000" dirty="0"/>
              <a:t> and </a:t>
            </a:r>
            <a:r>
              <a:rPr lang="fr-FR" sz="4000" dirty="0" err="1"/>
              <a:t>search</a:t>
            </a:r>
            <a:r>
              <a:rPr lang="fr-FR" sz="4000" dirty="0"/>
              <a:t> harder and obscure </a:t>
            </a:r>
            <a:r>
              <a:rPr lang="fr-FR" sz="4000" dirty="0" err="1"/>
              <a:t>product</a:t>
            </a:r>
            <a:r>
              <a:rPr lang="fr-FR" sz="4000" dirty="0"/>
              <a:t> </a:t>
            </a:r>
            <a:r>
              <a:rPr lang="fr-FR" sz="4000" dirty="0" err="1"/>
              <a:t>quality</a:t>
            </a:r>
            <a:r>
              <a:rPr lang="fr-FR" sz="4000" dirty="0"/>
              <a:t>. </a:t>
            </a:r>
          </a:p>
          <a:p>
            <a:endParaRPr lang="fr-F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9758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General </a:t>
            </a:r>
            <a:r>
              <a:rPr lang="fr-FR" dirty="0" smtClean="0"/>
              <a:t>observations (iii)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sz="2800" dirty="0" smtClean="0"/>
          </a:p>
          <a:p>
            <a:r>
              <a:rPr lang="fr-FR" sz="2800" dirty="0" err="1" smtClean="0"/>
              <a:t>Markets</a:t>
            </a:r>
            <a:r>
              <a:rPr lang="fr-FR" sz="2800" dirty="0" smtClean="0"/>
              <a:t> </a:t>
            </a:r>
            <a:r>
              <a:rPr lang="fr-FR" sz="2800" dirty="0" err="1"/>
              <a:t>cannot</a:t>
            </a:r>
            <a:r>
              <a:rPr lang="fr-FR" sz="2800" dirty="0"/>
              <a:t> </a:t>
            </a:r>
            <a:r>
              <a:rPr lang="fr-FR" sz="2800" dirty="0" err="1"/>
              <a:t>always</a:t>
            </a:r>
            <a:r>
              <a:rPr lang="fr-FR" sz="2800" dirty="0"/>
              <a:t> </a:t>
            </a:r>
            <a:r>
              <a:rPr lang="fr-FR" sz="2800" dirty="0" err="1"/>
              <a:t>be</a:t>
            </a:r>
            <a:r>
              <a:rPr lang="fr-FR" sz="2800" dirty="0"/>
              <a:t> </a:t>
            </a:r>
            <a:r>
              <a:rPr lang="fr-FR" sz="2800" dirty="0" err="1"/>
              <a:t>expected</a:t>
            </a:r>
            <a:r>
              <a:rPr lang="fr-FR" sz="2800" dirty="0"/>
              <a:t> to self correct. </a:t>
            </a:r>
            <a:r>
              <a:rPr lang="fr-FR" sz="2800" dirty="0" err="1"/>
              <a:t>Firms</a:t>
            </a:r>
            <a:r>
              <a:rPr lang="fr-FR" sz="2800" dirty="0"/>
              <a:t> </a:t>
            </a:r>
            <a:r>
              <a:rPr lang="fr-FR" sz="2800" dirty="0" err="1"/>
              <a:t>may</a:t>
            </a:r>
            <a:r>
              <a:rPr lang="fr-FR" sz="2800" dirty="0"/>
              <a:t> </a:t>
            </a:r>
            <a:r>
              <a:rPr lang="fr-FR" sz="2800" dirty="0" err="1"/>
              <a:t>sometimes</a:t>
            </a:r>
            <a:r>
              <a:rPr lang="fr-FR" sz="2800" dirty="0"/>
              <a:t> have </a:t>
            </a:r>
            <a:r>
              <a:rPr lang="fr-FR" sz="2800" dirty="0" err="1"/>
              <a:t>little</a:t>
            </a:r>
            <a:r>
              <a:rPr lang="fr-FR" sz="2800" dirty="0"/>
              <a:t> </a:t>
            </a:r>
            <a:r>
              <a:rPr lang="fr-FR" sz="2800" dirty="0" err="1"/>
              <a:t>incentive</a:t>
            </a:r>
            <a:r>
              <a:rPr lang="fr-FR" sz="2800" dirty="0"/>
              <a:t> to </a:t>
            </a:r>
            <a:r>
              <a:rPr lang="fr-FR" sz="2800" dirty="0" err="1"/>
              <a:t>educate</a:t>
            </a:r>
            <a:r>
              <a:rPr lang="fr-FR" sz="2800" dirty="0"/>
              <a:t> </a:t>
            </a:r>
            <a:r>
              <a:rPr lang="fr-FR" sz="2800" dirty="0" err="1"/>
              <a:t>consumers</a:t>
            </a:r>
            <a:r>
              <a:rPr lang="fr-FR" sz="2800" dirty="0"/>
              <a:t>. </a:t>
            </a:r>
          </a:p>
          <a:p>
            <a:endParaRPr lang="fr-FR" dirty="0" smtClean="0"/>
          </a:p>
          <a:p>
            <a:pPr lvl="0"/>
            <a:r>
              <a:rPr lang="fr-FR" sz="2800" dirty="0" err="1"/>
              <a:t>Complementary</a:t>
            </a:r>
            <a:r>
              <a:rPr lang="fr-FR" sz="2800" dirty="0"/>
              <a:t> </a:t>
            </a:r>
            <a:r>
              <a:rPr lang="fr-FR" sz="2800" dirty="0" err="1"/>
              <a:t>policies</a:t>
            </a:r>
            <a:r>
              <a:rPr lang="fr-FR" sz="2800" dirty="0"/>
              <a:t> </a:t>
            </a:r>
            <a:r>
              <a:rPr lang="fr-FR" sz="2800" dirty="0" err="1"/>
              <a:t>such</a:t>
            </a:r>
            <a:r>
              <a:rPr lang="fr-FR" sz="2800" dirty="0"/>
              <a:t> as </a:t>
            </a:r>
            <a:r>
              <a:rPr lang="fr-FR" sz="2800" dirty="0" err="1"/>
              <a:t>learning</a:t>
            </a:r>
            <a:r>
              <a:rPr lang="fr-FR" sz="2800" dirty="0"/>
              <a:t>, provision of information and </a:t>
            </a:r>
            <a:r>
              <a:rPr lang="fr-FR" sz="2800" dirty="0" err="1" smtClean="0"/>
              <a:t>standardization</a:t>
            </a:r>
            <a:r>
              <a:rPr lang="fr-FR" sz="2800" dirty="0" smtClean="0"/>
              <a:t> </a:t>
            </a:r>
            <a:r>
              <a:rPr lang="fr-FR" sz="2800" dirty="0"/>
              <a:t>of information and frames </a:t>
            </a:r>
            <a:r>
              <a:rPr lang="fr-FR" sz="2800" dirty="0" err="1"/>
              <a:t>can</a:t>
            </a:r>
            <a:r>
              <a:rPr lang="fr-FR" sz="2800" dirty="0"/>
              <a:t> help.</a:t>
            </a:r>
          </a:p>
          <a:p>
            <a:pPr lvl="0"/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4118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 descr="C:\Users\david\Downloads\Stingredfordnewman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996952"/>
            <a:ext cx="2448272" cy="24482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3" descr="DaodeTianzun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45"/>
            <a:ext cx="1922022" cy="2700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Image 16" descr="D'Eon_de_Beaumont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476672"/>
            <a:ext cx="2592288" cy="2599944"/>
          </a:xfrm>
          <a:prstGeom prst="rect">
            <a:avLst/>
          </a:prstGeom>
        </p:spPr>
      </p:pic>
      <p:pic>
        <p:nvPicPr>
          <p:cNvPr id="18" name="Image 17" descr="C:\Users\david\Downloads\PT_Barnum_1851-crop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76672"/>
            <a:ext cx="1944217" cy="23806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5" descr="Charles Ponzi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924944"/>
            <a:ext cx="2411760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Espace réservé du contenu 3" descr="leonardoandfrank.jpg"/>
          <p:cNvPicPr>
            <a:picLocks noGrp="1" noChangeAspect="1"/>
          </p:cNvPicPr>
          <p:nvPr>
            <p:ph idx="1"/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49" b="4649"/>
          <a:stretch>
            <a:fillRect/>
          </a:stretch>
        </p:blipFill>
        <p:spPr>
          <a:xfrm>
            <a:off x="5652120" y="2924944"/>
            <a:ext cx="3178696" cy="1670315"/>
          </a:xfrm>
        </p:spPr>
      </p:pic>
      <p:pic>
        <p:nvPicPr>
          <p:cNvPr id="22" name="Image 21" descr="rochester-real-estate-agent.jp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4676460"/>
            <a:ext cx="2983947" cy="1985784"/>
          </a:xfrm>
          <a:prstGeom prst="rect">
            <a:avLst/>
          </a:prstGeom>
        </p:spPr>
      </p:pic>
      <p:pic>
        <p:nvPicPr>
          <p:cNvPr id="2" name="Image 1" descr="lustig.jpe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120647"/>
            <a:ext cx="3240360" cy="1725386"/>
          </a:xfrm>
          <a:prstGeom prst="rect">
            <a:avLst/>
          </a:prstGeom>
        </p:spPr>
      </p:pic>
      <p:pic>
        <p:nvPicPr>
          <p:cNvPr id="3" name="Image 2" descr="George_HW_Bush_saying_-Read_My_Lips-_(screenshot).jp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5240312"/>
            <a:ext cx="1905000" cy="1587500"/>
          </a:xfrm>
          <a:prstGeom prst="rect">
            <a:avLst/>
          </a:prstGeom>
        </p:spPr>
      </p:pic>
      <p:pic>
        <p:nvPicPr>
          <p:cNvPr id="4" name="Image 3" descr="machia.jpe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88640"/>
            <a:ext cx="2092768" cy="2684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55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Second </a:t>
            </a:r>
            <a:r>
              <a:rPr lang="fr-FR" dirty="0" err="1" smtClean="0"/>
              <a:t>interpretation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Deception</a:t>
            </a:r>
            <a:r>
              <a:rPr lang="en-US" sz="3600" dirty="0" smtClean="0"/>
              <a:t>: A </a:t>
            </a:r>
            <a:r>
              <a:rPr lang="en-US" sz="3600" dirty="0"/>
              <a:t>deliberate attempt to create in another a belief that the communicator considers to be untrue in order to increase the communicator’s payoff at the expense of the other </a:t>
            </a:r>
            <a:r>
              <a:rPr lang="en-US" sz="3600" dirty="0" smtClean="0"/>
              <a:t>side.</a:t>
            </a:r>
            <a:endParaRPr lang="en-US" sz="1200" dirty="0" smtClean="0"/>
          </a:p>
          <a:p>
            <a:endParaRPr lang="en-US" sz="1200" dirty="0" smtClean="0"/>
          </a:p>
          <a:p>
            <a:r>
              <a:rPr lang="en-US" sz="3600" dirty="0" smtClean="0"/>
              <a:t>(Lies and credibility </a:t>
            </a:r>
            <a:r>
              <a:rPr lang="is-IS" sz="3600" dirty="0" smtClean="0"/>
              <a:t>…</a:t>
            </a:r>
            <a:r>
              <a:rPr lang="en-US" sz="3600" dirty="0" smtClean="0"/>
              <a:t>)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41970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 first </a:t>
            </a:r>
            <a:r>
              <a:rPr lang="fr-FR" dirty="0" err="1" smtClean="0"/>
              <a:t>game</a:t>
            </a:r>
            <a:r>
              <a:rPr lang="fr-FR" dirty="0" smtClean="0"/>
              <a:t> </a:t>
            </a:r>
            <a:r>
              <a:rPr lang="fr-FR" dirty="0" err="1" smtClean="0"/>
              <a:t>theoretical</a:t>
            </a:r>
            <a:r>
              <a:rPr lang="fr-FR" dirty="0" smtClean="0"/>
              <a:t> </a:t>
            </a:r>
            <a:r>
              <a:rPr lang="fr-FR" dirty="0" err="1" smtClean="0"/>
              <a:t>approach</a:t>
            </a:r>
            <a:endParaRPr lang="fr-FR" dirty="0"/>
          </a:p>
        </p:txBody>
      </p:sp>
      <p:pic>
        <p:nvPicPr>
          <p:cNvPr id="6" name="Espace réservé du contenu 3" descr="OURNOIS DE POKER @ Casino Barrière de Dinard | Dinard | Bretagne | France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44" b="5444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654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basic version of the poker </a:t>
            </a:r>
            <a:r>
              <a:rPr lang="fr-FR" dirty="0" err="1" smtClean="0"/>
              <a:t>game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err="1" smtClean="0"/>
              <a:t>Players</a:t>
            </a:r>
            <a:r>
              <a:rPr lang="fr-FR" sz="2800" dirty="0" smtClean="0"/>
              <a:t> 1 and 2 put 1€ in the pot.</a:t>
            </a:r>
          </a:p>
          <a:p>
            <a:r>
              <a:rPr lang="fr-FR" sz="2800" dirty="0" smtClean="0"/>
              <a:t>Player 1 </a:t>
            </a:r>
            <a:r>
              <a:rPr lang="fr-FR" sz="2800" dirty="0" err="1" smtClean="0"/>
              <a:t>picks</a:t>
            </a:r>
            <a:r>
              <a:rPr lang="fr-FR" sz="2800" dirty="0" smtClean="0"/>
              <a:t> a </a:t>
            </a:r>
            <a:r>
              <a:rPr lang="fr-FR" sz="2800" dirty="0" err="1" smtClean="0"/>
              <a:t>card</a:t>
            </a:r>
            <a:r>
              <a:rPr lang="fr-FR" sz="2800" dirty="0" smtClean="0"/>
              <a:t>, </a:t>
            </a:r>
            <a:r>
              <a:rPr lang="fr-FR" sz="2800" dirty="0" err="1" smtClean="0"/>
              <a:t>equally</a:t>
            </a:r>
            <a:r>
              <a:rPr lang="fr-FR" sz="2800" dirty="0" smtClean="0"/>
              <a:t> </a:t>
            </a:r>
            <a:r>
              <a:rPr lang="fr-FR" sz="2800" dirty="0" err="1" smtClean="0"/>
              <a:t>likely</a:t>
            </a:r>
            <a:r>
              <a:rPr lang="fr-FR" sz="2800" dirty="0" smtClean="0"/>
              <a:t> to </a:t>
            </a:r>
            <a:r>
              <a:rPr lang="fr-FR" sz="2800" dirty="0" err="1" smtClean="0"/>
              <a:t>be</a:t>
            </a:r>
            <a:r>
              <a:rPr lang="fr-FR" sz="2800" dirty="0" smtClean="0"/>
              <a:t> High or </a:t>
            </a:r>
            <a:r>
              <a:rPr lang="fr-FR" sz="2800" dirty="0" err="1" smtClean="0"/>
              <a:t>Low</a:t>
            </a:r>
            <a:r>
              <a:rPr lang="fr-FR" sz="2800" dirty="0" smtClean="0"/>
              <a:t> (</a:t>
            </a:r>
            <a:r>
              <a:rPr lang="fr-FR" sz="2800" dirty="0" err="1" smtClean="0"/>
              <a:t>private</a:t>
            </a:r>
            <a:r>
              <a:rPr lang="fr-FR" sz="2800" dirty="0" smtClean="0"/>
              <a:t> info.)</a:t>
            </a:r>
          </a:p>
          <a:p>
            <a:r>
              <a:rPr lang="fr-FR" sz="2800" dirty="0" smtClean="0"/>
              <a:t>Player 1 </a:t>
            </a:r>
            <a:r>
              <a:rPr lang="fr-FR" sz="2800" dirty="0" err="1" smtClean="0"/>
              <a:t>can</a:t>
            </a:r>
            <a:r>
              <a:rPr lang="fr-FR" sz="2800" dirty="0" smtClean="0"/>
              <a:t> </a:t>
            </a:r>
            <a:r>
              <a:rPr lang="fr-FR" sz="2800" dirty="0" err="1" smtClean="0"/>
              <a:t>either</a:t>
            </a:r>
            <a:r>
              <a:rPr lang="fr-FR" sz="2800" dirty="0" smtClean="0"/>
              <a:t> end the </a:t>
            </a:r>
            <a:r>
              <a:rPr lang="fr-FR" sz="2800" dirty="0" err="1" smtClean="0"/>
              <a:t>game</a:t>
            </a:r>
            <a:r>
              <a:rPr lang="fr-FR" sz="2800" dirty="0" smtClean="0"/>
              <a:t> and </a:t>
            </a:r>
            <a:r>
              <a:rPr lang="fr-FR" sz="2800" dirty="0" err="1" smtClean="0"/>
              <a:t>pay</a:t>
            </a:r>
            <a:r>
              <a:rPr lang="fr-FR" sz="2800" dirty="0" smtClean="0"/>
              <a:t> 1€ to </a:t>
            </a:r>
            <a:r>
              <a:rPr lang="fr-FR" sz="2800" dirty="0" err="1" smtClean="0"/>
              <a:t>player</a:t>
            </a:r>
            <a:r>
              <a:rPr lang="fr-FR" sz="2800" dirty="0" smtClean="0"/>
              <a:t> 2 or </a:t>
            </a:r>
            <a:r>
              <a:rPr lang="fr-FR" sz="2800" dirty="0" err="1" smtClean="0"/>
              <a:t>add</a:t>
            </a:r>
            <a:r>
              <a:rPr lang="fr-FR" sz="2800" dirty="0" smtClean="0"/>
              <a:t> </a:t>
            </a:r>
            <a:r>
              <a:rPr lang="fr-FR" sz="2800" dirty="0" err="1" smtClean="0"/>
              <a:t>another</a:t>
            </a:r>
            <a:r>
              <a:rPr lang="fr-FR" sz="2800" dirty="0" smtClean="0"/>
              <a:t> 2€ in the pot. </a:t>
            </a:r>
          </a:p>
          <a:p>
            <a:r>
              <a:rPr lang="fr-FR" sz="2800" dirty="0" err="1" smtClean="0"/>
              <a:t>Then</a:t>
            </a:r>
            <a:r>
              <a:rPr lang="fr-FR" sz="2800" dirty="0" smtClean="0"/>
              <a:t> </a:t>
            </a:r>
            <a:r>
              <a:rPr lang="fr-FR" sz="2800" dirty="0" err="1" smtClean="0"/>
              <a:t>player</a:t>
            </a:r>
            <a:r>
              <a:rPr lang="fr-FR" sz="2800" dirty="0" smtClean="0"/>
              <a:t> 2 </a:t>
            </a:r>
            <a:r>
              <a:rPr lang="fr-FR" sz="2800" dirty="0" err="1" smtClean="0"/>
              <a:t>can</a:t>
            </a:r>
            <a:r>
              <a:rPr lang="fr-FR" sz="2800" dirty="0" smtClean="0"/>
              <a:t> </a:t>
            </a:r>
            <a:r>
              <a:rPr lang="fr-FR" sz="2800" dirty="0" err="1" smtClean="0"/>
              <a:t>either</a:t>
            </a:r>
            <a:r>
              <a:rPr lang="fr-FR" sz="2800" dirty="0" smtClean="0"/>
              <a:t> end the </a:t>
            </a:r>
            <a:r>
              <a:rPr lang="fr-FR" sz="2800" dirty="0" err="1" smtClean="0"/>
              <a:t>game</a:t>
            </a:r>
            <a:r>
              <a:rPr lang="fr-FR" sz="2800" dirty="0" smtClean="0"/>
              <a:t> and </a:t>
            </a:r>
            <a:r>
              <a:rPr lang="fr-FR" sz="2800" dirty="0" err="1" smtClean="0"/>
              <a:t>give</a:t>
            </a:r>
            <a:r>
              <a:rPr lang="fr-FR" sz="2800" dirty="0" smtClean="0"/>
              <a:t> 1€ to </a:t>
            </a:r>
            <a:r>
              <a:rPr lang="fr-FR" sz="2800" dirty="0" err="1" smtClean="0"/>
              <a:t>player</a:t>
            </a:r>
            <a:r>
              <a:rPr lang="fr-FR" sz="2800" dirty="0" smtClean="0"/>
              <a:t> 1 or </a:t>
            </a:r>
            <a:r>
              <a:rPr lang="fr-FR" sz="2800" dirty="0" err="1" smtClean="0"/>
              <a:t>add</a:t>
            </a:r>
            <a:r>
              <a:rPr lang="fr-FR" sz="2800" dirty="0" smtClean="0"/>
              <a:t> </a:t>
            </a:r>
            <a:r>
              <a:rPr lang="fr-FR" sz="2800" dirty="0" err="1" smtClean="0"/>
              <a:t>another</a:t>
            </a:r>
            <a:r>
              <a:rPr lang="fr-FR" sz="2800" dirty="0" smtClean="0"/>
              <a:t> 2€.</a:t>
            </a:r>
          </a:p>
          <a:p>
            <a:r>
              <a:rPr lang="fr-FR" sz="2800" dirty="0" smtClean="0"/>
              <a:t>If </a:t>
            </a:r>
            <a:r>
              <a:rPr lang="fr-FR" sz="2800" dirty="0" err="1" smtClean="0"/>
              <a:t>both</a:t>
            </a:r>
            <a:r>
              <a:rPr lang="fr-FR" sz="2800" dirty="0" smtClean="0"/>
              <a:t> </a:t>
            </a:r>
            <a:r>
              <a:rPr lang="fr-FR" sz="2800" dirty="0" err="1" smtClean="0"/>
              <a:t>players</a:t>
            </a:r>
            <a:r>
              <a:rPr lang="fr-FR" sz="2800" dirty="0" smtClean="0"/>
              <a:t> put the extra 2€, </a:t>
            </a:r>
            <a:r>
              <a:rPr lang="fr-FR" sz="2800" dirty="0" err="1" smtClean="0"/>
              <a:t>they</a:t>
            </a:r>
            <a:r>
              <a:rPr lang="fr-FR" sz="2800" dirty="0" smtClean="0"/>
              <a:t> observe the </a:t>
            </a:r>
            <a:r>
              <a:rPr lang="fr-FR" sz="2800" dirty="0" err="1" smtClean="0"/>
              <a:t>card</a:t>
            </a:r>
            <a:r>
              <a:rPr lang="fr-FR" sz="2800" dirty="0" smtClean="0"/>
              <a:t>, If H, Player 1 </a:t>
            </a:r>
            <a:r>
              <a:rPr lang="fr-FR" sz="2800" dirty="0" err="1" smtClean="0"/>
              <a:t>gets</a:t>
            </a:r>
            <a:r>
              <a:rPr lang="fr-FR" sz="2800" dirty="0" smtClean="0"/>
              <a:t> 3€, if L, </a:t>
            </a:r>
            <a:r>
              <a:rPr lang="fr-FR" sz="2800" dirty="0" err="1" smtClean="0"/>
              <a:t>player</a:t>
            </a:r>
            <a:r>
              <a:rPr lang="fr-FR" sz="2800" dirty="0" smtClean="0"/>
              <a:t> 2 </a:t>
            </a:r>
            <a:r>
              <a:rPr lang="fr-FR" sz="2800" dirty="0" err="1" smtClean="0"/>
              <a:t>gets</a:t>
            </a:r>
            <a:r>
              <a:rPr lang="fr-FR" sz="2800" dirty="0" smtClean="0"/>
              <a:t> 3€.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812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Nash </a:t>
            </a:r>
            <a:r>
              <a:rPr lang="fr-FR" dirty="0" err="1" smtClean="0"/>
              <a:t>equilibrium</a:t>
            </a:r>
            <a:r>
              <a:rPr lang="fr-FR" dirty="0" smtClean="0"/>
              <a:t> (</a:t>
            </a:r>
            <a:r>
              <a:rPr lang="fr-FR" dirty="0" err="1" smtClean="0"/>
              <a:t>anachronical</a:t>
            </a:r>
            <a:r>
              <a:rPr lang="fr-FR" dirty="0" smtClean="0"/>
              <a:t>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err="1" smtClean="0"/>
              <a:t>When</a:t>
            </a:r>
            <a:r>
              <a:rPr lang="fr-FR" sz="2800" dirty="0" smtClean="0"/>
              <a:t> the </a:t>
            </a:r>
            <a:r>
              <a:rPr lang="fr-FR" sz="2800" dirty="0" err="1" smtClean="0"/>
              <a:t>card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H, Player 1 </a:t>
            </a:r>
            <a:r>
              <a:rPr lang="fr-FR" sz="2800" dirty="0" err="1" smtClean="0"/>
              <a:t>always</a:t>
            </a:r>
            <a:r>
              <a:rPr lang="fr-FR" sz="2800" dirty="0" smtClean="0"/>
              <a:t> pays the extra 2€ and </a:t>
            </a:r>
            <a:r>
              <a:rPr lang="fr-FR" sz="2800" dirty="0" err="1" smtClean="0"/>
              <a:t>he</a:t>
            </a:r>
            <a:r>
              <a:rPr lang="fr-FR" sz="2800" dirty="0" smtClean="0"/>
              <a:t> </a:t>
            </a:r>
            <a:r>
              <a:rPr lang="fr-FR" sz="2800" dirty="0" err="1" smtClean="0"/>
              <a:t>does</a:t>
            </a:r>
            <a:r>
              <a:rPr lang="fr-FR" sz="2800" dirty="0" smtClean="0"/>
              <a:t> </a:t>
            </a:r>
            <a:r>
              <a:rPr lang="fr-FR" sz="2800" dirty="0" err="1" smtClean="0"/>
              <a:t>it</a:t>
            </a:r>
            <a:r>
              <a:rPr lang="fr-FR" sz="2800" dirty="0" smtClean="0"/>
              <a:t> </a:t>
            </a:r>
            <a:r>
              <a:rPr lang="fr-FR" sz="2800" dirty="0" err="1" smtClean="0"/>
              <a:t>with</a:t>
            </a:r>
            <a:r>
              <a:rPr lang="fr-FR" sz="2800" dirty="0" smtClean="0"/>
              <a:t> </a:t>
            </a:r>
            <a:r>
              <a:rPr lang="fr-FR" sz="2800" dirty="0" err="1" smtClean="0"/>
              <a:t>probability</a:t>
            </a:r>
            <a:r>
              <a:rPr lang="fr-FR" sz="2800" dirty="0" smtClean="0"/>
              <a:t> ½ </a:t>
            </a:r>
            <a:r>
              <a:rPr lang="fr-FR" sz="2800" dirty="0" err="1" smtClean="0"/>
              <a:t>when</a:t>
            </a:r>
            <a:r>
              <a:rPr lang="fr-FR" sz="2800" dirty="0" smtClean="0"/>
              <a:t> the </a:t>
            </a:r>
            <a:r>
              <a:rPr lang="fr-FR" sz="2800" dirty="0" err="1" smtClean="0"/>
              <a:t>card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L.</a:t>
            </a:r>
          </a:p>
          <a:p>
            <a:endParaRPr lang="fr-FR" sz="2800" dirty="0" smtClean="0"/>
          </a:p>
          <a:p>
            <a:r>
              <a:rPr lang="fr-FR" sz="2800" dirty="0" smtClean="0"/>
              <a:t>Player 2 pays the extra 2€ </a:t>
            </a:r>
            <a:r>
              <a:rPr lang="fr-FR" sz="2800" dirty="0" err="1" smtClean="0"/>
              <a:t>with</a:t>
            </a:r>
            <a:r>
              <a:rPr lang="fr-FR" sz="2800" dirty="0" smtClean="0"/>
              <a:t> </a:t>
            </a:r>
            <a:r>
              <a:rPr lang="fr-FR" sz="2800" dirty="0" err="1" smtClean="0"/>
              <a:t>probability</a:t>
            </a:r>
            <a:r>
              <a:rPr lang="fr-FR" sz="2800" dirty="0" smtClean="0"/>
              <a:t> ½.</a:t>
            </a:r>
          </a:p>
          <a:p>
            <a:endParaRPr lang="fr-FR" sz="2800" dirty="0" smtClean="0"/>
          </a:p>
          <a:p>
            <a:r>
              <a:rPr lang="fr-FR" sz="2800" dirty="0" smtClean="0"/>
              <a:t>The value of the </a:t>
            </a:r>
            <a:r>
              <a:rPr lang="fr-FR" sz="2800" dirty="0" err="1" smtClean="0"/>
              <a:t>game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½ (</a:t>
            </a:r>
            <a:r>
              <a:rPr lang="fr-FR" sz="2800" dirty="0" err="1" smtClean="0"/>
              <a:t>zero-sum</a:t>
            </a:r>
            <a:r>
              <a:rPr lang="fr-FR" sz="2800" dirty="0" smtClean="0"/>
              <a:t> </a:t>
            </a:r>
            <a:r>
              <a:rPr lang="fr-FR" sz="2800" dirty="0" err="1" smtClean="0"/>
              <a:t>game</a:t>
            </a:r>
            <a:r>
              <a:rPr lang="fr-FR" sz="2800" dirty="0" smtClean="0"/>
              <a:t>), the value of information.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7511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Comments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err="1" smtClean="0"/>
              <a:t>At</a:t>
            </a:r>
            <a:r>
              <a:rPr lang="fr-FR" sz="2800" dirty="0" smtClean="0"/>
              <a:t> the </a:t>
            </a:r>
            <a:r>
              <a:rPr lang="fr-FR" sz="2800" dirty="0" err="1" smtClean="0"/>
              <a:t>equilibrium</a:t>
            </a:r>
            <a:r>
              <a:rPr lang="fr-FR" sz="2800" dirty="0" smtClean="0"/>
              <a:t>, poker </a:t>
            </a:r>
            <a:r>
              <a:rPr lang="fr-FR" sz="2800" dirty="0" err="1" smtClean="0"/>
              <a:t>players</a:t>
            </a:r>
            <a:r>
              <a:rPr lang="fr-FR" sz="2800" dirty="0" smtClean="0"/>
              <a:t> do bluff.</a:t>
            </a:r>
          </a:p>
          <a:p>
            <a:r>
              <a:rPr lang="fr-FR" sz="2800" dirty="0" err="1" smtClean="0"/>
              <a:t>Bluffing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not </a:t>
            </a:r>
            <a:r>
              <a:rPr lang="fr-FR" sz="2800" dirty="0" err="1" smtClean="0"/>
              <a:t>interesting</a:t>
            </a:r>
            <a:r>
              <a:rPr lang="fr-FR" sz="2800" dirty="0" smtClean="0"/>
              <a:t> </a:t>
            </a:r>
            <a:r>
              <a:rPr lang="fr-FR" sz="2800" i="1" dirty="0" smtClean="0"/>
              <a:t>per se</a:t>
            </a:r>
            <a:r>
              <a:rPr lang="fr-FR" sz="2800" dirty="0" smtClean="0"/>
              <a:t>. It </a:t>
            </a:r>
            <a:r>
              <a:rPr lang="fr-FR" sz="2800" dirty="0" err="1" smtClean="0"/>
              <a:t>does</a:t>
            </a:r>
            <a:r>
              <a:rPr lang="fr-FR" sz="2800" dirty="0" smtClean="0"/>
              <a:t> not </a:t>
            </a:r>
            <a:r>
              <a:rPr lang="fr-FR" sz="2800" dirty="0" err="1" smtClean="0"/>
              <a:t>give</a:t>
            </a:r>
            <a:r>
              <a:rPr lang="fr-FR" sz="2800" dirty="0" smtClean="0"/>
              <a:t> a </a:t>
            </a:r>
            <a:r>
              <a:rPr lang="fr-FR" sz="2800" dirty="0" err="1" smtClean="0"/>
              <a:t>higher</a:t>
            </a:r>
            <a:r>
              <a:rPr lang="fr-FR" sz="2800" dirty="0" smtClean="0"/>
              <a:t> </a:t>
            </a:r>
            <a:r>
              <a:rPr lang="fr-FR" sz="2800" dirty="0" err="1" smtClean="0"/>
              <a:t>payoff</a:t>
            </a:r>
            <a:r>
              <a:rPr lang="fr-FR" sz="2800" dirty="0"/>
              <a:t> </a:t>
            </a:r>
            <a:r>
              <a:rPr lang="fr-FR" sz="2800" dirty="0" err="1" smtClean="0"/>
              <a:t>when</a:t>
            </a:r>
            <a:r>
              <a:rPr lang="fr-FR" sz="2800" dirty="0" smtClean="0"/>
              <a:t> the </a:t>
            </a:r>
            <a:r>
              <a:rPr lang="fr-FR" sz="2800" dirty="0" err="1" smtClean="0"/>
              <a:t>card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 err="1" smtClean="0"/>
              <a:t>low</a:t>
            </a:r>
            <a:r>
              <a:rPr lang="fr-FR" sz="2800" dirty="0" smtClean="0"/>
              <a:t>.</a:t>
            </a:r>
          </a:p>
          <a:p>
            <a:r>
              <a:rPr lang="fr-FR" sz="2800" dirty="0" err="1" smtClean="0"/>
              <a:t>Bluffing</a:t>
            </a:r>
            <a:r>
              <a:rPr lang="fr-FR" sz="2800" dirty="0" smtClean="0"/>
              <a:t> </a:t>
            </a:r>
            <a:r>
              <a:rPr lang="fr-FR" sz="2800" dirty="0" err="1" smtClean="0"/>
              <a:t>increases</a:t>
            </a:r>
            <a:r>
              <a:rPr lang="fr-FR" sz="2800" dirty="0" smtClean="0"/>
              <a:t> the </a:t>
            </a:r>
            <a:r>
              <a:rPr lang="fr-FR" sz="2800" dirty="0" err="1" smtClean="0"/>
              <a:t>expected</a:t>
            </a:r>
            <a:r>
              <a:rPr lang="fr-FR" sz="2800" dirty="0" smtClean="0"/>
              <a:t> </a:t>
            </a:r>
            <a:r>
              <a:rPr lang="fr-FR" sz="2800" dirty="0" err="1" smtClean="0"/>
              <a:t>payoff</a:t>
            </a:r>
            <a:r>
              <a:rPr lang="fr-FR" sz="2800" dirty="0" smtClean="0"/>
              <a:t> </a:t>
            </a:r>
            <a:r>
              <a:rPr lang="fr-FR" sz="2800" dirty="0" err="1" smtClean="0"/>
              <a:t>when</a:t>
            </a:r>
            <a:r>
              <a:rPr lang="fr-FR" sz="2800" dirty="0" smtClean="0"/>
              <a:t> the </a:t>
            </a:r>
            <a:r>
              <a:rPr lang="fr-FR" sz="2800" dirty="0" err="1" smtClean="0"/>
              <a:t>card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 err="1" smtClean="0"/>
              <a:t>high</a:t>
            </a:r>
            <a:r>
              <a:rPr lang="fr-FR" sz="2800" dirty="0" smtClean="0"/>
              <a:t>. </a:t>
            </a:r>
          </a:p>
          <a:p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24956592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Comments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err="1" smtClean="0"/>
              <a:t>At</a:t>
            </a:r>
            <a:r>
              <a:rPr lang="fr-FR" sz="2800" dirty="0" smtClean="0"/>
              <a:t> the </a:t>
            </a:r>
            <a:r>
              <a:rPr lang="fr-FR" sz="2800" dirty="0" err="1" smtClean="0"/>
              <a:t>equilibrium</a:t>
            </a:r>
            <a:r>
              <a:rPr lang="fr-FR" sz="2800" dirty="0" smtClean="0"/>
              <a:t>, poker </a:t>
            </a:r>
            <a:r>
              <a:rPr lang="fr-FR" sz="2800" dirty="0" err="1" smtClean="0"/>
              <a:t>players</a:t>
            </a:r>
            <a:r>
              <a:rPr lang="fr-FR" sz="2800" dirty="0" smtClean="0"/>
              <a:t> do bluff.</a:t>
            </a:r>
          </a:p>
          <a:p>
            <a:r>
              <a:rPr lang="fr-FR" sz="2800" dirty="0" err="1" smtClean="0"/>
              <a:t>Bluffing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not </a:t>
            </a:r>
            <a:r>
              <a:rPr lang="fr-FR" sz="2800" dirty="0" err="1" smtClean="0"/>
              <a:t>interesting</a:t>
            </a:r>
            <a:r>
              <a:rPr lang="fr-FR" sz="2800" dirty="0" smtClean="0"/>
              <a:t> </a:t>
            </a:r>
            <a:r>
              <a:rPr lang="fr-FR" sz="2800" i="1" dirty="0" smtClean="0"/>
              <a:t>per se</a:t>
            </a:r>
            <a:r>
              <a:rPr lang="fr-FR" sz="2800" dirty="0" smtClean="0"/>
              <a:t>. It </a:t>
            </a:r>
            <a:r>
              <a:rPr lang="fr-FR" sz="2800" dirty="0" err="1" smtClean="0"/>
              <a:t>does</a:t>
            </a:r>
            <a:r>
              <a:rPr lang="fr-FR" sz="2800" dirty="0" smtClean="0"/>
              <a:t> not </a:t>
            </a:r>
            <a:r>
              <a:rPr lang="fr-FR" sz="2800" dirty="0" err="1" smtClean="0"/>
              <a:t>give</a:t>
            </a:r>
            <a:r>
              <a:rPr lang="fr-FR" sz="2800" dirty="0" smtClean="0"/>
              <a:t> a </a:t>
            </a:r>
            <a:r>
              <a:rPr lang="fr-FR" sz="2800" dirty="0" err="1" smtClean="0"/>
              <a:t>higher</a:t>
            </a:r>
            <a:r>
              <a:rPr lang="fr-FR" sz="2800" dirty="0" smtClean="0"/>
              <a:t> </a:t>
            </a:r>
            <a:r>
              <a:rPr lang="fr-FR" sz="2800" dirty="0" err="1" smtClean="0"/>
              <a:t>payoff</a:t>
            </a:r>
            <a:r>
              <a:rPr lang="fr-FR" sz="2800" dirty="0"/>
              <a:t> </a:t>
            </a:r>
            <a:r>
              <a:rPr lang="fr-FR" sz="2800" dirty="0" err="1" smtClean="0"/>
              <a:t>when</a:t>
            </a:r>
            <a:r>
              <a:rPr lang="fr-FR" sz="2800" dirty="0" smtClean="0"/>
              <a:t> the </a:t>
            </a:r>
            <a:r>
              <a:rPr lang="fr-FR" sz="2800" dirty="0" err="1" smtClean="0"/>
              <a:t>card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 err="1" smtClean="0"/>
              <a:t>low</a:t>
            </a:r>
            <a:r>
              <a:rPr lang="fr-FR" sz="2800" dirty="0" smtClean="0"/>
              <a:t>.</a:t>
            </a:r>
          </a:p>
          <a:p>
            <a:r>
              <a:rPr lang="fr-FR" sz="2800" dirty="0" err="1" smtClean="0"/>
              <a:t>Bluffing</a:t>
            </a:r>
            <a:r>
              <a:rPr lang="fr-FR" sz="2800" dirty="0" smtClean="0"/>
              <a:t> </a:t>
            </a:r>
            <a:r>
              <a:rPr lang="fr-FR" sz="2800" dirty="0" err="1" smtClean="0"/>
              <a:t>increases</a:t>
            </a:r>
            <a:r>
              <a:rPr lang="fr-FR" sz="2800" dirty="0" smtClean="0"/>
              <a:t> the </a:t>
            </a:r>
            <a:r>
              <a:rPr lang="fr-FR" sz="2800" dirty="0" err="1" smtClean="0"/>
              <a:t>expected</a:t>
            </a:r>
            <a:r>
              <a:rPr lang="fr-FR" sz="2800" dirty="0" smtClean="0"/>
              <a:t> </a:t>
            </a:r>
            <a:r>
              <a:rPr lang="fr-FR" sz="2800" dirty="0" err="1" smtClean="0"/>
              <a:t>payoff</a:t>
            </a:r>
            <a:r>
              <a:rPr lang="fr-FR" sz="2800" dirty="0" smtClean="0"/>
              <a:t> </a:t>
            </a:r>
            <a:r>
              <a:rPr lang="fr-FR" sz="2800" dirty="0" err="1" smtClean="0"/>
              <a:t>when</a:t>
            </a:r>
            <a:r>
              <a:rPr lang="fr-FR" sz="2800" dirty="0" smtClean="0"/>
              <a:t> the </a:t>
            </a:r>
            <a:r>
              <a:rPr lang="fr-FR" sz="2800" dirty="0" err="1" smtClean="0"/>
              <a:t>card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 err="1" smtClean="0"/>
              <a:t>high</a:t>
            </a:r>
            <a:r>
              <a:rPr lang="fr-FR" sz="2800" dirty="0" smtClean="0"/>
              <a:t>. </a:t>
            </a:r>
          </a:p>
          <a:p>
            <a:endParaRPr lang="fr-FR" sz="2800" dirty="0" smtClean="0"/>
          </a:p>
          <a:p>
            <a:r>
              <a:rPr lang="fr-FR" sz="2800" dirty="0" err="1" smtClean="0"/>
              <a:t>Deception</a:t>
            </a:r>
            <a:r>
              <a:rPr lang="fr-FR" sz="2800" dirty="0" smtClean="0"/>
              <a:t>? (Mixed </a:t>
            </a:r>
            <a:r>
              <a:rPr lang="fr-FR" sz="2800" dirty="0" err="1" smtClean="0"/>
              <a:t>equilibrium</a:t>
            </a:r>
            <a:r>
              <a:rPr lang="fr-FR" sz="2800" dirty="0" smtClean="0"/>
              <a:t>: </a:t>
            </a:r>
            <a:r>
              <a:rPr lang="fr-FR" sz="2800" dirty="0" err="1" smtClean="0"/>
              <a:t>unpredictability</a:t>
            </a:r>
            <a:r>
              <a:rPr lang="fr-FR" sz="2800" dirty="0" smtClean="0"/>
              <a:t>)</a:t>
            </a:r>
          </a:p>
          <a:p>
            <a:r>
              <a:rPr lang="fr-FR" sz="2800" dirty="0" smtClean="0"/>
              <a:t>Is </a:t>
            </a:r>
            <a:r>
              <a:rPr lang="fr-FR" sz="2800" dirty="0" err="1" smtClean="0"/>
              <a:t>player</a:t>
            </a:r>
            <a:r>
              <a:rPr lang="fr-FR" sz="2800" dirty="0" smtClean="0"/>
              <a:t> 1 </a:t>
            </a:r>
            <a:r>
              <a:rPr lang="fr-FR" sz="2800" dirty="0" err="1" smtClean="0"/>
              <a:t>credible</a:t>
            </a:r>
            <a:r>
              <a:rPr lang="fr-FR" sz="2800" dirty="0" smtClean="0"/>
              <a:t>, to </a:t>
            </a:r>
            <a:r>
              <a:rPr lang="fr-FR" sz="2800" dirty="0" err="1" smtClean="0"/>
              <a:t>which</a:t>
            </a:r>
            <a:r>
              <a:rPr lang="fr-FR" sz="2800" dirty="0" smtClean="0"/>
              <a:t> </a:t>
            </a:r>
            <a:r>
              <a:rPr lang="fr-FR" sz="2800" dirty="0" err="1" smtClean="0"/>
              <a:t>extent</a:t>
            </a:r>
            <a:r>
              <a:rPr lang="fr-FR" sz="2800" dirty="0" smtClean="0"/>
              <a:t> </a:t>
            </a:r>
            <a:r>
              <a:rPr lang="fr-FR" sz="2800" dirty="0" err="1" smtClean="0"/>
              <a:t>can</a:t>
            </a:r>
            <a:r>
              <a:rPr lang="fr-FR" sz="2800" dirty="0" smtClean="0"/>
              <a:t> </a:t>
            </a:r>
            <a:r>
              <a:rPr lang="fr-FR" sz="2800" dirty="0" err="1" smtClean="0"/>
              <a:t>we</a:t>
            </a:r>
            <a:r>
              <a:rPr lang="fr-FR" sz="2800" dirty="0" smtClean="0"/>
              <a:t> </a:t>
            </a:r>
            <a:r>
              <a:rPr lang="fr-FR" sz="2800" dirty="0" err="1" smtClean="0"/>
              <a:t>say</a:t>
            </a:r>
            <a:r>
              <a:rPr lang="fr-FR" sz="2800" dirty="0" smtClean="0"/>
              <a:t> </a:t>
            </a:r>
            <a:r>
              <a:rPr lang="fr-FR" sz="2800" dirty="0" err="1" smtClean="0"/>
              <a:t>that</a:t>
            </a:r>
            <a:r>
              <a:rPr lang="fr-FR" sz="2800" dirty="0" smtClean="0"/>
              <a:t> </a:t>
            </a:r>
            <a:r>
              <a:rPr lang="fr-FR" sz="2800" dirty="0" err="1" smtClean="0"/>
              <a:t>player</a:t>
            </a:r>
            <a:r>
              <a:rPr lang="fr-FR" sz="2800" dirty="0" smtClean="0"/>
              <a:t> 1 imposes a false </a:t>
            </a:r>
            <a:r>
              <a:rPr lang="fr-FR" sz="2800" dirty="0" err="1" smtClean="0"/>
              <a:t>belief</a:t>
            </a:r>
            <a:r>
              <a:rPr lang="fr-FR" sz="2800" dirty="0" smtClean="0"/>
              <a:t>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007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dirty="0" smtClean="0"/>
              <a:t>A second </a:t>
            </a:r>
            <a:r>
              <a:rPr lang="fr-FR" dirty="0" err="1" smtClean="0"/>
              <a:t>approach</a:t>
            </a:r>
            <a:r>
              <a:rPr lang="fr-FR" dirty="0" smtClean="0"/>
              <a:t>: </a:t>
            </a:r>
            <a:r>
              <a:rPr lang="fr-FR" dirty="0" err="1" smtClean="0"/>
              <a:t>Reputation</a:t>
            </a:r>
            <a:r>
              <a:rPr lang="fr-FR" dirty="0" smtClean="0"/>
              <a:t> and </a:t>
            </a:r>
            <a:r>
              <a:rPr lang="fr-FR" dirty="0" err="1" smtClean="0"/>
              <a:t>Strategic</a:t>
            </a:r>
            <a:r>
              <a:rPr lang="fr-FR" dirty="0" smtClean="0"/>
              <a:t> Information Transmission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2800" dirty="0" smtClean="0"/>
          </a:p>
          <a:p>
            <a:r>
              <a:rPr lang="fr-FR" sz="2800" dirty="0" err="1" smtClean="0"/>
              <a:t>Both</a:t>
            </a:r>
            <a:r>
              <a:rPr lang="fr-FR" sz="2800" dirty="0" smtClean="0"/>
              <a:t> </a:t>
            </a:r>
            <a:r>
              <a:rPr lang="fr-FR" sz="2800" dirty="0" err="1" smtClean="0"/>
              <a:t>emerge</a:t>
            </a:r>
            <a:r>
              <a:rPr lang="fr-FR" sz="2800" dirty="0" smtClean="0"/>
              <a:t> </a:t>
            </a:r>
            <a:r>
              <a:rPr lang="fr-FR" sz="2800" dirty="0" err="1" smtClean="0"/>
              <a:t>at</a:t>
            </a:r>
            <a:r>
              <a:rPr lang="fr-FR" sz="2800" dirty="0" smtClean="0"/>
              <a:t> the </a:t>
            </a:r>
            <a:r>
              <a:rPr lang="fr-FR" sz="2800" dirty="0" err="1" smtClean="0"/>
              <a:t>beginning</a:t>
            </a:r>
            <a:r>
              <a:rPr lang="fr-FR" sz="2800" dirty="0" smtClean="0"/>
              <a:t> of the Eighties: </a:t>
            </a:r>
            <a:r>
              <a:rPr lang="fr-FR" sz="2800" dirty="0" err="1" smtClean="0"/>
              <a:t>Kreps</a:t>
            </a:r>
            <a:r>
              <a:rPr lang="fr-FR" sz="2800" dirty="0" smtClean="0"/>
              <a:t> and Wilson (1982) and Crawford and </a:t>
            </a:r>
            <a:r>
              <a:rPr lang="fr-FR" sz="2800" dirty="0" err="1" smtClean="0"/>
              <a:t>Sobel</a:t>
            </a:r>
            <a:r>
              <a:rPr lang="fr-FR" sz="2800" dirty="0" smtClean="0"/>
              <a:t> (1982)  (</a:t>
            </a:r>
            <a:r>
              <a:rPr lang="fr-FR" sz="2800" dirty="0" err="1" smtClean="0"/>
              <a:t>emergence</a:t>
            </a:r>
            <a:r>
              <a:rPr lang="fr-FR" sz="2800" dirty="0" smtClean="0"/>
              <a:t> of the </a:t>
            </a:r>
            <a:r>
              <a:rPr lang="fr-FR" sz="2800" dirty="0" err="1" smtClean="0"/>
              <a:t>Sequential</a:t>
            </a:r>
            <a:r>
              <a:rPr lang="fr-FR" sz="2800" dirty="0" smtClean="0"/>
              <a:t> </a:t>
            </a:r>
            <a:r>
              <a:rPr lang="fr-FR" sz="2800" dirty="0" err="1" smtClean="0"/>
              <a:t>Equilibrium</a:t>
            </a:r>
            <a:r>
              <a:rPr lang="fr-FR" sz="2800" dirty="0" smtClean="0"/>
              <a:t> concept).</a:t>
            </a:r>
          </a:p>
          <a:p>
            <a:endParaRPr lang="fr-FR" sz="2800" dirty="0" smtClean="0"/>
          </a:p>
          <a:p>
            <a:r>
              <a:rPr lang="fr-FR" sz="2800" dirty="0" err="1" smtClean="0"/>
              <a:t>Both</a:t>
            </a:r>
            <a:r>
              <a:rPr lang="fr-FR" sz="2800" dirty="0" smtClean="0"/>
              <a:t> </a:t>
            </a:r>
            <a:r>
              <a:rPr lang="fr-FR" sz="2800" dirty="0" err="1" smtClean="0"/>
              <a:t>provide</a:t>
            </a:r>
            <a:r>
              <a:rPr lang="fr-FR" sz="2800" dirty="0" smtClean="0"/>
              <a:t> an </a:t>
            </a:r>
            <a:r>
              <a:rPr lang="fr-FR" sz="2800" dirty="0" err="1" smtClean="0"/>
              <a:t>answer</a:t>
            </a:r>
            <a:r>
              <a:rPr lang="fr-FR" sz="2800" dirty="0" smtClean="0"/>
              <a:t> to </a:t>
            </a:r>
            <a:r>
              <a:rPr lang="fr-FR" sz="2800" dirty="0" err="1" smtClean="0"/>
              <a:t>existing</a:t>
            </a:r>
            <a:r>
              <a:rPr lang="fr-FR" sz="2800" dirty="0" smtClean="0"/>
              <a:t> question in the </a:t>
            </a:r>
            <a:r>
              <a:rPr lang="fr-FR" sz="2800" dirty="0" err="1" smtClean="0"/>
              <a:t>literature</a:t>
            </a:r>
            <a:r>
              <a:rPr lang="fr-FR" sz="2800" dirty="0" smtClean="0"/>
              <a:t>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5620025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Reputation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800" dirty="0" smtClean="0"/>
              <a:t>The </a:t>
            </a:r>
            <a:r>
              <a:rPr lang="fr-FR" sz="2800" dirty="0" err="1" smtClean="0"/>
              <a:t>origin</a:t>
            </a:r>
            <a:r>
              <a:rPr lang="fr-FR" sz="2800" dirty="0" smtClean="0"/>
              <a:t>: An </a:t>
            </a:r>
            <a:r>
              <a:rPr lang="fr-FR" sz="2800" dirty="0" err="1" smtClean="0"/>
              <a:t>answer</a:t>
            </a:r>
            <a:r>
              <a:rPr lang="fr-FR" sz="2800" dirty="0" smtClean="0"/>
              <a:t> to the </a:t>
            </a:r>
            <a:r>
              <a:rPr lang="fr-FR" sz="2800" dirty="0" err="1" smtClean="0"/>
              <a:t>Selten’s</a:t>
            </a:r>
            <a:r>
              <a:rPr lang="fr-FR" sz="2800" dirty="0" smtClean="0"/>
              <a:t> Chain Store </a:t>
            </a:r>
            <a:r>
              <a:rPr lang="fr-FR" sz="2800" dirty="0" err="1" smtClean="0"/>
              <a:t>Paradox</a:t>
            </a:r>
            <a:r>
              <a:rPr lang="fr-FR" sz="2800" dirty="0" smtClean="0"/>
              <a:t>.</a:t>
            </a:r>
            <a:r>
              <a:rPr lang="fr-FR" sz="1000" dirty="0" smtClean="0"/>
              <a:t> </a:t>
            </a:r>
          </a:p>
          <a:p>
            <a:endParaRPr lang="fr-FR" sz="1000" dirty="0" smtClean="0"/>
          </a:p>
          <a:p>
            <a:r>
              <a:rPr lang="fr-FR" sz="2800" dirty="0" smtClean="0"/>
              <a:t>If </a:t>
            </a:r>
            <a:r>
              <a:rPr lang="fr-FR" sz="2800" dirty="0" err="1" smtClean="0"/>
              <a:t>you</a:t>
            </a:r>
            <a:r>
              <a:rPr lang="fr-FR" sz="2800" dirty="0" smtClean="0"/>
              <a:t> </a:t>
            </a:r>
            <a:r>
              <a:rPr lang="fr-FR" sz="2800" dirty="0" err="1" smtClean="0"/>
              <a:t>play</a:t>
            </a:r>
            <a:r>
              <a:rPr lang="fr-FR" sz="2800" dirty="0" smtClean="0"/>
              <a:t> a stage </a:t>
            </a:r>
            <a:r>
              <a:rPr lang="fr-FR" sz="2800" dirty="0" err="1" smtClean="0"/>
              <a:t>game</a:t>
            </a:r>
            <a:r>
              <a:rPr lang="fr-FR" sz="2800" dirty="0" smtClean="0"/>
              <a:t> </a:t>
            </a:r>
            <a:r>
              <a:rPr lang="fr-FR" sz="2800" dirty="0" err="1" smtClean="0"/>
              <a:t>sufficiently</a:t>
            </a:r>
            <a:r>
              <a:rPr lang="fr-FR" sz="2800" dirty="0" smtClean="0"/>
              <a:t> </a:t>
            </a:r>
            <a:r>
              <a:rPr lang="fr-FR" sz="2800" dirty="0" err="1" smtClean="0"/>
              <a:t>many</a:t>
            </a:r>
            <a:r>
              <a:rPr lang="fr-FR" sz="2800" dirty="0" smtClean="0"/>
              <a:t> time and </a:t>
            </a:r>
            <a:r>
              <a:rPr lang="fr-FR" sz="2800" dirty="0" err="1" smtClean="0"/>
              <a:t>there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a </a:t>
            </a:r>
            <a:r>
              <a:rPr lang="fr-FR" sz="2800" dirty="0" err="1" smtClean="0"/>
              <a:t>probability</a:t>
            </a:r>
            <a:r>
              <a:rPr lang="fr-FR" sz="2800" dirty="0" smtClean="0"/>
              <a:t> (</a:t>
            </a:r>
            <a:r>
              <a:rPr lang="fr-FR" sz="2800" dirty="0" err="1" smtClean="0"/>
              <a:t>even</a:t>
            </a:r>
            <a:r>
              <a:rPr lang="fr-FR" sz="2800" dirty="0" smtClean="0"/>
              <a:t> a </a:t>
            </a:r>
            <a:r>
              <a:rPr lang="fr-FR" sz="2800" dirty="0" err="1" smtClean="0"/>
              <a:t>small</a:t>
            </a:r>
            <a:r>
              <a:rPr lang="fr-FR" sz="2800" dirty="0" smtClean="0"/>
              <a:t> one) </a:t>
            </a:r>
            <a:r>
              <a:rPr lang="fr-FR" sz="2800" dirty="0" err="1" smtClean="0"/>
              <a:t>that</a:t>
            </a:r>
            <a:r>
              <a:rPr lang="fr-FR" sz="2800" dirty="0" smtClean="0"/>
              <a:t> </a:t>
            </a:r>
            <a:r>
              <a:rPr lang="fr-FR" sz="2800" dirty="0" err="1" smtClean="0"/>
              <a:t>you</a:t>
            </a:r>
            <a:r>
              <a:rPr lang="fr-FR" sz="2800" dirty="0" smtClean="0"/>
              <a:t> are a </a:t>
            </a:r>
            <a:r>
              <a:rPr lang="fr-FR" sz="2800" i="1" dirty="0" err="1" smtClean="0"/>
              <a:t>crazy</a:t>
            </a:r>
            <a:r>
              <a:rPr lang="fr-FR" sz="2800" i="1" dirty="0" smtClean="0"/>
              <a:t> type</a:t>
            </a:r>
            <a:r>
              <a:rPr lang="fr-FR" sz="2800" dirty="0" smtClean="0"/>
              <a:t> , </a:t>
            </a:r>
            <a:r>
              <a:rPr lang="fr-FR" sz="2800" dirty="0" err="1" smtClean="0"/>
              <a:t>you</a:t>
            </a:r>
            <a:r>
              <a:rPr lang="fr-FR" sz="2800" dirty="0" smtClean="0"/>
              <a:t> </a:t>
            </a:r>
            <a:r>
              <a:rPr lang="fr-FR" sz="2800" dirty="0" err="1" smtClean="0"/>
              <a:t>can</a:t>
            </a:r>
            <a:r>
              <a:rPr lang="fr-FR" sz="2800" dirty="0" smtClean="0"/>
              <a:t> </a:t>
            </a:r>
            <a:r>
              <a:rPr lang="fr-FR" sz="2800" dirty="0" err="1" smtClean="0"/>
              <a:t>pretend</a:t>
            </a:r>
            <a:r>
              <a:rPr lang="fr-FR" sz="2800" dirty="0" smtClean="0"/>
              <a:t> to </a:t>
            </a:r>
            <a:r>
              <a:rPr lang="fr-FR" sz="2800" dirty="0" err="1" smtClean="0"/>
              <a:t>be</a:t>
            </a:r>
            <a:r>
              <a:rPr lang="fr-FR" sz="2800" dirty="0" smtClean="0"/>
              <a:t> </a:t>
            </a:r>
            <a:r>
              <a:rPr lang="fr-FR" sz="2800" i="1" dirty="0" err="1" smtClean="0"/>
              <a:t>crazy</a:t>
            </a:r>
            <a:r>
              <a:rPr lang="fr-FR" sz="2800" dirty="0" smtClean="0"/>
              <a:t> and </a:t>
            </a:r>
            <a:r>
              <a:rPr lang="fr-FR" sz="2800" dirty="0" err="1" smtClean="0"/>
              <a:t>obtain</a:t>
            </a:r>
            <a:r>
              <a:rPr lang="fr-FR" sz="2800" dirty="0" smtClean="0"/>
              <a:t> the  </a:t>
            </a:r>
            <a:r>
              <a:rPr lang="fr-FR" sz="2800" dirty="0" err="1" smtClean="0"/>
              <a:t>payment</a:t>
            </a:r>
            <a:r>
              <a:rPr lang="fr-FR" sz="2800" dirty="0" smtClean="0"/>
              <a:t> of the </a:t>
            </a:r>
            <a:r>
              <a:rPr lang="fr-FR" sz="2800" i="1" dirty="0" err="1" smtClean="0"/>
              <a:t>crazy</a:t>
            </a:r>
            <a:r>
              <a:rPr lang="fr-FR" sz="2800" dirty="0" smtClean="0"/>
              <a:t> type for </a:t>
            </a:r>
            <a:r>
              <a:rPr lang="fr-FR" sz="2800" i="1" dirty="0" err="1" smtClean="0"/>
              <a:t>many</a:t>
            </a:r>
            <a:r>
              <a:rPr lang="fr-FR" sz="2800" dirty="0" smtClean="0"/>
              <a:t> </a:t>
            </a:r>
            <a:r>
              <a:rPr lang="fr-FR" sz="2800" dirty="0" err="1" smtClean="0"/>
              <a:t>periods</a:t>
            </a:r>
            <a:r>
              <a:rPr lang="fr-FR" sz="2800" dirty="0" smtClean="0"/>
              <a:t>. (</a:t>
            </a:r>
            <a:r>
              <a:rPr lang="fr-FR" sz="2800" dirty="0" err="1" smtClean="0"/>
              <a:t>commitment</a:t>
            </a:r>
            <a:r>
              <a:rPr lang="fr-FR" sz="2800" dirty="0" smtClean="0"/>
              <a:t> value)</a:t>
            </a:r>
            <a:endParaRPr lang="fr-FR" sz="1000" dirty="0" smtClean="0"/>
          </a:p>
          <a:p>
            <a:endParaRPr lang="fr-FR" sz="1000" dirty="0" smtClean="0"/>
          </a:p>
          <a:p>
            <a:r>
              <a:rPr lang="fr-FR" sz="2800" dirty="0" err="1" smtClean="0"/>
              <a:t>Generalization</a:t>
            </a:r>
            <a:r>
              <a:rPr lang="fr-FR" sz="2800" dirty="0" smtClean="0"/>
              <a:t> of the </a:t>
            </a:r>
            <a:r>
              <a:rPr lang="fr-FR" sz="2800" dirty="0" err="1" smtClean="0"/>
              <a:t>results</a:t>
            </a:r>
            <a:r>
              <a:rPr lang="fr-FR" sz="2800" dirty="0" smtClean="0"/>
              <a:t>.</a:t>
            </a:r>
          </a:p>
          <a:p>
            <a:pPr marL="0" indent="0">
              <a:buNone/>
            </a:pPr>
            <a:r>
              <a:rPr lang="fr-FR" sz="2800" dirty="0" smtClean="0"/>
              <a:t>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6315163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Strategic</a:t>
            </a:r>
            <a:r>
              <a:rPr lang="fr-FR" dirty="0" smtClean="0"/>
              <a:t> Information Transmission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800" dirty="0" smtClean="0"/>
              <a:t>Crawford and </a:t>
            </a:r>
            <a:r>
              <a:rPr lang="fr-FR" sz="2800" dirty="0" err="1" smtClean="0"/>
              <a:t>Sobel</a:t>
            </a:r>
            <a:r>
              <a:rPr lang="fr-FR" sz="2800" dirty="0" smtClean="0"/>
              <a:t> (1982), Sender-</a:t>
            </a:r>
            <a:r>
              <a:rPr lang="fr-FR" sz="2800" dirty="0" err="1" smtClean="0"/>
              <a:t>Receiver</a:t>
            </a:r>
            <a:r>
              <a:rPr lang="fr-FR" sz="2800" dirty="0" smtClean="0"/>
              <a:t> </a:t>
            </a:r>
            <a:r>
              <a:rPr lang="fr-FR" sz="2800" dirty="0" err="1" smtClean="0"/>
              <a:t>game</a:t>
            </a:r>
            <a:r>
              <a:rPr lang="fr-FR" sz="2800" dirty="0" smtClean="0"/>
              <a:t> Cheap Talk (</a:t>
            </a:r>
            <a:r>
              <a:rPr lang="fr-FR" sz="2800" dirty="0" err="1" smtClean="0">
                <a:solidFill>
                  <a:srgbClr val="FF0000"/>
                </a:solidFill>
              </a:rPr>
              <a:t>Thank</a:t>
            </a:r>
            <a:r>
              <a:rPr lang="fr-FR" sz="2800" dirty="0" smtClean="0">
                <a:solidFill>
                  <a:srgbClr val="FF0000"/>
                </a:solidFill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</a:rPr>
              <a:t>you</a:t>
            </a:r>
            <a:r>
              <a:rPr lang="fr-FR" sz="2800" dirty="0" smtClean="0">
                <a:solidFill>
                  <a:srgbClr val="FF0000"/>
                </a:solidFill>
              </a:rPr>
              <a:t> Daniel </a:t>
            </a:r>
            <a:r>
              <a:rPr lang="fr-FR" sz="2800" dirty="0" smtClean="0"/>
              <a:t>):</a:t>
            </a:r>
          </a:p>
          <a:p>
            <a:endParaRPr lang="fr-FR" sz="2800" dirty="0" smtClean="0"/>
          </a:p>
          <a:p>
            <a:r>
              <a:rPr lang="fr-FR" sz="2800" dirty="0" smtClean="0"/>
              <a:t>The </a:t>
            </a:r>
            <a:r>
              <a:rPr lang="fr-FR" sz="2800" dirty="0" err="1" smtClean="0"/>
              <a:t>sender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 err="1" smtClean="0"/>
              <a:t>informed</a:t>
            </a:r>
            <a:r>
              <a:rPr lang="fr-FR" sz="2800" dirty="0" smtClean="0"/>
              <a:t> of the state of the world, </a:t>
            </a:r>
            <a:r>
              <a:rPr lang="fr-FR" sz="2800" i="1" dirty="0"/>
              <a:t>S</a:t>
            </a:r>
            <a:r>
              <a:rPr lang="fr-FR" sz="2800" dirty="0"/>
              <a:t>∈[0,1</a:t>
            </a:r>
            <a:r>
              <a:rPr lang="fr-FR" sz="2800" dirty="0" smtClean="0"/>
              <a:t>]</a:t>
            </a:r>
            <a:r>
              <a:rPr lang="fr-FR" sz="2800" i="1" dirty="0" smtClean="0"/>
              <a:t>. </a:t>
            </a:r>
            <a:r>
              <a:rPr lang="fr-FR" sz="2800" dirty="0" smtClean="0"/>
              <a:t>The </a:t>
            </a:r>
            <a:r>
              <a:rPr lang="fr-FR" sz="2800" dirty="0" err="1" smtClean="0"/>
              <a:t>receiver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not. </a:t>
            </a:r>
          </a:p>
          <a:p>
            <a:r>
              <a:rPr lang="fr-FR" sz="2800" dirty="0" smtClean="0"/>
              <a:t>The </a:t>
            </a:r>
            <a:r>
              <a:rPr lang="fr-FR" sz="2800" dirty="0" err="1" smtClean="0"/>
              <a:t>receiver</a:t>
            </a:r>
            <a:r>
              <a:rPr lang="fr-FR" sz="2800" dirty="0" smtClean="0"/>
              <a:t> has to </a:t>
            </a:r>
            <a:r>
              <a:rPr lang="fr-FR" sz="2800" dirty="0" err="1" smtClean="0"/>
              <a:t>make</a:t>
            </a:r>
            <a:r>
              <a:rPr lang="fr-FR" sz="2800" dirty="0" smtClean="0"/>
              <a:t> a </a:t>
            </a:r>
            <a:r>
              <a:rPr lang="fr-FR" sz="2800" dirty="0" err="1" smtClean="0"/>
              <a:t>decision</a:t>
            </a:r>
            <a:r>
              <a:rPr lang="fr-FR" sz="2800" dirty="0" smtClean="0"/>
              <a:t>, D </a:t>
            </a:r>
            <a:r>
              <a:rPr lang="fr-FR" sz="2800" dirty="0" err="1" smtClean="0"/>
              <a:t>which</a:t>
            </a:r>
            <a:r>
              <a:rPr lang="fr-FR" sz="2800" dirty="0" smtClean="0"/>
              <a:t> has an </a:t>
            </a:r>
            <a:r>
              <a:rPr lang="fr-FR" sz="2800" dirty="0" err="1" smtClean="0"/>
              <a:t>effect</a:t>
            </a:r>
            <a:r>
              <a:rPr lang="fr-FR" sz="2800" dirty="0" smtClean="0"/>
              <a:t> for </a:t>
            </a:r>
            <a:r>
              <a:rPr lang="fr-FR" sz="2800" dirty="0" err="1" smtClean="0"/>
              <a:t>both</a:t>
            </a:r>
            <a:r>
              <a:rPr lang="fr-FR" sz="2800" dirty="0" smtClean="0"/>
              <a:t> </a:t>
            </a:r>
            <a:r>
              <a:rPr lang="fr-FR" sz="2800" dirty="0" err="1" smtClean="0"/>
              <a:t>players</a:t>
            </a:r>
            <a:r>
              <a:rPr lang="fr-FR" sz="2800" dirty="0" smtClean="0"/>
              <a:t>’ utilities but the </a:t>
            </a:r>
            <a:r>
              <a:rPr lang="fr-FR" sz="2800" dirty="0" err="1" smtClean="0"/>
              <a:t>sender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 err="1" smtClean="0"/>
              <a:t>biased</a:t>
            </a:r>
            <a:r>
              <a:rPr lang="fr-FR" sz="2800" dirty="0" smtClean="0"/>
              <a:t>.</a:t>
            </a:r>
          </a:p>
          <a:p>
            <a:r>
              <a:rPr lang="fr-FR" sz="2800" dirty="0" smtClean="0"/>
              <a:t>Ur = -(D-S)</a:t>
            </a:r>
            <a:r>
              <a:rPr lang="fr-FR" sz="2800" baseline="30000" dirty="0" smtClean="0"/>
              <a:t>2</a:t>
            </a:r>
            <a:r>
              <a:rPr lang="fr-FR" sz="2800" dirty="0" smtClean="0"/>
              <a:t> and Us </a:t>
            </a:r>
            <a:r>
              <a:rPr lang="fr-FR" sz="2800" dirty="0"/>
              <a:t>= -(D</a:t>
            </a:r>
            <a:r>
              <a:rPr lang="fr-FR" sz="2800" dirty="0" smtClean="0"/>
              <a:t>-(</a:t>
            </a:r>
            <a:r>
              <a:rPr lang="fr-FR" sz="2800" dirty="0" err="1" smtClean="0"/>
              <a:t>S+b</a:t>
            </a:r>
            <a:r>
              <a:rPr lang="fr-FR" sz="2800" dirty="0" smtClean="0"/>
              <a:t>))</a:t>
            </a:r>
            <a:r>
              <a:rPr lang="fr-FR" sz="2800" baseline="30000" dirty="0"/>
              <a:t>2</a:t>
            </a:r>
            <a:r>
              <a:rPr lang="fr-FR" sz="2800" dirty="0"/>
              <a:t> </a:t>
            </a:r>
            <a:endParaRPr lang="fr-FR" sz="2800" dirty="0" smtClean="0"/>
          </a:p>
          <a:p>
            <a:r>
              <a:rPr lang="fr-FR" sz="2800" dirty="0" smtClean="0"/>
              <a:t>The </a:t>
            </a:r>
            <a:r>
              <a:rPr lang="fr-FR" sz="2800" dirty="0" err="1" smtClean="0"/>
              <a:t>sender</a:t>
            </a:r>
            <a:r>
              <a:rPr lang="fr-FR" sz="2800" dirty="0" smtClean="0"/>
              <a:t> </a:t>
            </a:r>
            <a:r>
              <a:rPr lang="fr-FR" sz="2800" dirty="0" err="1" smtClean="0"/>
              <a:t>sends</a:t>
            </a:r>
            <a:r>
              <a:rPr lang="fr-FR" sz="2800" dirty="0" smtClean="0"/>
              <a:t> a free message </a:t>
            </a:r>
            <a:r>
              <a:rPr lang="fr-FR" sz="2800" i="1" dirty="0" smtClean="0"/>
              <a:t>M</a:t>
            </a:r>
            <a:r>
              <a:rPr lang="fr-FR" sz="2800" dirty="0" smtClean="0"/>
              <a:t>∈</a:t>
            </a:r>
            <a:r>
              <a:rPr lang="fr-FR" sz="2800" dirty="0"/>
              <a:t>[0,1</a:t>
            </a:r>
            <a:r>
              <a:rPr lang="fr-FR" sz="2800" dirty="0" smtClean="0"/>
              <a:t>] about the state of the world the </a:t>
            </a:r>
            <a:r>
              <a:rPr lang="fr-FR" sz="2800" dirty="0" err="1" smtClean="0"/>
              <a:t>receiver</a:t>
            </a:r>
            <a:r>
              <a:rPr lang="fr-FR" sz="2800" dirty="0" smtClean="0"/>
              <a:t> </a:t>
            </a:r>
            <a:r>
              <a:rPr lang="fr-FR" sz="2800" dirty="0" err="1" smtClean="0"/>
              <a:t>chooses</a:t>
            </a:r>
            <a:r>
              <a:rPr lang="fr-FR" sz="2800" dirty="0" smtClean="0"/>
              <a:t> D.</a:t>
            </a:r>
            <a:endParaRPr lang="fr-FR" sz="2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06059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Results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err="1" smtClean="0"/>
              <a:t>Many</a:t>
            </a:r>
            <a:r>
              <a:rPr lang="fr-FR" sz="2800" dirty="0" smtClean="0"/>
              <a:t> </a:t>
            </a:r>
            <a:r>
              <a:rPr lang="fr-FR" sz="2800" dirty="0" err="1" smtClean="0"/>
              <a:t>equilibria</a:t>
            </a:r>
            <a:r>
              <a:rPr lang="fr-FR" sz="2800" dirty="0" smtClean="0"/>
              <a:t>. In the </a:t>
            </a:r>
            <a:r>
              <a:rPr lang="fr-FR" sz="2800" dirty="0" err="1" smtClean="0"/>
              <a:t>most</a:t>
            </a:r>
            <a:r>
              <a:rPr lang="fr-FR" sz="2800" dirty="0" smtClean="0"/>
              <a:t> favorable one for </a:t>
            </a:r>
            <a:r>
              <a:rPr lang="fr-FR" sz="2800" dirty="0" err="1" smtClean="0"/>
              <a:t>both</a:t>
            </a:r>
            <a:r>
              <a:rPr lang="fr-FR" sz="2800" dirty="0" smtClean="0"/>
              <a:t> </a:t>
            </a:r>
            <a:r>
              <a:rPr lang="fr-FR" sz="2800" dirty="0" err="1" smtClean="0"/>
              <a:t>players</a:t>
            </a:r>
            <a:r>
              <a:rPr lang="fr-FR" sz="2800" dirty="0" smtClean="0"/>
              <a:t>, the </a:t>
            </a:r>
            <a:r>
              <a:rPr lang="fr-FR" sz="2800" dirty="0" err="1" smtClean="0"/>
              <a:t>interval</a:t>
            </a:r>
            <a:r>
              <a:rPr lang="fr-FR" sz="2800" dirty="0" smtClean="0"/>
              <a:t> </a:t>
            </a:r>
            <a:r>
              <a:rPr lang="fr-FR" sz="2800" dirty="0"/>
              <a:t>[0,1</a:t>
            </a:r>
            <a:r>
              <a:rPr lang="fr-FR" sz="2800" dirty="0" smtClean="0"/>
              <a:t>]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 err="1" smtClean="0"/>
              <a:t>partitioned</a:t>
            </a:r>
            <a:r>
              <a:rPr lang="fr-FR" sz="2800" dirty="0" smtClean="0"/>
              <a:t> in </a:t>
            </a:r>
            <a:r>
              <a:rPr lang="fr-FR" sz="2800" dirty="0" err="1" smtClean="0"/>
              <a:t>intervals</a:t>
            </a:r>
            <a:r>
              <a:rPr lang="fr-FR" sz="2800" dirty="0" smtClean="0"/>
              <a:t> and the </a:t>
            </a:r>
            <a:r>
              <a:rPr lang="fr-FR" sz="2800" dirty="0" err="1" smtClean="0"/>
              <a:t>sender</a:t>
            </a:r>
            <a:r>
              <a:rPr lang="fr-FR" sz="2800" dirty="0" smtClean="0"/>
              <a:t> </a:t>
            </a:r>
            <a:r>
              <a:rPr lang="fr-FR" sz="2800" dirty="0" err="1" smtClean="0"/>
              <a:t>indicates</a:t>
            </a:r>
            <a:r>
              <a:rPr lang="fr-FR" sz="2800" dirty="0" smtClean="0"/>
              <a:t> to </a:t>
            </a:r>
            <a:r>
              <a:rPr lang="fr-FR" sz="2800" dirty="0" err="1" smtClean="0"/>
              <a:t>which</a:t>
            </a:r>
            <a:r>
              <a:rPr lang="fr-FR" sz="2800" dirty="0" smtClean="0"/>
              <a:t> </a:t>
            </a:r>
            <a:r>
              <a:rPr lang="fr-FR" sz="2800" dirty="0" err="1" smtClean="0"/>
              <a:t>element</a:t>
            </a:r>
            <a:r>
              <a:rPr lang="fr-FR" sz="2800" dirty="0" smtClean="0"/>
              <a:t> of the partition S </a:t>
            </a:r>
            <a:r>
              <a:rPr lang="fr-FR" sz="2800" dirty="0" err="1" smtClean="0"/>
              <a:t>belongs</a:t>
            </a:r>
            <a:r>
              <a:rPr lang="fr-FR" sz="2800" dirty="0" smtClean="0"/>
              <a:t>. </a:t>
            </a:r>
            <a:endParaRPr lang="fr-FR" sz="1000" dirty="0" smtClean="0"/>
          </a:p>
          <a:p>
            <a:endParaRPr lang="fr-FR" sz="1000" dirty="0" smtClean="0"/>
          </a:p>
          <a:p>
            <a:r>
              <a:rPr lang="fr-FR" sz="2800" dirty="0" smtClean="0"/>
              <a:t>The </a:t>
            </a:r>
            <a:r>
              <a:rPr lang="fr-FR" sz="2800" dirty="0" err="1" smtClean="0"/>
              <a:t>bias</a:t>
            </a:r>
            <a:r>
              <a:rPr lang="fr-FR" sz="2800" dirty="0" smtClean="0"/>
              <a:t> </a:t>
            </a:r>
            <a:r>
              <a:rPr lang="fr-FR" sz="2800" dirty="0" err="1" smtClean="0"/>
              <a:t>being</a:t>
            </a:r>
            <a:r>
              <a:rPr lang="fr-FR" sz="2800" dirty="0" smtClean="0"/>
              <a:t> </a:t>
            </a:r>
            <a:r>
              <a:rPr lang="fr-FR" sz="2800" dirty="0" err="1" smtClean="0"/>
              <a:t>known</a:t>
            </a:r>
            <a:r>
              <a:rPr lang="fr-FR" sz="2800" dirty="0" smtClean="0"/>
              <a:t>, the Sender </a:t>
            </a:r>
            <a:r>
              <a:rPr lang="fr-FR" sz="2800" dirty="0" err="1" smtClean="0"/>
              <a:t>cannot</a:t>
            </a:r>
            <a:r>
              <a:rPr lang="fr-FR" sz="2800" dirty="0" smtClean="0"/>
              <a:t> </a:t>
            </a:r>
            <a:r>
              <a:rPr lang="fr-FR" sz="2800" dirty="0" err="1" smtClean="0"/>
              <a:t>fool</a:t>
            </a:r>
            <a:r>
              <a:rPr lang="fr-FR" sz="2800" dirty="0" smtClean="0"/>
              <a:t> the </a:t>
            </a:r>
            <a:r>
              <a:rPr lang="fr-FR" sz="2800" dirty="0" err="1" smtClean="0"/>
              <a:t>Receiver</a:t>
            </a:r>
            <a:r>
              <a:rPr lang="fr-FR" sz="2800" dirty="0" smtClean="0"/>
              <a:t> but information </a:t>
            </a:r>
            <a:r>
              <a:rPr lang="fr-FR" sz="2800" dirty="0" err="1" smtClean="0"/>
              <a:t>precision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 err="1" smtClean="0"/>
              <a:t>lost</a:t>
            </a:r>
            <a:r>
              <a:rPr lang="fr-FR" sz="2800" dirty="0" smtClean="0"/>
              <a:t>.</a:t>
            </a:r>
          </a:p>
          <a:p>
            <a:endParaRPr lang="fr-FR" sz="2800" dirty="0" smtClean="0"/>
          </a:p>
          <a:p>
            <a:pPr marL="0" indent="0">
              <a:buNone/>
            </a:pPr>
            <a:r>
              <a:rPr lang="fr-FR" sz="28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fr-FR" sz="2800" dirty="0">
                <a:sym typeface="Wingdings"/>
              </a:rPr>
              <a:t> </a:t>
            </a:r>
            <a:r>
              <a:rPr lang="fr-FR" sz="2800" dirty="0" smtClean="0"/>
              <a:t>Limited </a:t>
            </a:r>
            <a:r>
              <a:rPr lang="fr-FR" sz="2800" dirty="0" err="1" smtClean="0"/>
              <a:t>possibilities</a:t>
            </a:r>
            <a:r>
              <a:rPr lang="fr-FR" sz="2800" dirty="0" smtClean="0"/>
              <a:t> to </a:t>
            </a:r>
            <a:r>
              <a:rPr lang="fr-FR" sz="2800" dirty="0" err="1" smtClean="0"/>
              <a:t>represent</a:t>
            </a:r>
            <a:r>
              <a:rPr lang="fr-FR" sz="2800" dirty="0" smtClean="0"/>
              <a:t> Lies and </a:t>
            </a:r>
            <a:r>
              <a:rPr lang="fr-FR" sz="2800" dirty="0" err="1" smtClean="0"/>
              <a:t>Deception</a:t>
            </a:r>
            <a:r>
              <a:rPr lang="fr-FR" sz="2800" dirty="0" smtClean="0"/>
              <a:t> </a:t>
            </a:r>
            <a:r>
              <a:rPr lang="fr-FR" sz="2800" dirty="0" err="1" smtClean="0"/>
              <a:t>with</a:t>
            </a:r>
            <a:r>
              <a:rPr lang="fr-FR" sz="2800" dirty="0" smtClean="0"/>
              <a:t> rational agents.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75108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phishing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22" r="-1222"/>
          <a:stretch>
            <a:fillRect/>
          </a:stretch>
        </p:blipFill>
        <p:spPr>
          <a:xfrm>
            <a:off x="971600" y="1700808"/>
            <a:ext cx="3240360" cy="4776191"/>
          </a:xfrm>
        </p:spPr>
      </p:pic>
      <p:sp>
        <p:nvSpPr>
          <p:cNvPr id="5" name="ZoneTexte 4"/>
          <p:cNvSpPr txBox="1"/>
          <p:nvPr/>
        </p:nvSpPr>
        <p:spPr>
          <a:xfrm>
            <a:off x="4355976" y="3789040"/>
            <a:ext cx="460851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For </a:t>
            </a:r>
            <a:r>
              <a:rPr lang="fr-FR" sz="3200" dirty="0" err="1" smtClean="0"/>
              <a:t>most</a:t>
            </a:r>
            <a:r>
              <a:rPr lang="fr-FR" sz="3200" dirty="0" smtClean="0"/>
              <a:t> of the talk:</a:t>
            </a:r>
          </a:p>
          <a:p>
            <a:endParaRPr lang="fr-FR" sz="3200" dirty="0" smtClean="0"/>
          </a:p>
          <a:p>
            <a:r>
              <a:rPr lang="fr-FR" sz="3200" dirty="0" smtClean="0"/>
              <a:t>Back to </a:t>
            </a:r>
            <a:r>
              <a:rPr lang="fr-FR" sz="3200" dirty="0" err="1" smtClean="0"/>
              <a:t>unethical,selfish</a:t>
            </a:r>
            <a:r>
              <a:rPr lang="fr-FR" sz="3200" dirty="0" smtClean="0"/>
              <a:t> </a:t>
            </a:r>
            <a:r>
              <a:rPr lang="is-IS" sz="3200" dirty="0" smtClean="0"/>
              <a:t>…</a:t>
            </a:r>
            <a:r>
              <a:rPr lang="fr-FR" sz="3200" dirty="0" smtClean="0"/>
              <a:t> </a:t>
            </a:r>
            <a:r>
              <a:rPr lang="fr-FR" sz="3200" dirty="0" err="1" smtClean="0"/>
              <a:t>economic</a:t>
            </a:r>
            <a:r>
              <a:rPr lang="fr-FR" sz="3200" dirty="0" smtClean="0"/>
              <a:t> agents.</a:t>
            </a:r>
            <a:endParaRPr lang="fr-FR" sz="3200" dirty="0"/>
          </a:p>
        </p:txBody>
      </p:sp>
      <p:pic>
        <p:nvPicPr>
          <p:cNvPr id="3" name="Image 2" descr="attention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916832"/>
            <a:ext cx="1968748" cy="1692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190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6740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New </a:t>
            </a:r>
            <a:r>
              <a:rPr lang="fr-FR" dirty="0" err="1" smtClean="0"/>
              <a:t>approaches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non rational agents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272136"/>
          </a:xfrm>
        </p:spPr>
        <p:txBody>
          <a:bodyPr/>
          <a:lstStyle/>
          <a:p>
            <a:pPr marL="0" indent="0">
              <a:buNone/>
            </a:pPr>
            <a:endParaRPr lang="fr-FR" sz="1000" dirty="0" smtClean="0"/>
          </a:p>
          <a:p>
            <a:pPr marL="0" indent="0">
              <a:buNone/>
            </a:pPr>
            <a:endParaRPr lang="fr-FR" sz="1000" dirty="0" smtClean="0"/>
          </a:p>
          <a:p>
            <a:r>
              <a:rPr lang="fr-FR" sz="2800" dirty="0" err="1" smtClean="0"/>
              <a:t>Level</a:t>
            </a:r>
            <a:r>
              <a:rPr lang="fr-FR" sz="2800" dirty="0" smtClean="0"/>
              <a:t> </a:t>
            </a:r>
            <a:r>
              <a:rPr lang="fr-FR" sz="2800" i="1" dirty="0" smtClean="0"/>
              <a:t>k</a:t>
            </a:r>
            <a:r>
              <a:rPr lang="fr-FR" sz="2800" dirty="0" smtClean="0"/>
              <a:t> </a:t>
            </a:r>
            <a:r>
              <a:rPr lang="fr-FR" sz="2800" dirty="0" err="1" smtClean="0"/>
              <a:t>approach</a:t>
            </a:r>
            <a:r>
              <a:rPr lang="fr-FR" sz="2800" dirty="0" smtClean="0"/>
              <a:t> (</a:t>
            </a:r>
            <a:r>
              <a:rPr lang="fr-FR" sz="2800" dirty="0" err="1" smtClean="0"/>
              <a:t>seminal</a:t>
            </a:r>
            <a:r>
              <a:rPr lang="fr-FR" sz="2800" dirty="0" smtClean="0"/>
              <a:t> </a:t>
            </a:r>
            <a:r>
              <a:rPr lang="fr-FR" sz="2800" dirty="0" err="1" smtClean="0"/>
              <a:t>paper</a:t>
            </a:r>
            <a:r>
              <a:rPr lang="fr-FR" sz="2800" dirty="0" smtClean="0"/>
              <a:t>: Crawford (2003))</a:t>
            </a:r>
          </a:p>
          <a:p>
            <a:endParaRPr lang="fr-FR" sz="2800" dirty="0"/>
          </a:p>
          <a:p>
            <a:r>
              <a:rPr lang="fr-FR" sz="2800" dirty="0" err="1" smtClean="0"/>
              <a:t>Equilibrium</a:t>
            </a:r>
            <a:r>
              <a:rPr lang="fr-FR" sz="2800" dirty="0" smtClean="0"/>
              <a:t> </a:t>
            </a:r>
            <a:r>
              <a:rPr lang="fr-FR" sz="2800" dirty="0" err="1" smtClean="0"/>
              <a:t>approach</a:t>
            </a:r>
            <a:r>
              <a:rPr lang="fr-FR" sz="2800" dirty="0" smtClean="0"/>
              <a:t> </a:t>
            </a:r>
            <a:r>
              <a:rPr lang="fr-FR" sz="2800" dirty="0" err="1" smtClean="0"/>
              <a:t>with</a:t>
            </a:r>
            <a:r>
              <a:rPr lang="fr-FR" sz="2800" dirty="0" smtClean="0"/>
              <a:t> </a:t>
            </a:r>
            <a:r>
              <a:rPr lang="fr-FR" sz="2800" dirty="0" err="1" smtClean="0"/>
              <a:t>boundedly</a:t>
            </a:r>
            <a:r>
              <a:rPr lang="fr-FR" sz="2800" dirty="0" smtClean="0"/>
              <a:t> rational agents (</a:t>
            </a:r>
            <a:r>
              <a:rPr lang="fr-FR" sz="2800" dirty="0" err="1" smtClean="0"/>
              <a:t>Mullainathan</a:t>
            </a:r>
            <a:r>
              <a:rPr lang="fr-FR" sz="2800" dirty="0" smtClean="0"/>
              <a:t> et al (2008) or </a:t>
            </a:r>
            <a:r>
              <a:rPr lang="fr-FR" sz="2800" dirty="0" err="1" smtClean="0"/>
              <a:t>Ettinger</a:t>
            </a:r>
            <a:r>
              <a:rPr lang="fr-FR" sz="2800" dirty="0" smtClean="0"/>
              <a:t> and </a:t>
            </a:r>
            <a:r>
              <a:rPr lang="fr-FR" sz="2800" dirty="0" err="1" smtClean="0"/>
              <a:t>Jehiel</a:t>
            </a:r>
            <a:r>
              <a:rPr lang="fr-FR" sz="2800" dirty="0" smtClean="0"/>
              <a:t> (2010)).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5355668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Level</a:t>
            </a:r>
            <a:r>
              <a:rPr lang="fr-FR" dirty="0" smtClean="0"/>
              <a:t> k </a:t>
            </a:r>
            <a:r>
              <a:rPr lang="fr-FR" dirty="0" err="1" smtClean="0"/>
              <a:t>approach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pPr marL="0" indent="0">
              <a:buNone/>
            </a:pPr>
            <a:r>
              <a:rPr lang="fr-FR" sz="3200" dirty="0" smtClean="0"/>
              <a:t>     </a:t>
            </a:r>
          </a:p>
          <a:p>
            <a:pPr marL="0" indent="0">
              <a:buNone/>
            </a:pPr>
            <a:r>
              <a:rPr lang="fr-FR" sz="3200" dirty="0"/>
              <a:t>	</a:t>
            </a:r>
            <a:r>
              <a:rPr lang="fr-FR" sz="3200" dirty="0" smtClean="0"/>
              <a:t>	</a:t>
            </a:r>
            <a:r>
              <a:rPr lang="fr-FR" sz="3200" dirty="0" err="1" smtClean="0"/>
              <a:t>Operation</a:t>
            </a:r>
            <a:r>
              <a:rPr lang="fr-FR" sz="3200" dirty="0" smtClean="0"/>
              <a:t> Fortitude</a:t>
            </a:r>
            <a:endParaRPr lang="fr-FR" sz="3200" dirty="0"/>
          </a:p>
        </p:txBody>
      </p:sp>
      <p:pic>
        <p:nvPicPr>
          <p:cNvPr id="4" name="Espace réservé du contenu 3" descr="https://qph.is.quoracdn.net/main-qimg-9b0457ad218d6d401b5277c68eba47d2?convert_to_webp=true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988840"/>
            <a:ext cx="6408712" cy="31683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9788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dirty="0" smtClean="0"/>
              <a:t>The </a:t>
            </a:r>
            <a:r>
              <a:rPr lang="fr-FR" dirty="0" err="1" smtClean="0"/>
              <a:t>game</a:t>
            </a:r>
            <a:endParaRPr lang="fr-FR" dirty="0"/>
          </a:p>
        </p:txBody>
      </p:sp>
      <p:pic>
        <p:nvPicPr>
          <p:cNvPr id="6" name="Espace réservé du conten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916832"/>
            <a:ext cx="7776864" cy="2736304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827584" y="4869160"/>
            <a:ext cx="80648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err="1"/>
              <a:t>P</a:t>
            </a:r>
            <a:r>
              <a:rPr lang="fr-FR" sz="2800" dirty="0" err="1" smtClean="0"/>
              <a:t>erturbated</a:t>
            </a:r>
            <a:r>
              <a:rPr lang="fr-FR" sz="2800" dirty="0" smtClean="0"/>
              <a:t> </a:t>
            </a:r>
            <a:r>
              <a:rPr lang="fr-FR" sz="2800" dirty="0" err="1"/>
              <a:t>matching</a:t>
            </a:r>
            <a:r>
              <a:rPr lang="fr-FR" sz="2800" dirty="0"/>
              <a:t> pennies + Prior to </a:t>
            </a:r>
            <a:r>
              <a:rPr lang="fr-FR" sz="2800" dirty="0" err="1"/>
              <a:t>play</a:t>
            </a:r>
            <a:r>
              <a:rPr lang="fr-FR" sz="2800" dirty="0"/>
              <a:t> the </a:t>
            </a:r>
            <a:r>
              <a:rPr lang="fr-FR" sz="2800" dirty="0" err="1"/>
              <a:t>game</a:t>
            </a:r>
            <a:r>
              <a:rPr lang="fr-FR" sz="2800" dirty="0"/>
              <a:t>, </a:t>
            </a:r>
            <a:r>
              <a:rPr lang="fr-FR" sz="2800" dirty="0" smtClean="0"/>
              <a:t>the </a:t>
            </a:r>
            <a:r>
              <a:rPr lang="fr-FR" sz="2800" dirty="0" err="1"/>
              <a:t>sender</a:t>
            </a:r>
            <a:r>
              <a:rPr lang="fr-FR" sz="2800" dirty="0"/>
              <a:t> </a:t>
            </a:r>
            <a:r>
              <a:rPr lang="fr-FR" sz="2800" dirty="0" err="1" smtClean="0"/>
              <a:t>sends</a:t>
            </a:r>
            <a:r>
              <a:rPr lang="fr-FR" sz="2800" dirty="0" smtClean="0"/>
              <a:t> (</a:t>
            </a:r>
            <a:r>
              <a:rPr lang="fr-FR" sz="2800" dirty="0" err="1" smtClean="0"/>
              <a:t>without</a:t>
            </a:r>
            <a:r>
              <a:rPr lang="fr-FR" sz="2800" dirty="0" smtClean="0"/>
              <a:t> </a:t>
            </a:r>
            <a:r>
              <a:rPr lang="fr-FR" sz="2800" dirty="0" err="1" smtClean="0"/>
              <a:t>any</a:t>
            </a:r>
            <a:r>
              <a:rPr lang="fr-FR" sz="2800" dirty="0" smtClean="0"/>
              <a:t> </a:t>
            </a:r>
            <a:r>
              <a:rPr lang="fr-FR" sz="2800" dirty="0" err="1" smtClean="0"/>
              <a:t>cost</a:t>
            </a:r>
            <a:r>
              <a:rPr lang="fr-FR" sz="2800" dirty="0" smtClean="0"/>
              <a:t>) a message: u </a:t>
            </a:r>
            <a:r>
              <a:rPr lang="fr-FR" sz="2800" dirty="0"/>
              <a:t>or d</a:t>
            </a:r>
            <a:r>
              <a:rPr lang="fr-FR" sz="2800" dirty="0" smtClean="0"/>
              <a:t>.              (a&gt;1)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9251380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Nash </a:t>
            </a:r>
            <a:r>
              <a:rPr lang="fr-FR" dirty="0" err="1" smtClean="0"/>
              <a:t>equilibrium</a:t>
            </a:r>
            <a:r>
              <a:rPr lang="fr-FR" dirty="0" smtClean="0"/>
              <a:t> (rational agents)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sz="2800" dirty="0" smtClean="0"/>
              <a:t>The message sent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 err="1" smtClean="0"/>
              <a:t>uninformative</a:t>
            </a:r>
            <a:r>
              <a:rPr lang="fr-FR" sz="2800" dirty="0" smtClean="0"/>
              <a:t>.</a:t>
            </a:r>
          </a:p>
          <a:p>
            <a:endParaRPr lang="fr-FR" sz="2800" i="1" dirty="0"/>
          </a:p>
          <a:p>
            <a:r>
              <a:rPr lang="fr-FR" sz="2800" dirty="0" smtClean="0"/>
              <a:t> The </a:t>
            </a:r>
            <a:r>
              <a:rPr lang="fr-FR" sz="2800" dirty="0" err="1" smtClean="0"/>
              <a:t>sender</a:t>
            </a:r>
            <a:r>
              <a:rPr lang="fr-FR" sz="2800" dirty="0" smtClean="0"/>
              <a:t> </a:t>
            </a:r>
            <a:r>
              <a:rPr lang="fr-FR" sz="2800" dirty="0" err="1" smtClean="0"/>
              <a:t>chooses</a:t>
            </a:r>
            <a:r>
              <a:rPr lang="fr-FR" sz="2800" dirty="0" smtClean="0"/>
              <a:t> Up </a:t>
            </a:r>
            <a:r>
              <a:rPr lang="fr-FR" sz="2800" dirty="0" err="1"/>
              <a:t>with</a:t>
            </a:r>
            <a:r>
              <a:rPr lang="fr-FR" sz="2800" dirty="0"/>
              <a:t> </a:t>
            </a:r>
            <a:r>
              <a:rPr lang="fr-FR" sz="2800" dirty="0" err="1"/>
              <a:t>probability</a:t>
            </a:r>
            <a:r>
              <a:rPr lang="fr-FR" sz="2800" dirty="0"/>
              <a:t> 1/(1+a</a:t>
            </a:r>
            <a:r>
              <a:rPr lang="fr-FR" sz="2800" dirty="0" smtClean="0"/>
              <a:t>) and the </a:t>
            </a:r>
            <a:r>
              <a:rPr lang="fr-FR" sz="2800" dirty="0" err="1" smtClean="0"/>
              <a:t>receiver</a:t>
            </a:r>
            <a:r>
              <a:rPr lang="fr-FR" sz="2800" dirty="0" smtClean="0"/>
              <a:t> </a:t>
            </a:r>
            <a:r>
              <a:rPr lang="fr-FR" sz="2800" dirty="0" err="1" smtClean="0"/>
              <a:t>chooses</a:t>
            </a:r>
            <a:r>
              <a:rPr lang="fr-FR" sz="2800" dirty="0" smtClean="0"/>
              <a:t> </a:t>
            </a:r>
            <a:r>
              <a:rPr lang="fr-FR" sz="2800" dirty="0" err="1"/>
              <a:t>L</a:t>
            </a:r>
            <a:r>
              <a:rPr lang="fr-FR" sz="2800" dirty="0" err="1" smtClean="0"/>
              <a:t>eft</a:t>
            </a:r>
            <a:r>
              <a:rPr lang="fr-FR" sz="2800" dirty="0" smtClean="0"/>
              <a:t> </a:t>
            </a:r>
            <a:r>
              <a:rPr lang="fr-FR" sz="2800" dirty="0" err="1" smtClean="0"/>
              <a:t>with</a:t>
            </a:r>
            <a:r>
              <a:rPr lang="fr-FR" sz="2800" dirty="0" smtClean="0"/>
              <a:t> </a:t>
            </a:r>
            <a:r>
              <a:rPr lang="fr-FR" sz="2800" dirty="0" err="1" smtClean="0"/>
              <a:t>probability</a:t>
            </a:r>
            <a:r>
              <a:rPr lang="fr-FR" sz="2800" dirty="0" smtClean="0"/>
              <a:t>     1/(1+a).</a:t>
            </a:r>
          </a:p>
          <a:p>
            <a:endParaRPr lang="fr-FR" sz="2800" dirty="0" smtClean="0"/>
          </a:p>
          <a:p>
            <a:r>
              <a:rPr lang="fr-FR" sz="2800" dirty="0" smtClean="0"/>
              <a:t>Back to the insight of the Poker </a:t>
            </a:r>
            <a:r>
              <a:rPr lang="fr-FR" sz="2800" dirty="0" err="1" smtClean="0"/>
              <a:t>game</a:t>
            </a:r>
            <a:r>
              <a:rPr lang="fr-FR" sz="2800" dirty="0" smtClean="0"/>
              <a:t>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5473231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Level</a:t>
            </a:r>
            <a:r>
              <a:rPr lang="fr-FR" dirty="0" smtClean="0"/>
              <a:t> k </a:t>
            </a:r>
            <a:r>
              <a:rPr lang="fr-FR" dirty="0" err="1" smtClean="0"/>
              <a:t>approach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800" dirty="0" err="1" smtClean="0"/>
              <a:t>Players</a:t>
            </a:r>
            <a:r>
              <a:rPr lang="fr-FR" sz="2800" dirty="0" smtClean="0"/>
              <a:t> </a:t>
            </a:r>
            <a:r>
              <a:rPr lang="fr-FR" sz="2800" dirty="0" err="1" smtClean="0"/>
              <a:t>differ</a:t>
            </a:r>
            <a:r>
              <a:rPr lang="fr-FR" sz="2800" dirty="0" smtClean="0"/>
              <a:t> by </a:t>
            </a:r>
            <a:r>
              <a:rPr lang="fr-FR" sz="2800" dirty="0" err="1" smtClean="0"/>
              <a:t>their</a:t>
            </a:r>
            <a:r>
              <a:rPr lang="fr-FR" sz="2800" dirty="0" smtClean="0"/>
              <a:t> sophistication </a:t>
            </a:r>
            <a:r>
              <a:rPr lang="fr-FR" sz="2800" dirty="0" err="1" smtClean="0"/>
              <a:t>levels</a:t>
            </a:r>
            <a:r>
              <a:rPr lang="fr-FR" sz="2800" dirty="0" smtClean="0"/>
              <a:t>. </a:t>
            </a:r>
          </a:p>
          <a:p>
            <a:pPr marL="0" indent="0">
              <a:buNone/>
            </a:pPr>
            <a:endParaRPr lang="fr-FR" sz="2800" dirty="0"/>
          </a:p>
          <a:p>
            <a:pPr>
              <a:buFont typeface="Wingdings" charset="2"/>
              <a:buChar char="§"/>
            </a:pPr>
            <a:r>
              <a:rPr lang="fr-FR" sz="2800" dirty="0" err="1" smtClean="0"/>
              <a:t>Level</a:t>
            </a:r>
            <a:r>
              <a:rPr lang="fr-FR" sz="2800" dirty="0" smtClean="0"/>
              <a:t> 0: You are not </a:t>
            </a:r>
            <a:r>
              <a:rPr lang="fr-FR" sz="2800" dirty="0" err="1" smtClean="0"/>
              <a:t>sophisticated</a:t>
            </a:r>
            <a:r>
              <a:rPr lang="fr-FR" sz="2800" dirty="0" smtClean="0"/>
              <a:t>.</a:t>
            </a:r>
          </a:p>
          <a:p>
            <a:pPr>
              <a:buFont typeface="Wingdings" charset="2"/>
              <a:buChar char="§"/>
            </a:pPr>
            <a:r>
              <a:rPr lang="fr-FR" sz="2800" dirty="0" err="1" smtClean="0"/>
              <a:t>Level</a:t>
            </a:r>
            <a:r>
              <a:rPr lang="fr-FR" sz="2800" dirty="0" smtClean="0"/>
              <a:t> 1: You </a:t>
            </a:r>
            <a:r>
              <a:rPr lang="fr-FR" sz="2800" dirty="0" err="1" smtClean="0"/>
              <a:t>think</a:t>
            </a:r>
            <a:r>
              <a:rPr lang="fr-FR" sz="2800" dirty="0" smtClean="0"/>
              <a:t> </a:t>
            </a:r>
            <a:r>
              <a:rPr lang="fr-FR" sz="2800" dirty="0" err="1" smtClean="0"/>
              <a:t>your</a:t>
            </a:r>
            <a:r>
              <a:rPr lang="fr-FR" sz="2800" dirty="0" smtClean="0"/>
              <a:t> </a:t>
            </a:r>
            <a:r>
              <a:rPr lang="fr-FR" sz="2800" dirty="0" err="1" smtClean="0"/>
              <a:t>opponent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 err="1" smtClean="0"/>
              <a:t>Level</a:t>
            </a:r>
            <a:r>
              <a:rPr lang="fr-FR" sz="2800" dirty="0" smtClean="0"/>
              <a:t> 0 and </a:t>
            </a:r>
            <a:r>
              <a:rPr lang="fr-FR" sz="2800" dirty="0" err="1" smtClean="0"/>
              <a:t>you</a:t>
            </a:r>
            <a:r>
              <a:rPr lang="fr-FR" sz="2800" dirty="0" smtClean="0"/>
              <a:t> </a:t>
            </a:r>
            <a:r>
              <a:rPr lang="fr-FR" sz="2800" dirty="0" err="1" smtClean="0"/>
              <a:t>play</a:t>
            </a:r>
            <a:r>
              <a:rPr lang="fr-FR" sz="2800" dirty="0" smtClean="0"/>
              <a:t> a best </a:t>
            </a:r>
            <a:r>
              <a:rPr lang="fr-FR" sz="2800" dirty="0" err="1" smtClean="0"/>
              <a:t>response</a:t>
            </a:r>
            <a:r>
              <a:rPr lang="fr-FR" sz="2800" dirty="0" smtClean="0"/>
              <a:t> to </a:t>
            </a:r>
            <a:r>
              <a:rPr lang="fr-FR" sz="2800" dirty="0" err="1" smtClean="0"/>
              <a:t>his</a:t>
            </a:r>
            <a:r>
              <a:rPr lang="fr-FR" sz="2800" dirty="0" smtClean="0"/>
              <a:t> </a:t>
            </a:r>
            <a:r>
              <a:rPr lang="fr-FR" sz="2800" dirty="0" err="1" smtClean="0"/>
              <a:t>perceived</a:t>
            </a:r>
            <a:r>
              <a:rPr lang="fr-FR" sz="2800" dirty="0" smtClean="0"/>
              <a:t>  </a:t>
            </a:r>
            <a:r>
              <a:rPr lang="fr-FR" sz="2800" dirty="0" err="1" smtClean="0"/>
              <a:t>strategy</a:t>
            </a:r>
            <a:r>
              <a:rPr lang="fr-FR" sz="2800" dirty="0" smtClean="0"/>
              <a:t>.</a:t>
            </a:r>
          </a:p>
          <a:p>
            <a:pPr>
              <a:buFont typeface="Wingdings" charset="2"/>
              <a:buChar char="§"/>
            </a:pPr>
            <a:r>
              <a:rPr lang="fr-FR" sz="2800" dirty="0" err="1"/>
              <a:t>Level</a:t>
            </a:r>
            <a:r>
              <a:rPr lang="fr-FR" sz="2800" dirty="0"/>
              <a:t> </a:t>
            </a:r>
            <a:r>
              <a:rPr lang="fr-FR" sz="2800" dirty="0" smtClean="0"/>
              <a:t>2: </a:t>
            </a:r>
            <a:r>
              <a:rPr lang="fr-FR" sz="2800" dirty="0"/>
              <a:t>You </a:t>
            </a:r>
            <a:r>
              <a:rPr lang="fr-FR" sz="2800" dirty="0" err="1"/>
              <a:t>think</a:t>
            </a:r>
            <a:r>
              <a:rPr lang="fr-FR" sz="2800" dirty="0"/>
              <a:t> </a:t>
            </a:r>
            <a:r>
              <a:rPr lang="fr-FR" sz="2800" dirty="0" err="1" smtClean="0"/>
              <a:t>your</a:t>
            </a:r>
            <a:r>
              <a:rPr lang="fr-FR" sz="2800" dirty="0" smtClean="0"/>
              <a:t> </a:t>
            </a:r>
            <a:r>
              <a:rPr lang="fr-FR" sz="2800" dirty="0" err="1" smtClean="0"/>
              <a:t>opponent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 err="1"/>
              <a:t>Level</a:t>
            </a:r>
            <a:r>
              <a:rPr lang="fr-FR" sz="2800" dirty="0"/>
              <a:t> </a:t>
            </a:r>
            <a:r>
              <a:rPr lang="fr-FR" sz="2800" dirty="0" smtClean="0"/>
              <a:t>1 </a:t>
            </a:r>
            <a:r>
              <a:rPr lang="fr-FR" sz="2800" dirty="0"/>
              <a:t>and </a:t>
            </a:r>
            <a:r>
              <a:rPr lang="fr-FR" sz="2800" dirty="0" err="1"/>
              <a:t>you</a:t>
            </a:r>
            <a:r>
              <a:rPr lang="fr-FR" sz="2800" dirty="0"/>
              <a:t> </a:t>
            </a:r>
            <a:r>
              <a:rPr lang="fr-FR" sz="2800" dirty="0" err="1"/>
              <a:t>play</a:t>
            </a:r>
            <a:r>
              <a:rPr lang="fr-FR" sz="2800" dirty="0"/>
              <a:t> a best </a:t>
            </a:r>
            <a:r>
              <a:rPr lang="fr-FR" sz="2800" dirty="0" err="1"/>
              <a:t>response</a:t>
            </a:r>
            <a:r>
              <a:rPr lang="fr-FR" sz="2800" dirty="0"/>
              <a:t> </a:t>
            </a:r>
            <a:r>
              <a:rPr lang="is-IS" sz="2800" dirty="0" smtClean="0"/>
              <a:t>…</a:t>
            </a:r>
            <a:endParaRPr lang="fr-FR" sz="2800" dirty="0"/>
          </a:p>
          <a:p>
            <a:pPr marL="0" indent="0">
              <a:buNone/>
            </a:pPr>
            <a:r>
              <a:rPr lang="is-IS" dirty="0" smtClean="0"/>
              <a:t>   …</a:t>
            </a:r>
          </a:p>
          <a:p>
            <a:pPr marL="0" indent="0">
              <a:buNone/>
            </a:pPr>
            <a:r>
              <a:rPr lang="is-IS" sz="2800" dirty="0" smtClean="0"/>
              <a:t>+ Standard rational players.</a:t>
            </a:r>
          </a:p>
        </p:txBody>
      </p:sp>
    </p:spTree>
    <p:extLst>
      <p:ext uri="{BB962C8B-B14F-4D97-AF65-F5344CB8AC3E}">
        <p14:creationId xmlns:p14="http://schemas.microsoft.com/office/powerpoint/2010/main" val="30888269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Level</a:t>
            </a:r>
            <a:r>
              <a:rPr lang="fr-FR" dirty="0" smtClean="0"/>
              <a:t> k </a:t>
            </a:r>
            <a:r>
              <a:rPr lang="fr-FR" dirty="0" err="1" smtClean="0"/>
              <a:t>players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s-IS" sz="2800" dirty="0" smtClean="0"/>
          </a:p>
          <a:p>
            <a:r>
              <a:rPr lang="is-IS" sz="2800" dirty="0" smtClean="0"/>
              <a:t>Level </a:t>
            </a:r>
            <a:r>
              <a:rPr lang="is-IS" sz="2800" dirty="0"/>
              <a:t>0 senders tell d and attack U (</a:t>
            </a:r>
            <a:r>
              <a:rPr lang="is-IS" sz="2800" i="1" dirty="0"/>
              <a:t>liars</a:t>
            </a:r>
            <a:r>
              <a:rPr lang="is-IS" sz="2800" dirty="0"/>
              <a:t>)</a:t>
            </a:r>
          </a:p>
          <a:p>
            <a:r>
              <a:rPr lang="is-IS" sz="2800" dirty="0"/>
              <a:t>Level 1 senders tell d and attack U (</a:t>
            </a:r>
            <a:r>
              <a:rPr lang="is-IS" sz="2800" i="1" dirty="0"/>
              <a:t>wily</a:t>
            </a:r>
            <a:r>
              <a:rPr lang="is-IS" sz="2800" dirty="0"/>
              <a:t>) </a:t>
            </a:r>
          </a:p>
          <a:p>
            <a:r>
              <a:rPr lang="is-IS" sz="2800" dirty="0"/>
              <a:t>Level 2 senders tell d and attack U (</a:t>
            </a:r>
            <a:r>
              <a:rPr lang="is-IS" sz="2800" i="1" dirty="0"/>
              <a:t>liars</a:t>
            </a:r>
            <a:r>
              <a:rPr lang="is-IS" sz="2800" dirty="0"/>
              <a:t>) ....</a:t>
            </a:r>
          </a:p>
          <a:p>
            <a:endParaRPr lang="is-IS" sz="2800" dirty="0"/>
          </a:p>
          <a:p>
            <a:r>
              <a:rPr lang="is-IS" sz="2800" dirty="0"/>
              <a:t>Level 0 receivers believe the message (</a:t>
            </a:r>
            <a:r>
              <a:rPr lang="is-IS" sz="2800" i="1" dirty="0"/>
              <a:t>believers</a:t>
            </a:r>
            <a:r>
              <a:rPr lang="is-IS" sz="2800" dirty="0"/>
              <a:t>)</a:t>
            </a:r>
          </a:p>
          <a:p>
            <a:r>
              <a:rPr lang="is-IS" sz="2800" dirty="0"/>
              <a:t>Level 1 receivers believe the message (</a:t>
            </a:r>
            <a:r>
              <a:rPr lang="is-IS" sz="2800" i="1" dirty="0"/>
              <a:t>believers</a:t>
            </a:r>
            <a:r>
              <a:rPr lang="is-IS" sz="2800" dirty="0"/>
              <a:t>) </a:t>
            </a:r>
          </a:p>
          <a:p>
            <a:r>
              <a:rPr lang="is-IS" sz="2800" dirty="0"/>
              <a:t>Level 2 receivers invert the message (</a:t>
            </a:r>
            <a:r>
              <a:rPr lang="is-IS" sz="2800" i="1" dirty="0"/>
              <a:t>inverters</a:t>
            </a:r>
            <a:r>
              <a:rPr lang="is-IS" sz="2800" dirty="0"/>
              <a:t>) ...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5646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A</a:t>
            </a:r>
            <a:r>
              <a:rPr lang="fr-FR" dirty="0" err="1" smtClean="0"/>
              <a:t>nalysis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sz="2800" dirty="0" smtClean="0"/>
          </a:p>
          <a:p>
            <a:r>
              <a:rPr lang="fr-FR" sz="2800" dirty="0" smtClean="0"/>
              <a:t>If </a:t>
            </a:r>
            <a:r>
              <a:rPr lang="fr-FR" sz="2800" dirty="0" err="1" smtClean="0"/>
              <a:t>players</a:t>
            </a:r>
            <a:r>
              <a:rPr lang="fr-FR" sz="2800" dirty="0" smtClean="0"/>
              <a:t> are rational </a:t>
            </a:r>
            <a:r>
              <a:rPr lang="fr-FR" sz="2800" dirty="0" err="1" smtClean="0"/>
              <a:t>with</a:t>
            </a:r>
            <a:r>
              <a:rPr lang="fr-FR" sz="2800" dirty="0" smtClean="0"/>
              <a:t> a </a:t>
            </a:r>
            <a:r>
              <a:rPr lang="fr-FR" sz="2800" dirty="0" err="1" smtClean="0"/>
              <a:t>high</a:t>
            </a:r>
            <a:r>
              <a:rPr lang="fr-FR" sz="2800" dirty="0" smtClean="0"/>
              <a:t> </a:t>
            </a:r>
            <a:r>
              <a:rPr lang="fr-FR" sz="2800" dirty="0" err="1" smtClean="0"/>
              <a:t>probability</a:t>
            </a:r>
            <a:r>
              <a:rPr lang="fr-FR" sz="2800" dirty="0" smtClean="0"/>
              <a:t>, </a:t>
            </a:r>
            <a:r>
              <a:rPr lang="fr-FR" sz="2800" dirty="0" err="1" smtClean="0"/>
              <a:t>there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a unique mixed </a:t>
            </a:r>
            <a:r>
              <a:rPr lang="fr-FR" sz="2800" dirty="0" err="1" smtClean="0"/>
              <a:t>equilibrium</a:t>
            </a:r>
            <a:r>
              <a:rPr lang="fr-FR" sz="2800" dirty="0" smtClean="0"/>
              <a:t> in </a:t>
            </a:r>
            <a:r>
              <a:rPr lang="fr-FR" sz="2800" dirty="0" err="1" smtClean="0"/>
              <a:t>which</a:t>
            </a:r>
            <a:r>
              <a:rPr lang="fr-FR" sz="2800" dirty="0" smtClean="0"/>
              <a:t> the </a:t>
            </a:r>
            <a:r>
              <a:rPr lang="fr-FR" sz="2800" dirty="0" err="1" smtClean="0"/>
              <a:t>presence</a:t>
            </a:r>
            <a:r>
              <a:rPr lang="fr-FR" sz="2800" dirty="0" smtClean="0"/>
              <a:t> of </a:t>
            </a:r>
            <a:r>
              <a:rPr lang="fr-FR" sz="2800" dirty="0" err="1" smtClean="0"/>
              <a:t>level</a:t>
            </a:r>
            <a:r>
              <a:rPr lang="fr-FR" sz="2800" dirty="0" smtClean="0"/>
              <a:t> k </a:t>
            </a:r>
            <a:r>
              <a:rPr lang="fr-FR" sz="2800" dirty="0" err="1" smtClean="0"/>
              <a:t>players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 err="1" smtClean="0"/>
              <a:t>completely</a:t>
            </a:r>
            <a:r>
              <a:rPr lang="fr-FR" sz="2800" dirty="0" smtClean="0"/>
              <a:t> offset (back to standard).</a:t>
            </a:r>
          </a:p>
          <a:p>
            <a:endParaRPr lang="fr-FR" sz="2800" dirty="0" smtClean="0"/>
          </a:p>
          <a:p>
            <a:r>
              <a:rPr lang="fr-FR" sz="2800" dirty="0" smtClean="0"/>
              <a:t>If </a:t>
            </a:r>
            <a:r>
              <a:rPr lang="fr-FR" sz="2800" dirty="0" err="1" smtClean="0"/>
              <a:t>it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not the case </a:t>
            </a:r>
            <a:r>
              <a:rPr lang="is-IS" sz="2800" dirty="0" smtClean="0"/>
              <a:t>…</a:t>
            </a:r>
          </a:p>
          <a:p>
            <a:endParaRPr lang="is-IS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2719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Rational </a:t>
            </a:r>
            <a:r>
              <a:rPr lang="fr-FR" dirty="0" err="1" smtClean="0"/>
              <a:t>players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If the proportion of </a:t>
            </a:r>
            <a:r>
              <a:rPr lang="fr-FR" sz="2800" dirty="0" err="1" smtClean="0"/>
              <a:t>level</a:t>
            </a:r>
            <a:r>
              <a:rPr lang="fr-FR" sz="2800" dirty="0" smtClean="0"/>
              <a:t> k </a:t>
            </a:r>
            <a:r>
              <a:rPr lang="fr-FR" sz="2800" dirty="0" err="1" smtClean="0"/>
              <a:t>players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 err="1" smtClean="0"/>
              <a:t>high</a:t>
            </a:r>
            <a:r>
              <a:rPr lang="fr-FR" sz="2800" dirty="0" smtClean="0"/>
              <a:t> </a:t>
            </a:r>
            <a:r>
              <a:rPr lang="fr-FR" sz="2800" dirty="0" err="1" smtClean="0"/>
              <a:t>enough</a:t>
            </a:r>
            <a:r>
              <a:rPr lang="fr-FR" sz="2800" dirty="0" smtClean="0"/>
              <a:t>, </a:t>
            </a:r>
            <a:r>
              <a:rPr lang="fr-FR" sz="2800" dirty="0" err="1" smtClean="0"/>
              <a:t>there</a:t>
            </a:r>
            <a:r>
              <a:rPr lang="fr-FR" sz="2800" dirty="0" smtClean="0"/>
              <a:t> </a:t>
            </a:r>
            <a:r>
              <a:rPr lang="fr-FR" sz="2800" dirty="0" err="1" smtClean="0"/>
              <a:t>exists</a:t>
            </a:r>
            <a:r>
              <a:rPr lang="fr-FR" sz="2800" dirty="0" smtClean="0"/>
              <a:t> an </a:t>
            </a:r>
            <a:r>
              <a:rPr lang="fr-FR" sz="2800" dirty="0" err="1" smtClean="0"/>
              <a:t>equilibrium</a:t>
            </a:r>
            <a:r>
              <a:rPr lang="fr-FR" sz="2800" dirty="0" smtClean="0"/>
              <a:t> in </a:t>
            </a:r>
            <a:r>
              <a:rPr lang="fr-FR" sz="2800" dirty="0" err="1" smtClean="0"/>
              <a:t>which</a:t>
            </a:r>
            <a:r>
              <a:rPr lang="fr-FR" sz="2800" dirty="0"/>
              <a:t>:</a:t>
            </a:r>
            <a:endParaRPr lang="fr-FR" sz="2800" dirty="0" smtClean="0"/>
          </a:p>
          <a:p>
            <a:endParaRPr lang="fr-FR" sz="2800" dirty="0" smtClean="0"/>
          </a:p>
          <a:p>
            <a:r>
              <a:rPr lang="fr-FR" sz="2800" dirty="0"/>
              <a:t>R</a:t>
            </a:r>
            <a:r>
              <a:rPr lang="fr-FR" sz="2800" dirty="0" smtClean="0"/>
              <a:t>ational </a:t>
            </a:r>
            <a:r>
              <a:rPr lang="fr-FR" sz="2800" dirty="0" err="1" smtClean="0"/>
              <a:t>senders</a:t>
            </a:r>
            <a:r>
              <a:rPr lang="fr-FR" sz="2800" dirty="0" smtClean="0"/>
              <a:t> </a:t>
            </a:r>
            <a:r>
              <a:rPr lang="fr-FR" sz="2800" dirty="0" err="1" smtClean="0"/>
              <a:t>send</a:t>
            </a:r>
            <a:r>
              <a:rPr lang="fr-FR" sz="2800" dirty="0" smtClean="0"/>
              <a:t> message u and </a:t>
            </a:r>
            <a:r>
              <a:rPr lang="fr-FR" sz="2800" dirty="0" err="1" smtClean="0"/>
              <a:t>choose</a:t>
            </a:r>
            <a:r>
              <a:rPr lang="fr-FR" sz="2800" dirty="0" smtClean="0"/>
              <a:t> D.</a:t>
            </a:r>
          </a:p>
          <a:p>
            <a:r>
              <a:rPr lang="fr-FR" sz="2800" dirty="0" smtClean="0"/>
              <a:t>Rational </a:t>
            </a:r>
            <a:r>
              <a:rPr lang="fr-FR" sz="2800" dirty="0" err="1" smtClean="0"/>
              <a:t>receivers</a:t>
            </a:r>
            <a:r>
              <a:rPr lang="fr-FR" sz="2800" dirty="0" smtClean="0"/>
              <a:t> </a:t>
            </a:r>
            <a:r>
              <a:rPr lang="fr-FR" sz="2800" dirty="0" err="1" smtClean="0"/>
              <a:t>chooses</a:t>
            </a:r>
            <a:r>
              <a:rPr lang="fr-FR" sz="2800" dirty="0" smtClean="0"/>
              <a:t> R.</a:t>
            </a:r>
            <a:endParaRPr lang="fr-FR" sz="2800" dirty="0"/>
          </a:p>
          <a:p>
            <a:pPr marL="0" indent="0">
              <a:buNone/>
            </a:pPr>
            <a:r>
              <a:rPr lang="fr-FR" sz="2800" dirty="0" smtClean="0"/>
              <a:t>This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 err="1" smtClean="0"/>
              <a:t>exactly</a:t>
            </a:r>
            <a:r>
              <a:rPr lang="fr-FR" sz="2800" dirty="0" smtClean="0"/>
              <a:t> </a:t>
            </a:r>
            <a:r>
              <a:rPr lang="fr-FR" sz="2800" dirty="0" err="1" smtClean="0"/>
              <a:t>what</a:t>
            </a:r>
            <a:r>
              <a:rPr lang="fr-FR" sz="2800" dirty="0" smtClean="0"/>
              <a:t> </a:t>
            </a:r>
            <a:r>
              <a:rPr lang="fr-FR" sz="2800" dirty="0" err="1" smtClean="0"/>
              <a:t>we</a:t>
            </a:r>
            <a:r>
              <a:rPr lang="fr-FR" sz="2800" dirty="0" smtClean="0"/>
              <a:t> observe </a:t>
            </a:r>
            <a:r>
              <a:rPr lang="fr-FR" sz="2800" dirty="0" err="1" smtClean="0"/>
              <a:t>during</a:t>
            </a:r>
            <a:r>
              <a:rPr lang="fr-FR" sz="2800" dirty="0" smtClean="0"/>
              <a:t> </a:t>
            </a:r>
            <a:r>
              <a:rPr lang="fr-FR" sz="2800" dirty="0" err="1" smtClean="0"/>
              <a:t>Operation</a:t>
            </a:r>
            <a:r>
              <a:rPr lang="fr-FR" sz="2800" dirty="0" smtClean="0"/>
              <a:t> Fortitude. </a:t>
            </a:r>
            <a:r>
              <a:rPr lang="fr-FR" sz="2800" dirty="0" err="1" smtClean="0"/>
              <a:t>Besides</a:t>
            </a:r>
            <a:r>
              <a:rPr lang="fr-FR" sz="2800" dirty="0" smtClean="0"/>
              <a:t>, the opposite </a:t>
            </a:r>
            <a:r>
              <a:rPr lang="fr-FR" sz="2800" dirty="0" err="1" smtClean="0"/>
              <a:t>is</a:t>
            </a:r>
            <a:r>
              <a:rPr lang="fr-FR" sz="2800" dirty="0" smtClean="0"/>
              <a:t> not an </a:t>
            </a:r>
            <a:r>
              <a:rPr lang="fr-FR" sz="2800" dirty="0" err="1" smtClean="0"/>
              <a:t>equilibrium</a:t>
            </a:r>
            <a:r>
              <a:rPr lang="fr-FR" sz="2800" dirty="0" smtClean="0"/>
              <a:t>. </a:t>
            </a:r>
          </a:p>
          <a:p>
            <a:pPr marL="0" indent="0">
              <a:buNone/>
            </a:pPr>
            <a:endParaRPr lang="fr-FR" sz="2800" dirty="0" smtClean="0"/>
          </a:p>
          <a:p>
            <a:pPr marL="0" indent="0">
              <a:buNone/>
            </a:pPr>
            <a:r>
              <a:rPr lang="fr-FR" sz="2800" b="1" dirty="0" smtClean="0"/>
              <a:t>Can </a:t>
            </a:r>
            <a:r>
              <a:rPr lang="fr-FR" sz="2800" b="1" dirty="0" err="1" smtClean="0"/>
              <a:t>we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say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that</a:t>
            </a:r>
            <a:r>
              <a:rPr lang="fr-FR" sz="2800" b="1" dirty="0" smtClean="0"/>
              <a:t> rational </a:t>
            </a:r>
            <a:r>
              <a:rPr lang="fr-FR" sz="2800" b="1" dirty="0" err="1" smtClean="0"/>
              <a:t>receivers</a:t>
            </a:r>
            <a:r>
              <a:rPr lang="fr-FR" sz="2800" b="1" dirty="0" smtClean="0"/>
              <a:t> are </a:t>
            </a:r>
            <a:r>
              <a:rPr lang="fr-FR" sz="2800" b="1" dirty="0" err="1" smtClean="0"/>
              <a:t>fooled</a:t>
            </a:r>
            <a:r>
              <a:rPr lang="fr-FR" sz="2800" b="1" dirty="0" smtClean="0"/>
              <a:t>?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29658018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Equilibrium</a:t>
            </a:r>
            <a:r>
              <a:rPr lang="fr-FR" dirty="0" smtClean="0"/>
              <a:t> </a:t>
            </a:r>
            <a:r>
              <a:rPr lang="fr-FR" dirty="0" err="1" smtClean="0"/>
              <a:t>approaches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r-FR" dirty="0" smtClean="0"/>
          </a:p>
          <a:p>
            <a:r>
              <a:rPr lang="fr-FR" sz="2800" dirty="0" err="1" smtClean="0"/>
              <a:t>Mullainathan</a:t>
            </a:r>
            <a:r>
              <a:rPr lang="fr-FR" sz="2800" dirty="0" smtClean="0"/>
              <a:t> et al (2008) : Agents </a:t>
            </a:r>
            <a:r>
              <a:rPr lang="fr-FR" sz="2800" dirty="0" err="1" smtClean="0"/>
              <a:t>extrapolate</a:t>
            </a:r>
            <a:r>
              <a:rPr lang="fr-FR" sz="2800" dirty="0" smtClean="0"/>
              <a:t>. </a:t>
            </a:r>
            <a:r>
              <a:rPr lang="fr-FR" sz="2800" dirty="0" err="1" smtClean="0"/>
              <a:t>They</a:t>
            </a:r>
            <a:r>
              <a:rPr lang="fr-FR" sz="2800" dirty="0" smtClean="0"/>
              <a:t> </a:t>
            </a:r>
            <a:r>
              <a:rPr lang="fr-FR" sz="2800" dirty="0" err="1" smtClean="0"/>
              <a:t>consider</a:t>
            </a:r>
            <a:r>
              <a:rPr lang="fr-FR" sz="2800" dirty="0" smtClean="0"/>
              <a:t> </a:t>
            </a:r>
            <a:r>
              <a:rPr lang="fr-FR" sz="2800" dirty="0" err="1" smtClean="0"/>
              <a:t>that</a:t>
            </a:r>
            <a:r>
              <a:rPr lang="fr-FR" sz="2800" dirty="0" smtClean="0"/>
              <a:t> messages </a:t>
            </a:r>
            <a:r>
              <a:rPr lang="fr-FR" sz="2800" dirty="0" err="1" smtClean="0"/>
              <a:t>which</a:t>
            </a:r>
            <a:r>
              <a:rPr lang="fr-FR" sz="2800" dirty="0" smtClean="0"/>
              <a:t> are informative in </a:t>
            </a:r>
            <a:r>
              <a:rPr lang="fr-FR" sz="2800" dirty="0" err="1" smtClean="0"/>
              <a:t>specific</a:t>
            </a:r>
            <a:r>
              <a:rPr lang="fr-FR" sz="2800" dirty="0" smtClean="0"/>
              <a:t> </a:t>
            </a:r>
            <a:r>
              <a:rPr lang="fr-FR" sz="2800" dirty="0" err="1" smtClean="0"/>
              <a:t>environments</a:t>
            </a:r>
            <a:r>
              <a:rPr lang="fr-FR" sz="2800" dirty="0" smtClean="0"/>
              <a:t> are </a:t>
            </a:r>
            <a:r>
              <a:rPr lang="fr-FR" sz="2800" dirty="0" err="1" smtClean="0"/>
              <a:t>also</a:t>
            </a:r>
            <a:r>
              <a:rPr lang="fr-FR" sz="2800" dirty="0" smtClean="0"/>
              <a:t> informative in </a:t>
            </a:r>
            <a:r>
              <a:rPr lang="fr-FR" sz="2800" dirty="0" err="1" smtClean="0"/>
              <a:t>different</a:t>
            </a:r>
            <a:r>
              <a:rPr lang="fr-FR" sz="2800" dirty="0" smtClean="0"/>
              <a:t> </a:t>
            </a:r>
            <a:r>
              <a:rPr lang="fr-FR" sz="2800" dirty="0" err="1" smtClean="0"/>
              <a:t>environments</a:t>
            </a:r>
            <a:r>
              <a:rPr lang="fr-FR" sz="2800" dirty="0" smtClean="0"/>
              <a:t>. </a:t>
            </a:r>
            <a:r>
              <a:rPr lang="fr-FR" sz="2800" b="1" dirty="0" err="1" smtClean="0"/>
              <a:t>Specific</a:t>
            </a:r>
            <a:r>
              <a:rPr lang="fr-FR" sz="2800" dirty="0" smtClean="0"/>
              <a:t> </a:t>
            </a:r>
            <a:r>
              <a:rPr lang="fr-FR" sz="2800" b="1" dirty="0" err="1" smtClean="0"/>
              <a:t>Context</a:t>
            </a:r>
            <a:r>
              <a:rPr lang="fr-FR" sz="2800" dirty="0" smtClean="0"/>
              <a:t>: </a:t>
            </a:r>
            <a:r>
              <a:rPr lang="fr-FR" sz="2800" dirty="0" err="1" smtClean="0"/>
              <a:t>Persusasion</a:t>
            </a:r>
            <a:r>
              <a:rPr lang="fr-FR" sz="2800" dirty="0" smtClean="0"/>
              <a:t>, </a:t>
            </a:r>
            <a:r>
              <a:rPr lang="fr-FR" sz="2800" dirty="0" err="1" smtClean="0"/>
              <a:t>Publicity</a:t>
            </a:r>
            <a:r>
              <a:rPr lang="fr-FR" sz="2800" dirty="0" smtClean="0"/>
              <a:t>.</a:t>
            </a:r>
          </a:p>
          <a:p>
            <a:endParaRPr lang="fr-FR" sz="2800" dirty="0" smtClean="0"/>
          </a:p>
          <a:p>
            <a:r>
              <a:rPr lang="fr-FR" sz="2800" dirty="0" err="1" smtClean="0"/>
              <a:t>Ettinger</a:t>
            </a:r>
            <a:r>
              <a:rPr lang="fr-FR" sz="2800" dirty="0" smtClean="0"/>
              <a:t> and </a:t>
            </a:r>
            <a:r>
              <a:rPr lang="fr-FR" sz="2800" dirty="0" err="1" smtClean="0"/>
              <a:t>Jehiel</a:t>
            </a:r>
            <a:r>
              <a:rPr lang="fr-FR" sz="2800" dirty="0" smtClean="0"/>
              <a:t> (2010): A more </a:t>
            </a:r>
            <a:r>
              <a:rPr lang="fr-FR" sz="2800" dirty="0" err="1" smtClean="0"/>
              <a:t>general</a:t>
            </a:r>
            <a:r>
              <a:rPr lang="fr-FR" sz="2800" dirty="0" smtClean="0"/>
              <a:t> </a:t>
            </a:r>
            <a:r>
              <a:rPr lang="fr-FR" sz="2800" dirty="0" err="1" smtClean="0"/>
              <a:t>theory</a:t>
            </a:r>
            <a:r>
              <a:rPr lang="fr-FR" sz="2800" dirty="0" smtClean="0"/>
              <a:t> of </a:t>
            </a:r>
            <a:r>
              <a:rPr lang="fr-FR" sz="2800" dirty="0" err="1" smtClean="0"/>
              <a:t>deception</a:t>
            </a:r>
            <a:r>
              <a:rPr lang="fr-FR" sz="2800" dirty="0" smtClean="0"/>
              <a:t> </a:t>
            </a:r>
            <a:r>
              <a:rPr lang="fr-FR" sz="2800" dirty="0" err="1" smtClean="0"/>
              <a:t>based</a:t>
            </a:r>
            <a:r>
              <a:rPr lang="fr-FR" sz="2800" dirty="0" smtClean="0"/>
              <a:t> on a </a:t>
            </a:r>
            <a:r>
              <a:rPr lang="fr-FR" sz="2800" dirty="0" err="1" smtClean="0"/>
              <a:t>well</a:t>
            </a:r>
            <a:r>
              <a:rPr lang="fr-FR" sz="2800" dirty="0" smtClean="0"/>
              <a:t> </a:t>
            </a:r>
            <a:r>
              <a:rPr lang="fr-FR" sz="2800" dirty="0" err="1" smtClean="0"/>
              <a:t>known</a:t>
            </a:r>
            <a:r>
              <a:rPr lang="fr-FR" sz="2800" dirty="0" smtClean="0"/>
              <a:t> </a:t>
            </a:r>
            <a:r>
              <a:rPr lang="fr-FR" sz="2800" dirty="0" err="1" smtClean="0"/>
              <a:t>psychological</a:t>
            </a:r>
            <a:r>
              <a:rPr lang="fr-FR" sz="2800" dirty="0" smtClean="0"/>
              <a:t> </a:t>
            </a:r>
            <a:r>
              <a:rPr lang="fr-FR" sz="2800" dirty="0" err="1" smtClean="0"/>
              <a:t>bias</a:t>
            </a:r>
            <a:r>
              <a:rPr lang="fr-FR" sz="2800" dirty="0" smtClean="0"/>
              <a:t>: the </a:t>
            </a:r>
            <a:r>
              <a:rPr lang="fr-FR" sz="2800" dirty="0" err="1" smtClean="0"/>
              <a:t>Fundamental</a:t>
            </a:r>
            <a:r>
              <a:rPr lang="fr-FR" sz="2800" dirty="0" smtClean="0"/>
              <a:t> Attribution </a:t>
            </a:r>
            <a:r>
              <a:rPr lang="fr-FR" sz="2800" dirty="0" err="1" smtClean="0"/>
              <a:t>Error</a:t>
            </a:r>
            <a:r>
              <a:rPr lang="fr-FR" sz="2800" dirty="0" smtClean="0"/>
              <a:t>, </a:t>
            </a:r>
            <a:r>
              <a:rPr lang="fr-FR" sz="2800" dirty="0" err="1" smtClean="0"/>
              <a:t>represented</a:t>
            </a:r>
            <a:r>
              <a:rPr lang="fr-FR" sz="2800" dirty="0" smtClean="0"/>
              <a:t> </a:t>
            </a:r>
            <a:r>
              <a:rPr lang="fr-FR" sz="2800" dirty="0" err="1" smtClean="0"/>
              <a:t>through</a:t>
            </a:r>
            <a:r>
              <a:rPr lang="fr-FR" sz="2800" dirty="0" smtClean="0"/>
              <a:t> </a:t>
            </a:r>
            <a:r>
              <a:rPr lang="fr-FR" sz="2800" dirty="0" err="1" smtClean="0"/>
              <a:t>analogy</a:t>
            </a:r>
            <a:r>
              <a:rPr lang="fr-FR" sz="2800" dirty="0" smtClean="0"/>
              <a:t> classes.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7767770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12296"/>
          </a:xfrm>
        </p:spPr>
        <p:txBody>
          <a:bodyPr>
            <a:normAutofit lnSpcReduction="10000"/>
          </a:bodyPr>
          <a:lstStyle/>
          <a:p>
            <a:r>
              <a:rPr lang="fr-FR" sz="2800" dirty="0" smtClean="0"/>
              <a:t>Basic </a:t>
            </a:r>
            <a:r>
              <a:rPr lang="fr-FR" sz="2800" dirty="0" err="1" smtClean="0"/>
              <a:t>idea</a:t>
            </a:r>
            <a:r>
              <a:rPr lang="fr-FR" sz="2800" dirty="0" smtClean="0"/>
              <a:t> : </a:t>
            </a:r>
            <a:r>
              <a:rPr lang="fr-FR" sz="2800" dirty="0" err="1" smtClean="0"/>
              <a:t>Beliefs</a:t>
            </a:r>
            <a:r>
              <a:rPr lang="fr-FR" sz="2800" dirty="0" smtClean="0"/>
              <a:t> are </a:t>
            </a:r>
            <a:r>
              <a:rPr lang="fr-FR" sz="2800" dirty="0" err="1" smtClean="0"/>
              <a:t>based</a:t>
            </a:r>
            <a:r>
              <a:rPr lang="fr-FR" sz="2800" dirty="0" smtClean="0"/>
              <a:t> on </a:t>
            </a:r>
            <a:r>
              <a:rPr lang="fr-FR" sz="2800" dirty="0" err="1" smtClean="0"/>
              <a:t>cues</a:t>
            </a:r>
            <a:r>
              <a:rPr lang="fr-FR" sz="2800" dirty="0" smtClean="0"/>
              <a:t> (FAE). This </a:t>
            </a:r>
            <a:r>
              <a:rPr lang="fr-FR" sz="2800" dirty="0" err="1" smtClean="0"/>
              <a:t>induces</a:t>
            </a:r>
            <a:r>
              <a:rPr lang="fr-FR" sz="2800" dirty="0" smtClean="0"/>
              <a:t> </a:t>
            </a:r>
            <a:r>
              <a:rPr lang="fr-FR" sz="2800" dirty="0" err="1" smtClean="0"/>
              <a:t>erroneous</a:t>
            </a:r>
            <a:r>
              <a:rPr lang="fr-FR" sz="2800" dirty="0" smtClean="0"/>
              <a:t> </a:t>
            </a:r>
            <a:r>
              <a:rPr lang="fr-FR" sz="2800" dirty="0" err="1" smtClean="0"/>
              <a:t>updatings</a:t>
            </a:r>
            <a:r>
              <a:rPr lang="fr-FR" sz="2800" dirty="0" smtClean="0"/>
              <a:t>. </a:t>
            </a:r>
            <a:r>
              <a:rPr lang="fr-FR" sz="2800" dirty="0" err="1" smtClean="0"/>
              <a:t>Deception</a:t>
            </a:r>
            <a:r>
              <a:rPr lang="fr-FR" sz="2800" dirty="0" smtClean="0"/>
              <a:t> </a:t>
            </a:r>
            <a:r>
              <a:rPr lang="fr-FR" sz="2800" dirty="0" err="1" smtClean="0"/>
              <a:t>builds</a:t>
            </a:r>
            <a:r>
              <a:rPr lang="fr-FR" sz="2800" dirty="0" smtClean="0"/>
              <a:t> on the exploitation of </a:t>
            </a:r>
            <a:r>
              <a:rPr lang="fr-FR" sz="2800" dirty="0" err="1" smtClean="0"/>
              <a:t>such</a:t>
            </a:r>
            <a:r>
              <a:rPr lang="fr-FR" sz="2800" dirty="0" smtClean="0"/>
              <a:t> </a:t>
            </a:r>
            <a:r>
              <a:rPr lang="fr-FR" sz="2800" dirty="0" err="1" smtClean="0"/>
              <a:t>wrong</a:t>
            </a:r>
            <a:r>
              <a:rPr lang="fr-FR" sz="2800" dirty="0" smtClean="0"/>
              <a:t> </a:t>
            </a:r>
            <a:r>
              <a:rPr lang="fr-FR" sz="2800" dirty="0" err="1" smtClean="0"/>
              <a:t>inferences</a:t>
            </a:r>
            <a:r>
              <a:rPr lang="fr-FR" sz="2800" dirty="0" smtClean="0"/>
              <a:t> (</a:t>
            </a:r>
            <a:r>
              <a:rPr lang="fr-FR" sz="2800" dirty="0" err="1" smtClean="0"/>
              <a:t>see</a:t>
            </a:r>
            <a:r>
              <a:rPr lang="fr-FR" sz="2800" dirty="0" smtClean="0"/>
              <a:t>: </a:t>
            </a:r>
            <a:r>
              <a:rPr lang="fr-FR" sz="2800" dirty="0" err="1" smtClean="0"/>
              <a:t>Grimms</a:t>
            </a:r>
            <a:r>
              <a:rPr lang="fr-FR" sz="2800" dirty="0" smtClean="0"/>
              <a:t>, con </a:t>
            </a:r>
            <a:r>
              <a:rPr lang="fr-FR" sz="2800" dirty="0" err="1" smtClean="0"/>
              <a:t>artist</a:t>
            </a:r>
            <a:r>
              <a:rPr lang="fr-FR" sz="2800" dirty="0" smtClean="0"/>
              <a:t> </a:t>
            </a:r>
            <a:r>
              <a:rPr lang="fr-FR" sz="2800" dirty="0" err="1" smtClean="0"/>
              <a:t>strategies</a:t>
            </a:r>
            <a:r>
              <a:rPr lang="fr-FR" sz="2800" dirty="0" smtClean="0"/>
              <a:t>)</a:t>
            </a:r>
            <a:endParaRPr lang="fr-FR" sz="1000" dirty="0" smtClean="0"/>
          </a:p>
          <a:p>
            <a:endParaRPr lang="fr-FR" sz="1000" dirty="0" smtClean="0"/>
          </a:p>
          <a:p>
            <a:r>
              <a:rPr lang="fr-FR" sz="2800" dirty="0" err="1" smtClean="0"/>
              <a:t>Equilibrium</a:t>
            </a:r>
            <a:r>
              <a:rPr lang="fr-FR" sz="2800" dirty="0" smtClean="0"/>
              <a:t> concept: </a:t>
            </a:r>
            <a:r>
              <a:rPr lang="fr-FR" sz="2800" dirty="0" err="1" smtClean="0"/>
              <a:t>Analogy-Based</a:t>
            </a:r>
            <a:r>
              <a:rPr lang="fr-FR" sz="2800" dirty="0" smtClean="0"/>
              <a:t> </a:t>
            </a:r>
            <a:r>
              <a:rPr lang="fr-FR" sz="2800" dirty="0" err="1" smtClean="0"/>
              <a:t>Sequential</a:t>
            </a:r>
            <a:r>
              <a:rPr lang="fr-FR" sz="2800" dirty="0" smtClean="0"/>
              <a:t> </a:t>
            </a:r>
            <a:r>
              <a:rPr lang="fr-FR" sz="2800" dirty="0" err="1" smtClean="0"/>
              <a:t>Equilibrium</a:t>
            </a:r>
            <a:r>
              <a:rPr lang="fr-FR" sz="2800" dirty="0" smtClean="0"/>
              <a:t>. Agents partition </a:t>
            </a:r>
            <a:r>
              <a:rPr lang="fr-FR" sz="2800" dirty="0" err="1" smtClean="0"/>
              <a:t>decision</a:t>
            </a:r>
            <a:r>
              <a:rPr lang="fr-FR" sz="2800" dirty="0" smtClean="0"/>
              <a:t> </a:t>
            </a:r>
            <a:r>
              <a:rPr lang="fr-FR" sz="2800" dirty="0" err="1" smtClean="0"/>
              <a:t>nodes</a:t>
            </a:r>
            <a:r>
              <a:rPr lang="fr-FR" sz="2800" dirty="0" smtClean="0"/>
              <a:t> of </a:t>
            </a:r>
            <a:r>
              <a:rPr lang="fr-FR" sz="2800" dirty="0" err="1" smtClean="0"/>
              <a:t>their</a:t>
            </a:r>
            <a:r>
              <a:rPr lang="fr-FR" sz="2800" dirty="0" smtClean="0"/>
              <a:t> </a:t>
            </a:r>
            <a:r>
              <a:rPr lang="fr-FR" sz="2800" dirty="0" err="1" smtClean="0"/>
              <a:t>opponent</a:t>
            </a:r>
            <a:r>
              <a:rPr lang="fr-FR" sz="2800" dirty="0" smtClean="0"/>
              <a:t> in </a:t>
            </a:r>
            <a:r>
              <a:rPr lang="fr-FR" sz="2800" dirty="0" err="1" smtClean="0"/>
              <a:t>analogy</a:t>
            </a:r>
            <a:r>
              <a:rPr lang="fr-FR" sz="2800" dirty="0" smtClean="0"/>
              <a:t> classes.</a:t>
            </a:r>
            <a:endParaRPr lang="fr-FR" sz="1000" dirty="0" smtClean="0"/>
          </a:p>
          <a:p>
            <a:endParaRPr lang="fr-FR" sz="1000" dirty="0" smtClean="0"/>
          </a:p>
          <a:p>
            <a:r>
              <a:rPr lang="fr-FR" sz="2800" dirty="0" err="1" smtClean="0"/>
              <a:t>They</a:t>
            </a:r>
            <a:r>
              <a:rPr lang="fr-FR" sz="2800" dirty="0" smtClean="0"/>
              <a:t> </a:t>
            </a:r>
            <a:r>
              <a:rPr lang="fr-FR" sz="2800" dirty="0" err="1" smtClean="0"/>
              <a:t>perceive</a:t>
            </a:r>
            <a:r>
              <a:rPr lang="fr-FR" sz="2800" dirty="0" smtClean="0"/>
              <a:t> </a:t>
            </a:r>
            <a:r>
              <a:rPr lang="fr-FR" sz="2800" dirty="0" err="1" smtClean="0"/>
              <a:t>that</a:t>
            </a:r>
            <a:r>
              <a:rPr lang="fr-FR" sz="2800" dirty="0" smtClean="0"/>
              <a:t> </a:t>
            </a:r>
            <a:r>
              <a:rPr lang="fr-FR" sz="2800" dirty="0" err="1" smtClean="0"/>
              <a:t>these</a:t>
            </a:r>
            <a:r>
              <a:rPr lang="fr-FR" sz="2800" dirty="0" smtClean="0"/>
              <a:t> </a:t>
            </a:r>
            <a:r>
              <a:rPr lang="fr-FR" sz="2800" dirty="0" err="1" smtClean="0"/>
              <a:t>opponents</a:t>
            </a:r>
            <a:r>
              <a:rPr lang="fr-FR" sz="2800" dirty="0" smtClean="0"/>
              <a:t> </a:t>
            </a:r>
            <a:r>
              <a:rPr lang="fr-FR" sz="2800" dirty="0" err="1" smtClean="0"/>
              <a:t>behave</a:t>
            </a:r>
            <a:r>
              <a:rPr lang="fr-FR" sz="2800" dirty="0" smtClean="0"/>
              <a:t> the </a:t>
            </a:r>
            <a:r>
              <a:rPr lang="fr-FR" sz="2800" dirty="0" err="1" smtClean="0"/>
              <a:t>same</a:t>
            </a:r>
            <a:r>
              <a:rPr lang="fr-FR" sz="2800" dirty="0" smtClean="0"/>
              <a:t> in all the </a:t>
            </a:r>
            <a:r>
              <a:rPr lang="fr-FR" sz="2800" dirty="0" err="1" smtClean="0"/>
              <a:t>decision</a:t>
            </a:r>
            <a:r>
              <a:rPr lang="fr-FR" sz="2800" dirty="0" smtClean="0"/>
              <a:t> </a:t>
            </a:r>
            <a:r>
              <a:rPr lang="fr-FR" sz="2800" dirty="0" err="1" smtClean="0"/>
              <a:t>nodes</a:t>
            </a:r>
            <a:r>
              <a:rPr lang="fr-FR" sz="2800" dirty="0" smtClean="0"/>
              <a:t> of the </a:t>
            </a:r>
            <a:r>
              <a:rPr lang="fr-FR" sz="2800" dirty="0" err="1" smtClean="0"/>
              <a:t>analogy</a:t>
            </a:r>
            <a:r>
              <a:rPr lang="fr-FR" sz="2800" dirty="0" smtClean="0"/>
              <a:t> class. </a:t>
            </a:r>
            <a:endParaRPr lang="fr-FR" sz="1000" dirty="0" smtClean="0"/>
          </a:p>
          <a:p>
            <a:endParaRPr lang="fr-FR" sz="1000" dirty="0" smtClean="0"/>
          </a:p>
          <a:p>
            <a:r>
              <a:rPr lang="fr-FR" sz="2800" dirty="0" err="1" smtClean="0"/>
              <a:t>They</a:t>
            </a:r>
            <a:r>
              <a:rPr lang="fr-FR" sz="2800" dirty="0" smtClean="0"/>
              <a:t> update </a:t>
            </a:r>
            <a:r>
              <a:rPr lang="fr-FR" sz="2800" dirty="0" err="1" smtClean="0"/>
              <a:t>their</a:t>
            </a:r>
            <a:r>
              <a:rPr lang="fr-FR" sz="2800" dirty="0" smtClean="0"/>
              <a:t> </a:t>
            </a:r>
            <a:r>
              <a:rPr lang="fr-FR" sz="2800" dirty="0" err="1" smtClean="0"/>
              <a:t>belief</a:t>
            </a:r>
            <a:r>
              <a:rPr lang="fr-FR" sz="2800" dirty="0" smtClean="0"/>
              <a:t> on the type of </a:t>
            </a:r>
            <a:r>
              <a:rPr lang="fr-FR" sz="2800" dirty="0" err="1" smtClean="0"/>
              <a:t>their</a:t>
            </a:r>
            <a:r>
              <a:rPr lang="fr-FR" sz="2800" dirty="0" smtClean="0"/>
              <a:t> </a:t>
            </a:r>
            <a:r>
              <a:rPr lang="fr-FR" sz="2800" dirty="0" err="1" smtClean="0"/>
              <a:t>opponent</a:t>
            </a:r>
            <a:r>
              <a:rPr lang="fr-F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59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interpretations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sz="3200" b="1" dirty="0" err="1" smtClean="0"/>
              <a:t>Deception</a:t>
            </a:r>
            <a:r>
              <a:rPr lang="fr-FR" sz="3200" dirty="0"/>
              <a:t>:</a:t>
            </a:r>
            <a:r>
              <a:rPr lang="fr-FR" sz="3200" dirty="0" smtClean="0"/>
              <a:t> A </a:t>
            </a:r>
            <a:r>
              <a:rPr lang="fr-FR" sz="3200" dirty="0" err="1" smtClean="0"/>
              <a:t>way</a:t>
            </a:r>
            <a:r>
              <a:rPr lang="fr-FR" sz="3200" dirty="0" smtClean="0"/>
              <a:t> to exploit </a:t>
            </a:r>
            <a:r>
              <a:rPr lang="fr-FR" sz="3200" dirty="0" err="1" smtClean="0"/>
              <a:t>people’s</a:t>
            </a:r>
            <a:r>
              <a:rPr lang="fr-FR" sz="3200" dirty="0" smtClean="0"/>
              <a:t> </a:t>
            </a:r>
            <a:r>
              <a:rPr lang="fr-FR" sz="3200" dirty="0" err="1" smtClean="0"/>
              <a:t>weaknesses</a:t>
            </a:r>
            <a:r>
              <a:rPr lang="fr-FR" sz="3200" dirty="0" smtClean="0"/>
              <a:t> or </a:t>
            </a:r>
            <a:r>
              <a:rPr lang="fr-FR" sz="3200" dirty="0" err="1" smtClean="0"/>
              <a:t>flaws</a:t>
            </a:r>
            <a:r>
              <a:rPr lang="fr-FR" sz="3200" dirty="0" smtClean="0"/>
              <a:t> in the system.</a:t>
            </a:r>
          </a:p>
          <a:p>
            <a:pPr marL="0" indent="0">
              <a:buNone/>
            </a:pPr>
            <a:endParaRPr lang="fr-FR" sz="3200" dirty="0" smtClean="0"/>
          </a:p>
          <a:p>
            <a:r>
              <a:rPr lang="fr-FR" sz="3200" b="1" dirty="0" err="1" smtClean="0"/>
              <a:t>Deception</a:t>
            </a:r>
            <a:r>
              <a:rPr lang="fr-FR" sz="3200" dirty="0" smtClean="0"/>
              <a:t>: </a:t>
            </a:r>
            <a:r>
              <a:rPr lang="en-US" sz="3200" dirty="0"/>
              <a:t> </a:t>
            </a:r>
            <a:r>
              <a:rPr lang="en-US" sz="3200" dirty="0" smtClean="0"/>
              <a:t>”A deliberate attempt to create in another a belief that the communicator considers to be untrue in order to increase the communicator’s payoff at the expense of the other side”. (adapted from </a:t>
            </a:r>
            <a:r>
              <a:rPr lang="en-US" sz="3200" dirty="0" err="1" smtClean="0"/>
              <a:t>Vrij</a:t>
            </a:r>
            <a:r>
              <a:rPr lang="en-US" sz="3200" dirty="0" smtClean="0"/>
              <a:t> (2001)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92603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simple monitoring </a:t>
            </a:r>
            <a:r>
              <a:rPr lang="fr-FR" dirty="0" err="1" smtClean="0"/>
              <a:t>game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800" dirty="0"/>
              <a:t>Employer / </a:t>
            </a:r>
            <a:r>
              <a:rPr lang="fr-FR" sz="2800" dirty="0" err="1"/>
              <a:t>Employee</a:t>
            </a:r>
            <a:r>
              <a:rPr lang="fr-FR" sz="2800" dirty="0"/>
              <a:t> </a:t>
            </a:r>
            <a:r>
              <a:rPr lang="fr-FR" sz="2800" dirty="0" err="1"/>
              <a:t>relationship</a:t>
            </a:r>
            <a:r>
              <a:rPr lang="fr-FR" sz="2800" dirty="0"/>
              <a:t>. </a:t>
            </a:r>
          </a:p>
          <a:p>
            <a:r>
              <a:rPr lang="fr-FR" sz="2800" dirty="0" err="1"/>
              <a:t>E</a:t>
            </a:r>
            <a:r>
              <a:rPr lang="fr-FR" sz="2800" dirty="0" err="1" smtClean="0"/>
              <a:t>mployee</a:t>
            </a:r>
            <a:r>
              <a:rPr lang="fr-FR" sz="2800" dirty="0" smtClean="0"/>
              <a:t> </a:t>
            </a:r>
            <a:r>
              <a:rPr lang="fr-FR" sz="2800" dirty="0"/>
              <a:t>first </a:t>
            </a:r>
            <a:r>
              <a:rPr lang="fr-FR" sz="2800" dirty="0" err="1"/>
              <a:t>chooses</a:t>
            </a:r>
            <a:r>
              <a:rPr lang="fr-FR" sz="2800" dirty="0"/>
              <a:t> </a:t>
            </a:r>
            <a:r>
              <a:rPr lang="fr-FR" sz="2800" dirty="0" err="1"/>
              <a:t>between</a:t>
            </a:r>
            <a:r>
              <a:rPr lang="fr-FR" sz="2800" dirty="0"/>
              <a:t> </a:t>
            </a:r>
            <a:r>
              <a:rPr lang="fr-FR" sz="2800" b="1" dirty="0" err="1"/>
              <a:t>S</a:t>
            </a:r>
            <a:r>
              <a:rPr lang="fr-FR" sz="2800" dirty="0" err="1"/>
              <a:t>hirk</a:t>
            </a:r>
            <a:r>
              <a:rPr lang="fr-FR" sz="2800" dirty="0"/>
              <a:t> or </a:t>
            </a:r>
            <a:r>
              <a:rPr lang="fr-FR" sz="2800" b="1" dirty="0" err="1"/>
              <a:t>W</a:t>
            </a:r>
            <a:r>
              <a:rPr lang="fr-FR" sz="2800" dirty="0" err="1"/>
              <a:t>ork</a:t>
            </a:r>
            <a:r>
              <a:rPr lang="fr-FR" sz="2800" dirty="0"/>
              <a:t>. </a:t>
            </a:r>
          </a:p>
          <a:p>
            <a:r>
              <a:rPr lang="fr-FR" sz="2800" dirty="0" err="1" smtClean="0"/>
              <a:t>Then</a:t>
            </a:r>
            <a:r>
              <a:rPr lang="fr-FR" sz="2800" dirty="0"/>
              <a:t>,</a:t>
            </a:r>
            <a:r>
              <a:rPr lang="fr-FR" sz="2800" dirty="0" smtClean="0"/>
              <a:t> </a:t>
            </a:r>
            <a:r>
              <a:rPr lang="fr-FR" sz="2800" dirty="0"/>
              <a:t>employer </a:t>
            </a:r>
            <a:r>
              <a:rPr lang="fr-FR" sz="2800" dirty="0" err="1"/>
              <a:t>decides</a:t>
            </a:r>
            <a:r>
              <a:rPr lang="fr-FR" sz="2800" dirty="0"/>
              <a:t> to </a:t>
            </a:r>
            <a:r>
              <a:rPr lang="fr-FR" sz="2800" b="1" dirty="0"/>
              <a:t>C</a:t>
            </a:r>
            <a:r>
              <a:rPr lang="fr-FR" sz="2800" dirty="0"/>
              <a:t>ontrol or </a:t>
            </a:r>
            <a:r>
              <a:rPr lang="fr-FR" sz="2800" b="1" dirty="0" err="1"/>
              <a:t>D</a:t>
            </a:r>
            <a:r>
              <a:rPr lang="fr-FR" sz="2800" dirty="0" err="1"/>
              <a:t>elegate</a:t>
            </a:r>
            <a:r>
              <a:rPr lang="fr-FR" sz="2800" dirty="0"/>
              <a:t>. </a:t>
            </a:r>
          </a:p>
          <a:p>
            <a:r>
              <a:rPr lang="fr-FR" sz="2800" dirty="0" err="1"/>
              <a:t>Then</a:t>
            </a:r>
            <a:r>
              <a:rPr lang="fr-FR" sz="2800" dirty="0"/>
              <a:t> the </a:t>
            </a:r>
            <a:r>
              <a:rPr lang="fr-FR" sz="2800" dirty="0" err="1"/>
              <a:t>employee</a:t>
            </a:r>
            <a:r>
              <a:rPr lang="fr-FR" sz="2800" dirty="0"/>
              <a:t> </a:t>
            </a:r>
            <a:r>
              <a:rPr lang="fr-FR" sz="2800" dirty="0" err="1"/>
              <a:t>makes</a:t>
            </a:r>
            <a:r>
              <a:rPr lang="fr-FR" sz="2800" dirty="0"/>
              <a:t> </a:t>
            </a:r>
            <a:r>
              <a:rPr lang="fr-FR" sz="2800" dirty="0" err="1"/>
              <a:t>two</a:t>
            </a:r>
            <a:r>
              <a:rPr lang="fr-FR" sz="2800" dirty="0"/>
              <a:t> </a:t>
            </a:r>
            <a:r>
              <a:rPr lang="fr-FR" sz="2800" b="1" dirty="0" smtClean="0"/>
              <a:t>S/W</a:t>
            </a:r>
            <a:r>
              <a:rPr lang="fr-FR" sz="2800" dirty="0" smtClean="0"/>
              <a:t> </a:t>
            </a:r>
            <a:r>
              <a:rPr lang="fr-FR" sz="2800" dirty="0" err="1" smtClean="0"/>
              <a:t>decisions</a:t>
            </a:r>
            <a:r>
              <a:rPr lang="fr-FR" sz="2800" dirty="0"/>
              <a:t>. </a:t>
            </a:r>
          </a:p>
          <a:p>
            <a:r>
              <a:rPr lang="fr-FR" sz="2800" dirty="0" smtClean="0"/>
              <a:t>→</a:t>
            </a:r>
            <a:r>
              <a:rPr lang="fr-FR" sz="2800" dirty="0"/>
              <a:t> </a:t>
            </a:r>
            <a:r>
              <a:rPr lang="fr-FR" sz="2800" dirty="0" err="1"/>
              <a:t>E</a:t>
            </a:r>
            <a:r>
              <a:rPr lang="fr-FR" sz="2800" dirty="0" err="1" smtClean="0"/>
              <a:t>mployee</a:t>
            </a:r>
            <a:r>
              <a:rPr lang="fr-FR" sz="2800" dirty="0" smtClean="0"/>
              <a:t> </a:t>
            </a:r>
            <a:r>
              <a:rPr lang="fr-FR" sz="2800" dirty="0" err="1" smtClean="0"/>
              <a:t>prefers</a:t>
            </a:r>
            <a:r>
              <a:rPr lang="fr-FR" sz="2800" dirty="0" smtClean="0"/>
              <a:t> </a:t>
            </a:r>
            <a:r>
              <a:rPr lang="fr-FR" sz="2800" b="1" dirty="0" smtClean="0"/>
              <a:t>S</a:t>
            </a:r>
            <a:r>
              <a:rPr lang="fr-FR" sz="2800" dirty="0" smtClean="0"/>
              <a:t> </a:t>
            </a:r>
            <a:r>
              <a:rPr lang="fr-FR" sz="2800" dirty="0" err="1" smtClean="0"/>
              <a:t>unless</a:t>
            </a:r>
            <a:r>
              <a:rPr lang="fr-FR" sz="2800" dirty="0" smtClean="0"/>
              <a:t> </a:t>
            </a:r>
            <a:r>
              <a:rPr lang="fr-FR" sz="2800" dirty="0" err="1"/>
              <a:t>he</a:t>
            </a:r>
            <a:r>
              <a:rPr lang="fr-FR" sz="2800" dirty="0"/>
              <a:t> </a:t>
            </a:r>
            <a:r>
              <a:rPr lang="fr-FR" sz="2800" dirty="0" err="1"/>
              <a:t>is</a:t>
            </a:r>
            <a:r>
              <a:rPr lang="fr-FR" sz="2800" dirty="0"/>
              <a:t> </a:t>
            </a:r>
            <a:r>
              <a:rPr lang="fr-FR" sz="2800" b="1" dirty="0" err="1" smtClean="0"/>
              <a:t>C</a:t>
            </a:r>
            <a:r>
              <a:rPr lang="fr-FR" sz="2800" dirty="0" err="1" smtClean="0"/>
              <a:t>ontrolled</a:t>
            </a:r>
            <a:r>
              <a:rPr lang="fr-FR" sz="2800" dirty="0" smtClean="0"/>
              <a:t>. </a:t>
            </a:r>
          </a:p>
          <a:p>
            <a:endParaRPr lang="fr-FR" sz="2800" dirty="0"/>
          </a:p>
          <a:p>
            <a:r>
              <a:rPr lang="fr-FR" sz="2800" dirty="0"/>
              <a:t>Standard </a:t>
            </a:r>
            <a:r>
              <a:rPr lang="fr-FR" sz="2800" dirty="0" err="1"/>
              <a:t>Approach</a:t>
            </a:r>
            <a:r>
              <a:rPr lang="fr-FR" sz="2800" dirty="0"/>
              <a:t>: </a:t>
            </a:r>
            <a:r>
              <a:rPr lang="fr-FR" sz="2800" dirty="0" err="1"/>
              <a:t>Employee</a:t>
            </a:r>
            <a:r>
              <a:rPr lang="fr-FR" sz="2800" dirty="0"/>
              <a:t> </a:t>
            </a:r>
            <a:r>
              <a:rPr lang="fr-FR" sz="2800" b="1" dirty="0" err="1"/>
              <a:t>S</a:t>
            </a:r>
            <a:r>
              <a:rPr lang="fr-FR" sz="2800" dirty="0" err="1"/>
              <a:t>hirks</a:t>
            </a:r>
            <a:r>
              <a:rPr lang="fr-FR" sz="2800" dirty="0"/>
              <a:t> first (</a:t>
            </a:r>
            <a:r>
              <a:rPr lang="fr-FR" sz="2800" dirty="0" err="1"/>
              <a:t>this</a:t>
            </a:r>
            <a:r>
              <a:rPr lang="fr-FR" sz="2800" dirty="0"/>
              <a:t> </a:t>
            </a:r>
            <a:r>
              <a:rPr lang="fr-FR" sz="2800" dirty="0" err="1"/>
              <a:t>is</a:t>
            </a:r>
            <a:r>
              <a:rPr lang="fr-FR" sz="2800" dirty="0"/>
              <a:t> </a:t>
            </a:r>
            <a:r>
              <a:rPr lang="fr-FR" sz="2800" dirty="0" err="1"/>
              <a:t>sunk</a:t>
            </a:r>
            <a:r>
              <a:rPr lang="fr-FR" sz="2800" dirty="0"/>
              <a:t>); Employer </a:t>
            </a:r>
            <a:r>
              <a:rPr lang="fr-FR" sz="2800" dirty="0" err="1"/>
              <a:t>chooses</a:t>
            </a:r>
            <a:r>
              <a:rPr lang="fr-FR" sz="2800" dirty="0"/>
              <a:t> </a:t>
            </a:r>
            <a:r>
              <a:rPr lang="fr-FR" sz="2800" b="1" dirty="0" smtClean="0"/>
              <a:t>C </a:t>
            </a:r>
            <a:r>
              <a:rPr lang="fr-FR" sz="2800" dirty="0" smtClean="0"/>
              <a:t>(</a:t>
            </a:r>
            <a:r>
              <a:rPr lang="fr-FR" sz="2800" dirty="0" err="1" smtClean="0"/>
              <a:t>costly</a:t>
            </a:r>
            <a:r>
              <a:rPr lang="fr-FR" sz="2800" dirty="0" smtClean="0"/>
              <a:t>); </a:t>
            </a:r>
            <a:r>
              <a:rPr lang="fr-FR" sz="2800" dirty="0" err="1"/>
              <a:t>then</a:t>
            </a:r>
            <a:r>
              <a:rPr lang="fr-FR" sz="2800" dirty="0"/>
              <a:t> </a:t>
            </a:r>
            <a:r>
              <a:rPr lang="fr-FR" sz="2800" dirty="0" err="1"/>
              <a:t>Employee</a:t>
            </a:r>
            <a:r>
              <a:rPr lang="fr-FR" sz="2800" dirty="0"/>
              <a:t> </a:t>
            </a:r>
            <a:r>
              <a:rPr lang="fr-FR" sz="2800" b="1" dirty="0"/>
              <a:t>W</a:t>
            </a:r>
            <a:r>
              <a:rPr lang="fr-FR" sz="2800" dirty="0"/>
              <a:t>orks </a:t>
            </a:r>
            <a:r>
              <a:rPr lang="fr-FR" sz="2800" dirty="0" err="1"/>
              <a:t>twice</a:t>
            </a:r>
            <a:r>
              <a:rPr lang="fr-FR" sz="2800" dirty="0"/>
              <a:t>. </a:t>
            </a:r>
            <a:endParaRPr lang="fr-FR" sz="2800" dirty="0" smtClean="0"/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25430797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23"/>
          <p:cNvSpPr>
            <a:spLocks noChangeShapeType="1"/>
          </p:cNvSpPr>
          <p:nvPr/>
        </p:nvSpPr>
        <p:spPr bwMode="auto">
          <a:xfrm flipV="1">
            <a:off x="698500" y="4622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" name="Line 24"/>
          <p:cNvSpPr>
            <a:spLocks noChangeShapeType="1"/>
          </p:cNvSpPr>
          <p:nvPr/>
        </p:nvSpPr>
        <p:spPr bwMode="auto">
          <a:xfrm>
            <a:off x="1079500" y="4622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" name="Line 25"/>
          <p:cNvSpPr>
            <a:spLocks noChangeShapeType="1"/>
          </p:cNvSpPr>
          <p:nvPr/>
        </p:nvSpPr>
        <p:spPr bwMode="auto">
          <a:xfrm flipV="1">
            <a:off x="1612900" y="4622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" name="Line 26"/>
          <p:cNvSpPr>
            <a:spLocks noChangeShapeType="1"/>
          </p:cNvSpPr>
          <p:nvPr/>
        </p:nvSpPr>
        <p:spPr bwMode="auto">
          <a:xfrm>
            <a:off x="1993900" y="4622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" name="Line 27"/>
          <p:cNvSpPr>
            <a:spLocks noChangeShapeType="1"/>
          </p:cNvSpPr>
          <p:nvPr/>
        </p:nvSpPr>
        <p:spPr bwMode="auto">
          <a:xfrm flipV="1">
            <a:off x="2603500" y="4622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1" name="Line 28"/>
          <p:cNvSpPr>
            <a:spLocks noChangeShapeType="1"/>
          </p:cNvSpPr>
          <p:nvPr/>
        </p:nvSpPr>
        <p:spPr bwMode="auto">
          <a:xfrm>
            <a:off x="2984500" y="4622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2" name="Line 29"/>
          <p:cNvSpPr>
            <a:spLocks noChangeShapeType="1"/>
          </p:cNvSpPr>
          <p:nvPr/>
        </p:nvSpPr>
        <p:spPr bwMode="auto">
          <a:xfrm flipV="1">
            <a:off x="3517900" y="4622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" name="Line 30"/>
          <p:cNvSpPr>
            <a:spLocks noChangeShapeType="1"/>
          </p:cNvSpPr>
          <p:nvPr/>
        </p:nvSpPr>
        <p:spPr bwMode="auto">
          <a:xfrm>
            <a:off x="3898900" y="462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4" name="Line 39"/>
          <p:cNvSpPr>
            <a:spLocks noChangeShapeType="1"/>
          </p:cNvSpPr>
          <p:nvPr/>
        </p:nvSpPr>
        <p:spPr bwMode="auto">
          <a:xfrm flipV="1">
            <a:off x="1079500" y="3937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5" name="Line 40"/>
          <p:cNvSpPr>
            <a:spLocks noChangeShapeType="1"/>
          </p:cNvSpPr>
          <p:nvPr/>
        </p:nvSpPr>
        <p:spPr bwMode="auto">
          <a:xfrm>
            <a:off x="1536700" y="3937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" name="Line 41"/>
          <p:cNvSpPr>
            <a:spLocks noChangeShapeType="1"/>
          </p:cNvSpPr>
          <p:nvPr/>
        </p:nvSpPr>
        <p:spPr bwMode="auto">
          <a:xfrm flipV="1">
            <a:off x="2984500" y="3937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7" name="Line 42"/>
          <p:cNvSpPr>
            <a:spLocks noChangeShapeType="1"/>
          </p:cNvSpPr>
          <p:nvPr/>
        </p:nvSpPr>
        <p:spPr bwMode="auto">
          <a:xfrm>
            <a:off x="3441700" y="3937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8" name="Line 43"/>
          <p:cNvSpPr>
            <a:spLocks noChangeShapeType="1"/>
          </p:cNvSpPr>
          <p:nvPr/>
        </p:nvSpPr>
        <p:spPr bwMode="auto">
          <a:xfrm flipV="1">
            <a:off x="1536700" y="2946400"/>
            <a:ext cx="990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" name="Line 44"/>
          <p:cNvSpPr>
            <a:spLocks noChangeShapeType="1"/>
          </p:cNvSpPr>
          <p:nvPr/>
        </p:nvSpPr>
        <p:spPr bwMode="auto">
          <a:xfrm>
            <a:off x="2527300" y="2946400"/>
            <a:ext cx="914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" name="Line 45"/>
          <p:cNvSpPr>
            <a:spLocks noChangeShapeType="1"/>
          </p:cNvSpPr>
          <p:nvPr/>
        </p:nvSpPr>
        <p:spPr bwMode="auto">
          <a:xfrm flipV="1">
            <a:off x="4508500" y="4622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1" name="Line 46"/>
          <p:cNvSpPr>
            <a:spLocks noChangeShapeType="1"/>
          </p:cNvSpPr>
          <p:nvPr/>
        </p:nvSpPr>
        <p:spPr bwMode="auto">
          <a:xfrm>
            <a:off x="4889500" y="4622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2" name="Line 47"/>
          <p:cNvSpPr>
            <a:spLocks noChangeShapeType="1"/>
          </p:cNvSpPr>
          <p:nvPr/>
        </p:nvSpPr>
        <p:spPr bwMode="auto">
          <a:xfrm flipV="1">
            <a:off x="5422900" y="4622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3" name="Line 48"/>
          <p:cNvSpPr>
            <a:spLocks noChangeShapeType="1"/>
          </p:cNvSpPr>
          <p:nvPr/>
        </p:nvSpPr>
        <p:spPr bwMode="auto">
          <a:xfrm>
            <a:off x="5803900" y="4622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4" name="Line 49"/>
          <p:cNvSpPr>
            <a:spLocks noChangeShapeType="1"/>
          </p:cNvSpPr>
          <p:nvPr/>
        </p:nvSpPr>
        <p:spPr bwMode="auto">
          <a:xfrm flipV="1">
            <a:off x="6413500" y="4622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5" name="Line 50"/>
          <p:cNvSpPr>
            <a:spLocks noChangeShapeType="1"/>
          </p:cNvSpPr>
          <p:nvPr/>
        </p:nvSpPr>
        <p:spPr bwMode="auto">
          <a:xfrm>
            <a:off x="6794500" y="4622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Line 51"/>
          <p:cNvSpPr>
            <a:spLocks noChangeShapeType="1"/>
          </p:cNvSpPr>
          <p:nvPr/>
        </p:nvSpPr>
        <p:spPr bwMode="auto">
          <a:xfrm flipV="1">
            <a:off x="7327900" y="4622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7" name="Line 52"/>
          <p:cNvSpPr>
            <a:spLocks noChangeShapeType="1"/>
          </p:cNvSpPr>
          <p:nvPr/>
        </p:nvSpPr>
        <p:spPr bwMode="auto">
          <a:xfrm>
            <a:off x="7708900" y="462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Line 53"/>
          <p:cNvSpPr>
            <a:spLocks noChangeShapeType="1"/>
          </p:cNvSpPr>
          <p:nvPr/>
        </p:nvSpPr>
        <p:spPr bwMode="auto">
          <a:xfrm flipV="1">
            <a:off x="4889500" y="3937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9" name="Line 54"/>
          <p:cNvSpPr>
            <a:spLocks noChangeShapeType="1"/>
          </p:cNvSpPr>
          <p:nvPr/>
        </p:nvSpPr>
        <p:spPr bwMode="auto">
          <a:xfrm>
            <a:off x="5346700" y="3937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" name="Line 55"/>
          <p:cNvSpPr>
            <a:spLocks noChangeShapeType="1"/>
          </p:cNvSpPr>
          <p:nvPr/>
        </p:nvSpPr>
        <p:spPr bwMode="auto">
          <a:xfrm flipV="1">
            <a:off x="6794500" y="3937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1" name="Line 56"/>
          <p:cNvSpPr>
            <a:spLocks noChangeShapeType="1"/>
          </p:cNvSpPr>
          <p:nvPr/>
        </p:nvSpPr>
        <p:spPr bwMode="auto">
          <a:xfrm>
            <a:off x="7251700" y="3937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2" name="Line 57"/>
          <p:cNvSpPr>
            <a:spLocks noChangeShapeType="1"/>
          </p:cNvSpPr>
          <p:nvPr/>
        </p:nvSpPr>
        <p:spPr bwMode="auto">
          <a:xfrm flipV="1">
            <a:off x="5346700" y="2946400"/>
            <a:ext cx="990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3" name="Line 58"/>
          <p:cNvSpPr>
            <a:spLocks noChangeShapeType="1"/>
          </p:cNvSpPr>
          <p:nvPr/>
        </p:nvSpPr>
        <p:spPr bwMode="auto">
          <a:xfrm>
            <a:off x="6337300" y="2946400"/>
            <a:ext cx="914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4" name="Line 59"/>
          <p:cNvSpPr>
            <a:spLocks noChangeShapeType="1"/>
          </p:cNvSpPr>
          <p:nvPr/>
        </p:nvSpPr>
        <p:spPr bwMode="auto">
          <a:xfrm flipV="1">
            <a:off x="2527300" y="1803400"/>
            <a:ext cx="1905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5" name="Line 60"/>
          <p:cNvSpPr>
            <a:spLocks noChangeShapeType="1"/>
          </p:cNvSpPr>
          <p:nvPr/>
        </p:nvSpPr>
        <p:spPr bwMode="auto">
          <a:xfrm>
            <a:off x="4432300" y="1803400"/>
            <a:ext cx="1905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6" name="Text Box 62"/>
          <p:cNvSpPr txBox="1">
            <a:spLocks noChangeArrowheads="1"/>
          </p:cNvSpPr>
          <p:nvPr/>
        </p:nvSpPr>
        <p:spPr bwMode="auto">
          <a:xfrm>
            <a:off x="4203700" y="15748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/>
              <a:t>1</a:t>
            </a:r>
            <a:endParaRPr lang="fr-FR" sz="2400"/>
          </a:p>
        </p:txBody>
      </p:sp>
      <p:sp>
        <p:nvSpPr>
          <p:cNvPr id="37" name="Text Box 63"/>
          <p:cNvSpPr txBox="1">
            <a:spLocks noChangeArrowheads="1"/>
          </p:cNvSpPr>
          <p:nvPr/>
        </p:nvSpPr>
        <p:spPr bwMode="auto">
          <a:xfrm>
            <a:off x="7175500" y="37084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/>
              <a:t>1</a:t>
            </a:r>
            <a:endParaRPr lang="fr-FR" sz="2400" b="1"/>
          </a:p>
        </p:txBody>
      </p:sp>
      <p:sp>
        <p:nvSpPr>
          <p:cNvPr id="38" name="Text Box 64"/>
          <p:cNvSpPr txBox="1">
            <a:spLocks noChangeArrowheads="1"/>
          </p:cNvSpPr>
          <p:nvPr/>
        </p:nvSpPr>
        <p:spPr bwMode="auto">
          <a:xfrm>
            <a:off x="5118100" y="37084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/>
              <a:t>1</a:t>
            </a:r>
            <a:endParaRPr lang="fr-FR" sz="2400" b="1"/>
          </a:p>
        </p:txBody>
      </p:sp>
      <p:sp>
        <p:nvSpPr>
          <p:cNvPr id="39" name="Text Box 65"/>
          <p:cNvSpPr txBox="1">
            <a:spLocks noChangeArrowheads="1"/>
          </p:cNvSpPr>
          <p:nvPr/>
        </p:nvSpPr>
        <p:spPr bwMode="auto">
          <a:xfrm>
            <a:off x="5727700" y="43942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/>
              <a:t>1</a:t>
            </a:r>
            <a:endParaRPr lang="fr-FR" sz="2400" b="1"/>
          </a:p>
        </p:txBody>
      </p:sp>
      <p:sp>
        <p:nvSpPr>
          <p:cNvPr id="40" name="Text Box 66"/>
          <p:cNvSpPr txBox="1">
            <a:spLocks noChangeArrowheads="1"/>
          </p:cNvSpPr>
          <p:nvPr/>
        </p:nvSpPr>
        <p:spPr bwMode="auto">
          <a:xfrm>
            <a:off x="4660900" y="43942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/>
              <a:t>1</a:t>
            </a:r>
            <a:endParaRPr lang="fr-FR" sz="2400" b="1"/>
          </a:p>
        </p:txBody>
      </p:sp>
      <p:sp>
        <p:nvSpPr>
          <p:cNvPr id="41" name="Text Box 67"/>
          <p:cNvSpPr txBox="1">
            <a:spLocks noChangeArrowheads="1"/>
          </p:cNvSpPr>
          <p:nvPr/>
        </p:nvSpPr>
        <p:spPr bwMode="auto">
          <a:xfrm>
            <a:off x="3822700" y="43942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/>
              <a:t>1</a:t>
            </a:r>
            <a:endParaRPr lang="fr-FR" sz="2400" b="1"/>
          </a:p>
        </p:txBody>
      </p:sp>
      <p:sp>
        <p:nvSpPr>
          <p:cNvPr id="42" name="Text Box 68"/>
          <p:cNvSpPr txBox="1">
            <a:spLocks noChangeArrowheads="1"/>
          </p:cNvSpPr>
          <p:nvPr/>
        </p:nvSpPr>
        <p:spPr bwMode="auto">
          <a:xfrm>
            <a:off x="2755900" y="43942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/>
              <a:t>1</a:t>
            </a:r>
            <a:endParaRPr lang="fr-FR" sz="2400" b="1"/>
          </a:p>
        </p:txBody>
      </p:sp>
      <p:sp>
        <p:nvSpPr>
          <p:cNvPr id="43" name="Text Box 69"/>
          <p:cNvSpPr txBox="1">
            <a:spLocks noChangeArrowheads="1"/>
          </p:cNvSpPr>
          <p:nvPr/>
        </p:nvSpPr>
        <p:spPr bwMode="auto">
          <a:xfrm>
            <a:off x="1917700" y="43942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/>
              <a:t>1</a:t>
            </a:r>
            <a:endParaRPr lang="fr-FR" sz="2400" b="1"/>
          </a:p>
        </p:txBody>
      </p:sp>
      <p:sp>
        <p:nvSpPr>
          <p:cNvPr id="44" name="Text Box 70"/>
          <p:cNvSpPr txBox="1">
            <a:spLocks noChangeArrowheads="1"/>
          </p:cNvSpPr>
          <p:nvPr/>
        </p:nvSpPr>
        <p:spPr bwMode="auto">
          <a:xfrm>
            <a:off x="850900" y="43942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/>
              <a:t>1</a:t>
            </a:r>
            <a:endParaRPr lang="fr-FR" sz="2400" b="1"/>
          </a:p>
        </p:txBody>
      </p:sp>
      <p:sp>
        <p:nvSpPr>
          <p:cNvPr id="45" name="Text Box 71"/>
          <p:cNvSpPr txBox="1">
            <a:spLocks noChangeArrowheads="1"/>
          </p:cNvSpPr>
          <p:nvPr/>
        </p:nvSpPr>
        <p:spPr bwMode="auto">
          <a:xfrm>
            <a:off x="3365500" y="37084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/>
              <a:t>1</a:t>
            </a:r>
            <a:endParaRPr lang="fr-FR" sz="2400" b="1"/>
          </a:p>
        </p:txBody>
      </p:sp>
      <p:sp>
        <p:nvSpPr>
          <p:cNvPr id="46" name="Text Box 72"/>
          <p:cNvSpPr txBox="1">
            <a:spLocks noChangeArrowheads="1"/>
          </p:cNvSpPr>
          <p:nvPr/>
        </p:nvSpPr>
        <p:spPr bwMode="auto">
          <a:xfrm>
            <a:off x="1308100" y="37084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/>
              <a:t>1</a:t>
            </a:r>
            <a:endParaRPr lang="fr-FR" sz="2400" b="1"/>
          </a:p>
        </p:txBody>
      </p:sp>
      <p:sp>
        <p:nvSpPr>
          <p:cNvPr id="47" name="Text Box 73"/>
          <p:cNvSpPr txBox="1">
            <a:spLocks noChangeArrowheads="1"/>
          </p:cNvSpPr>
          <p:nvPr/>
        </p:nvSpPr>
        <p:spPr bwMode="auto">
          <a:xfrm>
            <a:off x="7632700" y="43942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/>
              <a:t>1</a:t>
            </a:r>
            <a:endParaRPr lang="fr-FR" sz="2400" b="1"/>
          </a:p>
        </p:txBody>
      </p:sp>
      <p:sp>
        <p:nvSpPr>
          <p:cNvPr id="48" name="Text Box 74"/>
          <p:cNvSpPr txBox="1">
            <a:spLocks noChangeArrowheads="1"/>
          </p:cNvSpPr>
          <p:nvPr/>
        </p:nvSpPr>
        <p:spPr bwMode="auto">
          <a:xfrm>
            <a:off x="6565900" y="43942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/>
              <a:t>1</a:t>
            </a:r>
            <a:endParaRPr lang="fr-FR" sz="2400" b="1"/>
          </a:p>
        </p:txBody>
      </p:sp>
      <p:sp>
        <p:nvSpPr>
          <p:cNvPr id="49" name="Text Box 75"/>
          <p:cNvSpPr txBox="1">
            <a:spLocks noChangeArrowheads="1"/>
          </p:cNvSpPr>
          <p:nvPr/>
        </p:nvSpPr>
        <p:spPr bwMode="auto">
          <a:xfrm>
            <a:off x="6261100" y="27178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/>
              <a:t>2</a:t>
            </a:r>
            <a:endParaRPr lang="fr-FR" sz="2400" b="1"/>
          </a:p>
        </p:txBody>
      </p:sp>
      <p:sp>
        <p:nvSpPr>
          <p:cNvPr id="50" name="Text Box 76"/>
          <p:cNvSpPr txBox="1">
            <a:spLocks noChangeArrowheads="1"/>
          </p:cNvSpPr>
          <p:nvPr/>
        </p:nvSpPr>
        <p:spPr bwMode="auto">
          <a:xfrm>
            <a:off x="2298700" y="27178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/>
              <a:t>2</a:t>
            </a:r>
            <a:endParaRPr lang="fr-FR" sz="2400"/>
          </a:p>
        </p:txBody>
      </p:sp>
      <p:sp>
        <p:nvSpPr>
          <p:cNvPr id="51" name="Text Box 77"/>
          <p:cNvSpPr txBox="1">
            <a:spLocks noChangeArrowheads="1"/>
          </p:cNvSpPr>
          <p:nvPr/>
        </p:nvSpPr>
        <p:spPr bwMode="auto">
          <a:xfrm>
            <a:off x="444500" y="5295900"/>
            <a:ext cx="508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/>
              <a:t>(1,4)</a:t>
            </a:r>
            <a:endParaRPr lang="fr-FR" sz="2400"/>
          </a:p>
        </p:txBody>
      </p:sp>
      <p:sp>
        <p:nvSpPr>
          <p:cNvPr id="52" name="Text Box 78"/>
          <p:cNvSpPr txBox="1">
            <a:spLocks noChangeArrowheads="1"/>
          </p:cNvSpPr>
          <p:nvPr/>
        </p:nvSpPr>
        <p:spPr bwMode="auto">
          <a:xfrm>
            <a:off x="1536700" y="5295900"/>
            <a:ext cx="482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/>
              <a:t>(2,3)</a:t>
            </a:r>
            <a:endParaRPr lang="fr-FR" sz="2400"/>
          </a:p>
        </p:txBody>
      </p:sp>
      <p:sp>
        <p:nvSpPr>
          <p:cNvPr id="53" name="Text Box 79"/>
          <p:cNvSpPr txBox="1">
            <a:spLocks noChangeArrowheads="1"/>
          </p:cNvSpPr>
          <p:nvPr/>
        </p:nvSpPr>
        <p:spPr bwMode="auto">
          <a:xfrm>
            <a:off x="1130300" y="5295900"/>
            <a:ext cx="508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/>
              <a:t>(2,3)</a:t>
            </a:r>
          </a:p>
        </p:txBody>
      </p:sp>
      <p:sp>
        <p:nvSpPr>
          <p:cNvPr id="54" name="Text Box 83"/>
          <p:cNvSpPr txBox="1">
            <a:spLocks noChangeArrowheads="1"/>
          </p:cNvSpPr>
          <p:nvPr/>
        </p:nvSpPr>
        <p:spPr bwMode="auto">
          <a:xfrm>
            <a:off x="2400300" y="5295900"/>
            <a:ext cx="5207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/>
              <a:t>(2,3)</a:t>
            </a:r>
            <a:endParaRPr lang="fr-FR" sz="2400"/>
          </a:p>
        </p:txBody>
      </p:sp>
      <p:sp>
        <p:nvSpPr>
          <p:cNvPr id="55" name="Text Box 99"/>
          <p:cNvSpPr txBox="1">
            <a:spLocks noChangeArrowheads="1"/>
          </p:cNvSpPr>
          <p:nvPr/>
        </p:nvSpPr>
        <p:spPr bwMode="auto">
          <a:xfrm>
            <a:off x="1981200" y="5295900"/>
            <a:ext cx="5207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/>
              <a:t>(4,1)</a:t>
            </a:r>
            <a:endParaRPr lang="fr-FR" sz="2400"/>
          </a:p>
        </p:txBody>
      </p:sp>
      <p:sp>
        <p:nvSpPr>
          <p:cNvPr id="56" name="Text Box 100"/>
          <p:cNvSpPr txBox="1">
            <a:spLocks noChangeArrowheads="1"/>
          </p:cNvSpPr>
          <p:nvPr/>
        </p:nvSpPr>
        <p:spPr bwMode="auto">
          <a:xfrm>
            <a:off x="2971800" y="5295900"/>
            <a:ext cx="5207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/>
              <a:t>(1,3)</a:t>
            </a:r>
            <a:endParaRPr lang="fr-FR" sz="2400"/>
          </a:p>
        </p:txBody>
      </p:sp>
      <p:sp>
        <p:nvSpPr>
          <p:cNvPr id="57" name="Text Box 101"/>
          <p:cNvSpPr txBox="1">
            <a:spLocks noChangeArrowheads="1"/>
          </p:cNvSpPr>
          <p:nvPr/>
        </p:nvSpPr>
        <p:spPr bwMode="auto">
          <a:xfrm>
            <a:off x="3403600" y="5295900"/>
            <a:ext cx="5207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/>
              <a:t>(1,3)</a:t>
            </a:r>
            <a:endParaRPr lang="fr-FR" sz="2400"/>
          </a:p>
        </p:txBody>
      </p:sp>
      <p:sp>
        <p:nvSpPr>
          <p:cNvPr id="58" name="Text Box 102"/>
          <p:cNvSpPr txBox="1">
            <a:spLocks noChangeArrowheads="1"/>
          </p:cNvSpPr>
          <p:nvPr/>
        </p:nvSpPr>
        <p:spPr bwMode="auto">
          <a:xfrm>
            <a:off x="3822700" y="5295900"/>
            <a:ext cx="5207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/>
              <a:t>(0,3)</a:t>
            </a:r>
            <a:endParaRPr lang="fr-FR" sz="2400"/>
          </a:p>
        </p:txBody>
      </p:sp>
      <p:sp>
        <p:nvSpPr>
          <p:cNvPr id="59" name="Text Box 103"/>
          <p:cNvSpPr txBox="1">
            <a:spLocks noChangeArrowheads="1"/>
          </p:cNvSpPr>
          <p:nvPr/>
        </p:nvSpPr>
        <p:spPr bwMode="auto">
          <a:xfrm>
            <a:off x="4330700" y="5295900"/>
            <a:ext cx="5207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/>
              <a:t>(2,3)</a:t>
            </a:r>
            <a:endParaRPr lang="fr-FR" sz="2400"/>
          </a:p>
        </p:txBody>
      </p:sp>
      <p:sp>
        <p:nvSpPr>
          <p:cNvPr id="60" name="Text Box 104"/>
          <p:cNvSpPr txBox="1">
            <a:spLocks noChangeArrowheads="1"/>
          </p:cNvSpPr>
          <p:nvPr/>
        </p:nvSpPr>
        <p:spPr bwMode="auto">
          <a:xfrm>
            <a:off x="4889500" y="5295900"/>
            <a:ext cx="5207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/>
              <a:t>(3,2)</a:t>
            </a:r>
            <a:endParaRPr lang="fr-FR" sz="2400"/>
          </a:p>
        </p:txBody>
      </p:sp>
      <p:sp>
        <p:nvSpPr>
          <p:cNvPr id="61" name="Text Box 105"/>
          <p:cNvSpPr txBox="1">
            <a:spLocks noChangeArrowheads="1"/>
          </p:cNvSpPr>
          <p:nvPr/>
        </p:nvSpPr>
        <p:spPr bwMode="auto">
          <a:xfrm>
            <a:off x="5334000" y="5295900"/>
            <a:ext cx="5207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/>
              <a:t>(3,2)</a:t>
            </a:r>
            <a:endParaRPr lang="fr-FR" sz="2400"/>
          </a:p>
        </p:txBody>
      </p:sp>
      <p:sp>
        <p:nvSpPr>
          <p:cNvPr id="62" name="Text Box 106"/>
          <p:cNvSpPr txBox="1">
            <a:spLocks noChangeArrowheads="1"/>
          </p:cNvSpPr>
          <p:nvPr/>
        </p:nvSpPr>
        <p:spPr bwMode="auto">
          <a:xfrm>
            <a:off x="5791200" y="5295900"/>
            <a:ext cx="5207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/>
              <a:t>(5,0)</a:t>
            </a:r>
            <a:endParaRPr lang="fr-FR" sz="2400"/>
          </a:p>
        </p:txBody>
      </p:sp>
      <p:sp>
        <p:nvSpPr>
          <p:cNvPr id="63" name="Text Box 107"/>
          <p:cNvSpPr txBox="1">
            <a:spLocks noChangeArrowheads="1"/>
          </p:cNvSpPr>
          <p:nvPr/>
        </p:nvSpPr>
        <p:spPr bwMode="auto">
          <a:xfrm>
            <a:off x="6299200" y="5295900"/>
            <a:ext cx="5207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/>
              <a:t>(3,2)</a:t>
            </a:r>
            <a:endParaRPr lang="fr-FR" sz="2400"/>
          </a:p>
        </p:txBody>
      </p:sp>
      <p:sp>
        <p:nvSpPr>
          <p:cNvPr id="64" name="Text Box 108"/>
          <p:cNvSpPr txBox="1">
            <a:spLocks noChangeArrowheads="1"/>
          </p:cNvSpPr>
          <p:nvPr/>
        </p:nvSpPr>
        <p:spPr bwMode="auto">
          <a:xfrm>
            <a:off x="7264400" y="5295900"/>
            <a:ext cx="5207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/>
              <a:t>(2,2)</a:t>
            </a:r>
            <a:endParaRPr lang="fr-FR" sz="2400"/>
          </a:p>
        </p:txBody>
      </p:sp>
      <p:sp>
        <p:nvSpPr>
          <p:cNvPr id="65" name="Text Box 109"/>
          <p:cNvSpPr txBox="1">
            <a:spLocks noChangeArrowheads="1"/>
          </p:cNvSpPr>
          <p:nvPr/>
        </p:nvSpPr>
        <p:spPr bwMode="auto">
          <a:xfrm>
            <a:off x="6781800" y="5295900"/>
            <a:ext cx="5207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/>
              <a:t>(2,2)</a:t>
            </a:r>
            <a:endParaRPr lang="fr-FR" sz="2400"/>
          </a:p>
        </p:txBody>
      </p:sp>
      <p:sp>
        <p:nvSpPr>
          <p:cNvPr id="66" name="Text Box 111"/>
          <p:cNvSpPr txBox="1">
            <a:spLocks noChangeArrowheads="1"/>
          </p:cNvSpPr>
          <p:nvPr/>
        </p:nvSpPr>
        <p:spPr bwMode="auto">
          <a:xfrm>
            <a:off x="7823200" y="5295900"/>
            <a:ext cx="5207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/>
              <a:t>(1,2)</a:t>
            </a:r>
            <a:endParaRPr lang="fr-FR" sz="2400"/>
          </a:p>
        </p:txBody>
      </p:sp>
      <p:sp>
        <p:nvSpPr>
          <p:cNvPr id="67" name="Text Box 112"/>
          <p:cNvSpPr txBox="1">
            <a:spLocks noChangeArrowheads="1"/>
          </p:cNvSpPr>
          <p:nvPr/>
        </p:nvSpPr>
        <p:spPr bwMode="auto">
          <a:xfrm>
            <a:off x="2267744" y="5867400"/>
            <a:ext cx="46805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b="1" dirty="0" smtClean="0"/>
              <a:t>The </a:t>
            </a:r>
            <a:r>
              <a:rPr lang="fr-FR" sz="2800" b="1" dirty="0"/>
              <a:t>monitoring </a:t>
            </a:r>
            <a:r>
              <a:rPr lang="fr-FR" sz="2800" b="1" dirty="0" err="1"/>
              <a:t>game</a:t>
            </a:r>
            <a:endParaRPr lang="fr-FR" sz="2800" b="1" dirty="0"/>
          </a:p>
        </p:txBody>
      </p:sp>
      <p:sp>
        <p:nvSpPr>
          <p:cNvPr id="68" name="Rectangle 113"/>
          <p:cNvSpPr>
            <a:spLocks noChangeArrowheads="1"/>
          </p:cNvSpPr>
          <p:nvPr/>
        </p:nvSpPr>
        <p:spPr bwMode="auto">
          <a:xfrm>
            <a:off x="228600" y="990600"/>
            <a:ext cx="8458200" cy="541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9" name="Text Box 114"/>
          <p:cNvSpPr txBox="1">
            <a:spLocks noChangeArrowheads="1"/>
          </p:cNvSpPr>
          <p:nvPr/>
        </p:nvSpPr>
        <p:spPr bwMode="auto">
          <a:xfrm>
            <a:off x="3429000" y="21336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W</a:t>
            </a:r>
            <a:endParaRPr lang="fr-FR"/>
          </a:p>
        </p:txBody>
      </p:sp>
      <p:sp>
        <p:nvSpPr>
          <p:cNvPr id="70" name="Text Box 115"/>
          <p:cNvSpPr txBox="1">
            <a:spLocks noChangeArrowheads="1"/>
          </p:cNvSpPr>
          <p:nvPr/>
        </p:nvSpPr>
        <p:spPr bwMode="auto">
          <a:xfrm>
            <a:off x="6858000" y="41910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W</a:t>
            </a:r>
            <a:endParaRPr lang="fr-FR"/>
          </a:p>
        </p:txBody>
      </p:sp>
      <p:sp>
        <p:nvSpPr>
          <p:cNvPr id="71" name="Text Box 116"/>
          <p:cNvSpPr txBox="1">
            <a:spLocks noChangeArrowheads="1"/>
          </p:cNvSpPr>
          <p:nvPr/>
        </p:nvSpPr>
        <p:spPr bwMode="auto">
          <a:xfrm>
            <a:off x="4953000" y="41910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W</a:t>
            </a:r>
            <a:endParaRPr lang="fr-FR"/>
          </a:p>
        </p:txBody>
      </p:sp>
      <p:sp>
        <p:nvSpPr>
          <p:cNvPr id="72" name="Text Box 117"/>
          <p:cNvSpPr txBox="1">
            <a:spLocks noChangeArrowheads="1"/>
          </p:cNvSpPr>
          <p:nvPr/>
        </p:nvSpPr>
        <p:spPr bwMode="auto">
          <a:xfrm>
            <a:off x="3048000" y="41910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W</a:t>
            </a:r>
            <a:endParaRPr lang="fr-FR"/>
          </a:p>
        </p:txBody>
      </p:sp>
      <p:sp>
        <p:nvSpPr>
          <p:cNvPr id="73" name="Text Box 118"/>
          <p:cNvSpPr txBox="1">
            <a:spLocks noChangeArrowheads="1"/>
          </p:cNvSpPr>
          <p:nvPr/>
        </p:nvSpPr>
        <p:spPr bwMode="auto">
          <a:xfrm>
            <a:off x="1143000" y="41910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W</a:t>
            </a:r>
            <a:endParaRPr lang="fr-FR"/>
          </a:p>
        </p:txBody>
      </p:sp>
      <p:sp>
        <p:nvSpPr>
          <p:cNvPr id="74" name="Text Box 119"/>
          <p:cNvSpPr txBox="1">
            <a:spLocks noChangeArrowheads="1"/>
          </p:cNvSpPr>
          <p:nvPr/>
        </p:nvSpPr>
        <p:spPr bwMode="auto">
          <a:xfrm>
            <a:off x="7391400" y="48768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W</a:t>
            </a:r>
            <a:endParaRPr lang="fr-FR"/>
          </a:p>
        </p:txBody>
      </p:sp>
      <p:sp>
        <p:nvSpPr>
          <p:cNvPr id="75" name="Text Box 120"/>
          <p:cNvSpPr txBox="1">
            <a:spLocks noChangeArrowheads="1"/>
          </p:cNvSpPr>
          <p:nvPr/>
        </p:nvSpPr>
        <p:spPr bwMode="auto">
          <a:xfrm>
            <a:off x="6477000" y="48768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W</a:t>
            </a:r>
            <a:endParaRPr lang="fr-FR"/>
          </a:p>
        </p:txBody>
      </p:sp>
      <p:sp>
        <p:nvSpPr>
          <p:cNvPr id="76" name="Text Box 121"/>
          <p:cNvSpPr txBox="1">
            <a:spLocks noChangeArrowheads="1"/>
          </p:cNvSpPr>
          <p:nvPr/>
        </p:nvSpPr>
        <p:spPr bwMode="auto">
          <a:xfrm>
            <a:off x="5486400" y="48768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W</a:t>
            </a:r>
            <a:endParaRPr lang="fr-FR"/>
          </a:p>
        </p:txBody>
      </p:sp>
      <p:sp>
        <p:nvSpPr>
          <p:cNvPr id="77" name="Text Box 122"/>
          <p:cNvSpPr txBox="1">
            <a:spLocks noChangeArrowheads="1"/>
          </p:cNvSpPr>
          <p:nvPr/>
        </p:nvSpPr>
        <p:spPr bwMode="auto">
          <a:xfrm>
            <a:off x="4572000" y="48768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W</a:t>
            </a:r>
            <a:endParaRPr lang="fr-FR"/>
          </a:p>
        </p:txBody>
      </p:sp>
      <p:sp>
        <p:nvSpPr>
          <p:cNvPr id="78" name="Text Box 123"/>
          <p:cNvSpPr txBox="1">
            <a:spLocks noChangeArrowheads="1"/>
          </p:cNvSpPr>
          <p:nvPr/>
        </p:nvSpPr>
        <p:spPr bwMode="auto">
          <a:xfrm>
            <a:off x="3581400" y="48768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W</a:t>
            </a:r>
            <a:endParaRPr lang="fr-FR"/>
          </a:p>
        </p:txBody>
      </p:sp>
      <p:sp>
        <p:nvSpPr>
          <p:cNvPr id="79" name="Text Box 124"/>
          <p:cNvSpPr txBox="1">
            <a:spLocks noChangeArrowheads="1"/>
          </p:cNvSpPr>
          <p:nvPr/>
        </p:nvSpPr>
        <p:spPr bwMode="auto">
          <a:xfrm>
            <a:off x="2667000" y="48768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W</a:t>
            </a:r>
            <a:endParaRPr lang="fr-FR"/>
          </a:p>
        </p:txBody>
      </p:sp>
      <p:sp>
        <p:nvSpPr>
          <p:cNvPr id="80" name="Text Box 125"/>
          <p:cNvSpPr txBox="1">
            <a:spLocks noChangeArrowheads="1"/>
          </p:cNvSpPr>
          <p:nvPr/>
        </p:nvSpPr>
        <p:spPr bwMode="auto">
          <a:xfrm>
            <a:off x="1676400" y="48768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W</a:t>
            </a:r>
            <a:endParaRPr lang="fr-FR"/>
          </a:p>
        </p:txBody>
      </p:sp>
      <p:sp>
        <p:nvSpPr>
          <p:cNvPr id="81" name="Text Box 126"/>
          <p:cNvSpPr txBox="1">
            <a:spLocks noChangeArrowheads="1"/>
          </p:cNvSpPr>
          <p:nvPr/>
        </p:nvSpPr>
        <p:spPr bwMode="auto">
          <a:xfrm>
            <a:off x="762000" y="48768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W</a:t>
            </a:r>
            <a:endParaRPr lang="fr-FR"/>
          </a:p>
        </p:txBody>
      </p:sp>
      <p:sp>
        <p:nvSpPr>
          <p:cNvPr id="82" name="Text Box 127"/>
          <p:cNvSpPr txBox="1">
            <a:spLocks noChangeArrowheads="1"/>
          </p:cNvSpPr>
          <p:nvPr/>
        </p:nvSpPr>
        <p:spPr bwMode="auto">
          <a:xfrm>
            <a:off x="5181600" y="21336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S</a:t>
            </a:r>
            <a:endParaRPr lang="fr-FR"/>
          </a:p>
        </p:txBody>
      </p:sp>
      <p:sp>
        <p:nvSpPr>
          <p:cNvPr id="83" name="Text Box 128"/>
          <p:cNvSpPr txBox="1">
            <a:spLocks noChangeArrowheads="1"/>
          </p:cNvSpPr>
          <p:nvPr/>
        </p:nvSpPr>
        <p:spPr bwMode="auto">
          <a:xfrm>
            <a:off x="7391400" y="41910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S</a:t>
            </a:r>
            <a:endParaRPr lang="fr-FR"/>
          </a:p>
        </p:txBody>
      </p:sp>
      <p:sp>
        <p:nvSpPr>
          <p:cNvPr id="84" name="Text Box 129"/>
          <p:cNvSpPr txBox="1">
            <a:spLocks noChangeArrowheads="1"/>
          </p:cNvSpPr>
          <p:nvPr/>
        </p:nvSpPr>
        <p:spPr bwMode="auto">
          <a:xfrm>
            <a:off x="5486400" y="41910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S</a:t>
            </a:r>
            <a:endParaRPr lang="fr-FR"/>
          </a:p>
        </p:txBody>
      </p:sp>
      <p:sp>
        <p:nvSpPr>
          <p:cNvPr id="85" name="Text Box 130"/>
          <p:cNvSpPr txBox="1">
            <a:spLocks noChangeArrowheads="1"/>
          </p:cNvSpPr>
          <p:nvPr/>
        </p:nvSpPr>
        <p:spPr bwMode="auto">
          <a:xfrm>
            <a:off x="1676400" y="41910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S</a:t>
            </a:r>
            <a:endParaRPr lang="fr-FR"/>
          </a:p>
        </p:txBody>
      </p:sp>
      <p:sp>
        <p:nvSpPr>
          <p:cNvPr id="86" name="Text Box 131"/>
          <p:cNvSpPr txBox="1">
            <a:spLocks noChangeArrowheads="1"/>
          </p:cNvSpPr>
          <p:nvPr/>
        </p:nvSpPr>
        <p:spPr bwMode="auto">
          <a:xfrm>
            <a:off x="3581400" y="41910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S</a:t>
            </a:r>
            <a:endParaRPr lang="fr-FR"/>
          </a:p>
        </p:txBody>
      </p:sp>
      <p:sp>
        <p:nvSpPr>
          <p:cNvPr id="87" name="Text Box 132"/>
          <p:cNvSpPr txBox="1">
            <a:spLocks noChangeArrowheads="1"/>
          </p:cNvSpPr>
          <p:nvPr/>
        </p:nvSpPr>
        <p:spPr bwMode="auto">
          <a:xfrm>
            <a:off x="7772400" y="48768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S</a:t>
            </a:r>
            <a:endParaRPr lang="fr-FR"/>
          </a:p>
        </p:txBody>
      </p:sp>
      <p:sp>
        <p:nvSpPr>
          <p:cNvPr id="88" name="Text Box 133"/>
          <p:cNvSpPr txBox="1">
            <a:spLocks noChangeArrowheads="1"/>
          </p:cNvSpPr>
          <p:nvPr/>
        </p:nvSpPr>
        <p:spPr bwMode="auto">
          <a:xfrm>
            <a:off x="6934200" y="48768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S</a:t>
            </a:r>
            <a:endParaRPr lang="fr-FR"/>
          </a:p>
        </p:txBody>
      </p:sp>
      <p:sp>
        <p:nvSpPr>
          <p:cNvPr id="89" name="Text Box 134"/>
          <p:cNvSpPr txBox="1">
            <a:spLocks noChangeArrowheads="1"/>
          </p:cNvSpPr>
          <p:nvPr/>
        </p:nvSpPr>
        <p:spPr bwMode="auto">
          <a:xfrm>
            <a:off x="5867400" y="48768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S</a:t>
            </a:r>
            <a:endParaRPr lang="fr-FR"/>
          </a:p>
        </p:txBody>
      </p:sp>
      <p:sp>
        <p:nvSpPr>
          <p:cNvPr id="90" name="Text Box 135"/>
          <p:cNvSpPr txBox="1">
            <a:spLocks noChangeArrowheads="1"/>
          </p:cNvSpPr>
          <p:nvPr/>
        </p:nvSpPr>
        <p:spPr bwMode="auto">
          <a:xfrm>
            <a:off x="4953000" y="48768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S</a:t>
            </a:r>
            <a:endParaRPr lang="fr-FR"/>
          </a:p>
        </p:txBody>
      </p:sp>
      <p:sp>
        <p:nvSpPr>
          <p:cNvPr id="91" name="Text Box 136"/>
          <p:cNvSpPr txBox="1">
            <a:spLocks noChangeArrowheads="1"/>
          </p:cNvSpPr>
          <p:nvPr/>
        </p:nvSpPr>
        <p:spPr bwMode="auto">
          <a:xfrm>
            <a:off x="3962400" y="48768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S</a:t>
            </a:r>
            <a:endParaRPr lang="fr-FR"/>
          </a:p>
        </p:txBody>
      </p:sp>
      <p:sp>
        <p:nvSpPr>
          <p:cNvPr id="92" name="Text Box 137"/>
          <p:cNvSpPr txBox="1">
            <a:spLocks noChangeArrowheads="1"/>
          </p:cNvSpPr>
          <p:nvPr/>
        </p:nvSpPr>
        <p:spPr bwMode="auto">
          <a:xfrm>
            <a:off x="3048000" y="48768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S</a:t>
            </a:r>
            <a:endParaRPr lang="fr-FR"/>
          </a:p>
        </p:txBody>
      </p:sp>
      <p:sp>
        <p:nvSpPr>
          <p:cNvPr id="93" name="Text Box 138"/>
          <p:cNvSpPr txBox="1">
            <a:spLocks noChangeArrowheads="1"/>
          </p:cNvSpPr>
          <p:nvPr/>
        </p:nvSpPr>
        <p:spPr bwMode="auto">
          <a:xfrm>
            <a:off x="2057400" y="48768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S</a:t>
            </a:r>
            <a:endParaRPr lang="fr-FR"/>
          </a:p>
        </p:txBody>
      </p:sp>
      <p:sp>
        <p:nvSpPr>
          <p:cNvPr id="94" name="Text Box 139"/>
          <p:cNvSpPr txBox="1">
            <a:spLocks noChangeArrowheads="1"/>
          </p:cNvSpPr>
          <p:nvPr/>
        </p:nvSpPr>
        <p:spPr bwMode="auto">
          <a:xfrm>
            <a:off x="1143000" y="4876800"/>
            <a:ext cx="228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000" b="1"/>
              <a:t>S</a:t>
            </a:r>
            <a:endParaRPr lang="fr-FR"/>
          </a:p>
        </p:txBody>
      </p:sp>
      <p:sp>
        <p:nvSpPr>
          <p:cNvPr id="95" name="Text Box 140"/>
          <p:cNvSpPr txBox="1">
            <a:spLocks noChangeArrowheads="1"/>
          </p:cNvSpPr>
          <p:nvPr/>
        </p:nvSpPr>
        <p:spPr bwMode="auto">
          <a:xfrm>
            <a:off x="6781800" y="3276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/>
              <a:t>C</a:t>
            </a:r>
            <a:endParaRPr lang="fr-FR"/>
          </a:p>
        </p:txBody>
      </p:sp>
      <p:sp>
        <p:nvSpPr>
          <p:cNvPr id="96" name="Text Box 142"/>
          <p:cNvSpPr txBox="1">
            <a:spLocks noChangeArrowheads="1"/>
          </p:cNvSpPr>
          <p:nvPr/>
        </p:nvSpPr>
        <p:spPr bwMode="auto">
          <a:xfrm>
            <a:off x="2971800" y="3276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/>
              <a:t>C</a:t>
            </a:r>
            <a:endParaRPr lang="fr-FR"/>
          </a:p>
        </p:txBody>
      </p:sp>
      <p:sp>
        <p:nvSpPr>
          <p:cNvPr id="97" name="Text Box 144"/>
          <p:cNvSpPr txBox="1">
            <a:spLocks noChangeArrowheads="1"/>
          </p:cNvSpPr>
          <p:nvPr/>
        </p:nvSpPr>
        <p:spPr bwMode="auto">
          <a:xfrm>
            <a:off x="1752600" y="3276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/>
              <a:t>D</a:t>
            </a:r>
            <a:endParaRPr lang="fr-FR"/>
          </a:p>
        </p:txBody>
      </p:sp>
      <p:sp>
        <p:nvSpPr>
          <p:cNvPr id="98" name="Text Box 145"/>
          <p:cNvSpPr txBox="1">
            <a:spLocks noChangeArrowheads="1"/>
          </p:cNvSpPr>
          <p:nvPr/>
        </p:nvSpPr>
        <p:spPr bwMode="auto">
          <a:xfrm>
            <a:off x="5562600" y="3276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/>
              <a:t>D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78825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dirty="0" err="1"/>
              <a:t>Changing</a:t>
            </a:r>
            <a:r>
              <a:rPr lang="fr-FR" dirty="0"/>
              <a:t> the cognitive </a:t>
            </a:r>
            <a:r>
              <a:rPr lang="fr-FR" dirty="0" err="1"/>
              <a:t>environment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→ </a:t>
            </a:r>
            <a:r>
              <a:rPr lang="fr-FR" sz="2800" u="sng" dirty="0" err="1"/>
              <a:t>Two</a:t>
            </a:r>
            <a:r>
              <a:rPr lang="fr-FR" sz="2800" u="sng" dirty="0"/>
              <a:t> types of </a:t>
            </a:r>
            <a:r>
              <a:rPr lang="fr-FR" sz="2800" u="sng" dirty="0" err="1"/>
              <a:t>Employees</a:t>
            </a:r>
            <a:r>
              <a:rPr lang="fr-FR" sz="2800" dirty="0"/>
              <a:t>: </a:t>
            </a:r>
          </a:p>
          <a:p>
            <a:r>
              <a:rPr lang="fr-FR" sz="2800" i="1" dirty="0"/>
              <a:t>Rational</a:t>
            </a:r>
            <a:r>
              <a:rPr lang="fr-FR" sz="2800" dirty="0"/>
              <a:t> </a:t>
            </a:r>
            <a:endParaRPr lang="fr-FR" sz="2800" dirty="0" smtClean="0"/>
          </a:p>
          <a:p>
            <a:r>
              <a:rPr lang="fr-FR" sz="2800" i="1" dirty="0" err="1" smtClean="0"/>
              <a:t>Coarse</a:t>
            </a:r>
            <a:r>
              <a:rPr lang="fr-FR" sz="2800" dirty="0" smtClean="0"/>
              <a:t>: </a:t>
            </a:r>
            <a:r>
              <a:rPr lang="fr-FR" sz="2800" dirty="0" err="1" smtClean="0"/>
              <a:t>Knows</a:t>
            </a:r>
            <a:r>
              <a:rPr lang="fr-FR" sz="2800" dirty="0" smtClean="0"/>
              <a:t> </a:t>
            </a:r>
            <a:r>
              <a:rPr lang="fr-FR" sz="2800" dirty="0" err="1"/>
              <a:t>only</a:t>
            </a:r>
            <a:r>
              <a:rPr lang="fr-FR" sz="2800" dirty="0"/>
              <a:t> the </a:t>
            </a:r>
            <a:r>
              <a:rPr lang="fr-FR" sz="2800" dirty="0" err="1"/>
              <a:t>average</a:t>
            </a:r>
            <a:r>
              <a:rPr lang="fr-FR" sz="2800" dirty="0"/>
              <a:t> monitoring </a:t>
            </a:r>
            <a:r>
              <a:rPr lang="fr-FR" sz="2800" dirty="0" err="1"/>
              <a:t>strategy</a:t>
            </a:r>
            <a:r>
              <a:rPr lang="fr-FR" sz="2800" dirty="0"/>
              <a:t> (</a:t>
            </a:r>
            <a:r>
              <a:rPr lang="fr-FR" sz="2800" dirty="0" err="1"/>
              <a:t>whether</a:t>
            </a:r>
            <a:r>
              <a:rPr lang="fr-FR" sz="2800" dirty="0"/>
              <a:t> C or D) of the </a:t>
            </a:r>
            <a:r>
              <a:rPr lang="fr-FR" sz="2800" dirty="0" smtClean="0"/>
              <a:t>employer</a:t>
            </a:r>
            <a:r>
              <a:rPr lang="fr-FR" sz="2800" dirty="0"/>
              <a:t>. </a:t>
            </a:r>
            <a:endParaRPr lang="fr-FR" sz="2800" dirty="0" smtClean="0"/>
          </a:p>
          <a:p>
            <a:endParaRPr lang="fr-FR" sz="2800" dirty="0"/>
          </a:p>
          <a:p>
            <a:r>
              <a:rPr lang="fr-FR" sz="2800" dirty="0"/>
              <a:t>→ </a:t>
            </a:r>
            <a:r>
              <a:rPr lang="fr-FR" sz="2800" u="sng" dirty="0"/>
              <a:t>Employer</a:t>
            </a:r>
            <a:r>
              <a:rPr lang="fr-FR" sz="2800" dirty="0"/>
              <a:t> </a:t>
            </a:r>
            <a:r>
              <a:rPr lang="fr-FR" sz="2800" dirty="0" err="1"/>
              <a:t>is</a:t>
            </a:r>
            <a:r>
              <a:rPr lang="fr-FR" sz="2800" dirty="0"/>
              <a:t> </a:t>
            </a:r>
            <a:r>
              <a:rPr lang="fr-FR" sz="2800" i="1" dirty="0" err="1"/>
              <a:t>Sophisticated</a:t>
            </a:r>
            <a:r>
              <a:rPr lang="fr-FR" sz="2800" i="1" dirty="0"/>
              <a:t> </a:t>
            </a:r>
            <a:r>
              <a:rPr lang="fr-FR" sz="2800" i="1" dirty="0" err="1"/>
              <a:t>Coarse</a:t>
            </a:r>
            <a:r>
              <a:rPr lang="fr-FR" sz="2800" dirty="0"/>
              <a:t>: </a:t>
            </a:r>
            <a:r>
              <a:rPr lang="fr-FR" sz="2800" dirty="0" err="1"/>
              <a:t>Knows</a:t>
            </a:r>
            <a:r>
              <a:rPr lang="fr-FR" sz="2800" dirty="0"/>
              <a:t> </a:t>
            </a:r>
            <a:r>
              <a:rPr lang="fr-FR" sz="2800" dirty="0" err="1"/>
              <a:t>only</a:t>
            </a:r>
            <a:r>
              <a:rPr lang="fr-FR" sz="2800" dirty="0"/>
              <a:t> type by type the </a:t>
            </a:r>
            <a:r>
              <a:rPr lang="fr-FR" sz="2800" dirty="0" err="1"/>
              <a:t>frequency</a:t>
            </a:r>
            <a:r>
              <a:rPr lang="fr-FR" sz="2800" dirty="0"/>
              <a:t> </a:t>
            </a:r>
            <a:r>
              <a:rPr lang="fr-FR" sz="2800" dirty="0" err="1"/>
              <a:t>with</a:t>
            </a:r>
            <a:r>
              <a:rPr lang="fr-FR" sz="2800" dirty="0"/>
              <a:t> </a:t>
            </a:r>
            <a:r>
              <a:rPr lang="fr-FR" sz="2800" dirty="0" err="1"/>
              <a:t>which</a:t>
            </a:r>
            <a:r>
              <a:rPr lang="fr-FR" sz="2800" dirty="0"/>
              <a:t> the </a:t>
            </a:r>
            <a:r>
              <a:rPr lang="fr-FR" sz="2800" dirty="0" err="1"/>
              <a:t>employee</a:t>
            </a:r>
            <a:r>
              <a:rPr lang="fr-FR" sz="2800" dirty="0"/>
              <a:t> </a:t>
            </a:r>
            <a:r>
              <a:rPr lang="fr-FR" sz="2800" b="1" dirty="0" err="1" smtClean="0"/>
              <a:t>S</a:t>
            </a:r>
            <a:r>
              <a:rPr lang="fr-FR" sz="2800" dirty="0" err="1" smtClean="0"/>
              <a:t>hirks</a:t>
            </a:r>
            <a:r>
              <a:rPr lang="fr-FR" sz="2800" dirty="0"/>
              <a:t>. 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76718970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776192"/>
          </a:xfrm>
        </p:spPr>
        <p:txBody>
          <a:bodyPr>
            <a:normAutofit/>
          </a:bodyPr>
          <a:lstStyle/>
          <a:p>
            <a:r>
              <a:rPr lang="fr-FR" sz="2800" dirty="0" err="1" smtClean="0"/>
              <a:t>Initially</a:t>
            </a:r>
            <a:r>
              <a:rPr lang="fr-FR" sz="2800" dirty="0"/>
              <a:t>, </a:t>
            </a:r>
            <a:r>
              <a:rPr lang="fr-FR" sz="2800" dirty="0" err="1"/>
              <a:t>employee</a:t>
            </a:r>
            <a:r>
              <a:rPr lang="fr-FR" sz="2800" dirty="0"/>
              <a:t> </a:t>
            </a:r>
            <a:r>
              <a:rPr lang="fr-FR" sz="2800" b="1" dirty="0" err="1"/>
              <a:t>S</a:t>
            </a:r>
            <a:r>
              <a:rPr lang="fr-FR" sz="2800" dirty="0" err="1"/>
              <a:t>hirks</a:t>
            </a:r>
            <a:r>
              <a:rPr lang="fr-FR" sz="2800" dirty="0"/>
              <a:t> </a:t>
            </a:r>
            <a:r>
              <a:rPr lang="fr-FR" sz="2800" dirty="0" err="1"/>
              <a:t>when</a:t>
            </a:r>
            <a:r>
              <a:rPr lang="fr-FR" sz="2800" dirty="0"/>
              <a:t> </a:t>
            </a:r>
            <a:r>
              <a:rPr lang="fr-FR" sz="2800" dirty="0" err="1"/>
              <a:t>Coarse</a:t>
            </a:r>
            <a:r>
              <a:rPr lang="fr-FR" sz="2800" dirty="0"/>
              <a:t> and </a:t>
            </a:r>
            <a:r>
              <a:rPr lang="fr-FR" sz="2800" b="1" dirty="0"/>
              <a:t>W</a:t>
            </a:r>
            <a:r>
              <a:rPr lang="fr-FR" sz="2800" dirty="0"/>
              <a:t>orks </a:t>
            </a:r>
            <a:r>
              <a:rPr lang="fr-FR" sz="2800" dirty="0" err="1"/>
              <a:t>when</a:t>
            </a:r>
            <a:r>
              <a:rPr lang="fr-FR" sz="2800" dirty="0"/>
              <a:t> Rational</a:t>
            </a:r>
            <a:r>
              <a:rPr lang="fr-FR" sz="2800" dirty="0" smtClean="0"/>
              <a:t>.</a:t>
            </a:r>
          </a:p>
          <a:p>
            <a:endParaRPr lang="fr-FR" sz="2800" dirty="0" smtClean="0"/>
          </a:p>
          <a:p>
            <a:r>
              <a:rPr lang="fr-FR" sz="2800" dirty="0"/>
              <a:t>The employer </a:t>
            </a:r>
            <a:r>
              <a:rPr lang="fr-FR" sz="2800" b="1" dirty="0" err="1"/>
              <a:t>C</a:t>
            </a:r>
            <a:r>
              <a:rPr lang="fr-FR" sz="2800" dirty="0" err="1"/>
              <a:t>ontrols</a:t>
            </a:r>
            <a:r>
              <a:rPr lang="fr-FR" sz="2800" dirty="0"/>
              <a:t> </a:t>
            </a:r>
            <a:r>
              <a:rPr lang="fr-FR" sz="2800" dirty="0" err="1"/>
              <a:t>when</a:t>
            </a:r>
            <a:r>
              <a:rPr lang="fr-FR" sz="2800" dirty="0"/>
              <a:t> </a:t>
            </a:r>
            <a:r>
              <a:rPr lang="fr-FR" sz="2800" dirty="0" err="1"/>
              <a:t>Shirking</a:t>
            </a:r>
            <a:r>
              <a:rPr lang="fr-FR" sz="2800" dirty="0"/>
              <a:t> </a:t>
            </a:r>
            <a:r>
              <a:rPr lang="fr-FR" sz="2800" dirty="0" err="1"/>
              <a:t>is</a:t>
            </a:r>
            <a:r>
              <a:rPr lang="fr-FR" sz="2800" dirty="0"/>
              <a:t> </a:t>
            </a:r>
            <a:r>
              <a:rPr lang="fr-FR" sz="2800" dirty="0" err="1"/>
              <a:t>observed</a:t>
            </a:r>
            <a:r>
              <a:rPr lang="fr-FR" sz="2800" dirty="0"/>
              <a:t> and </a:t>
            </a:r>
            <a:r>
              <a:rPr lang="fr-FR" sz="2800" b="1" dirty="0" err="1"/>
              <a:t>D</a:t>
            </a:r>
            <a:r>
              <a:rPr lang="fr-FR" sz="2800" dirty="0" err="1"/>
              <a:t>elegates</a:t>
            </a:r>
            <a:r>
              <a:rPr lang="fr-FR" sz="2800" dirty="0"/>
              <a:t> </a:t>
            </a:r>
            <a:r>
              <a:rPr lang="fr-FR" sz="2800" dirty="0" err="1"/>
              <a:t>when</a:t>
            </a:r>
            <a:r>
              <a:rPr lang="fr-FR" sz="2800" dirty="0"/>
              <a:t> </a:t>
            </a:r>
            <a:r>
              <a:rPr lang="fr-FR" sz="2800" dirty="0" err="1"/>
              <a:t>Work</a:t>
            </a:r>
            <a:r>
              <a:rPr lang="fr-FR" sz="2800" dirty="0"/>
              <a:t> </a:t>
            </a:r>
            <a:r>
              <a:rPr lang="fr-FR" sz="2800" dirty="0" err="1"/>
              <a:t>is</a:t>
            </a:r>
            <a:r>
              <a:rPr lang="fr-FR" sz="2800" dirty="0"/>
              <a:t> </a:t>
            </a:r>
            <a:r>
              <a:rPr lang="fr-FR" sz="2800" dirty="0" err="1"/>
              <a:t>observed</a:t>
            </a:r>
            <a:r>
              <a:rPr lang="fr-FR" sz="2800" dirty="0"/>
              <a:t>. </a:t>
            </a:r>
            <a:endParaRPr lang="fr-FR" sz="2800" dirty="0" smtClean="0"/>
          </a:p>
          <a:p>
            <a:endParaRPr lang="fr-FR" sz="2800" dirty="0"/>
          </a:p>
          <a:p>
            <a:r>
              <a:rPr lang="fr-FR" sz="2800" dirty="0"/>
              <a:t>L</a:t>
            </a:r>
            <a:r>
              <a:rPr lang="fr-FR" sz="2800" dirty="0" smtClean="0"/>
              <a:t>ast </a:t>
            </a:r>
            <a:r>
              <a:rPr lang="fr-FR" sz="2800" dirty="0" err="1"/>
              <a:t>two</a:t>
            </a:r>
            <a:r>
              <a:rPr lang="fr-FR" sz="2800" dirty="0"/>
              <a:t> </a:t>
            </a:r>
            <a:r>
              <a:rPr lang="fr-FR" sz="2800" dirty="0" err="1"/>
              <a:t>periods</a:t>
            </a:r>
            <a:r>
              <a:rPr lang="fr-FR" sz="2800" dirty="0"/>
              <a:t>, the </a:t>
            </a:r>
            <a:r>
              <a:rPr lang="fr-FR" sz="2800" dirty="0" err="1" smtClean="0"/>
              <a:t>employee</a:t>
            </a:r>
            <a:r>
              <a:rPr lang="fr-FR" sz="2800" dirty="0" smtClean="0"/>
              <a:t> </a:t>
            </a:r>
            <a:r>
              <a:rPr lang="fr-FR" sz="2800" b="1" dirty="0"/>
              <a:t>W</a:t>
            </a:r>
            <a:r>
              <a:rPr lang="fr-FR" sz="2800" dirty="0"/>
              <a:t>orks if </a:t>
            </a:r>
            <a:r>
              <a:rPr lang="fr-FR" sz="2800" dirty="0" err="1"/>
              <a:t>he</a:t>
            </a:r>
            <a:r>
              <a:rPr lang="fr-FR" sz="2800" dirty="0"/>
              <a:t> </a:t>
            </a:r>
            <a:r>
              <a:rPr lang="fr-FR" sz="2800" dirty="0" err="1"/>
              <a:t>is</a:t>
            </a:r>
            <a:r>
              <a:rPr lang="fr-FR" sz="2800" dirty="0"/>
              <a:t> </a:t>
            </a:r>
            <a:r>
              <a:rPr lang="fr-FR" sz="2800" b="1" dirty="0" err="1"/>
              <a:t>C</a:t>
            </a:r>
            <a:r>
              <a:rPr lang="fr-FR" sz="2800" dirty="0" err="1"/>
              <a:t>ontrolled</a:t>
            </a:r>
            <a:r>
              <a:rPr lang="fr-FR" sz="2800" dirty="0"/>
              <a:t> and </a:t>
            </a:r>
            <a:r>
              <a:rPr lang="fr-FR" sz="2800" b="1" dirty="0" err="1"/>
              <a:t>S</a:t>
            </a:r>
            <a:r>
              <a:rPr lang="fr-FR" sz="2800" dirty="0" err="1"/>
              <a:t>hirks</a:t>
            </a:r>
            <a:r>
              <a:rPr lang="fr-FR" sz="2800" dirty="0"/>
              <a:t> </a:t>
            </a:r>
            <a:r>
              <a:rPr lang="fr-FR" sz="2800" dirty="0" smtClean="0"/>
              <a:t>if </a:t>
            </a:r>
            <a:r>
              <a:rPr lang="fr-FR" sz="2800" dirty="0"/>
              <a:t>not (</a:t>
            </a:r>
            <a:r>
              <a:rPr lang="fr-FR" sz="2800" b="1" dirty="0"/>
              <a:t>D</a:t>
            </a:r>
            <a:r>
              <a:rPr lang="fr-FR" sz="2800" dirty="0"/>
              <a:t>). </a:t>
            </a:r>
          </a:p>
          <a:p>
            <a:endParaRPr lang="fr-FR" sz="2800" dirty="0" smtClean="0">
              <a:solidFill>
                <a:srgbClr val="FF0000"/>
              </a:solidFill>
            </a:endParaRPr>
          </a:p>
          <a:p>
            <a:endParaRPr lang="fr-FR" sz="2800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Autofit/>
          </a:bodyPr>
          <a:lstStyle/>
          <a:p>
            <a:r>
              <a:rPr lang="fr-FR" dirty="0" err="1" smtClean="0"/>
              <a:t>Equilibrium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440494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56312"/>
          </a:xfrm>
        </p:spPr>
        <p:txBody>
          <a:bodyPr>
            <a:normAutofit/>
          </a:bodyPr>
          <a:lstStyle/>
          <a:p>
            <a:r>
              <a:rPr lang="fr-FR" sz="2800" dirty="0" err="1"/>
              <a:t>Why</a:t>
            </a:r>
            <a:r>
              <a:rPr lang="fr-FR" sz="2800" dirty="0"/>
              <a:t> </a:t>
            </a:r>
            <a:r>
              <a:rPr lang="fr-FR" sz="2800" dirty="0" err="1"/>
              <a:t>does</a:t>
            </a:r>
            <a:r>
              <a:rPr lang="fr-FR" sz="2800" dirty="0"/>
              <a:t> the employer </a:t>
            </a:r>
            <a:r>
              <a:rPr lang="fr-FR" sz="2800" dirty="0" err="1"/>
              <a:t>choose</a:t>
            </a:r>
            <a:r>
              <a:rPr lang="fr-FR" sz="2800" dirty="0"/>
              <a:t> to </a:t>
            </a:r>
            <a:r>
              <a:rPr lang="fr-FR" sz="2800" dirty="0" err="1"/>
              <a:t>Delegate</a:t>
            </a:r>
            <a:r>
              <a:rPr lang="fr-FR" sz="2800" dirty="0"/>
              <a:t> </a:t>
            </a:r>
            <a:r>
              <a:rPr lang="fr-FR" sz="2800" dirty="0" err="1"/>
              <a:t>af</a:t>
            </a:r>
            <a:r>
              <a:rPr lang="fr-FR" sz="2800" dirty="0"/>
              <a:t>- ter </a:t>
            </a:r>
            <a:r>
              <a:rPr lang="fr-FR" sz="2800" dirty="0" err="1"/>
              <a:t>observing</a:t>
            </a:r>
            <a:r>
              <a:rPr lang="fr-FR" sz="2800" dirty="0"/>
              <a:t> W </a:t>
            </a:r>
            <a:r>
              <a:rPr lang="fr-FR" sz="2800" dirty="0" err="1"/>
              <a:t>initially</a:t>
            </a:r>
            <a:r>
              <a:rPr lang="fr-FR" sz="2800" dirty="0"/>
              <a:t>? </a:t>
            </a:r>
            <a:endParaRPr lang="fr-FR" sz="2800" dirty="0" smtClean="0"/>
          </a:p>
          <a:p>
            <a:endParaRPr lang="fr-FR" sz="2800" dirty="0"/>
          </a:p>
          <a:p>
            <a:r>
              <a:rPr lang="fr-FR" sz="2800" dirty="0" err="1"/>
              <a:t>Employer’s</a:t>
            </a:r>
            <a:r>
              <a:rPr lang="fr-FR" sz="2800" dirty="0"/>
              <a:t> </a:t>
            </a:r>
            <a:r>
              <a:rPr lang="fr-FR" sz="2800" dirty="0" err="1"/>
              <a:t>view</a:t>
            </a:r>
            <a:r>
              <a:rPr lang="fr-FR" sz="2800" dirty="0"/>
              <a:t> </a:t>
            </a:r>
            <a:r>
              <a:rPr lang="fr-FR" sz="2800" dirty="0" err="1"/>
              <a:t>is</a:t>
            </a:r>
            <a:r>
              <a:rPr lang="fr-FR" sz="2800" dirty="0"/>
              <a:t> </a:t>
            </a:r>
            <a:r>
              <a:rPr lang="fr-FR" sz="2800" dirty="0" err="1"/>
              <a:t>that</a:t>
            </a:r>
            <a:r>
              <a:rPr lang="fr-FR" sz="2800" dirty="0"/>
              <a:t>:</a:t>
            </a:r>
            <a:br>
              <a:rPr lang="fr-FR" sz="2800" dirty="0"/>
            </a:br>
            <a:r>
              <a:rPr lang="fr-FR" sz="2800" dirty="0" smtClean="0"/>
              <a:t>         - </a:t>
            </a:r>
            <a:r>
              <a:rPr lang="fr-FR" sz="2800" dirty="0" err="1" smtClean="0"/>
              <a:t>Coarse</a:t>
            </a:r>
            <a:r>
              <a:rPr lang="fr-FR" sz="2800" dirty="0"/>
              <a:t>: Works 2/3 of the time </a:t>
            </a:r>
            <a:endParaRPr lang="fr-FR" sz="2800" dirty="0" smtClean="0"/>
          </a:p>
          <a:p>
            <a:pPr marL="0" indent="0">
              <a:buNone/>
            </a:pPr>
            <a:r>
              <a:rPr lang="fr-FR" sz="2800" dirty="0" smtClean="0"/>
              <a:t>           - Rational</a:t>
            </a:r>
            <a:r>
              <a:rPr lang="fr-FR" sz="2800" dirty="0"/>
              <a:t>: Works 1/3 of the </a:t>
            </a:r>
            <a:r>
              <a:rPr lang="fr-FR" sz="2800" dirty="0" smtClean="0"/>
              <a:t>time</a:t>
            </a:r>
          </a:p>
          <a:p>
            <a:pPr marL="0" indent="0">
              <a:buNone/>
            </a:pPr>
            <a:endParaRPr lang="fr-FR" sz="2800" dirty="0"/>
          </a:p>
          <a:p>
            <a:r>
              <a:rPr lang="fr-FR" sz="2800" dirty="0" err="1"/>
              <a:t>After</a:t>
            </a:r>
            <a:r>
              <a:rPr lang="fr-FR" sz="2800" dirty="0"/>
              <a:t> </a:t>
            </a:r>
            <a:r>
              <a:rPr lang="fr-FR" sz="2800" dirty="0" err="1"/>
              <a:t>seeing</a:t>
            </a:r>
            <a:r>
              <a:rPr lang="fr-FR" sz="2800" dirty="0"/>
              <a:t> the </a:t>
            </a:r>
            <a:r>
              <a:rPr lang="fr-FR" sz="2800" dirty="0" err="1"/>
              <a:t>employee</a:t>
            </a:r>
            <a:r>
              <a:rPr lang="fr-FR" sz="2800" dirty="0"/>
              <a:t> </a:t>
            </a:r>
            <a:r>
              <a:rPr lang="fr-FR" sz="2800" dirty="0" err="1"/>
              <a:t>working</a:t>
            </a:r>
            <a:r>
              <a:rPr lang="fr-FR" sz="2800" dirty="0"/>
              <a:t>, the employer </a:t>
            </a:r>
            <a:r>
              <a:rPr lang="fr-FR" sz="2800" dirty="0" err="1" smtClean="0"/>
              <a:t>believes</a:t>
            </a:r>
            <a:r>
              <a:rPr lang="fr-FR" sz="2800" dirty="0" smtClean="0"/>
              <a:t> </a:t>
            </a:r>
            <a:r>
              <a:rPr lang="fr-FR" sz="2800" dirty="0" err="1"/>
              <a:t>there</a:t>
            </a:r>
            <a:r>
              <a:rPr lang="fr-FR" sz="2800" dirty="0"/>
              <a:t> </a:t>
            </a:r>
            <a:r>
              <a:rPr lang="fr-FR" sz="2800" dirty="0" err="1"/>
              <a:t>is</a:t>
            </a:r>
            <a:r>
              <a:rPr lang="fr-FR" sz="2800" dirty="0"/>
              <a:t> a large chance </a:t>
            </a:r>
            <a:r>
              <a:rPr lang="fr-FR" sz="2800" dirty="0" err="1"/>
              <a:t>she</a:t>
            </a:r>
            <a:r>
              <a:rPr lang="fr-FR" sz="2800" dirty="0"/>
              <a:t> faces a</a:t>
            </a:r>
            <a:r>
              <a:rPr lang="fr-FR" sz="2800" dirty="0" smtClean="0"/>
              <a:t> </a:t>
            </a:r>
            <a:r>
              <a:rPr lang="fr-FR" sz="2800" dirty="0" err="1"/>
              <a:t>Coarse</a:t>
            </a:r>
            <a:r>
              <a:rPr lang="fr-FR" sz="2800" dirty="0"/>
              <a:t> </a:t>
            </a:r>
            <a:r>
              <a:rPr lang="fr-FR" sz="2800" dirty="0" err="1" smtClean="0"/>
              <a:t>employee</a:t>
            </a:r>
            <a:r>
              <a:rPr lang="fr-FR" sz="2800" dirty="0" smtClean="0"/>
              <a:t>, </a:t>
            </a:r>
            <a:r>
              <a:rPr lang="fr-FR" sz="2800" i="1" dirty="0" err="1" smtClean="0"/>
              <a:t>working</a:t>
            </a:r>
            <a:r>
              <a:rPr lang="fr-FR" sz="2800" i="1" dirty="0" smtClean="0"/>
              <a:t> type</a:t>
            </a:r>
            <a:r>
              <a:rPr lang="fr-FR" sz="2800" dirty="0" smtClean="0"/>
              <a:t>. </a:t>
            </a:r>
            <a:r>
              <a:rPr lang="fr-FR" sz="2800" dirty="0" err="1"/>
              <a:t>Delegating</a:t>
            </a:r>
            <a:r>
              <a:rPr lang="fr-FR" sz="2800" dirty="0"/>
              <a:t> </a:t>
            </a:r>
            <a:r>
              <a:rPr lang="fr-FR" sz="2800" dirty="0" err="1"/>
              <a:t>is</a:t>
            </a:r>
            <a:r>
              <a:rPr lang="fr-FR" sz="2800" dirty="0"/>
              <a:t> </a:t>
            </a:r>
            <a:r>
              <a:rPr lang="fr-FR" sz="2800" dirty="0" err="1"/>
              <a:t>then</a:t>
            </a:r>
            <a:r>
              <a:rPr lang="fr-FR" sz="2800" dirty="0"/>
              <a:t> </a:t>
            </a:r>
            <a:r>
              <a:rPr lang="fr-FR" sz="2800" dirty="0" smtClean="0"/>
              <a:t>optimal </a:t>
            </a:r>
            <a:r>
              <a:rPr lang="fr-FR" sz="2800" dirty="0" err="1" smtClean="0"/>
              <a:t>with</a:t>
            </a:r>
            <a:r>
              <a:rPr lang="fr-FR" sz="2800" dirty="0" smtClean="0"/>
              <a:t> </a:t>
            </a:r>
            <a:r>
              <a:rPr lang="fr-FR" sz="2800" dirty="0" err="1" smtClean="0"/>
              <a:t>his</a:t>
            </a:r>
            <a:r>
              <a:rPr lang="fr-FR" sz="2800" dirty="0" smtClean="0"/>
              <a:t> </a:t>
            </a:r>
            <a:r>
              <a:rPr lang="fr-FR" sz="2800" dirty="0" err="1" smtClean="0"/>
              <a:t>belief</a:t>
            </a:r>
            <a:r>
              <a:rPr lang="fr-FR" sz="2800" dirty="0" smtClean="0"/>
              <a:t>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18282193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800" dirty="0"/>
          </a:p>
          <a:p>
            <a:r>
              <a:rPr lang="fr-FR" sz="2800" dirty="0"/>
              <a:t>1. The rational </a:t>
            </a:r>
            <a:r>
              <a:rPr lang="fr-FR" sz="2800" dirty="0" err="1"/>
              <a:t>employee</a:t>
            </a:r>
            <a:r>
              <a:rPr lang="fr-FR" sz="2800" dirty="0"/>
              <a:t> </a:t>
            </a:r>
            <a:r>
              <a:rPr lang="fr-FR" sz="2800" dirty="0" err="1"/>
              <a:t>conveys</a:t>
            </a:r>
            <a:r>
              <a:rPr lang="fr-FR" sz="2800" dirty="0"/>
              <a:t> the </a:t>
            </a:r>
            <a:r>
              <a:rPr lang="fr-FR" sz="2800" dirty="0" err="1"/>
              <a:t>belief</a:t>
            </a:r>
            <a:r>
              <a:rPr lang="fr-FR" sz="2800" dirty="0"/>
              <a:t> </a:t>
            </a:r>
            <a:r>
              <a:rPr lang="fr-FR" sz="2800" dirty="0" err="1"/>
              <a:t>that</a:t>
            </a:r>
            <a:r>
              <a:rPr lang="fr-FR" sz="2800" dirty="0"/>
              <a:t> </a:t>
            </a:r>
            <a:r>
              <a:rPr lang="fr-FR" sz="2800" dirty="0" err="1"/>
              <a:t>he</a:t>
            </a:r>
            <a:r>
              <a:rPr lang="fr-FR" sz="2800" dirty="0"/>
              <a:t> </a:t>
            </a:r>
            <a:r>
              <a:rPr lang="fr-FR" sz="2800" dirty="0" err="1"/>
              <a:t>is</a:t>
            </a:r>
            <a:r>
              <a:rPr lang="fr-FR" sz="2800" dirty="0"/>
              <a:t> </a:t>
            </a:r>
            <a:r>
              <a:rPr lang="fr-FR" sz="2800" dirty="0" smtClean="0"/>
              <a:t>of the </a:t>
            </a:r>
            <a:r>
              <a:rPr lang="fr-FR" sz="2800" i="1" dirty="0" err="1" smtClean="0"/>
              <a:t>working</a:t>
            </a:r>
            <a:r>
              <a:rPr lang="fr-FR" sz="2800" i="1" dirty="0" smtClean="0"/>
              <a:t> type </a:t>
            </a:r>
            <a:r>
              <a:rPr lang="fr-FR" sz="2800" dirty="0"/>
              <a:t>by </a:t>
            </a:r>
            <a:r>
              <a:rPr lang="fr-FR" sz="2800" dirty="0" err="1"/>
              <a:t>choosing</a:t>
            </a:r>
            <a:r>
              <a:rPr lang="fr-FR" sz="2800" dirty="0"/>
              <a:t> an action </a:t>
            </a:r>
            <a:r>
              <a:rPr lang="fr-FR" sz="2800" dirty="0" err="1"/>
              <a:t>that</a:t>
            </a:r>
            <a:r>
              <a:rPr lang="fr-FR" sz="2800" dirty="0"/>
              <a:t> the </a:t>
            </a:r>
            <a:r>
              <a:rPr lang="fr-FR" sz="2800" i="1" dirty="0" err="1" smtClean="0"/>
              <a:t>working</a:t>
            </a:r>
            <a:r>
              <a:rPr lang="fr-FR" sz="2800" i="1" dirty="0" smtClean="0"/>
              <a:t> type </a:t>
            </a:r>
            <a:r>
              <a:rPr lang="fr-FR" sz="2800" dirty="0" err="1"/>
              <a:t>does</a:t>
            </a:r>
            <a:r>
              <a:rPr lang="fr-FR" sz="2800" dirty="0"/>
              <a:t> not </a:t>
            </a:r>
            <a:r>
              <a:rPr lang="fr-FR" sz="2800" dirty="0" err="1"/>
              <a:t>even</a:t>
            </a:r>
            <a:r>
              <a:rPr lang="fr-FR" sz="2800" dirty="0"/>
              <a:t> </a:t>
            </a:r>
            <a:r>
              <a:rPr lang="fr-FR" sz="2800" dirty="0" err="1"/>
              <a:t>make</a:t>
            </a:r>
            <a:r>
              <a:rPr lang="fr-FR" sz="2800" dirty="0"/>
              <a:t> </a:t>
            </a:r>
            <a:r>
              <a:rPr lang="fr-FR" sz="2800" dirty="0" smtClean="0"/>
              <a:t>(”</a:t>
            </a:r>
            <a:r>
              <a:rPr lang="fr-FR" sz="2800" dirty="0" err="1"/>
              <a:t>too</a:t>
            </a:r>
            <a:r>
              <a:rPr lang="fr-FR" sz="2800" dirty="0"/>
              <a:t> good to </a:t>
            </a:r>
            <a:r>
              <a:rPr lang="fr-FR" sz="2800" dirty="0" err="1"/>
              <a:t>be</a:t>
            </a:r>
            <a:r>
              <a:rPr lang="fr-FR" sz="2800" dirty="0"/>
              <a:t> </a:t>
            </a:r>
            <a:r>
              <a:rPr lang="fr-FR" sz="2800" dirty="0" err="1"/>
              <a:t>true</a:t>
            </a:r>
            <a:r>
              <a:rPr lang="fr-FR" sz="2800" dirty="0"/>
              <a:t>” or ”</a:t>
            </a:r>
            <a:r>
              <a:rPr lang="fr-FR" sz="2800" dirty="0" err="1"/>
              <a:t>too</a:t>
            </a:r>
            <a:r>
              <a:rPr lang="fr-FR" sz="2800" dirty="0"/>
              <a:t> </a:t>
            </a:r>
            <a:r>
              <a:rPr lang="fr-FR" sz="2800" dirty="0" err="1"/>
              <a:t>nice</a:t>
            </a:r>
            <a:r>
              <a:rPr lang="fr-FR" sz="2800" dirty="0"/>
              <a:t> to </a:t>
            </a:r>
            <a:r>
              <a:rPr lang="fr-FR" sz="2800" dirty="0" err="1"/>
              <a:t>be</a:t>
            </a:r>
            <a:r>
              <a:rPr lang="fr-FR" sz="2800" dirty="0"/>
              <a:t> </a:t>
            </a:r>
            <a:r>
              <a:rPr lang="fr-FR" sz="2800" dirty="0" err="1"/>
              <a:t>honest</a:t>
            </a:r>
            <a:r>
              <a:rPr lang="fr-FR" sz="2800" dirty="0" smtClean="0"/>
              <a:t>”). </a:t>
            </a:r>
          </a:p>
          <a:p>
            <a:endParaRPr lang="fr-FR" sz="2800" dirty="0"/>
          </a:p>
          <a:p>
            <a:r>
              <a:rPr lang="fr-FR" sz="2800" dirty="0"/>
              <a:t>2. The cognitive type of the employer </a:t>
            </a:r>
            <a:r>
              <a:rPr lang="fr-FR" sz="2800" dirty="0" err="1"/>
              <a:t>makes</a:t>
            </a:r>
            <a:r>
              <a:rPr lang="fr-FR" sz="2800" dirty="0"/>
              <a:t> </a:t>
            </a:r>
            <a:r>
              <a:rPr lang="fr-FR" sz="2800" dirty="0" err="1"/>
              <a:t>her</a:t>
            </a:r>
            <a:r>
              <a:rPr lang="fr-FR" sz="2800" dirty="0"/>
              <a:t> </a:t>
            </a:r>
            <a:r>
              <a:rPr lang="fr-FR" sz="2800" dirty="0" err="1"/>
              <a:t>reason</a:t>
            </a:r>
            <a:r>
              <a:rPr lang="fr-FR" sz="2800" dirty="0"/>
              <a:t> as if </a:t>
            </a:r>
            <a:r>
              <a:rPr lang="fr-FR" sz="2800" dirty="0" err="1"/>
              <a:t>she</a:t>
            </a:r>
            <a:r>
              <a:rPr lang="fr-FR" sz="2800" dirty="0"/>
              <a:t> </a:t>
            </a:r>
            <a:r>
              <a:rPr lang="fr-FR" sz="2800" dirty="0" err="1"/>
              <a:t>faced</a:t>
            </a:r>
            <a:r>
              <a:rPr lang="fr-FR" sz="2800" dirty="0"/>
              <a:t> a screening </a:t>
            </a:r>
            <a:r>
              <a:rPr lang="fr-FR" sz="2800" dirty="0" err="1"/>
              <a:t>problem</a:t>
            </a:r>
            <a:r>
              <a:rPr lang="fr-FR" sz="2800" dirty="0"/>
              <a:t> </a:t>
            </a:r>
            <a:r>
              <a:rPr lang="fr-FR" sz="2800" dirty="0" err="1"/>
              <a:t>whereas</a:t>
            </a:r>
            <a:r>
              <a:rPr lang="fr-FR" sz="2800" dirty="0"/>
              <a:t> </a:t>
            </a:r>
            <a:r>
              <a:rPr lang="fr-FR" sz="2800" dirty="0" err="1"/>
              <a:t>she</a:t>
            </a:r>
            <a:r>
              <a:rPr lang="fr-FR" sz="2800" dirty="0"/>
              <a:t> faces a moral </a:t>
            </a:r>
            <a:r>
              <a:rPr lang="fr-FR" sz="2800" dirty="0" err="1"/>
              <a:t>hazard</a:t>
            </a:r>
            <a:r>
              <a:rPr lang="fr-FR" sz="2800" dirty="0"/>
              <a:t> </a:t>
            </a:r>
            <a:r>
              <a:rPr lang="fr-FR" sz="2800" dirty="0" err="1" smtClean="0"/>
              <a:t>problem</a:t>
            </a:r>
            <a:r>
              <a:rPr lang="fr-FR" sz="2800" dirty="0"/>
              <a:t>.</a:t>
            </a:r>
            <a:endParaRPr lang="fr-FR" sz="2800" dirty="0" smtClean="0"/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Autofit/>
          </a:bodyPr>
          <a:lstStyle/>
          <a:p>
            <a:r>
              <a:rPr lang="fr-FR" dirty="0" smtClean="0"/>
              <a:t>Observations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889553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The </a:t>
            </a:r>
            <a:r>
              <a:rPr lang="fr-FR" dirty="0" err="1" smtClean="0"/>
              <a:t>deception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3200" dirty="0" err="1" smtClean="0"/>
              <a:t>Behave</a:t>
            </a:r>
            <a:r>
              <a:rPr lang="fr-FR" sz="3200" dirty="0" smtClean="0"/>
              <a:t> </a:t>
            </a:r>
            <a:r>
              <a:rPr lang="fr-FR" sz="3200" dirty="0" err="1" smtClean="0"/>
              <a:t>excessively</a:t>
            </a:r>
            <a:r>
              <a:rPr lang="fr-FR" sz="3200" dirty="0" smtClean="0"/>
              <a:t> </a:t>
            </a:r>
            <a:r>
              <a:rPr lang="fr-FR" sz="3200" dirty="0" err="1" smtClean="0"/>
              <a:t>nicely</a:t>
            </a:r>
            <a:r>
              <a:rPr lang="fr-FR" sz="32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3200" dirty="0" err="1"/>
              <a:t>S</a:t>
            </a:r>
            <a:r>
              <a:rPr lang="fr-FR" sz="3200" dirty="0" err="1" smtClean="0"/>
              <a:t>ophisticated</a:t>
            </a:r>
            <a:r>
              <a:rPr lang="fr-FR" sz="3200" dirty="0" smtClean="0"/>
              <a:t> but not </a:t>
            </a:r>
            <a:r>
              <a:rPr lang="fr-FR" sz="3200" dirty="0" err="1" smtClean="0"/>
              <a:t>too</a:t>
            </a:r>
            <a:r>
              <a:rPr lang="fr-FR" sz="3200" dirty="0" smtClean="0"/>
              <a:t> </a:t>
            </a:r>
            <a:r>
              <a:rPr lang="fr-FR" sz="3200" dirty="0" err="1" smtClean="0"/>
              <a:t>sophisticated</a:t>
            </a:r>
            <a:r>
              <a:rPr lang="fr-FR" sz="3200" dirty="0" smtClean="0"/>
              <a:t> agents </a:t>
            </a:r>
            <a:r>
              <a:rPr lang="fr-FR" sz="3200" dirty="0" err="1" smtClean="0"/>
              <a:t>will</a:t>
            </a:r>
            <a:r>
              <a:rPr lang="fr-FR" sz="3200" dirty="0" smtClean="0"/>
              <a:t> </a:t>
            </a:r>
            <a:r>
              <a:rPr lang="fr-FR" sz="3200" dirty="0" err="1" smtClean="0"/>
              <a:t>revise</a:t>
            </a:r>
            <a:r>
              <a:rPr lang="fr-FR" sz="3200" dirty="0" smtClean="0"/>
              <a:t> </a:t>
            </a:r>
            <a:r>
              <a:rPr lang="fr-FR" sz="3200" dirty="0" err="1" smtClean="0"/>
              <a:t>their</a:t>
            </a:r>
            <a:r>
              <a:rPr lang="fr-FR" sz="3200" dirty="0" smtClean="0"/>
              <a:t> </a:t>
            </a:r>
            <a:r>
              <a:rPr lang="fr-FR" sz="3200" dirty="0" err="1" smtClean="0"/>
              <a:t>beliefs</a:t>
            </a:r>
            <a:r>
              <a:rPr lang="fr-FR" sz="3200" dirty="0" smtClean="0"/>
              <a:t> about </a:t>
            </a:r>
            <a:r>
              <a:rPr lang="fr-FR" sz="3200" dirty="0" err="1" smtClean="0"/>
              <a:t>your</a:t>
            </a:r>
            <a:r>
              <a:rPr lang="fr-FR" sz="3200" dirty="0" smtClean="0"/>
              <a:t> </a:t>
            </a:r>
            <a:r>
              <a:rPr lang="fr-FR" sz="3200" i="1" dirty="0" smtClean="0"/>
              <a:t>type</a:t>
            </a:r>
            <a:r>
              <a:rPr lang="fr-FR" sz="3200" dirty="0" smtClean="0"/>
              <a:t> (FAE).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3200" dirty="0" smtClean="0"/>
              <a:t>Exploit </a:t>
            </a:r>
            <a:r>
              <a:rPr lang="fr-FR" sz="3200" dirty="0" err="1" smtClean="0"/>
              <a:t>this</a:t>
            </a:r>
            <a:r>
              <a:rPr lang="fr-FR" sz="3200" dirty="0" smtClean="0"/>
              <a:t> confidence.</a:t>
            </a:r>
          </a:p>
          <a:p>
            <a:pPr marL="457200" indent="-457200">
              <a:buFont typeface="+mj-lt"/>
              <a:buAutoNum type="arabicPeriod"/>
            </a:pPr>
            <a:endParaRPr lang="fr-FR" sz="3200" dirty="0"/>
          </a:p>
          <a:p>
            <a:pPr marL="0" indent="0">
              <a:buNone/>
            </a:pPr>
            <a:r>
              <a:rPr lang="fr-FR" sz="3200" dirty="0" smtClean="0"/>
              <a:t>Con </a:t>
            </a:r>
            <a:r>
              <a:rPr lang="fr-FR" sz="3200" dirty="0" err="1" smtClean="0"/>
              <a:t>artists</a:t>
            </a:r>
            <a:r>
              <a:rPr lang="fr-FR" sz="3200" dirty="0" smtClean="0"/>
              <a:t> </a:t>
            </a:r>
            <a:r>
              <a:rPr lang="fr-FR" sz="3200" dirty="0" err="1" smtClean="0"/>
              <a:t>need</a:t>
            </a:r>
            <a:r>
              <a:rPr lang="fr-FR" sz="3200" dirty="0" smtClean="0"/>
              <a:t> </a:t>
            </a:r>
            <a:r>
              <a:rPr lang="fr-FR" sz="3200" dirty="0" err="1" smtClean="0"/>
              <a:t>naive</a:t>
            </a:r>
            <a:r>
              <a:rPr lang="fr-FR" sz="3200" dirty="0" smtClean="0"/>
              <a:t> (but not </a:t>
            </a:r>
            <a:r>
              <a:rPr lang="fr-FR" sz="3200" dirty="0" err="1" smtClean="0"/>
              <a:t>too</a:t>
            </a:r>
            <a:r>
              <a:rPr lang="fr-FR" sz="3200" dirty="0" smtClean="0"/>
              <a:t> </a:t>
            </a:r>
            <a:r>
              <a:rPr lang="fr-FR" sz="3200" dirty="0" err="1" smtClean="0"/>
              <a:t>naive</a:t>
            </a:r>
            <a:r>
              <a:rPr lang="fr-FR" sz="3200" dirty="0" smtClean="0"/>
              <a:t>) agents on </a:t>
            </a:r>
            <a:r>
              <a:rPr lang="fr-FR" sz="3200" dirty="0" err="1" smtClean="0"/>
              <a:t>both</a:t>
            </a:r>
            <a:r>
              <a:rPr lang="fr-FR" sz="3200" dirty="0" smtClean="0"/>
              <a:t> </a:t>
            </a:r>
            <a:r>
              <a:rPr lang="fr-FR" sz="3200" dirty="0" err="1" smtClean="0"/>
              <a:t>sides</a:t>
            </a:r>
            <a:r>
              <a:rPr lang="fr-FR" sz="3200" dirty="0" smtClean="0"/>
              <a:t>.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53412894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Applications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3000" dirty="0" smtClean="0"/>
              <a:t>Grimm</a:t>
            </a:r>
          </a:p>
          <a:p>
            <a:endParaRPr lang="fr-FR" sz="1900" dirty="0" smtClean="0"/>
          </a:p>
          <a:p>
            <a:r>
              <a:rPr lang="fr-FR" sz="3000" dirty="0" smtClean="0"/>
              <a:t>Vincent, the </a:t>
            </a:r>
            <a:r>
              <a:rPr lang="fr-FR" sz="3000" dirty="0" err="1" smtClean="0"/>
              <a:t>waiter</a:t>
            </a:r>
            <a:endParaRPr lang="fr-FR" sz="3000" dirty="0" smtClean="0"/>
          </a:p>
          <a:p>
            <a:endParaRPr lang="fr-FR" sz="1900" dirty="0" smtClean="0"/>
          </a:p>
          <a:p>
            <a:r>
              <a:rPr lang="fr-FR" sz="3000" dirty="0" smtClean="0"/>
              <a:t>Real </a:t>
            </a:r>
            <a:r>
              <a:rPr lang="fr-FR" sz="3000" dirty="0" err="1" smtClean="0"/>
              <a:t>estate</a:t>
            </a:r>
            <a:r>
              <a:rPr lang="fr-FR" sz="3000" dirty="0" smtClean="0"/>
              <a:t> agent</a:t>
            </a:r>
          </a:p>
          <a:p>
            <a:endParaRPr lang="fr-FR" sz="1900" dirty="0" smtClean="0"/>
          </a:p>
          <a:p>
            <a:r>
              <a:rPr lang="fr-FR" sz="3000" dirty="0" err="1" smtClean="0"/>
              <a:t>Bargaining</a:t>
            </a:r>
            <a:endParaRPr lang="fr-FR" sz="3000" dirty="0" smtClean="0"/>
          </a:p>
          <a:p>
            <a:endParaRPr lang="fr-FR" sz="1900" dirty="0" smtClean="0"/>
          </a:p>
          <a:p>
            <a:r>
              <a:rPr lang="fr-FR" sz="3000" dirty="0" smtClean="0"/>
              <a:t>Con </a:t>
            </a:r>
            <a:r>
              <a:rPr lang="fr-FR" sz="3000" dirty="0" err="1" smtClean="0"/>
              <a:t>artist</a:t>
            </a:r>
            <a:r>
              <a:rPr lang="fr-FR" sz="3000" dirty="0" smtClean="0"/>
              <a:t>, </a:t>
            </a:r>
            <a:r>
              <a:rPr lang="fr-FR" sz="3000" i="1" dirty="0" smtClean="0"/>
              <a:t>The Sting</a:t>
            </a:r>
          </a:p>
          <a:p>
            <a:endParaRPr lang="fr-FR" sz="1900" i="1" dirty="0" smtClean="0"/>
          </a:p>
          <a:p>
            <a:r>
              <a:rPr lang="fr-FR" sz="3000" dirty="0" err="1" smtClean="0"/>
              <a:t>Spying</a:t>
            </a:r>
            <a:r>
              <a:rPr lang="fr-FR" sz="3000" dirty="0" smtClean="0"/>
              <a:t> network, The </a:t>
            </a:r>
            <a:r>
              <a:rPr lang="fr-FR" sz="3000" dirty="0" err="1" smtClean="0"/>
              <a:t>Funkspiel</a:t>
            </a:r>
            <a:endParaRPr lang="fr-FR" sz="3000" dirty="0" smtClean="0"/>
          </a:p>
          <a:p>
            <a:endParaRPr lang="fr-FR" sz="1000" dirty="0"/>
          </a:p>
          <a:p>
            <a:pPr marL="0" indent="0">
              <a:buNone/>
            </a:pPr>
            <a:r>
              <a:rPr lang="is-IS" dirty="0" smtClean="0"/>
              <a:t>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523885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Experimental</a:t>
            </a:r>
            <a:r>
              <a:rPr lang="fr-FR" dirty="0" smtClean="0"/>
              <a:t> Observations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In Communication </a:t>
            </a:r>
            <a:r>
              <a:rPr lang="fr-FR" sz="2800" dirty="0" err="1" smtClean="0"/>
              <a:t>games</a:t>
            </a:r>
            <a:r>
              <a:rPr lang="fr-FR" sz="2800" dirty="0" smtClean="0"/>
              <a:t> à la Crawford </a:t>
            </a:r>
            <a:r>
              <a:rPr lang="fr-FR" sz="2800" dirty="0" err="1" smtClean="0"/>
              <a:t>Sobel</a:t>
            </a:r>
            <a:r>
              <a:rPr lang="fr-FR" sz="2800" dirty="0" smtClean="0"/>
              <a:t>, </a:t>
            </a:r>
            <a:r>
              <a:rPr lang="fr-FR" sz="2800" dirty="0" err="1"/>
              <a:t>s</a:t>
            </a:r>
            <a:r>
              <a:rPr lang="fr-FR" sz="2800" dirty="0" err="1" smtClean="0"/>
              <a:t>enders</a:t>
            </a:r>
            <a:r>
              <a:rPr lang="fr-FR" sz="2800" dirty="0" smtClean="0"/>
              <a:t> </a:t>
            </a:r>
            <a:r>
              <a:rPr lang="fr-FR" sz="2800" dirty="0" err="1" smtClean="0"/>
              <a:t>send</a:t>
            </a:r>
            <a:r>
              <a:rPr lang="fr-FR" sz="2800" dirty="0" smtClean="0"/>
              <a:t> messages more informative </a:t>
            </a:r>
            <a:r>
              <a:rPr lang="fr-FR" sz="2800" dirty="0" err="1" smtClean="0"/>
              <a:t>than</a:t>
            </a:r>
            <a:r>
              <a:rPr lang="fr-FR" sz="2800" dirty="0" smtClean="0"/>
              <a:t> </a:t>
            </a:r>
            <a:r>
              <a:rPr lang="fr-FR" sz="2800" dirty="0" err="1" smtClean="0"/>
              <a:t>what</a:t>
            </a:r>
            <a:r>
              <a:rPr lang="fr-FR" sz="2800" dirty="0" smtClean="0"/>
              <a:t> the </a:t>
            </a:r>
            <a:r>
              <a:rPr lang="fr-FR" sz="2800" dirty="0" err="1" smtClean="0"/>
              <a:t>equilibrium</a:t>
            </a:r>
            <a:r>
              <a:rPr lang="fr-FR" sz="2800" dirty="0" smtClean="0"/>
              <a:t> </a:t>
            </a:r>
            <a:r>
              <a:rPr lang="fr-FR" sz="2800" dirty="0" err="1" smtClean="0"/>
              <a:t>describes</a:t>
            </a:r>
            <a:r>
              <a:rPr lang="fr-FR" sz="2800" dirty="0" smtClean="0"/>
              <a:t>.</a:t>
            </a:r>
          </a:p>
          <a:p>
            <a:endParaRPr lang="fr-FR" sz="2800" dirty="0" smtClean="0"/>
          </a:p>
          <a:p>
            <a:r>
              <a:rPr lang="fr-FR" sz="2800" dirty="0"/>
              <a:t> T</a:t>
            </a:r>
            <a:r>
              <a:rPr lang="fr-FR" sz="2800" dirty="0" smtClean="0"/>
              <a:t>he </a:t>
            </a:r>
            <a:r>
              <a:rPr lang="fr-FR" sz="2800" dirty="0" err="1" smtClean="0"/>
              <a:t>role</a:t>
            </a:r>
            <a:r>
              <a:rPr lang="fr-FR" sz="2800" dirty="0" smtClean="0"/>
              <a:t> of </a:t>
            </a:r>
            <a:r>
              <a:rPr lang="fr-FR" sz="2800" dirty="0" err="1" smtClean="0"/>
              <a:t>consequences</a:t>
            </a:r>
            <a:r>
              <a:rPr lang="fr-FR" sz="2800" dirty="0" smtClean="0"/>
              <a:t>.</a:t>
            </a:r>
          </a:p>
          <a:p>
            <a:endParaRPr lang="fr-FR" sz="2800" dirty="0"/>
          </a:p>
          <a:p>
            <a:r>
              <a:rPr lang="fr-FR" sz="2800" dirty="0" err="1" smtClean="0"/>
              <a:t>With</a:t>
            </a:r>
            <a:r>
              <a:rPr lang="fr-FR" sz="2800" dirty="0" smtClean="0"/>
              <a:t> </a:t>
            </a:r>
            <a:r>
              <a:rPr lang="fr-FR" sz="2800" dirty="0" err="1" smtClean="0"/>
              <a:t>zero-sum</a:t>
            </a:r>
            <a:r>
              <a:rPr lang="fr-FR" sz="2800" dirty="0" smtClean="0"/>
              <a:t> </a:t>
            </a:r>
            <a:r>
              <a:rPr lang="fr-FR" sz="2800" dirty="0" err="1" smtClean="0"/>
              <a:t>games</a:t>
            </a:r>
            <a:r>
              <a:rPr lang="fr-FR" sz="2800" dirty="0" smtClean="0"/>
              <a:t>, </a:t>
            </a:r>
            <a:r>
              <a:rPr lang="fr-FR" sz="2800" dirty="0" err="1" smtClean="0"/>
              <a:t>we</a:t>
            </a:r>
            <a:r>
              <a:rPr lang="fr-FR" sz="2800" dirty="0" smtClean="0"/>
              <a:t> observe </a:t>
            </a:r>
            <a:r>
              <a:rPr lang="fr-FR" sz="2800" dirty="0" err="1" smtClean="0"/>
              <a:t>deception</a:t>
            </a:r>
            <a:r>
              <a:rPr lang="fr-FR" sz="2800" dirty="0" smtClean="0"/>
              <a:t> and the main </a:t>
            </a:r>
            <a:r>
              <a:rPr lang="fr-FR" sz="2800" dirty="0" err="1" smtClean="0"/>
              <a:t>differences</a:t>
            </a:r>
            <a:r>
              <a:rPr lang="fr-FR" sz="2800" dirty="0" smtClean="0"/>
              <a:t> </a:t>
            </a:r>
            <a:r>
              <a:rPr lang="fr-FR" sz="2800" dirty="0" err="1" smtClean="0"/>
              <a:t>may</a:t>
            </a:r>
            <a:r>
              <a:rPr lang="fr-FR" sz="2800" dirty="0" smtClean="0"/>
              <a:t> </a:t>
            </a:r>
            <a:r>
              <a:rPr lang="fr-FR" sz="2800" dirty="0" err="1" smtClean="0"/>
              <a:t>be</a:t>
            </a:r>
            <a:r>
              <a:rPr lang="fr-FR" sz="2800" dirty="0" smtClean="0"/>
              <a:t> </a:t>
            </a:r>
            <a:r>
              <a:rPr lang="fr-FR" sz="2800" dirty="0" err="1" smtClean="0"/>
              <a:t>explained</a:t>
            </a:r>
            <a:r>
              <a:rPr lang="fr-FR" sz="2800" dirty="0" smtClean="0"/>
              <a:t> by the distribution of cognitive </a:t>
            </a:r>
            <a:r>
              <a:rPr lang="fr-FR" sz="2800" dirty="0" err="1" smtClean="0"/>
              <a:t>abilities</a:t>
            </a:r>
            <a:r>
              <a:rPr lang="fr-FR" sz="2800" dirty="0" smtClean="0"/>
              <a:t>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51715959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Summary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err="1" smtClean="0">
                <a:solidFill>
                  <a:srgbClr val="292934"/>
                </a:solidFill>
              </a:rPr>
              <a:t>Unpredictability</a:t>
            </a:r>
            <a:r>
              <a:rPr lang="fr-FR" sz="2800" dirty="0" smtClean="0">
                <a:solidFill>
                  <a:srgbClr val="292934"/>
                </a:solidFill>
              </a:rPr>
              <a:t> </a:t>
            </a:r>
            <a:r>
              <a:rPr lang="fr-FR" sz="2800" dirty="0" err="1" smtClean="0">
                <a:solidFill>
                  <a:srgbClr val="292934"/>
                </a:solidFill>
              </a:rPr>
              <a:t>is</a:t>
            </a:r>
            <a:r>
              <a:rPr lang="fr-FR" sz="2800" dirty="0" smtClean="0">
                <a:solidFill>
                  <a:srgbClr val="292934"/>
                </a:solidFill>
              </a:rPr>
              <a:t> a </a:t>
            </a:r>
            <a:r>
              <a:rPr lang="fr-FR" sz="2800" dirty="0" err="1" smtClean="0">
                <a:solidFill>
                  <a:srgbClr val="292934"/>
                </a:solidFill>
              </a:rPr>
              <a:t>key</a:t>
            </a:r>
            <a:r>
              <a:rPr lang="fr-FR" sz="2800" dirty="0" smtClean="0">
                <a:solidFill>
                  <a:srgbClr val="292934"/>
                </a:solidFill>
              </a:rPr>
              <a:t> </a:t>
            </a:r>
            <a:r>
              <a:rPr lang="fr-FR" sz="2800" dirty="0" err="1" smtClean="0">
                <a:solidFill>
                  <a:srgbClr val="292934"/>
                </a:solidFill>
              </a:rPr>
              <a:t>element</a:t>
            </a:r>
            <a:r>
              <a:rPr lang="fr-FR" sz="2800" dirty="0" smtClean="0">
                <a:solidFill>
                  <a:srgbClr val="292934"/>
                </a:solidFill>
              </a:rPr>
              <a:t> in </a:t>
            </a:r>
            <a:r>
              <a:rPr lang="fr-FR" sz="2800" dirty="0" err="1" smtClean="0">
                <a:solidFill>
                  <a:srgbClr val="292934"/>
                </a:solidFill>
              </a:rPr>
              <a:t>game</a:t>
            </a:r>
            <a:r>
              <a:rPr lang="fr-FR" sz="2800" dirty="0" smtClean="0">
                <a:solidFill>
                  <a:srgbClr val="292934"/>
                </a:solidFill>
              </a:rPr>
              <a:t> </a:t>
            </a:r>
            <a:r>
              <a:rPr lang="fr-FR" sz="2800" dirty="0" err="1" smtClean="0">
                <a:solidFill>
                  <a:srgbClr val="292934"/>
                </a:solidFill>
              </a:rPr>
              <a:t>theory</a:t>
            </a:r>
            <a:r>
              <a:rPr lang="fr-FR" sz="2800" dirty="0" smtClean="0">
                <a:solidFill>
                  <a:srgbClr val="292934"/>
                </a:solidFill>
              </a:rPr>
              <a:t>, </a:t>
            </a:r>
            <a:r>
              <a:rPr lang="fr-FR" sz="2800" dirty="0" err="1" smtClean="0">
                <a:solidFill>
                  <a:srgbClr val="292934"/>
                </a:solidFill>
              </a:rPr>
              <a:t>deception</a:t>
            </a:r>
            <a:r>
              <a:rPr lang="fr-FR" sz="2800" dirty="0" smtClean="0">
                <a:solidFill>
                  <a:srgbClr val="292934"/>
                </a:solidFill>
              </a:rPr>
              <a:t> </a:t>
            </a:r>
            <a:r>
              <a:rPr lang="fr-FR" sz="2800" dirty="0" err="1" smtClean="0">
                <a:solidFill>
                  <a:srgbClr val="292934"/>
                </a:solidFill>
              </a:rPr>
              <a:t>is</a:t>
            </a:r>
            <a:r>
              <a:rPr lang="fr-FR" sz="2800" dirty="0" smtClean="0">
                <a:solidFill>
                  <a:srgbClr val="292934"/>
                </a:solidFill>
              </a:rPr>
              <a:t> a more </a:t>
            </a:r>
            <a:r>
              <a:rPr lang="fr-FR" sz="2800" dirty="0" err="1" smtClean="0">
                <a:solidFill>
                  <a:srgbClr val="292934"/>
                </a:solidFill>
              </a:rPr>
              <a:t>recent</a:t>
            </a:r>
            <a:r>
              <a:rPr lang="fr-FR" sz="2800" dirty="0" smtClean="0">
                <a:solidFill>
                  <a:srgbClr val="292934"/>
                </a:solidFill>
              </a:rPr>
              <a:t> </a:t>
            </a:r>
            <a:r>
              <a:rPr lang="fr-FR" sz="2800" dirty="0" err="1" smtClean="0">
                <a:solidFill>
                  <a:srgbClr val="292934"/>
                </a:solidFill>
              </a:rPr>
              <a:t>concern</a:t>
            </a:r>
            <a:r>
              <a:rPr lang="fr-FR" sz="2800" dirty="0" smtClean="0">
                <a:solidFill>
                  <a:srgbClr val="292934"/>
                </a:solidFill>
              </a:rPr>
              <a:t>.</a:t>
            </a:r>
          </a:p>
          <a:p>
            <a:r>
              <a:rPr lang="fr-FR" sz="2800" dirty="0" smtClean="0">
                <a:solidFill>
                  <a:srgbClr val="292934"/>
                </a:solidFill>
              </a:rPr>
              <a:t>In </a:t>
            </a:r>
            <a:r>
              <a:rPr lang="fr-FR" sz="2800" dirty="0" err="1" smtClean="0">
                <a:solidFill>
                  <a:srgbClr val="292934"/>
                </a:solidFill>
              </a:rPr>
              <a:t>order</a:t>
            </a:r>
            <a:r>
              <a:rPr lang="fr-FR" sz="2800" dirty="0" smtClean="0">
                <a:solidFill>
                  <a:srgbClr val="292934"/>
                </a:solidFill>
              </a:rPr>
              <a:t> to </a:t>
            </a:r>
            <a:r>
              <a:rPr lang="fr-FR" sz="2800" dirty="0" err="1" smtClean="0">
                <a:solidFill>
                  <a:srgbClr val="292934"/>
                </a:solidFill>
              </a:rPr>
              <a:t>represent</a:t>
            </a:r>
            <a:r>
              <a:rPr lang="fr-FR" sz="2800" dirty="0" smtClean="0">
                <a:solidFill>
                  <a:srgbClr val="292934"/>
                </a:solidFill>
              </a:rPr>
              <a:t> </a:t>
            </a:r>
            <a:r>
              <a:rPr lang="fr-FR" sz="2800" dirty="0" err="1" smtClean="0">
                <a:solidFill>
                  <a:srgbClr val="292934"/>
                </a:solidFill>
              </a:rPr>
              <a:t>deception</a:t>
            </a:r>
            <a:r>
              <a:rPr lang="fr-FR" sz="2800" dirty="0" smtClean="0">
                <a:solidFill>
                  <a:srgbClr val="292934"/>
                </a:solidFill>
              </a:rPr>
              <a:t>, </a:t>
            </a:r>
            <a:r>
              <a:rPr lang="fr-FR" sz="2800" dirty="0" err="1" smtClean="0">
                <a:solidFill>
                  <a:srgbClr val="292934"/>
                </a:solidFill>
              </a:rPr>
              <a:t>you</a:t>
            </a:r>
            <a:r>
              <a:rPr lang="fr-FR" sz="2800" dirty="0" smtClean="0">
                <a:solidFill>
                  <a:srgbClr val="292934"/>
                </a:solidFill>
              </a:rPr>
              <a:t> </a:t>
            </a:r>
            <a:r>
              <a:rPr lang="fr-FR" sz="2800" dirty="0" err="1" smtClean="0">
                <a:solidFill>
                  <a:srgbClr val="292934"/>
                </a:solidFill>
              </a:rPr>
              <a:t>need</a:t>
            </a:r>
            <a:r>
              <a:rPr lang="fr-FR" sz="2800" dirty="0" smtClean="0">
                <a:solidFill>
                  <a:srgbClr val="292934"/>
                </a:solidFill>
              </a:rPr>
              <a:t> </a:t>
            </a:r>
            <a:r>
              <a:rPr lang="fr-FR" sz="2800" dirty="0" err="1" smtClean="0">
                <a:solidFill>
                  <a:srgbClr val="292934"/>
                </a:solidFill>
              </a:rPr>
              <a:t>naive</a:t>
            </a:r>
            <a:r>
              <a:rPr lang="fr-FR" sz="2800" dirty="0" smtClean="0">
                <a:solidFill>
                  <a:srgbClr val="292934"/>
                </a:solidFill>
              </a:rPr>
              <a:t> agents (but not </a:t>
            </a:r>
            <a:r>
              <a:rPr lang="fr-FR" sz="2800" dirty="0" err="1" smtClean="0">
                <a:solidFill>
                  <a:srgbClr val="292934"/>
                </a:solidFill>
              </a:rPr>
              <a:t>too</a:t>
            </a:r>
            <a:r>
              <a:rPr lang="fr-FR" sz="2800" dirty="0" smtClean="0">
                <a:solidFill>
                  <a:srgbClr val="292934"/>
                </a:solidFill>
              </a:rPr>
              <a:t> </a:t>
            </a:r>
            <a:r>
              <a:rPr lang="fr-FR" sz="2800" dirty="0" err="1" smtClean="0">
                <a:solidFill>
                  <a:srgbClr val="292934"/>
                </a:solidFill>
              </a:rPr>
              <a:t>naive</a:t>
            </a:r>
            <a:r>
              <a:rPr lang="fr-FR" sz="2800" dirty="0" smtClean="0">
                <a:solidFill>
                  <a:srgbClr val="292934"/>
                </a:solidFill>
              </a:rPr>
              <a:t>).</a:t>
            </a:r>
          </a:p>
          <a:p>
            <a:r>
              <a:rPr lang="fr-FR" sz="2800" b="1" dirty="0" err="1" smtClean="0">
                <a:solidFill>
                  <a:srgbClr val="292934"/>
                </a:solidFill>
              </a:rPr>
              <a:t>Conceptual</a:t>
            </a:r>
            <a:r>
              <a:rPr lang="fr-FR" sz="2800" b="1" dirty="0" smtClean="0">
                <a:solidFill>
                  <a:srgbClr val="292934"/>
                </a:solidFill>
              </a:rPr>
              <a:t> </a:t>
            </a:r>
            <a:r>
              <a:rPr lang="fr-FR" sz="2800" b="1" dirty="0" err="1" smtClean="0">
                <a:solidFill>
                  <a:srgbClr val="292934"/>
                </a:solidFill>
              </a:rPr>
              <a:t>developments</a:t>
            </a:r>
            <a:r>
              <a:rPr lang="fr-FR" sz="2800" dirty="0" smtClean="0">
                <a:solidFill>
                  <a:srgbClr val="292934"/>
                </a:solidFill>
              </a:rPr>
              <a:t>: </a:t>
            </a:r>
            <a:r>
              <a:rPr lang="fr-FR" sz="2800" dirty="0" err="1" smtClean="0">
                <a:solidFill>
                  <a:srgbClr val="292934"/>
                </a:solidFill>
              </a:rPr>
              <a:t>Other</a:t>
            </a:r>
            <a:r>
              <a:rPr lang="fr-FR" sz="2800" dirty="0" smtClean="0">
                <a:solidFill>
                  <a:srgbClr val="292934"/>
                </a:solidFill>
              </a:rPr>
              <a:t> </a:t>
            </a:r>
            <a:r>
              <a:rPr lang="fr-FR" sz="2800" dirty="0" err="1" smtClean="0">
                <a:solidFill>
                  <a:srgbClr val="292934"/>
                </a:solidFill>
              </a:rPr>
              <a:t>cues</a:t>
            </a:r>
            <a:r>
              <a:rPr lang="fr-FR" sz="2800" dirty="0" smtClean="0">
                <a:solidFill>
                  <a:srgbClr val="292934"/>
                </a:solidFill>
              </a:rPr>
              <a:t> </a:t>
            </a:r>
            <a:r>
              <a:rPr lang="fr-FR" sz="2800" dirty="0" err="1" smtClean="0">
                <a:solidFill>
                  <a:srgbClr val="292934"/>
                </a:solidFill>
              </a:rPr>
              <a:t>than</a:t>
            </a:r>
            <a:r>
              <a:rPr lang="fr-FR" sz="2800" dirty="0" smtClean="0">
                <a:solidFill>
                  <a:srgbClr val="292934"/>
                </a:solidFill>
              </a:rPr>
              <a:t> FAE </a:t>
            </a:r>
            <a:r>
              <a:rPr lang="fr-FR" sz="2800" dirty="0" err="1" smtClean="0">
                <a:solidFill>
                  <a:srgbClr val="292934"/>
                </a:solidFill>
              </a:rPr>
              <a:t>may</a:t>
            </a:r>
            <a:r>
              <a:rPr lang="fr-FR" sz="2800" dirty="0" smtClean="0">
                <a:solidFill>
                  <a:srgbClr val="292934"/>
                </a:solidFill>
              </a:rPr>
              <a:t> </a:t>
            </a:r>
            <a:r>
              <a:rPr lang="fr-FR" sz="2800" dirty="0" err="1" smtClean="0">
                <a:solidFill>
                  <a:srgbClr val="292934"/>
                </a:solidFill>
              </a:rPr>
              <a:t>explain</a:t>
            </a:r>
            <a:r>
              <a:rPr lang="fr-FR" sz="2800" dirty="0" smtClean="0">
                <a:solidFill>
                  <a:srgbClr val="292934"/>
                </a:solidFill>
              </a:rPr>
              <a:t> </a:t>
            </a:r>
            <a:r>
              <a:rPr lang="fr-FR" sz="2800" dirty="0" err="1" smtClean="0">
                <a:solidFill>
                  <a:srgbClr val="292934"/>
                </a:solidFill>
              </a:rPr>
              <a:t>deception</a:t>
            </a:r>
            <a:r>
              <a:rPr lang="fr-FR" sz="2800" dirty="0" smtClean="0">
                <a:solidFill>
                  <a:srgbClr val="292934"/>
                </a:solidFill>
              </a:rPr>
              <a:t>.</a:t>
            </a:r>
          </a:p>
          <a:p>
            <a:r>
              <a:rPr lang="fr-FR" sz="2800" dirty="0" smtClean="0">
                <a:solidFill>
                  <a:srgbClr val="292934"/>
                </a:solidFill>
              </a:rPr>
              <a:t>A </a:t>
            </a:r>
            <a:r>
              <a:rPr lang="fr-FR" sz="2800" dirty="0" err="1" smtClean="0">
                <a:solidFill>
                  <a:srgbClr val="292934"/>
                </a:solidFill>
              </a:rPr>
              <a:t>rich</a:t>
            </a:r>
            <a:r>
              <a:rPr lang="fr-FR" sz="2800" dirty="0" smtClean="0">
                <a:solidFill>
                  <a:srgbClr val="292934"/>
                </a:solidFill>
              </a:rPr>
              <a:t> </a:t>
            </a:r>
            <a:r>
              <a:rPr lang="fr-FR" sz="2800" b="1" dirty="0" err="1" smtClean="0">
                <a:solidFill>
                  <a:srgbClr val="292934"/>
                </a:solidFill>
              </a:rPr>
              <a:t>tool</a:t>
            </a:r>
            <a:r>
              <a:rPr lang="fr-FR" sz="2800" dirty="0" smtClean="0">
                <a:solidFill>
                  <a:srgbClr val="292934"/>
                </a:solidFill>
              </a:rPr>
              <a:t> for </a:t>
            </a:r>
            <a:r>
              <a:rPr lang="fr-FR" sz="2800" dirty="0" err="1" smtClean="0">
                <a:solidFill>
                  <a:srgbClr val="292934"/>
                </a:solidFill>
              </a:rPr>
              <a:t>analyzing</a:t>
            </a:r>
            <a:r>
              <a:rPr lang="fr-FR" sz="2800" dirty="0" smtClean="0">
                <a:solidFill>
                  <a:srgbClr val="292934"/>
                </a:solidFill>
              </a:rPr>
              <a:t> </a:t>
            </a:r>
            <a:r>
              <a:rPr lang="fr-FR" sz="2800" dirty="0" err="1" smtClean="0">
                <a:solidFill>
                  <a:srgbClr val="292934"/>
                </a:solidFill>
              </a:rPr>
              <a:t>many</a:t>
            </a:r>
            <a:r>
              <a:rPr lang="fr-FR" sz="2800" dirty="0" smtClean="0">
                <a:solidFill>
                  <a:srgbClr val="292934"/>
                </a:solidFill>
              </a:rPr>
              <a:t> </a:t>
            </a:r>
            <a:r>
              <a:rPr lang="fr-FR" sz="2800" dirty="0" err="1" smtClean="0">
                <a:solidFill>
                  <a:srgbClr val="292934"/>
                </a:solidFill>
              </a:rPr>
              <a:t>economic</a:t>
            </a:r>
            <a:r>
              <a:rPr lang="fr-FR" sz="2800" dirty="0" smtClean="0">
                <a:solidFill>
                  <a:srgbClr val="292934"/>
                </a:solidFill>
              </a:rPr>
              <a:t> interactions.</a:t>
            </a:r>
          </a:p>
          <a:p>
            <a:r>
              <a:rPr lang="fr-FR" sz="2800" dirty="0" smtClean="0">
                <a:solidFill>
                  <a:srgbClr val="292934"/>
                </a:solidFill>
              </a:rPr>
              <a:t>How do </a:t>
            </a:r>
            <a:r>
              <a:rPr lang="fr-FR" sz="2800" dirty="0" err="1" smtClean="0">
                <a:solidFill>
                  <a:srgbClr val="292934"/>
                </a:solidFill>
              </a:rPr>
              <a:t>we</a:t>
            </a:r>
            <a:r>
              <a:rPr lang="fr-FR" sz="2800" dirty="0" smtClean="0">
                <a:solidFill>
                  <a:srgbClr val="292934"/>
                </a:solidFill>
              </a:rPr>
              <a:t> </a:t>
            </a:r>
            <a:r>
              <a:rPr lang="fr-FR" sz="2800" dirty="0" err="1" smtClean="0">
                <a:solidFill>
                  <a:srgbClr val="292934"/>
                </a:solidFill>
              </a:rPr>
              <a:t>educate</a:t>
            </a:r>
            <a:r>
              <a:rPr lang="fr-FR" sz="2800" dirty="0" smtClean="0">
                <a:solidFill>
                  <a:srgbClr val="292934"/>
                </a:solidFill>
              </a:rPr>
              <a:t> people? </a:t>
            </a:r>
            <a:r>
              <a:rPr lang="fr-FR" sz="2800" dirty="0" err="1" smtClean="0">
                <a:solidFill>
                  <a:srgbClr val="292934"/>
                </a:solidFill>
              </a:rPr>
              <a:t>Should</a:t>
            </a:r>
            <a:r>
              <a:rPr lang="fr-FR" sz="2800" dirty="0" smtClean="0">
                <a:solidFill>
                  <a:srgbClr val="292934"/>
                </a:solidFill>
              </a:rPr>
              <a:t> </a:t>
            </a:r>
            <a:r>
              <a:rPr lang="fr-FR" sz="2800" dirty="0" err="1" smtClean="0">
                <a:solidFill>
                  <a:srgbClr val="292934"/>
                </a:solidFill>
              </a:rPr>
              <a:t>we</a:t>
            </a:r>
            <a:r>
              <a:rPr lang="fr-FR" sz="2800" dirty="0" smtClean="0">
                <a:solidFill>
                  <a:srgbClr val="292934"/>
                </a:solidFill>
              </a:rPr>
              <a:t>?</a:t>
            </a:r>
            <a:endParaRPr lang="fr-FR" sz="2800" dirty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436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The first </a:t>
            </a:r>
            <a:r>
              <a:rPr lang="fr-FR" dirty="0" err="1" smtClean="0"/>
              <a:t>approach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dirty="0" err="1" smtClean="0"/>
              <a:t>Many</a:t>
            </a:r>
            <a:r>
              <a:rPr lang="fr-FR" sz="3200" dirty="0" smtClean="0"/>
              <a:t> </a:t>
            </a:r>
            <a:r>
              <a:rPr lang="fr-FR" sz="3200" dirty="0" err="1" smtClean="0"/>
              <a:t>consumers</a:t>
            </a:r>
            <a:r>
              <a:rPr lang="fr-FR" sz="3200" dirty="0" smtClean="0"/>
              <a:t> are </a:t>
            </a:r>
            <a:r>
              <a:rPr lang="fr-FR" sz="3200" dirty="0" err="1"/>
              <a:t>b</a:t>
            </a:r>
            <a:r>
              <a:rPr lang="fr-FR" sz="3200" dirty="0" err="1" smtClean="0"/>
              <a:t>ehaviourally</a:t>
            </a:r>
            <a:r>
              <a:rPr lang="fr-FR" sz="3200" dirty="0" smtClean="0"/>
              <a:t> </a:t>
            </a:r>
            <a:r>
              <a:rPr lang="fr-FR" sz="3200" dirty="0" err="1" smtClean="0"/>
              <a:t>biased</a:t>
            </a:r>
            <a:r>
              <a:rPr lang="fr-FR" sz="3200" dirty="0" smtClean="0"/>
              <a:t> or </a:t>
            </a:r>
            <a:r>
              <a:rPr lang="fr-FR" sz="3200" dirty="0" err="1" smtClean="0"/>
              <a:t>boundedly</a:t>
            </a:r>
            <a:r>
              <a:rPr lang="fr-FR" sz="3200" dirty="0" smtClean="0"/>
              <a:t> rational (</a:t>
            </a:r>
            <a:r>
              <a:rPr lang="fr-FR" sz="3200" dirty="0"/>
              <a:t>N</a:t>
            </a:r>
            <a:r>
              <a:rPr lang="fr-FR" sz="3200" dirty="0" smtClean="0"/>
              <a:t>ot </a:t>
            </a:r>
            <a:r>
              <a:rPr lang="fr-FR" sz="3200" dirty="0" err="1" smtClean="0"/>
              <a:t>only</a:t>
            </a:r>
            <a:r>
              <a:rPr lang="fr-FR" sz="3200" dirty="0" smtClean="0"/>
              <a:t> a </a:t>
            </a:r>
            <a:r>
              <a:rPr lang="fr-FR" sz="3200" dirty="0" err="1" smtClean="0"/>
              <a:t>transitory</a:t>
            </a:r>
            <a:r>
              <a:rPr lang="fr-FR" sz="3200" dirty="0" smtClean="0"/>
              <a:t> </a:t>
            </a:r>
            <a:r>
              <a:rPr lang="fr-FR" sz="3200" dirty="0" err="1" smtClean="0"/>
              <a:t>phenomenon</a:t>
            </a:r>
            <a:r>
              <a:rPr lang="fr-FR" sz="3200" dirty="0" smtClean="0"/>
              <a:t>).</a:t>
            </a:r>
          </a:p>
          <a:p>
            <a:pPr marL="0" indent="0">
              <a:buNone/>
            </a:pPr>
            <a:endParaRPr lang="fr-FR" sz="3200" dirty="0" smtClean="0"/>
          </a:p>
          <a:p>
            <a:r>
              <a:rPr lang="fr-FR" sz="3200" dirty="0" err="1" smtClean="0"/>
              <a:t>Assuming</a:t>
            </a:r>
            <a:r>
              <a:rPr lang="fr-FR" sz="3200" dirty="0" smtClean="0"/>
              <a:t> </a:t>
            </a:r>
            <a:r>
              <a:rPr lang="fr-FR" sz="3200" dirty="0" err="1" smtClean="0"/>
              <a:t>that</a:t>
            </a:r>
            <a:r>
              <a:rPr lang="fr-FR" sz="3200" dirty="0" smtClean="0"/>
              <a:t> </a:t>
            </a:r>
            <a:r>
              <a:rPr lang="fr-FR" sz="3200" dirty="0" err="1" smtClean="0"/>
              <a:t>firms</a:t>
            </a:r>
            <a:r>
              <a:rPr lang="fr-FR" sz="3200" dirty="0" smtClean="0"/>
              <a:t> are rational, </a:t>
            </a:r>
            <a:r>
              <a:rPr lang="fr-FR" sz="3200" dirty="0" err="1" smtClean="0"/>
              <a:t>we</a:t>
            </a:r>
            <a:r>
              <a:rPr lang="fr-FR" sz="3200" dirty="0" smtClean="0"/>
              <a:t> </a:t>
            </a:r>
            <a:r>
              <a:rPr lang="fr-FR" sz="3200" dirty="0" err="1" smtClean="0"/>
              <a:t>may</a:t>
            </a:r>
            <a:r>
              <a:rPr lang="fr-FR" sz="3200" dirty="0" smtClean="0"/>
              <a:t> </a:t>
            </a:r>
            <a:r>
              <a:rPr lang="fr-FR" sz="3200" dirty="0" err="1" smtClean="0"/>
              <a:t>consider</a:t>
            </a:r>
            <a:r>
              <a:rPr lang="fr-FR" sz="3200" dirty="0" smtClean="0"/>
              <a:t> how </a:t>
            </a:r>
            <a:r>
              <a:rPr lang="fr-FR" sz="3200" dirty="0" err="1" smtClean="0"/>
              <a:t>they</a:t>
            </a:r>
            <a:r>
              <a:rPr lang="fr-FR" sz="3200" dirty="0" smtClean="0"/>
              <a:t> exploit </a:t>
            </a:r>
            <a:r>
              <a:rPr lang="fr-FR" sz="3200" dirty="0" err="1" smtClean="0"/>
              <a:t>these</a:t>
            </a:r>
            <a:r>
              <a:rPr lang="fr-FR" sz="3200" dirty="0" smtClean="0"/>
              <a:t> </a:t>
            </a:r>
            <a:r>
              <a:rPr lang="fr-FR" sz="3200" i="1" dirty="0" err="1" smtClean="0"/>
              <a:t>weaknesses</a:t>
            </a:r>
            <a:r>
              <a:rPr lang="fr-FR" sz="3200" dirty="0" smtClean="0"/>
              <a:t> on the consumer </a:t>
            </a:r>
            <a:r>
              <a:rPr lang="fr-FR" sz="3200" dirty="0" err="1" smtClean="0"/>
              <a:t>side</a:t>
            </a:r>
            <a:r>
              <a:rPr lang="fr-FR" sz="3200" dirty="0" smtClean="0"/>
              <a:t>, how </a:t>
            </a:r>
            <a:r>
              <a:rPr lang="fr-FR" sz="3200" dirty="0" err="1" smtClean="0"/>
              <a:t>it</a:t>
            </a:r>
            <a:r>
              <a:rPr lang="fr-FR" sz="3200" dirty="0" smtClean="0"/>
              <a:t> affects the </a:t>
            </a:r>
            <a:r>
              <a:rPr lang="fr-FR" sz="3200" dirty="0" err="1" smtClean="0"/>
              <a:t>market</a:t>
            </a:r>
            <a:r>
              <a:rPr lang="fr-FR" sz="3200" dirty="0" smtClean="0"/>
              <a:t> and the possible </a:t>
            </a:r>
            <a:r>
              <a:rPr lang="fr-FR" sz="3200" dirty="0" err="1" smtClean="0"/>
              <a:t>remedies</a:t>
            </a:r>
            <a:r>
              <a:rPr lang="fr-FR" sz="3200" dirty="0" smtClean="0"/>
              <a:t>. 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05925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r-FR" dirty="0" smtClean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sz="4000" dirty="0" err="1" smtClean="0"/>
              <a:t>Thank</a:t>
            </a:r>
            <a:r>
              <a:rPr lang="fr-FR" sz="4000" dirty="0" smtClean="0"/>
              <a:t> </a:t>
            </a:r>
            <a:r>
              <a:rPr lang="fr-FR" sz="4000" dirty="0" err="1" smtClean="0"/>
              <a:t>you</a:t>
            </a:r>
            <a:endParaRPr lang="fr-FR" sz="4000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559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The </a:t>
            </a:r>
            <a:r>
              <a:rPr lang="fr-FR" dirty="0" err="1" smtClean="0"/>
              <a:t>framework</a:t>
            </a:r>
            <a:r>
              <a:rPr lang="fr-FR" dirty="0" smtClean="0"/>
              <a:t>: BIO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A second </a:t>
            </a:r>
            <a:r>
              <a:rPr lang="fr-FR" sz="3200" dirty="0" err="1" smtClean="0"/>
              <a:t>generation</a:t>
            </a:r>
            <a:r>
              <a:rPr lang="fr-FR" sz="3200" dirty="0" smtClean="0"/>
              <a:t> of </a:t>
            </a:r>
            <a:r>
              <a:rPr lang="fr-FR" sz="3200" dirty="0" err="1" smtClean="0"/>
              <a:t>literature</a:t>
            </a:r>
            <a:r>
              <a:rPr lang="fr-FR" sz="3200" dirty="0" smtClean="0"/>
              <a:t> </a:t>
            </a:r>
            <a:r>
              <a:rPr lang="fr-FR" sz="3200" dirty="0" err="1" smtClean="0"/>
              <a:t>after</a:t>
            </a:r>
            <a:r>
              <a:rPr lang="fr-FR" sz="3200" dirty="0" smtClean="0"/>
              <a:t> the identification of </a:t>
            </a:r>
            <a:r>
              <a:rPr lang="fr-FR" sz="3200" dirty="0" err="1" smtClean="0"/>
              <a:t>many</a:t>
            </a:r>
            <a:r>
              <a:rPr lang="fr-FR" sz="3200" dirty="0" smtClean="0"/>
              <a:t> consumer </a:t>
            </a:r>
            <a:r>
              <a:rPr lang="fr-FR" sz="3200" dirty="0" err="1" smtClean="0"/>
              <a:t>biases</a:t>
            </a:r>
            <a:r>
              <a:rPr lang="fr-FR" sz="3200" dirty="0" smtClean="0"/>
              <a:t> </a:t>
            </a:r>
            <a:r>
              <a:rPr lang="fr-FR" sz="3200" dirty="0" err="1" smtClean="0"/>
              <a:t>beginning</a:t>
            </a:r>
            <a:r>
              <a:rPr lang="fr-FR" sz="3200" dirty="0" smtClean="0"/>
              <a:t> in the 80’s (</a:t>
            </a:r>
            <a:r>
              <a:rPr lang="fr-FR" sz="3200" dirty="0" err="1" smtClean="0"/>
              <a:t>Kahneman</a:t>
            </a:r>
            <a:r>
              <a:rPr lang="fr-FR" sz="3200" dirty="0" smtClean="0"/>
              <a:t>, </a:t>
            </a:r>
            <a:r>
              <a:rPr lang="fr-FR" sz="3200" dirty="0" err="1" smtClean="0"/>
              <a:t>Tversky</a:t>
            </a:r>
            <a:r>
              <a:rPr lang="fr-FR" sz="3200" dirty="0" smtClean="0"/>
              <a:t>, Thaler …).</a:t>
            </a:r>
          </a:p>
          <a:p>
            <a:endParaRPr lang="fr-FR" sz="3200" dirty="0" smtClean="0"/>
          </a:p>
          <a:p>
            <a:r>
              <a:rPr lang="fr-FR" sz="3200" dirty="0" smtClean="0"/>
              <a:t>A </a:t>
            </a:r>
            <a:r>
              <a:rPr lang="fr-FR" sz="3200" dirty="0" err="1" smtClean="0"/>
              <a:t>growing</a:t>
            </a:r>
            <a:r>
              <a:rPr lang="fr-FR" sz="3200" dirty="0" smtClean="0"/>
              <a:t> </a:t>
            </a:r>
            <a:r>
              <a:rPr lang="fr-FR" sz="3200" dirty="0" err="1" smtClean="0"/>
              <a:t>literature</a:t>
            </a:r>
            <a:r>
              <a:rPr lang="fr-FR" sz="3200" dirty="0" smtClean="0"/>
              <a:t> </a:t>
            </a:r>
            <a:r>
              <a:rPr lang="fr-FR" sz="3200" dirty="0" err="1" smtClean="0"/>
              <a:t>that</a:t>
            </a:r>
            <a:r>
              <a:rPr lang="fr-FR" sz="3200" dirty="0" smtClean="0"/>
              <a:t> </a:t>
            </a:r>
            <a:r>
              <a:rPr lang="fr-FR" sz="3200" dirty="0" err="1" smtClean="0"/>
              <a:t>focuses</a:t>
            </a:r>
            <a:r>
              <a:rPr lang="fr-FR" sz="3200" dirty="0" smtClean="0"/>
              <a:t> on </a:t>
            </a:r>
            <a:r>
              <a:rPr lang="fr-FR" sz="3200" dirty="0" err="1" smtClean="0"/>
              <a:t>equilibrium</a:t>
            </a:r>
            <a:r>
              <a:rPr lang="fr-FR" sz="3200" dirty="0" smtClean="0"/>
              <a:t> </a:t>
            </a:r>
            <a:r>
              <a:rPr lang="fr-FR" sz="3200" dirty="0" err="1" smtClean="0"/>
              <a:t>behaviors</a:t>
            </a:r>
            <a:r>
              <a:rPr lang="fr-FR" sz="3200" dirty="0" smtClean="0"/>
              <a:t> and </a:t>
            </a:r>
            <a:r>
              <a:rPr lang="fr-FR" sz="3200" dirty="0" err="1" smtClean="0"/>
              <a:t>firms</a:t>
            </a:r>
            <a:r>
              <a:rPr lang="fr-FR" sz="3200" dirty="0" smtClean="0"/>
              <a:t>’ exploitations of </a:t>
            </a:r>
            <a:r>
              <a:rPr lang="fr-FR" sz="3200" dirty="0" err="1" smtClean="0"/>
              <a:t>these</a:t>
            </a:r>
            <a:r>
              <a:rPr lang="fr-FR" sz="3200" dirty="0" smtClean="0"/>
              <a:t> </a:t>
            </a:r>
            <a:r>
              <a:rPr lang="fr-FR" sz="3200" dirty="0" err="1" smtClean="0"/>
              <a:t>biases</a:t>
            </a:r>
            <a:r>
              <a:rPr lang="fr-FR" sz="3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505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The main </a:t>
            </a:r>
            <a:r>
              <a:rPr lang="fr-FR" dirty="0" err="1" smtClean="0"/>
              <a:t>behavioural</a:t>
            </a:r>
            <a:r>
              <a:rPr lang="fr-FR" dirty="0" smtClean="0"/>
              <a:t> </a:t>
            </a:r>
            <a:r>
              <a:rPr lang="fr-FR" dirty="0" err="1" smtClean="0"/>
              <a:t>biases</a:t>
            </a:r>
            <a:r>
              <a:rPr lang="fr-FR" dirty="0" smtClean="0"/>
              <a:t> </a:t>
            </a:r>
            <a:r>
              <a:rPr lang="fr-FR" dirty="0" err="1" smtClean="0"/>
              <a:t>considered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b="1" dirty="0" err="1" smtClean="0">
                <a:solidFill>
                  <a:srgbClr val="292934"/>
                </a:solidFill>
              </a:rPr>
              <a:t>Willingnes</a:t>
            </a:r>
            <a:r>
              <a:rPr lang="fr-FR" sz="2800" b="1" dirty="0" smtClean="0">
                <a:solidFill>
                  <a:srgbClr val="292934"/>
                </a:solidFill>
              </a:rPr>
              <a:t> to </a:t>
            </a:r>
            <a:r>
              <a:rPr lang="fr-FR" sz="2800" b="1" dirty="0" err="1" smtClean="0">
                <a:solidFill>
                  <a:srgbClr val="292934"/>
                </a:solidFill>
              </a:rPr>
              <a:t>pay</a:t>
            </a:r>
            <a:r>
              <a:rPr lang="fr-FR" sz="2800" dirty="0" smtClean="0"/>
              <a:t>: </a:t>
            </a:r>
            <a:r>
              <a:rPr lang="fr-FR" sz="2800" dirty="0" err="1" smtClean="0"/>
              <a:t>misperception</a:t>
            </a:r>
            <a:r>
              <a:rPr lang="fr-FR" sz="2800" dirty="0" smtClean="0"/>
              <a:t> of the </a:t>
            </a:r>
            <a:r>
              <a:rPr lang="fr-FR" sz="2800" dirty="0" err="1" smtClean="0"/>
              <a:t>preferences</a:t>
            </a:r>
            <a:r>
              <a:rPr lang="fr-FR" sz="2800" dirty="0" smtClean="0"/>
              <a:t> and </a:t>
            </a:r>
            <a:r>
              <a:rPr lang="fr-FR" sz="2800" dirty="0" err="1" smtClean="0"/>
              <a:t>desired</a:t>
            </a:r>
            <a:r>
              <a:rPr lang="fr-FR" sz="2800" dirty="0" smtClean="0"/>
              <a:t> </a:t>
            </a:r>
            <a:r>
              <a:rPr lang="fr-FR" sz="2800" dirty="0" err="1" smtClean="0"/>
              <a:t>quantities</a:t>
            </a:r>
            <a:r>
              <a:rPr lang="fr-FR" sz="2800" dirty="0" smtClean="0"/>
              <a:t>. </a:t>
            </a:r>
          </a:p>
          <a:p>
            <a:pPr lvl="2">
              <a:buFontTx/>
              <a:buChar char="-"/>
            </a:pPr>
            <a:r>
              <a:rPr lang="fr-FR" sz="2600" dirty="0" err="1" smtClean="0"/>
              <a:t>DellaVigna</a:t>
            </a:r>
            <a:r>
              <a:rPr lang="fr-FR" sz="2600" dirty="0" smtClean="0"/>
              <a:t> and </a:t>
            </a:r>
            <a:r>
              <a:rPr lang="fr-FR" sz="2600" dirty="0" err="1" smtClean="0"/>
              <a:t>Malmendier</a:t>
            </a:r>
            <a:r>
              <a:rPr lang="fr-FR" sz="2600" dirty="0" smtClean="0"/>
              <a:t> (2004, 2006)</a:t>
            </a:r>
          </a:p>
          <a:p>
            <a:pPr lvl="2">
              <a:buFontTx/>
              <a:buChar char="-"/>
            </a:pPr>
            <a:r>
              <a:rPr lang="fr-FR" sz="2600" dirty="0" err="1" smtClean="0"/>
              <a:t>Grubb</a:t>
            </a:r>
            <a:r>
              <a:rPr lang="fr-FR" sz="2600" dirty="0" smtClean="0"/>
              <a:t> ((2009)) </a:t>
            </a:r>
            <a:endParaRPr lang="fr-FR" sz="3200" dirty="0" smtClean="0"/>
          </a:p>
          <a:p>
            <a:r>
              <a:rPr lang="fr-FR" sz="2800" b="1" dirty="0" err="1" smtClean="0"/>
              <a:t>Search</a:t>
            </a:r>
            <a:r>
              <a:rPr lang="fr-FR" sz="2800" dirty="0" smtClean="0"/>
              <a:t> issues: </a:t>
            </a:r>
            <a:r>
              <a:rPr lang="fr-FR" sz="2800" dirty="0" err="1" smtClean="0"/>
              <a:t>Inertia</a:t>
            </a:r>
            <a:r>
              <a:rPr lang="fr-FR" sz="2800" dirty="0" smtClean="0"/>
              <a:t> or </a:t>
            </a:r>
            <a:r>
              <a:rPr lang="fr-FR" sz="2800" dirty="0" err="1" smtClean="0"/>
              <a:t>misjudgement</a:t>
            </a:r>
            <a:r>
              <a:rPr lang="fr-FR" sz="2800" dirty="0" smtClean="0"/>
              <a:t> of </a:t>
            </a:r>
            <a:r>
              <a:rPr lang="fr-FR" sz="2800" dirty="0" err="1" smtClean="0"/>
              <a:t>prices</a:t>
            </a:r>
            <a:r>
              <a:rPr lang="fr-FR" sz="2800" dirty="0" smtClean="0"/>
              <a:t> and </a:t>
            </a:r>
            <a:r>
              <a:rPr lang="fr-FR" sz="2800" dirty="0" err="1" smtClean="0"/>
              <a:t>offers</a:t>
            </a:r>
            <a:r>
              <a:rPr lang="fr-FR" sz="3200" dirty="0" smtClean="0"/>
              <a:t>.</a:t>
            </a:r>
          </a:p>
          <a:p>
            <a:pPr lvl="2">
              <a:buFontTx/>
              <a:buChar char="-"/>
            </a:pPr>
            <a:r>
              <a:rPr lang="fr-FR" sz="2600" dirty="0" err="1" smtClean="0"/>
              <a:t>Piccione</a:t>
            </a:r>
            <a:r>
              <a:rPr lang="fr-FR" sz="2600" dirty="0" smtClean="0"/>
              <a:t> and </a:t>
            </a:r>
            <a:r>
              <a:rPr lang="fr-FR" sz="2600" dirty="0" err="1" smtClean="0"/>
              <a:t>Spiegler</a:t>
            </a:r>
            <a:r>
              <a:rPr lang="fr-FR" sz="2600" dirty="0" smtClean="0"/>
              <a:t> (2009)</a:t>
            </a:r>
          </a:p>
          <a:p>
            <a:pPr lvl="2">
              <a:buFontTx/>
              <a:buChar char="-"/>
            </a:pPr>
            <a:r>
              <a:rPr lang="fr-FR" sz="2600" dirty="0" err="1" smtClean="0"/>
              <a:t>Kalayci</a:t>
            </a:r>
            <a:r>
              <a:rPr lang="fr-FR" sz="2600" dirty="0" smtClean="0"/>
              <a:t> and </a:t>
            </a:r>
            <a:r>
              <a:rPr lang="fr-FR" sz="2600" dirty="0" err="1" smtClean="0"/>
              <a:t>Potters</a:t>
            </a:r>
            <a:r>
              <a:rPr lang="fr-FR" sz="2600" dirty="0" smtClean="0"/>
              <a:t> (2010)</a:t>
            </a:r>
            <a:endParaRPr lang="fr-FR" sz="3200" dirty="0" smtClean="0"/>
          </a:p>
          <a:p>
            <a:r>
              <a:rPr lang="fr-FR" sz="2800" b="1" dirty="0" err="1" smtClean="0"/>
              <a:t>Misjudgement</a:t>
            </a:r>
            <a:r>
              <a:rPr lang="fr-FR" sz="2800" dirty="0" smtClean="0"/>
              <a:t> of </a:t>
            </a:r>
            <a:r>
              <a:rPr lang="fr-FR" sz="2800" dirty="0" err="1" smtClean="0"/>
              <a:t>product</a:t>
            </a:r>
            <a:r>
              <a:rPr lang="fr-FR" sz="2800" dirty="0" smtClean="0"/>
              <a:t> </a:t>
            </a:r>
            <a:r>
              <a:rPr lang="fr-FR" sz="2800" dirty="0" err="1" smtClean="0"/>
              <a:t>attributes</a:t>
            </a:r>
            <a:r>
              <a:rPr lang="fr-FR" sz="2800" dirty="0" smtClean="0"/>
              <a:t> and </a:t>
            </a:r>
            <a:r>
              <a:rPr lang="fr-FR" sz="2800" dirty="0" err="1" smtClean="0"/>
              <a:t>quality</a:t>
            </a:r>
            <a:r>
              <a:rPr lang="fr-FR" sz="2800" dirty="0" smtClean="0"/>
              <a:t>.</a:t>
            </a:r>
          </a:p>
          <a:p>
            <a:pPr marL="502920" lvl="4" indent="0">
              <a:buSzPct val="85000"/>
              <a:buNone/>
            </a:pPr>
            <a:r>
              <a:rPr lang="fr-FR" sz="2600" dirty="0" smtClean="0"/>
              <a:t>- </a:t>
            </a:r>
            <a:r>
              <a:rPr lang="fr-FR" sz="2600" dirty="0" err="1" smtClean="0"/>
              <a:t>Spiegler</a:t>
            </a:r>
            <a:r>
              <a:rPr lang="fr-FR" sz="2600" dirty="0" smtClean="0"/>
              <a:t> </a:t>
            </a:r>
            <a:r>
              <a:rPr lang="fr-FR" sz="2600" dirty="0"/>
              <a:t>(</a:t>
            </a:r>
            <a:r>
              <a:rPr lang="fr-FR" sz="2600" dirty="0" smtClean="0"/>
              <a:t>2006)</a:t>
            </a:r>
            <a:endParaRPr lang="fr-FR" sz="2600" dirty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47354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Two</a:t>
            </a:r>
            <a:r>
              <a:rPr lang="fr-FR" dirty="0" smtClean="0"/>
              <a:t> illustrations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en-US" sz="3200" dirty="0" smtClean="0"/>
              <a:t>“Shrouded attributes, consumer myopia and information suppression in Competitive markets”, </a:t>
            </a:r>
            <a:r>
              <a:rPr lang="en-US" sz="3200" dirty="0" err="1" smtClean="0"/>
              <a:t>Gabaix</a:t>
            </a:r>
            <a:r>
              <a:rPr lang="en-US" sz="3200" dirty="0" smtClean="0"/>
              <a:t> and </a:t>
            </a:r>
            <a:r>
              <a:rPr lang="en-US" sz="3200" dirty="0" err="1" smtClean="0"/>
              <a:t>Laibson</a:t>
            </a:r>
            <a:r>
              <a:rPr lang="en-US" sz="3200" dirty="0" smtClean="0"/>
              <a:t> (2006) 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 smtClean="0"/>
              <a:t>“The market for Quacks”, </a:t>
            </a:r>
            <a:r>
              <a:rPr lang="en-US" sz="3200" dirty="0" err="1" smtClean="0"/>
              <a:t>Spiegler</a:t>
            </a:r>
            <a:r>
              <a:rPr lang="en-US" sz="3200" dirty="0" smtClean="0"/>
              <a:t> (2006)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77953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Shrouded</a:t>
            </a:r>
            <a:r>
              <a:rPr lang="fr-FR" dirty="0" smtClean="0"/>
              <a:t> </a:t>
            </a:r>
            <a:r>
              <a:rPr lang="fr-FR" dirty="0" err="1" smtClean="0"/>
              <a:t>attributes</a:t>
            </a:r>
            <a:r>
              <a:rPr lang="fr-FR" dirty="0" smtClean="0"/>
              <a:t> - Motivation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1000" dirty="0" smtClean="0"/>
          </a:p>
          <a:p>
            <a:r>
              <a:rPr lang="fr-FR" sz="3200" dirty="0" err="1" smtClean="0"/>
              <a:t>Some</a:t>
            </a:r>
            <a:r>
              <a:rPr lang="fr-FR" sz="3200" dirty="0" smtClean="0"/>
              <a:t> </a:t>
            </a:r>
            <a:r>
              <a:rPr lang="fr-FR" sz="3200" dirty="0" err="1"/>
              <a:t>consumers</a:t>
            </a:r>
            <a:r>
              <a:rPr lang="fr-FR" sz="3200" dirty="0"/>
              <a:t> are </a:t>
            </a:r>
            <a:r>
              <a:rPr lang="fr-FR" sz="3200" dirty="0" err="1"/>
              <a:t>unaware</a:t>
            </a:r>
            <a:r>
              <a:rPr lang="fr-FR" sz="3200" dirty="0"/>
              <a:t> </a:t>
            </a:r>
            <a:r>
              <a:rPr lang="fr-FR" sz="3200" dirty="0" err="1"/>
              <a:t>that</a:t>
            </a:r>
            <a:r>
              <a:rPr lang="fr-FR" sz="3200" dirty="0"/>
              <a:t> </a:t>
            </a:r>
            <a:r>
              <a:rPr lang="fr-FR" sz="3200" dirty="0" err="1" smtClean="0"/>
              <a:t>they</a:t>
            </a:r>
            <a:r>
              <a:rPr lang="fr-FR" sz="3200" dirty="0" smtClean="0"/>
              <a:t> </a:t>
            </a:r>
            <a:r>
              <a:rPr lang="fr-FR" sz="3200" dirty="0" err="1"/>
              <a:t>will</a:t>
            </a:r>
            <a:r>
              <a:rPr lang="fr-FR" sz="3200" dirty="0"/>
              <a:t> </a:t>
            </a:r>
            <a:r>
              <a:rPr lang="fr-FR" sz="3200" dirty="0" err="1"/>
              <a:t>demand</a:t>
            </a:r>
            <a:r>
              <a:rPr lang="fr-FR" sz="3200" dirty="0"/>
              <a:t> a certain </a:t>
            </a:r>
            <a:r>
              <a:rPr lang="fr-FR" sz="3200" dirty="0" err="1"/>
              <a:t>product</a:t>
            </a:r>
            <a:r>
              <a:rPr lang="fr-FR" sz="3200" dirty="0"/>
              <a:t> (</a:t>
            </a:r>
            <a:r>
              <a:rPr lang="fr-FR" sz="3200" dirty="0" err="1"/>
              <a:t>they</a:t>
            </a:r>
            <a:r>
              <a:rPr lang="fr-FR" sz="3200" dirty="0"/>
              <a:t> </a:t>
            </a:r>
            <a:r>
              <a:rPr lang="fr-FR" sz="3200" dirty="0" err="1"/>
              <a:t>may</a:t>
            </a:r>
            <a:r>
              <a:rPr lang="fr-FR" sz="3200" dirty="0"/>
              <a:t> </a:t>
            </a:r>
            <a:r>
              <a:rPr lang="fr-FR" sz="3200" dirty="0" err="1"/>
              <a:t>even</a:t>
            </a:r>
            <a:r>
              <a:rPr lang="fr-FR" sz="3200" dirty="0"/>
              <a:t> ignore the existence of </a:t>
            </a:r>
            <a:r>
              <a:rPr lang="fr-FR" sz="3200" dirty="0" err="1"/>
              <a:t>this</a:t>
            </a:r>
            <a:r>
              <a:rPr lang="fr-FR" sz="3200" dirty="0"/>
              <a:t> </a:t>
            </a:r>
            <a:r>
              <a:rPr lang="fr-FR" sz="3200" dirty="0" err="1"/>
              <a:t>product</a:t>
            </a:r>
            <a:r>
              <a:rPr lang="fr-FR" sz="3200" dirty="0" smtClean="0"/>
              <a:t>). </a:t>
            </a:r>
            <a:endParaRPr lang="fr-FR" sz="1000" dirty="0" smtClean="0"/>
          </a:p>
          <a:p>
            <a:endParaRPr lang="fr-FR" sz="1000" dirty="0"/>
          </a:p>
          <a:p>
            <a:r>
              <a:rPr lang="fr-FR" sz="3200" dirty="0" smtClean="0"/>
              <a:t>Not an issue for standard </a:t>
            </a:r>
            <a:r>
              <a:rPr lang="fr-FR" sz="3200" dirty="0" err="1" smtClean="0"/>
              <a:t>goods</a:t>
            </a:r>
            <a:r>
              <a:rPr lang="fr-FR" sz="3200" dirty="0" smtClean="0"/>
              <a:t> but more </a:t>
            </a:r>
            <a:r>
              <a:rPr lang="fr-FR" sz="3200" dirty="0" err="1" smtClean="0"/>
              <a:t>so</a:t>
            </a:r>
            <a:r>
              <a:rPr lang="fr-FR" sz="3200" dirty="0" smtClean="0"/>
              <a:t> for </a:t>
            </a:r>
            <a:r>
              <a:rPr lang="fr-FR" sz="3200" dirty="0" err="1" smtClean="0"/>
              <a:t>complements</a:t>
            </a:r>
            <a:r>
              <a:rPr lang="fr-FR" sz="3200" dirty="0" smtClean="0"/>
              <a:t>  </a:t>
            </a:r>
            <a:r>
              <a:rPr lang="fr-FR" sz="3200" dirty="0"/>
              <a:t>to a base </a:t>
            </a:r>
            <a:r>
              <a:rPr lang="fr-FR" sz="3200" dirty="0" err="1" smtClean="0"/>
              <a:t>goods</a:t>
            </a:r>
            <a:r>
              <a:rPr lang="fr-FR" sz="3200" dirty="0" smtClean="0"/>
              <a:t>.</a:t>
            </a:r>
            <a:endParaRPr lang="fr-FR" sz="1000" dirty="0" smtClean="0"/>
          </a:p>
          <a:p>
            <a:endParaRPr lang="fr-FR" sz="1000" dirty="0"/>
          </a:p>
          <a:p>
            <a:r>
              <a:rPr lang="fr-FR" sz="3200" dirty="0" smtClean="0"/>
              <a:t>Applications: room </a:t>
            </a:r>
            <a:r>
              <a:rPr lang="fr-FR" sz="3200" dirty="0"/>
              <a:t>service, printer </a:t>
            </a:r>
            <a:r>
              <a:rPr lang="fr-FR" sz="3200" dirty="0" err="1"/>
              <a:t>cartridge</a:t>
            </a:r>
            <a:r>
              <a:rPr lang="fr-FR" sz="3200" dirty="0"/>
              <a:t> </a:t>
            </a:r>
            <a:r>
              <a:rPr lang="fr-FR" sz="3200" dirty="0" smtClean="0"/>
              <a:t>…</a:t>
            </a:r>
            <a:endParaRPr lang="fr-FR" sz="3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51931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Clarté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11421</TotalTime>
  <Words>2461</Words>
  <Application>Microsoft Office PowerPoint</Application>
  <PresentationFormat>Affichage à l'écran (4:3)</PresentationFormat>
  <Paragraphs>352</Paragraphs>
  <Slides>50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50</vt:i4>
      </vt:variant>
    </vt:vector>
  </HeadingPairs>
  <TitlesOfParts>
    <vt:vector size="51" baseType="lpstr">
      <vt:lpstr>Clarté</vt:lpstr>
      <vt:lpstr>Lies, Credibility and Deception   A Game Theoretical Approach</vt:lpstr>
      <vt:lpstr>Présentation PowerPoint</vt:lpstr>
      <vt:lpstr>Présentation PowerPoint</vt:lpstr>
      <vt:lpstr>Two interpretations</vt:lpstr>
      <vt:lpstr>The first approach</vt:lpstr>
      <vt:lpstr>The framework: BIO</vt:lpstr>
      <vt:lpstr>The main behavioural biases considered</vt:lpstr>
      <vt:lpstr>Two illustrations</vt:lpstr>
      <vt:lpstr>Shrouded attributes - Motivation</vt:lpstr>
      <vt:lpstr>Overview of the model</vt:lpstr>
      <vt:lpstr>Results (i)</vt:lpstr>
      <vt:lpstr>Results (ii)</vt:lpstr>
      <vt:lpstr>Market for quacks - Motivation</vt:lpstr>
      <vt:lpstr>Overview of the model</vt:lpstr>
      <vt:lpstr>Results (i)</vt:lpstr>
      <vt:lpstr>Results (ii)</vt:lpstr>
      <vt:lpstr>General observations on the field (i)</vt:lpstr>
      <vt:lpstr>General observations on the field (ii)</vt:lpstr>
      <vt:lpstr>General observations (iii)</vt:lpstr>
      <vt:lpstr>Second interpretation</vt:lpstr>
      <vt:lpstr>A first game theoretical approach</vt:lpstr>
      <vt:lpstr>A basic version of the poker game</vt:lpstr>
      <vt:lpstr>Nash equilibrium (anachronical)</vt:lpstr>
      <vt:lpstr>Comments</vt:lpstr>
      <vt:lpstr>Comments</vt:lpstr>
      <vt:lpstr>A second approach: Reputation and Strategic Information Transmission</vt:lpstr>
      <vt:lpstr>Reputation</vt:lpstr>
      <vt:lpstr>Strategic Information Transmission</vt:lpstr>
      <vt:lpstr>Results </vt:lpstr>
      <vt:lpstr>New approaches with non rational agents</vt:lpstr>
      <vt:lpstr>Level k approach </vt:lpstr>
      <vt:lpstr>The game</vt:lpstr>
      <vt:lpstr>Nash equilibrium (rational agents)</vt:lpstr>
      <vt:lpstr>Level k approach</vt:lpstr>
      <vt:lpstr>Level k players</vt:lpstr>
      <vt:lpstr>Analysis </vt:lpstr>
      <vt:lpstr>Rational players</vt:lpstr>
      <vt:lpstr>Equilibrium approaches</vt:lpstr>
      <vt:lpstr>Présentation PowerPoint</vt:lpstr>
      <vt:lpstr>A simple monitoring game</vt:lpstr>
      <vt:lpstr>Présentation PowerPoint</vt:lpstr>
      <vt:lpstr>Changing the cognitive environment  </vt:lpstr>
      <vt:lpstr>Equilibrium</vt:lpstr>
      <vt:lpstr>Présentation PowerPoint</vt:lpstr>
      <vt:lpstr>Observations </vt:lpstr>
      <vt:lpstr>The deception process</vt:lpstr>
      <vt:lpstr>Applications</vt:lpstr>
      <vt:lpstr>Experimental Observations</vt:lpstr>
      <vt:lpstr>Summary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Lies, Credibility and Deception   A Game Theoretical Approach</dc:title>
  <dc:creator>david</dc:creator>
  <cp:lastModifiedBy>david</cp:lastModifiedBy>
  <cp:revision>93</cp:revision>
  <dcterms:created xsi:type="dcterms:W3CDTF">2016-05-03T08:26:17Z</dcterms:created>
  <dcterms:modified xsi:type="dcterms:W3CDTF">2016-05-25T07:50:52Z</dcterms:modified>
</cp:coreProperties>
</file>