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337" r:id="rId3"/>
    <p:sldId id="345" r:id="rId4"/>
    <p:sldId id="338" r:id="rId5"/>
    <p:sldId id="339" r:id="rId6"/>
    <p:sldId id="274" r:id="rId7"/>
    <p:sldId id="292" r:id="rId8"/>
    <p:sldId id="342" r:id="rId9"/>
    <p:sldId id="330" r:id="rId10"/>
    <p:sldId id="275" r:id="rId11"/>
    <p:sldId id="340" r:id="rId12"/>
    <p:sldId id="333" r:id="rId13"/>
    <p:sldId id="347" r:id="rId14"/>
    <p:sldId id="334" r:id="rId15"/>
    <p:sldId id="335" r:id="rId16"/>
    <p:sldId id="336" r:id="rId17"/>
    <p:sldId id="341" r:id="rId18"/>
    <p:sldId id="343" r:id="rId19"/>
    <p:sldId id="344" r:id="rId20"/>
    <p:sldId id="279" r:id="rId21"/>
    <p:sldId id="297" r:id="rId22"/>
    <p:sldId id="299" r:id="rId23"/>
    <p:sldId id="298" r:id="rId24"/>
    <p:sldId id="300" r:id="rId25"/>
    <p:sldId id="301" r:id="rId26"/>
    <p:sldId id="281" r:id="rId27"/>
    <p:sldId id="324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302" r:id="rId37"/>
    <p:sldId id="305" r:id="rId38"/>
    <p:sldId id="319" r:id="rId39"/>
    <p:sldId id="314" r:id="rId40"/>
    <p:sldId id="328" r:id="rId41"/>
    <p:sldId id="307" r:id="rId42"/>
    <p:sldId id="308" r:id="rId43"/>
    <p:sldId id="309" r:id="rId44"/>
    <p:sldId id="321" r:id="rId45"/>
    <p:sldId id="322" r:id="rId46"/>
    <p:sldId id="323" r:id="rId47"/>
    <p:sldId id="310" r:id="rId48"/>
    <p:sldId id="311" r:id="rId49"/>
    <p:sldId id="312" r:id="rId50"/>
    <p:sldId id="329" r:id="rId51"/>
    <p:sldId id="313" r:id="rId52"/>
    <p:sldId id="320" r:id="rId53"/>
    <p:sldId id="318" r:id="rId54"/>
    <p:sldId id="303" r:id="rId55"/>
    <p:sldId id="348" r:id="rId56"/>
    <p:sldId id="350" r:id="rId57"/>
    <p:sldId id="351" r:id="rId58"/>
    <p:sldId id="349" r:id="rId59"/>
    <p:sldId id="352" r:id="rId6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1" autoAdjust="0"/>
    <p:restoredTop sz="86460" autoAdjust="0"/>
  </p:normalViewPr>
  <p:slideViewPr>
    <p:cSldViewPr>
      <p:cViewPr varScale="1">
        <p:scale>
          <a:sx n="46" d="100"/>
          <a:sy n="46" d="100"/>
        </p:scale>
        <p:origin x="-42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4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A3388-FD51-40BF-98E1-5A98A652AB40}" type="datetimeFigureOut">
              <a:rPr lang="nl-BE" smtClean="0"/>
              <a:t>19/05/2016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3B7DC-0BEC-4170-8F2C-39B5DFC215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361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2AD52-4C30-48EA-941D-8FC3FD9D18AE}" type="slidenum">
              <a:rPr lang="en-GB" smtClean="0"/>
              <a:pPr/>
              <a:t>13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270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F0DCE-71DF-46ED-A519-2D40CA394CC3}" type="slidenum">
              <a:rPr lang="en-GB" smtClean="0"/>
              <a:pPr/>
              <a:t>16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B7DC-0BEC-4170-8F2C-39B5DFC215DE}" type="slidenum">
              <a:rPr lang="nl-BE" smtClean="0"/>
              <a:t>51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20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E606-45CD-425C-B28E-DACFD5E9F857}" type="datetimeFigureOut">
              <a:rPr lang="nl-BE" smtClean="0"/>
              <a:t>19/05/2016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A311-1D6E-4342-885D-B9544691047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404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E606-45CD-425C-B28E-DACFD5E9F857}" type="datetimeFigureOut">
              <a:rPr lang="nl-BE" smtClean="0"/>
              <a:t>19/05/2016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A311-1D6E-4342-885D-B9544691047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040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E606-45CD-425C-B28E-DACFD5E9F857}" type="datetimeFigureOut">
              <a:rPr lang="nl-BE" smtClean="0"/>
              <a:t>19/05/2016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A311-1D6E-4342-885D-B9544691047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491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E606-45CD-425C-B28E-DACFD5E9F857}" type="datetimeFigureOut">
              <a:rPr lang="nl-BE" smtClean="0"/>
              <a:t>19/05/2016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A311-1D6E-4342-885D-B9544691047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82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E606-45CD-425C-B28E-DACFD5E9F857}" type="datetimeFigureOut">
              <a:rPr lang="nl-BE" smtClean="0"/>
              <a:t>19/05/2016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A311-1D6E-4342-885D-B9544691047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367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E606-45CD-425C-B28E-DACFD5E9F857}" type="datetimeFigureOut">
              <a:rPr lang="nl-BE" smtClean="0"/>
              <a:t>19/05/2016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A311-1D6E-4342-885D-B9544691047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370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E606-45CD-425C-B28E-DACFD5E9F857}" type="datetimeFigureOut">
              <a:rPr lang="nl-BE" smtClean="0"/>
              <a:t>19/05/2016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A311-1D6E-4342-885D-B9544691047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206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E606-45CD-425C-B28E-DACFD5E9F857}" type="datetimeFigureOut">
              <a:rPr lang="nl-BE" smtClean="0"/>
              <a:t>19/05/2016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A311-1D6E-4342-885D-B9544691047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954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E606-45CD-425C-B28E-DACFD5E9F857}" type="datetimeFigureOut">
              <a:rPr lang="nl-BE" smtClean="0"/>
              <a:t>19/05/2016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A311-1D6E-4342-885D-B9544691047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992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E606-45CD-425C-B28E-DACFD5E9F857}" type="datetimeFigureOut">
              <a:rPr lang="nl-BE" smtClean="0"/>
              <a:t>19/05/2016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A311-1D6E-4342-885D-B9544691047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845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E606-45CD-425C-B28E-DACFD5E9F857}" type="datetimeFigureOut">
              <a:rPr lang="nl-BE" smtClean="0"/>
              <a:t>19/05/2016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A311-1D6E-4342-885D-B9544691047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31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DE606-45CD-425C-B28E-DACFD5E9F857}" type="datetimeFigureOut">
              <a:rPr lang="nl-BE" smtClean="0"/>
              <a:t>19/05/2016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3A311-1D6E-4342-885D-B9544691047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186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Koen Schoors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Politics and Banking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9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576064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  <a:buFont typeface="Symbol"/>
              <a:buChar char="Þ"/>
            </a:pPr>
            <a:r>
              <a:rPr lang="en-GB" noProof="0" dirty="0" smtClean="0"/>
              <a:t>Also incentives for </a:t>
            </a:r>
            <a:r>
              <a:rPr lang="en-GB" b="1" noProof="0" dirty="0" smtClean="0"/>
              <a:t>corporate political strategy </a:t>
            </a:r>
            <a:r>
              <a:rPr lang="en-GB" noProof="0" dirty="0" smtClean="0"/>
              <a:t>at level of the </a:t>
            </a:r>
            <a:r>
              <a:rPr lang="en-GB" b="1" noProof="0" dirty="0" smtClean="0"/>
              <a:t>individual bank </a:t>
            </a:r>
          </a:p>
          <a:p>
            <a:pPr lvl="1">
              <a:spcBef>
                <a:spcPts val="1800"/>
              </a:spcBef>
            </a:pPr>
            <a:r>
              <a:rPr lang="en-GB" sz="2600" noProof="0" dirty="0" smtClean="0"/>
              <a:t>Revolving doors between banks &amp;  </a:t>
            </a:r>
            <a:r>
              <a:rPr lang="en-GB" sz="2600" dirty="0" smtClean="0"/>
              <a:t>government/</a:t>
            </a:r>
            <a:r>
              <a:rPr lang="en-GB" sz="2600" noProof="0" dirty="0" smtClean="0"/>
              <a:t>regulator</a:t>
            </a:r>
          </a:p>
          <a:p>
            <a:pPr lvl="1">
              <a:spcBef>
                <a:spcPts val="1800"/>
              </a:spcBef>
            </a:pPr>
            <a:r>
              <a:rPr lang="en-GB" sz="2600" noProof="0" dirty="0" smtClean="0"/>
              <a:t>Revolving doors between politicians &amp; banks: </a:t>
            </a:r>
            <a:r>
              <a:rPr lang="en-GB" sz="2600" dirty="0"/>
              <a:t>Hank Paulson, Draghi at ECB from Goldman </a:t>
            </a:r>
            <a:r>
              <a:rPr lang="en-GB" sz="2600" dirty="0" smtClean="0"/>
              <a:t>Sachs, Timothy Geithner</a:t>
            </a:r>
          </a:p>
          <a:p>
            <a:pPr lvl="1">
              <a:spcBef>
                <a:spcPts val="1800"/>
              </a:spcBef>
            </a:pPr>
            <a:r>
              <a:rPr lang="en-GB" sz="2600" noProof="0" dirty="0" smtClean="0"/>
              <a:t>Campaign contributions of individual banks (Clinton versus Sanders)</a:t>
            </a:r>
            <a:endParaRPr lang="en-GB" sz="3000" noProof="0" dirty="0" smtClean="0"/>
          </a:p>
          <a:p>
            <a:pPr>
              <a:spcBef>
                <a:spcPts val="1800"/>
              </a:spcBef>
            </a:pPr>
            <a:r>
              <a:rPr lang="en-GB" sz="3000" noProof="0" dirty="0" smtClean="0"/>
              <a:t>Preferential treatment of individual banks</a:t>
            </a:r>
          </a:p>
          <a:p>
            <a:pPr lvl="1">
              <a:spcBef>
                <a:spcPts val="1200"/>
              </a:spcBef>
            </a:pPr>
            <a:r>
              <a:rPr lang="en-GB" sz="2600" noProof="0" dirty="0" smtClean="0"/>
              <a:t>Political capital to deal with administrative burdens</a:t>
            </a:r>
          </a:p>
          <a:p>
            <a:pPr lvl="1">
              <a:spcBef>
                <a:spcPts val="1200"/>
              </a:spcBef>
            </a:pPr>
            <a:r>
              <a:rPr lang="en-GB" sz="2600" noProof="0" dirty="0" smtClean="0"/>
              <a:t>Access to government deposits / funds / contracts</a:t>
            </a:r>
          </a:p>
          <a:p>
            <a:pPr lvl="1">
              <a:spcBef>
                <a:spcPts val="1200"/>
              </a:spcBef>
            </a:pPr>
            <a:r>
              <a:rPr lang="en-GB" sz="2600" noProof="0" dirty="0" smtClean="0"/>
              <a:t>Reduced supervisory oversight for mergers</a:t>
            </a:r>
          </a:p>
          <a:p>
            <a:pPr lvl="1">
              <a:spcBef>
                <a:spcPts val="1200"/>
              </a:spcBef>
            </a:pPr>
            <a:r>
              <a:rPr lang="en-GB" sz="2600" noProof="0" dirty="0" smtClean="0"/>
              <a:t>Regulatory forbearance in case of </a:t>
            </a:r>
            <a:r>
              <a:rPr lang="en-GB" sz="2600" noProof="0" dirty="0" smtClean="0"/>
              <a:t>breaches (Claeys, Schoors, JCE, 2007) </a:t>
            </a:r>
            <a:endParaRPr lang="en-GB" sz="2600" noProof="0" dirty="0" smtClean="0"/>
          </a:p>
          <a:p>
            <a:pPr lvl="1">
              <a:spcBef>
                <a:spcPts val="1200"/>
              </a:spcBef>
            </a:pPr>
            <a:r>
              <a:rPr lang="en-GB" sz="2600" noProof="0" dirty="0" smtClean="0"/>
              <a:t>Bailout expectations because of implicit guarantees</a:t>
            </a:r>
          </a:p>
        </p:txBody>
      </p:sp>
    </p:spTree>
    <p:extLst>
      <p:ext uri="{BB962C8B-B14F-4D97-AF65-F5344CB8AC3E}">
        <p14:creationId xmlns:p14="http://schemas.microsoft.com/office/powerpoint/2010/main" val="171180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1028700"/>
            <a:ext cx="66865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This helping hand hypothesis is not a new insight from recent years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Amakaduri in Japan (descent from heaven)</a:t>
            </a:r>
          </a:p>
          <a:p>
            <a:r>
              <a:rPr lang="en-GB" dirty="0" smtClean="0"/>
              <a:t>Revolving doors in the US financial system</a:t>
            </a:r>
          </a:p>
          <a:p>
            <a:pPr lvl="1"/>
            <a:r>
              <a:rPr lang="en-GB" dirty="0" smtClean="0"/>
              <a:t>Bankers go into policy or regulation</a:t>
            </a:r>
          </a:p>
          <a:p>
            <a:pPr lvl="1"/>
            <a:r>
              <a:rPr lang="en-GB" dirty="0" smtClean="0"/>
              <a:t>Regulators or policymakers retire into banks</a:t>
            </a:r>
          </a:p>
          <a:p>
            <a:pPr lvl="1"/>
            <a:r>
              <a:rPr lang="en-GB" dirty="0" smtClean="0"/>
              <a:t>There may be advantages, but also large costs</a:t>
            </a:r>
          </a:p>
          <a:p>
            <a:r>
              <a:rPr lang="en-GB" dirty="0" smtClean="0"/>
              <a:t>New nationalised banks in many countries filled with politically connected players</a:t>
            </a:r>
          </a:p>
          <a:p>
            <a:pPr lvl="1"/>
            <a:r>
              <a:rPr lang="en-GB" dirty="0" smtClean="0"/>
              <a:t>ABN Amro, RBS, Belfius,</a:t>
            </a:r>
          </a:p>
          <a:p>
            <a:r>
              <a:rPr lang="en-GB" dirty="0" smtClean="0"/>
              <a:t>Evidence from Turkey (Disli, Meir Schoors, JFS 2013)</a:t>
            </a:r>
          </a:p>
          <a:p>
            <a:pPr lvl="1"/>
            <a:r>
              <a:rPr lang="en-GB" dirty="0" smtClean="0"/>
              <a:t>Reduced depositor discipline from observable political connections (bail-out expectations)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6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229046"/>
            <a:ext cx="11593288" cy="136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Rechte verbindingslijn met pijl 9"/>
          <p:cNvCxnSpPr/>
          <p:nvPr/>
        </p:nvCxnSpPr>
        <p:spPr bwMode="auto">
          <a:xfrm flipV="1">
            <a:off x="1436688" y="4825851"/>
            <a:ext cx="5846464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 bwMode="auto">
          <a:xfrm rot="5400000" flipH="1" flipV="1">
            <a:off x="-620712" y="2766864"/>
            <a:ext cx="41163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Tekstvak 11"/>
          <p:cNvSpPr txBox="1">
            <a:spLocks noChangeArrowheads="1"/>
          </p:cNvSpPr>
          <p:nvPr/>
        </p:nvSpPr>
        <p:spPr bwMode="auto">
          <a:xfrm>
            <a:off x="827088" y="633309"/>
            <a:ext cx="457200" cy="58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3200" i="1"/>
              <a:t>i</a:t>
            </a:r>
            <a:endParaRPr lang="en-US" sz="3200" i="1" dirty="0"/>
          </a:p>
        </p:txBody>
      </p:sp>
      <p:sp>
        <p:nvSpPr>
          <p:cNvPr id="16394" name="Tekstvak 12"/>
          <p:cNvSpPr txBox="1">
            <a:spLocks noChangeArrowheads="1"/>
          </p:cNvSpPr>
          <p:nvPr/>
        </p:nvSpPr>
        <p:spPr bwMode="auto">
          <a:xfrm>
            <a:off x="7283152" y="4725144"/>
            <a:ext cx="457200" cy="58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3200" i="1" dirty="0"/>
              <a:t>d</a:t>
            </a:r>
            <a:endParaRPr lang="en-US" sz="3200" i="1" dirty="0"/>
          </a:p>
        </p:txBody>
      </p:sp>
      <p:grpSp>
        <p:nvGrpSpPr>
          <p:cNvPr id="16395" name="Groep 13"/>
          <p:cNvGrpSpPr>
            <a:grpSpLocks/>
          </p:cNvGrpSpPr>
          <p:nvPr/>
        </p:nvGrpSpPr>
        <p:grpSpPr bwMode="auto">
          <a:xfrm>
            <a:off x="2427288" y="1319243"/>
            <a:ext cx="3962400" cy="3328628"/>
            <a:chOff x="2667000" y="2209800"/>
            <a:chExt cx="3962400" cy="3327975"/>
          </a:xfrm>
        </p:grpSpPr>
        <p:cxnSp>
          <p:nvCxnSpPr>
            <p:cNvPr id="22" name="Rechte verbindingslijn 21"/>
            <p:cNvCxnSpPr/>
            <p:nvPr/>
          </p:nvCxnSpPr>
          <p:spPr>
            <a:xfrm>
              <a:off x="2667000" y="2209621"/>
              <a:ext cx="3429000" cy="30489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4" name="Tekstvak 22"/>
            <p:cNvSpPr txBox="1">
              <a:spLocks noChangeArrowheads="1"/>
            </p:cNvSpPr>
            <p:nvPr/>
          </p:nvSpPr>
          <p:spPr bwMode="auto">
            <a:xfrm>
              <a:off x="6172200" y="4953000"/>
              <a:ext cx="457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BE" sz="3200" b="1">
                  <a:solidFill>
                    <a:srgbClr val="00B050"/>
                  </a:solidFill>
                </a:rPr>
                <a:t>D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6396" name="Groep 14"/>
          <p:cNvGrpSpPr>
            <a:grpSpLocks/>
          </p:cNvGrpSpPr>
          <p:nvPr/>
        </p:nvGrpSpPr>
        <p:grpSpPr bwMode="auto">
          <a:xfrm>
            <a:off x="2503488" y="938169"/>
            <a:ext cx="4038600" cy="3353458"/>
            <a:chOff x="2743200" y="1828800"/>
            <a:chExt cx="4038600" cy="3352800"/>
          </a:xfrm>
        </p:grpSpPr>
        <p:cxnSp>
          <p:nvCxnSpPr>
            <p:cNvPr id="20" name="Rechte verbindingslijn 19"/>
            <p:cNvCxnSpPr/>
            <p:nvPr/>
          </p:nvCxnSpPr>
          <p:spPr>
            <a:xfrm flipV="1">
              <a:off x="2743200" y="2133435"/>
              <a:ext cx="3429000" cy="30474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2" name="Tekstvak 20"/>
            <p:cNvSpPr txBox="1">
              <a:spLocks noChangeArrowheads="1"/>
            </p:cNvSpPr>
            <p:nvPr/>
          </p:nvSpPr>
          <p:spPr bwMode="auto">
            <a:xfrm>
              <a:off x="6324600" y="1828800"/>
              <a:ext cx="457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BE" sz="3200" b="1">
                  <a:solidFill>
                    <a:srgbClr val="FF0000"/>
                  </a:solidFill>
                </a:rPr>
                <a:t>S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397" name="Groep 15"/>
          <p:cNvGrpSpPr>
            <a:grpSpLocks/>
          </p:cNvGrpSpPr>
          <p:nvPr/>
        </p:nvGrpSpPr>
        <p:grpSpPr bwMode="auto">
          <a:xfrm>
            <a:off x="1817688" y="404664"/>
            <a:ext cx="4191000" cy="3353458"/>
            <a:chOff x="2743200" y="1828800"/>
            <a:chExt cx="4191000" cy="3352800"/>
          </a:xfrm>
        </p:grpSpPr>
        <p:cxnSp>
          <p:nvCxnSpPr>
            <p:cNvPr id="18" name="Rechte verbindingslijn 17"/>
            <p:cNvCxnSpPr/>
            <p:nvPr/>
          </p:nvCxnSpPr>
          <p:spPr>
            <a:xfrm flipV="1">
              <a:off x="2743200" y="2133540"/>
              <a:ext cx="3429000" cy="30474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0" name="Tekstvak 18"/>
            <p:cNvSpPr txBox="1">
              <a:spLocks noChangeArrowheads="1"/>
            </p:cNvSpPr>
            <p:nvPr/>
          </p:nvSpPr>
          <p:spPr bwMode="auto">
            <a:xfrm>
              <a:off x="6324600" y="1828800"/>
              <a:ext cx="609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BE" sz="3200" b="1">
                  <a:solidFill>
                    <a:srgbClr val="FF0000"/>
                  </a:solidFill>
                </a:rPr>
                <a:t>S’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398" name="Tekstvak 16"/>
          <p:cNvSpPr txBox="1">
            <a:spLocks noChangeArrowheads="1"/>
          </p:cNvSpPr>
          <p:nvPr/>
        </p:nvSpPr>
        <p:spPr bwMode="auto">
          <a:xfrm>
            <a:off x="5094288" y="2386253"/>
            <a:ext cx="3352800" cy="95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2800" b="1" dirty="0"/>
              <a:t>Market discipline:</a:t>
            </a:r>
          </a:p>
          <a:p>
            <a:r>
              <a:rPr lang="nl-BE" sz="2800" b="1" dirty="0">
                <a:sym typeface="Wingdings" pitchFamily="2" charset="2"/>
              </a:rPr>
              <a:t> </a:t>
            </a:r>
            <a:r>
              <a:rPr lang="nl-BE" sz="2800" b="1" i="1" dirty="0">
                <a:sym typeface="Wingdings" pitchFamily="2" charset="2"/>
              </a:rPr>
              <a:t>i*↑&amp; d*↓</a:t>
            </a:r>
            <a:endParaRPr lang="en-US" sz="2800" b="1" i="1" dirty="0"/>
          </a:p>
        </p:txBody>
      </p:sp>
      <p:cxnSp>
        <p:nvCxnSpPr>
          <p:cNvPr id="4" name="Rechte verbindingslijn met pijl 3"/>
          <p:cNvCxnSpPr/>
          <p:nvPr/>
        </p:nvCxnSpPr>
        <p:spPr>
          <a:xfrm flipH="1" flipV="1">
            <a:off x="5002213" y="1124744"/>
            <a:ext cx="396875" cy="3667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 flipH="1" flipV="1">
            <a:off x="2700338" y="3212976"/>
            <a:ext cx="396875" cy="3667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Depositor discipline: demand and supply shifts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3897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5A2537-F4A0-40A7-ADED-79B917E8AC04}" type="slidenum">
              <a:rPr lang="en-GB" smtClean="0"/>
              <a:pPr/>
              <a:t>14</a:t>
            </a:fld>
            <a:endParaRPr lang="en-GB" dirty="0" smtClean="0"/>
          </a:p>
        </p:txBody>
      </p:sp>
      <p:grpSp>
        <p:nvGrpSpPr>
          <p:cNvPr id="36867" name="Groep 5"/>
          <p:cNvGrpSpPr>
            <a:grpSpLocks/>
          </p:cNvGrpSpPr>
          <p:nvPr/>
        </p:nvGrpSpPr>
        <p:grpSpPr bwMode="auto">
          <a:xfrm>
            <a:off x="227013" y="222250"/>
            <a:ext cx="8305800" cy="3351213"/>
            <a:chOff x="251520" y="260648"/>
            <a:chExt cx="6843117" cy="2428875"/>
          </a:xfrm>
        </p:grpSpPr>
        <p:pic>
          <p:nvPicPr>
            <p:cNvPr id="3687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260648"/>
              <a:ext cx="1733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7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260648"/>
              <a:ext cx="5114925" cy="239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79388" y="3573463"/>
            <a:ext cx="8610600" cy="3683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PCON: reduction in market discipline in both equations (Eq. 3 &amp; Eq. 4)</a:t>
            </a:r>
            <a:endParaRPr lang="nl-BE" b="1">
              <a:solidFill>
                <a:srgbClr val="C00000"/>
              </a:solidFill>
              <a:sym typeface="Wingdings" pitchFamily="2" charset="2"/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79388" y="4797425"/>
            <a:ext cx="8610600" cy="3683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MIN: increase in market discipline in both equations (Eq. 5 &amp; Eq. 6)</a:t>
            </a:r>
            <a:endParaRPr lang="nl-BE" b="1">
              <a:solidFill>
                <a:srgbClr val="00B050"/>
              </a:solidFill>
              <a:sym typeface="Wingdings" pitchFamily="2" charset="2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07950" y="1700213"/>
            <a:ext cx="4376738" cy="4873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79388" y="4365625"/>
            <a:ext cx="8610600" cy="368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PCON: reduction in market discipline in both equations (Eq. 5 &amp; Eq. 6)</a:t>
            </a:r>
            <a:endParaRPr lang="nl-BE" b="1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4484688" y="1708150"/>
            <a:ext cx="2390775" cy="4873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107950" y="2205038"/>
            <a:ext cx="6767513" cy="41116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auto">
          <a:xfrm>
            <a:off x="179388" y="400526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Differential impact between parliamentarians and cabinet members?</a:t>
            </a:r>
            <a:endParaRPr lang="nl-BE" b="1">
              <a:sym typeface="Wingdings" pitchFamily="2" charset="2"/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79388" y="5229225"/>
            <a:ext cx="86106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Political connections induce a far greater reduction in market discipline if the political connection is through a former member of parliament rather than a former minister.</a:t>
            </a:r>
            <a:endParaRPr lang="nl-BE" b="1">
              <a:solidFill>
                <a:srgbClr val="0070C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1658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DC687C-9FFB-47A6-8B83-0F5703C686C1}" type="slidenum">
              <a:rPr lang="en-GB" smtClean="0"/>
              <a:pPr/>
              <a:t>15</a:t>
            </a:fld>
            <a:endParaRPr lang="en-GB" dirty="0" smtClean="0"/>
          </a:p>
        </p:txBody>
      </p:sp>
      <p:grpSp>
        <p:nvGrpSpPr>
          <p:cNvPr id="37891" name="Groep 5"/>
          <p:cNvGrpSpPr>
            <a:grpSpLocks/>
          </p:cNvGrpSpPr>
          <p:nvPr/>
        </p:nvGrpSpPr>
        <p:grpSpPr bwMode="auto">
          <a:xfrm>
            <a:off x="227013" y="222250"/>
            <a:ext cx="8305800" cy="3351213"/>
            <a:chOff x="251520" y="260648"/>
            <a:chExt cx="6843117" cy="2428875"/>
          </a:xfrm>
        </p:grpSpPr>
        <p:pic>
          <p:nvPicPr>
            <p:cNvPr id="378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260648"/>
              <a:ext cx="1733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260648"/>
              <a:ext cx="5114925" cy="239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07950" y="3716338"/>
            <a:ext cx="8610600" cy="6477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sensitivity of depositor discipline intensifies when the (last) party of the former politician is currently in power (i.e., GOV).</a:t>
            </a:r>
            <a:endParaRPr lang="nl-BE" b="1">
              <a:solidFill>
                <a:srgbClr val="C00000"/>
              </a:solidFill>
              <a:sym typeface="Wingdings" pitchFamily="2" charset="2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107950" y="2581275"/>
            <a:ext cx="8424863" cy="939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765175"/>
            <a:ext cx="64801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93529"/>
            <a:ext cx="136815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371703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/>
              <a:t>0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8527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recent 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Blau, Brough ,Thomas, JBF 2013: politically-engaged banks </a:t>
            </a:r>
          </a:p>
          <a:p>
            <a:pPr lvl="1"/>
            <a:r>
              <a:rPr lang="en-GB" dirty="0" smtClean="0"/>
              <a:t>were not only more likely to receive TARP funds, </a:t>
            </a:r>
          </a:p>
          <a:p>
            <a:pPr lvl="1"/>
            <a:r>
              <a:rPr lang="en-GB" dirty="0" smtClean="0"/>
              <a:t>received a greater amount of TARP support </a:t>
            </a:r>
          </a:p>
          <a:p>
            <a:pPr lvl="1"/>
            <a:r>
              <a:rPr lang="en-GB" dirty="0" smtClean="0"/>
              <a:t>received TARP support earlier</a:t>
            </a:r>
          </a:p>
          <a:p>
            <a:r>
              <a:rPr lang="en-GB" dirty="0" smtClean="0"/>
              <a:t>Ran Duchin, Denis Sosyura, JFE 2014, </a:t>
            </a:r>
          </a:p>
          <a:p>
            <a:pPr lvl="1"/>
            <a:r>
              <a:rPr lang="en-GB" dirty="0" smtClean="0"/>
              <a:t>Safer ratios, riskier portfolios: Banks׳ respond to government aid by taking more risk</a:t>
            </a:r>
          </a:p>
          <a:p>
            <a:r>
              <a:rPr lang="en-GB" dirty="0" smtClean="0"/>
              <a:t>Effects of TARP: </a:t>
            </a:r>
          </a:p>
          <a:p>
            <a:pPr lvl="1"/>
            <a:r>
              <a:rPr lang="en-GB" dirty="0" smtClean="0"/>
              <a:t>Direct effects</a:t>
            </a:r>
          </a:p>
          <a:p>
            <a:pPr lvl="1"/>
            <a:r>
              <a:rPr lang="en-GB" dirty="0" smtClean="0"/>
              <a:t>Effects on surrounding banks (wake up call or lullaby?)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3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Helping hand </a:t>
            </a:r>
            <a:r>
              <a:rPr lang="en-GB" sz="3200" dirty="0"/>
              <a:t>hypothesis generally assumed</a:t>
            </a:r>
            <a:br>
              <a:rPr lang="en-GB" sz="3200" dirty="0"/>
            </a:br>
            <a:r>
              <a:rPr lang="en-GB" sz="3200" dirty="0">
                <a:sym typeface="Symbol"/>
              </a:rPr>
              <a:t> </a:t>
            </a:r>
            <a:r>
              <a:rPr lang="en-GB" sz="3200" dirty="0">
                <a:solidFill>
                  <a:srgbClr val="FF0000"/>
                </a:solidFill>
                <a:sym typeface="Symbol"/>
              </a:rPr>
              <a:t>G</a:t>
            </a:r>
            <a:r>
              <a:rPr lang="en-GB" sz="3200" dirty="0">
                <a:solidFill>
                  <a:srgbClr val="FF0000"/>
                </a:solidFill>
              </a:rPr>
              <a:t>rabbing hand </a:t>
            </a:r>
            <a:r>
              <a:rPr lang="en-GB" sz="3200" noProof="0" dirty="0" smtClean="0"/>
              <a:t>hand? </a:t>
            </a:r>
            <a:endParaRPr lang="en-GB" sz="3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70912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GB" sz="3000" dirty="0" smtClean="0"/>
              <a:t>Bertrand, Kramarz, Schoar, and Thesmar, 2006, Politicians, Firms and the Political Business Cycle: Evidence from France</a:t>
            </a:r>
          </a:p>
          <a:p>
            <a:pPr>
              <a:spcBef>
                <a:spcPts val="1200"/>
              </a:spcBef>
            </a:pPr>
            <a:r>
              <a:rPr lang="en-GB" sz="3000" dirty="0" smtClean="0"/>
              <a:t>Politically connected CEO’s assist incumbent politicians in their re-election: publicly-traded firms managed by politically connected CEOS 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display higher rates of job and plant creation in election years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lower rate of plant destruction, in election years. 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especially true when the firms’ operations are located in politically contested areas. </a:t>
            </a:r>
            <a:endParaRPr lang="en-GB" sz="7200" noProof="0" dirty="0" smtClean="0"/>
          </a:p>
          <a:p>
            <a:pPr>
              <a:spcBef>
                <a:spcPts val="1800"/>
              </a:spcBef>
            </a:pPr>
            <a:endParaRPr lang="en-GB" sz="31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635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Helping hand </a:t>
            </a:r>
            <a:r>
              <a:rPr lang="en-GB" sz="3200" dirty="0"/>
              <a:t>hypothesis generally assumed</a:t>
            </a:r>
            <a:br>
              <a:rPr lang="en-GB" sz="3200" dirty="0"/>
            </a:br>
            <a:r>
              <a:rPr lang="en-GB" sz="3200" dirty="0">
                <a:sym typeface="Symbol"/>
              </a:rPr>
              <a:t> </a:t>
            </a:r>
            <a:r>
              <a:rPr lang="en-GB" sz="3200" dirty="0">
                <a:solidFill>
                  <a:srgbClr val="FF0000"/>
                </a:solidFill>
                <a:sym typeface="Symbol"/>
              </a:rPr>
              <a:t>G</a:t>
            </a:r>
            <a:r>
              <a:rPr lang="en-GB" sz="3200" dirty="0">
                <a:solidFill>
                  <a:srgbClr val="FF0000"/>
                </a:solidFill>
              </a:rPr>
              <a:t>rabbing hand </a:t>
            </a:r>
            <a:r>
              <a:rPr lang="en-GB" sz="3200" noProof="0" dirty="0" smtClean="0"/>
              <a:t>hand for banks </a:t>
            </a:r>
            <a:endParaRPr lang="en-GB" sz="3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70912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n-GB" dirty="0"/>
              <a:t>Seminal work of Dinc (2005): 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lending of state-owned banks is correlated with the electoral cycle in a cross-country study: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state-owned banks increase lending in election years relative to private banks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lending activity of state-owned banks may be used to influence political outcomes.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This was proven in a very wide sample of countries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More true in non-OECD than in OECD countries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Does it also apply to Russia?</a:t>
            </a:r>
          </a:p>
          <a:p>
            <a:pPr>
              <a:spcBef>
                <a:spcPts val="1800"/>
              </a:spcBef>
            </a:pPr>
            <a:endParaRPr lang="en-GB" sz="31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27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Political strategies of firms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See Rick’s great lecture on Monday</a:t>
            </a:r>
          </a:p>
          <a:p>
            <a:r>
              <a:rPr lang="en-GB" dirty="0" smtClean="0"/>
              <a:t>My focus is a specific subset of this</a:t>
            </a:r>
          </a:p>
          <a:p>
            <a:pPr lvl="1"/>
            <a:r>
              <a:rPr lang="en-GB" dirty="0" smtClean="0"/>
              <a:t>Direct political connections</a:t>
            </a:r>
          </a:p>
          <a:p>
            <a:pPr lvl="1"/>
            <a:r>
              <a:rPr lang="en-GB" dirty="0" smtClean="0"/>
              <a:t>There is some work on the corporate sector</a:t>
            </a:r>
          </a:p>
          <a:p>
            <a:pPr lvl="1"/>
            <a:r>
              <a:rPr lang="en-GB" dirty="0" smtClean="0"/>
              <a:t>But I am interested in banking</a:t>
            </a:r>
          </a:p>
          <a:p>
            <a:pPr lvl="1"/>
            <a:r>
              <a:rPr lang="en-GB" dirty="0" smtClean="0"/>
              <a:t>Very little work on this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021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Helping hand </a:t>
            </a:r>
            <a:r>
              <a:rPr lang="en-GB" sz="3200" dirty="0"/>
              <a:t>hypothesis generally assumed</a:t>
            </a:r>
            <a:br>
              <a:rPr lang="en-GB" sz="3200" dirty="0"/>
            </a:br>
            <a:r>
              <a:rPr lang="en-GB" sz="3200" dirty="0">
                <a:sym typeface="Symbol"/>
              </a:rPr>
              <a:t> </a:t>
            </a:r>
            <a:r>
              <a:rPr lang="en-GB" sz="3200" dirty="0">
                <a:solidFill>
                  <a:srgbClr val="FF0000"/>
                </a:solidFill>
                <a:sym typeface="Symbol"/>
              </a:rPr>
              <a:t>G</a:t>
            </a:r>
            <a:r>
              <a:rPr lang="en-GB" sz="3200" dirty="0">
                <a:solidFill>
                  <a:srgbClr val="FF0000"/>
                </a:solidFill>
              </a:rPr>
              <a:t>rabbing hand </a:t>
            </a:r>
            <a:r>
              <a:rPr lang="en-GB" sz="3200" noProof="0" dirty="0" smtClean="0"/>
              <a:t>hand in Russia</a:t>
            </a:r>
            <a:br>
              <a:rPr lang="en-GB" sz="3200" noProof="0" dirty="0" smtClean="0"/>
            </a:br>
            <a:r>
              <a:rPr lang="en-GB" sz="2800" dirty="0"/>
              <a:t>Berkowitz, Hoekstra, Schoors </a:t>
            </a:r>
            <a:r>
              <a:rPr lang="en-GB" sz="2800" dirty="0" smtClean="0"/>
              <a:t>(JDE 2014)</a:t>
            </a:r>
            <a:r>
              <a:rPr lang="en-GB" sz="2800" noProof="0" dirty="0" smtClean="0"/>
              <a:t/>
            </a:r>
            <a:br>
              <a:rPr lang="en-GB" sz="2800" noProof="0" dirty="0" smtClean="0"/>
            </a:br>
            <a:endParaRPr lang="en-GB" sz="3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470912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GB" sz="3400" dirty="0" smtClean="0"/>
              <a:t>Many </a:t>
            </a:r>
            <a:r>
              <a:rPr lang="en-GB" sz="3400" dirty="0"/>
              <a:t>privatised former Soviet banks (more than 800 initially ) are still alive today.</a:t>
            </a:r>
          </a:p>
          <a:p>
            <a:pPr>
              <a:spcBef>
                <a:spcPts val="1200"/>
              </a:spcBef>
            </a:pPr>
            <a:r>
              <a:rPr lang="en-GB" sz="3400" dirty="0"/>
              <a:t>Regions with more of these banks</a:t>
            </a:r>
          </a:p>
          <a:p>
            <a:pPr lvl="1">
              <a:spcBef>
                <a:spcPts val="600"/>
              </a:spcBef>
            </a:pPr>
            <a:r>
              <a:rPr lang="en-GB" sz="3400" dirty="0"/>
              <a:t>Have substantially more lending</a:t>
            </a:r>
          </a:p>
          <a:p>
            <a:pPr lvl="1">
              <a:spcBef>
                <a:spcPts val="600"/>
              </a:spcBef>
            </a:pPr>
            <a:r>
              <a:rPr lang="en-GB" sz="3400" dirty="0"/>
              <a:t>But not more growth (in some regions in fact </a:t>
            </a:r>
            <a:r>
              <a:rPr lang="en-GB" sz="3400" dirty="0" smtClean="0"/>
              <a:t>less</a:t>
            </a:r>
            <a:r>
              <a:rPr lang="en-GB" sz="3400" dirty="0"/>
              <a:t>)</a:t>
            </a:r>
          </a:p>
          <a:p>
            <a:pPr lvl="1">
              <a:spcBef>
                <a:spcPts val="600"/>
              </a:spcBef>
            </a:pPr>
            <a:r>
              <a:rPr lang="en-GB" sz="3400" dirty="0"/>
              <a:t>Yet more employment</a:t>
            </a:r>
          </a:p>
          <a:p>
            <a:pPr>
              <a:spcBef>
                <a:spcPts val="1200"/>
              </a:spcBef>
            </a:pPr>
            <a:r>
              <a:rPr lang="en-GB" sz="3400" dirty="0"/>
              <a:t>Why?</a:t>
            </a:r>
          </a:p>
          <a:p>
            <a:pPr lvl="1">
              <a:spcBef>
                <a:spcPts val="600"/>
              </a:spcBef>
            </a:pPr>
            <a:r>
              <a:rPr lang="en-GB" sz="3400" dirty="0"/>
              <a:t>Those banks maintained </a:t>
            </a:r>
            <a:r>
              <a:rPr lang="en-GB" sz="3400" b="1" dirty="0"/>
              <a:t>old political connections</a:t>
            </a:r>
          </a:p>
          <a:p>
            <a:pPr lvl="1">
              <a:spcBef>
                <a:spcPts val="600"/>
              </a:spcBef>
            </a:pPr>
            <a:r>
              <a:rPr lang="en-GB" sz="3400" dirty="0"/>
              <a:t>tend to finance state firms and privatised zombie firms</a:t>
            </a:r>
            <a:r>
              <a:rPr lang="en-GB" sz="3400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en-GB" sz="3400" dirty="0" smtClean="0"/>
              <a:t>Especially true if regional institutions are bad</a:t>
            </a:r>
            <a:endParaRPr lang="en-GB" sz="3400" dirty="0"/>
          </a:p>
          <a:p>
            <a:pPr>
              <a:spcBef>
                <a:spcPts val="1800"/>
              </a:spcBef>
            </a:pPr>
            <a:endParaRPr lang="en-GB" sz="31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281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712968" cy="67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3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4783"/>
            <a:ext cx="7742436" cy="615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5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8" y="181366"/>
            <a:ext cx="8750440" cy="641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2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14" y="260648"/>
            <a:ext cx="7768641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6052"/>
            <a:ext cx="8424936" cy="3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noProof="0" dirty="0" smtClean="0"/>
              <a:t>Interesting paradox in Russia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GB" noProof="0" dirty="0" smtClean="0"/>
              <a:t>When Putin becomes Prime minister (mid 1999) he is unknown and unpopular</a:t>
            </a:r>
          </a:p>
          <a:p>
            <a:pPr lvl="1">
              <a:spcBef>
                <a:spcPts val="1200"/>
              </a:spcBef>
            </a:pPr>
            <a:r>
              <a:rPr lang="en-GB" noProof="0" dirty="0" smtClean="0"/>
              <a:t>Chechen war increases popularity</a:t>
            </a:r>
          </a:p>
          <a:p>
            <a:pPr lvl="1">
              <a:spcBef>
                <a:spcPts val="1200"/>
              </a:spcBef>
            </a:pPr>
            <a:r>
              <a:rPr lang="en-GB" noProof="0" dirty="0" smtClean="0"/>
              <a:t>New party “Unity” founded with as only clear programme item the desire to support Putin</a:t>
            </a:r>
          </a:p>
          <a:p>
            <a:pPr>
              <a:spcBef>
                <a:spcPts val="1200"/>
              </a:spcBef>
            </a:pPr>
            <a:r>
              <a:rPr lang="en-GB" noProof="0" dirty="0" smtClean="0"/>
              <a:t>Unity gets 23%  in the duma elections of 19/12/1999</a:t>
            </a:r>
          </a:p>
          <a:p>
            <a:pPr>
              <a:spcBef>
                <a:spcPts val="1200"/>
              </a:spcBef>
            </a:pPr>
            <a:r>
              <a:rPr lang="en-GB" noProof="0" dirty="0" smtClean="0"/>
              <a:t>Putin becomes acting president 01/01/2000</a:t>
            </a:r>
          </a:p>
          <a:p>
            <a:pPr>
              <a:spcBef>
                <a:spcPts val="1200"/>
              </a:spcBef>
            </a:pPr>
            <a:r>
              <a:rPr lang="en-GB" noProof="0" dirty="0" smtClean="0"/>
              <a:t>Putin wins 03/2000 early presidential elections by a landslide victory</a:t>
            </a:r>
          </a:p>
          <a:p>
            <a:pPr>
              <a:spcBef>
                <a:spcPts val="1200"/>
              </a:spcBef>
            </a:pPr>
            <a:r>
              <a:rPr lang="en-GB" noProof="0" dirty="0" smtClean="0"/>
              <a:t>Why?</a:t>
            </a:r>
          </a:p>
          <a:p>
            <a:pPr marL="0" indent="0">
              <a:spcBef>
                <a:spcPts val="1800"/>
              </a:spcBef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23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3.businessinsider.com/image/549f10fa69bedd9e2c8b456e-1200-924/putin-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416824" cy="556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You also wonder how I got to power?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1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Role of media coverage?</a:t>
            </a:r>
            <a:br>
              <a:rPr lang="en-GB" noProof="0" dirty="0" smtClean="0"/>
            </a:br>
            <a:r>
              <a:rPr lang="en-GB" sz="3100" noProof="0" dirty="0" smtClean="0"/>
              <a:t>Less important in 2000 !!</a:t>
            </a:r>
            <a:endParaRPr lang="en-GB" sz="31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GB" noProof="0" dirty="0" smtClean="0"/>
              <a:t>State channels RTR </a:t>
            </a:r>
            <a:r>
              <a:rPr lang="en-GB" noProof="0" dirty="0" smtClean="0"/>
              <a:t>&amp; </a:t>
            </a:r>
            <a:r>
              <a:rPr lang="en-GB" noProof="0" dirty="0" smtClean="0"/>
              <a:t>ORT </a:t>
            </a:r>
            <a:r>
              <a:rPr lang="en-GB" noProof="0" dirty="0" smtClean="0"/>
              <a:t>friendly </a:t>
            </a:r>
            <a:r>
              <a:rPr lang="en-GB" noProof="0" dirty="0" smtClean="0"/>
              <a:t>to the Kremlin</a:t>
            </a:r>
          </a:p>
          <a:p>
            <a:pPr>
              <a:spcBef>
                <a:spcPts val="1200"/>
              </a:spcBef>
            </a:pPr>
            <a:r>
              <a:rPr lang="en-GB" noProof="0" dirty="0" smtClean="0"/>
              <a:t>But the then independent NTV channel, owned by oligarch Gusinksy, is fiercely opposing Putin</a:t>
            </a:r>
          </a:p>
          <a:p>
            <a:pPr lvl="1">
              <a:spcBef>
                <a:spcPts val="1200"/>
              </a:spcBef>
            </a:pPr>
            <a:r>
              <a:rPr lang="en-GB" noProof="0" dirty="0" smtClean="0"/>
              <a:t>In December 1999 duma elections</a:t>
            </a:r>
          </a:p>
          <a:p>
            <a:pPr lvl="1">
              <a:spcBef>
                <a:spcPts val="1200"/>
              </a:spcBef>
            </a:pPr>
            <a:r>
              <a:rPr lang="en-GB" noProof="0" dirty="0" smtClean="0"/>
              <a:t>In March 2000 presidential elections</a:t>
            </a:r>
          </a:p>
          <a:p>
            <a:pPr>
              <a:spcBef>
                <a:spcPts val="1200"/>
              </a:spcBef>
            </a:pPr>
            <a:r>
              <a:rPr lang="en-GB" noProof="0" dirty="0" smtClean="0"/>
              <a:t>Only later is NTV taken over by force after a protracted struggle 14/04/2001</a:t>
            </a:r>
          </a:p>
          <a:p>
            <a:pPr>
              <a:spcBef>
                <a:spcPts val="1200"/>
              </a:spcBef>
            </a:pPr>
            <a:r>
              <a:rPr lang="en-GB" noProof="0" dirty="0" smtClean="0"/>
              <a:t>But </a:t>
            </a:r>
            <a:r>
              <a:rPr lang="en-GB" noProof="0" dirty="0" smtClean="0"/>
              <a:t>there existed </a:t>
            </a:r>
            <a:r>
              <a:rPr lang="en-GB" noProof="0" dirty="0" smtClean="0"/>
              <a:t>an opposing coverage in 2000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25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172700" cy="762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9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8640"/>
            <a:ext cx="958993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5733256"/>
            <a:ext cx="273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Direct political  connection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466" y="5723964"/>
            <a:ext cx="216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Financial institutions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6191" y="5723964"/>
            <a:ext cx="181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(Elected) officials</a:t>
            </a:r>
            <a:endParaRPr lang="nl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2" grpId="3"/>
      <p:bldP spid="5" grpId="1"/>
      <p:bldP spid="6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4600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5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7925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6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GB" noProof="0" dirty="0" smtClean="0"/>
              <a:t>Maybe ballot stuffing?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noProof="0" dirty="0" smtClean="0"/>
              <a:t>Theories about ballot stuffing in later elections</a:t>
            </a:r>
          </a:p>
          <a:p>
            <a:pPr>
              <a:spcBef>
                <a:spcPts val="1800"/>
              </a:spcBef>
            </a:pPr>
            <a:r>
              <a:rPr lang="en-GB" noProof="0" dirty="0" smtClean="0"/>
              <a:t>But not so much in the 2000 election because  the communist party was still going strong</a:t>
            </a:r>
          </a:p>
          <a:p>
            <a:pPr lvl="1">
              <a:spcBef>
                <a:spcPts val="1800"/>
              </a:spcBef>
            </a:pPr>
            <a:r>
              <a:rPr lang="en-GB" noProof="0" dirty="0" smtClean="0"/>
              <a:t>They had local representatives everywhere</a:t>
            </a:r>
          </a:p>
          <a:p>
            <a:pPr lvl="1">
              <a:spcBef>
                <a:spcPts val="1800"/>
              </a:spcBef>
            </a:pPr>
            <a:r>
              <a:rPr lang="en-GB" noProof="0" dirty="0" smtClean="0"/>
              <a:t>Their candidate, Zyuganov, still mattered</a:t>
            </a:r>
          </a:p>
          <a:p>
            <a:pPr>
              <a:spcBef>
                <a:spcPts val="1800"/>
              </a:spcBef>
            </a:pPr>
            <a:r>
              <a:rPr lang="en-GB" noProof="0" dirty="0" smtClean="0"/>
              <a:t>Not very likely that ballot stuffing / vote rigging played a mayor role in 2000</a:t>
            </a:r>
          </a:p>
        </p:txBody>
      </p:sp>
    </p:spTree>
    <p:extLst>
      <p:ext uri="{BB962C8B-B14F-4D97-AF65-F5344CB8AC3E}">
        <p14:creationId xmlns:p14="http://schemas.microsoft.com/office/powerpoint/2010/main" val="35709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028384" y="40466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Oval 3"/>
          <p:cNvSpPr/>
          <p:nvPr/>
        </p:nvSpPr>
        <p:spPr>
          <a:xfrm>
            <a:off x="8100392" y="5178896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06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8" y="476672"/>
            <a:ext cx="861501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56"/>
            <a:ext cx="9144000" cy="686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GB" noProof="0" dirty="0" smtClean="0"/>
              <a:t>Did banking play a role?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GB" noProof="0" dirty="0" smtClean="0"/>
              <a:t>Sberbank was the main bank in Russia in 1999-2000 and state-owned (both still true). </a:t>
            </a:r>
          </a:p>
          <a:p>
            <a:pPr lvl="1">
              <a:spcBef>
                <a:spcPts val="1200"/>
              </a:spcBef>
            </a:pPr>
            <a:r>
              <a:rPr lang="en-GB" noProof="0" dirty="0" smtClean="0"/>
              <a:t>Majority of depositors and deposits</a:t>
            </a:r>
          </a:p>
          <a:p>
            <a:pPr lvl="1">
              <a:spcBef>
                <a:spcPts val="1200"/>
              </a:spcBef>
            </a:pPr>
            <a:r>
              <a:rPr lang="en-GB" noProof="0" dirty="0" smtClean="0"/>
              <a:t>Largest lender to firms and households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Potential political mechanism</a:t>
            </a:r>
          </a:p>
          <a:p>
            <a:pPr lvl="1">
              <a:spcBef>
                <a:spcPts val="1200"/>
              </a:spcBef>
            </a:pPr>
            <a:r>
              <a:rPr lang="en-GB" noProof="0" dirty="0" smtClean="0"/>
              <a:t>Firm managers are political activists and </a:t>
            </a:r>
            <a:r>
              <a:rPr lang="en-GB" noProof="0" dirty="0" smtClean="0"/>
              <a:t> </a:t>
            </a:r>
            <a:r>
              <a:rPr lang="en-GB" noProof="0" dirty="0" smtClean="0"/>
              <a:t>motivated by increased access to Sberbank credit </a:t>
            </a:r>
            <a:r>
              <a:rPr lang="en-GB" noProof="0" dirty="0" smtClean="0"/>
              <a:t>(survey </a:t>
            </a:r>
            <a:r>
              <a:rPr lang="en-GB" noProof="0" dirty="0" smtClean="0"/>
              <a:t>evidence)</a:t>
            </a:r>
          </a:p>
          <a:p>
            <a:pPr>
              <a:spcBef>
                <a:spcPts val="1200"/>
              </a:spcBef>
            </a:pPr>
            <a:r>
              <a:rPr lang="en-GB" noProof="0" dirty="0" smtClean="0"/>
              <a:t>Hypothesis: </a:t>
            </a:r>
          </a:p>
          <a:p>
            <a:pPr marL="857250" lvl="2" indent="0">
              <a:spcBef>
                <a:spcPts val="1200"/>
              </a:spcBef>
              <a:buNone/>
            </a:pPr>
            <a:r>
              <a:rPr lang="en-GB" sz="2800" noProof="0" dirty="0" smtClean="0"/>
              <a:t>Increased Putin popularity Dec 1999 - March 2000 driven by increased Sberbank firm lending before the election</a:t>
            </a:r>
            <a:endParaRPr lang="en-GB" sz="3600" dirty="0"/>
          </a:p>
          <a:p>
            <a:pPr marL="857250" lvl="2" indent="0">
              <a:spcBef>
                <a:spcPts val="1800"/>
              </a:spcBef>
              <a:buNone/>
            </a:pPr>
            <a:endParaRPr lang="en-GB" sz="2800" noProof="0" dirty="0"/>
          </a:p>
        </p:txBody>
      </p:sp>
    </p:spTree>
    <p:extLst>
      <p:ext uri="{BB962C8B-B14F-4D97-AF65-F5344CB8AC3E}">
        <p14:creationId xmlns:p14="http://schemas.microsoft.com/office/powerpoint/2010/main" val="15891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Empirical approach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GB" sz="2800" noProof="0" dirty="0" smtClean="0"/>
              <a:t>Explain the change in votes between December 1999 and March 2000</a:t>
            </a:r>
          </a:p>
          <a:p>
            <a:pPr>
              <a:spcBef>
                <a:spcPts val="1800"/>
              </a:spcBef>
            </a:pPr>
            <a:r>
              <a:rPr lang="en-GB" sz="2800" noProof="0" dirty="0" smtClean="0"/>
              <a:t>Main explanatory variable: change in Sberbank firm credits to the region in months before election</a:t>
            </a:r>
          </a:p>
          <a:p>
            <a:pPr>
              <a:spcBef>
                <a:spcPts val="1800"/>
              </a:spcBef>
            </a:pPr>
            <a:r>
              <a:rPr lang="en-GB" sz="2800" noProof="0" dirty="0" smtClean="0"/>
              <a:t>Controls: Sberbank credits to households, private domestic bank credits, regional variables</a:t>
            </a:r>
          </a:p>
          <a:p>
            <a:pPr>
              <a:spcBef>
                <a:spcPts val="1800"/>
              </a:spcBef>
            </a:pPr>
            <a:r>
              <a:rPr lang="en-GB" sz="2800" noProof="0" dirty="0" smtClean="0"/>
              <a:t>Placebo regressions: is the effect there in other non-election months?</a:t>
            </a:r>
            <a:endParaRPr lang="en-GB" sz="2800" noProof="0" dirty="0"/>
          </a:p>
        </p:txBody>
      </p:sp>
    </p:spTree>
    <p:extLst>
      <p:ext uri="{BB962C8B-B14F-4D97-AF65-F5344CB8AC3E}">
        <p14:creationId xmlns:p14="http://schemas.microsoft.com/office/powerpoint/2010/main" val="491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Specification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8939740" cy="120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631704" y="2348880"/>
            <a:ext cx="36004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Freeform 5"/>
          <p:cNvSpPr/>
          <p:nvPr/>
        </p:nvSpPr>
        <p:spPr>
          <a:xfrm>
            <a:off x="2865107" y="2712720"/>
            <a:ext cx="746773" cy="1112520"/>
          </a:xfrm>
          <a:custGeom>
            <a:avLst/>
            <a:gdLst>
              <a:gd name="connsiteX0" fmla="*/ 731533 w 746773"/>
              <a:gd name="connsiteY0" fmla="*/ 0 h 1112520"/>
              <a:gd name="connsiteX1" fmla="*/ 13 w 746773"/>
              <a:gd name="connsiteY1" fmla="*/ 487680 h 1112520"/>
              <a:gd name="connsiteX2" fmla="*/ 746773 w 746773"/>
              <a:gd name="connsiteY2" fmla="*/ 1112520 h 1112520"/>
              <a:gd name="connsiteX3" fmla="*/ 746773 w 746773"/>
              <a:gd name="connsiteY3" fmla="*/ 111252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773" h="1112520">
                <a:moveTo>
                  <a:pt x="731533" y="0"/>
                </a:moveTo>
                <a:cubicBezTo>
                  <a:pt x="364503" y="151130"/>
                  <a:pt x="-2527" y="302260"/>
                  <a:pt x="13" y="487680"/>
                </a:cubicBezTo>
                <a:cubicBezTo>
                  <a:pt x="2553" y="673100"/>
                  <a:pt x="746773" y="1112520"/>
                  <a:pt x="746773" y="1112520"/>
                </a:cubicBezTo>
                <a:lnTo>
                  <a:pt x="746773" y="1112520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6"/>
          <p:cNvSpPr txBox="1"/>
          <p:nvPr/>
        </p:nvSpPr>
        <p:spPr>
          <a:xfrm>
            <a:off x="2411760" y="3945250"/>
            <a:ext cx="5471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chemeClr val="tx2"/>
                </a:solidFill>
              </a:rPr>
              <a:t>If  </a:t>
            </a:r>
            <a:r>
              <a:rPr lang="en-GB" sz="2000" b="1" dirty="0" smtClean="0">
                <a:solidFill>
                  <a:schemeClr val="tx2"/>
                </a:solidFill>
              </a:rPr>
              <a:t>α</a:t>
            </a:r>
            <a:r>
              <a:rPr lang="en-GB" sz="2000" b="1" baseline="-25000" dirty="0" smtClean="0">
                <a:solidFill>
                  <a:schemeClr val="tx2"/>
                </a:solidFill>
              </a:rPr>
              <a:t>1 </a:t>
            </a:r>
            <a:r>
              <a:rPr lang="nl-BE" sz="2000" b="1" dirty="0" smtClean="0">
                <a:solidFill>
                  <a:schemeClr val="tx2"/>
                </a:solidFill>
              </a:rPr>
              <a:t>&gt; 0 only in months for election: </a:t>
            </a:r>
          </a:p>
          <a:p>
            <a:r>
              <a:rPr lang="nl-BE" sz="2000" b="1" dirty="0" smtClean="0">
                <a:solidFill>
                  <a:schemeClr val="tx2"/>
                </a:solidFill>
              </a:rPr>
              <a:t>Political effect of Sberbank lending on Putin votes</a:t>
            </a:r>
            <a:endParaRPr lang="nl-BE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0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Underlying identification 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en-GB" dirty="0" smtClean="0"/>
              <a:t>Within country regional variation in political outcomes, 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so no confounding factors so typical of cross- country studies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Sberbank monthly regional variation in firm credits (</a:t>
            </a:r>
            <a:r>
              <a:rPr lang="en-GB" i="1" dirty="0" smtClean="0"/>
              <a:t>SF</a:t>
            </a:r>
            <a:r>
              <a:rPr lang="en-GB" dirty="0" smtClean="0"/>
              <a:t>), 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so there is a state controlled channel to firm managers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Controls for within Sberbank household credits (</a:t>
            </a:r>
            <a:r>
              <a:rPr lang="en-GB" i="1" dirty="0" smtClean="0"/>
              <a:t>SH</a:t>
            </a:r>
            <a:r>
              <a:rPr lang="en-GB" dirty="0" smtClean="0"/>
              <a:t>) 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to identify channel of firm managers (households vs. firms)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Controls for other credits by private domestic banks (</a:t>
            </a:r>
            <a:r>
              <a:rPr lang="en-GB" i="1" dirty="0" smtClean="0"/>
              <a:t>PDF</a:t>
            </a:r>
            <a:r>
              <a:rPr lang="en-GB" dirty="0" smtClean="0"/>
              <a:t>)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to control regional patterns that are unobserved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Regional variables to control for regional characteristics that may drive Putin support, other than banking 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Placebo regressions for other months 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to make sure these are not just seasonal Sberbank credit patterns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4773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Value of political connections for firms I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Measured by stock price / event study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Fisman (AER 2001):stock prices of firms connected to the Suharto regime are negatively affected by rumours about Suharto's health. 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Faccio (AER 2006)  has large cross-country sample of listed firms and finds a positive value effect from the entry of a shareholder or director into politics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808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timing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The payments system was still relatively inefficient by 1999</a:t>
            </a:r>
          </a:p>
          <a:p>
            <a:pPr lvl="1"/>
            <a:r>
              <a:rPr lang="en-GB" dirty="0" smtClean="0"/>
              <a:t>Between August 1998 – early 1999 (Russia default) the payments system was jammed</a:t>
            </a:r>
          </a:p>
          <a:p>
            <a:pPr lvl="1"/>
            <a:r>
              <a:rPr lang="en-GB" dirty="0" smtClean="0"/>
              <a:t>In 1999 transfers to regions could take 3 weeks – a month to actually settle (manual operations  needed)</a:t>
            </a:r>
          </a:p>
          <a:p>
            <a:pPr lvl="1"/>
            <a:r>
              <a:rPr lang="en-GB" dirty="0" smtClean="0"/>
              <a:t> in addition the managers need to see the money and act by mobilizing their workers</a:t>
            </a:r>
          </a:p>
          <a:p>
            <a:pPr lvl="1"/>
            <a:r>
              <a:rPr lang="en-GB" dirty="0" smtClean="0"/>
              <a:t>So we expect the main effect to a jump in credits to the right regions in  January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9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GB" dirty="0" smtClean="0"/>
              <a:t>Main results</a:t>
            </a:r>
            <a:endParaRPr lang="en-GB" dirty="0"/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1852"/>
            <a:ext cx="32861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291" y="738946"/>
            <a:ext cx="48958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1920" y="1124744"/>
            <a:ext cx="439248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tangle 3"/>
          <p:cNvSpPr/>
          <p:nvPr/>
        </p:nvSpPr>
        <p:spPr>
          <a:xfrm>
            <a:off x="6510909" y="260648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 </a:t>
            </a:r>
            <a:r>
              <a:rPr lang="en-GB" sz="2400" b="1" dirty="0">
                <a:solidFill>
                  <a:schemeClr val="tx2"/>
                </a:solidFill>
              </a:rPr>
              <a:t>α</a:t>
            </a:r>
            <a:r>
              <a:rPr lang="en-GB" sz="2400" b="1" baseline="-25000" dirty="0">
                <a:solidFill>
                  <a:schemeClr val="tx2"/>
                </a:solidFill>
              </a:rPr>
              <a:t>1 </a:t>
            </a:r>
            <a:r>
              <a:rPr lang="nl-BE" sz="2400" b="1" dirty="0">
                <a:solidFill>
                  <a:schemeClr val="tx2"/>
                </a:solidFill>
              </a:rPr>
              <a:t>&gt; </a:t>
            </a:r>
            <a:r>
              <a:rPr lang="nl-BE" sz="2400" b="1" dirty="0" smtClean="0">
                <a:solidFill>
                  <a:schemeClr val="tx2"/>
                </a:solidFill>
              </a:rPr>
              <a:t>0 ! </a:t>
            </a:r>
            <a:endParaRPr lang="nl-BE" sz="20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92080" y="445314"/>
            <a:ext cx="1218829" cy="679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6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Placebo regressions before:</a:t>
            </a:r>
            <a:br>
              <a:rPr lang="en-GB" sz="3600" dirty="0" smtClean="0"/>
            </a:br>
            <a:r>
              <a:rPr lang="en-GB" sz="3600" dirty="0" smtClean="0"/>
              <a:t>since May-June (before Putin)</a:t>
            </a:r>
            <a:endParaRPr lang="en-GB" sz="3600" dirty="0"/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1196752"/>
            <a:ext cx="9144000" cy="565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5856" y="1628800"/>
            <a:ext cx="561662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 6"/>
          <p:cNvSpPr/>
          <p:nvPr/>
        </p:nvSpPr>
        <p:spPr>
          <a:xfrm>
            <a:off x="7452320" y="323364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b="1" dirty="0" smtClean="0">
                <a:solidFill>
                  <a:schemeClr val="tx2"/>
                </a:solidFill>
              </a:rPr>
              <a:t> </a:t>
            </a:r>
            <a:r>
              <a:rPr lang="en-GB" sz="2400" b="1" dirty="0">
                <a:solidFill>
                  <a:schemeClr val="tx2"/>
                </a:solidFill>
              </a:rPr>
              <a:t>α</a:t>
            </a:r>
            <a:r>
              <a:rPr lang="en-GB" sz="2400" b="1" baseline="-25000" dirty="0">
                <a:solidFill>
                  <a:schemeClr val="tx2"/>
                </a:solidFill>
              </a:rPr>
              <a:t>1 </a:t>
            </a:r>
            <a:r>
              <a:rPr lang="nl-BE" sz="2400" b="1" dirty="0" smtClean="0">
                <a:solidFill>
                  <a:schemeClr val="tx2"/>
                </a:solidFill>
              </a:rPr>
              <a:t> = 0  </a:t>
            </a:r>
            <a:endParaRPr lang="nl-BE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551832" y="764704"/>
            <a:ext cx="35738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5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90264"/>
            <a:ext cx="8712968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Placebo regressions  Post election – Dec 2000</a:t>
            </a:r>
            <a:endParaRPr lang="en-GB" sz="3600" dirty="0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67849"/>
            <a:ext cx="32861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670" y="988268"/>
            <a:ext cx="64198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32670" y="1340768"/>
            <a:ext cx="605981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/>
          <p:cNvSpPr/>
          <p:nvPr/>
        </p:nvSpPr>
        <p:spPr>
          <a:xfrm>
            <a:off x="7020272" y="2247255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b="1" dirty="0" smtClean="0">
                <a:solidFill>
                  <a:schemeClr val="tx2"/>
                </a:solidFill>
              </a:rPr>
              <a:t> </a:t>
            </a:r>
            <a:r>
              <a:rPr lang="en-GB" sz="2400" b="1" dirty="0">
                <a:solidFill>
                  <a:schemeClr val="tx2"/>
                </a:solidFill>
              </a:rPr>
              <a:t>α</a:t>
            </a:r>
            <a:r>
              <a:rPr lang="en-GB" sz="2400" b="1" baseline="-25000" dirty="0">
                <a:solidFill>
                  <a:schemeClr val="tx2"/>
                </a:solidFill>
              </a:rPr>
              <a:t>1 </a:t>
            </a:r>
            <a:r>
              <a:rPr lang="nl-BE" sz="2400" b="1" dirty="0" smtClean="0">
                <a:solidFill>
                  <a:schemeClr val="tx2"/>
                </a:solidFill>
              </a:rPr>
              <a:t> = 0  </a:t>
            </a:r>
            <a:endParaRPr lang="nl-BE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499246" y="1802433"/>
            <a:ext cx="100672" cy="546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14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mechanism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We believe mangers are given incentives to be politically active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The incentives take the form of one-off additional Sberbank credits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They react by rallying their workers to come out and vote for Putin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So not only the votes for Putin should rise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But also voter turnout should rise with Sberbank credits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7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777" y="2060848"/>
            <a:ext cx="9406064" cy="255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242661" y="2392690"/>
            <a:ext cx="36004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Freeform 3"/>
          <p:cNvSpPr/>
          <p:nvPr/>
        </p:nvSpPr>
        <p:spPr>
          <a:xfrm>
            <a:off x="3476064" y="2756529"/>
            <a:ext cx="663887" cy="1863095"/>
          </a:xfrm>
          <a:custGeom>
            <a:avLst/>
            <a:gdLst>
              <a:gd name="connsiteX0" fmla="*/ 731533 w 746773"/>
              <a:gd name="connsiteY0" fmla="*/ 0 h 1112520"/>
              <a:gd name="connsiteX1" fmla="*/ 13 w 746773"/>
              <a:gd name="connsiteY1" fmla="*/ 487680 h 1112520"/>
              <a:gd name="connsiteX2" fmla="*/ 746773 w 746773"/>
              <a:gd name="connsiteY2" fmla="*/ 1112520 h 1112520"/>
              <a:gd name="connsiteX3" fmla="*/ 746773 w 746773"/>
              <a:gd name="connsiteY3" fmla="*/ 111252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773" h="1112520">
                <a:moveTo>
                  <a:pt x="731533" y="0"/>
                </a:moveTo>
                <a:cubicBezTo>
                  <a:pt x="364503" y="151130"/>
                  <a:pt x="-2527" y="302260"/>
                  <a:pt x="13" y="487680"/>
                </a:cubicBezTo>
                <a:cubicBezTo>
                  <a:pt x="2553" y="673100"/>
                  <a:pt x="746773" y="1112520"/>
                  <a:pt x="746773" y="1112520"/>
                </a:cubicBezTo>
                <a:lnTo>
                  <a:pt x="746773" y="1112520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3059832" y="4725144"/>
            <a:ext cx="5716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chemeClr val="tx2"/>
                </a:solidFill>
              </a:rPr>
              <a:t>If  </a:t>
            </a:r>
            <a:r>
              <a:rPr lang="en-GB" sz="2000" b="1" dirty="0" smtClean="0">
                <a:solidFill>
                  <a:schemeClr val="tx2"/>
                </a:solidFill>
              </a:rPr>
              <a:t>α</a:t>
            </a:r>
            <a:r>
              <a:rPr lang="en-GB" sz="2000" b="1" baseline="-25000" dirty="0" smtClean="0">
                <a:solidFill>
                  <a:schemeClr val="tx2"/>
                </a:solidFill>
              </a:rPr>
              <a:t>1 </a:t>
            </a:r>
            <a:r>
              <a:rPr lang="nl-BE" sz="2000" b="1" dirty="0" smtClean="0">
                <a:solidFill>
                  <a:schemeClr val="tx2"/>
                </a:solidFill>
              </a:rPr>
              <a:t>&gt; 0 only in months for election: </a:t>
            </a:r>
          </a:p>
          <a:p>
            <a:r>
              <a:rPr lang="nl-BE" sz="2000" b="1" dirty="0" smtClean="0">
                <a:solidFill>
                  <a:schemeClr val="tx2"/>
                </a:solidFill>
              </a:rPr>
              <a:t>Political effect of Sberbank lending on voter turnout</a:t>
            </a:r>
            <a:endParaRPr lang="nl-BE" sz="20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8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Dependent variable D(turnout)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2" y="836712"/>
            <a:ext cx="839489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07184" y="1628800"/>
            <a:ext cx="100811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/>
          <p:cNvSpPr/>
          <p:nvPr/>
        </p:nvSpPr>
        <p:spPr>
          <a:xfrm>
            <a:off x="7417905" y="548680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 </a:t>
            </a:r>
            <a:r>
              <a:rPr lang="en-GB" sz="2400" b="1" dirty="0">
                <a:solidFill>
                  <a:schemeClr val="tx2"/>
                </a:solidFill>
              </a:rPr>
              <a:t>α</a:t>
            </a:r>
            <a:r>
              <a:rPr lang="en-GB" sz="2400" b="1" baseline="-25000" dirty="0">
                <a:solidFill>
                  <a:schemeClr val="tx2"/>
                </a:solidFill>
              </a:rPr>
              <a:t>1 </a:t>
            </a:r>
            <a:r>
              <a:rPr lang="nl-BE" sz="2400" b="1" dirty="0">
                <a:solidFill>
                  <a:schemeClr val="tx2"/>
                </a:solidFill>
              </a:rPr>
              <a:t>&gt; </a:t>
            </a:r>
            <a:r>
              <a:rPr lang="nl-BE" sz="2400" b="1" dirty="0" smtClean="0">
                <a:solidFill>
                  <a:schemeClr val="tx2"/>
                </a:solidFill>
              </a:rPr>
              <a:t>0 ! </a:t>
            </a:r>
            <a:endParaRPr lang="nl-BE" sz="2000" dirty="0"/>
          </a:p>
        </p:txBody>
      </p:sp>
      <p:cxnSp>
        <p:nvCxnSpPr>
          <p:cNvPr id="6" name="Straight Arrow Connector 5"/>
          <p:cNvCxnSpPr>
            <a:stCxn id="4" idx="0"/>
            <a:endCxn id="5" idx="1"/>
          </p:cNvCxnSpPr>
          <p:nvPr/>
        </p:nvCxnSpPr>
        <p:spPr>
          <a:xfrm flipV="1">
            <a:off x="6311240" y="779513"/>
            <a:ext cx="1106665" cy="849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89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Deeper analysis of mechanism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Regional leaders appointed by Yeltsin?</a:t>
            </a:r>
          </a:p>
          <a:p>
            <a:pPr lvl="1"/>
            <a:r>
              <a:rPr lang="en-GB" dirty="0" smtClean="0"/>
              <a:t>Seems  not to be the case</a:t>
            </a:r>
          </a:p>
          <a:p>
            <a:r>
              <a:rPr lang="en-GB" dirty="0" smtClean="0"/>
              <a:t>State employment</a:t>
            </a:r>
          </a:p>
          <a:p>
            <a:pPr lvl="1"/>
            <a:r>
              <a:rPr lang="en-GB" dirty="0" smtClean="0"/>
              <a:t>Seems to work through private(ised) firms</a:t>
            </a:r>
          </a:p>
          <a:p>
            <a:r>
              <a:rPr lang="en-GB" dirty="0" smtClean="0"/>
              <a:t>Wage arrears</a:t>
            </a:r>
          </a:p>
          <a:p>
            <a:pPr lvl="1"/>
            <a:r>
              <a:rPr lang="en-GB" dirty="0" smtClean="0"/>
              <a:t>Possibly, but looking for data</a:t>
            </a:r>
          </a:p>
          <a:p>
            <a:r>
              <a:rPr lang="en-GB" dirty="0" smtClean="0"/>
              <a:t>Siloviki </a:t>
            </a:r>
          </a:p>
          <a:p>
            <a:pPr lvl="1"/>
            <a:r>
              <a:rPr lang="en-GB" dirty="0" smtClean="0"/>
              <a:t>Bingo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3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Russian elite under Yeltsin and Putin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0" y="1052736"/>
            <a:ext cx="8574754" cy="513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6499" y="5561530"/>
            <a:ext cx="302433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8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 of military in elite groups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" y="1795983"/>
            <a:ext cx="9093076" cy="40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flipH="1">
            <a:off x="4211958" y="2132856"/>
            <a:ext cx="1080119" cy="3528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60030" y="5445224"/>
            <a:ext cx="0" cy="559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99992" y="6093296"/>
            <a:ext cx="4354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In fact 8% of regions end 1999 in our sample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46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Value of political connections for firms II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1256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firms with political ties enjoy preferential treatments 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soft budget constraints (Claessens et al. JFE 2008 for Brazil; Khwaja and Mian QJE 2005 for Pakistan), 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access to government contracts (Agrawal and Knoeber, JLE 2001, Cingano and Pinotti, JEEA 2013), 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favourable IPO conditions in China (Francis et al. JIMF 2009) 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Relaxed regulatory oversight (Stigler BJ 1971; De Soto 1990) 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Bailout options (Faccio, Masulis, Mc Connell JOF 2006)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Access to bank finance (Hongbin Li, Lingsheng Meng, Qian Wang, Li-An Zhou, JDE, 2008)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96" y="476672"/>
            <a:ext cx="7296612" cy="618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796133" y="2636912"/>
            <a:ext cx="2160239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tangle 3"/>
          <p:cNvSpPr/>
          <p:nvPr/>
        </p:nvSpPr>
        <p:spPr>
          <a:xfrm flipH="1">
            <a:off x="3491880" y="1700808"/>
            <a:ext cx="2160239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-104254"/>
            <a:ext cx="8229600" cy="11569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State employment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374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56990"/>
          </a:xfrm>
        </p:spPr>
        <p:txBody>
          <a:bodyPr>
            <a:normAutofit/>
          </a:bodyPr>
          <a:lstStyle/>
          <a:p>
            <a:r>
              <a:rPr lang="en-GB" dirty="0" smtClean="0"/>
              <a:t>State employment</a:t>
            </a:r>
            <a:endParaRPr lang="en-GB" dirty="0"/>
          </a:p>
        </p:txBody>
      </p: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6672"/>
            <a:ext cx="7296612" cy="618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1194286"/>
            <a:ext cx="41764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rgbClr val="FF0000"/>
                </a:solidFill>
              </a:rPr>
              <a:t>Interpretation  average effect 0.13</a:t>
            </a:r>
          </a:p>
          <a:p>
            <a:pPr algn="r"/>
            <a:r>
              <a:rPr lang="nl-BE" b="1" dirty="0" smtClean="0">
                <a:solidFill>
                  <a:srgbClr val="FF0000"/>
                </a:solidFill>
              </a:rPr>
              <a:t>But really 0.24 in with low state E regions </a:t>
            </a:r>
          </a:p>
          <a:p>
            <a:pPr algn="r"/>
            <a:r>
              <a:rPr lang="nl-BE" b="1" dirty="0" smtClean="0">
                <a:solidFill>
                  <a:srgbClr val="FF0000"/>
                </a:solidFill>
              </a:rPr>
              <a:t>And no effect in high state  E regions</a:t>
            </a:r>
            <a:endParaRPr lang="nl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6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GB" dirty="0" smtClean="0"/>
              <a:t>Siloviki</a:t>
            </a:r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200800" cy="622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flipH="1">
            <a:off x="6084169" y="2780928"/>
            <a:ext cx="2160239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 5"/>
          <p:cNvSpPr/>
          <p:nvPr/>
        </p:nvSpPr>
        <p:spPr>
          <a:xfrm flipH="1">
            <a:off x="3635900" y="1844824"/>
            <a:ext cx="2160239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 6"/>
          <p:cNvSpPr/>
          <p:nvPr/>
        </p:nvSpPr>
        <p:spPr>
          <a:xfrm flipH="1">
            <a:off x="6092553" y="929212"/>
            <a:ext cx="2160239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22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Interpretation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n-GB" sz="3000" dirty="0" smtClean="0"/>
              <a:t>Not clear whether there was centralised effort to mobilise Sberbank/firm managers to win election</a:t>
            </a:r>
          </a:p>
          <a:p>
            <a:pPr>
              <a:spcBef>
                <a:spcPts val="1800"/>
              </a:spcBef>
            </a:pPr>
            <a:r>
              <a:rPr lang="en-GB" sz="3000" dirty="0" smtClean="0"/>
              <a:t>Results are in line with the interpretation that security related interests saw Putin’s rise to power as an opportunity and rose to the occasion</a:t>
            </a:r>
          </a:p>
          <a:p>
            <a:pPr lvl="1">
              <a:spcBef>
                <a:spcPts val="1800"/>
              </a:spcBef>
            </a:pPr>
            <a:r>
              <a:rPr lang="en-GB" sz="2600" dirty="0" smtClean="0"/>
              <a:t>By mobilising Sberbank funding</a:t>
            </a:r>
          </a:p>
          <a:p>
            <a:pPr lvl="1">
              <a:spcBef>
                <a:spcPts val="1800"/>
              </a:spcBef>
            </a:pPr>
            <a:r>
              <a:rPr lang="en-GB" sz="2600" dirty="0" smtClean="0"/>
              <a:t>And using it to incentivise managers from privatised firms</a:t>
            </a:r>
          </a:p>
          <a:p>
            <a:pPr lvl="1">
              <a:spcBef>
                <a:spcPts val="1800"/>
              </a:spcBef>
            </a:pPr>
            <a:r>
              <a:rPr lang="en-GB" sz="2600" dirty="0" smtClean="0"/>
              <a:t>Because indeed the main Sberbank effect disappears after interaction with the FSB/military dummy.</a:t>
            </a:r>
          </a:p>
          <a:p>
            <a:pPr lvl="1">
              <a:spcBef>
                <a:spcPts val="1800"/>
              </a:spcBef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noProof="0" dirty="0" smtClean="0"/>
              <a:t>Conclusion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340768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2400" noProof="0" dirty="0" smtClean="0"/>
              <a:t>Correlation between increase in </a:t>
            </a:r>
            <a:r>
              <a:rPr lang="en-GB" sz="2400" dirty="0" smtClean="0"/>
              <a:t>Sberbank firm </a:t>
            </a:r>
            <a:r>
              <a:rPr lang="en-GB" sz="2400" dirty="0" smtClean="0"/>
              <a:t>rouble </a:t>
            </a:r>
            <a:r>
              <a:rPr lang="en-GB" sz="2400" dirty="0" smtClean="0"/>
              <a:t>credits </a:t>
            </a:r>
            <a:r>
              <a:rPr lang="en-GB" sz="2400" noProof="0" dirty="0" smtClean="0"/>
              <a:t> and increase in popularity of Putin </a:t>
            </a:r>
            <a:endParaRPr lang="en-GB" sz="2400" dirty="0"/>
          </a:p>
          <a:p>
            <a:pPr lvl="1">
              <a:spcBef>
                <a:spcPts val="1200"/>
              </a:spcBef>
            </a:pPr>
            <a:r>
              <a:rPr lang="en-GB" sz="2400" noProof="0" dirty="0" smtClean="0"/>
              <a:t>Not due to regional growth perspectives </a:t>
            </a:r>
          </a:p>
          <a:p>
            <a:pPr lvl="1">
              <a:spcBef>
                <a:spcPts val="1200"/>
              </a:spcBef>
            </a:pPr>
            <a:r>
              <a:rPr lang="en-GB" sz="2400" noProof="0" dirty="0" smtClean="0"/>
              <a:t>Not due to deep drivers of Sberbank credit</a:t>
            </a:r>
          </a:p>
          <a:p>
            <a:pPr lvl="1">
              <a:spcBef>
                <a:spcPts val="1200"/>
              </a:spcBef>
            </a:pPr>
            <a:r>
              <a:rPr lang="en-GB" sz="2400" noProof="0" dirty="0" smtClean="0"/>
              <a:t>Confirms literature, but much better identification</a:t>
            </a:r>
          </a:p>
          <a:p>
            <a:pPr lvl="1">
              <a:spcBef>
                <a:spcPts val="1200"/>
              </a:spcBef>
            </a:pPr>
            <a:r>
              <a:rPr lang="en-GB" sz="2400" noProof="0" dirty="0" smtClean="0"/>
              <a:t>indicates that this strategy of using bank loans for political gains can be successful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/>
              <a:t>Evidence that the connections with the siloviki are part of the mechanism</a:t>
            </a:r>
          </a:p>
          <a:p>
            <a:pPr lvl="1">
              <a:spcBef>
                <a:spcPts val="1200"/>
              </a:spcBef>
            </a:pPr>
            <a:r>
              <a:rPr lang="en-GB" sz="2400" noProof="0" dirty="0" smtClean="0"/>
              <a:t>Suggestive of the </a:t>
            </a:r>
            <a:r>
              <a:rPr lang="en-GB" sz="2400" noProof="0" dirty="0" smtClean="0"/>
              <a:t>siloviki </a:t>
            </a:r>
            <a:r>
              <a:rPr lang="en-GB" sz="2400" noProof="0" dirty="0" smtClean="0"/>
              <a:t>seeing an opportunity in bringing Putin to power</a:t>
            </a:r>
            <a:endParaRPr lang="en-GB" sz="2400" noProof="0" dirty="0"/>
          </a:p>
        </p:txBody>
      </p:sp>
    </p:spTree>
    <p:extLst>
      <p:ext uri="{BB962C8B-B14F-4D97-AF65-F5344CB8AC3E}">
        <p14:creationId xmlns:p14="http://schemas.microsoft.com/office/powerpoint/2010/main" val="17790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Bank stability and media freedom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Very little banking crises in autocracies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But if they occur it is very bad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Underlying idea of a trade-off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The autocrat limits media freedom just to keep power and to signal strength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That also limits the access to info about economic troubles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Implying that banks will be more stable, until the economic levies break and trust collapses altogether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So media freedom implies that depositors will worry earlier, but keep more trust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8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GB" dirty="0" smtClean="0"/>
              <a:t>Identification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 1998 Russia there is one free TV channel (NTV) and a massive financial meltdown</a:t>
            </a:r>
          </a:p>
          <a:p>
            <a:r>
              <a:rPr lang="en-GB" dirty="0" smtClean="0"/>
              <a:t>This gives us within country (and even city) variation in media freedom 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We located all bank addresses without branches in 1998 (coordinates)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We calculate the NTV signal strength at that location (antenna coordinates &amp; inclination)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Link this to monthly household deposit runs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2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172700" cy="762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8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7059438" cy="518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There seems to be 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2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A lot of great exciting stuff to do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Especially in the big economies (US, UK, Germany, France): yes it happens there too  !!!!!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Map the connections beyond campaign contributions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Political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Revolving doors, ...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Link to outcomes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Performance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Access to soft loans, government contracts, forbearance, ......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Banks too have good reasons</a:t>
            </a:r>
            <a:br>
              <a:rPr lang="en-GB" sz="3600" dirty="0" smtClean="0"/>
            </a:br>
            <a:r>
              <a:rPr lang="en-GB" sz="3600" dirty="0" smtClean="0"/>
              <a:t> for political strategies</a:t>
            </a:r>
            <a:endParaRPr lang="en-GB" sz="3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GB" noProof="0" dirty="0" smtClean="0"/>
              <a:t>Banks have </a:t>
            </a:r>
            <a:r>
              <a:rPr lang="en-GB" dirty="0" smtClean="0"/>
              <a:t>very extensive </a:t>
            </a:r>
            <a:r>
              <a:rPr lang="en-GB" noProof="0" dirty="0" smtClean="0"/>
              <a:t>government-imposed constraints</a:t>
            </a:r>
          </a:p>
          <a:p>
            <a:pPr>
              <a:spcBef>
                <a:spcPts val="1200"/>
              </a:spcBef>
            </a:pPr>
            <a:r>
              <a:rPr lang="en-GB" noProof="0" dirty="0" smtClean="0"/>
              <a:t>More than any sector in the economy</a:t>
            </a:r>
          </a:p>
          <a:p>
            <a:pPr lvl="1">
              <a:spcBef>
                <a:spcPts val="600"/>
              </a:spcBef>
            </a:pPr>
            <a:r>
              <a:rPr lang="en-GB" noProof="0" dirty="0" smtClean="0"/>
              <a:t>Capital rules, </a:t>
            </a:r>
          </a:p>
          <a:p>
            <a:pPr lvl="1">
              <a:spcBef>
                <a:spcPts val="600"/>
              </a:spcBef>
            </a:pPr>
            <a:r>
              <a:rPr lang="en-GB" noProof="0" dirty="0" smtClean="0"/>
              <a:t>liquidity rules</a:t>
            </a:r>
          </a:p>
          <a:p>
            <a:pPr lvl="1">
              <a:spcBef>
                <a:spcPts val="600"/>
              </a:spcBef>
            </a:pPr>
            <a:r>
              <a:rPr lang="en-GB" noProof="0" dirty="0" smtClean="0"/>
              <a:t>leverage rules</a:t>
            </a:r>
          </a:p>
          <a:p>
            <a:pPr lvl="1">
              <a:spcBef>
                <a:spcPts val="600"/>
              </a:spcBef>
            </a:pPr>
            <a:r>
              <a:rPr lang="en-GB" noProof="0" dirty="0" smtClean="0"/>
              <a:t>Limitations of all sorts on their activities, behaviour, pricing and allocation decisions to protect customers </a:t>
            </a:r>
          </a:p>
          <a:p>
            <a:pPr>
              <a:spcBef>
                <a:spcPts val="1200"/>
              </a:spcBef>
            </a:pPr>
            <a:r>
              <a:rPr lang="en-GB" noProof="0" dirty="0" smtClean="0"/>
              <a:t>Essentially because in the banking system 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Information is very asymmetric</a:t>
            </a:r>
            <a:endParaRPr lang="en-GB" dirty="0"/>
          </a:p>
          <a:p>
            <a:pPr lvl="1">
              <a:spcBef>
                <a:spcPts val="600"/>
              </a:spcBef>
            </a:pPr>
            <a:r>
              <a:rPr lang="en-GB" noProof="0" dirty="0" smtClean="0"/>
              <a:t>has important externalities: it is “systemically important”</a:t>
            </a:r>
          </a:p>
        </p:txBody>
      </p:sp>
    </p:spTree>
    <p:extLst>
      <p:ext uri="{BB962C8B-B14F-4D97-AF65-F5344CB8AC3E}">
        <p14:creationId xmlns:p14="http://schemas.microsoft.com/office/powerpoint/2010/main" val="29455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08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800"/>
              </a:spcBef>
              <a:buFont typeface="Symbol"/>
              <a:buChar char="Þ"/>
            </a:pPr>
            <a:r>
              <a:rPr lang="en-GB" noProof="0" dirty="0" smtClean="0"/>
              <a:t>incentives for </a:t>
            </a:r>
            <a:r>
              <a:rPr lang="en-GB" b="1" noProof="0" dirty="0" smtClean="0"/>
              <a:t>corporate political strategy</a:t>
            </a:r>
            <a:r>
              <a:rPr lang="en-GB" noProof="0" dirty="0" smtClean="0"/>
              <a:t> at level of </a:t>
            </a:r>
            <a:r>
              <a:rPr lang="en-GB" b="1" noProof="0" dirty="0" smtClean="0"/>
              <a:t>banking sector</a:t>
            </a:r>
          </a:p>
          <a:p>
            <a:pPr lvl="1">
              <a:spcBef>
                <a:spcPts val="1200"/>
              </a:spcBef>
            </a:pPr>
            <a:r>
              <a:rPr lang="en-GB" sz="2400" noProof="0" dirty="0" smtClean="0"/>
              <a:t>Government capture by private interest </a:t>
            </a:r>
          </a:p>
          <a:p>
            <a:pPr lvl="1">
              <a:spcBef>
                <a:spcPts val="1200"/>
              </a:spcBef>
            </a:pPr>
            <a:r>
              <a:rPr lang="en-GB" sz="2400" noProof="0" dirty="0" smtClean="0"/>
              <a:t>Especially in industries that are concentrated, regulated (</a:t>
            </a:r>
            <a:r>
              <a:rPr lang="en-GB" sz="2400" dirty="0" smtClean="0"/>
              <a:t>Masters and Keim JP 1985; Schuler et al. AMJ 2002)</a:t>
            </a:r>
          </a:p>
          <a:p>
            <a:pPr lvl="1">
              <a:spcBef>
                <a:spcPts val="1200"/>
              </a:spcBef>
            </a:pPr>
            <a:r>
              <a:rPr lang="en-GB" sz="2400" noProof="0" dirty="0" smtClean="0"/>
              <a:t>and/or oligopolistic (</a:t>
            </a:r>
            <a:r>
              <a:rPr lang="en-GB" sz="2400" dirty="0" smtClean="0"/>
              <a:t>Salamon and Seigfried APSR 1977) </a:t>
            </a:r>
            <a:endParaRPr lang="en-GB" sz="2400" noProof="0" dirty="0" smtClean="0"/>
          </a:p>
          <a:p>
            <a:pPr>
              <a:spcBef>
                <a:spcPts val="1200"/>
              </a:spcBef>
            </a:pPr>
            <a:r>
              <a:rPr lang="en-GB" noProof="0" dirty="0" smtClean="0"/>
              <a:t>Examples: </a:t>
            </a:r>
          </a:p>
          <a:p>
            <a:pPr lvl="1">
              <a:spcBef>
                <a:spcPts val="1200"/>
              </a:spcBef>
            </a:pPr>
            <a:r>
              <a:rPr lang="en-GB" sz="2400" noProof="0" dirty="0" smtClean="0"/>
              <a:t>lobbying, campaign contributions, etc. by banking sector</a:t>
            </a:r>
          </a:p>
          <a:p>
            <a:pPr lvl="1">
              <a:spcBef>
                <a:spcPts val="1200"/>
              </a:spcBef>
            </a:pPr>
            <a:r>
              <a:rPr lang="en-GB" sz="2400" noProof="0" dirty="0" smtClean="0"/>
              <a:t>Remember how Glass-Steagall Act was repealed in US in 1998 and replaced by </a:t>
            </a:r>
            <a:r>
              <a:rPr lang="en-GB" sz="2400" dirty="0" smtClean="0"/>
              <a:t>F</a:t>
            </a:r>
            <a:r>
              <a:rPr lang="en-GB" sz="2400" noProof="0" dirty="0" smtClean="0"/>
              <a:t>inancial Modernisation Act</a:t>
            </a:r>
          </a:p>
          <a:p>
            <a:pPr lvl="1">
              <a:spcBef>
                <a:spcPts val="1200"/>
              </a:spcBef>
            </a:pPr>
            <a:r>
              <a:rPr lang="en-GB" sz="2400" noProof="0" dirty="0" smtClean="0"/>
              <a:t>Remember the structure of bail-outs after 2008 crisis, generally subsidizing bank shareholders (before BRRD)</a:t>
            </a:r>
            <a:endParaRPr lang="en-GB" sz="2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672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98471"/>
            <a:ext cx="8453739" cy="483884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there something like this?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3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This is not a new insight</a:t>
            </a:r>
            <a:br>
              <a:rPr lang="en-GB" dirty="0" smtClean="0"/>
            </a:br>
            <a:r>
              <a:rPr lang="en-GB" sz="3600" dirty="0" smtClean="0"/>
              <a:t>application to deposit Insurance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Laeven (2004) and Demirgüç-Kunt et al. (JFI 2008) 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generous deposit insurance schemes are mainly adopted by countries with poorly capitalized banks as a result of extensive lobbying efforts.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Increased DI In US and Europe after crisis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 smtClean="0"/>
          </a:p>
          <a:p>
            <a:pPr lvl="1">
              <a:spcBef>
                <a:spcPts val="1200"/>
              </a:spcBef>
            </a:pPr>
            <a:r>
              <a:rPr lang="en-GB" dirty="0" smtClean="0"/>
              <a:t>Increased DI in Russia in crises of 2004 and 2008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 smtClean="0"/>
          </a:p>
          <a:p>
            <a:pPr>
              <a:spcBef>
                <a:spcPts val="1200"/>
              </a:spcBef>
            </a:pPr>
            <a:r>
              <a:rPr lang="en-GB" dirty="0" smtClean="0"/>
              <a:t>Moral hazard implications and rent appropriation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The benefit is for the bank in reduced depositor discipline  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in the short run society gains bank stability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The cost is increased banking sector instability in the longer run because banks take on more risk </a:t>
            </a:r>
            <a:r>
              <a:rPr lang="en-GB" dirty="0" smtClean="0"/>
              <a:t>(Demirgüç-Kunt &amp; Detragiache, JME 2002)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0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2194</Words>
  <Application>Microsoft Office PowerPoint</Application>
  <PresentationFormat>On-screen Show (4:3)</PresentationFormat>
  <Paragraphs>256</Paragraphs>
  <Slides>59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Politics and Banking</vt:lpstr>
      <vt:lpstr>Political strategies of firms</vt:lpstr>
      <vt:lpstr>PowerPoint Presentation</vt:lpstr>
      <vt:lpstr>Value of political connections for firms I</vt:lpstr>
      <vt:lpstr>Value of political connections for firms II</vt:lpstr>
      <vt:lpstr>Banks too have good reasons  for political strategies</vt:lpstr>
      <vt:lpstr>PowerPoint Presentation</vt:lpstr>
      <vt:lpstr>Is there something like this?</vt:lpstr>
      <vt:lpstr>This is not a new insight application to deposit Insurance</vt:lpstr>
      <vt:lpstr>PowerPoint Presentation</vt:lpstr>
      <vt:lpstr>PowerPoint Presentation</vt:lpstr>
      <vt:lpstr>This helping hand hypothesis is not a new insight from recent years</vt:lpstr>
      <vt:lpstr>Depositor discipline: demand and supply shifts</vt:lpstr>
      <vt:lpstr>PowerPoint Presentation</vt:lpstr>
      <vt:lpstr>PowerPoint Presentation</vt:lpstr>
      <vt:lpstr>PowerPoint Presentation</vt:lpstr>
      <vt:lpstr>More recent evidence</vt:lpstr>
      <vt:lpstr>Helping hand hypothesis generally assumed  Grabbing hand hand? </vt:lpstr>
      <vt:lpstr>Helping hand hypothesis generally assumed  Grabbing hand hand for banks </vt:lpstr>
      <vt:lpstr>Helping hand hypothesis generally assumed  Grabbing hand hand in Russia Berkowitz, Hoekstra, Schoors (JDE 2014)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Interesting paradox in Russia</vt:lpstr>
      <vt:lpstr>You also wonder how I got to power?</vt:lpstr>
      <vt:lpstr>Role of media coverage? Less important in 2000 !!</vt:lpstr>
      <vt:lpstr>PowerPoint Presentation</vt:lpstr>
      <vt:lpstr>PowerPoint Presentation</vt:lpstr>
      <vt:lpstr>PowerPoint Presentation</vt:lpstr>
      <vt:lpstr>Maybe ballot stuffing?</vt:lpstr>
      <vt:lpstr>PowerPoint Presentation</vt:lpstr>
      <vt:lpstr>PowerPoint Presentation</vt:lpstr>
      <vt:lpstr>PowerPoint Presentation</vt:lpstr>
      <vt:lpstr>Did banking play a role?</vt:lpstr>
      <vt:lpstr>Empirical approach</vt:lpstr>
      <vt:lpstr>Specification</vt:lpstr>
      <vt:lpstr>Underlying identification ideas</vt:lpstr>
      <vt:lpstr>On timing</vt:lpstr>
      <vt:lpstr>Main results</vt:lpstr>
      <vt:lpstr>Placebo regressions before: since May-June (before Putin)</vt:lpstr>
      <vt:lpstr>Placebo regressions  Post election – Dec 2000</vt:lpstr>
      <vt:lpstr>What is the mechanism</vt:lpstr>
      <vt:lpstr>Specification</vt:lpstr>
      <vt:lpstr>Dependent variable D(turnout)</vt:lpstr>
      <vt:lpstr>Deeper analysis of mechanism</vt:lpstr>
      <vt:lpstr>Russian elite under Yeltsin and Putin</vt:lpstr>
      <vt:lpstr>Share of military in elite groups</vt:lpstr>
      <vt:lpstr>PowerPoint Presentation</vt:lpstr>
      <vt:lpstr>State employment</vt:lpstr>
      <vt:lpstr>Siloviki</vt:lpstr>
      <vt:lpstr>Interpretation</vt:lpstr>
      <vt:lpstr>Conclusion</vt:lpstr>
      <vt:lpstr>Bank stability and media freedom</vt:lpstr>
      <vt:lpstr>Identification</vt:lpstr>
      <vt:lpstr>PowerPoint Presentation</vt:lpstr>
      <vt:lpstr>There seems to be something</vt:lpstr>
      <vt:lpstr>Conclusion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Koen</dc:creator>
  <cp:lastModifiedBy>Koen</cp:lastModifiedBy>
  <cp:revision>88</cp:revision>
  <dcterms:created xsi:type="dcterms:W3CDTF">2015-06-26T19:45:51Z</dcterms:created>
  <dcterms:modified xsi:type="dcterms:W3CDTF">2016-05-19T08:19:37Z</dcterms:modified>
</cp:coreProperties>
</file>