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4" r:id="rId6"/>
    <p:sldId id="265" r:id="rId7"/>
    <p:sldId id="269" r:id="rId8"/>
    <p:sldId id="273" r:id="rId9"/>
    <p:sldId id="266" r:id="rId10"/>
    <p:sldId id="267" r:id="rId11"/>
    <p:sldId id="271" r:id="rId12"/>
    <p:sldId id="274" r:id="rId13"/>
    <p:sldId id="272" r:id="rId14"/>
    <p:sldId id="261" r:id="rId15"/>
    <p:sldId id="268" r:id="rId16"/>
    <p:sldId id="262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a, Nan" initials="JN" lastIdx="1" clrIdx="0">
    <p:extLst>
      <p:ext uri="{19B8F6BF-5375-455C-9EA6-DF929625EA0E}">
        <p15:presenceInfo xmlns:p15="http://schemas.microsoft.com/office/powerpoint/2012/main" userId="Jia, N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8927" autoAdjust="0"/>
  </p:normalViewPr>
  <p:slideViewPr>
    <p:cSldViewPr snapToGrid="0">
      <p:cViewPr varScale="1">
        <p:scale>
          <a:sx n="104" d="100"/>
          <a:sy n="104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57351-88CA-401A-9638-44F1E7C7FEFA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0B7DE-D110-4316-AA48-65D81227A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6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872BE-AB4D-40BE-A54E-9CB1816D5C8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408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872BE-AB4D-40BE-A54E-9CB1816D5C8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46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872BE-AB4D-40BE-A54E-9CB1816D5C8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74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872BE-AB4D-40BE-A54E-9CB1816D5C8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900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872BE-AB4D-40BE-A54E-9CB1816D5C8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484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872BE-AB4D-40BE-A54E-9CB1816D5C8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55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0B7DE-D110-4316-AA48-65D81227ACD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77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8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3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8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38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4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9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80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9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0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C2ED4-04E1-4FFD-8680-E6E51D631186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82767-E76C-4EA9-8787-4AF62F05B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Institutional Environment and Corporate Political Strategy: </a:t>
            </a:r>
            <a:br>
              <a:rPr lang="en-US" dirty="0" smtClean="0"/>
            </a:br>
            <a:r>
              <a:rPr lang="en-US" dirty="0" smtClean="0"/>
              <a:t>A Comparative Perspective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68312"/>
            <a:ext cx="9144000" cy="1996656"/>
          </a:xfrm>
        </p:spPr>
        <p:txBody>
          <a:bodyPr/>
          <a:lstStyle/>
          <a:p>
            <a:r>
              <a:rPr lang="en-US" dirty="0" smtClean="0"/>
              <a:t>Nan </a:t>
            </a:r>
            <a:r>
              <a:rPr lang="en-US" dirty="0" err="1" smtClean="0"/>
              <a:t>Jia</a:t>
            </a:r>
            <a:endParaRPr lang="en-US" dirty="0" smtClean="0"/>
          </a:p>
          <a:p>
            <a:r>
              <a:rPr lang="en-US" dirty="0" smtClean="0"/>
              <a:t>Marshall School of Business, University of Southern California</a:t>
            </a:r>
          </a:p>
          <a:p>
            <a:r>
              <a:rPr lang="en-US" dirty="0" smtClean="0"/>
              <a:t>Thursday, 19th May 2016</a:t>
            </a:r>
          </a:p>
          <a:p>
            <a:r>
              <a:rPr lang="en-US" dirty="0" smtClean="0"/>
              <a:t>Prepared for the IOEA 2016, Corsica, France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8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752601" y="1524000"/>
            <a:ext cx="2098473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  <a:cs typeface="Garamond"/>
              </a:rPr>
              <a:t>Market Development (Employment)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X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Political </a:t>
            </a:r>
            <a:r>
              <a:rPr lang="en-US" dirty="0" err="1">
                <a:latin typeface="+mj-lt"/>
                <a:cs typeface="Garamond"/>
              </a:rPr>
              <a:t>Embeddedness</a:t>
            </a:r>
            <a:endParaRPr lang="en-US" dirty="0">
              <a:latin typeface="+mj-lt"/>
              <a:cs typeface="Garamond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10601" y="1800999"/>
            <a:ext cx="173630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+mj-lt"/>
              <a:cs typeface="Garamond"/>
            </a:endParaRPr>
          </a:p>
          <a:p>
            <a:pPr algn="ctr"/>
            <a:r>
              <a:rPr lang="en-US" dirty="0">
                <a:latin typeface="+mj-lt"/>
                <a:cs typeface="Garamond"/>
              </a:rPr>
              <a:t>Firm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Performance</a:t>
            </a:r>
          </a:p>
          <a:p>
            <a:pPr algn="ctr"/>
            <a:endParaRPr lang="en-US" dirty="0">
              <a:latin typeface="+mj-lt"/>
              <a:cs typeface="Garamond"/>
            </a:endParaRPr>
          </a:p>
        </p:txBody>
      </p:sp>
      <p:cxnSp>
        <p:nvCxnSpPr>
          <p:cNvPr id="32" name="Straight Arrow Connector 31"/>
          <p:cNvCxnSpPr>
            <a:stCxn id="30" idx="3"/>
            <a:endCxn id="31" idx="1"/>
          </p:cNvCxnSpPr>
          <p:nvPr/>
        </p:nvCxnSpPr>
        <p:spPr>
          <a:xfrm flipV="1">
            <a:off x="3851074" y="2401164"/>
            <a:ext cx="4759527" cy="153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443526" y="2031831"/>
            <a:ext cx="1760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0.027** (0.009)  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1561763" y="406709"/>
            <a:ext cx="8941699" cy="650875"/>
          </a:xfrm>
        </p:spPr>
        <p:txBody>
          <a:bodyPr>
            <a:normAutofit fontScale="90000"/>
          </a:bodyPr>
          <a:lstStyle/>
          <a:p>
            <a:r>
              <a:rPr lang="en-US" sz="2900" dirty="0"/>
              <a:t>Results:  Mediation of </a:t>
            </a:r>
            <a:r>
              <a:rPr lang="en-US" sz="2900" dirty="0" smtClean="0"/>
              <a:t>Legal Oversight (Related </a:t>
            </a:r>
            <a:r>
              <a:rPr lang="en-US" sz="2900" dirty="0"/>
              <a:t>Party </a:t>
            </a:r>
            <a:r>
              <a:rPr lang="en-US" sz="2900" dirty="0" smtClean="0"/>
              <a:t>Transactions)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1800961" y="4862505"/>
            <a:ext cx="2098473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  <a:cs typeface="Garamond"/>
              </a:rPr>
              <a:t>Market Development (Employment)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X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Political </a:t>
            </a:r>
            <a:r>
              <a:rPr lang="en-US" dirty="0" err="1">
                <a:latin typeface="+mj-lt"/>
                <a:cs typeface="Garamond"/>
              </a:rPr>
              <a:t>Embeddedness</a:t>
            </a:r>
            <a:endParaRPr lang="en-US" dirty="0">
              <a:latin typeface="+mj-lt"/>
              <a:cs typeface="Garamon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610601" y="5001005"/>
            <a:ext cx="173630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+mj-lt"/>
              <a:cs typeface="Garamond"/>
            </a:endParaRPr>
          </a:p>
          <a:p>
            <a:pPr algn="ctr"/>
            <a:r>
              <a:rPr lang="en-US" dirty="0">
                <a:latin typeface="+mj-lt"/>
                <a:cs typeface="Garamond"/>
              </a:rPr>
              <a:t>Firm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Performance</a:t>
            </a:r>
          </a:p>
          <a:p>
            <a:pPr algn="ctr"/>
            <a:endParaRPr lang="en-US" dirty="0">
              <a:latin typeface="+mj-lt"/>
              <a:cs typeface="Garamond"/>
            </a:endParaRPr>
          </a:p>
        </p:txBody>
      </p:sp>
      <p:cxnSp>
        <p:nvCxnSpPr>
          <p:cNvPr id="37" name="Straight Arrow Connector 36"/>
          <p:cNvCxnSpPr>
            <a:stCxn id="34" idx="3"/>
          </p:cNvCxnSpPr>
          <p:nvPr/>
        </p:nvCxnSpPr>
        <p:spPr>
          <a:xfrm flipV="1">
            <a:off x="3899434" y="5715001"/>
            <a:ext cx="4711167" cy="400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3899434" y="3838401"/>
            <a:ext cx="1193505" cy="1024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448567" y="3839844"/>
            <a:ext cx="1305883" cy="11611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110796" y="3378180"/>
            <a:ext cx="23377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  <a:cs typeface="Garamond"/>
              </a:rPr>
              <a:t>Related Party Transactions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66080" y="4078498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-0.060** (0.020)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92580" y="4024510"/>
            <a:ext cx="1946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-0.043*** (0.010)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09277" y="5280650"/>
            <a:ext cx="1760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0.025** (0.010)  </a:t>
            </a:r>
          </a:p>
        </p:txBody>
      </p:sp>
    </p:spTree>
    <p:extLst>
      <p:ext uri="{BB962C8B-B14F-4D97-AF65-F5344CB8AC3E}">
        <p14:creationId xmlns:p14="http://schemas.microsoft.com/office/powerpoint/2010/main" val="259571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16" grpId="0" animBg="1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Differential value of political connection in nonmarket contexts</a:t>
            </a:r>
            <a:br>
              <a:rPr lang="en-US" sz="2900" dirty="0" smtClean="0"/>
            </a:br>
            <a:r>
              <a:rPr lang="en-US" sz="2900" dirty="0" err="1" smtClean="0"/>
              <a:t>Ang</a:t>
            </a:r>
            <a:r>
              <a:rPr lang="en-US" sz="2900" dirty="0" smtClean="0"/>
              <a:t> and Jia, 2014, Journal of Politics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75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Political connection and use of courts to resolve disputes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8" name="Text Box 98"/>
          <p:cNvSpPr txBox="1">
            <a:spLocks noChangeArrowheads="1"/>
          </p:cNvSpPr>
          <p:nvPr/>
        </p:nvSpPr>
        <p:spPr bwMode="auto">
          <a:xfrm>
            <a:off x="960472" y="3126575"/>
            <a:ext cx="1955443" cy="19384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Positive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association between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political connections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use of courts (H1(b))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Text Box 96"/>
          <p:cNvSpPr txBox="1">
            <a:spLocks noChangeArrowheads="1"/>
          </p:cNvSpPr>
          <p:nvPr/>
        </p:nvSpPr>
        <p:spPr bwMode="auto">
          <a:xfrm>
            <a:off x="3374047" y="2839028"/>
            <a:ext cx="1394565" cy="7257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Political Advantages</a:t>
            </a:r>
            <a:endParaRPr kumimoji="0" lang="en-US" altLang="zh-CN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Text Box 95"/>
          <p:cNvSpPr txBox="1">
            <a:spLocks noChangeArrowheads="1"/>
          </p:cNvSpPr>
          <p:nvPr/>
        </p:nvSpPr>
        <p:spPr bwMode="auto">
          <a:xfrm>
            <a:off x="3407411" y="4693829"/>
            <a:ext cx="1396338" cy="7725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Knowledge Advantages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Text Box 94"/>
          <p:cNvSpPr txBox="1">
            <a:spLocks noChangeArrowheads="1"/>
          </p:cNvSpPr>
          <p:nvPr/>
        </p:nvSpPr>
        <p:spPr bwMode="auto">
          <a:xfrm>
            <a:off x="5058880" y="3852822"/>
            <a:ext cx="2212255" cy="929091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Higher levels of legal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services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</a:rPr>
              <a:t> capacity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Text Box 93"/>
          <p:cNvSpPr txBox="1">
            <a:spLocks noChangeArrowheads="1"/>
          </p:cNvSpPr>
          <p:nvPr/>
        </p:nvSpPr>
        <p:spPr bwMode="auto">
          <a:xfrm>
            <a:off x="7886743" y="2354918"/>
            <a:ext cx="3936732" cy="16154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H2(b):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Where legal services capacity is higher (i.e., the knowledge gap is smaller), the positive association between PC and the use of courts is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stronger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Text Box 92"/>
          <p:cNvSpPr txBox="1">
            <a:spLocks noChangeArrowheads="1"/>
          </p:cNvSpPr>
          <p:nvPr/>
        </p:nvSpPr>
        <p:spPr bwMode="auto">
          <a:xfrm>
            <a:off x="7886743" y="4388894"/>
            <a:ext cx="3936732" cy="165577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H2(a):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Where legal services capacity is higher (i.e., the knowledge gap is smaller), the positive association between PC and the use of courts is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weaker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 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AutoShape 91"/>
          <p:cNvSpPr>
            <a:spLocks/>
          </p:cNvSpPr>
          <p:nvPr/>
        </p:nvSpPr>
        <p:spPr bwMode="auto">
          <a:xfrm>
            <a:off x="2921000" y="3032701"/>
            <a:ext cx="453047" cy="2073275"/>
          </a:xfrm>
          <a:prstGeom prst="leftBrace">
            <a:avLst>
              <a:gd name="adj1" fmla="val 2549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AutoShape 90"/>
          <p:cNvSpPr>
            <a:spLocks noChangeShapeType="1"/>
          </p:cNvSpPr>
          <p:nvPr/>
        </p:nvSpPr>
        <p:spPr bwMode="auto">
          <a:xfrm flipV="1">
            <a:off x="4768611" y="3173719"/>
            <a:ext cx="3118132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AutoShape 89"/>
          <p:cNvSpPr>
            <a:spLocks noChangeShapeType="1"/>
          </p:cNvSpPr>
          <p:nvPr/>
        </p:nvSpPr>
        <p:spPr bwMode="auto">
          <a:xfrm flipV="1">
            <a:off x="4813919" y="5034364"/>
            <a:ext cx="3072824" cy="45719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99"/>
          <p:cNvSpPr>
            <a:spLocks noChangeArrowheads="1"/>
          </p:cNvSpPr>
          <p:nvPr/>
        </p:nvSpPr>
        <p:spPr bwMode="auto">
          <a:xfrm>
            <a:off x="1422399" y="1505527"/>
            <a:ext cx="13862137" cy="43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31607" tIns="914112" rIns="731607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3" name="Rectangle 105"/>
          <p:cNvSpPr>
            <a:spLocks noChangeArrowheads="1"/>
          </p:cNvSpPr>
          <p:nvPr/>
        </p:nvSpPr>
        <p:spPr bwMode="auto">
          <a:xfrm>
            <a:off x="1422399" y="1616254"/>
            <a:ext cx="1386213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/>
            </a:r>
            <a:b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" name="Oval 88"/>
          <p:cNvSpPr>
            <a:spLocks noChangeArrowheads="1"/>
          </p:cNvSpPr>
          <p:nvPr/>
        </p:nvSpPr>
        <p:spPr bwMode="auto">
          <a:xfrm>
            <a:off x="5023743" y="2859819"/>
            <a:ext cx="2233828" cy="257822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5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7" grpId="0" animBg="1"/>
      <p:bldP spid="78" grpId="0" animBg="1"/>
      <p:bldP spid="79" grpId="0" animBg="1"/>
      <p:bldP spid="8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Data Source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0616"/>
            <a:ext cx="10515600" cy="489581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Repeated cross sectional surveys of </a:t>
            </a:r>
            <a:r>
              <a:rPr lang="en-US" dirty="0" smtClean="0"/>
              <a:t>a total of 3980 privately </a:t>
            </a:r>
            <a:r>
              <a:rPr lang="en-US" dirty="0"/>
              <a:t>owned firms across all provinces and all </a:t>
            </a:r>
            <a:r>
              <a:rPr lang="en-US" dirty="0" smtClean="0"/>
              <a:t>industries in 1995, 1997, and 2000</a:t>
            </a:r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Which is the most frequently method used to resolve disputes encountered by your ﬁrm?’’ </a:t>
            </a:r>
            <a:r>
              <a:rPr lang="en-US" dirty="0" smtClean="0"/>
              <a:t>(</a:t>
            </a:r>
            <a:r>
              <a:rPr lang="en-US" dirty="0"/>
              <a:t>1) use courts, (2) negotiate and mediate, (3) seek intervention from government, and (4) </a:t>
            </a:r>
            <a:r>
              <a:rPr lang="en-US" dirty="0" smtClean="0"/>
              <a:t>other</a:t>
            </a:r>
          </a:p>
          <a:p>
            <a:r>
              <a:rPr lang="en-US" dirty="0" smtClean="0"/>
              <a:t>Political Connection: firm owner</a:t>
            </a:r>
          </a:p>
          <a:p>
            <a:pPr lvl="1"/>
            <a:r>
              <a:rPr lang="en-US" dirty="0" smtClean="0"/>
              <a:t>Former officials at the division level [</a:t>
            </a:r>
            <a:r>
              <a:rPr lang="en-US" dirty="0" err="1" smtClean="0"/>
              <a:t>chu</a:t>
            </a:r>
            <a:r>
              <a:rPr lang="en-US" dirty="0" smtClean="0"/>
              <a:t>] and above</a:t>
            </a:r>
          </a:p>
          <a:p>
            <a:pPr lvl="1"/>
            <a:r>
              <a:rPr lang="en-US" dirty="0" smtClean="0"/>
              <a:t>Delegates of the Congress or the Conference</a:t>
            </a:r>
          </a:p>
          <a:p>
            <a:pPr lvl="1"/>
            <a:r>
              <a:rPr lang="en-US" dirty="0" smtClean="0"/>
              <a:t>Others: Former public employees, Party member</a:t>
            </a:r>
          </a:p>
          <a:p>
            <a:r>
              <a:rPr lang="en-US" dirty="0" smtClean="0"/>
              <a:t>Legal Services Capacity: province-level indices (NERI)</a:t>
            </a:r>
          </a:p>
          <a:p>
            <a:pPr lvl="1"/>
            <a:r>
              <a:rPr lang="en-US" dirty="0" smtClean="0"/>
              <a:t>Availability of professional legal services: # of lawyers/population, # of accountants/population</a:t>
            </a:r>
          </a:p>
          <a:p>
            <a:pPr lvl="1"/>
            <a:r>
              <a:rPr lang="en-US" dirty="0" smtClean="0"/>
              <a:t>Court capacity: # of business lawsuits filed the year/GDP, # of business lawsuits concluded in the year/GDP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68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Data and (one set of the) results</a:t>
            </a:r>
            <a:endParaRPr lang="en-US" sz="2900" dirty="0"/>
          </a:p>
        </p:txBody>
      </p:sp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27" y="1959429"/>
            <a:ext cx="5334803" cy="416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426" y="1959428"/>
            <a:ext cx="5418848" cy="416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554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Political Strategy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Political strategy varies across institutional </a:t>
            </a:r>
            <a:r>
              <a:rPr lang="en-US" dirty="0" smtClean="0"/>
              <a:t>environment (Cont’d)</a:t>
            </a:r>
          </a:p>
          <a:p>
            <a:pPr lvl="1"/>
            <a:r>
              <a:rPr lang="en-US" dirty="0"/>
              <a:t>Which firms? (Antecedents to the willingness to act)</a:t>
            </a:r>
          </a:p>
          <a:p>
            <a:pPr lvl="2"/>
            <a:r>
              <a:rPr lang="en-US" dirty="0"/>
              <a:t>Firm characteristics (for a review see e.g., Hillman et al., 2004)</a:t>
            </a:r>
          </a:p>
          <a:p>
            <a:pPr lvl="2"/>
            <a:r>
              <a:rPr lang="en-US" dirty="0"/>
              <a:t>Institutional conditions (</a:t>
            </a:r>
            <a:r>
              <a:rPr lang="en-US" dirty="0" err="1"/>
              <a:t>e.g</a:t>
            </a:r>
            <a:r>
              <a:rPr lang="en-US" dirty="0"/>
              <a:t>, Li et al., 2006, Economic Inquiry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Institutional conditions X firm characteristics (e.g., Jia, 2016, Management and Organization Review)</a:t>
            </a:r>
            <a:endParaRPr lang="en-US" dirty="0"/>
          </a:p>
          <a:p>
            <a:pPr lvl="1"/>
            <a:r>
              <a:rPr lang="en-US" dirty="0"/>
              <a:t>How?</a:t>
            </a:r>
          </a:p>
          <a:p>
            <a:pPr lvl="2"/>
            <a:r>
              <a:rPr lang="en-US" dirty="0"/>
              <a:t>Collective vs Individual </a:t>
            </a:r>
          </a:p>
          <a:p>
            <a:pPr lvl="3"/>
            <a:r>
              <a:rPr lang="en-US" dirty="0"/>
              <a:t>Individual level: freeriding problem (Olson, 1965; many follow-ups)</a:t>
            </a:r>
          </a:p>
          <a:p>
            <a:pPr lvl="3"/>
            <a:r>
              <a:rPr lang="en-US" dirty="0"/>
              <a:t>Institutional environment (</a:t>
            </a:r>
            <a:r>
              <a:rPr lang="en-US" dirty="0" err="1"/>
              <a:t>e.g</a:t>
            </a:r>
            <a:r>
              <a:rPr lang="en-US" dirty="0"/>
              <a:t>, Jia, 2014, SMJ; redistribution vs infrastructure)</a:t>
            </a:r>
          </a:p>
          <a:p>
            <a:pPr lvl="1"/>
            <a:r>
              <a:rPr lang="en-US" dirty="0"/>
              <a:t>Who?</a:t>
            </a:r>
          </a:p>
          <a:p>
            <a:pPr lvl="2"/>
            <a:r>
              <a:rPr lang="en-US" dirty="0"/>
              <a:t>Revolving door </a:t>
            </a:r>
            <a:r>
              <a:rPr lang="en-US" sz="1800" dirty="0"/>
              <a:t>(e.g., </a:t>
            </a:r>
            <a:r>
              <a:rPr lang="en-US" sz="1800" dirty="0" err="1"/>
              <a:t>Blanes-i-vidal</a:t>
            </a:r>
            <a:r>
              <a:rPr lang="en-US" sz="1800" dirty="0"/>
              <a:t>, 2014, AER)</a:t>
            </a:r>
          </a:p>
          <a:p>
            <a:pPr lvl="2"/>
            <a:r>
              <a:rPr lang="en-US" dirty="0"/>
              <a:t>Formal structural ties, e.g., board and TMT </a:t>
            </a:r>
            <a:r>
              <a:rPr lang="en-US" sz="1800" dirty="0"/>
              <a:t>(e.g., </a:t>
            </a:r>
            <a:r>
              <a:rPr lang="en-US" sz="1800" dirty="0" err="1"/>
              <a:t>Faccio</a:t>
            </a:r>
            <a:r>
              <a:rPr lang="en-US" sz="1800" dirty="0"/>
              <a:t>, 2006, AER)</a:t>
            </a:r>
          </a:p>
          <a:p>
            <a:pPr lvl="2"/>
            <a:r>
              <a:rPr lang="en-US" dirty="0"/>
              <a:t>Informal ties </a:t>
            </a:r>
            <a:r>
              <a:rPr lang="en-US" sz="1800" dirty="0"/>
              <a:t>(e.g., Siegel, 2007 ASQ)</a:t>
            </a:r>
          </a:p>
          <a:p>
            <a:pPr lvl="2"/>
            <a:r>
              <a:rPr lang="en-US" dirty="0"/>
              <a:t>Make or buy </a:t>
            </a:r>
            <a:r>
              <a:rPr lang="en-US" sz="1800" dirty="0"/>
              <a:t>(Jia, WP) </a:t>
            </a:r>
            <a:endParaRPr lang="en-US" sz="1800" dirty="0" smtClean="0"/>
          </a:p>
          <a:p>
            <a:pPr lvl="1"/>
            <a:r>
              <a:rPr lang="en-US" dirty="0" smtClean="0"/>
              <a:t>When?</a:t>
            </a:r>
            <a:endParaRPr lang="en-US" dirty="0"/>
          </a:p>
          <a:p>
            <a:pPr lvl="2"/>
            <a:r>
              <a:rPr lang="en-US" dirty="0"/>
              <a:t>Political system </a:t>
            </a:r>
            <a:r>
              <a:rPr lang="en-US" sz="1800" dirty="0"/>
              <a:t>(</a:t>
            </a:r>
            <a:r>
              <a:rPr lang="en-US" sz="1800" dirty="0" err="1"/>
              <a:t>e.g</a:t>
            </a:r>
            <a:r>
              <a:rPr lang="en-US" sz="1800" dirty="0"/>
              <a:t>, Choi et al., 2015, </a:t>
            </a:r>
            <a:r>
              <a:rPr lang="en-US" sz="1800" dirty="0" smtClean="0"/>
              <a:t>Organization Science)</a:t>
            </a:r>
          </a:p>
          <a:p>
            <a:pPr lvl="2"/>
            <a:r>
              <a:rPr lang="en-US" dirty="0" smtClean="0"/>
              <a:t>Regional variation within a country</a:t>
            </a:r>
          </a:p>
        </p:txBody>
      </p:sp>
    </p:spTree>
    <p:extLst>
      <p:ext uri="{BB962C8B-B14F-4D97-AF65-F5344CB8AC3E}">
        <p14:creationId xmlns:p14="http://schemas.microsoft.com/office/powerpoint/2010/main" val="217343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Choi, Jia, Lu (2015, Organization Science)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4764"/>
            <a:ext cx="10515600" cy="495069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“Entry point” and “veto point” in the structure of political system</a:t>
            </a:r>
          </a:p>
          <a:p>
            <a:r>
              <a:rPr lang="en-US" dirty="0" smtClean="0"/>
              <a:t>Political competition</a:t>
            </a:r>
          </a:p>
          <a:p>
            <a:pPr lvl="1"/>
            <a:r>
              <a:rPr lang="en-US" dirty="0" smtClean="0"/>
              <a:t>Political competition </a:t>
            </a:r>
            <a:r>
              <a:rPr lang="en-US" dirty="0" smtClean="0">
                <a:sym typeface="Wingdings" panose="05000000000000000000" pitchFamily="2" charset="2"/>
              </a:rPr>
              <a:t> more veto points  more difficult for firms to influence policy</a:t>
            </a:r>
            <a:r>
              <a:rPr lang="en-US" dirty="0" smtClean="0"/>
              <a:t> </a:t>
            </a:r>
            <a:r>
              <a:rPr lang="en-US" sz="1800" dirty="0" smtClean="0"/>
              <a:t>(</a:t>
            </a:r>
            <a:r>
              <a:rPr lang="en-US" sz="1800" dirty="0" err="1" smtClean="0"/>
              <a:t>e.g</a:t>
            </a:r>
            <a:r>
              <a:rPr lang="en-US" sz="1800" dirty="0" smtClean="0"/>
              <a:t>, </a:t>
            </a:r>
            <a:r>
              <a:rPr lang="en-US" sz="1800" dirty="0" err="1" smtClean="0"/>
              <a:t>Henisz</a:t>
            </a:r>
            <a:r>
              <a:rPr lang="en-US" sz="1800" dirty="0" smtClean="0"/>
              <a:t> 2000, </a:t>
            </a:r>
            <a:r>
              <a:rPr lang="en-US" sz="1800" dirty="0" err="1" smtClean="0"/>
              <a:t>Holburn</a:t>
            </a:r>
            <a:r>
              <a:rPr lang="en-US" sz="1800" dirty="0"/>
              <a:t> </a:t>
            </a:r>
            <a:r>
              <a:rPr lang="en-US" sz="1800" dirty="0" smtClean="0"/>
              <a:t>and </a:t>
            </a:r>
            <a:r>
              <a:rPr lang="en-US" sz="1800" dirty="0" err="1" smtClean="0"/>
              <a:t>Vanden</a:t>
            </a:r>
            <a:r>
              <a:rPr lang="en-US" sz="1800" dirty="0" smtClean="0"/>
              <a:t> Bergh 2008; </a:t>
            </a:r>
            <a:r>
              <a:rPr lang="en-US" sz="1800" dirty="0" err="1" smtClean="0"/>
              <a:t>Holburn</a:t>
            </a:r>
            <a:r>
              <a:rPr lang="en-US" sz="1800" dirty="0" smtClean="0"/>
              <a:t> and </a:t>
            </a:r>
            <a:r>
              <a:rPr lang="en-US" sz="1800" dirty="0" err="1" smtClean="0"/>
              <a:t>Zelner</a:t>
            </a:r>
            <a:r>
              <a:rPr lang="en-US" sz="1800" dirty="0" smtClean="0"/>
              <a:t>, 2010)</a:t>
            </a:r>
          </a:p>
          <a:p>
            <a:pPr lvl="1"/>
            <a:r>
              <a:rPr lang="en-US" dirty="0" smtClean="0"/>
              <a:t>Political competition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more chances for the firm to find politicians with similar policy stance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easier for firms to influence politics </a:t>
            </a:r>
            <a:r>
              <a:rPr lang="en-US" sz="1800" dirty="0" smtClean="0"/>
              <a:t>(e.g., </a:t>
            </a:r>
            <a:r>
              <a:rPr lang="en-US" sz="1800" dirty="0" err="1" smtClean="0"/>
              <a:t>Macher</a:t>
            </a:r>
            <a:r>
              <a:rPr lang="en-US" sz="1800" dirty="0" smtClean="0"/>
              <a:t> et al., 2011; </a:t>
            </a:r>
            <a:r>
              <a:rPr lang="en-US" sz="1800" dirty="0" err="1" smtClean="0"/>
              <a:t>Macher</a:t>
            </a:r>
            <a:r>
              <a:rPr lang="en-US" sz="1800" dirty="0" smtClean="0"/>
              <a:t> and Mayo, 2014)</a:t>
            </a:r>
          </a:p>
          <a:p>
            <a:pPr lvl="1"/>
            <a:r>
              <a:rPr lang="en-US" dirty="0" smtClean="0"/>
              <a:t>Our theory</a:t>
            </a:r>
          </a:p>
          <a:p>
            <a:pPr lvl="2"/>
            <a:r>
              <a:rPr lang="en-US" dirty="0" smtClean="0"/>
              <a:t>Entry point is important only when politicians cannot change existing policy positions</a:t>
            </a:r>
            <a:endParaRPr lang="en-US" dirty="0">
              <a:sym typeface="Wingdings" panose="05000000000000000000" pitchFamily="2" charset="2"/>
            </a:endParaRPr>
          </a:p>
          <a:p>
            <a:pPr lvl="2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</a:rPr>
              <a:t>depends on the likelihood of contravene voter preferences: Electoral accountability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Political competition and electoral accountability are distinct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Government Tiers and Decentralization</a:t>
            </a:r>
          </a:p>
          <a:p>
            <a:r>
              <a:rPr lang="en-US" dirty="0"/>
              <a:t>Data: World Bank Enterprises Survey (2002-2006) in 38 countries, repeated cross </a:t>
            </a:r>
            <a:r>
              <a:rPr lang="en-US" dirty="0" smtClean="0"/>
              <a:t>sectional</a:t>
            </a:r>
            <a:endParaRPr lang="en-US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0763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Political Strategy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1428"/>
          </a:xfrm>
        </p:spPr>
        <p:txBody>
          <a:bodyPr>
            <a:normAutofit/>
          </a:bodyPr>
          <a:lstStyle/>
          <a:p>
            <a:r>
              <a:rPr lang="en-US" dirty="0"/>
              <a:t>Political strategy varies across institutional environment (Cont’d)</a:t>
            </a:r>
            <a:endParaRPr lang="en-US" dirty="0" smtClean="0"/>
          </a:p>
          <a:p>
            <a:pPr lvl="1"/>
            <a:r>
              <a:rPr lang="en-US" dirty="0" smtClean="0"/>
              <a:t>Which tactics?</a:t>
            </a:r>
          </a:p>
          <a:p>
            <a:pPr lvl="2"/>
            <a:r>
              <a:rPr lang="en-US" dirty="0" smtClean="0"/>
              <a:t>Generic tactics: </a:t>
            </a:r>
            <a:r>
              <a:rPr lang="en-US" dirty="0" err="1" smtClean="0"/>
              <a:t>Hilman</a:t>
            </a:r>
            <a:r>
              <a:rPr lang="en-US" dirty="0" smtClean="0"/>
              <a:t> and </a:t>
            </a:r>
            <a:r>
              <a:rPr lang="en-US" dirty="0" err="1" smtClean="0"/>
              <a:t>Hitt</a:t>
            </a:r>
            <a:r>
              <a:rPr lang="en-US" dirty="0" smtClean="0"/>
              <a:t> (1999) </a:t>
            </a:r>
          </a:p>
          <a:p>
            <a:pPr lvl="3"/>
            <a:r>
              <a:rPr lang="en-US" dirty="0" smtClean="0"/>
              <a:t>Institutional </a:t>
            </a:r>
            <a:r>
              <a:rPr lang="en-US" dirty="0" err="1" smtClean="0"/>
              <a:t>env’t</a:t>
            </a:r>
            <a:r>
              <a:rPr lang="en-US" dirty="0" smtClean="0"/>
              <a:t>: Bribe or lobby (e.g., </a:t>
            </a:r>
            <a:r>
              <a:rPr lang="en-US" dirty="0" err="1" smtClean="0"/>
              <a:t>Harstad</a:t>
            </a:r>
            <a:r>
              <a:rPr lang="en-US" dirty="0" smtClean="0"/>
              <a:t> and </a:t>
            </a:r>
            <a:r>
              <a:rPr lang="en-US" dirty="0" err="1" smtClean="0"/>
              <a:t>Svensson</a:t>
            </a:r>
            <a:r>
              <a:rPr lang="en-US" dirty="0" smtClean="0"/>
              <a:t>, 2011, AJPS)</a:t>
            </a:r>
          </a:p>
          <a:p>
            <a:pPr lvl="1"/>
            <a:r>
              <a:rPr lang="en-US" dirty="0" smtClean="0"/>
              <a:t>Marquis and </a:t>
            </a:r>
            <a:r>
              <a:rPr lang="en-US" dirty="0" err="1" smtClean="0"/>
              <a:t>Raynard’s</a:t>
            </a:r>
            <a:r>
              <a:rPr lang="en-US" dirty="0" smtClean="0"/>
              <a:t> classification of institutional strategy</a:t>
            </a:r>
          </a:p>
          <a:p>
            <a:pPr lvl="2"/>
            <a:r>
              <a:rPr lang="en-US" dirty="0" smtClean="0"/>
              <a:t>Relational strategy </a:t>
            </a:r>
          </a:p>
          <a:p>
            <a:pPr lvl="3"/>
            <a:r>
              <a:rPr lang="en-US" dirty="0" smtClean="0"/>
              <a:t>Include corporate political strategy</a:t>
            </a:r>
          </a:p>
          <a:p>
            <a:pPr lvl="2"/>
            <a:r>
              <a:rPr lang="en-US" dirty="0" smtClean="0"/>
              <a:t>Infrastructure building</a:t>
            </a:r>
          </a:p>
          <a:p>
            <a:pPr lvl="3"/>
            <a:r>
              <a:rPr lang="en-US" dirty="0" smtClean="0"/>
              <a:t>Sometimes can be achieved by political strategy (e.g., </a:t>
            </a:r>
            <a:r>
              <a:rPr lang="en-US" dirty="0" err="1" smtClean="0"/>
              <a:t>Jia</a:t>
            </a:r>
            <a:r>
              <a:rPr lang="en-US" dirty="0" smtClean="0"/>
              <a:t>, 2014, SMJ; redistribution vs infrastructure)</a:t>
            </a:r>
          </a:p>
          <a:p>
            <a:pPr lvl="2"/>
            <a:r>
              <a:rPr lang="en-US" dirty="0" smtClean="0"/>
              <a:t>Socio-cultural bridging</a:t>
            </a:r>
          </a:p>
          <a:p>
            <a:pPr lvl="3"/>
            <a:r>
              <a:rPr lang="en-US" dirty="0" smtClean="0"/>
              <a:t>Weaker link? (e.g., </a:t>
            </a:r>
            <a:r>
              <a:rPr lang="en-US" dirty="0" err="1" smtClean="0"/>
              <a:t>Doronbantu</a:t>
            </a:r>
            <a:r>
              <a:rPr lang="en-US" dirty="0" smtClean="0"/>
              <a:t> et al., 2015 WP)</a:t>
            </a:r>
          </a:p>
        </p:txBody>
      </p:sp>
    </p:spTree>
    <p:extLst>
      <p:ext uri="{BB962C8B-B14F-4D97-AF65-F5344CB8AC3E}">
        <p14:creationId xmlns:p14="http://schemas.microsoft.com/office/powerpoint/2010/main" val="291873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9554"/>
          </a:xfrm>
        </p:spPr>
        <p:txBody>
          <a:bodyPr>
            <a:normAutofit/>
          </a:bodyPr>
          <a:lstStyle/>
          <a:p>
            <a:r>
              <a:rPr lang="en-US" dirty="0" smtClean="0"/>
              <a:t>Multiple disciplines</a:t>
            </a:r>
          </a:p>
          <a:p>
            <a:pPr lvl="1"/>
            <a:r>
              <a:rPr lang="en-US" dirty="0" smtClean="0"/>
              <a:t>Institutional economics and political economy</a:t>
            </a:r>
          </a:p>
          <a:p>
            <a:pPr lvl="1"/>
            <a:r>
              <a:rPr lang="en-US" dirty="0" smtClean="0"/>
              <a:t>Sociology (Marquis and </a:t>
            </a:r>
            <a:r>
              <a:rPr lang="en-US" dirty="0" err="1" smtClean="0"/>
              <a:t>Raynard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Organization and community (or external environment); elites; resource dependence</a:t>
            </a:r>
          </a:p>
          <a:p>
            <a:pPr lvl="2"/>
            <a:r>
              <a:rPr lang="en-US" dirty="0" smtClean="0"/>
              <a:t>Institutional entrepreneurship &amp; Institutional theory</a:t>
            </a:r>
          </a:p>
          <a:p>
            <a:pPr lvl="1"/>
            <a:r>
              <a:rPr lang="en-US" dirty="0" smtClean="0"/>
              <a:t>Political Science</a:t>
            </a:r>
          </a:p>
          <a:p>
            <a:pPr lvl="1"/>
            <a:r>
              <a:rPr lang="en-US" dirty="0" smtClean="0"/>
              <a:t>Strategy and International Business</a:t>
            </a:r>
          </a:p>
          <a:p>
            <a:pPr lvl="2"/>
            <a:r>
              <a:rPr lang="en-US" dirty="0" smtClean="0"/>
              <a:t>All theories applied</a:t>
            </a:r>
          </a:p>
          <a:p>
            <a:pPr lvl="2"/>
            <a:r>
              <a:rPr lang="en-US" dirty="0" smtClean="0"/>
              <a:t>“Institutional-based view” “institutional rents”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“Trend” in strategy</a:t>
            </a:r>
          </a:p>
          <a:p>
            <a:pPr lvl="1"/>
            <a:r>
              <a:rPr lang="en-US" dirty="0" smtClean="0"/>
              <a:t>Integration with market 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48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Comparative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</a:t>
            </a:r>
          </a:p>
          <a:p>
            <a:pPr lvl="1"/>
            <a:r>
              <a:rPr lang="en-US" dirty="0" smtClean="0"/>
              <a:t>Theory development and testing</a:t>
            </a:r>
          </a:p>
          <a:p>
            <a:pPr lvl="1"/>
            <a:r>
              <a:rPr lang="en-US" dirty="0" smtClean="0"/>
              <a:t>Some methodological advantages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Finding “comparable” contexts</a:t>
            </a:r>
          </a:p>
          <a:p>
            <a:pPr lvl="1"/>
            <a:r>
              <a:rPr lang="en-US" dirty="0" smtClean="0"/>
              <a:t>Strike the right balance between institutional details and theoretical abstraction </a:t>
            </a:r>
            <a:r>
              <a:rPr lang="en-US" sz="2000" dirty="0" smtClean="0"/>
              <a:t>(e.g., </a:t>
            </a:r>
            <a:r>
              <a:rPr lang="en-US" sz="2000" dirty="0" err="1" smtClean="0"/>
              <a:t>Acemoglu</a:t>
            </a:r>
            <a:r>
              <a:rPr lang="en-US" sz="2000" dirty="0" smtClean="0"/>
              <a:t> and Robinson, 2005)</a:t>
            </a:r>
          </a:p>
          <a:p>
            <a:r>
              <a:rPr lang="en-US" dirty="0" smtClean="0"/>
              <a:t>Current State</a:t>
            </a:r>
          </a:p>
          <a:p>
            <a:pPr lvl="1"/>
            <a:r>
              <a:rPr lang="en-US" dirty="0" smtClean="0"/>
              <a:t>Not so common in strategy (but is much needed)</a:t>
            </a:r>
          </a:p>
          <a:p>
            <a:pPr lvl="1"/>
            <a:r>
              <a:rPr lang="en-US" dirty="0" smtClean="0"/>
              <a:t>Theoretical and practical implications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5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Institutional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“Economic conditions”</a:t>
            </a:r>
          </a:p>
          <a:p>
            <a:pPr lvl="1"/>
            <a:r>
              <a:rPr lang="en-US" dirty="0" smtClean="0"/>
              <a:t>Economic performance: outcomes</a:t>
            </a:r>
          </a:p>
          <a:p>
            <a:r>
              <a:rPr lang="en-US" dirty="0" smtClean="0"/>
              <a:t>“Institutional conditions” </a:t>
            </a:r>
          </a:p>
          <a:p>
            <a:pPr lvl="1"/>
            <a:r>
              <a:rPr lang="en-US" dirty="0" smtClean="0"/>
              <a:t>Key theoretical dimensions?</a:t>
            </a:r>
          </a:p>
          <a:p>
            <a:pPr lvl="2"/>
            <a:r>
              <a:rPr lang="en-US" dirty="0" smtClean="0"/>
              <a:t>Political/legal/cultural (reading)</a:t>
            </a:r>
          </a:p>
          <a:p>
            <a:pPr lvl="2"/>
            <a:r>
              <a:rPr lang="en-US" dirty="0" smtClean="0"/>
              <a:t>Three pillars of market-supporting institutions</a:t>
            </a:r>
          </a:p>
          <a:p>
            <a:pPr lvl="2"/>
            <a:r>
              <a:rPr lang="en-US" dirty="0" smtClean="0"/>
              <a:t>Relevant dimensions for the research question</a:t>
            </a:r>
          </a:p>
          <a:p>
            <a:pPr lvl="2"/>
            <a:r>
              <a:rPr lang="en-US" dirty="0" smtClean="0"/>
              <a:t>Institutional variation within a country</a:t>
            </a:r>
          </a:p>
          <a:p>
            <a:r>
              <a:rPr lang="en-US" dirty="0" smtClean="0"/>
              <a:t>Unbundle them</a:t>
            </a:r>
          </a:p>
          <a:p>
            <a:pPr lvl="1"/>
            <a:r>
              <a:rPr lang="en-US" dirty="0" smtClean="0"/>
              <a:t>Inherently related </a:t>
            </a:r>
            <a:r>
              <a:rPr lang="en-US" sz="2000" dirty="0" smtClean="0"/>
              <a:t>(e.g., </a:t>
            </a:r>
            <a:r>
              <a:rPr lang="en-US" sz="2000" dirty="0" err="1" smtClean="0"/>
              <a:t>Acemoglu</a:t>
            </a:r>
            <a:r>
              <a:rPr lang="en-US" sz="2000" dirty="0" smtClean="0"/>
              <a:t> et al., 2014 NBER WP)</a:t>
            </a:r>
          </a:p>
          <a:p>
            <a:pPr lvl="1"/>
            <a:r>
              <a:rPr lang="en-US" dirty="0" smtClean="0"/>
              <a:t>But not always bundled </a:t>
            </a:r>
            <a:r>
              <a:rPr lang="en-US" sz="2000" dirty="0" smtClean="0"/>
              <a:t>(e.g., </a:t>
            </a:r>
            <a:r>
              <a:rPr lang="en-US" sz="2000" dirty="0" err="1" smtClean="0"/>
              <a:t>Acemoglu</a:t>
            </a:r>
            <a:r>
              <a:rPr lang="en-US" sz="2000" dirty="0" smtClean="0"/>
              <a:t> and Johnson, 2005)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87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Political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1849"/>
          </a:xfrm>
        </p:spPr>
        <p:txBody>
          <a:bodyPr>
            <a:normAutofit/>
          </a:bodyPr>
          <a:lstStyle/>
          <a:p>
            <a:r>
              <a:rPr lang="en-US" dirty="0" smtClean="0"/>
              <a:t>“Institutional Strategy”</a:t>
            </a:r>
          </a:p>
          <a:p>
            <a:pPr lvl="1"/>
            <a:r>
              <a:rPr lang="en-US" dirty="0" smtClean="0"/>
              <a:t>Political strategy</a:t>
            </a:r>
          </a:p>
          <a:p>
            <a:pPr lvl="1"/>
            <a:r>
              <a:rPr lang="en-US" dirty="0" smtClean="0"/>
              <a:t>Nonmarket strategy</a:t>
            </a:r>
          </a:p>
          <a:p>
            <a:pPr lvl="1"/>
            <a:r>
              <a:rPr lang="en-US" dirty="0" smtClean="0"/>
              <a:t>Stakeholder management</a:t>
            </a:r>
          </a:p>
          <a:p>
            <a:r>
              <a:rPr lang="en-US" dirty="0" smtClean="0"/>
              <a:t>Political strategy varies across institutional environment</a:t>
            </a:r>
          </a:p>
          <a:p>
            <a:pPr lvl="1"/>
            <a:r>
              <a:rPr lang="en-US" dirty="0" smtClean="0"/>
              <a:t>Note: need to go beyond that political strategies matter in emerging markets</a:t>
            </a:r>
          </a:p>
          <a:p>
            <a:pPr lvl="1"/>
            <a:r>
              <a:rPr lang="en-US" dirty="0" smtClean="0"/>
              <a:t>Changing value in market settings in as markets develop (e.g., </a:t>
            </a:r>
            <a:r>
              <a:rPr lang="en-US" dirty="0" err="1" smtClean="0"/>
              <a:t>Haveman</a:t>
            </a:r>
            <a:r>
              <a:rPr lang="en-US" dirty="0" smtClean="0"/>
              <a:t> et al, forthcoming, Administrative Science Quarterly)</a:t>
            </a:r>
          </a:p>
          <a:p>
            <a:pPr lvl="1"/>
            <a:r>
              <a:rPr lang="en-US" dirty="0" smtClean="0"/>
              <a:t>Differential value in nonmarket settings across institutional environments (e.g., </a:t>
            </a:r>
            <a:r>
              <a:rPr lang="en-US" dirty="0" err="1" smtClean="0"/>
              <a:t>Ang</a:t>
            </a:r>
            <a:r>
              <a:rPr lang="en-US" dirty="0" smtClean="0"/>
              <a:t> and Jia, 2014, Journal of Politics)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655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err="1" smtClean="0"/>
              <a:t>Haveman</a:t>
            </a:r>
            <a:r>
              <a:rPr lang="en-US" sz="2900" dirty="0" smtClean="0"/>
              <a:t>, Jia, Shi, &amp; Wang (Forthcoming, Administrative Science Quarterly) </a:t>
            </a:r>
            <a:endParaRPr lang="en-US" sz="2900" dirty="0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946466" y="1833986"/>
            <a:ext cx="5257800" cy="4267200"/>
          </a:xfrm>
        </p:spPr>
        <p:txBody>
          <a:bodyPr>
            <a:normAutofit fontScale="92500"/>
          </a:bodyPr>
          <a:lstStyle/>
          <a:p>
            <a:r>
              <a:rPr lang="en-US" sz="1900" dirty="0">
                <a:latin typeface="+mj-lt"/>
              </a:rPr>
              <a:t>Ties between Chinese firms and state bureaucrats…</a:t>
            </a:r>
          </a:p>
          <a:p>
            <a:pPr lvl="1"/>
            <a:r>
              <a:rPr lang="en-US" sz="1700" dirty="0">
                <a:latin typeface="+mj-lt"/>
              </a:rPr>
              <a:t>provide access to resources (e.g., land and capital)</a:t>
            </a:r>
          </a:p>
          <a:p>
            <a:pPr lvl="1"/>
            <a:r>
              <a:rPr lang="en-US" sz="1700" dirty="0">
                <a:latin typeface="+mj-lt"/>
              </a:rPr>
              <a:t>allow access to customers (e.g., business permits)</a:t>
            </a:r>
          </a:p>
          <a:p>
            <a:pPr lvl="1"/>
            <a:r>
              <a:rPr lang="en-US" sz="1700" dirty="0">
                <a:latin typeface="+mj-lt"/>
              </a:rPr>
              <a:t>reduce regulatory burdens, fees, and taxes</a:t>
            </a:r>
          </a:p>
          <a:p>
            <a:pPr lvl="1"/>
            <a:r>
              <a:rPr lang="en-US" sz="1700" dirty="0">
                <a:latin typeface="+mj-lt"/>
              </a:rPr>
              <a:t>improve legal oversight (property rights)</a:t>
            </a:r>
          </a:p>
          <a:p>
            <a:r>
              <a:rPr lang="en-US" sz="1900" dirty="0">
                <a:latin typeface="+mj-lt"/>
              </a:rPr>
              <a:t>Benefits outweigh the </a:t>
            </a:r>
            <a:r>
              <a:rPr lang="en-US" sz="1900" dirty="0" smtClean="0">
                <a:latin typeface="+mj-lt"/>
              </a:rPr>
              <a:t>costs</a:t>
            </a:r>
          </a:p>
          <a:p>
            <a:pPr lvl="1"/>
            <a:r>
              <a:rPr lang="en-US" sz="1700" dirty="0" smtClean="0">
                <a:latin typeface="+mj-lt"/>
              </a:rPr>
              <a:t>Pressure to achieve political goals (e.g., employment)</a:t>
            </a:r>
          </a:p>
          <a:p>
            <a:pPr lvl="1"/>
            <a:r>
              <a:rPr lang="en-US" sz="1700" dirty="0" smtClean="0">
                <a:latin typeface="+mj-lt"/>
              </a:rPr>
              <a:t>Bureaucrats have lower human capital</a:t>
            </a:r>
            <a:endParaRPr lang="en-US" sz="1700" dirty="0">
              <a:latin typeface="+mj-lt"/>
            </a:endParaRPr>
          </a:p>
          <a:p>
            <a:r>
              <a:rPr lang="en-US" sz="1900" dirty="0">
                <a:latin typeface="+mj-lt"/>
              </a:rPr>
              <a:t>Therefore, such ties…</a:t>
            </a:r>
          </a:p>
          <a:p>
            <a:pPr lvl="1"/>
            <a:r>
              <a:rPr lang="en-US" sz="1700" dirty="0">
                <a:latin typeface="+mj-lt"/>
              </a:rPr>
              <a:t>reduce the uncertainty facing firms</a:t>
            </a:r>
          </a:p>
          <a:p>
            <a:pPr lvl="1"/>
            <a:r>
              <a:rPr lang="en-US" sz="1700" dirty="0">
                <a:latin typeface="+mj-lt"/>
              </a:rPr>
              <a:t>make it easier for firms to grasp new opportunities </a:t>
            </a:r>
          </a:p>
          <a:p>
            <a:pPr lvl="1"/>
            <a:r>
              <a:rPr lang="en-US" sz="1700" dirty="0">
                <a:latin typeface="+mj-lt"/>
              </a:rPr>
              <a:t>make firms more competitive</a:t>
            </a:r>
          </a:p>
          <a:p>
            <a:pPr marL="457200" lvl="1" indent="0">
              <a:buNone/>
            </a:pPr>
            <a:r>
              <a:rPr lang="en-US" sz="1700" dirty="0">
                <a:latin typeface="+mj-lt"/>
                <a:sym typeface="Wingdings" panose="05000000000000000000" pitchFamily="2" charset="2"/>
              </a:rPr>
              <a:t>   I</a:t>
            </a:r>
            <a:r>
              <a:rPr lang="en-US" sz="1700" dirty="0">
                <a:latin typeface="+mj-lt"/>
              </a:rPr>
              <a:t>mprove firm performance</a:t>
            </a:r>
          </a:p>
          <a:p>
            <a:pPr marL="0" indent="0" algn="ctr">
              <a:spcBef>
                <a:spcPts val="3000"/>
              </a:spcBef>
              <a:buNone/>
            </a:pPr>
            <a:endParaRPr lang="en-US" sz="4000" b="1" i="1" dirty="0">
              <a:latin typeface="+mj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667000" y="2014194"/>
            <a:ext cx="0" cy="38100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04940" y="1636112"/>
            <a:ext cx="156716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+mj-lt"/>
              </a:rPr>
              <a:t>Firm Performance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5922" y="2539877"/>
            <a:ext cx="15098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+mj-lt"/>
              </a:rPr>
              <a:t>When a firm becomes </a:t>
            </a:r>
            <a:r>
              <a:rPr lang="en-US" sz="1500" dirty="0" smtClean="0">
                <a:latin typeface="+mj-lt"/>
              </a:rPr>
              <a:t>politically connected</a:t>
            </a:r>
            <a:endParaRPr lang="en-US" sz="15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36208" y="5197998"/>
            <a:ext cx="155959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+mj-lt"/>
              </a:rPr>
              <a:t>When a firm is </a:t>
            </a:r>
            <a:r>
              <a:rPr lang="en-US" sz="1500" dirty="0" smtClean="0">
                <a:latin typeface="+mj-lt"/>
              </a:rPr>
              <a:t>not politically connected</a:t>
            </a:r>
            <a:endParaRPr lang="en-US" sz="1500" dirty="0">
              <a:latin typeface="+mj-lt"/>
            </a:endParaRPr>
          </a:p>
        </p:txBody>
      </p:sp>
      <p:sp>
        <p:nvSpPr>
          <p:cNvPr id="13" name="5-Point Star 12"/>
          <p:cNvSpPr/>
          <p:nvPr/>
        </p:nvSpPr>
        <p:spPr>
          <a:xfrm>
            <a:off x="3173194" y="3815186"/>
            <a:ext cx="152400" cy="1524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" name="Diamond 13"/>
          <p:cNvSpPr/>
          <p:nvPr/>
        </p:nvSpPr>
        <p:spPr>
          <a:xfrm>
            <a:off x="3165912" y="4689945"/>
            <a:ext cx="152400" cy="164068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3433581" y="3872328"/>
            <a:ext cx="189439" cy="86371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23019" y="4085558"/>
            <a:ext cx="4940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latin typeface="+mj-lt"/>
              </a:rPr>
              <a:t>Gap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318312" y="3506372"/>
            <a:ext cx="428802" cy="3088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3307132" y="4843404"/>
            <a:ext cx="456779" cy="3581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24200" y="6118250"/>
            <a:ext cx="49466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latin typeface="+mj-lt"/>
              </a:rPr>
              <a:t>But this is not what we </a:t>
            </a:r>
            <a:r>
              <a:rPr lang="en-US" sz="2000" b="1" i="1" dirty="0" smtClean="0">
                <a:latin typeface="+mj-lt"/>
              </a:rPr>
              <a:t>focused </a:t>
            </a:r>
            <a:r>
              <a:rPr lang="en-US" sz="2000" b="1" i="1" dirty="0">
                <a:latin typeface="+mj-lt"/>
              </a:rPr>
              <a:t>on in this paper</a:t>
            </a:r>
          </a:p>
        </p:txBody>
      </p:sp>
    </p:spTree>
    <p:extLst>
      <p:ext uri="{BB962C8B-B14F-4D97-AF65-F5344CB8AC3E}">
        <p14:creationId xmlns:p14="http://schemas.microsoft.com/office/powerpoint/2010/main" val="170189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Dynamic Value of Political Connections in as Markets Develop </a:t>
            </a:r>
            <a:endParaRPr lang="en-US" sz="29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694206" y="2057400"/>
            <a:ext cx="0" cy="38100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32147" y="1679317"/>
            <a:ext cx="1850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Firm Performance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00887" y="2530429"/>
            <a:ext cx="2018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When a firm becomes </a:t>
            </a:r>
            <a:r>
              <a:rPr lang="en-US" dirty="0" smtClean="0">
                <a:latin typeface="+mj-lt"/>
              </a:rPr>
              <a:t>politically connected</a:t>
            </a:r>
            <a:endParaRPr lang="en-US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3177" y="5174672"/>
            <a:ext cx="1864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When a firm is </a:t>
            </a:r>
            <a:r>
              <a:rPr lang="en-US" dirty="0" smtClean="0">
                <a:latin typeface="+mj-lt"/>
              </a:rPr>
              <a:t>not connected</a:t>
            </a:r>
            <a:endParaRPr lang="en-US" dirty="0">
              <a:latin typeface="+mj-lt"/>
            </a:endParaRPr>
          </a:p>
        </p:txBody>
      </p:sp>
      <p:sp>
        <p:nvSpPr>
          <p:cNvPr id="13" name="5-Point Star 12"/>
          <p:cNvSpPr/>
          <p:nvPr/>
        </p:nvSpPr>
        <p:spPr>
          <a:xfrm>
            <a:off x="3200400" y="3858392"/>
            <a:ext cx="152400" cy="152400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" name="Diamond 13"/>
          <p:cNvSpPr/>
          <p:nvPr/>
        </p:nvSpPr>
        <p:spPr>
          <a:xfrm>
            <a:off x="3193118" y="4733151"/>
            <a:ext cx="152400" cy="164068"/>
          </a:xfrm>
          <a:prstGeom prst="diamond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3460787" y="3915534"/>
            <a:ext cx="189439" cy="86371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50225" y="4128763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Gap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3264698" y="3398899"/>
            <a:ext cx="196088" cy="4290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3334339" y="4886610"/>
            <a:ext cx="230149" cy="4035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352800" y="1828801"/>
            <a:ext cx="3913406" cy="208780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52800" y="4160898"/>
            <a:ext cx="4585304" cy="66475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94206" y="5867400"/>
            <a:ext cx="66294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952007" y="5867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Market Development</a:t>
            </a:r>
          </a:p>
        </p:txBody>
      </p:sp>
      <p:sp>
        <p:nvSpPr>
          <p:cNvPr id="26" name="Right Brace 25"/>
          <p:cNvSpPr/>
          <p:nvPr/>
        </p:nvSpPr>
        <p:spPr>
          <a:xfrm>
            <a:off x="6257652" y="2431965"/>
            <a:ext cx="454240" cy="178797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11892" y="2842864"/>
            <a:ext cx="3678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latin typeface="+mj-lt"/>
              </a:rPr>
              <a:t>Gap enlarges as market develops</a:t>
            </a:r>
          </a:p>
        </p:txBody>
      </p:sp>
      <p:sp>
        <p:nvSpPr>
          <p:cNvPr id="28" name="Oval 27"/>
          <p:cNvSpPr/>
          <p:nvPr/>
        </p:nvSpPr>
        <p:spPr>
          <a:xfrm>
            <a:off x="7938104" y="5670204"/>
            <a:ext cx="2224547" cy="76372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44515" y="1760172"/>
            <a:ext cx="40385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H2: </a:t>
            </a:r>
            <a:r>
              <a:rPr lang="en-US" dirty="0">
                <a:latin typeface="+mj-lt"/>
              </a:rPr>
              <a:t>The interaction between political embeddedness &amp; market development is stronger </a:t>
            </a:r>
            <a:r>
              <a:rPr lang="en-US" u="sng" dirty="0">
                <a:latin typeface="+mj-lt"/>
              </a:rPr>
              <a:t>in more competitive industries</a:t>
            </a:r>
            <a:r>
              <a:rPr lang="en-US" dirty="0">
                <a:latin typeface="+mj-lt"/>
              </a:rPr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54308" y="3250930"/>
            <a:ext cx="40385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+mj-lt"/>
              </a:rPr>
              <a:t>H3: </a:t>
            </a:r>
            <a:r>
              <a:rPr lang="en-US" dirty="0">
                <a:latin typeface="+mj-lt"/>
              </a:rPr>
              <a:t>The interaction between political embeddedness &amp; market development is stronger </a:t>
            </a:r>
            <a:r>
              <a:rPr lang="en-US" u="sng" dirty="0" smtClean="0">
                <a:latin typeface="+mj-lt"/>
              </a:rPr>
              <a:t>for smaller firms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499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 animBg="1"/>
      <p:bldP spid="22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Data &amp; Measures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7036"/>
            <a:ext cx="9222509" cy="4953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500"/>
              </a:spcBef>
            </a:pPr>
            <a:r>
              <a:rPr lang="en-US" sz="2000" u="sng" dirty="0"/>
              <a:t>Sample</a:t>
            </a:r>
            <a:r>
              <a:rPr lang="en-US" sz="2000" dirty="0"/>
              <a:t>:  All firms listed on the Shanghai and Shenzhen stock exchanges, 1992 to 2007:  11,145 firm-year records</a:t>
            </a:r>
          </a:p>
          <a:p>
            <a:pPr>
              <a:spcBef>
                <a:spcPts val="3000"/>
              </a:spcBef>
            </a:pPr>
            <a:r>
              <a:rPr lang="en-US" sz="2000" u="sng" dirty="0"/>
              <a:t>Political </a:t>
            </a:r>
            <a:r>
              <a:rPr lang="en-US" sz="2000" u="sng" dirty="0" smtClean="0"/>
              <a:t>embeddedness/connection</a:t>
            </a:r>
            <a:r>
              <a:rPr lang="en-US" sz="2000" dirty="0" smtClean="0"/>
              <a:t>:  </a:t>
            </a:r>
            <a:r>
              <a:rPr lang="en-US" sz="2000" dirty="0"/>
              <a:t>Resumes of executives &amp; directors </a:t>
            </a:r>
            <a:r>
              <a:rPr lang="en-US" sz="2000" dirty="0">
                <a:sym typeface="Wingdings" panose="05000000000000000000" pitchFamily="2" charset="2"/>
              </a:rPr>
              <a:t> whether they had </a:t>
            </a:r>
            <a:r>
              <a:rPr lang="en-US" sz="2000" dirty="0"/>
              <a:t>served as chief officers or deputy chief officers </a:t>
            </a:r>
            <a:r>
              <a:rPr lang="en-US" sz="2000" dirty="0">
                <a:sym typeface="Wingdings" panose="05000000000000000000" pitchFamily="2" charset="2"/>
              </a:rPr>
              <a:t>&amp; if so, at what level (ministry, department, division, section, staff).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ym typeface="Wingdings" panose="05000000000000000000" pitchFamily="2" charset="2"/>
              </a:rPr>
              <a:t>Only counted former officials at the division [</a:t>
            </a:r>
            <a:r>
              <a:rPr lang="en-US" sz="1800" i="1" dirty="0">
                <a:sym typeface="Wingdings" panose="05000000000000000000" pitchFamily="2" charset="2"/>
              </a:rPr>
              <a:t>chu</a:t>
            </a:r>
            <a:r>
              <a:rPr lang="en-US" sz="1800" dirty="0">
                <a:sym typeface="Wingdings" panose="05000000000000000000" pitchFamily="2" charset="2"/>
              </a:rPr>
              <a:t>] level or above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ym typeface="Wingdings" panose="05000000000000000000" pitchFamily="2" charset="2"/>
              </a:rPr>
              <a:t>Binary variable for each firm-year observation</a:t>
            </a:r>
          </a:p>
          <a:p>
            <a:pPr lvl="1">
              <a:spcBef>
                <a:spcPts val="1000"/>
              </a:spcBef>
            </a:pPr>
            <a:r>
              <a:rPr lang="en-US" sz="1800" dirty="0">
                <a:sym typeface="Wingdings" panose="05000000000000000000" pitchFamily="2" charset="2"/>
              </a:rPr>
              <a:t>Count variable in robustness check</a:t>
            </a:r>
          </a:p>
          <a:p>
            <a:r>
              <a:rPr lang="en-US" sz="2000" u="sng" dirty="0"/>
              <a:t>Market development</a:t>
            </a:r>
          </a:p>
          <a:p>
            <a:pPr lvl="1">
              <a:spcBef>
                <a:spcPts val="900"/>
              </a:spcBef>
            </a:pPr>
            <a:r>
              <a:rPr lang="en-US" sz="1800" dirty="0"/>
              <a:t>Based on employment:  log percentage of labor force working in non-state-owned firms each year</a:t>
            </a:r>
          </a:p>
          <a:p>
            <a:pPr lvl="1">
              <a:spcBef>
                <a:spcPts val="900"/>
              </a:spcBef>
            </a:pPr>
            <a:r>
              <a:rPr lang="en-US" sz="1800" dirty="0"/>
              <a:t>Based on capital (fixed-asset) investment:  log percentage of fixed-asset investments by non-state-owned firms each year</a:t>
            </a:r>
          </a:p>
          <a:p>
            <a:pPr lvl="1">
              <a:spcBef>
                <a:spcPts val="900"/>
              </a:spcBef>
            </a:pPr>
            <a:r>
              <a:rPr lang="en-US" sz="1800" dirty="0"/>
              <a:t>Robustness check:  period indicator:  years after 2003, when significant reforms were put in place as a result of China’s accession into the </a:t>
            </a:r>
            <a:r>
              <a:rPr lang="en-US" sz="1800" dirty="0" smtClean="0"/>
              <a:t>WTO</a:t>
            </a:r>
            <a:endParaRPr lang="en-US" u="sng" dirty="0"/>
          </a:p>
          <a:p>
            <a:r>
              <a:rPr lang="en-US" sz="2000" u="sng" dirty="0"/>
              <a:t>Firm performance</a:t>
            </a:r>
            <a:r>
              <a:rPr lang="en-US" sz="2000" dirty="0"/>
              <a:t>: return on assets (ROA)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16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333"/>
    </mc:Choice>
    <mc:Fallback xmlns="">
      <p:transition spd="slow" advTm="213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157" y="1325563"/>
            <a:ext cx="9715500" cy="53684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2900" dirty="0" smtClean="0"/>
              <a:t>Results</a:t>
            </a:r>
            <a:endParaRPr lang="en-US" sz="2900" dirty="0"/>
          </a:p>
        </p:txBody>
      </p:sp>
      <p:sp>
        <p:nvSpPr>
          <p:cNvPr id="6" name="Oval 5"/>
          <p:cNvSpPr/>
          <p:nvPr/>
        </p:nvSpPr>
        <p:spPr>
          <a:xfrm>
            <a:off x="5842907" y="3410994"/>
            <a:ext cx="914400" cy="4629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921953" y="3337651"/>
            <a:ext cx="1676400" cy="6095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2999" y="3337651"/>
            <a:ext cx="1676400" cy="6095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1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752601" y="1524000"/>
            <a:ext cx="209847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  <a:cs typeface="Garamond"/>
              </a:rPr>
              <a:t>Market Development (Employment)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X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Political </a:t>
            </a:r>
            <a:r>
              <a:rPr lang="en-US" dirty="0" err="1">
                <a:latin typeface="+mj-lt"/>
                <a:cs typeface="Garamond"/>
              </a:rPr>
              <a:t>Embeddedness</a:t>
            </a:r>
            <a:endParaRPr lang="en-US" dirty="0">
              <a:latin typeface="+mj-lt"/>
              <a:cs typeface="Garamond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10601" y="1800999"/>
            <a:ext cx="173630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+mj-lt"/>
              <a:cs typeface="Garamond"/>
            </a:endParaRPr>
          </a:p>
          <a:p>
            <a:pPr algn="ctr"/>
            <a:r>
              <a:rPr lang="en-US" dirty="0">
                <a:latin typeface="+mj-lt"/>
                <a:cs typeface="Garamond"/>
              </a:rPr>
              <a:t>Firm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Performance</a:t>
            </a:r>
          </a:p>
          <a:p>
            <a:pPr algn="ctr"/>
            <a:endParaRPr lang="en-US" dirty="0">
              <a:latin typeface="+mj-lt"/>
              <a:cs typeface="Garamond"/>
            </a:endParaRPr>
          </a:p>
        </p:txBody>
      </p:sp>
      <p:cxnSp>
        <p:nvCxnSpPr>
          <p:cNvPr id="32" name="Straight Arrow Connector 31"/>
          <p:cNvCxnSpPr>
            <a:stCxn id="30" idx="3"/>
            <a:endCxn id="31" idx="1"/>
          </p:cNvCxnSpPr>
          <p:nvPr/>
        </p:nvCxnSpPr>
        <p:spPr>
          <a:xfrm>
            <a:off x="3851073" y="2401163"/>
            <a:ext cx="475952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443526" y="2031831"/>
            <a:ext cx="1760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0.027** (0.009)  </a:t>
            </a: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1981201" y="496750"/>
            <a:ext cx="8062913" cy="650875"/>
          </a:xfrm>
        </p:spPr>
        <p:txBody>
          <a:bodyPr>
            <a:normAutofit/>
          </a:bodyPr>
          <a:lstStyle/>
          <a:p>
            <a:r>
              <a:rPr lang="en-US" sz="2900" dirty="0" smtClean="0"/>
              <a:t>Results:  Partial Mediation of Bank Loans 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1800961" y="4862505"/>
            <a:ext cx="209847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  <a:cs typeface="Garamond"/>
              </a:rPr>
              <a:t>Market Development (Employment)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X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Political </a:t>
            </a:r>
            <a:r>
              <a:rPr lang="en-US" dirty="0" err="1">
                <a:latin typeface="+mj-lt"/>
                <a:cs typeface="Garamond"/>
              </a:rPr>
              <a:t>Embeddedness</a:t>
            </a:r>
            <a:endParaRPr lang="en-US" dirty="0">
              <a:latin typeface="+mj-lt"/>
              <a:cs typeface="Garamon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610601" y="5001005"/>
            <a:ext cx="173630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+mj-lt"/>
              <a:cs typeface="Garamond"/>
            </a:endParaRPr>
          </a:p>
          <a:p>
            <a:pPr algn="ctr"/>
            <a:r>
              <a:rPr lang="en-US" dirty="0">
                <a:latin typeface="+mj-lt"/>
                <a:cs typeface="Garamond"/>
              </a:rPr>
              <a:t>Firm </a:t>
            </a:r>
          </a:p>
          <a:p>
            <a:pPr algn="ctr"/>
            <a:r>
              <a:rPr lang="en-US" dirty="0">
                <a:latin typeface="+mj-lt"/>
                <a:cs typeface="Garamond"/>
              </a:rPr>
              <a:t>Performance</a:t>
            </a:r>
          </a:p>
          <a:p>
            <a:pPr algn="ctr"/>
            <a:endParaRPr lang="en-US" dirty="0">
              <a:latin typeface="+mj-lt"/>
              <a:cs typeface="Garamond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92939" y="3469069"/>
            <a:ext cx="23377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  <a:cs typeface="Garamond"/>
              </a:rPr>
              <a:t>Access to Bank Loans </a:t>
            </a:r>
          </a:p>
        </p:txBody>
      </p:sp>
      <p:cxnSp>
        <p:nvCxnSpPr>
          <p:cNvPr id="37" name="Straight Arrow Connector 36"/>
          <p:cNvCxnSpPr>
            <a:stCxn id="34" idx="3"/>
          </p:cNvCxnSpPr>
          <p:nvPr/>
        </p:nvCxnSpPr>
        <p:spPr>
          <a:xfrm flipV="1">
            <a:off x="3899433" y="5715000"/>
            <a:ext cx="4711168" cy="246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60876" y="5192547"/>
            <a:ext cx="1760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0.023** (0.009)  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899434" y="3838401"/>
            <a:ext cx="1193505" cy="1024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19401" y="40386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0.053*  (0.027)  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7430709" y="3839844"/>
            <a:ext cx="1323740" cy="11611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977622" y="4024510"/>
            <a:ext cx="1875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  <a:cs typeface="Garamond"/>
              </a:rPr>
              <a:t>0.117*** (0.007)  </a:t>
            </a:r>
          </a:p>
        </p:txBody>
      </p:sp>
    </p:spTree>
    <p:extLst>
      <p:ext uri="{BB962C8B-B14F-4D97-AF65-F5344CB8AC3E}">
        <p14:creationId xmlns:p14="http://schemas.microsoft.com/office/powerpoint/2010/main" val="21436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8" grpId="0"/>
      <p:bldP spid="40" grpId="0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1419</Words>
  <Application>Microsoft Office PowerPoint</Application>
  <PresentationFormat>Widescreen</PresentationFormat>
  <Paragraphs>193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SimSun</vt:lpstr>
      <vt:lpstr>SimSun</vt:lpstr>
      <vt:lpstr>Arial</vt:lpstr>
      <vt:lpstr>Arial Narrow</vt:lpstr>
      <vt:lpstr>Calibri</vt:lpstr>
      <vt:lpstr>Calibri Light</vt:lpstr>
      <vt:lpstr>Garamond</vt:lpstr>
      <vt:lpstr>Times New Roman</vt:lpstr>
      <vt:lpstr>Wingdings</vt:lpstr>
      <vt:lpstr>Office Theme</vt:lpstr>
      <vt:lpstr>Institutional Environment and Corporate Political Strategy:  A Comparative Perspective</vt:lpstr>
      <vt:lpstr>A Comparative Approach</vt:lpstr>
      <vt:lpstr>The Institutional Environment</vt:lpstr>
      <vt:lpstr>Corporate Political Strategy</vt:lpstr>
      <vt:lpstr>Haveman, Jia, Shi, &amp; Wang (Forthcoming, Administrative Science Quarterly) </vt:lpstr>
      <vt:lpstr>Dynamic Value of Political Connections in as Markets Develop </vt:lpstr>
      <vt:lpstr>Data &amp; Measures</vt:lpstr>
      <vt:lpstr>Results</vt:lpstr>
      <vt:lpstr>Results:  Partial Mediation of Bank Loans </vt:lpstr>
      <vt:lpstr>Results:  Mediation of Legal Oversight (Related Party Transactions)</vt:lpstr>
      <vt:lpstr>Differential value of political connection in nonmarket contexts Ang and Jia, 2014, Journal of Politics</vt:lpstr>
      <vt:lpstr>Data Source</vt:lpstr>
      <vt:lpstr>Data and (one set of the) results</vt:lpstr>
      <vt:lpstr>Corporate Political Strategy (Cont’d)</vt:lpstr>
      <vt:lpstr>Choi, Jia, Lu (2015, Organization Science)</vt:lpstr>
      <vt:lpstr>Corporate Political Strategy (Cont’d)</vt:lpstr>
      <vt:lpstr>Theoretical approaches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Environment and Corporate Political Strategy: A Comparative Perspective</dc:title>
  <dc:creator>Jia, Nan</dc:creator>
  <cp:lastModifiedBy>Jia, Nan</cp:lastModifiedBy>
  <cp:revision>88</cp:revision>
  <dcterms:created xsi:type="dcterms:W3CDTF">2016-05-10T20:00:44Z</dcterms:created>
  <dcterms:modified xsi:type="dcterms:W3CDTF">2016-05-25T15:32:37Z</dcterms:modified>
</cp:coreProperties>
</file>