
<file path=[Content_Types].xml><?xml version="1.0" encoding="utf-8"?>
<Types xmlns="http://schemas.openxmlformats.org/package/2006/content-types">
  <Default Extension="xml" ContentType="application/xml"/>
  <Default Extension="jpg" ContentType="image/jpeg"/>
  <Default Extension="jpeg" ContentType="image/jpeg"/>
  <Default Extension="emf" ContentType="image/x-emf"/>
  <Default Extension="rels" ContentType="application/vnd.openxmlformats-package.relationships+xml"/>
  <Default Extension="gif" ContentType="image/gif"/>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8"/>
  </p:notesMasterIdLst>
  <p:sldIdLst>
    <p:sldId id="256" r:id="rId2"/>
    <p:sldId id="257" r:id="rId3"/>
    <p:sldId id="279" r:id="rId4"/>
    <p:sldId id="340" r:id="rId5"/>
    <p:sldId id="364" r:id="rId6"/>
    <p:sldId id="343" r:id="rId7"/>
    <p:sldId id="344" r:id="rId8"/>
    <p:sldId id="341" r:id="rId9"/>
    <p:sldId id="342" r:id="rId10"/>
    <p:sldId id="345" r:id="rId11"/>
    <p:sldId id="346" r:id="rId12"/>
    <p:sldId id="347" r:id="rId13"/>
    <p:sldId id="348" r:id="rId14"/>
    <p:sldId id="349" r:id="rId15"/>
    <p:sldId id="350" r:id="rId16"/>
    <p:sldId id="351" r:id="rId17"/>
    <p:sldId id="353" r:id="rId18"/>
    <p:sldId id="354" r:id="rId19"/>
    <p:sldId id="369" r:id="rId20"/>
    <p:sldId id="370" r:id="rId21"/>
    <p:sldId id="355" r:id="rId22"/>
    <p:sldId id="371" r:id="rId23"/>
    <p:sldId id="373" r:id="rId24"/>
    <p:sldId id="375" r:id="rId25"/>
    <p:sldId id="376" r:id="rId26"/>
    <p:sldId id="356" r:id="rId27"/>
    <p:sldId id="365" r:id="rId28"/>
    <p:sldId id="366" r:id="rId29"/>
    <p:sldId id="367" r:id="rId30"/>
    <p:sldId id="368" r:id="rId31"/>
    <p:sldId id="358" r:id="rId32"/>
    <p:sldId id="359" r:id="rId33"/>
    <p:sldId id="360" r:id="rId34"/>
    <p:sldId id="361" r:id="rId35"/>
    <p:sldId id="362" r:id="rId36"/>
    <p:sldId id="363" r:id="rId3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72" autoAdjust="0"/>
    <p:restoredTop sz="94660"/>
  </p:normalViewPr>
  <p:slideViewPr>
    <p:cSldViewPr snapToGrid="0" snapToObjects="1">
      <p:cViewPr varScale="1">
        <p:scale>
          <a:sx n="85" d="100"/>
          <a:sy n="85" d="100"/>
        </p:scale>
        <p:origin x="-1736" y="-10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notesMaster" Target="notesMasters/notesMaster1.xml"/><Relationship Id="rId39" Type="http://schemas.openxmlformats.org/officeDocument/2006/relationships/printerSettings" Target="printerSettings/printerSettings1.bin"/><Relationship Id="rId40" Type="http://schemas.openxmlformats.org/officeDocument/2006/relationships/presProps" Target="presProps.xml"/><Relationship Id="rId41" Type="http://schemas.openxmlformats.org/officeDocument/2006/relationships/viewProps" Target="viewProps.xml"/><Relationship Id="rId42" Type="http://schemas.openxmlformats.org/officeDocument/2006/relationships/theme" Target="theme/theme1.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E61BAF8-9278-2E4A-B877-1BA34B0AF9D4}" type="datetimeFigureOut">
              <a:rPr lang="en-US" smtClean="0"/>
              <a:t>5/14/16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8AFEEED-512C-D040-8204-57850EB87444}" type="slidenum">
              <a:rPr lang="en-US" smtClean="0"/>
              <a:t>‹#›</a:t>
            </a:fld>
            <a:endParaRPr lang="en-US"/>
          </a:p>
        </p:txBody>
      </p:sp>
    </p:spTree>
    <p:extLst>
      <p:ext uri="{BB962C8B-B14F-4D97-AF65-F5344CB8AC3E}">
        <p14:creationId xmlns:p14="http://schemas.microsoft.com/office/powerpoint/2010/main" val="332222823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BECAC3A-C2B1-DE41-A76B-B2D5C2147A19}" type="slidenum">
              <a:rPr lang="en-US"/>
              <a:pPr/>
              <a:t>3</a:t>
            </a:fld>
            <a:endParaRPr lang="en-US"/>
          </a:p>
        </p:txBody>
      </p:sp>
      <p:sp>
        <p:nvSpPr>
          <p:cNvPr id="8194"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8195"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x-none"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x-none" smtClean="0"/>
              <a:t>Click to edit Master subtitle style</a:t>
            </a:r>
            <a:endParaRPr lang="en-US"/>
          </a:p>
        </p:txBody>
      </p:sp>
      <p:sp>
        <p:nvSpPr>
          <p:cNvPr id="4" name="Date Placeholder 3"/>
          <p:cNvSpPr>
            <a:spLocks noGrp="1"/>
          </p:cNvSpPr>
          <p:nvPr>
            <p:ph type="dt" sz="half" idx="10"/>
          </p:nvPr>
        </p:nvSpPr>
        <p:spPr/>
        <p:txBody>
          <a:bodyPr/>
          <a:lstStyle/>
          <a:p>
            <a:fld id="{D16313E8-B6E8-7540-ADD5-C73FFC8EF4DB}" type="datetimeFigureOut">
              <a:rPr lang="en-US" smtClean="0"/>
              <a:t>5/14/16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F813E9-F4BA-F040-80F3-4E0F4CCE7C61}" type="slidenum">
              <a:rPr lang="en-US" smtClean="0"/>
              <a:t>‹#›</a:t>
            </a:fld>
            <a:endParaRPr lang="en-US"/>
          </a:p>
        </p:txBody>
      </p:sp>
    </p:spTree>
    <p:extLst>
      <p:ext uri="{BB962C8B-B14F-4D97-AF65-F5344CB8AC3E}">
        <p14:creationId xmlns:p14="http://schemas.microsoft.com/office/powerpoint/2010/main" val="510457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4" name="Date Placeholder 3"/>
          <p:cNvSpPr>
            <a:spLocks noGrp="1"/>
          </p:cNvSpPr>
          <p:nvPr>
            <p:ph type="dt" sz="half" idx="10"/>
          </p:nvPr>
        </p:nvSpPr>
        <p:spPr/>
        <p:txBody>
          <a:bodyPr/>
          <a:lstStyle/>
          <a:p>
            <a:fld id="{D16313E8-B6E8-7540-ADD5-C73FFC8EF4DB}" type="datetimeFigureOut">
              <a:rPr lang="en-US" smtClean="0"/>
              <a:t>5/14/16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F813E9-F4BA-F040-80F3-4E0F4CCE7C61}" type="slidenum">
              <a:rPr lang="en-US" smtClean="0"/>
              <a:t>‹#›</a:t>
            </a:fld>
            <a:endParaRPr lang="en-US"/>
          </a:p>
        </p:txBody>
      </p:sp>
    </p:spTree>
    <p:extLst>
      <p:ext uri="{BB962C8B-B14F-4D97-AF65-F5344CB8AC3E}">
        <p14:creationId xmlns:p14="http://schemas.microsoft.com/office/powerpoint/2010/main" val="19458476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x-none"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4" name="Date Placeholder 3"/>
          <p:cNvSpPr>
            <a:spLocks noGrp="1"/>
          </p:cNvSpPr>
          <p:nvPr>
            <p:ph type="dt" sz="half" idx="10"/>
          </p:nvPr>
        </p:nvSpPr>
        <p:spPr/>
        <p:txBody>
          <a:bodyPr/>
          <a:lstStyle/>
          <a:p>
            <a:fld id="{D16313E8-B6E8-7540-ADD5-C73FFC8EF4DB}" type="datetimeFigureOut">
              <a:rPr lang="en-US" smtClean="0"/>
              <a:t>5/14/16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F813E9-F4BA-F040-80F3-4E0F4CCE7C61}" type="slidenum">
              <a:rPr lang="en-US" smtClean="0"/>
              <a:t>‹#›</a:t>
            </a:fld>
            <a:endParaRPr lang="en-US"/>
          </a:p>
        </p:txBody>
      </p:sp>
    </p:spTree>
    <p:extLst>
      <p:ext uri="{BB962C8B-B14F-4D97-AF65-F5344CB8AC3E}">
        <p14:creationId xmlns:p14="http://schemas.microsoft.com/office/powerpoint/2010/main" val="40242882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smtClean="0"/>
              <a:t>Click to edit Master title style</a:t>
            </a:r>
            <a:endParaRPr lang="en-US"/>
          </a:p>
        </p:txBody>
      </p:sp>
      <p:sp>
        <p:nvSpPr>
          <p:cNvPr id="3" name="Content Placeholder 2"/>
          <p:cNvSpPr>
            <a:spLocks noGrp="1"/>
          </p:cNvSpPr>
          <p:nvPr>
            <p:ph idx="1"/>
          </p:nvPr>
        </p:nvSpPr>
        <p:spPr/>
        <p:txBody>
          <a:body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4" name="Date Placeholder 3"/>
          <p:cNvSpPr>
            <a:spLocks noGrp="1"/>
          </p:cNvSpPr>
          <p:nvPr>
            <p:ph type="dt" sz="half" idx="10"/>
          </p:nvPr>
        </p:nvSpPr>
        <p:spPr/>
        <p:txBody>
          <a:bodyPr/>
          <a:lstStyle/>
          <a:p>
            <a:fld id="{D16313E8-B6E8-7540-ADD5-C73FFC8EF4DB}" type="datetimeFigureOut">
              <a:rPr lang="en-US" smtClean="0"/>
              <a:t>5/14/16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F813E9-F4BA-F040-80F3-4E0F4CCE7C61}" type="slidenum">
              <a:rPr lang="en-US" smtClean="0"/>
              <a:t>‹#›</a:t>
            </a:fld>
            <a:endParaRPr lang="en-US"/>
          </a:p>
        </p:txBody>
      </p:sp>
    </p:spTree>
    <p:extLst>
      <p:ext uri="{BB962C8B-B14F-4D97-AF65-F5344CB8AC3E}">
        <p14:creationId xmlns:p14="http://schemas.microsoft.com/office/powerpoint/2010/main" val="42565782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x-none"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x-none" smtClean="0"/>
              <a:t>Click to edit Master text styles</a:t>
            </a:r>
          </a:p>
        </p:txBody>
      </p:sp>
      <p:sp>
        <p:nvSpPr>
          <p:cNvPr id="4" name="Date Placeholder 3"/>
          <p:cNvSpPr>
            <a:spLocks noGrp="1"/>
          </p:cNvSpPr>
          <p:nvPr>
            <p:ph type="dt" sz="half" idx="10"/>
          </p:nvPr>
        </p:nvSpPr>
        <p:spPr/>
        <p:txBody>
          <a:bodyPr/>
          <a:lstStyle/>
          <a:p>
            <a:fld id="{D16313E8-B6E8-7540-ADD5-C73FFC8EF4DB}" type="datetimeFigureOut">
              <a:rPr lang="en-US" smtClean="0"/>
              <a:t>5/14/16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F813E9-F4BA-F040-80F3-4E0F4CCE7C61}" type="slidenum">
              <a:rPr lang="en-US" smtClean="0"/>
              <a:t>‹#›</a:t>
            </a:fld>
            <a:endParaRPr lang="en-US"/>
          </a:p>
        </p:txBody>
      </p:sp>
    </p:spTree>
    <p:extLst>
      <p:ext uri="{BB962C8B-B14F-4D97-AF65-F5344CB8AC3E}">
        <p14:creationId xmlns:p14="http://schemas.microsoft.com/office/powerpoint/2010/main" val="18763430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5" name="Date Placeholder 4"/>
          <p:cNvSpPr>
            <a:spLocks noGrp="1"/>
          </p:cNvSpPr>
          <p:nvPr>
            <p:ph type="dt" sz="half" idx="10"/>
          </p:nvPr>
        </p:nvSpPr>
        <p:spPr/>
        <p:txBody>
          <a:bodyPr/>
          <a:lstStyle/>
          <a:p>
            <a:fld id="{D16313E8-B6E8-7540-ADD5-C73FFC8EF4DB}" type="datetimeFigureOut">
              <a:rPr lang="en-US" smtClean="0"/>
              <a:t>5/14/16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F813E9-F4BA-F040-80F3-4E0F4CCE7C61}" type="slidenum">
              <a:rPr lang="en-US" smtClean="0"/>
              <a:t>‹#›</a:t>
            </a:fld>
            <a:endParaRPr lang="en-US"/>
          </a:p>
        </p:txBody>
      </p:sp>
    </p:spTree>
    <p:extLst>
      <p:ext uri="{BB962C8B-B14F-4D97-AF65-F5344CB8AC3E}">
        <p14:creationId xmlns:p14="http://schemas.microsoft.com/office/powerpoint/2010/main" val="30442200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x-none"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x-none"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x-none"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7" name="Date Placeholder 6"/>
          <p:cNvSpPr>
            <a:spLocks noGrp="1"/>
          </p:cNvSpPr>
          <p:nvPr>
            <p:ph type="dt" sz="half" idx="10"/>
          </p:nvPr>
        </p:nvSpPr>
        <p:spPr/>
        <p:txBody>
          <a:bodyPr/>
          <a:lstStyle/>
          <a:p>
            <a:fld id="{D16313E8-B6E8-7540-ADD5-C73FFC8EF4DB}" type="datetimeFigureOut">
              <a:rPr lang="en-US" smtClean="0"/>
              <a:t>5/14/16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FF813E9-F4BA-F040-80F3-4E0F4CCE7C61}" type="slidenum">
              <a:rPr lang="en-US" smtClean="0"/>
              <a:t>‹#›</a:t>
            </a:fld>
            <a:endParaRPr lang="en-US"/>
          </a:p>
        </p:txBody>
      </p:sp>
    </p:spTree>
    <p:extLst>
      <p:ext uri="{BB962C8B-B14F-4D97-AF65-F5344CB8AC3E}">
        <p14:creationId xmlns:p14="http://schemas.microsoft.com/office/powerpoint/2010/main" val="8860464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smtClean="0"/>
              <a:t>Click to edit Master title style</a:t>
            </a:r>
            <a:endParaRPr lang="en-US"/>
          </a:p>
        </p:txBody>
      </p:sp>
      <p:sp>
        <p:nvSpPr>
          <p:cNvPr id="3" name="Date Placeholder 2"/>
          <p:cNvSpPr>
            <a:spLocks noGrp="1"/>
          </p:cNvSpPr>
          <p:nvPr>
            <p:ph type="dt" sz="half" idx="10"/>
          </p:nvPr>
        </p:nvSpPr>
        <p:spPr/>
        <p:txBody>
          <a:bodyPr/>
          <a:lstStyle/>
          <a:p>
            <a:fld id="{D16313E8-B6E8-7540-ADD5-C73FFC8EF4DB}" type="datetimeFigureOut">
              <a:rPr lang="en-US" smtClean="0"/>
              <a:t>5/14/16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FF813E9-F4BA-F040-80F3-4E0F4CCE7C61}" type="slidenum">
              <a:rPr lang="en-US" smtClean="0"/>
              <a:t>‹#›</a:t>
            </a:fld>
            <a:endParaRPr lang="en-US"/>
          </a:p>
        </p:txBody>
      </p:sp>
    </p:spTree>
    <p:extLst>
      <p:ext uri="{BB962C8B-B14F-4D97-AF65-F5344CB8AC3E}">
        <p14:creationId xmlns:p14="http://schemas.microsoft.com/office/powerpoint/2010/main" val="25169038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16313E8-B6E8-7540-ADD5-C73FFC8EF4DB}" type="datetimeFigureOut">
              <a:rPr lang="en-US" smtClean="0"/>
              <a:t>5/14/16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FF813E9-F4BA-F040-80F3-4E0F4CCE7C61}" type="slidenum">
              <a:rPr lang="en-US" smtClean="0"/>
              <a:t>‹#›</a:t>
            </a:fld>
            <a:endParaRPr lang="en-US"/>
          </a:p>
        </p:txBody>
      </p:sp>
    </p:spTree>
    <p:extLst>
      <p:ext uri="{BB962C8B-B14F-4D97-AF65-F5344CB8AC3E}">
        <p14:creationId xmlns:p14="http://schemas.microsoft.com/office/powerpoint/2010/main" val="34599908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x-none"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x-none" smtClean="0"/>
              <a:t>Click to edit Master text styles</a:t>
            </a:r>
          </a:p>
        </p:txBody>
      </p:sp>
      <p:sp>
        <p:nvSpPr>
          <p:cNvPr id="5" name="Date Placeholder 4"/>
          <p:cNvSpPr>
            <a:spLocks noGrp="1"/>
          </p:cNvSpPr>
          <p:nvPr>
            <p:ph type="dt" sz="half" idx="10"/>
          </p:nvPr>
        </p:nvSpPr>
        <p:spPr/>
        <p:txBody>
          <a:bodyPr/>
          <a:lstStyle/>
          <a:p>
            <a:fld id="{D16313E8-B6E8-7540-ADD5-C73FFC8EF4DB}" type="datetimeFigureOut">
              <a:rPr lang="en-US" smtClean="0"/>
              <a:t>5/14/16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F813E9-F4BA-F040-80F3-4E0F4CCE7C61}" type="slidenum">
              <a:rPr lang="en-US" smtClean="0"/>
              <a:t>‹#›</a:t>
            </a:fld>
            <a:endParaRPr lang="en-US"/>
          </a:p>
        </p:txBody>
      </p:sp>
    </p:spTree>
    <p:extLst>
      <p:ext uri="{BB962C8B-B14F-4D97-AF65-F5344CB8AC3E}">
        <p14:creationId xmlns:p14="http://schemas.microsoft.com/office/powerpoint/2010/main" val="8181825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x-none"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x-none" smtClean="0"/>
              <a:t>Click to edit Master text styles</a:t>
            </a:r>
          </a:p>
        </p:txBody>
      </p:sp>
      <p:sp>
        <p:nvSpPr>
          <p:cNvPr id="5" name="Date Placeholder 4"/>
          <p:cNvSpPr>
            <a:spLocks noGrp="1"/>
          </p:cNvSpPr>
          <p:nvPr>
            <p:ph type="dt" sz="half" idx="10"/>
          </p:nvPr>
        </p:nvSpPr>
        <p:spPr/>
        <p:txBody>
          <a:bodyPr/>
          <a:lstStyle/>
          <a:p>
            <a:fld id="{D16313E8-B6E8-7540-ADD5-C73FFC8EF4DB}" type="datetimeFigureOut">
              <a:rPr lang="en-US" smtClean="0"/>
              <a:t>5/14/16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F813E9-F4BA-F040-80F3-4E0F4CCE7C61}" type="slidenum">
              <a:rPr lang="en-US" smtClean="0"/>
              <a:t>‹#›</a:t>
            </a:fld>
            <a:endParaRPr lang="en-US"/>
          </a:p>
        </p:txBody>
      </p:sp>
    </p:spTree>
    <p:extLst>
      <p:ext uri="{BB962C8B-B14F-4D97-AF65-F5344CB8AC3E}">
        <p14:creationId xmlns:p14="http://schemas.microsoft.com/office/powerpoint/2010/main" val="48419066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x-none"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6313E8-B6E8-7540-ADD5-C73FFC8EF4DB}" type="datetimeFigureOut">
              <a:rPr lang="en-US" smtClean="0"/>
              <a:t>5/14/16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FF813E9-F4BA-F040-80F3-4E0F4CCE7C61}" type="slidenum">
              <a:rPr lang="en-US" smtClean="0"/>
              <a:t>‹#›</a:t>
            </a:fld>
            <a:endParaRPr lang="en-US"/>
          </a:p>
        </p:txBody>
      </p:sp>
    </p:spTree>
    <p:extLst>
      <p:ext uri="{BB962C8B-B14F-4D97-AF65-F5344CB8AC3E}">
        <p14:creationId xmlns:p14="http://schemas.microsoft.com/office/powerpoint/2010/main" val="20860187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4.emf"/></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5.emf"/></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6.emf"/></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7.emf"/></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8.emf"/></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9.emf"/></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gi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Culture and Economics</a:t>
            </a:r>
            <a:endParaRPr lang="en-US" dirty="0"/>
          </a:p>
        </p:txBody>
      </p:sp>
      <p:sp>
        <p:nvSpPr>
          <p:cNvPr id="3" name="Subtitle 2"/>
          <p:cNvSpPr>
            <a:spLocks noGrp="1"/>
          </p:cNvSpPr>
          <p:nvPr>
            <p:ph type="subTitle" idx="1"/>
          </p:nvPr>
        </p:nvSpPr>
        <p:spPr/>
        <p:txBody>
          <a:bodyPr/>
          <a:lstStyle/>
          <a:p>
            <a:r>
              <a:rPr lang="en-US" dirty="0" smtClean="0"/>
              <a:t>Gerard Roland</a:t>
            </a:r>
            <a:endParaRPr lang="en-US" dirty="0"/>
          </a:p>
        </p:txBody>
      </p:sp>
    </p:spTree>
    <p:extLst>
      <p:ext uri="{BB962C8B-B14F-4D97-AF65-F5344CB8AC3E}">
        <p14:creationId xmlns:p14="http://schemas.microsoft.com/office/powerpoint/2010/main" val="28682136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Economic effects of culture.</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Effects of </a:t>
            </a:r>
            <a:r>
              <a:rPr lang="en-US" b="1" dirty="0" smtClean="0"/>
              <a:t>trust</a:t>
            </a:r>
            <a:r>
              <a:rPr lang="en-US" dirty="0" smtClean="0"/>
              <a:t> (generalized morality, civic culture, willingness to cooperate) the most researched topic. </a:t>
            </a:r>
          </a:p>
          <a:p>
            <a:r>
              <a:rPr lang="en-US" dirty="0" smtClean="0"/>
              <a:t>Started with literature on social capital  (Putnam, 2000) behavioral and experimental literature (trust games) distinguishing between altruism, reciprocity and trust.</a:t>
            </a:r>
          </a:p>
          <a:p>
            <a:r>
              <a:rPr lang="en-US" dirty="0" smtClean="0"/>
              <a:t>Survey question: </a:t>
            </a:r>
            <a:r>
              <a:rPr lang="en-US" dirty="0"/>
              <a:t>"Generally speaking, would you say that most people can be trusted, or that you can’t be too careful when dealing with others?" </a:t>
            </a:r>
            <a:r>
              <a:rPr lang="en-US" dirty="0" smtClean="0"/>
              <a:t>(</a:t>
            </a:r>
            <a:r>
              <a:rPr lang="en-US" dirty="0"/>
              <a:t>European Social Survey, the General Social Survey, the World Values Survey, </a:t>
            </a:r>
            <a:r>
              <a:rPr lang="en-US" dirty="0" err="1"/>
              <a:t>Latinobarómetro</a:t>
            </a:r>
            <a:r>
              <a:rPr lang="en-US" dirty="0"/>
              <a:t>, and the Australian Community </a:t>
            </a:r>
            <a:r>
              <a:rPr lang="en-US" dirty="0" smtClean="0"/>
              <a:t>Survey).  Basis for cross-country studies.</a:t>
            </a:r>
          </a:p>
          <a:p>
            <a:endParaRPr lang="en-US" dirty="0" smtClean="0"/>
          </a:p>
          <a:p>
            <a:endParaRPr lang="en-US" dirty="0" smtClean="0"/>
          </a:p>
          <a:p>
            <a:endParaRPr lang="en-US" dirty="0"/>
          </a:p>
        </p:txBody>
      </p:sp>
    </p:spTree>
    <p:extLst>
      <p:ext uri="{BB962C8B-B14F-4D97-AF65-F5344CB8AC3E}">
        <p14:creationId xmlns:p14="http://schemas.microsoft.com/office/powerpoint/2010/main" val="3920278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Effects of trust.</a:t>
            </a:r>
            <a:endParaRPr lang="en-US" dirty="0"/>
          </a:p>
        </p:txBody>
      </p:sp>
      <p:sp>
        <p:nvSpPr>
          <p:cNvPr id="3" name="Content Placeholder 2"/>
          <p:cNvSpPr>
            <a:spLocks noGrp="1"/>
          </p:cNvSpPr>
          <p:nvPr>
            <p:ph idx="1"/>
          </p:nvPr>
        </p:nvSpPr>
        <p:spPr/>
        <p:txBody>
          <a:bodyPr>
            <a:normAutofit fontScale="92500" lnSpcReduction="10000"/>
          </a:bodyPr>
          <a:lstStyle/>
          <a:p>
            <a:r>
              <a:rPr lang="en-US" b="1" dirty="0" smtClean="0"/>
              <a:t>Income per capita and growth</a:t>
            </a:r>
            <a:r>
              <a:rPr lang="en-US" dirty="0" smtClean="0"/>
              <a:t>: (Knack and Keefer, 1997;  </a:t>
            </a:r>
            <a:r>
              <a:rPr lang="en-US" dirty="0" err="1" smtClean="0"/>
              <a:t>Algan</a:t>
            </a:r>
            <a:r>
              <a:rPr lang="en-US" dirty="0" smtClean="0"/>
              <a:t> and </a:t>
            </a:r>
            <a:r>
              <a:rPr lang="en-US" dirty="0" err="1" smtClean="0"/>
              <a:t>Cahuc</a:t>
            </a:r>
            <a:r>
              <a:rPr lang="en-US" dirty="0" smtClean="0"/>
              <a:t>, 2010). Problem of confounding factors and other cultural variables.</a:t>
            </a:r>
          </a:p>
          <a:p>
            <a:r>
              <a:rPr lang="en-US" b="1" dirty="0" smtClean="0"/>
              <a:t>Trade and investment</a:t>
            </a:r>
            <a:r>
              <a:rPr lang="en-US" dirty="0" smtClean="0"/>
              <a:t>: </a:t>
            </a:r>
            <a:r>
              <a:rPr lang="en-US" dirty="0" err="1"/>
              <a:t>Guiso</a:t>
            </a:r>
            <a:r>
              <a:rPr lang="en-US" dirty="0"/>
              <a:t> et al. (</a:t>
            </a:r>
            <a:r>
              <a:rPr lang="en-US" dirty="0" smtClean="0"/>
              <a:t>2004a)</a:t>
            </a:r>
            <a:r>
              <a:rPr lang="en-US" dirty="0"/>
              <a:t>, </a:t>
            </a:r>
            <a:endParaRPr lang="en-US" dirty="0" smtClean="0"/>
          </a:p>
          <a:p>
            <a:r>
              <a:rPr lang="en-US" b="1" dirty="0" smtClean="0"/>
              <a:t>Financial market development</a:t>
            </a:r>
            <a:r>
              <a:rPr lang="en-US" dirty="0" smtClean="0"/>
              <a:t>: </a:t>
            </a:r>
            <a:r>
              <a:rPr lang="en-US" dirty="0" err="1" smtClean="0"/>
              <a:t>Guiso</a:t>
            </a:r>
            <a:r>
              <a:rPr lang="en-US" dirty="0" smtClean="0"/>
              <a:t> et al. (2004b), Cole </a:t>
            </a:r>
            <a:r>
              <a:rPr lang="en-US" dirty="0"/>
              <a:t>et al. (2012</a:t>
            </a:r>
            <a:r>
              <a:rPr lang="en-US" dirty="0" smtClean="0"/>
              <a:t>)</a:t>
            </a:r>
            <a:r>
              <a:rPr lang="en-US" dirty="0" smtClean="0"/>
              <a:t>.</a:t>
            </a:r>
            <a:endParaRPr lang="en-US" dirty="0" smtClean="0"/>
          </a:p>
          <a:p>
            <a:r>
              <a:rPr lang="en-US" b="1" dirty="0" smtClean="0"/>
              <a:t>Firm organization</a:t>
            </a:r>
            <a:r>
              <a:rPr lang="en-US" dirty="0" smtClean="0"/>
              <a:t>: </a:t>
            </a:r>
            <a:r>
              <a:rPr lang="en-US" dirty="0" err="1"/>
              <a:t>Cingano</a:t>
            </a:r>
            <a:r>
              <a:rPr lang="en-US" dirty="0"/>
              <a:t> and </a:t>
            </a:r>
            <a:r>
              <a:rPr lang="en-US" dirty="0" err="1"/>
              <a:t>Pinotti</a:t>
            </a:r>
            <a:r>
              <a:rPr lang="en-US" dirty="0"/>
              <a:t> (2012), Bloom et al. (2012</a:t>
            </a:r>
            <a:r>
              <a:rPr lang="en-US" dirty="0" smtClean="0"/>
              <a:t>). More delegation and decentralization.</a:t>
            </a:r>
          </a:p>
          <a:p>
            <a:endParaRPr lang="en-US" dirty="0" smtClean="0"/>
          </a:p>
          <a:p>
            <a:endParaRPr lang="en-US" dirty="0" smtClean="0"/>
          </a:p>
        </p:txBody>
      </p:sp>
    </p:spTree>
    <p:extLst>
      <p:ext uri="{BB962C8B-B14F-4D97-AF65-F5344CB8AC3E}">
        <p14:creationId xmlns:p14="http://schemas.microsoft.com/office/powerpoint/2010/main" val="23628582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Effects of trust.</a:t>
            </a:r>
            <a:endParaRPr lang="en-US" dirty="0"/>
          </a:p>
        </p:txBody>
      </p:sp>
      <p:sp>
        <p:nvSpPr>
          <p:cNvPr id="3" name="Content Placeholder 2"/>
          <p:cNvSpPr>
            <a:spLocks noGrp="1"/>
          </p:cNvSpPr>
          <p:nvPr>
            <p:ph idx="1"/>
          </p:nvPr>
        </p:nvSpPr>
        <p:spPr/>
        <p:txBody>
          <a:bodyPr>
            <a:normAutofit/>
          </a:bodyPr>
          <a:lstStyle/>
          <a:p>
            <a:r>
              <a:rPr lang="en-US" b="1" dirty="0" smtClean="0"/>
              <a:t>Labor relations</a:t>
            </a:r>
            <a:r>
              <a:rPr lang="en-US" dirty="0" smtClean="0"/>
              <a:t>: </a:t>
            </a:r>
            <a:r>
              <a:rPr lang="en-US" dirty="0" err="1" smtClean="0"/>
              <a:t>Algan</a:t>
            </a:r>
            <a:r>
              <a:rPr lang="en-US" dirty="0" smtClean="0"/>
              <a:t> and </a:t>
            </a:r>
            <a:r>
              <a:rPr lang="en-US" dirty="0" err="1" smtClean="0"/>
              <a:t>Cahuc</a:t>
            </a:r>
            <a:r>
              <a:rPr lang="en-US" dirty="0" smtClean="0"/>
              <a:t> (2009). More flexibility and insurance.</a:t>
            </a:r>
          </a:p>
          <a:p>
            <a:r>
              <a:rPr lang="en-US" b="1" dirty="0" smtClean="0"/>
              <a:t>Institutions</a:t>
            </a:r>
            <a:r>
              <a:rPr lang="en-US" dirty="0" smtClean="0"/>
              <a:t>: </a:t>
            </a:r>
            <a:r>
              <a:rPr lang="en-US" dirty="0" err="1" smtClean="0"/>
              <a:t>Tabellini</a:t>
            </a:r>
            <a:r>
              <a:rPr lang="en-US" dirty="0" smtClean="0"/>
              <a:t> (2008) on quality of institutions, </a:t>
            </a:r>
            <a:r>
              <a:rPr lang="en-US" dirty="0" err="1" smtClean="0"/>
              <a:t>Aghion</a:t>
            </a:r>
            <a:r>
              <a:rPr lang="en-US" dirty="0" smtClean="0"/>
              <a:t> et al. (2010) and </a:t>
            </a:r>
            <a:r>
              <a:rPr lang="en-US" dirty="0" err="1" smtClean="0"/>
              <a:t>Pinotti</a:t>
            </a:r>
            <a:r>
              <a:rPr lang="en-US" dirty="0" smtClean="0"/>
              <a:t> (2012) on trust and regulation, </a:t>
            </a:r>
            <a:r>
              <a:rPr lang="en-US" dirty="0" err="1" smtClean="0"/>
              <a:t>Aghion</a:t>
            </a:r>
            <a:r>
              <a:rPr lang="en-US" dirty="0" smtClean="0"/>
              <a:t> et al. (2011) on trade unions.</a:t>
            </a:r>
          </a:p>
          <a:p>
            <a:r>
              <a:rPr lang="en-US" b="1" dirty="0" smtClean="0"/>
              <a:t>Electoral accountability</a:t>
            </a:r>
            <a:r>
              <a:rPr lang="en-US" dirty="0" smtClean="0"/>
              <a:t>:  </a:t>
            </a:r>
            <a:r>
              <a:rPr lang="en-US" dirty="0" err="1" smtClean="0"/>
              <a:t>Nannicini</a:t>
            </a:r>
            <a:r>
              <a:rPr lang="en-US" dirty="0" smtClean="0"/>
              <a:t> et al. (2013).</a:t>
            </a:r>
          </a:p>
          <a:p>
            <a:pPr marL="0" indent="0">
              <a:buNone/>
            </a:pPr>
            <a:endParaRPr lang="en-US" dirty="0" smtClean="0"/>
          </a:p>
          <a:p>
            <a:endParaRPr lang="en-US" dirty="0" smtClean="0"/>
          </a:p>
          <a:p>
            <a:endParaRPr lang="en-US" dirty="0"/>
          </a:p>
        </p:txBody>
      </p:sp>
    </p:spTree>
    <p:extLst>
      <p:ext uri="{BB962C8B-B14F-4D97-AF65-F5344CB8AC3E}">
        <p14:creationId xmlns:p14="http://schemas.microsoft.com/office/powerpoint/2010/main" val="26445654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Individualism-collectivism.</a:t>
            </a:r>
            <a:endParaRPr lang="en-US" dirty="0"/>
          </a:p>
        </p:txBody>
      </p:sp>
      <p:sp>
        <p:nvSpPr>
          <p:cNvPr id="3" name="Content Placeholder 2"/>
          <p:cNvSpPr>
            <a:spLocks noGrp="1"/>
          </p:cNvSpPr>
          <p:nvPr>
            <p:ph idx="1"/>
          </p:nvPr>
        </p:nvSpPr>
        <p:spPr>
          <a:xfrm>
            <a:off x="457200" y="1417638"/>
            <a:ext cx="8229600" cy="5440361"/>
          </a:xfrm>
        </p:spPr>
        <p:txBody>
          <a:bodyPr>
            <a:normAutofit fontScale="77500" lnSpcReduction="20000"/>
          </a:bodyPr>
          <a:lstStyle/>
          <a:p>
            <a:r>
              <a:rPr lang="en-US" dirty="0" smtClean="0"/>
              <a:t>First introduced in Greif (1994) as differences in beliefs. </a:t>
            </a:r>
          </a:p>
          <a:p>
            <a:r>
              <a:rPr lang="en-US" dirty="0" err="1" smtClean="0"/>
              <a:t>Platteau</a:t>
            </a:r>
            <a:r>
              <a:rPr lang="en-US" dirty="0" smtClean="0"/>
              <a:t> (2000) documented in the context of development how collectivist </a:t>
            </a:r>
            <a:r>
              <a:rPr lang="en-US" dirty="0"/>
              <a:t>culture emphasizes conformity and </a:t>
            </a:r>
            <a:r>
              <a:rPr lang="en-US" dirty="0" err="1"/>
              <a:t>embeddedness</a:t>
            </a:r>
            <a:r>
              <a:rPr lang="en-US" dirty="0"/>
              <a:t> in larger </a:t>
            </a:r>
            <a:r>
              <a:rPr lang="en-US" dirty="0" smtClean="0"/>
              <a:t>groups, </a:t>
            </a:r>
            <a:r>
              <a:rPr lang="en-US" dirty="0"/>
              <a:t>and frowns on deviation from conformity.  (see </a:t>
            </a:r>
            <a:r>
              <a:rPr lang="en-US" dirty="0" smtClean="0"/>
              <a:t>also </a:t>
            </a:r>
            <a:r>
              <a:rPr lang="en-US" dirty="0" err="1"/>
              <a:t>Platteau</a:t>
            </a:r>
            <a:r>
              <a:rPr lang="en-US" dirty="0"/>
              <a:t> 2000; </a:t>
            </a:r>
            <a:r>
              <a:rPr lang="en-US" dirty="0" err="1"/>
              <a:t>Baland</a:t>
            </a:r>
            <a:r>
              <a:rPr lang="en-US" dirty="0"/>
              <a:t> et al. 2007, </a:t>
            </a:r>
            <a:r>
              <a:rPr lang="en-US" dirty="0" err="1"/>
              <a:t>Comola</a:t>
            </a:r>
            <a:r>
              <a:rPr lang="en-US" dirty="0"/>
              <a:t> and </a:t>
            </a:r>
            <a:r>
              <a:rPr lang="en-US" dirty="0" err="1"/>
              <a:t>Fafchamps</a:t>
            </a:r>
            <a:r>
              <a:rPr lang="en-US" dirty="0"/>
              <a:t>, 2010; </a:t>
            </a:r>
            <a:r>
              <a:rPr lang="en-US" dirty="0" err="1"/>
              <a:t>Jakiela</a:t>
            </a:r>
            <a:r>
              <a:rPr lang="en-US" dirty="0"/>
              <a:t> and </a:t>
            </a:r>
            <a:r>
              <a:rPr lang="en-US" dirty="0" err="1"/>
              <a:t>Ozier</a:t>
            </a:r>
            <a:r>
              <a:rPr lang="en-US" dirty="0"/>
              <a:t>, 2011; </a:t>
            </a:r>
            <a:r>
              <a:rPr lang="en-US" dirty="0" smtClean="0"/>
              <a:t>)</a:t>
            </a:r>
          </a:p>
          <a:p>
            <a:r>
              <a:rPr lang="en-US" dirty="0" err="1"/>
              <a:t>Hofstede’s</a:t>
            </a:r>
            <a:r>
              <a:rPr lang="en-US" dirty="0"/>
              <a:t> (2001) measure of individualism </a:t>
            </a:r>
            <a:r>
              <a:rPr lang="en-US" dirty="0" smtClean="0"/>
              <a:t>vs. collectivism</a:t>
            </a:r>
            <a:r>
              <a:rPr lang="en-US" dirty="0"/>
              <a:t>. Initially based on surveys among IBM employees across the world to understand cultural differences within a corporation. Was generalized to 76 countries later on. Based on factor analysis of survey questions.  Loads positively on valuing individual freedom, opportunity, achievement, advancement, recognition and negatively on valuing harmony, cooperation, relations with superiors. Measure validated by </a:t>
            </a:r>
            <a:r>
              <a:rPr lang="en-US" dirty="0" smtClean="0"/>
              <a:t>studies </a:t>
            </a:r>
            <a:r>
              <a:rPr lang="en-US" dirty="0"/>
              <a:t>on smaller samples</a:t>
            </a:r>
            <a:r>
              <a:rPr lang="en-US" dirty="0" smtClean="0"/>
              <a:t>.</a:t>
            </a:r>
          </a:p>
          <a:p>
            <a:endParaRPr lang="en-US" dirty="0"/>
          </a:p>
          <a:p>
            <a:endParaRPr lang="en-US" dirty="0"/>
          </a:p>
        </p:txBody>
      </p:sp>
    </p:spTree>
    <p:extLst>
      <p:ext uri="{BB962C8B-B14F-4D97-AF65-F5344CB8AC3E}">
        <p14:creationId xmlns:p14="http://schemas.microsoft.com/office/powerpoint/2010/main" val="19123872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Individualism (Hofstede)</a:t>
            </a:r>
            <a:endParaRPr lang="en-US" sz="3600" dirty="0"/>
          </a:p>
        </p:txBody>
      </p:sp>
      <p:sp>
        <p:nvSpPr>
          <p:cNvPr id="3" name="Content Placeholder 2"/>
          <p:cNvSpPr>
            <a:spLocks noGrp="1"/>
          </p:cNvSpPr>
          <p:nvPr>
            <p:ph idx="1"/>
          </p:nvPr>
        </p:nvSpPr>
        <p:spPr/>
        <p:txBody>
          <a:bodyPr/>
          <a:lstStyle/>
          <a:p>
            <a:endParaRPr lang="en-US"/>
          </a:p>
        </p:txBody>
      </p:sp>
      <p:pic>
        <p:nvPicPr>
          <p:cNvPr id="5" name="Picture 4"/>
          <p:cNvPicPr/>
          <p:nvPr/>
        </p:nvPicPr>
        <p:blipFill>
          <a:blip r:embed="rId2">
            <a:extLst>
              <a:ext uri="{28A0092B-C50C-407E-A947-70E740481C1C}">
                <a14:useLocalDpi xmlns:a14="http://schemas.microsoft.com/office/drawing/2010/main" val="0"/>
              </a:ext>
            </a:extLst>
          </a:blip>
          <a:stretch>
            <a:fillRect/>
          </a:stretch>
        </p:blipFill>
        <p:spPr>
          <a:xfrm>
            <a:off x="0" y="1750431"/>
            <a:ext cx="8873671" cy="3494034"/>
          </a:xfrm>
          <a:prstGeom prst="rect">
            <a:avLst/>
          </a:prstGeom>
        </p:spPr>
      </p:pic>
    </p:spTree>
    <p:extLst>
      <p:ext uri="{BB962C8B-B14F-4D97-AF65-F5344CB8AC3E}">
        <p14:creationId xmlns:p14="http://schemas.microsoft.com/office/powerpoint/2010/main" val="755347646"/>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Effects of individualism</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US" b="1" dirty="0" smtClean="0"/>
              <a:t>Innovation, TFP and long run growth</a:t>
            </a:r>
            <a:r>
              <a:rPr lang="en-US" dirty="0" smtClean="0"/>
              <a:t>:  </a:t>
            </a:r>
            <a:r>
              <a:rPr lang="en-US" dirty="0" err="1" smtClean="0"/>
              <a:t>Gorodnichenko</a:t>
            </a:r>
            <a:r>
              <a:rPr lang="en-US" dirty="0" smtClean="0"/>
              <a:t> and Roland (2016). IV: neutral genetic markers, frequency of alleles coevolving with collectivism, historical pathogen prevalence.</a:t>
            </a:r>
          </a:p>
          <a:p>
            <a:pPr marL="0" indent="0">
              <a:buNone/>
            </a:pPr>
            <a:r>
              <a:rPr lang="en-US" b="1" dirty="0" smtClean="0"/>
              <a:t>Democratization</a:t>
            </a:r>
            <a:r>
              <a:rPr lang="en-US" dirty="0" smtClean="0"/>
              <a:t>: </a:t>
            </a:r>
            <a:r>
              <a:rPr lang="en-US" dirty="0" err="1"/>
              <a:t>Gorodnichenko</a:t>
            </a:r>
            <a:r>
              <a:rPr lang="en-US" dirty="0"/>
              <a:t> and Roland (</a:t>
            </a:r>
            <a:r>
              <a:rPr lang="en-US" dirty="0" smtClean="0"/>
              <a:t>2013).</a:t>
            </a:r>
          </a:p>
          <a:p>
            <a:pPr marL="0" indent="0">
              <a:buNone/>
            </a:pPr>
            <a:r>
              <a:rPr lang="en-US" b="1" dirty="0" smtClean="0"/>
              <a:t>Outsourcing decisions of firms</a:t>
            </a:r>
            <a:r>
              <a:rPr lang="en-US" dirty="0" smtClean="0"/>
              <a:t>: </a:t>
            </a:r>
            <a:r>
              <a:rPr lang="en-US" dirty="0" err="1" smtClean="0"/>
              <a:t>Gorodnichenko</a:t>
            </a:r>
            <a:r>
              <a:rPr lang="en-US" dirty="0" smtClean="0"/>
              <a:t> et al. (2015).</a:t>
            </a:r>
          </a:p>
          <a:p>
            <a:pPr marL="0" indent="0">
              <a:buNone/>
            </a:pPr>
            <a:r>
              <a:rPr lang="en-US" b="1" dirty="0" smtClean="0"/>
              <a:t>Quality of institutions</a:t>
            </a:r>
            <a:r>
              <a:rPr lang="en-US" dirty="0" smtClean="0"/>
              <a:t>:  </a:t>
            </a:r>
            <a:r>
              <a:rPr lang="en-US" dirty="0" err="1" smtClean="0"/>
              <a:t>Klasing</a:t>
            </a:r>
            <a:r>
              <a:rPr lang="en-US" dirty="0" smtClean="0"/>
              <a:t> (2012), </a:t>
            </a:r>
            <a:r>
              <a:rPr lang="en-US" dirty="0" err="1" smtClean="0"/>
              <a:t>Kyriacou</a:t>
            </a:r>
            <a:r>
              <a:rPr lang="en-US" dirty="0" smtClean="0"/>
              <a:t> (2015).</a:t>
            </a:r>
            <a:endParaRPr lang="en-US" dirty="0"/>
          </a:p>
        </p:txBody>
      </p:sp>
    </p:spTree>
    <p:extLst>
      <p:ext uri="{BB962C8B-B14F-4D97-AF65-F5344CB8AC3E}">
        <p14:creationId xmlns:p14="http://schemas.microsoft.com/office/powerpoint/2010/main" val="39334677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Values on gender roles</a:t>
            </a:r>
            <a:endParaRPr lang="en-US" dirty="0"/>
          </a:p>
        </p:txBody>
      </p:sp>
      <p:sp>
        <p:nvSpPr>
          <p:cNvPr id="3" name="Content Placeholder 2"/>
          <p:cNvSpPr>
            <a:spLocks noGrp="1"/>
          </p:cNvSpPr>
          <p:nvPr>
            <p:ph idx="1"/>
          </p:nvPr>
        </p:nvSpPr>
        <p:spPr/>
        <p:txBody>
          <a:bodyPr/>
          <a:lstStyle/>
          <a:p>
            <a:r>
              <a:rPr lang="en-US" dirty="0" smtClean="0"/>
              <a:t>Effects on </a:t>
            </a:r>
            <a:r>
              <a:rPr lang="en-US" b="1" dirty="0" smtClean="0"/>
              <a:t>labor force participation of women</a:t>
            </a:r>
            <a:r>
              <a:rPr lang="en-US" dirty="0" smtClean="0"/>
              <a:t> (Fernandez, 2007; Fernandez and </a:t>
            </a:r>
            <a:r>
              <a:rPr lang="en-US" dirty="0" err="1" smtClean="0"/>
              <a:t>Fogli</a:t>
            </a:r>
            <a:r>
              <a:rPr lang="en-US" dirty="0" smtClean="0"/>
              <a:t>, 2009 – cultural background of husband </a:t>
            </a:r>
            <a:r>
              <a:rPr lang="en-US" dirty="0" err="1" smtClean="0"/>
              <a:t>mattters</a:t>
            </a:r>
            <a:r>
              <a:rPr lang="en-US" dirty="0" smtClean="0"/>
              <a:t> more - )</a:t>
            </a:r>
          </a:p>
          <a:p>
            <a:r>
              <a:rPr lang="en-US" dirty="0" smtClean="0"/>
              <a:t>Effects on </a:t>
            </a:r>
            <a:r>
              <a:rPr lang="en-US" b="1" dirty="0" smtClean="0"/>
              <a:t>fertility choices </a:t>
            </a:r>
            <a:r>
              <a:rPr lang="en-US" dirty="0" smtClean="0"/>
              <a:t>(Fernandez and </a:t>
            </a:r>
            <a:r>
              <a:rPr lang="en-US" dirty="0" err="1" smtClean="0"/>
              <a:t>Fogli</a:t>
            </a:r>
            <a:r>
              <a:rPr lang="en-US" dirty="0" smtClean="0"/>
              <a:t>, 2006, 2009).</a:t>
            </a:r>
          </a:p>
          <a:p>
            <a:r>
              <a:rPr lang="en-US" b="1" dirty="0" smtClean="0"/>
              <a:t>Preference for boys </a:t>
            </a:r>
            <a:r>
              <a:rPr lang="en-US" dirty="0" smtClean="0"/>
              <a:t>and sex ratio: (Almond et al. 2009).</a:t>
            </a:r>
          </a:p>
          <a:p>
            <a:endParaRPr lang="en-US" dirty="0"/>
          </a:p>
        </p:txBody>
      </p:sp>
    </p:spTree>
    <p:extLst>
      <p:ext uri="{BB962C8B-B14F-4D97-AF65-F5344CB8AC3E}">
        <p14:creationId xmlns:p14="http://schemas.microsoft.com/office/powerpoint/2010/main" val="4275680125"/>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381000" y="927100"/>
            <a:ext cx="8369300" cy="4991100"/>
          </a:xfrm>
          <a:prstGeom prst="rect">
            <a:avLst/>
          </a:prstGeom>
        </p:spPr>
      </p:pic>
    </p:spTree>
    <p:extLst>
      <p:ext uri="{BB962C8B-B14F-4D97-AF65-F5344CB8AC3E}">
        <p14:creationId xmlns:p14="http://schemas.microsoft.com/office/powerpoint/2010/main" val="3411753310"/>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Effects of culture.</a:t>
            </a:r>
            <a:endParaRPr lang="en-US" dirty="0"/>
          </a:p>
        </p:txBody>
      </p:sp>
      <p:sp>
        <p:nvSpPr>
          <p:cNvPr id="3" name="Content Placeholder 2"/>
          <p:cNvSpPr>
            <a:spLocks noGrp="1"/>
          </p:cNvSpPr>
          <p:nvPr>
            <p:ph idx="1"/>
          </p:nvPr>
        </p:nvSpPr>
        <p:spPr>
          <a:xfrm>
            <a:off x="457200" y="1241396"/>
            <a:ext cx="8229600" cy="5616604"/>
          </a:xfrm>
        </p:spPr>
        <p:txBody>
          <a:bodyPr>
            <a:normAutofit/>
          </a:bodyPr>
          <a:lstStyle/>
          <a:p>
            <a:r>
              <a:rPr lang="en-US" dirty="0" smtClean="0"/>
              <a:t>Causality difficult to establish in cross-country studies but difficult to deny that culture has </a:t>
            </a:r>
            <a:r>
              <a:rPr lang="en-US" dirty="0" smtClean="0"/>
              <a:t>economic </a:t>
            </a:r>
            <a:r>
              <a:rPr lang="en-US" dirty="0" smtClean="0"/>
              <a:t>effects. </a:t>
            </a:r>
            <a:endParaRPr lang="en-US" dirty="0" smtClean="0"/>
          </a:p>
          <a:p>
            <a:r>
              <a:rPr lang="en-US" dirty="0" smtClean="0"/>
              <a:t>Literature suggests comprehensive and diverse effects of cultural differences on economic outcomes.</a:t>
            </a:r>
          </a:p>
          <a:p>
            <a:r>
              <a:rPr lang="en-US" dirty="0" smtClean="0"/>
              <a:t>Effect of culture on institutions (democracy, regulation, corruption, etc…) seems important. Not surprising given slow-moving character of </a:t>
            </a:r>
            <a:r>
              <a:rPr lang="en-US" dirty="0" smtClean="0"/>
              <a:t>culture.</a:t>
            </a:r>
            <a:endParaRPr lang="en-US" dirty="0" smtClean="0"/>
          </a:p>
          <a:p>
            <a:endParaRPr lang="en-US" dirty="0"/>
          </a:p>
        </p:txBody>
      </p:sp>
    </p:spTree>
    <p:extLst>
      <p:ext uri="{BB962C8B-B14F-4D97-AF65-F5344CB8AC3E}">
        <p14:creationId xmlns:p14="http://schemas.microsoft.com/office/powerpoint/2010/main" val="3190621911"/>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Murrell and Schmidt (2012): culture’s influence on Glorious Revolution.</a:t>
            </a:r>
            <a:endParaRPr lang="en-US" dirty="0"/>
          </a:p>
        </p:txBody>
      </p:sp>
      <p:sp>
        <p:nvSpPr>
          <p:cNvPr id="5" name="Content Placeholder 4"/>
          <p:cNvSpPr>
            <a:spLocks noGrp="1"/>
          </p:cNvSpPr>
          <p:nvPr>
            <p:ph idx="1"/>
          </p:nvPr>
        </p:nvSpPr>
        <p:spPr/>
        <p:txBody>
          <a:bodyPr/>
          <a:lstStyle/>
          <a:p>
            <a:r>
              <a:rPr lang="en-US" dirty="0" smtClean="0"/>
              <a:t>Evidence that “</a:t>
            </a:r>
            <a:r>
              <a:rPr lang="en-US" dirty="0" err="1" smtClean="0"/>
              <a:t>whig</a:t>
            </a:r>
            <a:r>
              <a:rPr lang="en-US" dirty="0" smtClean="0"/>
              <a:t>” culture predated the Glorious revolution of 1688. </a:t>
            </a:r>
          </a:p>
          <a:p>
            <a:r>
              <a:rPr lang="en-US" dirty="0" smtClean="0"/>
              <a:t>Political change affected by cultural change and not vice versa.</a:t>
            </a:r>
          </a:p>
          <a:p>
            <a:r>
              <a:rPr lang="en-US" dirty="0" smtClean="0"/>
              <a:t>Political and legal changes came later</a:t>
            </a:r>
            <a:r>
              <a:rPr lang="en-US" dirty="0" smtClean="0"/>
              <a:t>.</a:t>
            </a:r>
            <a:endParaRPr lang="en-US" dirty="0" smtClean="0"/>
          </a:p>
        </p:txBody>
      </p:sp>
    </p:spTree>
    <p:extLst>
      <p:ext uri="{BB962C8B-B14F-4D97-AF65-F5344CB8AC3E}">
        <p14:creationId xmlns:p14="http://schemas.microsoft.com/office/powerpoint/2010/main" val="3078282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a:xfrm>
            <a:off x="457200" y="1600200"/>
            <a:ext cx="8229600" cy="5033682"/>
          </a:xfrm>
        </p:spPr>
        <p:txBody>
          <a:bodyPr>
            <a:normAutofit fontScale="85000" lnSpcReduction="20000"/>
          </a:bodyPr>
          <a:lstStyle/>
          <a:p>
            <a:r>
              <a:rPr lang="en-US" dirty="0"/>
              <a:t>Very active literature developed in the last 10-15 years on the effects of culture on institutions and development. </a:t>
            </a:r>
          </a:p>
          <a:p>
            <a:r>
              <a:rPr lang="en-US" dirty="0"/>
              <a:t>Economists have traditionally shied away from introducing culture into economics.</a:t>
            </a:r>
          </a:p>
          <a:p>
            <a:r>
              <a:rPr lang="en-US" dirty="0"/>
              <a:t>Difficult to ignore that differences in values and beliefs across the world have many economic implications, be it in influencing attitudes towards </a:t>
            </a:r>
            <a:r>
              <a:rPr lang="en-US" i="1" dirty="0"/>
              <a:t>thrift</a:t>
            </a:r>
            <a:r>
              <a:rPr lang="en-US" dirty="0"/>
              <a:t>, </a:t>
            </a:r>
            <a:r>
              <a:rPr lang="en-US" i="1" dirty="0"/>
              <a:t>work and effort, innovation, trade, the role of women, openness </a:t>
            </a:r>
            <a:r>
              <a:rPr lang="en-US" dirty="0"/>
              <a:t>towards other countries and other cultures, or in affecting political and legal </a:t>
            </a:r>
            <a:r>
              <a:rPr lang="en-US" i="1" dirty="0"/>
              <a:t>institutions</a:t>
            </a:r>
            <a:r>
              <a:rPr lang="en-US" dirty="0"/>
              <a:t>. </a:t>
            </a:r>
          </a:p>
          <a:p>
            <a:r>
              <a:rPr lang="en-US" dirty="0"/>
              <a:t>Many data bases now exist that make possible to have quantitative analysis of the role of culture in economics development.</a:t>
            </a:r>
          </a:p>
          <a:p>
            <a:endParaRPr lang="en-US" dirty="0" smtClean="0"/>
          </a:p>
          <a:p>
            <a:endParaRPr lang="en-US" dirty="0" smtClean="0"/>
          </a:p>
          <a:p>
            <a:endParaRPr lang="en-US" dirty="0"/>
          </a:p>
        </p:txBody>
      </p:sp>
    </p:spTree>
    <p:extLst>
      <p:ext uri="{BB962C8B-B14F-4D97-AF65-F5344CB8AC3E}">
        <p14:creationId xmlns:p14="http://schemas.microsoft.com/office/powerpoint/2010/main" val="8355674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715315" y="686971"/>
            <a:ext cx="7693295" cy="5478807"/>
          </a:xfrm>
          <a:prstGeom prst="rect">
            <a:avLst/>
          </a:prstGeom>
        </p:spPr>
      </p:pic>
    </p:spTree>
    <p:extLst>
      <p:ext uri="{BB962C8B-B14F-4D97-AF65-F5344CB8AC3E}">
        <p14:creationId xmlns:p14="http://schemas.microsoft.com/office/powerpoint/2010/main" val="28942155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Effects of culture.</a:t>
            </a:r>
            <a:endParaRPr lang="en-US" dirty="0"/>
          </a:p>
        </p:txBody>
      </p:sp>
      <p:sp>
        <p:nvSpPr>
          <p:cNvPr id="3" name="Content Placeholder 2"/>
          <p:cNvSpPr>
            <a:spLocks noGrp="1"/>
          </p:cNvSpPr>
          <p:nvPr>
            <p:ph idx="1"/>
          </p:nvPr>
        </p:nvSpPr>
        <p:spPr>
          <a:xfrm>
            <a:off x="457200" y="1600200"/>
            <a:ext cx="8229600" cy="5099026"/>
          </a:xfrm>
        </p:spPr>
        <p:txBody>
          <a:bodyPr>
            <a:normAutofit fontScale="85000" lnSpcReduction="10000"/>
          </a:bodyPr>
          <a:lstStyle/>
          <a:p>
            <a:r>
              <a:rPr lang="en-US" dirty="0"/>
              <a:t>Number of cultural variables not that large compared to outcome variables.</a:t>
            </a:r>
          </a:p>
          <a:p>
            <a:r>
              <a:rPr lang="en-US" dirty="0" smtClean="0"/>
              <a:t>Some </a:t>
            </a:r>
            <a:r>
              <a:rPr lang="en-US" dirty="0"/>
              <a:t>cultural variables are more comprehensive than others, and cultural variables are strongly correlated with each other. </a:t>
            </a:r>
            <a:endParaRPr lang="en-US" dirty="0" smtClean="0"/>
          </a:p>
          <a:p>
            <a:r>
              <a:rPr lang="en-US" dirty="0" smtClean="0"/>
              <a:t>Cultural </a:t>
            </a:r>
            <a:r>
              <a:rPr lang="en-US" dirty="0"/>
              <a:t>psychology finds that the most internationally relevant cultural cleavage seems to be the individualism-collectivism </a:t>
            </a:r>
            <a:r>
              <a:rPr lang="en-US" dirty="0" smtClean="0"/>
              <a:t>cleavage. </a:t>
            </a:r>
            <a:r>
              <a:rPr lang="en-US" dirty="0"/>
              <a:t>Huge literature in cultural psychology documenting these differences, their origins and implications. Not surprising since reflects two fundamentally different worldviews with numerous implications: independent versus interdependent self (Markus and </a:t>
            </a:r>
            <a:r>
              <a:rPr lang="en-US" dirty="0" err="1"/>
              <a:t>Kitayama</a:t>
            </a:r>
            <a:r>
              <a:rPr lang="en-US" dirty="0"/>
              <a:t>, 1991).</a:t>
            </a:r>
          </a:p>
          <a:p>
            <a:endParaRPr lang="en-US" dirty="0"/>
          </a:p>
        </p:txBody>
      </p:sp>
    </p:spTree>
    <p:extLst>
      <p:ext uri="{BB962C8B-B14F-4D97-AF65-F5344CB8AC3E}">
        <p14:creationId xmlns:p14="http://schemas.microsoft.com/office/powerpoint/2010/main" val="23736268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stretch>
            <a:fillRect/>
          </a:stretch>
        </p:blipFill>
        <p:spPr>
          <a:xfrm>
            <a:off x="457200" y="914400"/>
            <a:ext cx="8369300" cy="5194300"/>
          </a:xfrm>
          <a:prstGeom prst="rect">
            <a:avLst/>
          </a:prstGeom>
        </p:spPr>
      </p:pic>
    </p:spTree>
    <p:extLst>
      <p:ext uri="{BB962C8B-B14F-4D97-AF65-F5344CB8AC3E}">
        <p14:creationId xmlns:p14="http://schemas.microsoft.com/office/powerpoint/2010/main" val="77811275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381000" y="1054100"/>
            <a:ext cx="8369300" cy="4749800"/>
          </a:xfrm>
          <a:prstGeom prst="rect">
            <a:avLst/>
          </a:prstGeom>
        </p:spPr>
      </p:pic>
    </p:spTree>
    <p:extLst>
      <p:ext uri="{BB962C8B-B14F-4D97-AF65-F5344CB8AC3E}">
        <p14:creationId xmlns:p14="http://schemas.microsoft.com/office/powerpoint/2010/main" val="16587615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381000" y="825500"/>
            <a:ext cx="8369300" cy="5194300"/>
          </a:xfrm>
          <a:prstGeom prst="rect">
            <a:avLst/>
          </a:prstGeom>
        </p:spPr>
      </p:pic>
    </p:spTree>
    <p:extLst>
      <p:ext uri="{BB962C8B-B14F-4D97-AF65-F5344CB8AC3E}">
        <p14:creationId xmlns:p14="http://schemas.microsoft.com/office/powerpoint/2010/main" val="34577994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381000" y="965200"/>
            <a:ext cx="8369300" cy="4927600"/>
          </a:xfrm>
          <a:prstGeom prst="rect">
            <a:avLst/>
          </a:prstGeom>
        </p:spPr>
      </p:pic>
    </p:spTree>
    <p:extLst>
      <p:ext uri="{BB962C8B-B14F-4D97-AF65-F5344CB8AC3E}">
        <p14:creationId xmlns:p14="http://schemas.microsoft.com/office/powerpoint/2010/main" val="95549867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inertia of culture.</a:t>
            </a:r>
            <a:endParaRPr lang="en-US" dirty="0"/>
          </a:p>
        </p:txBody>
      </p:sp>
      <p:sp>
        <p:nvSpPr>
          <p:cNvPr id="3" name="Content Placeholder 2"/>
          <p:cNvSpPr>
            <a:spLocks noGrp="1"/>
          </p:cNvSpPr>
          <p:nvPr>
            <p:ph idx="1"/>
          </p:nvPr>
        </p:nvSpPr>
        <p:spPr>
          <a:xfrm>
            <a:off x="457200" y="1600200"/>
            <a:ext cx="8229600" cy="5257800"/>
          </a:xfrm>
        </p:spPr>
        <p:txBody>
          <a:bodyPr>
            <a:normAutofit/>
          </a:bodyPr>
          <a:lstStyle/>
          <a:p>
            <a:r>
              <a:rPr lang="en-US" dirty="0" err="1" smtClean="0"/>
              <a:t>Bisin</a:t>
            </a:r>
            <a:r>
              <a:rPr lang="en-US" dirty="0" smtClean="0"/>
              <a:t> and </a:t>
            </a:r>
            <a:r>
              <a:rPr lang="en-US" dirty="0" err="1" smtClean="0"/>
              <a:t>Verdier</a:t>
            </a:r>
            <a:r>
              <a:rPr lang="en-US" dirty="0" smtClean="0"/>
              <a:t> (2000, 2001), </a:t>
            </a:r>
            <a:r>
              <a:rPr lang="en-US" dirty="0" err="1" smtClean="0"/>
              <a:t>Bisin</a:t>
            </a:r>
            <a:r>
              <a:rPr lang="en-US" dirty="0" smtClean="0"/>
              <a:t>, </a:t>
            </a:r>
            <a:r>
              <a:rPr lang="en-US" dirty="0" err="1" smtClean="0"/>
              <a:t>Topa</a:t>
            </a:r>
            <a:r>
              <a:rPr lang="en-US" dirty="0" smtClean="0"/>
              <a:t> and </a:t>
            </a:r>
            <a:r>
              <a:rPr lang="en-US" dirty="0" err="1" smtClean="0"/>
              <a:t>Verdier</a:t>
            </a:r>
            <a:r>
              <a:rPr lang="en-US" dirty="0" smtClean="0"/>
              <a:t> (2004): models of vertical cultural transmission that yield </a:t>
            </a:r>
            <a:r>
              <a:rPr lang="en-US" dirty="0" err="1" smtClean="0"/>
              <a:t>cutural</a:t>
            </a:r>
            <a:r>
              <a:rPr lang="en-US" dirty="0" smtClean="0"/>
              <a:t> inertia</a:t>
            </a:r>
          </a:p>
          <a:p>
            <a:r>
              <a:rPr lang="en-US" dirty="0" smtClean="0"/>
              <a:t>Contrary to evolutionary models (see e.g. Boyd and </a:t>
            </a:r>
            <a:r>
              <a:rPr lang="en-US" dirty="0" err="1" smtClean="0"/>
              <a:t>Richerson</a:t>
            </a:r>
            <a:r>
              <a:rPr lang="en-US" dirty="0" smtClean="0"/>
              <a:t>, 1985 ), cultural assimilation may be prevented via stronger cultural transmission.  </a:t>
            </a:r>
            <a:r>
              <a:rPr lang="en-US" dirty="0" err="1" smtClean="0"/>
              <a:t>Bisin</a:t>
            </a:r>
            <a:r>
              <a:rPr lang="en-US" dirty="0" smtClean="0"/>
              <a:t> et al. (2006) show that minority identity stronger in mixed rather than segregated neighborhoods in U.K.</a:t>
            </a:r>
          </a:p>
          <a:p>
            <a:endParaRPr lang="en-US" dirty="0" smtClean="0"/>
          </a:p>
          <a:p>
            <a:endParaRPr lang="en-US" dirty="0"/>
          </a:p>
        </p:txBody>
      </p:sp>
    </p:spTree>
    <p:extLst>
      <p:ext uri="{BB962C8B-B14F-4D97-AF65-F5344CB8AC3E}">
        <p14:creationId xmlns:p14="http://schemas.microsoft.com/office/powerpoint/2010/main" val="175601446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Culture of “</a:t>
            </a:r>
            <a:r>
              <a:rPr lang="en-US" dirty="0" err="1" smtClean="0"/>
              <a:t>honour</a:t>
            </a:r>
            <a:r>
              <a:rPr lang="en-US" dirty="0" smtClean="0"/>
              <a:t>” in US South</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More aggressive behavior in US South related to different sources of migration.</a:t>
            </a:r>
          </a:p>
          <a:p>
            <a:r>
              <a:rPr lang="en-US" dirty="0" smtClean="0"/>
              <a:t>Migrants in Northern US were more from farming origin, migrants in Southern US more from herders (Scottish-Irish). Cattle is more easily stolen than land and cattle-herders had to develop aggressive behavior to defend themselves against thieves. Reinforces by presence of weak states.</a:t>
            </a:r>
          </a:p>
          <a:p>
            <a:r>
              <a:rPr lang="en-US" dirty="0" smtClean="0"/>
              <a:t>Cohen and </a:t>
            </a:r>
            <a:r>
              <a:rPr lang="en-US" dirty="0" err="1" smtClean="0"/>
              <a:t>Nisbett</a:t>
            </a:r>
            <a:r>
              <a:rPr lang="en-US" dirty="0" smtClean="0"/>
              <a:t>(2000) did lab experiments on males from North and South and found differences in </a:t>
            </a:r>
            <a:r>
              <a:rPr lang="en-US" dirty="0" err="1" smtClean="0"/>
              <a:t>agressiveness</a:t>
            </a:r>
            <a:r>
              <a:rPr lang="en-US" dirty="0" smtClean="0"/>
              <a:t> (testosterone). </a:t>
            </a:r>
            <a:endParaRPr lang="en-US" dirty="0"/>
          </a:p>
        </p:txBody>
      </p:sp>
    </p:spTree>
    <p:extLst>
      <p:ext uri="{BB962C8B-B14F-4D97-AF65-F5344CB8AC3E}">
        <p14:creationId xmlns:p14="http://schemas.microsoft.com/office/powerpoint/2010/main" val="348422479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Culture of “</a:t>
            </a:r>
            <a:r>
              <a:rPr lang="en-US" dirty="0" err="1" smtClean="0"/>
              <a:t>honour</a:t>
            </a:r>
            <a:r>
              <a:rPr lang="en-US" dirty="0" smtClean="0"/>
              <a:t>” in US South</a:t>
            </a:r>
            <a:endParaRPr lang="en-US" dirty="0"/>
          </a:p>
        </p:txBody>
      </p:sp>
      <p:sp>
        <p:nvSpPr>
          <p:cNvPr id="3" name="Content Placeholder 2"/>
          <p:cNvSpPr>
            <a:spLocks noGrp="1"/>
          </p:cNvSpPr>
          <p:nvPr>
            <p:ph idx="1"/>
          </p:nvPr>
        </p:nvSpPr>
        <p:spPr/>
        <p:txBody>
          <a:bodyPr/>
          <a:lstStyle/>
          <a:p>
            <a:r>
              <a:rPr lang="en-US" dirty="0" err="1" smtClean="0"/>
              <a:t>Grosjean</a:t>
            </a:r>
            <a:r>
              <a:rPr lang="en-US" dirty="0" smtClean="0"/>
              <a:t> (</a:t>
            </a:r>
            <a:r>
              <a:rPr lang="en-US" dirty="0" smtClean="0"/>
              <a:t>2014) </a:t>
            </a:r>
            <a:r>
              <a:rPr lang="en-US" dirty="0" smtClean="0"/>
              <a:t>found that counties in US South with more Scottish-Irish Immigration prior to 1790 have higher rates of homicide today.</a:t>
            </a:r>
          </a:p>
          <a:p>
            <a:r>
              <a:rPr lang="en-US" dirty="0" smtClean="0"/>
              <a:t>This pattern does not exist in counties where Scottish-Irish were in minority (effect of horizontal cultural transmission).</a:t>
            </a:r>
            <a:endParaRPr lang="en-US" dirty="0"/>
          </a:p>
        </p:txBody>
      </p:sp>
    </p:spTree>
    <p:extLst>
      <p:ext uri="{BB962C8B-B14F-4D97-AF65-F5344CB8AC3E}">
        <p14:creationId xmlns:p14="http://schemas.microsoft.com/office/powerpoint/2010/main" val="103725459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Waves of migration to the U.S.</a:t>
            </a:r>
            <a:endParaRPr lang="en-US" dirty="0"/>
          </a:p>
        </p:txBody>
      </p:sp>
      <p:sp>
        <p:nvSpPr>
          <p:cNvPr id="3" name="Content Placeholder 2"/>
          <p:cNvSpPr>
            <a:spLocks noGrp="1"/>
          </p:cNvSpPr>
          <p:nvPr>
            <p:ph idx="1"/>
          </p:nvPr>
        </p:nvSpPr>
        <p:spPr>
          <a:xfrm>
            <a:off x="457200" y="1600200"/>
            <a:ext cx="8229600" cy="5138271"/>
          </a:xfrm>
        </p:spPr>
        <p:txBody>
          <a:bodyPr>
            <a:normAutofit fontScale="85000" lnSpcReduction="10000"/>
          </a:bodyPr>
          <a:lstStyle/>
          <a:p>
            <a:r>
              <a:rPr lang="en-US" dirty="0" smtClean="0"/>
              <a:t>Fischer (1989): different waves of settlers introduced different institutions that were conform to their cultural values and beliefs.</a:t>
            </a:r>
          </a:p>
          <a:p>
            <a:r>
              <a:rPr lang="en-US" dirty="0" smtClean="0"/>
              <a:t>First wave (1629-1641) were puritans who settled in </a:t>
            </a:r>
            <a:r>
              <a:rPr lang="en-US" dirty="0" err="1" smtClean="0"/>
              <a:t>Massachussetts</a:t>
            </a:r>
            <a:r>
              <a:rPr lang="en-US" dirty="0" smtClean="0"/>
              <a:t>. They introduced institutions adapted to their beliefs in the importance of education and order: universal education, high tax rates, large size of government, swift justice, town meetings…</a:t>
            </a:r>
          </a:p>
          <a:p>
            <a:r>
              <a:rPr lang="en-US" dirty="0" smtClean="0"/>
              <a:t>Second wave (1642-1675) were Cavaliers who migrated to Virginia motivated by primogeniture in order to find estates. They believed that inequality was natural and adopted different institutions: low education and taxes, lack of formal justice…</a:t>
            </a:r>
            <a:endParaRPr lang="en-US" dirty="0"/>
          </a:p>
        </p:txBody>
      </p:sp>
    </p:spTree>
    <p:extLst>
      <p:ext uri="{BB962C8B-B14F-4D97-AF65-F5344CB8AC3E}">
        <p14:creationId xmlns:p14="http://schemas.microsoft.com/office/powerpoint/2010/main" val="9693407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dirty="0" smtClean="0"/>
              <a:t>Some history of thought</a:t>
            </a:r>
            <a:endParaRPr lang="en-US" dirty="0"/>
          </a:p>
        </p:txBody>
      </p:sp>
      <p:sp>
        <p:nvSpPr>
          <p:cNvPr id="7171" name="Rectangle 3"/>
          <p:cNvSpPr>
            <a:spLocks noGrp="1" noChangeArrowheads="1"/>
          </p:cNvSpPr>
          <p:nvPr>
            <p:ph type="body" idx="1"/>
          </p:nvPr>
        </p:nvSpPr>
        <p:spPr>
          <a:xfrm>
            <a:off x="457200" y="1215571"/>
            <a:ext cx="8229600" cy="5543884"/>
          </a:xfrm>
        </p:spPr>
        <p:txBody>
          <a:bodyPr/>
          <a:lstStyle/>
          <a:p>
            <a:pPr>
              <a:lnSpc>
                <a:spcPct val="80000"/>
              </a:lnSpc>
            </a:pPr>
            <a:r>
              <a:rPr lang="en-US" sz="2400" dirty="0"/>
              <a:t>Karl Marx (1818-1883) downplayed role of culture and considered that values derived </a:t>
            </a:r>
            <a:r>
              <a:rPr lang="en-US" sz="2400" dirty="0" smtClean="0"/>
              <a:t>are from </a:t>
            </a:r>
            <a:r>
              <a:rPr lang="en-US" sz="2400" dirty="0" smtClean="0"/>
              <a:t>economic interest</a:t>
            </a:r>
            <a:r>
              <a:rPr lang="en-US" sz="2400" dirty="0"/>
              <a:t>. Thrift </a:t>
            </a:r>
            <a:r>
              <a:rPr lang="en-US" sz="2400" dirty="0" smtClean="0"/>
              <a:t>is in </a:t>
            </a:r>
            <a:r>
              <a:rPr lang="en-US" sz="2400" dirty="0"/>
              <a:t>interest of capitalism, collectivism in interest of workers. Religion in interest of capitalists. Chicago school has similar views that beliefs determined by interests.</a:t>
            </a:r>
          </a:p>
          <a:p>
            <a:pPr>
              <a:lnSpc>
                <a:spcPct val="80000"/>
              </a:lnSpc>
            </a:pPr>
            <a:r>
              <a:rPr lang="en-US" sz="2400" dirty="0"/>
              <a:t>Max Weber (1864-1920) put Marx on his head and saw culture as driving force of economic change. </a:t>
            </a:r>
            <a:r>
              <a:rPr lang="ja-JP" altLang="en-US" sz="2400" dirty="0">
                <a:latin typeface="Arial"/>
              </a:rPr>
              <a:t>“</a:t>
            </a:r>
            <a:r>
              <a:rPr lang="en-US" sz="2400" dirty="0"/>
              <a:t>The Protestant Ethic and the Spirit of Capitalism</a:t>
            </a:r>
            <a:r>
              <a:rPr lang="ja-JP" altLang="en-US" sz="2400" dirty="0">
                <a:latin typeface="Arial"/>
              </a:rPr>
              <a:t>”</a:t>
            </a:r>
            <a:r>
              <a:rPr lang="en-US" sz="2400" dirty="0"/>
              <a:t>. Protestantism put higher emphasis on thrift and hard work. </a:t>
            </a:r>
          </a:p>
          <a:p>
            <a:pPr>
              <a:lnSpc>
                <a:spcPct val="80000"/>
              </a:lnSpc>
            </a:pPr>
            <a:r>
              <a:rPr lang="en-US" sz="2400" dirty="0"/>
              <a:t>Karl Polanyi (1886-1964) : religion and moral values mitigate excesses of the market and of greed. </a:t>
            </a:r>
          </a:p>
          <a:p>
            <a:pPr>
              <a:lnSpc>
                <a:spcPct val="80000"/>
              </a:lnSpc>
            </a:pPr>
            <a:r>
              <a:rPr lang="en-US" sz="2400" dirty="0" err="1"/>
              <a:t>Thornstein</a:t>
            </a:r>
            <a:r>
              <a:rPr lang="en-US" sz="2400" dirty="0"/>
              <a:t> Veblen (1857-1929) : culture where wealth is a symbol of social status leads to conspicuous consumption. Other cultures emphasize knowledge or piety or courage in combat.</a:t>
            </a:r>
          </a:p>
        </p:txBody>
      </p:sp>
    </p:spTree>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Waves of migration to the U.S.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Third wave were Quakers (1675-1725) who settled in Delaware. Culture of high priority to personal freedom. Introduced limited government, equal rights, less harsh justice.</a:t>
            </a:r>
          </a:p>
          <a:p>
            <a:r>
              <a:rPr lang="en-US" dirty="0" smtClean="0"/>
              <a:t>Fourth wave were Scottish-Irish (1717-1775): believed in freedom from the law and right to armed resistance. Led to limited government and vigilante justice.	</a:t>
            </a:r>
          </a:p>
          <a:p>
            <a:r>
              <a:rPr lang="en-US" dirty="0" smtClean="0"/>
              <a:t>Overall, institutions were influenced by culture of migrants.	</a:t>
            </a:r>
            <a:endParaRPr lang="en-US" dirty="0"/>
          </a:p>
        </p:txBody>
      </p:sp>
    </p:spTree>
    <p:extLst>
      <p:ext uri="{BB962C8B-B14F-4D97-AF65-F5344CB8AC3E}">
        <p14:creationId xmlns:p14="http://schemas.microsoft.com/office/powerpoint/2010/main" val="418112266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0486"/>
            <a:ext cx="8229600" cy="1143000"/>
          </a:xfrm>
        </p:spPr>
        <p:txBody>
          <a:bodyPr/>
          <a:lstStyle/>
          <a:p>
            <a:r>
              <a:rPr lang="en-US" dirty="0" smtClean="0"/>
              <a:t>What explains cultural change?</a:t>
            </a:r>
            <a:endParaRPr lang="en-US" dirty="0"/>
          </a:p>
        </p:txBody>
      </p:sp>
      <p:sp>
        <p:nvSpPr>
          <p:cNvPr id="3" name="Content Placeholder 2"/>
          <p:cNvSpPr>
            <a:spLocks noGrp="1"/>
          </p:cNvSpPr>
          <p:nvPr>
            <p:ph idx="1"/>
          </p:nvPr>
        </p:nvSpPr>
        <p:spPr>
          <a:xfrm>
            <a:off x="457199" y="1013093"/>
            <a:ext cx="8419223" cy="5844907"/>
          </a:xfrm>
        </p:spPr>
        <p:txBody>
          <a:bodyPr>
            <a:normAutofit/>
          </a:bodyPr>
          <a:lstStyle/>
          <a:p>
            <a:r>
              <a:rPr lang="en-US" dirty="0" smtClean="0"/>
              <a:t>Becker </a:t>
            </a:r>
            <a:r>
              <a:rPr lang="en-US" dirty="0" smtClean="0"/>
              <a:t>et al. (2011): influence of </a:t>
            </a:r>
            <a:r>
              <a:rPr lang="en-US" i="1" dirty="0" smtClean="0"/>
              <a:t>Habsburg versus Ottoman Empire </a:t>
            </a:r>
            <a:r>
              <a:rPr lang="en-US" dirty="0" smtClean="0"/>
              <a:t>on culture of trust and corruption.</a:t>
            </a:r>
          </a:p>
          <a:p>
            <a:r>
              <a:rPr lang="en-US" dirty="0" err="1" smtClean="0"/>
              <a:t>Grosjean</a:t>
            </a:r>
            <a:r>
              <a:rPr lang="en-US" dirty="0" smtClean="0"/>
              <a:t> (2011): Coexistence of more than 100 years in </a:t>
            </a:r>
            <a:r>
              <a:rPr lang="en-US" i="1" dirty="0" smtClean="0"/>
              <a:t>same Empire </a:t>
            </a:r>
            <a:r>
              <a:rPr lang="en-US" dirty="0" smtClean="0"/>
              <a:t>reduced cultural difference by a third.</a:t>
            </a:r>
          </a:p>
          <a:p>
            <a:r>
              <a:rPr lang="en-US" dirty="0" err="1" smtClean="0"/>
              <a:t>Tabellini</a:t>
            </a:r>
            <a:r>
              <a:rPr lang="en-US" dirty="0" smtClean="0"/>
              <a:t> (2007, 2010), </a:t>
            </a:r>
            <a:r>
              <a:rPr lang="en-US" dirty="0" err="1" smtClean="0"/>
              <a:t>Cassar</a:t>
            </a:r>
            <a:r>
              <a:rPr lang="en-US" dirty="0" smtClean="0"/>
              <a:t> et al. (2013): </a:t>
            </a:r>
            <a:r>
              <a:rPr lang="en-US" i="1" dirty="0" smtClean="0"/>
              <a:t>Good institutions </a:t>
            </a:r>
            <a:r>
              <a:rPr lang="en-US" dirty="0" smtClean="0"/>
              <a:t>may lead to transmission of values of cooperation.</a:t>
            </a:r>
          </a:p>
          <a:p>
            <a:r>
              <a:rPr lang="en-US" dirty="0" smtClean="0"/>
              <a:t>Nunn and </a:t>
            </a:r>
            <a:r>
              <a:rPr lang="en-US" dirty="0" err="1" smtClean="0"/>
              <a:t>Wantchekon</a:t>
            </a:r>
            <a:r>
              <a:rPr lang="en-US" dirty="0" smtClean="0"/>
              <a:t> (2009): </a:t>
            </a:r>
            <a:r>
              <a:rPr lang="en-US" i="1" dirty="0" smtClean="0"/>
              <a:t>African slave trade</a:t>
            </a:r>
            <a:r>
              <a:rPr lang="en-US" dirty="0" smtClean="0"/>
              <a:t> and mistrust. </a:t>
            </a:r>
          </a:p>
        </p:txBody>
      </p:sp>
    </p:spTree>
    <p:extLst>
      <p:ext uri="{BB962C8B-B14F-4D97-AF65-F5344CB8AC3E}">
        <p14:creationId xmlns:p14="http://schemas.microsoft.com/office/powerpoint/2010/main" val="270533714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explains cultural change?</a:t>
            </a:r>
          </a:p>
        </p:txBody>
      </p:sp>
      <p:sp>
        <p:nvSpPr>
          <p:cNvPr id="3" name="Content Placeholder 2"/>
          <p:cNvSpPr>
            <a:spLocks noGrp="1"/>
          </p:cNvSpPr>
          <p:nvPr>
            <p:ph idx="1"/>
          </p:nvPr>
        </p:nvSpPr>
        <p:spPr>
          <a:xfrm>
            <a:off x="457200" y="1298472"/>
            <a:ext cx="8229600" cy="5450727"/>
          </a:xfrm>
        </p:spPr>
        <p:txBody>
          <a:bodyPr>
            <a:normAutofit fontScale="85000" lnSpcReduction="20000"/>
          </a:bodyPr>
          <a:lstStyle/>
          <a:p>
            <a:r>
              <a:rPr lang="en-US" dirty="0" smtClean="0"/>
              <a:t>Understanding of determinants of cultural change is very limited. Evolutionary models help understand the dynamics, but say little about initial triggers for change (technology, institutions, </a:t>
            </a:r>
            <a:r>
              <a:rPr lang="en-US" dirty="0" err="1" smtClean="0"/>
              <a:t>climate,war</a:t>
            </a:r>
            <a:r>
              <a:rPr lang="en-US" dirty="0" smtClean="0"/>
              <a:t>, …</a:t>
            </a:r>
            <a:r>
              <a:rPr lang="en-US" dirty="0" smtClean="0"/>
              <a:t>)</a:t>
            </a:r>
          </a:p>
          <a:p>
            <a:r>
              <a:rPr lang="en-US" dirty="0" smtClean="0"/>
              <a:t>We know even less about determinants of cultural change in developing countries.</a:t>
            </a:r>
          </a:p>
          <a:p>
            <a:r>
              <a:rPr lang="en-US" dirty="0" smtClean="0"/>
              <a:t>Most consistent historical evidence concerns roles of large empires.</a:t>
            </a:r>
          </a:p>
          <a:p>
            <a:r>
              <a:rPr lang="en-US" dirty="0" smtClean="0"/>
              <a:t>Why were large empires successful at cultural change (spread of Christianity, Islam, orthodox religion, Confucianism,…) ? </a:t>
            </a:r>
          </a:p>
          <a:p>
            <a:r>
              <a:rPr lang="en-US" dirty="0" smtClean="0"/>
              <a:t>Hypothesis: Education of elites influenced by emerged empires and spread to populations by educated elites and vertical transmission. </a:t>
            </a:r>
            <a:r>
              <a:rPr lang="en-US" i="1" dirty="0" smtClean="0"/>
              <a:t>Joint effect of vertical and horizontal transmission </a:t>
            </a:r>
            <a:r>
              <a:rPr lang="en-US" dirty="0" smtClean="0"/>
              <a:t>triggered by Empires.</a:t>
            </a:r>
            <a:endParaRPr lang="en-US" i="1" dirty="0"/>
          </a:p>
        </p:txBody>
      </p:sp>
    </p:spTree>
    <p:extLst>
      <p:ext uri="{BB962C8B-B14F-4D97-AF65-F5344CB8AC3E}">
        <p14:creationId xmlns:p14="http://schemas.microsoft.com/office/powerpoint/2010/main" val="209700181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explains cultural divergence?</a:t>
            </a:r>
            <a:endParaRPr lang="en-US" dirty="0"/>
          </a:p>
        </p:txBody>
      </p:sp>
      <p:sp>
        <p:nvSpPr>
          <p:cNvPr id="3" name="Content Placeholder 2"/>
          <p:cNvSpPr>
            <a:spLocks noGrp="1"/>
          </p:cNvSpPr>
          <p:nvPr>
            <p:ph idx="1"/>
          </p:nvPr>
        </p:nvSpPr>
        <p:spPr>
          <a:xfrm>
            <a:off x="457200" y="1600200"/>
            <a:ext cx="8229600" cy="5034848"/>
          </a:xfrm>
        </p:spPr>
        <p:txBody>
          <a:bodyPr>
            <a:normAutofit fontScale="85000" lnSpcReduction="10000"/>
          </a:bodyPr>
          <a:lstStyle/>
          <a:p>
            <a:r>
              <a:rPr lang="en-US" dirty="0" smtClean="0"/>
              <a:t>Why is the West individualistic and the East more collectivist? Why differences in trust?</a:t>
            </a:r>
          </a:p>
          <a:p>
            <a:r>
              <a:rPr lang="en-US" dirty="0" smtClean="0"/>
              <a:t>Length of agricultural history: Olsson and Paik (2015) argue that length of farming history was a determinant of collectivism.</a:t>
            </a:r>
          </a:p>
          <a:p>
            <a:r>
              <a:rPr lang="en-US" dirty="0" smtClean="0"/>
              <a:t>Climate volatility: Durante (2010) finds that larger climate volatility between 1500 and 1700 associated to more trust and less strong family ties.</a:t>
            </a:r>
          </a:p>
          <a:p>
            <a:r>
              <a:rPr lang="en-US" dirty="0" smtClean="0"/>
              <a:t>Soil type and the plough: </a:t>
            </a:r>
            <a:r>
              <a:rPr lang="en-US" dirty="0" err="1" smtClean="0"/>
              <a:t>Alesina</a:t>
            </a:r>
            <a:r>
              <a:rPr lang="en-US" dirty="0" smtClean="0"/>
              <a:t> et al (2011) on plough and gender roles.</a:t>
            </a:r>
          </a:p>
          <a:p>
            <a:r>
              <a:rPr lang="en-US" dirty="0" smtClean="0"/>
              <a:t>Pastoral societies and culture of violence: </a:t>
            </a:r>
            <a:r>
              <a:rPr lang="en-US" dirty="0" err="1" smtClean="0"/>
              <a:t>Grosjean</a:t>
            </a:r>
            <a:r>
              <a:rPr lang="en-US" dirty="0" smtClean="0"/>
              <a:t> </a:t>
            </a:r>
            <a:r>
              <a:rPr lang="en-US" dirty="0"/>
              <a:t>(2014</a:t>
            </a:r>
            <a:r>
              <a:rPr lang="en-US" dirty="0" smtClean="0"/>
              <a:t>). </a:t>
            </a:r>
          </a:p>
          <a:p>
            <a:pPr marL="0" indent="0">
              <a:buNone/>
            </a:pPr>
            <a:endParaRPr lang="en-US" dirty="0" smtClean="0"/>
          </a:p>
        </p:txBody>
      </p:sp>
    </p:spTree>
    <p:extLst>
      <p:ext uri="{BB962C8B-B14F-4D97-AF65-F5344CB8AC3E}">
        <p14:creationId xmlns:p14="http://schemas.microsoft.com/office/powerpoint/2010/main" val="231481947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explains cultural divergence?</a:t>
            </a:r>
          </a:p>
        </p:txBody>
      </p:sp>
      <p:sp>
        <p:nvSpPr>
          <p:cNvPr id="3" name="Content Placeholder 2"/>
          <p:cNvSpPr>
            <a:spLocks noGrp="1"/>
          </p:cNvSpPr>
          <p:nvPr>
            <p:ph idx="1"/>
          </p:nvPr>
        </p:nvSpPr>
        <p:spPr/>
        <p:txBody>
          <a:bodyPr>
            <a:normAutofit fontScale="92500" lnSpcReduction="10000"/>
          </a:bodyPr>
          <a:lstStyle/>
          <a:p>
            <a:r>
              <a:rPr lang="en-US" dirty="0" err="1"/>
              <a:t>Ostrom</a:t>
            </a:r>
            <a:r>
              <a:rPr lang="en-US" dirty="0"/>
              <a:t> (1990): more trust in communities relying more on coordination such as in upland regions.</a:t>
            </a:r>
          </a:p>
          <a:p>
            <a:r>
              <a:rPr lang="en-US" dirty="0" smtClean="0"/>
              <a:t>Greif </a:t>
            </a:r>
            <a:r>
              <a:rPr lang="en-US" dirty="0"/>
              <a:t>and </a:t>
            </a:r>
            <a:r>
              <a:rPr lang="en-US" dirty="0" err="1"/>
              <a:t>Tabellini</a:t>
            </a:r>
            <a:r>
              <a:rPr lang="en-US" dirty="0"/>
              <a:t> (2015): divergence between clan and </a:t>
            </a:r>
            <a:r>
              <a:rPr lang="en-US" dirty="0" smtClean="0"/>
              <a:t>city in China and Europe and effect on generalized versus limited morality.</a:t>
            </a:r>
          </a:p>
          <a:p>
            <a:r>
              <a:rPr lang="en-US" dirty="0" err="1" smtClean="0"/>
              <a:t>Gorodnichenko</a:t>
            </a:r>
            <a:r>
              <a:rPr lang="en-US" dirty="0" smtClean="0"/>
              <a:t> and Roland (2013, 2015) build on Fincher et al. (2008): stronger historical pathogen prevalence gave advantage to collectivist values.</a:t>
            </a:r>
          </a:p>
          <a:p>
            <a:r>
              <a:rPr lang="en-US" dirty="0" smtClean="0"/>
              <a:t>Rice production fostered collectivism in China: </a:t>
            </a:r>
            <a:r>
              <a:rPr lang="en-US" dirty="0" err="1" smtClean="0"/>
              <a:t>Talhelm</a:t>
            </a:r>
            <a:r>
              <a:rPr lang="en-US" dirty="0" smtClean="0"/>
              <a:t> et al. (2014).</a:t>
            </a:r>
            <a:endParaRPr lang="en-US" dirty="0"/>
          </a:p>
          <a:p>
            <a:endParaRPr lang="en-US" dirty="0"/>
          </a:p>
        </p:txBody>
      </p:sp>
    </p:spTree>
    <p:extLst>
      <p:ext uri="{BB962C8B-B14F-4D97-AF65-F5344CB8AC3E}">
        <p14:creationId xmlns:p14="http://schemas.microsoft.com/office/powerpoint/2010/main" val="376551952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explains cultural divergence?</a:t>
            </a:r>
          </a:p>
        </p:txBody>
      </p:sp>
      <p:sp>
        <p:nvSpPr>
          <p:cNvPr id="3" name="Content Placeholder 2"/>
          <p:cNvSpPr>
            <a:spLocks noGrp="1"/>
          </p:cNvSpPr>
          <p:nvPr>
            <p:ph idx="1"/>
          </p:nvPr>
        </p:nvSpPr>
        <p:spPr/>
        <p:txBody>
          <a:bodyPr>
            <a:normAutofit fontScale="92500"/>
          </a:bodyPr>
          <a:lstStyle/>
          <a:p>
            <a:r>
              <a:rPr lang="en-US" dirty="0" smtClean="0"/>
              <a:t>Evidence so far only partial. Need to understand better comprehensive sources of divergence between most important cultural families.</a:t>
            </a:r>
          </a:p>
          <a:p>
            <a:r>
              <a:rPr lang="en-US" dirty="0" smtClean="0"/>
              <a:t>Most likely combination of random production of philosophies, geography, genes, institutional environment. </a:t>
            </a:r>
          </a:p>
          <a:p>
            <a:r>
              <a:rPr lang="en-US" dirty="0" smtClean="0"/>
              <a:t>Need for deep historical research combining archeology, anthropology, climate science, genetics, history of religion and philosophy.</a:t>
            </a:r>
            <a:endParaRPr lang="en-US" dirty="0"/>
          </a:p>
        </p:txBody>
      </p:sp>
    </p:spTree>
    <p:extLst>
      <p:ext uri="{BB962C8B-B14F-4D97-AF65-F5344CB8AC3E}">
        <p14:creationId xmlns:p14="http://schemas.microsoft.com/office/powerpoint/2010/main" val="311153671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Future paths for research.</a:t>
            </a:r>
            <a:endParaRPr lang="en-US" dirty="0"/>
          </a:p>
        </p:txBody>
      </p:sp>
      <p:sp>
        <p:nvSpPr>
          <p:cNvPr id="3" name="Content Placeholder 2"/>
          <p:cNvSpPr>
            <a:spLocks noGrp="1"/>
          </p:cNvSpPr>
          <p:nvPr>
            <p:ph idx="1"/>
          </p:nvPr>
        </p:nvSpPr>
        <p:spPr>
          <a:xfrm>
            <a:off x="457200" y="1417638"/>
            <a:ext cx="8229600" cy="5440362"/>
          </a:xfrm>
        </p:spPr>
        <p:txBody>
          <a:bodyPr>
            <a:normAutofit fontScale="85000" lnSpcReduction="20000"/>
          </a:bodyPr>
          <a:lstStyle/>
          <a:p>
            <a:r>
              <a:rPr lang="en-US" dirty="0" smtClean="0"/>
              <a:t>Culture is a social phenomenon (not just about individual preferences), so it is not easy to measure precisely effects of culture. More precise measurement implies subnational analysis, but has its own limitations. Trade-off between internal and external validity and limitations in outcome measurements.</a:t>
            </a:r>
          </a:p>
          <a:p>
            <a:r>
              <a:rPr lang="en-US" dirty="0" smtClean="0"/>
              <a:t>Epidemiological method should be used more outside the US.</a:t>
            </a:r>
          </a:p>
          <a:p>
            <a:r>
              <a:rPr lang="en-US" dirty="0"/>
              <a:t>Need to understand link between different dimensions of culture and have as comprehensive a measure of cultural differences across the world. </a:t>
            </a:r>
            <a:r>
              <a:rPr lang="en-US" dirty="0" smtClean="0"/>
              <a:t>Cultures are derived from views of the world.</a:t>
            </a:r>
          </a:p>
          <a:p>
            <a:r>
              <a:rPr lang="en-US" dirty="0" smtClean="0"/>
              <a:t>More international lab experiments to understand better effects of culture.</a:t>
            </a:r>
            <a:endParaRPr lang="en-US" dirty="0"/>
          </a:p>
          <a:p>
            <a:endParaRPr lang="en-US" dirty="0" smtClean="0"/>
          </a:p>
        </p:txBody>
      </p:sp>
    </p:spTree>
    <p:extLst>
      <p:ext uri="{BB962C8B-B14F-4D97-AF65-F5344CB8AC3E}">
        <p14:creationId xmlns:p14="http://schemas.microsoft.com/office/powerpoint/2010/main" val="25394530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Culture is important.</a:t>
            </a:r>
            <a:endParaRPr lang="en-US" dirty="0"/>
          </a:p>
        </p:txBody>
      </p:sp>
      <p:sp>
        <p:nvSpPr>
          <p:cNvPr id="3" name="Content Placeholder 2"/>
          <p:cNvSpPr>
            <a:spLocks noGrp="1"/>
          </p:cNvSpPr>
          <p:nvPr>
            <p:ph idx="1"/>
          </p:nvPr>
        </p:nvSpPr>
        <p:spPr>
          <a:xfrm>
            <a:off x="457200" y="1600200"/>
            <a:ext cx="8229600" cy="5001345"/>
          </a:xfrm>
        </p:spPr>
        <p:txBody>
          <a:bodyPr>
            <a:normAutofit fontScale="77500" lnSpcReduction="20000"/>
          </a:bodyPr>
          <a:lstStyle/>
          <a:p>
            <a:r>
              <a:rPr lang="en-US" dirty="0" smtClean="0"/>
              <a:t>Pioneering work of Greif (1994) showed effects of differences between individualist and collectivist beliefs in late medieval </a:t>
            </a:r>
            <a:r>
              <a:rPr lang="en-US" dirty="0"/>
              <a:t>M</a:t>
            </a:r>
            <a:r>
              <a:rPr lang="en-US" dirty="0" smtClean="0"/>
              <a:t>editerranean period (</a:t>
            </a:r>
            <a:r>
              <a:rPr lang="en-US" dirty="0" err="1" smtClean="0"/>
              <a:t>Maghribi</a:t>
            </a:r>
            <a:r>
              <a:rPr lang="en-US" dirty="0" smtClean="0"/>
              <a:t> vs. Genoese traders).</a:t>
            </a:r>
          </a:p>
          <a:p>
            <a:r>
              <a:rPr lang="en-US" dirty="0" smtClean="0"/>
              <a:t>Experimental literature found early on stark country differences in bargaining games (Roth et al. 1991). See also </a:t>
            </a:r>
            <a:r>
              <a:rPr lang="en-US" dirty="0" err="1" smtClean="0"/>
              <a:t>Henrich</a:t>
            </a:r>
            <a:r>
              <a:rPr lang="en-US" dirty="0" smtClean="0"/>
              <a:t> et al. (2001)</a:t>
            </a:r>
          </a:p>
          <a:p>
            <a:r>
              <a:rPr lang="en-US" dirty="0" smtClean="0"/>
              <a:t>Research on understanding determinants of individual preferences (in particular trust) led to finding that national fixed effects more important than individual characteristics (see e.g. </a:t>
            </a:r>
            <a:r>
              <a:rPr lang="en-US" dirty="0" err="1" smtClean="0"/>
              <a:t>Tabellini</a:t>
            </a:r>
            <a:r>
              <a:rPr lang="en-US" dirty="0" smtClean="0"/>
              <a:t>, 2008; </a:t>
            </a:r>
            <a:r>
              <a:rPr lang="en-US" dirty="0" err="1" smtClean="0"/>
              <a:t>Algan</a:t>
            </a:r>
            <a:r>
              <a:rPr lang="en-US" dirty="0" smtClean="0"/>
              <a:t> and </a:t>
            </a:r>
            <a:r>
              <a:rPr lang="en-US" dirty="0" err="1" smtClean="0"/>
              <a:t>Cahuc</a:t>
            </a:r>
            <a:r>
              <a:rPr lang="en-US" dirty="0" smtClean="0"/>
              <a:t>, 2014).</a:t>
            </a:r>
          </a:p>
          <a:p>
            <a:r>
              <a:rPr lang="en-US" dirty="0" smtClean="0"/>
              <a:t>Evidence of specific effects of culture distinct from institutions (</a:t>
            </a:r>
            <a:r>
              <a:rPr lang="en-US" dirty="0" err="1" smtClean="0"/>
              <a:t>Fisman</a:t>
            </a:r>
            <a:r>
              <a:rPr lang="en-US" dirty="0" smtClean="0"/>
              <a:t> and Miguel,  2007 on corruption, Miguel et al. 2008 on culture of violence).</a:t>
            </a:r>
          </a:p>
          <a:p>
            <a:endParaRPr lang="en-US" dirty="0" smtClean="0"/>
          </a:p>
          <a:p>
            <a:endParaRPr lang="en-US" dirty="0"/>
          </a:p>
        </p:txBody>
      </p:sp>
    </p:spTree>
    <p:extLst>
      <p:ext uri="{BB962C8B-B14F-4D97-AF65-F5344CB8AC3E}">
        <p14:creationId xmlns:p14="http://schemas.microsoft.com/office/powerpoint/2010/main" val="38551320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816038" y="329225"/>
            <a:ext cx="7856248" cy="5930061"/>
          </a:xfrm>
          <a:prstGeom prst="rect">
            <a:avLst/>
          </a:prstGeom>
        </p:spPr>
      </p:pic>
    </p:spTree>
    <p:extLst>
      <p:ext uri="{BB962C8B-B14F-4D97-AF65-F5344CB8AC3E}">
        <p14:creationId xmlns:p14="http://schemas.microsoft.com/office/powerpoint/2010/main" val="9083878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An example: U.N. parking tickets in New York. </a:t>
            </a:r>
            <a:endParaRPr lang="en-US" sz="3600" dirty="0"/>
          </a:p>
        </p:txBody>
      </p:sp>
      <p:sp>
        <p:nvSpPr>
          <p:cNvPr id="3" name="Content Placeholder 2"/>
          <p:cNvSpPr>
            <a:spLocks noGrp="1"/>
          </p:cNvSpPr>
          <p:nvPr>
            <p:ph idx="1"/>
          </p:nvPr>
        </p:nvSpPr>
        <p:spPr/>
        <p:txBody>
          <a:bodyPr/>
          <a:lstStyle/>
          <a:p>
            <a:pPr>
              <a:spcBef>
                <a:spcPts val="1200"/>
              </a:spcBef>
              <a:defRPr/>
            </a:pPr>
            <a:r>
              <a:rPr lang="en-US" dirty="0" err="1">
                <a:ea typeface="ＭＳ Ｐゴシック" pitchFamily="34" charset="-128"/>
              </a:rPr>
              <a:t>Fisman</a:t>
            </a:r>
            <a:r>
              <a:rPr lang="en-US" dirty="0">
                <a:ea typeface="ＭＳ Ｐゴシック" pitchFamily="34" charset="-128"/>
              </a:rPr>
              <a:t> and Miguel (2007) found that diplomats’ parking violations in </a:t>
            </a:r>
            <a:r>
              <a:rPr lang="en-US" dirty="0" smtClean="0">
                <a:ea typeface="ＭＳ Ｐゴシック" pitchFamily="34" charset="-128"/>
              </a:rPr>
              <a:t>New York </a:t>
            </a:r>
            <a:r>
              <a:rPr lang="en-US" dirty="0">
                <a:ea typeface="ＭＳ Ｐゴシック" pitchFamily="34" charset="-128"/>
              </a:rPr>
              <a:t>are correlated with their corresponding country’s World Bank measure of control of corruption (Figure 19.2).</a:t>
            </a:r>
          </a:p>
          <a:p>
            <a:pPr>
              <a:spcBef>
                <a:spcPts val="1200"/>
              </a:spcBef>
              <a:defRPr/>
            </a:pPr>
            <a:r>
              <a:rPr lang="en-US" dirty="0" smtClean="0">
                <a:ea typeface="ＭＳ Ｐゴシック" pitchFamily="34" charset="-128"/>
              </a:rPr>
              <a:t>Diplomats are facing the same rules with no other incentives than their own social norms.</a:t>
            </a:r>
            <a:endParaRPr lang="en-US" i="1" dirty="0">
              <a:solidFill>
                <a:srgbClr val="FF0000"/>
              </a:solidFill>
              <a:ea typeface="ＭＳ Ｐゴシック" pitchFamily="34" charset="-128"/>
            </a:endParaRPr>
          </a:p>
          <a:p>
            <a:endParaRPr lang="en-US" dirty="0"/>
          </a:p>
        </p:txBody>
      </p:sp>
    </p:spTree>
    <p:extLst>
      <p:ext uri="{BB962C8B-B14F-4D97-AF65-F5344CB8AC3E}">
        <p14:creationId xmlns:p14="http://schemas.microsoft.com/office/powerpoint/2010/main" val="1265527577"/>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fig19_02.gif"/>
          <p:cNvPicPr>
            <a:picLocks noChangeAspect="1"/>
          </p:cNvPicPr>
          <p:nvPr/>
        </p:nvPicPr>
        <p:blipFill>
          <a:blip r:embed="rId2"/>
          <a:stretch>
            <a:fillRect/>
          </a:stretch>
        </p:blipFill>
        <p:spPr>
          <a:xfrm>
            <a:off x="401562" y="316160"/>
            <a:ext cx="7980438" cy="6541840"/>
          </a:xfrm>
          <a:prstGeom prst="rect">
            <a:avLst/>
          </a:prstGeom>
        </p:spPr>
      </p:pic>
    </p:spTree>
    <p:extLst>
      <p:ext uri="{BB962C8B-B14F-4D97-AF65-F5344CB8AC3E}">
        <p14:creationId xmlns:p14="http://schemas.microsoft.com/office/powerpoint/2010/main" val="306463060"/>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 of culture</a:t>
            </a:r>
            <a:endParaRPr lang="en-US" dirty="0"/>
          </a:p>
        </p:txBody>
      </p:sp>
      <p:sp>
        <p:nvSpPr>
          <p:cNvPr id="3" name="Content Placeholder 2"/>
          <p:cNvSpPr>
            <a:spLocks noGrp="1"/>
          </p:cNvSpPr>
          <p:nvPr>
            <p:ph idx="1"/>
          </p:nvPr>
        </p:nvSpPr>
        <p:spPr/>
        <p:txBody>
          <a:bodyPr>
            <a:normAutofit fontScale="85000" lnSpcReduction="10000"/>
          </a:bodyPr>
          <a:lstStyle/>
          <a:p>
            <a:pPr>
              <a:lnSpc>
                <a:spcPct val="90000"/>
              </a:lnSpc>
            </a:pPr>
            <a:r>
              <a:rPr lang="en-US" i="1" dirty="0" smtClean="0"/>
              <a:t>The set of values and beliefs people have about how the world (both nature and society) works as well as the norms of behavior derived from that set of values</a:t>
            </a:r>
            <a:r>
              <a:rPr lang="en-US" dirty="0" smtClean="0"/>
              <a:t>. </a:t>
            </a:r>
          </a:p>
          <a:p>
            <a:pPr>
              <a:lnSpc>
                <a:spcPct val="90000"/>
              </a:lnSpc>
            </a:pPr>
            <a:r>
              <a:rPr lang="en-US" dirty="0" smtClean="0"/>
              <a:t>Comprehensive definition. Close to religion but somewhat more inclusive. Culture evolves somewhat more than religion</a:t>
            </a:r>
          </a:p>
          <a:p>
            <a:pPr>
              <a:lnSpc>
                <a:spcPct val="90000"/>
              </a:lnSpc>
            </a:pPr>
            <a:r>
              <a:rPr lang="en-US" dirty="0" smtClean="0"/>
              <a:t>Not culinary or clothing habits.</a:t>
            </a:r>
          </a:p>
          <a:p>
            <a:r>
              <a:rPr lang="en-US" dirty="0" smtClean="0"/>
              <a:t>Culture is mostly transmitted from parents to children but also via peers (</a:t>
            </a:r>
            <a:r>
              <a:rPr lang="en-US" dirty="0" err="1" smtClean="0"/>
              <a:t>Bisin</a:t>
            </a:r>
            <a:r>
              <a:rPr lang="en-US" dirty="0" smtClean="0"/>
              <a:t> and </a:t>
            </a:r>
            <a:r>
              <a:rPr lang="en-US" dirty="0" err="1" smtClean="0"/>
              <a:t>Verdier</a:t>
            </a:r>
            <a:r>
              <a:rPr lang="en-US" dirty="0" smtClean="0"/>
              <a:t>, 2000).</a:t>
            </a:r>
          </a:p>
          <a:p>
            <a:r>
              <a:rPr lang="en-US" dirty="0" smtClean="0"/>
              <a:t>Because of vertical transmission, lots of evidence that culture is slow-</a:t>
            </a:r>
            <a:r>
              <a:rPr lang="en-US" dirty="0" smtClean="0"/>
              <a:t>moving and has a lot of inertia.</a:t>
            </a:r>
            <a:endParaRPr lang="en-US" dirty="0" smtClean="0"/>
          </a:p>
          <a:p>
            <a:pPr marL="0" indent="0">
              <a:buNone/>
            </a:pPr>
            <a:endParaRPr lang="en-US" dirty="0" smtClean="0"/>
          </a:p>
          <a:p>
            <a:pPr>
              <a:lnSpc>
                <a:spcPct val="90000"/>
              </a:lnSpc>
            </a:pPr>
            <a:endParaRPr lang="en-US" dirty="0" smtClean="0"/>
          </a:p>
          <a:p>
            <a:pPr marL="0" indent="0">
              <a:buNone/>
            </a:pPr>
            <a:endParaRPr lang="en-US" dirty="0"/>
          </a:p>
        </p:txBody>
      </p:sp>
    </p:spTree>
    <p:extLst>
      <p:ext uri="{BB962C8B-B14F-4D97-AF65-F5344CB8AC3E}">
        <p14:creationId xmlns:p14="http://schemas.microsoft.com/office/powerpoint/2010/main" val="25603713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Most common methods in the research on culture</a:t>
            </a:r>
            <a:endParaRPr lang="en-US" dirty="0"/>
          </a:p>
        </p:txBody>
      </p:sp>
      <p:sp>
        <p:nvSpPr>
          <p:cNvPr id="3" name="Content Placeholder 2"/>
          <p:cNvSpPr>
            <a:spLocks noGrp="1"/>
          </p:cNvSpPr>
          <p:nvPr>
            <p:ph idx="1"/>
          </p:nvPr>
        </p:nvSpPr>
        <p:spPr>
          <a:xfrm>
            <a:off x="457200" y="1600200"/>
            <a:ext cx="8229600" cy="4899212"/>
          </a:xfrm>
        </p:spPr>
        <p:txBody>
          <a:bodyPr>
            <a:normAutofit fontScale="85000" lnSpcReduction="20000"/>
          </a:bodyPr>
          <a:lstStyle/>
          <a:p>
            <a:r>
              <a:rPr lang="en-US" b="1" dirty="0" smtClean="0"/>
              <a:t>Cross-country approach</a:t>
            </a:r>
            <a:r>
              <a:rPr lang="en-US" dirty="0" smtClean="0"/>
              <a:t>. Exploits various large international data bases with comprehensive coverage of values. </a:t>
            </a:r>
          </a:p>
          <a:p>
            <a:pPr lvl="1"/>
            <a:r>
              <a:rPr lang="en-US" dirty="0" smtClean="0"/>
              <a:t>Advantage: comprehensive and extensive coverage. </a:t>
            </a:r>
          </a:p>
          <a:p>
            <a:pPr lvl="1"/>
            <a:r>
              <a:rPr lang="en-US" dirty="0" smtClean="0"/>
              <a:t>Disadvantage: limited to spatial, and not across time, comparison. Requires good instrumental variables, which is difficult in macro framework. Trade-off between internal and external validity with studies exploiting within country (or region) heterogeneity.</a:t>
            </a:r>
          </a:p>
          <a:p>
            <a:r>
              <a:rPr lang="en-US" b="1" dirty="0" smtClean="0"/>
              <a:t>Epidemiological approach</a:t>
            </a:r>
            <a:r>
              <a:rPr lang="en-US" dirty="0" smtClean="0"/>
              <a:t>. Exploits the different countries of origins of migrants to the US as well as the time of arrival. </a:t>
            </a:r>
          </a:p>
          <a:p>
            <a:r>
              <a:rPr lang="en-US" b="1" dirty="0" smtClean="0"/>
              <a:t>Laboratory experiments</a:t>
            </a:r>
            <a:r>
              <a:rPr lang="en-US" dirty="0" smtClean="0"/>
              <a:t>. Usual advantages and pitfalls.</a:t>
            </a:r>
            <a:endParaRPr lang="en-US" dirty="0"/>
          </a:p>
        </p:txBody>
      </p:sp>
    </p:spTree>
    <p:extLst>
      <p:ext uri="{BB962C8B-B14F-4D97-AF65-F5344CB8AC3E}">
        <p14:creationId xmlns:p14="http://schemas.microsoft.com/office/powerpoint/2010/main" val="30650141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21207</TotalTime>
  <Words>2400</Words>
  <Application>Microsoft Macintosh PowerPoint</Application>
  <PresentationFormat>On-screen Show (4:3)</PresentationFormat>
  <Paragraphs>125</Paragraphs>
  <Slides>36</Slides>
  <Notes>1</Notes>
  <HiddenSlides>0</HiddenSlides>
  <MMClips>0</MMClips>
  <ScaleCrop>false</ScaleCrop>
  <HeadingPairs>
    <vt:vector size="4" baseType="variant">
      <vt:variant>
        <vt:lpstr>Theme</vt:lpstr>
      </vt:variant>
      <vt:variant>
        <vt:i4>1</vt:i4>
      </vt:variant>
      <vt:variant>
        <vt:lpstr>Slide Titles</vt:lpstr>
      </vt:variant>
      <vt:variant>
        <vt:i4>36</vt:i4>
      </vt:variant>
    </vt:vector>
  </HeadingPairs>
  <TitlesOfParts>
    <vt:vector size="37" baseType="lpstr">
      <vt:lpstr>Office Theme</vt:lpstr>
      <vt:lpstr>Culture and Economics</vt:lpstr>
      <vt:lpstr>Introduction</vt:lpstr>
      <vt:lpstr>Some history of thought</vt:lpstr>
      <vt:lpstr>Culture is important.</vt:lpstr>
      <vt:lpstr>PowerPoint Presentation</vt:lpstr>
      <vt:lpstr>An example: U.N. parking tickets in New York. </vt:lpstr>
      <vt:lpstr>PowerPoint Presentation</vt:lpstr>
      <vt:lpstr>Definition of culture</vt:lpstr>
      <vt:lpstr>Most common methods in the research on culture</vt:lpstr>
      <vt:lpstr>Economic effects of culture.</vt:lpstr>
      <vt:lpstr>Effects of trust.</vt:lpstr>
      <vt:lpstr>Effects of trust.</vt:lpstr>
      <vt:lpstr>Individualism-collectivism.</vt:lpstr>
      <vt:lpstr>Individualism (Hofstede)</vt:lpstr>
      <vt:lpstr>Effects of individualism</vt:lpstr>
      <vt:lpstr>Values on gender roles</vt:lpstr>
      <vt:lpstr>PowerPoint Presentation</vt:lpstr>
      <vt:lpstr>Effects of culture.</vt:lpstr>
      <vt:lpstr>Murrell and Schmidt (2012): culture’s influence on Glorious Revolution.</vt:lpstr>
      <vt:lpstr>PowerPoint Presentation</vt:lpstr>
      <vt:lpstr>Effects of culture.</vt:lpstr>
      <vt:lpstr>PowerPoint Presentation</vt:lpstr>
      <vt:lpstr>PowerPoint Presentation</vt:lpstr>
      <vt:lpstr>PowerPoint Presentation</vt:lpstr>
      <vt:lpstr>PowerPoint Presentation</vt:lpstr>
      <vt:lpstr>The inertia of culture.</vt:lpstr>
      <vt:lpstr>Culture of “honour” in US South</vt:lpstr>
      <vt:lpstr>Culture of “honour” in US South</vt:lpstr>
      <vt:lpstr>Waves of migration to the U.S.</vt:lpstr>
      <vt:lpstr>Waves of migration to the U.S.</vt:lpstr>
      <vt:lpstr>What explains cultural change?</vt:lpstr>
      <vt:lpstr>What explains cultural change?</vt:lpstr>
      <vt:lpstr>What explains cultural divergence?</vt:lpstr>
      <vt:lpstr>What explains cultural divergence?</vt:lpstr>
      <vt:lpstr>What explains cultural divergence?</vt:lpstr>
      <vt:lpstr>Future paths for research.</vt:lpstr>
    </vt:vector>
  </TitlesOfParts>
  <Company>UC Berkeley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Culture and Economics</dc:title>
  <dc:creator>Gerard Roland</dc:creator>
  <cp:lastModifiedBy>Gerard Roland</cp:lastModifiedBy>
  <cp:revision>42</cp:revision>
  <dcterms:created xsi:type="dcterms:W3CDTF">2012-09-23T18:15:16Z</dcterms:created>
  <dcterms:modified xsi:type="dcterms:W3CDTF">2016-05-17T07:06:39Z</dcterms:modified>
</cp:coreProperties>
</file>