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622" r:id="rId2"/>
    <p:sldId id="623" r:id="rId3"/>
    <p:sldId id="594" r:id="rId4"/>
    <p:sldId id="540" r:id="rId5"/>
    <p:sldId id="537" r:id="rId6"/>
    <p:sldId id="541" r:id="rId7"/>
    <p:sldId id="596" r:id="rId8"/>
    <p:sldId id="597" r:id="rId9"/>
    <p:sldId id="598" r:id="rId10"/>
    <p:sldId id="599" r:id="rId11"/>
    <p:sldId id="624" r:id="rId12"/>
    <p:sldId id="600" r:id="rId13"/>
    <p:sldId id="534" r:id="rId14"/>
    <p:sldId id="451" r:id="rId15"/>
    <p:sldId id="458" r:id="rId16"/>
    <p:sldId id="460" r:id="rId17"/>
    <p:sldId id="462" r:id="rId18"/>
    <p:sldId id="607" r:id="rId19"/>
    <p:sldId id="465" r:id="rId20"/>
    <p:sldId id="586" r:id="rId21"/>
    <p:sldId id="587" r:id="rId22"/>
    <p:sldId id="588" r:id="rId23"/>
    <p:sldId id="589" r:id="rId24"/>
    <p:sldId id="626" r:id="rId25"/>
    <p:sldId id="466" r:id="rId26"/>
    <p:sldId id="468" r:id="rId27"/>
    <p:sldId id="469" r:id="rId28"/>
    <p:sldId id="625" r:id="rId29"/>
    <p:sldId id="614" r:id="rId30"/>
    <p:sldId id="615" r:id="rId31"/>
    <p:sldId id="616" r:id="rId32"/>
    <p:sldId id="617" r:id="rId33"/>
    <p:sldId id="619" r:id="rId34"/>
    <p:sldId id="621" r:id="rId35"/>
    <p:sldId id="620" r:id="rId36"/>
  </p:sldIdLst>
  <p:sldSz cx="9144000" cy="6858000" type="screen4x3"/>
  <p:notesSz cx="6797675" cy="99282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8" autoAdjust="0"/>
    <p:restoredTop sz="94660"/>
  </p:normalViewPr>
  <p:slideViewPr>
    <p:cSldViewPr>
      <p:cViewPr varScale="1">
        <p:scale>
          <a:sx n="106" d="100"/>
          <a:sy n="106" d="100"/>
        </p:scale>
        <p:origin x="-10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FDB6A27-F6E4-47BB-8116-78AA26843C22}" type="datetimeFigureOut">
              <a:rPr lang="en-GB" smtClean="0"/>
              <a:pPr/>
              <a:t>19/05/2017</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5B9B13E0-7247-4D72-B29D-918E4910F614}"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299424F-DAA9-47FC-AE82-B82C6F1FE2DF}" type="datetimeFigureOut">
              <a:rPr lang="en-GB"/>
              <a:pPr>
                <a:defRPr/>
              </a:pPr>
              <a:t>19/05/2017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DEE2FF20-3322-43F8-86CA-88F6B3DEAEEC}"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DEE2FF20-3322-43F8-86CA-88F6B3DEAEEC}" type="slidenum">
              <a:rPr lang="en-GB" smtClean="0"/>
              <a:pPr>
                <a:defRPr/>
              </a:pPr>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DEE2FF20-3322-43F8-86CA-88F6B3DEAEEC}" type="slidenum">
              <a:rPr lang="en-GB" smtClean="0"/>
              <a:pPr>
                <a:defRPr/>
              </a:pPr>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28F3EE6-FA52-4E20-9D3D-11764028CDA1}"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290A7DC-7121-4A5F-93B5-3E4851DDFE5E}"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E7DD22D-0CA2-4D7F-A0B2-CC6F5A033663}"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04AD629-A8CC-4C21-A40F-D0FFC4C63CA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CBD8DB9-5AF0-4DD5-8A33-9ACC1A2B14DC}"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65E8B2E-1BD8-443E-A993-2A8D08F512AB}"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 Cover 4">
    <p:spTree>
      <p:nvGrpSpPr>
        <p:cNvPr id="1" name=""/>
        <p:cNvGrpSpPr/>
        <p:nvPr/>
      </p:nvGrpSpPr>
      <p:grpSpPr>
        <a:xfrm>
          <a:off x="0" y="0"/>
          <a:ext cx="0" cy="0"/>
          <a:chOff x="0" y="0"/>
          <a:chExt cx="0" cy="0"/>
        </a:xfrm>
      </p:grpSpPr>
      <p:sp>
        <p:nvSpPr>
          <p:cNvPr id="13" name="Content Placeholder 2"/>
          <p:cNvSpPr>
            <a:spLocks noGrp="1"/>
          </p:cNvSpPr>
          <p:nvPr>
            <p:ph sz="quarter" idx="11"/>
          </p:nvPr>
        </p:nvSpPr>
        <p:spPr>
          <a:xfrm>
            <a:off x="2383196" y="1255992"/>
            <a:ext cx="6221412" cy="481012"/>
          </a:xfrm>
        </p:spPr>
        <p:txBody>
          <a:bodyPr anchor="ctr">
            <a:noAutofit/>
          </a:bodyPr>
          <a:lstStyle>
            <a:lvl1pPr marL="0" indent="0" algn="r">
              <a:buNone/>
              <a:defRPr sz="2800">
                <a:solidFill>
                  <a:schemeClr val="bg1">
                    <a:lumMod val="50000"/>
                  </a:schemeClr>
                </a:solidFill>
              </a:defRPr>
            </a:lvl1pPr>
          </a:lstStyle>
          <a:p>
            <a:pPr lvl="0"/>
            <a:r>
              <a:rPr lang="en-US" smtClean="0"/>
              <a:t>Click to edit Master text styles</a:t>
            </a:r>
          </a:p>
        </p:txBody>
      </p:sp>
      <p:sp>
        <p:nvSpPr>
          <p:cNvPr id="5" name="Footer Placeholder 1"/>
          <p:cNvSpPr>
            <a:spLocks noGrp="1"/>
          </p:cNvSpPr>
          <p:nvPr>
            <p:ph type="ftr" sz="quarter" idx="12"/>
          </p:nvPr>
        </p:nvSpPr>
        <p:spPr/>
        <p:txBody>
          <a:bodyPr/>
          <a:lstStyle>
            <a:lvl1pPr>
              <a:defRPr/>
            </a:lvl1pPr>
          </a:lstStyle>
          <a:p>
            <a:pPr>
              <a:defRPr/>
            </a:pPr>
            <a:r>
              <a:rPr lang="en-GB"/>
              <a:t>© Imperial College Business School</a:t>
            </a:r>
          </a:p>
        </p:txBody>
      </p:sp>
      <p:sp>
        <p:nvSpPr>
          <p:cNvPr id="6" name="Title 3"/>
          <p:cNvSpPr>
            <a:spLocks noGrp="1"/>
          </p:cNvSpPr>
          <p:nvPr>
            <p:ph type="title"/>
          </p:nvPr>
        </p:nvSpPr>
        <p:spPr>
          <a:xfrm>
            <a:off x="2144713" y="385763"/>
            <a:ext cx="6542087" cy="742950"/>
          </a:xfrm>
        </p:spPr>
        <p:txBody>
          <a:bodyPr/>
          <a:lstStyle/>
          <a:p>
            <a:r>
              <a:rPr lang="en-US" smtClean="0"/>
              <a:t>Click to edit Master title style</a:t>
            </a:r>
            <a:endParaRPr lang="en-GB" dirty="0"/>
          </a:p>
        </p:txBody>
      </p:sp>
      <p:pic>
        <p:nvPicPr>
          <p:cNvPr id="9" name="Picture 3" descr="C:\Users\user\Desktop\TanakaEve-027.jpg"/>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l="-66" t="15257" r="1245" b="6730"/>
          <a:stretch/>
        </p:blipFill>
        <p:spPr bwMode="auto">
          <a:xfrm>
            <a:off x="-20317" y="1844444"/>
            <a:ext cx="8640442" cy="4556356"/>
          </a:xfrm>
          <a:prstGeom prst="rect">
            <a:avLst/>
          </a:prstGeom>
          <a:noFill/>
          <a:extLst>
            <a:ext uri="{909E8E84-426E-40DD-AFC4-6F175D3DCCD1}">
              <a14:hiddenFill xmlns="" xmlns:a14="http://schemas.microsoft.com/office/drawing/2010/main">
                <a:solidFill>
                  <a:srgbClr val="FFFFFF"/>
                </a:solidFill>
              </a14:hiddenFill>
            </a:ext>
          </a:extLst>
        </p:spPr>
      </p:pic>
      <p:sp>
        <p:nvSpPr>
          <p:cNvPr id="2" name="Slide Number Placeholder 1"/>
          <p:cNvSpPr>
            <a:spLocks noGrp="1"/>
          </p:cNvSpPr>
          <p:nvPr>
            <p:ph type="sldNum" sz="quarter" idx="13"/>
          </p:nvPr>
        </p:nvSpPr>
        <p:spPr/>
        <p:txBody>
          <a:bodyPr/>
          <a:lstStyle/>
          <a:p>
            <a:fld id="{8AB485D7-2040-4088-B150-78DD66AE22E1}" type="slidenum">
              <a:rPr lang="en-GB" smtClean="0"/>
              <a:pPr/>
              <a:t>‹#›</a:t>
            </a:fld>
            <a:endParaRPr lang="en-GB"/>
          </a:p>
        </p:txBody>
      </p:sp>
    </p:spTree>
    <p:extLst>
      <p:ext uri="{BB962C8B-B14F-4D97-AF65-F5344CB8AC3E}">
        <p14:creationId xmlns="" xmlns:p14="http://schemas.microsoft.com/office/powerpoint/2010/main" val="1598908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5468241-A238-4AEB-9A7E-BE3A98605FDA}"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2819283-40AA-4EDA-B1C5-BFBAA4E5962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AEC71BD-0743-43B1-B59A-E5157EDCCABD}"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E353408-8137-4C7E-BD92-A06BA492D706}"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F957CB22-F084-4130-AF34-80452B5C8990}" type="datetimeFigureOut">
              <a:rPr lang="en-GB"/>
              <a:pPr>
                <a:defRPr/>
              </a:pPr>
              <a:t>19/05/2017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6F2D62F-4ECF-4473-840A-CB3006C1AA3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791896E2-6F18-4249-8315-9C04B0DD6CF6}" type="datetimeFigureOut">
              <a:rPr lang="en-GB"/>
              <a:pPr>
                <a:defRPr/>
              </a:pPr>
              <a:t>19/05/2017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3197620-9077-48D1-9ED6-16002522F429}"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976161D8-4FCD-489E-9A4D-07085F4DF3C5}" type="datetimeFigureOut">
              <a:rPr lang="en-GB"/>
              <a:pPr>
                <a:defRPr/>
              </a:pPr>
              <a:t>19/05/2017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CD1835AC-6523-4A48-BA26-802E8228C3DD}"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4B299AB-3994-481A-8983-3E4DA138EBD6}" type="datetimeFigureOut">
              <a:rPr lang="en-GB"/>
              <a:pPr>
                <a:defRPr/>
              </a:pPr>
              <a:t>19/05/2017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205CF3EA-36AB-4827-8459-6B98227987B3}"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67A7A3A-241D-4937-AFE2-D12530FF4ABE}" type="datetimeFigureOut">
              <a:rPr lang="en-GB"/>
              <a:pPr>
                <a:defRPr/>
              </a:pPr>
              <a:t>19/05/2017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0C510D8-19BC-4CEA-985C-2DAFF99CDF1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E3D5F00-17D3-4180-A4BB-9237DECDA015}" type="datetimeFigureOut">
              <a:rPr lang="en-GB"/>
              <a:pPr>
                <a:defRPr/>
              </a:pPr>
              <a:t>19/05/2017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E24E4F1-3F00-4053-9FB2-B478843AF921}"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FD884C5-5E69-476C-9C12-80D2D875C8C5}" type="datetimeFigureOut">
              <a:rPr lang="en-GB"/>
              <a:pPr>
                <a:defRPr/>
              </a:pPr>
              <a:t>19/05/2017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A223F7E9-5313-4836-8758-52352B1D88C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 id="2147483660"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1"/>
          </p:nvPr>
        </p:nvSpPr>
        <p:spPr/>
        <p:txBody>
          <a:bodyPr/>
          <a:lstStyle/>
          <a:p>
            <a:r>
              <a:rPr lang="en-GB" b="1" dirty="0" smtClean="0">
                <a:solidFill>
                  <a:srgbClr val="C00000"/>
                </a:solidFill>
              </a:rPr>
              <a:t> IOEA, </a:t>
            </a:r>
            <a:r>
              <a:rPr lang="en-GB" b="1" dirty="0" smtClean="0">
                <a:solidFill>
                  <a:srgbClr val="C00000"/>
                </a:solidFill>
              </a:rPr>
              <a:t>25 </a:t>
            </a:r>
            <a:r>
              <a:rPr lang="en-GB" b="1" dirty="0" smtClean="0">
                <a:solidFill>
                  <a:srgbClr val="C00000"/>
                </a:solidFill>
              </a:rPr>
              <a:t>May 2017</a:t>
            </a:r>
            <a:endParaRPr lang="en-GB" b="1" dirty="0">
              <a:solidFill>
                <a:srgbClr val="C00000"/>
              </a:solidFill>
            </a:endParaRPr>
          </a:p>
        </p:txBody>
      </p:sp>
      <p:sp>
        <p:nvSpPr>
          <p:cNvPr id="3" name="Footer Placeholder 2"/>
          <p:cNvSpPr>
            <a:spLocks noGrp="1"/>
          </p:cNvSpPr>
          <p:nvPr>
            <p:ph type="ftr" sz="quarter" idx="12"/>
          </p:nvPr>
        </p:nvSpPr>
        <p:spPr/>
        <p:txBody>
          <a:bodyPr/>
          <a:lstStyle/>
          <a:p>
            <a:pPr>
              <a:defRPr/>
            </a:pPr>
            <a:r>
              <a:rPr lang="en-GB" smtClean="0"/>
              <a:t>© Imperial College Business School</a:t>
            </a:r>
            <a:endParaRPr lang="en-GB"/>
          </a:p>
        </p:txBody>
      </p:sp>
      <p:sp>
        <p:nvSpPr>
          <p:cNvPr id="6" name="Title 5"/>
          <p:cNvSpPr>
            <a:spLocks noGrp="1"/>
          </p:cNvSpPr>
          <p:nvPr>
            <p:ph type="title"/>
          </p:nvPr>
        </p:nvSpPr>
        <p:spPr/>
        <p:txBody>
          <a:bodyPr>
            <a:normAutofit fontScale="90000"/>
          </a:bodyPr>
          <a:lstStyle/>
          <a:p>
            <a:pPr algn="r"/>
            <a:r>
              <a:rPr lang="en-GB" sz="2800" dirty="0" smtClean="0"/>
              <a:t>Martin Cave: Regulating digital platforms </a:t>
            </a:r>
            <a:br>
              <a:rPr lang="en-GB" sz="2800" dirty="0" smtClean="0"/>
            </a:br>
            <a:r>
              <a:rPr lang="en-GB" sz="2800" dirty="0" smtClean="0"/>
              <a:t>and net neutrality</a:t>
            </a:r>
            <a:endParaRPr lang="en-GB" sz="2800" dirty="0"/>
          </a:p>
        </p:txBody>
      </p:sp>
      <p:sp>
        <p:nvSpPr>
          <p:cNvPr id="5" name="Slide Number Placeholder 4"/>
          <p:cNvSpPr>
            <a:spLocks noGrp="1"/>
          </p:cNvSpPr>
          <p:nvPr>
            <p:ph type="sldNum" sz="quarter" idx="13"/>
          </p:nvPr>
        </p:nvSpPr>
        <p:spPr/>
        <p:txBody>
          <a:bodyPr/>
          <a:lstStyle/>
          <a:p>
            <a:fld id="{8AB485D7-2040-4088-B150-78DD66AE22E1}" type="slidenum">
              <a:rPr lang="en-GB" smtClean="0"/>
              <a:pPr/>
              <a:t>1</a:t>
            </a:fld>
            <a:endParaRPr lang="en-GB" dirty="0"/>
          </a:p>
        </p:txBody>
      </p:sp>
    </p:spTree>
    <p:extLst>
      <p:ext uri="{BB962C8B-B14F-4D97-AF65-F5344CB8AC3E}">
        <p14:creationId xmlns="" xmlns:p14="http://schemas.microsoft.com/office/powerpoint/2010/main" val="1157662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Multi-homing </a:t>
            </a:r>
            <a:r>
              <a:rPr lang="en-GB" sz="3600" dirty="0" err="1" smtClean="0"/>
              <a:t>vs</a:t>
            </a:r>
            <a:r>
              <a:rPr lang="en-GB" sz="3600" dirty="0" smtClean="0"/>
              <a:t> single homing</a:t>
            </a:r>
            <a:endParaRPr lang="en-GB" sz="3600" dirty="0"/>
          </a:p>
        </p:txBody>
      </p:sp>
      <p:sp>
        <p:nvSpPr>
          <p:cNvPr id="3" name="Content Placeholder 2"/>
          <p:cNvSpPr>
            <a:spLocks noGrp="1"/>
          </p:cNvSpPr>
          <p:nvPr>
            <p:ph idx="1"/>
          </p:nvPr>
        </p:nvSpPr>
        <p:spPr/>
        <p:txBody>
          <a:bodyPr/>
          <a:lstStyle/>
          <a:p>
            <a:r>
              <a:rPr lang="en-GB" sz="2800" dirty="0" smtClean="0"/>
              <a:t>Those on one side can buy from one or more platform</a:t>
            </a:r>
          </a:p>
          <a:p>
            <a:r>
              <a:rPr lang="en-GB" sz="2800" dirty="0" smtClean="0"/>
              <a:t>Single homers look at the total benefit of the service and compare the price of </a:t>
            </a:r>
            <a:r>
              <a:rPr lang="en-GB" sz="2800" u="sng" dirty="0" smtClean="0"/>
              <a:t>competing</a:t>
            </a:r>
            <a:r>
              <a:rPr lang="en-GB" sz="2800" dirty="0" smtClean="0"/>
              <a:t> platforms; multi-homers just compare incremental benefit and price of joining a </a:t>
            </a:r>
            <a:r>
              <a:rPr lang="en-GB" sz="2800" u="sng" dirty="0" smtClean="0"/>
              <a:t>second</a:t>
            </a:r>
            <a:r>
              <a:rPr lang="en-GB" sz="2800" dirty="0" smtClean="0"/>
              <a:t> platform</a:t>
            </a:r>
          </a:p>
          <a:p>
            <a:r>
              <a:rPr lang="en-GB" sz="2800" dirty="0" smtClean="0"/>
              <a:t>In some (</a:t>
            </a:r>
            <a:r>
              <a:rPr lang="en-GB" sz="2800" dirty="0" err="1" smtClean="0"/>
              <a:t>eg</a:t>
            </a:r>
            <a:r>
              <a:rPr lang="en-GB" sz="2800" dirty="0" smtClean="0"/>
              <a:t> advertising) contexts multi-homers are worth less to the other side</a:t>
            </a:r>
          </a:p>
          <a:p>
            <a:r>
              <a:rPr lang="en-GB" sz="2800" dirty="0" smtClean="0"/>
              <a:t>This creates strong competition for exclusive deals, which allow a platform to sell access at a monopoly price: </a:t>
            </a:r>
            <a:r>
              <a:rPr lang="en-GB" sz="2800" dirty="0" err="1" smtClean="0"/>
              <a:t>eg</a:t>
            </a:r>
            <a:r>
              <a:rPr lang="en-GB" sz="2800" dirty="0" smtClean="0"/>
              <a:t> you can only see x on ‘YouTube’ </a:t>
            </a:r>
            <a:endParaRPr lang="en-GB"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a:t>
            </a:r>
            <a:r>
              <a:rPr lang="en-GB" dirty="0" smtClean="0"/>
              <a:t>regulatory issues</a:t>
            </a:r>
            <a:endParaRPr lang="en-GB" dirty="0"/>
          </a:p>
        </p:txBody>
      </p:sp>
      <p:sp>
        <p:nvSpPr>
          <p:cNvPr id="3" name="Content Placeholder 2"/>
          <p:cNvSpPr>
            <a:spLocks noGrp="1"/>
          </p:cNvSpPr>
          <p:nvPr>
            <p:ph idx="1"/>
          </p:nvPr>
        </p:nvSpPr>
        <p:spPr/>
        <p:txBody>
          <a:bodyPr/>
          <a:lstStyle/>
          <a:p>
            <a:pPr marL="514350" indent="-514350">
              <a:buAutoNum type="arabicPeriod"/>
            </a:pPr>
            <a:r>
              <a:rPr lang="en-GB" dirty="0" smtClean="0"/>
              <a:t>Price </a:t>
            </a:r>
            <a:r>
              <a:rPr lang="en-GB" dirty="0" smtClean="0"/>
              <a:t>comparison sites in energy markets</a:t>
            </a:r>
          </a:p>
          <a:p>
            <a:pPr marL="514350" indent="-514350">
              <a:buAutoNum type="arabicPeriod"/>
            </a:pPr>
            <a:r>
              <a:rPr lang="en-GB" dirty="0" smtClean="0"/>
              <a:t>Net </a:t>
            </a:r>
            <a:r>
              <a:rPr lang="en-GB" dirty="0" smtClean="0"/>
              <a:t>neutrality</a:t>
            </a:r>
          </a:p>
          <a:p>
            <a:pPr>
              <a:buNone/>
            </a:pPr>
            <a:r>
              <a:rPr lang="en-GB" dirty="0" smtClean="0"/>
              <a:t>3.  </a:t>
            </a:r>
            <a:r>
              <a:rPr lang="en-GB" dirty="0" smtClean="0"/>
              <a:t>EU </a:t>
            </a:r>
            <a:r>
              <a:rPr lang="en-GB" dirty="0" smtClean="0"/>
              <a:t>regulation of platforms</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Regulatory issue 1: Energy price comparison websites in the UK</a:t>
            </a:r>
            <a:endParaRPr lang="en-GB" sz="3200" dirty="0"/>
          </a:p>
        </p:txBody>
      </p:sp>
      <p:sp>
        <p:nvSpPr>
          <p:cNvPr id="3" name="Content Placeholder 2"/>
          <p:cNvSpPr>
            <a:spLocks noGrp="1"/>
          </p:cNvSpPr>
          <p:nvPr>
            <p:ph idx="1"/>
          </p:nvPr>
        </p:nvSpPr>
        <p:spPr>
          <a:xfrm>
            <a:off x="467544" y="1340768"/>
            <a:ext cx="8229600" cy="4525963"/>
          </a:xfrm>
        </p:spPr>
        <p:txBody>
          <a:bodyPr/>
          <a:lstStyle/>
          <a:p>
            <a:r>
              <a:rPr lang="en-GB" sz="1800" dirty="0" smtClean="0"/>
              <a:t>Energy customers (who bother to search) can compare suppliers’ tariffs on competing sites</a:t>
            </a:r>
          </a:p>
          <a:p>
            <a:r>
              <a:rPr lang="en-GB" sz="1800" dirty="0" smtClean="0"/>
              <a:t>Suppliers can pay an agreed fee to sites when a household directly selects (‘clicks through to’) their tariffs (note: in the business market, customers usually pay the fee)</a:t>
            </a:r>
          </a:p>
          <a:p>
            <a:r>
              <a:rPr lang="en-GB" sz="1800" dirty="0" smtClean="0"/>
              <a:t>In the UK, the energy regulator required the sites to show all tariffs, even if a fee is not offered, and forbade suppliers from offering the same contract at different tariffs</a:t>
            </a:r>
          </a:p>
          <a:p>
            <a:r>
              <a:rPr lang="en-GB" sz="1800" dirty="0" smtClean="0"/>
              <a:t>The result: no incentive to multi-home, and no exclusive supplier deals on the platforms. Hence less incentive for platforms to advertise. As a result non-searching exploited customers are not encouraged to search.</a:t>
            </a:r>
          </a:p>
          <a:p>
            <a:r>
              <a:rPr lang="en-GB" sz="1800" dirty="0" smtClean="0"/>
              <a:t>The regulation was changed. But will the households multi-home?  </a:t>
            </a:r>
          </a:p>
          <a:p>
            <a:pPr>
              <a:buNone/>
            </a:pPr>
            <a:r>
              <a:rPr lang="en-GB" sz="1800" i="1" dirty="0" smtClean="0"/>
              <a:t>See CMA report on digital comparison tools, including competition issues, available at  https://assets.publishing.service.gov.uk/media/58da7afce5274a06b000003c/dct-update-paper.pdf</a:t>
            </a:r>
            <a:endParaRPr lang="en-GB" sz="1800"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95654" y="117475"/>
            <a:ext cx="8012723" cy="1366838"/>
          </a:xfrm>
        </p:spPr>
        <p:txBody>
          <a:bodyPr/>
          <a:lstStyle/>
          <a:p>
            <a:r>
              <a:rPr lang="en-GB" sz="3200" dirty="0" smtClean="0"/>
              <a:t>Regulatory issue </a:t>
            </a:r>
            <a:r>
              <a:rPr lang="en-GB" sz="3200" dirty="0" smtClean="0"/>
              <a:t>2: </a:t>
            </a:r>
            <a:r>
              <a:rPr lang="en-GB" sz="3200" dirty="0" smtClean="0"/>
              <a:t>the net neutrality debate</a:t>
            </a:r>
            <a:endParaRPr lang="en-GB" sz="3200" dirty="0" smtClean="0">
              <a:latin typeface="Arial" pitchFamily="34" charset="0"/>
            </a:endParaRPr>
          </a:p>
        </p:txBody>
      </p:sp>
      <p:grpSp>
        <p:nvGrpSpPr>
          <p:cNvPr id="2" name="Group 5"/>
          <p:cNvGrpSpPr>
            <a:grpSpLocks noGrp="1"/>
          </p:cNvGrpSpPr>
          <p:nvPr>
            <p:ph idx="1"/>
          </p:nvPr>
        </p:nvGrpSpPr>
        <p:grpSpPr bwMode="auto">
          <a:xfrm>
            <a:off x="517281" y="1557338"/>
            <a:ext cx="8229600" cy="4319587"/>
            <a:chOff x="2700" y="1440"/>
            <a:chExt cx="6123" cy="4317"/>
          </a:xfrm>
        </p:grpSpPr>
        <p:sp>
          <p:nvSpPr>
            <p:cNvPr id="11268" name="Text Box 19"/>
            <p:cNvSpPr txBox="1">
              <a:spLocks noChangeArrowheads="1"/>
            </p:cNvSpPr>
            <p:nvPr/>
          </p:nvSpPr>
          <p:spPr bwMode="auto">
            <a:xfrm>
              <a:off x="2700" y="1440"/>
              <a:ext cx="1263" cy="537"/>
            </a:xfrm>
            <a:prstGeom prst="rect">
              <a:avLst/>
            </a:prstGeom>
            <a:solidFill>
              <a:srgbClr val="FFFFFF">
                <a:alpha val="0"/>
              </a:srgbClr>
            </a:solidFill>
            <a:ln w="9525">
              <a:solidFill>
                <a:srgbClr val="000000"/>
              </a:solidFill>
              <a:miter lim="800000"/>
              <a:headEnd/>
              <a:tailEnd/>
            </a:ln>
          </p:spPr>
          <p:txBody>
            <a:bodyPr/>
            <a:lstStyle/>
            <a:p>
              <a:pPr eaLnBrk="0" hangingPunct="0"/>
              <a:r>
                <a:rPr lang="it-IT" sz="2400">
                  <a:latin typeface="Candara" pitchFamily="34" charset="0"/>
                  <a:cs typeface="Times New Roman" pitchFamily="18" charset="0"/>
                </a:rPr>
                <a:t>Advertisers</a:t>
              </a:r>
              <a:endParaRPr lang="it-IT" sz="2400"/>
            </a:p>
          </p:txBody>
        </p:sp>
        <p:sp>
          <p:nvSpPr>
            <p:cNvPr id="11269" name="Text Box 18"/>
            <p:cNvSpPr txBox="1">
              <a:spLocks noChangeArrowheads="1"/>
            </p:cNvSpPr>
            <p:nvPr/>
          </p:nvSpPr>
          <p:spPr bwMode="auto">
            <a:xfrm>
              <a:off x="2700" y="2340"/>
              <a:ext cx="1263" cy="2520"/>
            </a:xfrm>
            <a:prstGeom prst="rect">
              <a:avLst/>
            </a:prstGeom>
            <a:solidFill>
              <a:srgbClr val="FFFFFF">
                <a:alpha val="0"/>
              </a:srgbClr>
            </a:solidFill>
            <a:ln w="9525">
              <a:solidFill>
                <a:srgbClr val="000000"/>
              </a:solidFill>
              <a:miter lim="800000"/>
              <a:headEnd/>
              <a:tailEnd/>
            </a:ln>
          </p:spPr>
          <p:txBody>
            <a:bodyPr/>
            <a:lstStyle/>
            <a:p>
              <a:pPr eaLnBrk="0" hangingPunct="0"/>
              <a:r>
                <a:rPr lang="it-IT" sz="2400" dirty="0">
                  <a:latin typeface="Candara" pitchFamily="34" charset="0"/>
                  <a:cs typeface="Times New Roman" pitchFamily="18" charset="0"/>
                </a:rPr>
                <a:t>Content and </a:t>
              </a:r>
              <a:r>
                <a:rPr lang="it-IT" sz="2400" dirty="0" smtClean="0">
                  <a:latin typeface="Candara" pitchFamily="34" charset="0"/>
                  <a:cs typeface="Times New Roman" pitchFamily="18" charset="0"/>
                </a:rPr>
                <a:t>service </a:t>
              </a:r>
              <a:r>
                <a:rPr lang="it-IT" sz="2400" dirty="0">
                  <a:latin typeface="Candara" pitchFamily="34" charset="0"/>
                  <a:cs typeface="Times New Roman" pitchFamily="18" charset="0"/>
                </a:rPr>
                <a:t>providers </a:t>
              </a:r>
              <a:r>
                <a:rPr lang="it-IT" sz="2800" dirty="0">
                  <a:latin typeface="Candara" pitchFamily="34" charset="0"/>
                  <a:cs typeface="Times New Roman" pitchFamily="18" charset="0"/>
                </a:rPr>
                <a:t>(</a:t>
              </a:r>
              <a:r>
                <a:rPr lang="it-IT" sz="2800" dirty="0" smtClean="0">
                  <a:latin typeface="Candara" pitchFamily="34" charset="0"/>
                  <a:cs typeface="Times New Roman" pitchFamily="18" charset="0"/>
                </a:rPr>
                <a:t>CSPs</a:t>
              </a:r>
              <a:r>
                <a:rPr lang="it-IT" sz="2800" dirty="0">
                  <a:latin typeface="Candara" pitchFamily="34" charset="0"/>
                  <a:cs typeface="Times New Roman" pitchFamily="18" charset="0"/>
                </a:rPr>
                <a:t>)</a:t>
              </a:r>
              <a:endParaRPr lang="it-IT" sz="2800" dirty="0"/>
            </a:p>
          </p:txBody>
        </p:sp>
        <p:sp>
          <p:nvSpPr>
            <p:cNvPr id="11270" name="Text Box 17"/>
            <p:cNvSpPr txBox="1">
              <a:spLocks noChangeArrowheads="1"/>
            </p:cNvSpPr>
            <p:nvPr/>
          </p:nvSpPr>
          <p:spPr bwMode="auto">
            <a:xfrm>
              <a:off x="2700" y="5220"/>
              <a:ext cx="1263" cy="537"/>
            </a:xfrm>
            <a:prstGeom prst="rect">
              <a:avLst/>
            </a:prstGeom>
            <a:solidFill>
              <a:srgbClr val="FFFFFF">
                <a:alpha val="0"/>
              </a:srgbClr>
            </a:solidFill>
            <a:ln w="9525">
              <a:solidFill>
                <a:srgbClr val="000000"/>
              </a:solidFill>
              <a:miter lim="800000"/>
              <a:headEnd/>
              <a:tailEnd/>
            </a:ln>
          </p:spPr>
          <p:txBody>
            <a:bodyPr/>
            <a:lstStyle/>
            <a:p>
              <a:pPr eaLnBrk="0" hangingPunct="0"/>
              <a:r>
                <a:rPr lang="it-IT" sz="2400">
                  <a:latin typeface="Candara" pitchFamily="34" charset="0"/>
                  <a:cs typeface="Times New Roman" pitchFamily="18" charset="0"/>
                </a:rPr>
                <a:t>Advertisers</a:t>
              </a:r>
              <a:endParaRPr lang="it-IT" sz="2400"/>
            </a:p>
          </p:txBody>
        </p:sp>
        <p:sp>
          <p:nvSpPr>
            <p:cNvPr id="11271" name="Text Box 16"/>
            <p:cNvSpPr txBox="1">
              <a:spLocks noChangeArrowheads="1"/>
            </p:cNvSpPr>
            <p:nvPr/>
          </p:nvSpPr>
          <p:spPr bwMode="auto">
            <a:xfrm>
              <a:off x="7560" y="2340"/>
              <a:ext cx="1263" cy="252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800">
                  <a:latin typeface="Candara" pitchFamily="34" charset="0"/>
                  <a:cs typeface="Times New Roman" pitchFamily="18" charset="0"/>
                </a:rPr>
                <a:t>End</a:t>
              </a:r>
              <a:endParaRPr lang="en-GB" sz="2800"/>
            </a:p>
            <a:p>
              <a:pPr algn="ctr" eaLnBrk="0" hangingPunct="0"/>
              <a:r>
                <a:rPr lang="it-IT" sz="2800">
                  <a:latin typeface="Candara" pitchFamily="34" charset="0"/>
                  <a:cs typeface="Times New Roman" pitchFamily="18" charset="0"/>
                </a:rPr>
                <a:t>users</a:t>
              </a:r>
              <a:endParaRPr lang="it-IT" sz="2800"/>
            </a:p>
          </p:txBody>
        </p:sp>
        <p:sp>
          <p:nvSpPr>
            <p:cNvPr id="11272" name="Text Box 15"/>
            <p:cNvSpPr txBox="1">
              <a:spLocks noChangeArrowheads="1"/>
            </p:cNvSpPr>
            <p:nvPr/>
          </p:nvSpPr>
          <p:spPr bwMode="auto">
            <a:xfrm>
              <a:off x="4680" y="3240"/>
              <a:ext cx="1980" cy="36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400"/>
                <a:t>ISP 1</a:t>
              </a:r>
            </a:p>
          </p:txBody>
        </p:sp>
        <p:sp>
          <p:nvSpPr>
            <p:cNvPr id="11273" name="Text Box 14"/>
            <p:cNvSpPr txBox="1">
              <a:spLocks noChangeArrowheads="1"/>
            </p:cNvSpPr>
            <p:nvPr/>
          </p:nvSpPr>
          <p:spPr bwMode="auto">
            <a:xfrm>
              <a:off x="4680" y="3600"/>
              <a:ext cx="1980" cy="36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400">
                  <a:latin typeface="Candara" pitchFamily="34" charset="0"/>
                  <a:cs typeface="Times New Roman" pitchFamily="18" charset="0"/>
                </a:rPr>
                <a:t>ISP 2</a:t>
              </a:r>
              <a:endParaRPr lang="it-IT" sz="2400"/>
            </a:p>
          </p:txBody>
        </p:sp>
        <p:sp>
          <p:nvSpPr>
            <p:cNvPr id="11274" name="Line 13"/>
            <p:cNvSpPr>
              <a:spLocks noChangeShapeType="1"/>
            </p:cNvSpPr>
            <p:nvPr/>
          </p:nvSpPr>
          <p:spPr bwMode="auto">
            <a:xfrm flipH="1">
              <a:off x="3960" y="3060"/>
              <a:ext cx="3600" cy="0"/>
            </a:xfrm>
            <a:prstGeom prst="line">
              <a:avLst/>
            </a:prstGeom>
            <a:noFill/>
            <a:ln w="9525">
              <a:solidFill>
                <a:srgbClr val="000000"/>
              </a:solidFill>
              <a:round/>
              <a:headEnd/>
              <a:tailEnd type="triangle" w="med" len="med"/>
            </a:ln>
          </p:spPr>
          <p:txBody>
            <a:bodyPr/>
            <a:lstStyle/>
            <a:p>
              <a:endParaRPr lang="en-GB"/>
            </a:p>
          </p:txBody>
        </p:sp>
        <p:sp>
          <p:nvSpPr>
            <p:cNvPr id="11275" name="Line 12"/>
            <p:cNvSpPr>
              <a:spLocks noChangeShapeType="1"/>
            </p:cNvSpPr>
            <p:nvPr/>
          </p:nvSpPr>
          <p:spPr bwMode="auto">
            <a:xfrm flipH="1">
              <a:off x="3960" y="4140"/>
              <a:ext cx="3600" cy="0"/>
            </a:xfrm>
            <a:prstGeom prst="line">
              <a:avLst/>
            </a:prstGeom>
            <a:noFill/>
            <a:ln w="9525">
              <a:solidFill>
                <a:srgbClr val="000000"/>
              </a:solidFill>
              <a:round/>
              <a:headEnd/>
              <a:tailEnd type="triangle" w="med" len="med"/>
            </a:ln>
          </p:spPr>
          <p:txBody>
            <a:bodyPr/>
            <a:lstStyle/>
            <a:p>
              <a:endParaRPr lang="en-GB"/>
            </a:p>
          </p:txBody>
        </p:sp>
        <p:sp>
          <p:nvSpPr>
            <p:cNvPr id="11276" name="Line 11"/>
            <p:cNvSpPr>
              <a:spLocks noChangeShapeType="1"/>
            </p:cNvSpPr>
            <p:nvPr/>
          </p:nvSpPr>
          <p:spPr bwMode="auto">
            <a:xfrm flipH="1">
              <a:off x="6660" y="3420"/>
              <a:ext cx="900" cy="0"/>
            </a:xfrm>
            <a:prstGeom prst="line">
              <a:avLst/>
            </a:prstGeom>
            <a:noFill/>
            <a:ln w="9525">
              <a:solidFill>
                <a:srgbClr val="000000"/>
              </a:solidFill>
              <a:round/>
              <a:headEnd/>
              <a:tailEnd type="triangle" w="med" len="med"/>
            </a:ln>
          </p:spPr>
          <p:txBody>
            <a:bodyPr/>
            <a:lstStyle/>
            <a:p>
              <a:endParaRPr lang="en-GB"/>
            </a:p>
          </p:txBody>
        </p:sp>
        <p:sp>
          <p:nvSpPr>
            <p:cNvPr id="11277" name="Line 10"/>
            <p:cNvSpPr>
              <a:spLocks noChangeShapeType="1"/>
            </p:cNvSpPr>
            <p:nvPr/>
          </p:nvSpPr>
          <p:spPr bwMode="auto">
            <a:xfrm flipH="1">
              <a:off x="3960" y="3420"/>
              <a:ext cx="720" cy="0"/>
            </a:xfrm>
            <a:prstGeom prst="line">
              <a:avLst/>
            </a:prstGeom>
            <a:noFill/>
            <a:ln w="9525">
              <a:solidFill>
                <a:srgbClr val="000000"/>
              </a:solidFill>
              <a:round/>
              <a:headEnd type="triangle" w="med" len="med"/>
              <a:tailEnd type="triangle" w="med" len="med"/>
            </a:ln>
          </p:spPr>
          <p:txBody>
            <a:bodyPr/>
            <a:lstStyle/>
            <a:p>
              <a:endParaRPr lang="en-GB"/>
            </a:p>
          </p:txBody>
        </p:sp>
        <p:sp>
          <p:nvSpPr>
            <p:cNvPr id="11278" name="Line 9"/>
            <p:cNvSpPr>
              <a:spLocks noChangeShapeType="1"/>
            </p:cNvSpPr>
            <p:nvPr/>
          </p:nvSpPr>
          <p:spPr bwMode="auto">
            <a:xfrm flipH="1">
              <a:off x="6660" y="3780"/>
              <a:ext cx="900" cy="0"/>
            </a:xfrm>
            <a:prstGeom prst="line">
              <a:avLst/>
            </a:prstGeom>
            <a:noFill/>
            <a:ln w="9525">
              <a:solidFill>
                <a:srgbClr val="000000"/>
              </a:solidFill>
              <a:round/>
              <a:headEnd/>
              <a:tailEnd type="triangle" w="med" len="med"/>
            </a:ln>
          </p:spPr>
          <p:txBody>
            <a:bodyPr/>
            <a:lstStyle/>
            <a:p>
              <a:endParaRPr lang="en-GB"/>
            </a:p>
          </p:txBody>
        </p:sp>
        <p:sp>
          <p:nvSpPr>
            <p:cNvPr id="11279" name="Line 8"/>
            <p:cNvSpPr>
              <a:spLocks noChangeShapeType="1"/>
            </p:cNvSpPr>
            <p:nvPr/>
          </p:nvSpPr>
          <p:spPr bwMode="auto">
            <a:xfrm flipH="1" flipV="1">
              <a:off x="3240" y="4860"/>
              <a:ext cx="0" cy="360"/>
            </a:xfrm>
            <a:prstGeom prst="line">
              <a:avLst/>
            </a:prstGeom>
            <a:noFill/>
            <a:ln w="9525">
              <a:solidFill>
                <a:srgbClr val="000000"/>
              </a:solidFill>
              <a:round/>
              <a:headEnd/>
              <a:tailEnd type="triangle" w="med" len="med"/>
            </a:ln>
          </p:spPr>
          <p:txBody>
            <a:bodyPr/>
            <a:lstStyle/>
            <a:p>
              <a:endParaRPr lang="en-GB"/>
            </a:p>
          </p:txBody>
        </p:sp>
        <p:sp>
          <p:nvSpPr>
            <p:cNvPr id="11280" name="Line 7"/>
            <p:cNvSpPr>
              <a:spLocks noChangeShapeType="1"/>
            </p:cNvSpPr>
            <p:nvPr/>
          </p:nvSpPr>
          <p:spPr bwMode="auto">
            <a:xfrm flipH="1">
              <a:off x="3240" y="1980"/>
              <a:ext cx="0" cy="360"/>
            </a:xfrm>
            <a:prstGeom prst="line">
              <a:avLst/>
            </a:prstGeom>
            <a:noFill/>
            <a:ln w="9525">
              <a:solidFill>
                <a:srgbClr val="000000"/>
              </a:solidFill>
              <a:round/>
              <a:headEnd/>
              <a:tailEnd type="triangle" w="med" len="med"/>
            </a:ln>
          </p:spPr>
          <p:txBody>
            <a:bodyPr/>
            <a:lstStyle/>
            <a:p>
              <a:endParaRPr lang="en-GB"/>
            </a:p>
          </p:txBody>
        </p:sp>
        <p:sp>
          <p:nvSpPr>
            <p:cNvPr id="11281" name="Line 6"/>
            <p:cNvSpPr>
              <a:spLocks noChangeShapeType="1"/>
            </p:cNvSpPr>
            <p:nvPr/>
          </p:nvSpPr>
          <p:spPr bwMode="auto">
            <a:xfrm flipH="1">
              <a:off x="3960" y="3780"/>
              <a:ext cx="720" cy="0"/>
            </a:xfrm>
            <a:prstGeom prst="line">
              <a:avLst/>
            </a:prstGeom>
            <a:noFill/>
            <a:ln w="9525">
              <a:solidFill>
                <a:srgbClr val="000000"/>
              </a:solidFill>
              <a:round/>
              <a:headEnd type="triangle" w="med" len="med"/>
              <a:tailEnd type="triangle" w="med" len="med"/>
            </a:ln>
          </p:spPr>
          <p:txBody>
            <a:bodyPr/>
            <a:lstStyle/>
            <a:p>
              <a:endParaRPr lang="en-GB"/>
            </a:p>
          </p:txBody>
        </p:sp>
      </p:gr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50631" y="260350"/>
            <a:ext cx="7772400" cy="1143000"/>
          </a:xfrm>
        </p:spPr>
        <p:txBody>
          <a:bodyPr/>
          <a:lstStyle/>
          <a:p>
            <a:r>
              <a:rPr lang="en-GB" sz="3600" dirty="0" smtClean="0"/>
              <a:t>The actors in the drama</a:t>
            </a:r>
          </a:p>
        </p:txBody>
      </p:sp>
      <p:sp>
        <p:nvSpPr>
          <p:cNvPr id="7171" name="Content Placeholder 2"/>
          <p:cNvSpPr>
            <a:spLocks noGrp="1"/>
          </p:cNvSpPr>
          <p:nvPr>
            <p:ph idx="1"/>
          </p:nvPr>
        </p:nvSpPr>
        <p:spPr>
          <a:xfrm>
            <a:off x="611560" y="1124744"/>
            <a:ext cx="7772400" cy="4114800"/>
          </a:xfrm>
        </p:spPr>
        <p:txBody>
          <a:bodyPr/>
          <a:lstStyle/>
          <a:p>
            <a:r>
              <a:rPr lang="en-GB" sz="2800" dirty="0" smtClean="0"/>
              <a:t>ISPs: local access networks supplying broadband  </a:t>
            </a:r>
          </a:p>
          <a:p>
            <a:r>
              <a:rPr lang="en-GB" sz="2800" dirty="0" smtClean="0"/>
              <a:t>CSPs: content and service providers</a:t>
            </a:r>
          </a:p>
          <a:p>
            <a:r>
              <a:rPr lang="en-GB" sz="2800" dirty="0" smtClean="0"/>
              <a:t>OTTs: a subset of CSPs, offering online services depending on the public Internet  and perhaps upon content distribution networks. Some of these services compete with those of ISPs (</a:t>
            </a:r>
            <a:r>
              <a:rPr lang="en-GB" sz="2800" dirty="0" err="1" smtClean="0"/>
              <a:t>eg</a:t>
            </a:r>
            <a:r>
              <a:rPr lang="en-GB" sz="2800" dirty="0" smtClean="0"/>
              <a:t> </a:t>
            </a:r>
            <a:r>
              <a:rPr lang="en-GB" sz="2800" dirty="0" err="1" smtClean="0"/>
              <a:t>WhatsApp</a:t>
            </a:r>
            <a:r>
              <a:rPr lang="en-GB" sz="2800" dirty="0" smtClean="0"/>
              <a:t> with text messages)</a:t>
            </a:r>
          </a:p>
          <a:p>
            <a:r>
              <a:rPr lang="en-GB" sz="2800" dirty="0" smtClean="0"/>
              <a:t>Managed services: content provided by a network owner, such as IPTV</a:t>
            </a:r>
          </a:p>
          <a:p>
            <a:r>
              <a:rPr lang="en-GB" sz="2800" dirty="0" smtClean="0"/>
              <a:t>Content distribution networks (CDNs): CSPs install these to achieve faster delivery of content to customers – </a:t>
            </a:r>
            <a:r>
              <a:rPr lang="en-GB" sz="2800" dirty="0" err="1" smtClean="0"/>
              <a:t>eg</a:t>
            </a:r>
            <a:r>
              <a:rPr lang="en-GB" sz="2800" dirty="0" smtClean="0"/>
              <a:t> </a:t>
            </a:r>
            <a:r>
              <a:rPr lang="en-GB" sz="2800" dirty="0" err="1" smtClean="0"/>
              <a:t>Akamai</a:t>
            </a:r>
            <a:endParaRPr lang="en-GB" sz="2800" dirty="0" smtClean="0"/>
          </a:p>
        </p:txBody>
      </p:sp>
      <p:sp>
        <p:nvSpPr>
          <p:cNvPr id="4" name="Slide Number Placeholder 3"/>
          <p:cNvSpPr>
            <a:spLocks noGrp="1"/>
          </p:cNvSpPr>
          <p:nvPr>
            <p:ph type="sldNum" sz="quarter" idx="12"/>
          </p:nvPr>
        </p:nvSpPr>
        <p:spPr/>
        <p:txBody>
          <a:bodyPr/>
          <a:lstStyle/>
          <a:p>
            <a:pPr>
              <a:defRPr/>
            </a:pPr>
            <a:fld id="{DF7B0F10-F738-445A-A05D-6BB1DA96665A}" type="slidenum">
              <a:rPr lang="en-GB" smtClean="0"/>
              <a:pPr>
                <a:defRPr/>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716574" y="333375"/>
            <a:ext cx="7772400" cy="1143000"/>
          </a:xfrm>
        </p:spPr>
        <p:txBody>
          <a:bodyPr/>
          <a:lstStyle/>
          <a:p>
            <a:r>
              <a:rPr lang="en-GB" sz="3200" dirty="0" smtClean="0"/>
              <a:t>What Net Neutrality is about… </a:t>
            </a:r>
          </a:p>
        </p:txBody>
      </p:sp>
      <p:sp>
        <p:nvSpPr>
          <p:cNvPr id="14339" name="Content Placeholder 2"/>
          <p:cNvSpPr>
            <a:spLocks noGrp="1"/>
          </p:cNvSpPr>
          <p:nvPr>
            <p:ph idx="1"/>
          </p:nvPr>
        </p:nvSpPr>
        <p:spPr>
          <a:xfrm>
            <a:off x="457200" y="1520825"/>
            <a:ext cx="8229600" cy="4937125"/>
          </a:xfrm>
        </p:spPr>
        <p:txBody>
          <a:bodyPr/>
          <a:lstStyle/>
          <a:p>
            <a:r>
              <a:rPr lang="en-GB" sz="2000" dirty="0" smtClean="0">
                <a:latin typeface="Arial" pitchFamily="34" charset="0"/>
              </a:rPr>
              <a:t>An argument about how to regulate the relationships between the parties, which can be conducted within the standard template of economic regulation</a:t>
            </a:r>
          </a:p>
          <a:p>
            <a:r>
              <a:rPr lang="en-GB" sz="2000" dirty="0" smtClean="0">
                <a:latin typeface="Arial" pitchFamily="34" charset="0"/>
              </a:rPr>
              <a:t>But other objectives are in play (and are NN debates dialogues of the deaf, because differences in objectives are not acknowledged?)</a:t>
            </a:r>
          </a:p>
          <a:p>
            <a:r>
              <a:rPr lang="en-GB" sz="2000" dirty="0" smtClean="0">
                <a:latin typeface="Arial" pitchFamily="34" charset="0"/>
              </a:rPr>
              <a:t>Thus Barbara von </a:t>
            </a:r>
            <a:r>
              <a:rPr lang="en-GB" sz="2000" dirty="0" err="1" smtClean="0">
                <a:latin typeface="Arial" pitchFamily="34" charset="0"/>
              </a:rPr>
              <a:t>Schewick</a:t>
            </a:r>
            <a:r>
              <a:rPr lang="en-GB" sz="2000" dirty="0" smtClean="0">
                <a:latin typeface="Arial" pitchFamily="34" charset="0"/>
              </a:rPr>
              <a:t> (in Stanford Law Review 2015):</a:t>
            </a:r>
          </a:p>
          <a:p>
            <a:pPr>
              <a:buFontTx/>
              <a:buNone/>
            </a:pPr>
            <a:r>
              <a:rPr lang="en-GB" sz="2000" i="1" dirty="0" smtClean="0"/>
              <a:t>‘.. NN regulation serves to preserve the internet’s ability to serve as an open, general–purpose infrastructure that provides value to society over time in various economic and non-economic ways. </a:t>
            </a:r>
          </a:p>
          <a:p>
            <a:pPr>
              <a:buFontTx/>
              <a:buNone/>
            </a:pPr>
            <a:r>
              <a:rPr lang="en-GB" sz="2000" i="1" dirty="0" smtClean="0"/>
              <a:t>More specifically, NN rules aim to, first, foster innovations in applications. ...</a:t>
            </a:r>
          </a:p>
          <a:p>
            <a:pPr>
              <a:buFontTx/>
              <a:buNone/>
            </a:pPr>
            <a:r>
              <a:rPr lang="en-GB" sz="2000" i="1" dirty="0" smtClean="0"/>
              <a:t>Second NN are designed to protect users’ ability to choose how they want to use the network, without interference from network providers....</a:t>
            </a:r>
          </a:p>
          <a:p>
            <a:pPr>
              <a:buFontTx/>
              <a:buNone/>
            </a:pPr>
            <a:r>
              <a:rPr lang="en-GB" sz="2000" i="1" dirty="0" smtClean="0"/>
              <a:t>Third, NN rules aim to preserve the internet’s ability to improve democratic discourse, facilitate political organisation and action and to provide a decentralised environment ...in which anybody can participate.’</a:t>
            </a:r>
          </a:p>
          <a:p>
            <a:endParaRPr lang="en-GB" sz="2400" dirty="0" smtClean="0">
              <a:latin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716574" y="188913"/>
            <a:ext cx="7772400" cy="1143000"/>
          </a:xfrm>
        </p:spPr>
        <p:txBody>
          <a:bodyPr/>
          <a:lstStyle/>
          <a:p>
            <a:r>
              <a:rPr lang="en-GB" sz="3600" smtClean="0"/>
              <a:t>Why not ask the people what they want?  EU consumers say..</a:t>
            </a:r>
            <a:r>
              <a:rPr lang="en-GB" sz="4000" smtClean="0"/>
              <a:t>..</a:t>
            </a:r>
          </a:p>
        </p:txBody>
      </p:sp>
      <p:sp>
        <p:nvSpPr>
          <p:cNvPr id="16387" name="Content Placeholder 2"/>
          <p:cNvSpPr>
            <a:spLocks noGrp="1"/>
          </p:cNvSpPr>
          <p:nvPr>
            <p:ph idx="1"/>
          </p:nvPr>
        </p:nvSpPr>
        <p:spPr>
          <a:xfrm>
            <a:off x="451339" y="1628775"/>
            <a:ext cx="8105043" cy="4114800"/>
          </a:xfrm>
        </p:spPr>
        <p:txBody>
          <a:bodyPr/>
          <a:lstStyle/>
          <a:p>
            <a:r>
              <a:rPr lang="en-GB" sz="2800" smtClean="0"/>
              <a:t>They are not only unaware of network neutrality, but find the term misleading</a:t>
            </a:r>
          </a:p>
          <a:p>
            <a:r>
              <a:rPr lang="en-GB" sz="2800" smtClean="0"/>
              <a:t>Unrestricted, reliable access to high quality of content and communication is the main thing </a:t>
            </a:r>
          </a:p>
          <a:p>
            <a:r>
              <a:rPr lang="en-GB" sz="2800" smtClean="0"/>
              <a:t>Network neutrality-related isssues significantly govern their purchasing decisions</a:t>
            </a:r>
          </a:p>
          <a:p>
            <a:r>
              <a:rPr lang="en-GB" sz="2800" smtClean="0"/>
              <a:t>Consumers want fair play. They care about the quality of experience of others. Some may thus be sceptical about quality-differentiated services.</a:t>
            </a:r>
          </a:p>
          <a:p>
            <a:pPr>
              <a:buFontTx/>
              <a:buNone/>
            </a:pPr>
            <a:r>
              <a:rPr lang="en-GB" sz="2800" i="1" smtClean="0"/>
              <a:t>WIK, ‘The value of net neutrality to European consumers’</a:t>
            </a:r>
          </a:p>
          <a:p>
            <a:endParaRPr lang="en-GB" sz="2800" smtClean="0"/>
          </a:p>
        </p:txBody>
      </p:sp>
      <p:sp>
        <p:nvSpPr>
          <p:cNvPr id="4" name="Slide Number Placeholder 3"/>
          <p:cNvSpPr>
            <a:spLocks noGrp="1"/>
          </p:cNvSpPr>
          <p:nvPr>
            <p:ph type="sldNum" sz="quarter" idx="12"/>
          </p:nvPr>
        </p:nvSpPr>
        <p:spPr/>
        <p:txBody>
          <a:bodyPr/>
          <a:lstStyle/>
          <a:p>
            <a:pPr>
              <a:defRPr/>
            </a:pPr>
            <a:fld id="{528EFC10-E78D-4584-AB90-2544893AD207}" type="slidenum">
              <a:rPr lang="en-GB" smtClean="0"/>
              <a:pPr>
                <a:defRPr/>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z="3600" dirty="0" smtClean="0"/>
              <a:t>‘Simple’ NN issues: transparency, traffic management and foreclosure </a:t>
            </a:r>
          </a:p>
        </p:txBody>
      </p:sp>
      <p:sp>
        <p:nvSpPr>
          <p:cNvPr id="18435" name="Content Placeholder 2"/>
          <p:cNvSpPr>
            <a:spLocks noGrp="1"/>
          </p:cNvSpPr>
          <p:nvPr>
            <p:ph idx="1"/>
          </p:nvPr>
        </p:nvSpPr>
        <p:spPr>
          <a:xfrm>
            <a:off x="683568" y="1484784"/>
            <a:ext cx="8074269" cy="4114800"/>
          </a:xfrm>
        </p:spPr>
        <p:txBody>
          <a:bodyPr/>
          <a:lstStyle/>
          <a:p>
            <a:r>
              <a:rPr lang="en-GB" sz="2400" b="1" dirty="0" smtClean="0"/>
              <a:t>Transparency:</a:t>
            </a:r>
            <a:r>
              <a:rPr lang="en-GB" sz="2400" dirty="0" smtClean="0"/>
              <a:t> ISPs should communicate the features of their services to end users: (</a:t>
            </a:r>
            <a:r>
              <a:rPr lang="en-GB" sz="2400" dirty="0" err="1" smtClean="0"/>
              <a:t>eg</a:t>
            </a:r>
            <a:r>
              <a:rPr lang="en-GB" sz="2400" dirty="0" smtClean="0"/>
              <a:t> Europe)</a:t>
            </a:r>
          </a:p>
          <a:p>
            <a:r>
              <a:rPr lang="en-GB" sz="2400" b="1" dirty="0" smtClean="0"/>
              <a:t>Traffic management: </a:t>
            </a:r>
            <a:r>
              <a:rPr lang="en-GB" sz="2400" dirty="0" smtClean="0"/>
              <a:t>To make efficient use of networks, ISPs need to manage traffic: </a:t>
            </a:r>
            <a:r>
              <a:rPr lang="en-GB" sz="2400" dirty="0" err="1" smtClean="0"/>
              <a:t>eg</a:t>
            </a:r>
            <a:r>
              <a:rPr lang="en-GB" sz="2400" dirty="0" smtClean="0"/>
              <a:t> voice calls and video streaming take precedence over emails and down-loading</a:t>
            </a:r>
          </a:p>
          <a:p>
            <a:r>
              <a:rPr lang="en-GB" sz="2400" b="1" dirty="0" smtClean="0"/>
              <a:t>Foreclosure: </a:t>
            </a:r>
            <a:r>
              <a:rPr lang="en-GB" sz="2400" dirty="0" smtClean="0"/>
              <a:t>an ISP must not foreclose CSPs competing with the ISP’s own affiliated content and applications, by discriminatory blocking and throttling or by discriminatory pricing </a:t>
            </a:r>
          </a:p>
          <a:p>
            <a:endParaRPr lang="en-GB" sz="2800" dirty="0" smtClean="0"/>
          </a:p>
          <a:p>
            <a:endParaRPr lang="en-GB" sz="2800" dirty="0" smtClean="0"/>
          </a:p>
          <a:p>
            <a:endParaRPr lang="en-GB" sz="2400" dirty="0" smtClean="0"/>
          </a:p>
          <a:p>
            <a:endParaRPr lang="en-GB" sz="2800" dirty="0" smtClean="0"/>
          </a:p>
        </p:txBody>
      </p:sp>
      <p:sp>
        <p:nvSpPr>
          <p:cNvPr id="4" name="Slide Number Placeholder 3"/>
          <p:cNvSpPr>
            <a:spLocks noGrp="1"/>
          </p:cNvSpPr>
          <p:nvPr>
            <p:ph type="sldNum" sz="quarter" idx="12"/>
          </p:nvPr>
        </p:nvSpPr>
        <p:spPr/>
        <p:txBody>
          <a:bodyPr/>
          <a:lstStyle/>
          <a:p>
            <a:pPr>
              <a:defRPr/>
            </a:pPr>
            <a:fld id="{C13755CE-53F2-4A97-8DC2-4CE303316F13}" type="slidenum">
              <a:rPr lang="en-GB" smtClean="0"/>
              <a:pPr>
                <a:defRPr/>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95654" y="117475"/>
            <a:ext cx="8629650" cy="1366838"/>
          </a:xfrm>
        </p:spPr>
        <p:txBody>
          <a:bodyPr/>
          <a:lstStyle/>
          <a:p>
            <a:r>
              <a:rPr lang="en-GB" sz="2800" dirty="0" smtClean="0">
                <a:latin typeface="Arial" pitchFamily="34" charset="0"/>
              </a:rPr>
              <a:t>The main </a:t>
            </a:r>
            <a:r>
              <a:rPr lang="en-GB" sz="2800" dirty="0" smtClean="0">
                <a:latin typeface="Arial" pitchFamily="34" charset="0"/>
              </a:rPr>
              <a:t>two-sided </a:t>
            </a:r>
            <a:r>
              <a:rPr lang="en-GB" sz="2800" dirty="0" smtClean="0">
                <a:latin typeface="Arial" pitchFamily="34" charset="0"/>
              </a:rPr>
              <a:t>issue: should ISPs be able to charge CAPs for different tiers of carriage, or should there only be </a:t>
            </a:r>
            <a:r>
              <a:rPr lang="en-GB" sz="2800" dirty="0" smtClean="0">
                <a:latin typeface="Arial" pitchFamily="34" charset="0"/>
              </a:rPr>
              <a:t>free ‘best efforts’ service?  </a:t>
            </a:r>
            <a:endParaRPr lang="en-GB" sz="2800" dirty="0" smtClean="0">
              <a:latin typeface="Arial" pitchFamily="34" charset="0"/>
            </a:endParaRPr>
          </a:p>
        </p:txBody>
      </p:sp>
      <p:grpSp>
        <p:nvGrpSpPr>
          <p:cNvPr id="2" name="Group 5"/>
          <p:cNvGrpSpPr>
            <a:grpSpLocks noGrp="1"/>
          </p:cNvGrpSpPr>
          <p:nvPr>
            <p:ph idx="1"/>
          </p:nvPr>
        </p:nvGrpSpPr>
        <p:grpSpPr bwMode="auto">
          <a:xfrm>
            <a:off x="517281" y="1557338"/>
            <a:ext cx="8229600" cy="4319587"/>
            <a:chOff x="2700" y="1440"/>
            <a:chExt cx="6123" cy="4317"/>
          </a:xfrm>
        </p:grpSpPr>
        <p:sp>
          <p:nvSpPr>
            <p:cNvPr id="17412" name="Text Box 19"/>
            <p:cNvSpPr txBox="1">
              <a:spLocks noChangeArrowheads="1"/>
            </p:cNvSpPr>
            <p:nvPr/>
          </p:nvSpPr>
          <p:spPr bwMode="auto">
            <a:xfrm>
              <a:off x="2700" y="1440"/>
              <a:ext cx="1263" cy="537"/>
            </a:xfrm>
            <a:prstGeom prst="rect">
              <a:avLst/>
            </a:prstGeom>
            <a:solidFill>
              <a:srgbClr val="FFFFFF">
                <a:alpha val="0"/>
              </a:srgbClr>
            </a:solidFill>
            <a:ln w="9525">
              <a:solidFill>
                <a:srgbClr val="000000"/>
              </a:solidFill>
              <a:miter lim="800000"/>
              <a:headEnd/>
              <a:tailEnd/>
            </a:ln>
          </p:spPr>
          <p:txBody>
            <a:bodyPr/>
            <a:lstStyle/>
            <a:p>
              <a:pPr eaLnBrk="0" hangingPunct="0"/>
              <a:r>
                <a:rPr lang="it-IT" sz="2400">
                  <a:latin typeface="Candara" pitchFamily="34" charset="0"/>
                  <a:cs typeface="Times New Roman" pitchFamily="18" charset="0"/>
                </a:rPr>
                <a:t>Advertisers</a:t>
              </a:r>
              <a:endParaRPr lang="it-IT" sz="2400"/>
            </a:p>
          </p:txBody>
        </p:sp>
        <p:sp>
          <p:nvSpPr>
            <p:cNvPr id="17413" name="Text Box 18"/>
            <p:cNvSpPr txBox="1">
              <a:spLocks noChangeArrowheads="1"/>
            </p:cNvSpPr>
            <p:nvPr/>
          </p:nvSpPr>
          <p:spPr bwMode="auto">
            <a:xfrm>
              <a:off x="2700" y="2340"/>
              <a:ext cx="1263" cy="2520"/>
            </a:xfrm>
            <a:prstGeom prst="rect">
              <a:avLst/>
            </a:prstGeom>
            <a:solidFill>
              <a:srgbClr val="FFFFFF">
                <a:alpha val="0"/>
              </a:srgbClr>
            </a:solidFill>
            <a:ln w="9525">
              <a:solidFill>
                <a:srgbClr val="000000"/>
              </a:solidFill>
              <a:miter lim="800000"/>
              <a:headEnd/>
              <a:tailEnd/>
            </a:ln>
          </p:spPr>
          <p:txBody>
            <a:bodyPr/>
            <a:lstStyle/>
            <a:p>
              <a:pPr eaLnBrk="0" hangingPunct="0"/>
              <a:r>
                <a:rPr lang="it-IT" sz="2400" dirty="0">
                  <a:latin typeface="Candara" pitchFamily="34" charset="0"/>
                  <a:cs typeface="Times New Roman" pitchFamily="18" charset="0"/>
                </a:rPr>
                <a:t>Content and </a:t>
              </a:r>
              <a:r>
                <a:rPr lang="it-IT" sz="2400" dirty="0" smtClean="0">
                  <a:latin typeface="Candara" pitchFamily="34" charset="0"/>
                  <a:cs typeface="Times New Roman" pitchFamily="18" charset="0"/>
                </a:rPr>
                <a:t>service  </a:t>
              </a:r>
              <a:r>
                <a:rPr lang="it-IT" sz="2400" dirty="0">
                  <a:latin typeface="Candara" pitchFamily="34" charset="0"/>
                  <a:cs typeface="Times New Roman" pitchFamily="18" charset="0"/>
                </a:rPr>
                <a:t>providers (</a:t>
              </a:r>
              <a:r>
                <a:rPr lang="it-IT" sz="2400" dirty="0" smtClean="0">
                  <a:latin typeface="Candara" pitchFamily="34" charset="0"/>
                  <a:cs typeface="Times New Roman" pitchFamily="18" charset="0"/>
                </a:rPr>
                <a:t>CSPs</a:t>
              </a:r>
              <a:r>
                <a:rPr lang="it-IT" sz="2400" dirty="0">
                  <a:latin typeface="Candara" pitchFamily="34" charset="0"/>
                  <a:cs typeface="Times New Roman" pitchFamily="18" charset="0"/>
                </a:rPr>
                <a:t>)</a:t>
              </a:r>
              <a:endParaRPr lang="it-IT" sz="2400" dirty="0"/>
            </a:p>
          </p:txBody>
        </p:sp>
        <p:sp>
          <p:nvSpPr>
            <p:cNvPr id="17414" name="Text Box 17"/>
            <p:cNvSpPr txBox="1">
              <a:spLocks noChangeArrowheads="1"/>
            </p:cNvSpPr>
            <p:nvPr/>
          </p:nvSpPr>
          <p:spPr bwMode="auto">
            <a:xfrm>
              <a:off x="2700" y="5220"/>
              <a:ext cx="1263" cy="537"/>
            </a:xfrm>
            <a:prstGeom prst="rect">
              <a:avLst/>
            </a:prstGeom>
            <a:solidFill>
              <a:srgbClr val="FFFFFF">
                <a:alpha val="0"/>
              </a:srgbClr>
            </a:solidFill>
            <a:ln w="9525">
              <a:solidFill>
                <a:srgbClr val="000000"/>
              </a:solidFill>
              <a:miter lim="800000"/>
              <a:headEnd/>
              <a:tailEnd/>
            </a:ln>
          </p:spPr>
          <p:txBody>
            <a:bodyPr/>
            <a:lstStyle/>
            <a:p>
              <a:pPr eaLnBrk="0" hangingPunct="0"/>
              <a:r>
                <a:rPr lang="it-IT" sz="2400">
                  <a:latin typeface="Candara" pitchFamily="34" charset="0"/>
                  <a:cs typeface="Times New Roman" pitchFamily="18" charset="0"/>
                </a:rPr>
                <a:t>Advertisers</a:t>
              </a:r>
              <a:endParaRPr lang="it-IT" sz="2400"/>
            </a:p>
          </p:txBody>
        </p:sp>
        <p:sp>
          <p:nvSpPr>
            <p:cNvPr id="17415" name="Text Box 16"/>
            <p:cNvSpPr txBox="1">
              <a:spLocks noChangeArrowheads="1"/>
            </p:cNvSpPr>
            <p:nvPr/>
          </p:nvSpPr>
          <p:spPr bwMode="auto">
            <a:xfrm>
              <a:off x="7560" y="2340"/>
              <a:ext cx="1263" cy="252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800">
                  <a:latin typeface="Candara" pitchFamily="34" charset="0"/>
                  <a:cs typeface="Times New Roman" pitchFamily="18" charset="0"/>
                </a:rPr>
                <a:t>End</a:t>
              </a:r>
              <a:endParaRPr lang="en-GB" sz="2800"/>
            </a:p>
            <a:p>
              <a:pPr algn="ctr" eaLnBrk="0" hangingPunct="0"/>
              <a:r>
                <a:rPr lang="it-IT" sz="2800">
                  <a:latin typeface="Candara" pitchFamily="34" charset="0"/>
                  <a:cs typeface="Times New Roman" pitchFamily="18" charset="0"/>
                </a:rPr>
                <a:t>users</a:t>
              </a:r>
              <a:endParaRPr lang="it-IT" sz="2800"/>
            </a:p>
          </p:txBody>
        </p:sp>
        <p:sp>
          <p:nvSpPr>
            <p:cNvPr id="17416" name="Text Box 15"/>
            <p:cNvSpPr txBox="1">
              <a:spLocks noChangeArrowheads="1"/>
            </p:cNvSpPr>
            <p:nvPr/>
          </p:nvSpPr>
          <p:spPr bwMode="auto">
            <a:xfrm>
              <a:off x="4680" y="3240"/>
              <a:ext cx="1980" cy="36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400"/>
                <a:t>ISP 1</a:t>
              </a:r>
            </a:p>
          </p:txBody>
        </p:sp>
        <p:sp>
          <p:nvSpPr>
            <p:cNvPr id="17417" name="Text Box 14"/>
            <p:cNvSpPr txBox="1">
              <a:spLocks noChangeArrowheads="1"/>
            </p:cNvSpPr>
            <p:nvPr/>
          </p:nvSpPr>
          <p:spPr bwMode="auto">
            <a:xfrm>
              <a:off x="4680" y="3600"/>
              <a:ext cx="1980" cy="36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400">
                  <a:latin typeface="Candara" pitchFamily="34" charset="0"/>
                  <a:cs typeface="Times New Roman" pitchFamily="18" charset="0"/>
                </a:rPr>
                <a:t>ISP 2</a:t>
              </a:r>
              <a:endParaRPr lang="it-IT" sz="2400"/>
            </a:p>
          </p:txBody>
        </p:sp>
        <p:sp>
          <p:nvSpPr>
            <p:cNvPr id="17418" name="Line 13"/>
            <p:cNvSpPr>
              <a:spLocks noChangeShapeType="1"/>
            </p:cNvSpPr>
            <p:nvPr/>
          </p:nvSpPr>
          <p:spPr bwMode="auto">
            <a:xfrm flipH="1">
              <a:off x="3960" y="3060"/>
              <a:ext cx="3600" cy="0"/>
            </a:xfrm>
            <a:prstGeom prst="line">
              <a:avLst/>
            </a:prstGeom>
            <a:noFill/>
            <a:ln w="9525">
              <a:solidFill>
                <a:srgbClr val="000000"/>
              </a:solidFill>
              <a:round/>
              <a:headEnd/>
              <a:tailEnd type="triangle" w="med" len="med"/>
            </a:ln>
          </p:spPr>
          <p:txBody>
            <a:bodyPr/>
            <a:lstStyle/>
            <a:p>
              <a:endParaRPr lang="en-GB"/>
            </a:p>
          </p:txBody>
        </p:sp>
        <p:sp>
          <p:nvSpPr>
            <p:cNvPr id="17419" name="Line 12"/>
            <p:cNvSpPr>
              <a:spLocks noChangeShapeType="1"/>
            </p:cNvSpPr>
            <p:nvPr/>
          </p:nvSpPr>
          <p:spPr bwMode="auto">
            <a:xfrm flipH="1">
              <a:off x="3960" y="4140"/>
              <a:ext cx="3600" cy="0"/>
            </a:xfrm>
            <a:prstGeom prst="line">
              <a:avLst/>
            </a:prstGeom>
            <a:noFill/>
            <a:ln w="9525">
              <a:solidFill>
                <a:srgbClr val="000000"/>
              </a:solidFill>
              <a:round/>
              <a:headEnd/>
              <a:tailEnd type="triangle" w="med" len="med"/>
            </a:ln>
          </p:spPr>
          <p:txBody>
            <a:bodyPr/>
            <a:lstStyle/>
            <a:p>
              <a:endParaRPr lang="en-GB"/>
            </a:p>
          </p:txBody>
        </p:sp>
        <p:sp>
          <p:nvSpPr>
            <p:cNvPr id="17420" name="Line 11"/>
            <p:cNvSpPr>
              <a:spLocks noChangeShapeType="1"/>
            </p:cNvSpPr>
            <p:nvPr/>
          </p:nvSpPr>
          <p:spPr bwMode="auto">
            <a:xfrm flipH="1">
              <a:off x="6660" y="3420"/>
              <a:ext cx="900" cy="0"/>
            </a:xfrm>
            <a:prstGeom prst="line">
              <a:avLst/>
            </a:prstGeom>
            <a:noFill/>
            <a:ln w="9525">
              <a:solidFill>
                <a:srgbClr val="000000"/>
              </a:solidFill>
              <a:round/>
              <a:headEnd/>
              <a:tailEnd type="triangle" w="med" len="med"/>
            </a:ln>
          </p:spPr>
          <p:txBody>
            <a:bodyPr/>
            <a:lstStyle/>
            <a:p>
              <a:endParaRPr lang="en-GB"/>
            </a:p>
          </p:txBody>
        </p:sp>
        <p:sp>
          <p:nvSpPr>
            <p:cNvPr id="17421" name="Line 10"/>
            <p:cNvSpPr>
              <a:spLocks noChangeShapeType="1"/>
            </p:cNvSpPr>
            <p:nvPr/>
          </p:nvSpPr>
          <p:spPr bwMode="auto">
            <a:xfrm flipH="1">
              <a:off x="3960" y="3420"/>
              <a:ext cx="720" cy="0"/>
            </a:xfrm>
            <a:prstGeom prst="line">
              <a:avLst/>
            </a:prstGeom>
            <a:noFill/>
            <a:ln w="9525">
              <a:solidFill>
                <a:srgbClr val="000000"/>
              </a:solidFill>
              <a:round/>
              <a:headEnd type="triangle" w="med" len="med"/>
              <a:tailEnd type="triangle" w="med" len="med"/>
            </a:ln>
          </p:spPr>
          <p:txBody>
            <a:bodyPr/>
            <a:lstStyle/>
            <a:p>
              <a:endParaRPr lang="en-GB"/>
            </a:p>
          </p:txBody>
        </p:sp>
        <p:sp>
          <p:nvSpPr>
            <p:cNvPr id="17422" name="Line 9"/>
            <p:cNvSpPr>
              <a:spLocks noChangeShapeType="1"/>
            </p:cNvSpPr>
            <p:nvPr/>
          </p:nvSpPr>
          <p:spPr bwMode="auto">
            <a:xfrm flipH="1">
              <a:off x="6660" y="3780"/>
              <a:ext cx="900" cy="0"/>
            </a:xfrm>
            <a:prstGeom prst="line">
              <a:avLst/>
            </a:prstGeom>
            <a:noFill/>
            <a:ln w="9525">
              <a:solidFill>
                <a:srgbClr val="000000"/>
              </a:solidFill>
              <a:round/>
              <a:headEnd/>
              <a:tailEnd type="triangle" w="med" len="med"/>
            </a:ln>
          </p:spPr>
          <p:txBody>
            <a:bodyPr/>
            <a:lstStyle/>
            <a:p>
              <a:endParaRPr lang="en-GB"/>
            </a:p>
          </p:txBody>
        </p:sp>
        <p:sp>
          <p:nvSpPr>
            <p:cNvPr id="17423" name="Line 8"/>
            <p:cNvSpPr>
              <a:spLocks noChangeShapeType="1"/>
            </p:cNvSpPr>
            <p:nvPr/>
          </p:nvSpPr>
          <p:spPr bwMode="auto">
            <a:xfrm flipH="1" flipV="1">
              <a:off x="3240" y="4860"/>
              <a:ext cx="0" cy="360"/>
            </a:xfrm>
            <a:prstGeom prst="line">
              <a:avLst/>
            </a:prstGeom>
            <a:noFill/>
            <a:ln w="9525">
              <a:solidFill>
                <a:srgbClr val="000000"/>
              </a:solidFill>
              <a:round/>
              <a:headEnd/>
              <a:tailEnd type="triangle" w="med" len="med"/>
            </a:ln>
          </p:spPr>
          <p:txBody>
            <a:bodyPr/>
            <a:lstStyle/>
            <a:p>
              <a:endParaRPr lang="en-GB"/>
            </a:p>
          </p:txBody>
        </p:sp>
        <p:sp>
          <p:nvSpPr>
            <p:cNvPr id="17424" name="Line 7"/>
            <p:cNvSpPr>
              <a:spLocks noChangeShapeType="1"/>
            </p:cNvSpPr>
            <p:nvPr/>
          </p:nvSpPr>
          <p:spPr bwMode="auto">
            <a:xfrm flipH="1">
              <a:off x="3240" y="1980"/>
              <a:ext cx="0" cy="360"/>
            </a:xfrm>
            <a:prstGeom prst="line">
              <a:avLst/>
            </a:prstGeom>
            <a:noFill/>
            <a:ln w="9525">
              <a:solidFill>
                <a:srgbClr val="000000"/>
              </a:solidFill>
              <a:round/>
              <a:headEnd/>
              <a:tailEnd type="triangle" w="med" len="med"/>
            </a:ln>
          </p:spPr>
          <p:txBody>
            <a:bodyPr/>
            <a:lstStyle/>
            <a:p>
              <a:endParaRPr lang="en-GB"/>
            </a:p>
          </p:txBody>
        </p:sp>
        <p:sp>
          <p:nvSpPr>
            <p:cNvPr id="17425" name="Line 6"/>
            <p:cNvSpPr>
              <a:spLocks noChangeShapeType="1"/>
            </p:cNvSpPr>
            <p:nvPr/>
          </p:nvSpPr>
          <p:spPr bwMode="auto">
            <a:xfrm flipH="1">
              <a:off x="3960" y="3780"/>
              <a:ext cx="720" cy="0"/>
            </a:xfrm>
            <a:prstGeom prst="line">
              <a:avLst/>
            </a:prstGeom>
            <a:noFill/>
            <a:ln w="9525">
              <a:solidFill>
                <a:srgbClr val="000000"/>
              </a:solidFill>
              <a:round/>
              <a:headEnd type="triangle" w="med" len="med"/>
              <a:tailEnd type="triangle" w="med" len="med"/>
            </a:ln>
          </p:spPr>
          <p:txBody>
            <a:bodyPr/>
            <a:lstStyle/>
            <a:p>
              <a:endParaRPr lang="en-GB"/>
            </a:p>
          </p:txBody>
        </p:sp>
      </p:gr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0" y="260648"/>
            <a:ext cx="9144000" cy="1143000"/>
          </a:xfrm>
        </p:spPr>
        <p:txBody>
          <a:bodyPr/>
          <a:lstStyle/>
          <a:p>
            <a:r>
              <a:rPr lang="en-GB" sz="3600" dirty="0" smtClean="0"/>
              <a:t>Quality </a:t>
            </a:r>
            <a:r>
              <a:rPr lang="en-GB" sz="3600" dirty="0" smtClean="0"/>
              <a:t>levels and the dirt road </a:t>
            </a:r>
            <a:br>
              <a:rPr lang="en-GB" sz="3600" dirty="0" smtClean="0"/>
            </a:br>
            <a:endParaRPr lang="en-GB" sz="3600" dirty="0" smtClean="0"/>
          </a:p>
        </p:txBody>
      </p:sp>
      <p:sp>
        <p:nvSpPr>
          <p:cNvPr id="23555" name="Content Placeholder 2"/>
          <p:cNvSpPr>
            <a:spLocks noGrp="1"/>
          </p:cNvSpPr>
          <p:nvPr>
            <p:ph idx="1"/>
          </p:nvPr>
        </p:nvSpPr>
        <p:spPr/>
        <p:txBody>
          <a:bodyPr/>
          <a:lstStyle/>
          <a:p>
            <a:pPr>
              <a:defRPr/>
            </a:pPr>
            <a:r>
              <a:rPr lang="en-GB" sz="2800" dirty="0" smtClean="0">
                <a:latin typeface="+mj-lt"/>
              </a:rPr>
              <a:t>Does the regulator need to intervene to ensure a basic level of quality? </a:t>
            </a:r>
            <a:r>
              <a:rPr lang="en-GB" sz="2800" dirty="0" smtClean="0"/>
              <a:t>In Europe since 2011, regulators can ‘prevent the degradation of service and the hindering or slowing down of traffic over networks’; this applies symmetrically to all networks</a:t>
            </a:r>
            <a:endParaRPr lang="en-GB" sz="2800" dirty="0" smtClean="0">
              <a:latin typeface="+mj-lt"/>
            </a:endParaRPr>
          </a:p>
          <a:p>
            <a:pPr>
              <a:defRPr/>
            </a:pPr>
            <a:r>
              <a:rPr lang="en-GB" sz="2800" dirty="0" smtClean="0">
                <a:latin typeface="+mj-lt"/>
              </a:rPr>
              <a:t>The dirt road: if paid for higher levels of service sit beside the ‘best efforts’ internet, ISP should not degrade the latter to force  CSPs and their customers to pay more</a:t>
            </a:r>
          </a:p>
          <a:p>
            <a:pPr>
              <a:defRPr/>
            </a:pPr>
            <a:r>
              <a:rPr lang="en-GB" sz="2800" dirty="0" smtClean="0">
                <a:latin typeface="+mj-lt"/>
              </a:rPr>
              <a:t>This is a possible route to excess profits by a dominant ISP</a:t>
            </a:r>
          </a:p>
        </p:txBody>
      </p:sp>
      <p:sp>
        <p:nvSpPr>
          <p:cNvPr id="4" name="Slide Number Placeholder 3"/>
          <p:cNvSpPr>
            <a:spLocks noGrp="1"/>
          </p:cNvSpPr>
          <p:nvPr>
            <p:ph type="sldNum" sz="quarter" idx="12"/>
          </p:nvPr>
        </p:nvSpPr>
        <p:spPr/>
        <p:txBody>
          <a:bodyPr/>
          <a:lstStyle/>
          <a:p>
            <a:pPr>
              <a:defRPr/>
            </a:pPr>
            <a:fld id="{D3115593-4922-4740-87F9-6A44CB74AD4C}" type="slidenum">
              <a:rPr lang="en-GB" smtClean="0"/>
              <a:pPr>
                <a:defRPr/>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sz="2800" b="1" dirty="0" smtClean="0"/>
              <a:t>Regulating digital platforms and net neutrality</a:t>
            </a:r>
            <a:endParaRPr lang="en-GB" sz="2800" dirty="0"/>
          </a:p>
        </p:txBody>
      </p:sp>
      <p:sp>
        <p:nvSpPr>
          <p:cNvPr id="5" name="Subtitle 4"/>
          <p:cNvSpPr>
            <a:spLocks noGrp="1"/>
          </p:cNvSpPr>
          <p:nvPr>
            <p:ph type="subTitle" idx="1"/>
          </p:nvPr>
        </p:nvSpPr>
        <p:spPr/>
        <p:txBody>
          <a:bodyPr/>
          <a:lstStyle/>
          <a:p>
            <a:r>
              <a:rPr lang="en-GB" dirty="0" smtClean="0">
                <a:solidFill>
                  <a:schemeClr val="tx1"/>
                </a:solidFill>
              </a:rPr>
              <a:t>Martin Cave</a:t>
            </a:r>
          </a:p>
          <a:p>
            <a:r>
              <a:rPr lang="en-GB" dirty="0" smtClean="0">
                <a:solidFill>
                  <a:schemeClr val="tx1"/>
                </a:solidFill>
              </a:rPr>
              <a:t>Imperial College Business School</a:t>
            </a:r>
            <a:endParaRPr lang="en-GB"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3568" y="260648"/>
            <a:ext cx="7772400" cy="587375"/>
          </a:xfrm>
        </p:spPr>
        <p:txBody>
          <a:bodyPr/>
          <a:lstStyle/>
          <a:p>
            <a:r>
              <a:rPr lang="en-GB" sz="3200" dirty="0" smtClean="0"/>
              <a:t>The </a:t>
            </a:r>
            <a:r>
              <a:rPr lang="en-GB" sz="3200" dirty="0" smtClean="0"/>
              <a:t>economics - </a:t>
            </a:r>
            <a:r>
              <a:rPr lang="en-GB" sz="3200" dirty="0" smtClean="0"/>
              <a:t>modelling set-up</a:t>
            </a:r>
          </a:p>
        </p:txBody>
      </p:sp>
      <p:sp>
        <p:nvSpPr>
          <p:cNvPr id="16387" name="Content Placeholder 2"/>
          <p:cNvSpPr>
            <a:spLocks noGrp="1"/>
          </p:cNvSpPr>
          <p:nvPr>
            <p:ph idx="1"/>
          </p:nvPr>
        </p:nvSpPr>
        <p:spPr>
          <a:xfrm>
            <a:off x="755576" y="836712"/>
            <a:ext cx="7772400" cy="4899025"/>
          </a:xfrm>
        </p:spPr>
        <p:txBody>
          <a:bodyPr/>
          <a:lstStyle/>
          <a:p>
            <a:r>
              <a:rPr lang="en-GB" sz="2800" dirty="0" smtClean="0"/>
              <a:t>Customers: often distributed on a unit interval, with an ISP at one end: handy for putting a duopolistic ISP at the other</a:t>
            </a:r>
          </a:p>
          <a:p>
            <a:r>
              <a:rPr lang="en-GB" sz="2800" dirty="0" smtClean="0"/>
              <a:t>CSPs: which may be monopolistically competitive</a:t>
            </a:r>
          </a:p>
          <a:p>
            <a:r>
              <a:rPr lang="en-GB" sz="2800" dirty="0" smtClean="0"/>
              <a:t>ISPs: one or two (identical or differentiated)</a:t>
            </a:r>
          </a:p>
          <a:p>
            <a:r>
              <a:rPr lang="en-GB" sz="2800" dirty="0" smtClean="0"/>
              <a:t>Regulatory regimes:</a:t>
            </a:r>
          </a:p>
          <a:p>
            <a:pPr>
              <a:buFontTx/>
              <a:buNone/>
            </a:pPr>
            <a:r>
              <a:rPr lang="en-GB" sz="2800" dirty="0" smtClean="0"/>
              <a:t>  - </a:t>
            </a:r>
            <a:r>
              <a:rPr lang="en-GB" sz="2400" i="1" dirty="0" smtClean="0"/>
              <a:t>NN: </a:t>
            </a:r>
            <a:r>
              <a:rPr lang="en-GB" sz="2400" i="1" dirty="0" err="1" smtClean="0"/>
              <a:t>ie</a:t>
            </a:r>
            <a:r>
              <a:rPr lang="en-GB" sz="2400" i="1" dirty="0" smtClean="0"/>
              <a:t> no charge imposed by ISPs on CSPs, </a:t>
            </a:r>
            <a:r>
              <a:rPr lang="en-GB" sz="2400" i="1" dirty="0" smtClean="0"/>
              <a:t>imposing a </a:t>
            </a:r>
            <a:r>
              <a:rPr lang="en-GB" sz="2400" i="1" dirty="0" smtClean="0"/>
              <a:t>one-sided market with only customers paying differentially. (Can ISPs make as much money in this one-sided market? See </a:t>
            </a:r>
            <a:r>
              <a:rPr lang="en-GB" sz="2400" i="1" dirty="0" err="1" smtClean="0"/>
              <a:t>Gans</a:t>
            </a:r>
            <a:r>
              <a:rPr lang="en-GB" sz="2400" i="1" dirty="0" smtClean="0"/>
              <a:t> and Katz, NBER 2016.) </a:t>
            </a:r>
          </a:p>
          <a:p>
            <a:pPr>
              <a:buFontTx/>
              <a:buNone/>
            </a:pPr>
            <a:r>
              <a:rPr lang="en-GB" sz="2400" i="1" dirty="0" smtClean="0"/>
              <a:t>  - termination rate: uniform charge on CSPs for access to customers (as with voice call termination rates in Europe) </a:t>
            </a:r>
          </a:p>
          <a:p>
            <a:pPr>
              <a:buFontTx/>
              <a:buNone/>
            </a:pPr>
            <a:r>
              <a:rPr lang="en-GB" sz="2800" i="1" dirty="0" smtClean="0"/>
              <a:t>  - </a:t>
            </a:r>
            <a:r>
              <a:rPr lang="en-GB" sz="2400" i="1" dirty="0" err="1" smtClean="0"/>
              <a:t>tiering</a:t>
            </a:r>
            <a:r>
              <a:rPr lang="en-GB" sz="2400" i="1" dirty="0" smtClean="0"/>
              <a:t>: range of options offered to CSPs by ISPs.   </a:t>
            </a:r>
          </a:p>
        </p:txBody>
      </p:sp>
      <p:sp>
        <p:nvSpPr>
          <p:cNvPr id="16388" name="Slide Number Placeholder 3"/>
          <p:cNvSpPr>
            <a:spLocks noGrp="1"/>
          </p:cNvSpPr>
          <p:nvPr>
            <p:ph type="sldNum" sz="quarter" idx="12"/>
          </p:nvPr>
        </p:nvSpPr>
        <p:spPr>
          <a:noFill/>
        </p:spPr>
        <p:txBody>
          <a:bodyPr/>
          <a:lstStyle/>
          <a:p>
            <a:fld id="{C544E4A6-F95C-4378-BE16-90578F5FAAD4}" type="slidenum">
              <a:rPr lang="en-GB" smtClean="0"/>
              <a:pPr/>
              <a:t>20</a:t>
            </a:fld>
            <a:endParaRPr lang="en-GB"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83223" y="1"/>
            <a:ext cx="7772400" cy="1090613"/>
          </a:xfrm>
        </p:spPr>
        <p:txBody>
          <a:bodyPr/>
          <a:lstStyle/>
          <a:p>
            <a:r>
              <a:rPr lang="en-GB" smtClean="0"/>
              <a:t> </a:t>
            </a:r>
            <a:br>
              <a:rPr lang="en-GB" smtClean="0"/>
            </a:br>
            <a:r>
              <a:rPr lang="en-GB" sz="3600" smtClean="0"/>
              <a:t>I. Exclusion:Hermalin and Katz (IEP 2007)</a:t>
            </a:r>
          </a:p>
        </p:txBody>
      </p:sp>
      <p:sp>
        <p:nvSpPr>
          <p:cNvPr id="17411" name="Content Placeholder 2"/>
          <p:cNvSpPr>
            <a:spLocks noGrp="1"/>
          </p:cNvSpPr>
          <p:nvPr>
            <p:ph idx="1"/>
          </p:nvPr>
        </p:nvSpPr>
        <p:spPr>
          <a:xfrm>
            <a:off x="650631" y="1196975"/>
            <a:ext cx="7772400" cy="4467225"/>
          </a:xfrm>
        </p:spPr>
        <p:txBody>
          <a:bodyPr/>
          <a:lstStyle/>
          <a:p>
            <a:r>
              <a:rPr lang="en-GB" sz="2800" dirty="0" smtClean="0"/>
              <a:t>Monopolistic/duopolistic ISPs offer service quality tiers to CSPs; or are restricted to a single product line</a:t>
            </a:r>
          </a:p>
          <a:p>
            <a:r>
              <a:rPr lang="en-GB" sz="2800" dirty="0" smtClean="0"/>
              <a:t> In the latter case, CSPs wanting low quality are driven out; those wanting high quality are undersupplied; accordingly those in the middle benefit, </a:t>
            </a:r>
          </a:p>
          <a:p>
            <a:r>
              <a:rPr lang="en-GB" sz="2800" dirty="0" smtClean="0"/>
              <a:t>As a result, choice is limited: welfare effect is probably negative </a:t>
            </a:r>
          </a:p>
          <a:p>
            <a:r>
              <a:rPr lang="en-GB" sz="2800" dirty="0" smtClean="0"/>
              <a:t>It is also shown that a uniform termination rate on CSPs reduces </a:t>
            </a:r>
            <a:r>
              <a:rPr lang="en-GB" sz="2800" dirty="0" err="1" smtClean="0"/>
              <a:t>QoS</a:t>
            </a:r>
            <a:r>
              <a:rPr lang="en-GB" sz="2800" dirty="0" smtClean="0"/>
              <a:t> but by less than a zero fee.  </a:t>
            </a:r>
          </a:p>
        </p:txBody>
      </p:sp>
      <p:sp>
        <p:nvSpPr>
          <p:cNvPr id="17412" name="Slide Number Placeholder 3"/>
          <p:cNvSpPr>
            <a:spLocks noGrp="1"/>
          </p:cNvSpPr>
          <p:nvPr>
            <p:ph type="sldNum" sz="quarter" idx="12"/>
          </p:nvPr>
        </p:nvSpPr>
        <p:spPr>
          <a:noFill/>
        </p:spPr>
        <p:txBody>
          <a:bodyPr/>
          <a:lstStyle/>
          <a:p>
            <a:fld id="{9BD67E7F-0AB9-4FB4-AF9E-999248D8A8D1}" type="slidenum">
              <a:rPr lang="en-GB" smtClean="0"/>
              <a:pPr/>
              <a:t>21</a:t>
            </a:fld>
            <a:endParaRPr lang="en-GB"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z="3600" smtClean="0"/>
              <a:t>II. Externalities:Economides and Tag (IEP 2012) </a:t>
            </a:r>
          </a:p>
        </p:txBody>
      </p:sp>
      <p:sp>
        <p:nvSpPr>
          <p:cNvPr id="18435" name="Content Placeholder 2"/>
          <p:cNvSpPr>
            <a:spLocks noGrp="1"/>
          </p:cNvSpPr>
          <p:nvPr>
            <p:ph idx="1"/>
          </p:nvPr>
        </p:nvSpPr>
        <p:spPr/>
        <p:txBody>
          <a:bodyPr/>
          <a:lstStyle/>
          <a:p>
            <a:r>
              <a:rPr lang="en-GB" dirty="0" smtClean="0"/>
              <a:t>One or two platforms; multiple advertiser-supported differentiated CSPs</a:t>
            </a:r>
          </a:p>
          <a:p>
            <a:r>
              <a:rPr lang="en-GB" dirty="0" smtClean="0"/>
              <a:t>Either zero charges to CSPs (NN) or non-zero termination rate</a:t>
            </a:r>
          </a:p>
          <a:p>
            <a:r>
              <a:rPr lang="en-GB" dirty="0" smtClean="0"/>
              <a:t>Cross-group network externalities: customers’ utility a function of number of CSPs </a:t>
            </a:r>
          </a:p>
          <a:p>
            <a:r>
              <a:rPr lang="en-GB" dirty="0" smtClean="0"/>
              <a:t>If externalities are large enough, NN can yield higher welfare, with one or two platforms  </a:t>
            </a:r>
          </a:p>
        </p:txBody>
      </p:sp>
      <p:sp>
        <p:nvSpPr>
          <p:cNvPr id="18436" name="Slide Number Placeholder 3"/>
          <p:cNvSpPr>
            <a:spLocks noGrp="1"/>
          </p:cNvSpPr>
          <p:nvPr>
            <p:ph type="sldNum" sz="quarter" idx="12"/>
          </p:nvPr>
        </p:nvSpPr>
        <p:spPr>
          <a:noFill/>
        </p:spPr>
        <p:txBody>
          <a:bodyPr/>
          <a:lstStyle/>
          <a:p>
            <a:fld id="{49497EFB-5503-49C8-9FE4-7A89B8F94DA1}" type="slidenum">
              <a:rPr lang="en-GB" smtClean="0"/>
              <a:pPr/>
              <a:t>22</a:t>
            </a:fld>
            <a:endParaRPr lang="en-GB"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sz="3200" dirty="0" smtClean="0"/>
              <a:t>III. </a:t>
            </a:r>
            <a:r>
              <a:rPr lang="en-GB" sz="3200" dirty="0" err="1" smtClean="0"/>
              <a:t>Bourreau</a:t>
            </a:r>
            <a:r>
              <a:rPr lang="en-GB" sz="3200" dirty="0" smtClean="0"/>
              <a:t>, </a:t>
            </a:r>
            <a:r>
              <a:rPr lang="en-GB" sz="3200" dirty="0" err="1" smtClean="0"/>
              <a:t>Kourandi</a:t>
            </a:r>
            <a:r>
              <a:rPr lang="en-GB" sz="3200" dirty="0" smtClean="0"/>
              <a:t> and Valletti (JIE 2015) </a:t>
            </a:r>
          </a:p>
        </p:txBody>
      </p:sp>
      <p:sp>
        <p:nvSpPr>
          <p:cNvPr id="19459" name="Content Placeholder 2"/>
          <p:cNvSpPr>
            <a:spLocks noGrp="1"/>
          </p:cNvSpPr>
          <p:nvPr>
            <p:ph idx="1"/>
          </p:nvPr>
        </p:nvSpPr>
        <p:spPr/>
        <p:txBody>
          <a:bodyPr/>
          <a:lstStyle/>
          <a:p>
            <a:r>
              <a:rPr lang="en-GB" sz="2800" dirty="0" smtClean="0"/>
              <a:t>2 platforms; continuum of heterogeneous CSPs.</a:t>
            </a:r>
          </a:p>
          <a:p>
            <a:r>
              <a:rPr lang="en-GB" sz="2800" dirty="0" smtClean="0"/>
              <a:t>a) NN or b) fast and slow tiers</a:t>
            </a:r>
          </a:p>
          <a:p>
            <a:r>
              <a:rPr lang="en-GB" sz="2800" dirty="0" smtClean="0"/>
              <a:t>The more end users single home on the ISPs, the higher ‘termination rate’ ISPs can charge CSPs</a:t>
            </a:r>
          </a:p>
          <a:p>
            <a:r>
              <a:rPr lang="en-GB" sz="2800" dirty="0" smtClean="0"/>
              <a:t>ISPs chose to price discriminate to content providers</a:t>
            </a:r>
          </a:p>
          <a:p>
            <a:r>
              <a:rPr lang="en-GB" sz="2800" dirty="0" smtClean="0"/>
              <a:t>Sabotage of slow lane (‘dirt road’) might arise</a:t>
            </a:r>
          </a:p>
          <a:p>
            <a:r>
              <a:rPr lang="en-GB" sz="2800" dirty="0" smtClean="0"/>
              <a:t>Less investment  and lower surplus under NN, (but possibly higher profits)</a:t>
            </a:r>
          </a:p>
        </p:txBody>
      </p:sp>
      <p:sp>
        <p:nvSpPr>
          <p:cNvPr id="19460" name="Slide Number Placeholder 3"/>
          <p:cNvSpPr>
            <a:spLocks noGrp="1"/>
          </p:cNvSpPr>
          <p:nvPr>
            <p:ph type="sldNum" sz="quarter" idx="12"/>
          </p:nvPr>
        </p:nvSpPr>
        <p:spPr>
          <a:noFill/>
        </p:spPr>
        <p:txBody>
          <a:bodyPr/>
          <a:lstStyle/>
          <a:p>
            <a:fld id="{DAF6A501-17EF-42BC-8D8A-FEC887978EBA}" type="slidenum">
              <a:rPr lang="en-GB" smtClean="0"/>
              <a:pPr/>
              <a:t>23</a:t>
            </a:fld>
            <a:endParaRPr lang="en-GB"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Tiered pricing: finding the ‘economic’ balance</a:t>
            </a:r>
            <a:endParaRPr lang="en-GB" sz="3200" dirty="0"/>
          </a:p>
        </p:txBody>
      </p:sp>
      <p:sp>
        <p:nvSpPr>
          <p:cNvPr id="3" name="Content Placeholder 2"/>
          <p:cNvSpPr>
            <a:spLocks noGrp="1"/>
          </p:cNvSpPr>
          <p:nvPr>
            <p:ph idx="1"/>
          </p:nvPr>
        </p:nvSpPr>
        <p:spPr/>
        <p:txBody>
          <a:bodyPr/>
          <a:lstStyle/>
          <a:p>
            <a:r>
              <a:rPr lang="en-GB" sz="2400" dirty="0" smtClean="0"/>
              <a:t>The simplest static models, and some dynamic ones, generally do </a:t>
            </a:r>
            <a:r>
              <a:rPr lang="en-GB" sz="2400" u="sng" dirty="0" smtClean="0"/>
              <a:t>not</a:t>
            </a:r>
            <a:r>
              <a:rPr lang="en-GB" sz="2400" dirty="0" smtClean="0"/>
              <a:t> support a restriction to zero of the ISP/CAP price</a:t>
            </a:r>
          </a:p>
          <a:p>
            <a:r>
              <a:rPr lang="en-GB" sz="2400" dirty="0" smtClean="0"/>
              <a:t>This suggests that tiered pricing may confer benefit with competitive ISPs</a:t>
            </a:r>
          </a:p>
          <a:p>
            <a:r>
              <a:rPr lang="en-GB" sz="2400" dirty="0" smtClean="0"/>
              <a:t> But what if the ISP market is very concentrated (with a 60-70% supplier, as in the US and Mexico)? Does this justify an NN ‘no </a:t>
            </a:r>
            <a:r>
              <a:rPr lang="en-GB" sz="2400" dirty="0" err="1" smtClean="0"/>
              <a:t>tiering</a:t>
            </a:r>
            <a:r>
              <a:rPr lang="en-GB" sz="2400" dirty="0" smtClean="0"/>
              <a:t>’ rule  </a:t>
            </a:r>
          </a:p>
          <a:p>
            <a:pPr>
              <a:buNone/>
            </a:pPr>
            <a:endParaRPr lang="en-GB" sz="2800" dirty="0" smtClean="0"/>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517282" y="333375"/>
            <a:ext cx="8043496" cy="1143000"/>
          </a:xfrm>
        </p:spPr>
        <p:txBody>
          <a:bodyPr/>
          <a:lstStyle/>
          <a:p>
            <a:r>
              <a:rPr lang="en-GB" altLang="en-US" sz="3600" dirty="0" smtClean="0"/>
              <a:t>Uncontroversial regulatory </a:t>
            </a:r>
            <a:r>
              <a:rPr lang="en-GB" altLang="en-US" sz="3600" dirty="0" smtClean="0"/>
              <a:t>interventions on ISPs</a:t>
            </a:r>
          </a:p>
        </p:txBody>
      </p:sp>
      <p:sp>
        <p:nvSpPr>
          <p:cNvPr id="22531" name="Content Placeholder 2"/>
          <p:cNvSpPr>
            <a:spLocks noGrp="1"/>
          </p:cNvSpPr>
          <p:nvPr>
            <p:ph idx="1"/>
          </p:nvPr>
        </p:nvSpPr>
        <p:spPr/>
        <p:txBody>
          <a:bodyPr/>
          <a:lstStyle/>
          <a:p>
            <a:r>
              <a:rPr lang="en-GB" altLang="en-US" sz="2800" dirty="0" smtClean="0"/>
              <a:t>(to benefit end users) - intelligible disclosure </a:t>
            </a:r>
            <a:r>
              <a:rPr lang="en-GB" altLang="en-US" sz="2800" dirty="0" smtClean="0"/>
              <a:t>to customers of  </a:t>
            </a:r>
            <a:r>
              <a:rPr lang="en-GB" altLang="en-US" sz="2800" dirty="0" smtClean="0"/>
              <a:t>traffic management practices</a:t>
            </a:r>
          </a:p>
          <a:p>
            <a:r>
              <a:rPr lang="en-GB" altLang="en-US" sz="2800" dirty="0" smtClean="0"/>
              <a:t>(to benefit end users and CSPs) - prohibition of  discriminatory throttling, blocking and pricing by ISPs</a:t>
            </a:r>
          </a:p>
          <a:p>
            <a:r>
              <a:rPr lang="en-GB" altLang="en-US" sz="2800" dirty="0" smtClean="0"/>
              <a:t>(to benefit end users in particular) - avoidance of the degradation of  ‘best efforts’ (the ‘dirt road’ tactic)  by minimum quality of service regulation</a:t>
            </a:r>
          </a:p>
        </p:txBody>
      </p:sp>
      <p:sp>
        <p:nvSpPr>
          <p:cNvPr id="14340" name="Slide Number Placeholder 3"/>
          <p:cNvSpPr>
            <a:spLocks noGrp="1"/>
          </p:cNvSpPr>
          <p:nvPr>
            <p:ph type="sldNum" sz="quarter" idx="12"/>
          </p:nvPr>
        </p:nvSpPr>
        <p:spPr/>
        <p:txBody>
          <a:bodyPr/>
          <a:lstStyle/>
          <a:p>
            <a:pPr>
              <a:defRPr/>
            </a:pPr>
            <a:fld id="{17A09C5E-EFB9-4674-A984-12CE815BECA5}" type="slidenum">
              <a:rPr lang="en-GB" altLang="en-US" smtClean="0"/>
              <a:pPr>
                <a:defRPr/>
              </a:pPr>
              <a:t>25</a:t>
            </a:fld>
            <a:endParaRPr lang="en-GB" alt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z="3600" dirty="0" smtClean="0"/>
              <a:t>Prohibition of tiered pricing in practice  </a:t>
            </a:r>
          </a:p>
        </p:txBody>
      </p:sp>
      <p:sp>
        <p:nvSpPr>
          <p:cNvPr id="24579" name="Content Placeholder 2"/>
          <p:cNvSpPr>
            <a:spLocks noGrp="1"/>
          </p:cNvSpPr>
          <p:nvPr>
            <p:ph idx="1"/>
          </p:nvPr>
        </p:nvSpPr>
        <p:spPr/>
        <p:txBody>
          <a:bodyPr/>
          <a:lstStyle/>
          <a:p>
            <a:r>
              <a:rPr lang="en-GB" sz="2400" dirty="0" smtClean="0"/>
              <a:t>In practice many countries have adopted NN rules, including tiered pricing, but sometimes they have been knocked back by the courts. </a:t>
            </a:r>
          </a:p>
          <a:p>
            <a:r>
              <a:rPr lang="en-GB" sz="2400" dirty="0" smtClean="0"/>
              <a:t>In the US the </a:t>
            </a:r>
            <a:r>
              <a:rPr lang="en-GB" sz="2400" dirty="0" smtClean="0"/>
              <a:t>Trump </a:t>
            </a:r>
            <a:r>
              <a:rPr lang="en-GB" sz="2400" dirty="0" smtClean="0"/>
              <a:t>FCC is rolling back the Obama FCC’s rules. The EU’s rules are only a year old. </a:t>
            </a:r>
          </a:p>
          <a:p>
            <a:r>
              <a:rPr lang="en-GB" sz="2400" dirty="0" smtClean="0"/>
              <a:t>In the US and EU, exceptions are made for specialised services </a:t>
            </a:r>
          </a:p>
          <a:p>
            <a:r>
              <a:rPr lang="en-GB" sz="2400" dirty="0" smtClean="0"/>
              <a:t>New technologies – network virtualisation and software defined radio - which allow networks to be configured into heterogeneous ‘slices’  make the maintenance of uniformity more difficult  </a:t>
            </a:r>
          </a:p>
        </p:txBody>
      </p:sp>
      <p:sp>
        <p:nvSpPr>
          <p:cNvPr id="4" name="Slide Number Placeholder 3"/>
          <p:cNvSpPr>
            <a:spLocks noGrp="1"/>
          </p:cNvSpPr>
          <p:nvPr>
            <p:ph type="sldNum" sz="quarter" idx="12"/>
          </p:nvPr>
        </p:nvSpPr>
        <p:spPr/>
        <p:txBody>
          <a:bodyPr/>
          <a:lstStyle/>
          <a:p>
            <a:pPr>
              <a:defRPr/>
            </a:pPr>
            <a:fld id="{95AFE08E-298E-46F0-A428-8373FF8427E1}" type="slidenum">
              <a:rPr lang="en-GB" smtClean="0"/>
              <a:pPr>
                <a:defRPr/>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85800" y="609601"/>
            <a:ext cx="7772400" cy="874713"/>
          </a:xfrm>
        </p:spPr>
        <p:txBody>
          <a:bodyPr/>
          <a:lstStyle/>
          <a:p>
            <a:r>
              <a:rPr lang="en-GB" smtClean="0"/>
              <a:t>Zero rating</a:t>
            </a:r>
          </a:p>
        </p:txBody>
      </p:sp>
      <p:sp>
        <p:nvSpPr>
          <p:cNvPr id="25603" name="Content Placeholder 2"/>
          <p:cNvSpPr>
            <a:spLocks noGrp="1"/>
          </p:cNvSpPr>
          <p:nvPr>
            <p:ph idx="1"/>
          </p:nvPr>
        </p:nvSpPr>
        <p:spPr>
          <a:xfrm>
            <a:off x="685800" y="1557338"/>
            <a:ext cx="7772400" cy="4538662"/>
          </a:xfrm>
        </p:spPr>
        <p:txBody>
          <a:bodyPr/>
          <a:lstStyle/>
          <a:p>
            <a:r>
              <a:rPr lang="en-GB" sz="2400" dirty="0" smtClean="0"/>
              <a:t>This is a way in which an advertiser-supported CSP can ‘lower its price’ to mobile end users. </a:t>
            </a:r>
            <a:r>
              <a:rPr lang="en-GB" sz="2400" dirty="0" err="1" smtClean="0"/>
              <a:t>Facebook</a:t>
            </a:r>
            <a:r>
              <a:rPr lang="en-GB" sz="2400" dirty="0" smtClean="0"/>
              <a:t>, </a:t>
            </a:r>
            <a:r>
              <a:rPr lang="en-GB" sz="2400" dirty="0" err="1" smtClean="0"/>
              <a:t>eg</a:t>
            </a:r>
            <a:r>
              <a:rPr lang="en-GB" sz="2400" dirty="0" smtClean="0"/>
              <a:t>, pays an ISP not to count its customers’ </a:t>
            </a:r>
            <a:r>
              <a:rPr lang="en-GB" sz="2400" dirty="0" err="1" smtClean="0"/>
              <a:t>Facebook</a:t>
            </a:r>
            <a:r>
              <a:rPr lang="en-GB" sz="2400" dirty="0" smtClean="0"/>
              <a:t> minutes against their allowance – a freebie</a:t>
            </a:r>
          </a:p>
          <a:p>
            <a:r>
              <a:rPr lang="en-GB" sz="2400" dirty="0" smtClean="0"/>
              <a:t>Because the revenues are transferred to end users, its impact on consumer surplus is likely to be positive</a:t>
            </a:r>
          </a:p>
          <a:p>
            <a:r>
              <a:rPr lang="en-GB" sz="2400" dirty="0" smtClean="0"/>
              <a:t>Regulators find this hard to resist </a:t>
            </a:r>
          </a:p>
          <a:p>
            <a:r>
              <a:rPr lang="en-GB" sz="2400" dirty="0" smtClean="0"/>
              <a:t>But it may entrench dominance in the content market</a:t>
            </a:r>
          </a:p>
        </p:txBody>
      </p:sp>
      <p:sp>
        <p:nvSpPr>
          <p:cNvPr id="4" name="Slide Number Placeholder 3"/>
          <p:cNvSpPr>
            <a:spLocks noGrp="1"/>
          </p:cNvSpPr>
          <p:nvPr>
            <p:ph type="sldNum" sz="quarter" idx="12"/>
          </p:nvPr>
        </p:nvSpPr>
        <p:spPr/>
        <p:txBody>
          <a:bodyPr/>
          <a:lstStyle/>
          <a:p>
            <a:pPr>
              <a:defRPr/>
            </a:pPr>
            <a:fld id="{538E5452-E224-4F4B-9816-371AFCC7107B}" type="slidenum">
              <a:rPr lang="en-GB" smtClean="0"/>
              <a:pPr>
                <a:defRPr/>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z="3600" dirty="0" smtClean="0"/>
              <a:t>International experience on zero rating</a:t>
            </a:r>
          </a:p>
        </p:txBody>
      </p:sp>
      <p:sp>
        <p:nvSpPr>
          <p:cNvPr id="31747" name="Content Placeholder 2"/>
          <p:cNvSpPr>
            <a:spLocks noGrp="1"/>
          </p:cNvSpPr>
          <p:nvPr>
            <p:ph idx="1"/>
          </p:nvPr>
        </p:nvSpPr>
        <p:spPr/>
        <p:txBody>
          <a:bodyPr/>
          <a:lstStyle/>
          <a:p>
            <a:r>
              <a:rPr lang="en-GB" sz="2800" dirty="0" smtClean="0"/>
              <a:t>US: currently an NN regime with a specialised  services exception; some ambiguity over zero rating. NN now likely to be scrapped (despite powerful ISPs)</a:t>
            </a:r>
          </a:p>
          <a:p>
            <a:r>
              <a:rPr lang="en-GB" sz="2800" dirty="0" smtClean="0"/>
              <a:t>Europe: regime barely in place, with special services exception and possibly room for zero rating – cases in the courts</a:t>
            </a:r>
          </a:p>
          <a:p>
            <a:r>
              <a:rPr lang="en-GB" sz="2800" dirty="0" smtClean="0"/>
              <a:t>Latin America: Chile, first country with NN regulation allows some zero rating; Brazil –  NN regime still work in progress </a:t>
            </a:r>
          </a:p>
        </p:txBody>
      </p:sp>
      <p:sp>
        <p:nvSpPr>
          <p:cNvPr id="4" name="Slide Number Placeholder 3"/>
          <p:cNvSpPr>
            <a:spLocks noGrp="1"/>
          </p:cNvSpPr>
          <p:nvPr>
            <p:ph type="sldNum" sz="quarter" idx="12"/>
          </p:nvPr>
        </p:nvSpPr>
        <p:spPr/>
        <p:txBody>
          <a:bodyPr/>
          <a:lstStyle/>
          <a:p>
            <a:pPr>
              <a:defRPr/>
            </a:pPr>
            <a:fld id="{5760459A-B8B2-4AF0-9B47-EDC79679C3AC}" type="slidenum">
              <a:rPr lang="en-GB" smtClean="0"/>
              <a:pPr>
                <a:defRPr/>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Regulatory issue </a:t>
            </a:r>
            <a:r>
              <a:rPr lang="en-GB" sz="3200" dirty="0" smtClean="0"/>
              <a:t>3: </a:t>
            </a:r>
            <a:r>
              <a:rPr lang="en-GB" sz="3200" dirty="0" smtClean="0"/>
              <a:t>Is there a general need for ex ante online platform regulation in Europe? </a:t>
            </a:r>
            <a:endParaRPr lang="en-GB" sz="3200" dirty="0"/>
          </a:p>
        </p:txBody>
      </p:sp>
      <p:sp>
        <p:nvSpPr>
          <p:cNvPr id="3" name="Content Placeholder 2"/>
          <p:cNvSpPr>
            <a:spLocks noGrp="1"/>
          </p:cNvSpPr>
          <p:nvPr>
            <p:ph idx="1"/>
          </p:nvPr>
        </p:nvSpPr>
        <p:spPr/>
        <p:txBody>
          <a:bodyPr/>
          <a:lstStyle/>
          <a:p>
            <a:r>
              <a:rPr lang="en-GB" sz="2000" dirty="0" smtClean="0"/>
              <a:t>In 2015, the European Commission began a consultation on its approach to the regulation of Online Platforms</a:t>
            </a:r>
          </a:p>
          <a:p>
            <a:r>
              <a:rPr lang="en-GB" sz="2000" dirty="0" smtClean="0"/>
              <a:t>Should they be subject to ex ante regulation, or only to competition law?</a:t>
            </a:r>
          </a:p>
          <a:p>
            <a:r>
              <a:rPr lang="en-GB" sz="2000" dirty="0" smtClean="0"/>
              <a:t>The background included dominant positions held by GAFA – the US-based Google, Apple, </a:t>
            </a:r>
            <a:r>
              <a:rPr lang="en-GB" sz="2000" dirty="0" err="1" smtClean="0"/>
              <a:t>Facebook</a:t>
            </a:r>
            <a:r>
              <a:rPr lang="en-GB" sz="2000" dirty="0" smtClean="0"/>
              <a:t>, Amazon</a:t>
            </a:r>
          </a:p>
          <a:p>
            <a:r>
              <a:rPr lang="en-GB" sz="2000" dirty="0" smtClean="0"/>
              <a:t>Also, discussion of extending the ‘neutrality’ idea further, for example into search, where Google was subject to a (continuing) competition investigation revolving around  alleged favouritism in its search results of affiliated  services such as Google maps</a:t>
            </a:r>
          </a:p>
          <a:p>
            <a:r>
              <a:rPr lang="en-GB" sz="2000" dirty="0" smtClean="0"/>
              <a:t>The initial consultation document seemed quite receptive to intervention</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1400"/>
            <a:ext cx="8229600" cy="1143000"/>
          </a:xfrm>
        </p:spPr>
        <p:txBody>
          <a:bodyPr/>
          <a:lstStyle/>
          <a:p>
            <a:r>
              <a:rPr lang="en-GB" dirty="0" smtClean="0"/>
              <a:t>Multi-sided markets</a:t>
            </a:r>
            <a:endParaRPr lang="en-GB" dirty="0"/>
          </a:p>
        </p:txBody>
      </p:sp>
      <p:sp>
        <p:nvSpPr>
          <p:cNvPr id="3" name="Content Placeholder 2"/>
          <p:cNvSpPr>
            <a:spLocks noGrp="1"/>
          </p:cNvSpPr>
          <p:nvPr>
            <p:ph idx="1"/>
          </p:nvPr>
        </p:nvSpPr>
        <p:spPr>
          <a:xfrm>
            <a:off x="539552" y="836712"/>
            <a:ext cx="8229600" cy="4525963"/>
          </a:xfrm>
        </p:spPr>
        <p:txBody>
          <a:bodyPr/>
          <a:lstStyle/>
          <a:p>
            <a:r>
              <a:rPr lang="en-GB" sz="2800" dirty="0" smtClean="0"/>
              <a:t>Came into prominence in </a:t>
            </a:r>
            <a:r>
              <a:rPr lang="en-GB" sz="2800" dirty="0" err="1" smtClean="0"/>
              <a:t>Rochet</a:t>
            </a:r>
            <a:r>
              <a:rPr lang="en-GB" sz="2800" dirty="0" smtClean="0"/>
              <a:t> &amp; </a:t>
            </a:r>
            <a:r>
              <a:rPr lang="en-GB" sz="2800" dirty="0" err="1" smtClean="0"/>
              <a:t>Tirole</a:t>
            </a:r>
            <a:r>
              <a:rPr lang="en-GB" sz="2800" dirty="0" smtClean="0"/>
              <a:t> (2006) and Armstrong (2006)</a:t>
            </a:r>
          </a:p>
          <a:p>
            <a:r>
              <a:rPr lang="en-GB" sz="2800" dirty="0" smtClean="0"/>
              <a:t>Penetrated the business literature: see especially Evans &amp; </a:t>
            </a:r>
            <a:r>
              <a:rPr lang="en-GB" sz="2800" dirty="0" err="1" smtClean="0"/>
              <a:t>Schmalansee</a:t>
            </a:r>
            <a:r>
              <a:rPr lang="en-GB" sz="2800" dirty="0" smtClean="0"/>
              <a:t>  </a:t>
            </a:r>
            <a:r>
              <a:rPr lang="en-GB" sz="2800" i="1" dirty="0" smtClean="0"/>
              <a:t>Matchmakers</a:t>
            </a:r>
            <a:r>
              <a:rPr lang="en-GB" sz="2800" dirty="0" smtClean="0"/>
              <a:t> (2016)</a:t>
            </a:r>
          </a:p>
          <a:p>
            <a:r>
              <a:rPr lang="en-GB" sz="2800" dirty="0" smtClean="0"/>
              <a:t>Issues in play in competition law cases (see later US appeal court  judgment) </a:t>
            </a:r>
          </a:p>
          <a:p>
            <a:r>
              <a:rPr lang="en-GB" sz="2800" dirty="0" smtClean="0"/>
              <a:t>And as </a:t>
            </a:r>
            <a:r>
              <a:rPr lang="en-GB" sz="2800" smtClean="0"/>
              <a:t>part of in </a:t>
            </a:r>
            <a:r>
              <a:rPr lang="en-GB" sz="2800" dirty="0" smtClean="0"/>
              <a:t>EU Digital Single Market review (2015/6); and in the on-going net neutrality debate</a:t>
            </a:r>
          </a:p>
          <a:p>
            <a:r>
              <a:rPr lang="en-GB" sz="2800" dirty="0" smtClean="0"/>
              <a:t>Dilemma for authorities: if the analysis is not settled, do you  give the emerging arrangements a free pass (</a:t>
            </a:r>
            <a:r>
              <a:rPr lang="en-GB" sz="2800" dirty="0" err="1" smtClean="0"/>
              <a:t>ie</a:t>
            </a:r>
            <a:r>
              <a:rPr lang="en-GB" sz="2800" dirty="0" smtClean="0"/>
              <a:t>. forbear from regulation, allow mergers),  or do your best with what you’ve got? </a:t>
            </a:r>
            <a:endParaRPr lang="en-GB"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from the consultation*</a:t>
            </a:r>
            <a:endParaRPr lang="en-GB" dirty="0"/>
          </a:p>
        </p:txBody>
      </p:sp>
      <p:sp>
        <p:nvSpPr>
          <p:cNvPr id="3" name="Content Placeholder 2"/>
          <p:cNvSpPr>
            <a:spLocks noGrp="1"/>
          </p:cNvSpPr>
          <p:nvPr>
            <p:ph idx="1"/>
          </p:nvPr>
        </p:nvSpPr>
        <p:spPr/>
        <p:txBody>
          <a:bodyPr/>
          <a:lstStyle/>
          <a:p>
            <a:r>
              <a:rPr lang="en-GB" sz="2400" dirty="0" smtClean="0"/>
              <a:t>The EC concluded that platforms were too diverse to be analysed in one way, or even defined in a future-proof way</a:t>
            </a:r>
          </a:p>
          <a:p>
            <a:r>
              <a:rPr lang="en-GB" sz="2400" dirty="0" smtClean="0"/>
              <a:t>They appear to include both one-sided and multi-sided markets</a:t>
            </a:r>
          </a:p>
          <a:p>
            <a:r>
              <a:rPr lang="en-GB" sz="2400" dirty="0" smtClean="0"/>
              <a:t>The EC proposes a ‘problem-driven’ approach, beginning with whether the existing framework is adequate, also considering self-regulation</a:t>
            </a:r>
          </a:p>
          <a:p>
            <a:endParaRPr lang="en-GB" sz="2400" dirty="0" smtClean="0"/>
          </a:p>
          <a:p>
            <a:endParaRPr lang="en-GB" sz="2400" dirty="0" smtClean="0"/>
          </a:p>
          <a:p>
            <a:pPr>
              <a:buNone/>
            </a:pPr>
            <a:r>
              <a:rPr lang="en-GB" sz="2400" dirty="0" smtClean="0"/>
              <a:t>*</a:t>
            </a:r>
            <a:r>
              <a:rPr lang="en-GB" sz="1200" dirty="0" smtClean="0"/>
              <a:t>EC, SYNOPSIS REPORT ON THE PUBLIC CONSULTATION ON THE REGULATORY ENVIRONMENT FOR PLATFORMS, ONLINE INTERMEDIARIES AND THE COLLABORATIVE ECONOMY </a:t>
            </a:r>
            <a:endParaRPr lang="en-GB" sz="1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smtClean="0"/>
              <a:t>4 guiding principles</a:t>
            </a:r>
            <a:endParaRPr lang="en-GB" dirty="0"/>
          </a:p>
        </p:txBody>
      </p:sp>
      <p:sp>
        <p:nvSpPr>
          <p:cNvPr id="3" name="Content Placeholder 2"/>
          <p:cNvSpPr>
            <a:spLocks noGrp="1"/>
          </p:cNvSpPr>
          <p:nvPr>
            <p:ph idx="1"/>
          </p:nvPr>
        </p:nvSpPr>
        <p:spPr>
          <a:xfrm>
            <a:off x="467544" y="1196752"/>
            <a:ext cx="8229600" cy="4525963"/>
          </a:xfrm>
        </p:spPr>
        <p:txBody>
          <a:bodyPr/>
          <a:lstStyle/>
          <a:p>
            <a:r>
              <a:rPr lang="en-GB" sz="2400" dirty="0" smtClean="0"/>
              <a:t>A level playing field for digital services</a:t>
            </a:r>
          </a:p>
          <a:p>
            <a:pPr>
              <a:buNone/>
            </a:pPr>
            <a:r>
              <a:rPr lang="en-GB" sz="2000" i="1" dirty="0" smtClean="0"/>
              <a:t>(</a:t>
            </a:r>
            <a:r>
              <a:rPr lang="en-GB" sz="2000" i="1" dirty="0" err="1" smtClean="0"/>
              <a:t>eg</a:t>
            </a:r>
            <a:r>
              <a:rPr lang="en-GB" sz="2000" i="1" dirty="0" smtClean="0"/>
              <a:t>. similar obligations on OTT-supplied telecoms services as on ISP-supplied ones)</a:t>
            </a:r>
          </a:p>
          <a:p>
            <a:r>
              <a:rPr lang="en-GB" sz="2400" dirty="0" smtClean="0"/>
              <a:t>Responsible behaviour on online platforms to protect core values</a:t>
            </a:r>
          </a:p>
          <a:p>
            <a:pPr>
              <a:buNone/>
            </a:pPr>
            <a:r>
              <a:rPr lang="en-GB" sz="2000" i="1" dirty="0" smtClean="0"/>
              <a:t>(targeted measures to ensure removal of illegal – </a:t>
            </a:r>
            <a:r>
              <a:rPr lang="en-GB" sz="2000" i="1" dirty="0" err="1" smtClean="0"/>
              <a:t>eg</a:t>
            </a:r>
            <a:r>
              <a:rPr lang="en-GB" sz="2000" i="1" dirty="0" smtClean="0"/>
              <a:t> terroristic – content)</a:t>
            </a:r>
          </a:p>
          <a:p>
            <a:r>
              <a:rPr lang="en-GB" sz="2400" dirty="0" smtClean="0"/>
              <a:t>Fostering trust,  transparency, and ensuring fairness</a:t>
            </a:r>
          </a:p>
          <a:p>
            <a:pPr>
              <a:buNone/>
            </a:pPr>
            <a:r>
              <a:rPr lang="en-GB" sz="2000" i="1" dirty="0" smtClean="0"/>
              <a:t>(revision of consumer protection and unfair commercial practices directives to deal with digital services)</a:t>
            </a:r>
          </a:p>
          <a:p>
            <a:r>
              <a:rPr lang="en-GB" sz="2400" dirty="0" smtClean="0"/>
              <a:t>Openness and non-discrimination in data-driven economy  </a:t>
            </a:r>
          </a:p>
          <a:p>
            <a:pPr>
              <a:buNone/>
            </a:pPr>
            <a:r>
              <a:rPr lang="en-GB" sz="1800" i="1" dirty="0" smtClean="0"/>
              <a:t>(</a:t>
            </a:r>
            <a:r>
              <a:rPr lang="en-GB" sz="1800" i="1" dirty="0" err="1" smtClean="0"/>
              <a:t>eg</a:t>
            </a:r>
            <a:r>
              <a:rPr lang="en-GB" sz="1800" i="1" dirty="0" smtClean="0"/>
              <a:t>. portability of customer data across platforms)</a:t>
            </a:r>
            <a:endParaRPr lang="en-GB" sz="1800"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Summing up - where are we with multi-sided platform economics?</a:t>
            </a:r>
            <a:endParaRPr lang="en-GB" sz="3600" dirty="0"/>
          </a:p>
        </p:txBody>
      </p:sp>
      <p:sp>
        <p:nvSpPr>
          <p:cNvPr id="3" name="Content Placeholder 2"/>
          <p:cNvSpPr>
            <a:spLocks noGrp="1"/>
          </p:cNvSpPr>
          <p:nvPr>
            <p:ph idx="1"/>
          </p:nvPr>
        </p:nvSpPr>
        <p:spPr/>
        <p:txBody>
          <a:bodyPr/>
          <a:lstStyle/>
          <a:p>
            <a:r>
              <a:rPr lang="en-GB" sz="2400" dirty="0" smtClean="0"/>
              <a:t>A much better understanding of possible market outcomes and their consequences for consumers</a:t>
            </a:r>
          </a:p>
          <a:p>
            <a:r>
              <a:rPr lang="en-GB" sz="2400" dirty="0" smtClean="0"/>
              <a:t>A challenging static/dynamic conundrum: how persistent are monopolies?; does intervention damage innovation?; Schumpeter vs. Arrow</a:t>
            </a:r>
          </a:p>
          <a:p>
            <a:r>
              <a:rPr lang="en-GB" sz="2400" dirty="0" smtClean="0"/>
              <a:t>A glut of models of individual platforms, with little success in systematising difference among them </a:t>
            </a:r>
          </a:p>
          <a:p>
            <a:r>
              <a:rPr lang="en-GB" sz="2400" dirty="0" smtClean="0"/>
              <a:t> Some complicating factors at the beginning of exploration: </a:t>
            </a:r>
            <a:r>
              <a:rPr lang="en-GB" sz="2400" dirty="0" err="1" smtClean="0"/>
              <a:t>eg</a:t>
            </a:r>
            <a:r>
              <a:rPr lang="en-GB" sz="2400" dirty="0" smtClean="0"/>
              <a:t> value of data, markets for attention</a:t>
            </a:r>
          </a:p>
          <a:p>
            <a:r>
              <a:rPr lang="en-GB" sz="2400" dirty="0" smtClean="0"/>
              <a:t>Relatively few empirical studies, much company secrecy    </a:t>
            </a:r>
            <a:endParaRPr lang="en-GB"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Summing up - where are we with multi-sided platform economic regulation?</a:t>
            </a:r>
            <a:endParaRPr lang="en-GB" sz="3200" dirty="0"/>
          </a:p>
        </p:txBody>
      </p:sp>
      <p:sp>
        <p:nvSpPr>
          <p:cNvPr id="3" name="Content Placeholder 2"/>
          <p:cNvSpPr>
            <a:spLocks noGrp="1"/>
          </p:cNvSpPr>
          <p:nvPr>
            <p:ph idx="1"/>
          </p:nvPr>
        </p:nvSpPr>
        <p:spPr/>
        <p:txBody>
          <a:bodyPr/>
          <a:lstStyle/>
          <a:p>
            <a:r>
              <a:rPr lang="en-GB" sz="2400" dirty="0" smtClean="0"/>
              <a:t>In regulatory discussions, one possible lesson from the economics is that the old rules (on pricing and non-discrimination, etc.) can be removed; that it is too complicated to set new rules; and that ‘see-saw’ effects will in any case neutralise any intervention </a:t>
            </a:r>
          </a:p>
          <a:p>
            <a:r>
              <a:rPr lang="en-GB" sz="2400" dirty="0" smtClean="0"/>
              <a:t>At the opposite end of the spectrum, some favour quite radical ex ante regulation of the ‘go and find out what the children are doing and tell them to stop’ kind</a:t>
            </a:r>
          </a:p>
          <a:p>
            <a:r>
              <a:rPr lang="en-GB" sz="2400" dirty="0" smtClean="0"/>
              <a:t>In practice, regulators tend to display a sensibly cautious  attitude: wait for problems to emerge and revise existing rules</a:t>
            </a:r>
          </a:p>
          <a:p>
            <a:r>
              <a:rPr lang="en-GB" sz="2400" dirty="0" smtClean="0"/>
              <a:t>Legislatures seem to be more interventionist (see NN)</a:t>
            </a:r>
            <a:endParaRPr lang="en-GB"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Summing up - where are we with case-specific multi-sided platform competition law? 1- an example</a:t>
            </a:r>
            <a:endParaRPr lang="en-GB" sz="2800" dirty="0"/>
          </a:p>
        </p:txBody>
      </p:sp>
      <p:sp>
        <p:nvSpPr>
          <p:cNvPr id="3" name="Content Placeholder 2"/>
          <p:cNvSpPr>
            <a:spLocks noGrp="1"/>
          </p:cNvSpPr>
          <p:nvPr>
            <p:ph idx="1"/>
          </p:nvPr>
        </p:nvSpPr>
        <p:spPr/>
        <p:txBody>
          <a:bodyPr/>
          <a:lstStyle/>
          <a:p>
            <a:r>
              <a:rPr lang="en-GB" sz="2000" dirty="0" smtClean="0"/>
              <a:t>US Govt. </a:t>
            </a:r>
            <a:r>
              <a:rPr lang="en-GB" sz="2000" dirty="0" err="1" smtClean="0"/>
              <a:t>vs</a:t>
            </a:r>
            <a:r>
              <a:rPr lang="en-GB" sz="2000" dirty="0" smtClean="0"/>
              <a:t> American Express: a Sherman Act case originating in 2010. The District Court finds for the plaintiff in2015, but was overturned by the Appeal Court in 2016. It revolved around vertical restrictions imposed by Amex on merchants to prevent them (</a:t>
            </a:r>
            <a:r>
              <a:rPr lang="en-GB" sz="2000" dirty="0" err="1" smtClean="0"/>
              <a:t>eg</a:t>
            </a:r>
            <a:r>
              <a:rPr lang="en-GB" sz="2000" dirty="0" smtClean="0"/>
              <a:t>) encouraging customers to use (for example) a cheaper card</a:t>
            </a:r>
          </a:p>
          <a:p>
            <a:r>
              <a:rPr lang="en-GB" sz="2000" dirty="0" smtClean="0"/>
              <a:t>Salient points: </a:t>
            </a:r>
          </a:p>
          <a:p>
            <a:pPr>
              <a:buNone/>
            </a:pPr>
            <a:r>
              <a:rPr lang="en-GB" sz="2000" i="1" dirty="0" smtClean="0"/>
              <a:t>- The District Court adopted a market definition which excluded the market for card holders, saying this would take two-sidedness too far’; this was overturned</a:t>
            </a:r>
          </a:p>
          <a:p>
            <a:pPr>
              <a:buFontTx/>
              <a:buChar char="-"/>
            </a:pPr>
            <a:r>
              <a:rPr lang="en-GB" sz="2000" i="1" dirty="0" smtClean="0"/>
              <a:t>The District Court found that Amex injured the interests of merchants, but the Appeal Court found that under the Act the Plaintiffs had ‘to show that the conduct all Amex consumers on both sides of the platform—i.e., both merchants and cardholders— worse off overall.’</a:t>
            </a:r>
          </a:p>
          <a:p>
            <a:pPr>
              <a:buNone/>
            </a:pPr>
            <a:r>
              <a:rPr lang="en-GB" sz="2000" b="1" i="1" dirty="0" smtClean="0"/>
              <a:t>(Question: is this a reasonable requirement?) </a:t>
            </a:r>
          </a:p>
          <a:p>
            <a:pPr>
              <a:buNone/>
            </a:pPr>
            <a:r>
              <a:rPr lang="en-GB" sz="2000" dirty="0" smtClean="0"/>
              <a:t> </a:t>
            </a:r>
            <a:endParaRPr lang="en-GB" sz="2000" i="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Summing up - where are we with case-specific multi-sided platform competition law? 2 – in general</a:t>
            </a:r>
            <a:endParaRPr lang="en-GB" sz="2800" dirty="0"/>
          </a:p>
        </p:txBody>
      </p:sp>
      <p:sp>
        <p:nvSpPr>
          <p:cNvPr id="3" name="Content Placeholder 2"/>
          <p:cNvSpPr>
            <a:spLocks noGrp="1"/>
          </p:cNvSpPr>
          <p:nvPr>
            <p:ph idx="1"/>
          </p:nvPr>
        </p:nvSpPr>
        <p:spPr/>
        <p:txBody>
          <a:bodyPr/>
          <a:lstStyle/>
          <a:p>
            <a:r>
              <a:rPr lang="en-GB" sz="2400" dirty="0" smtClean="0"/>
              <a:t>Long-running anti-competitive cases in abundance in Europe and elsewhere involving Google, credit cards companies and others.</a:t>
            </a:r>
          </a:p>
          <a:p>
            <a:r>
              <a:rPr lang="en-GB" sz="2400" dirty="0" smtClean="0"/>
              <a:t>A series of so-called ‘most favoured nation’ clause cases concerning (hotel) price comparison and booking sites which have been resolved differently in member states, and been subject to a joint monitoring exercise by national competition authorities and the EC </a:t>
            </a:r>
          </a:p>
          <a:p>
            <a:r>
              <a:rPr lang="en-GB" sz="2400" dirty="0" smtClean="0"/>
              <a:t>New proposed rules on mergers to allow scrutiny of high value mergers and acquisitions of companies with low  revenues (to eliminate potential competitors)</a:t>
            </a:r>
          </a:p>
          <a:p>
            <a:r>
              <a:rPr lang="en-GB" sz="2400" dirty="0" smtClean="0"/>
              <a:t>Occasional merger rulings  in two-sided cases are occurring </a:t>
            </a:r>
          </a:p>
          <a:p>
            <a:pPr>
              <a:buNone/>
            </a:pPr>
            <a:r>
              <a:rPr lang="en-GB" dirty="0" smtClean="0"/>
              <a:t>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Multi-sided markets and platforms</a:t>
            </a:r>
            <a:endParaRPr lang="en-GB" dirty="0"/>
          </a:p>
        </p:txBody>
      </p:sp>
      <p:sp>
        <p:nvSpPr>
          <p:cNvPr id="3" name="Content Placeholder 2"/>
          <p:cNvSpPr>
            <a:spLocks noGrp="1"/>
          </p:cNvSpPr>
          <p:nvPr>
            <p:ph idx="1"/>
          </p:nvPr>
        </p:nvSpPr>
        <p:spPr/>
        <p:txBody>
          <a:bodyPr/>
          <a:lstStyle/>
          <a:p>
            <a:r>
              <a:rPr lang="en-GB" sz="2400" dirty="0" smtClean="0"/>
              <a:t>Two-sided* markets involve relationships (for-profit or otherwise) having two distinct user groups that provide each other with network benefits. The organization that creates value primarily by intermediating relations between two distinct types of affiliated user or customer is called a two- or multi-sided platform (MSP)</a:t>
            </a:r>
          </a:p>
          <a:p>
            <a:r>
              <a:rPr lang="en-GB" sz="2400" dirty="0" smtClean="0"/>
              <a:t>They have traditional features such as returns to scale, one-sided network externalities, intellectual property, switching costs, etc.,  but their new feature is cross-user network externalities/complementarities</a:t>
            </a:r>
          </a:p>
          <a:p>
            <a:pPr>
              <a:buNone/>
            </a:pPr>
            <a:r>
              <a:rPr lang="en-GB" sz="2000" dirty="0" smtClean="0"/>
              <a:t>* They can be multi-sided, but I simplify hereafter</a:t>
            </a:r>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67544" y="-243408"/>
            <a:ext cx="8012723" cy="1366838"/>
          </a:xfrm>
        </p:spPr>
        <p:txBody>
          <a:bodyPr/>
          <a:lstStyle/>
          <a:p>
            <a:r>
              <a:rPr lang="en-GB" sz="3200" dirty="0" smtClean="0">
                <a:latin typeface="Arial" pitchFamily="34" charset="0"/>
              </a:rPr>
              <a:t>Two-sided markets: examples </a:t>
            </a:r>
            <a:r>
              <a:rPr lang="en-GB" sz="3200" dirty="0" smtClean="0">
                <a:latin typeface="Arial" pitchFamily="34" charset="0"/>
              </a:rPr>
              <a:t> </a:t>
            </a:r>
            <a:endParaRPr lang="en-GB" sz="3200" dirty="0" smtClean="0">
              <a:latin typeface="Arial" pitchFamily="34" charset="0"/>
            </a:endParaRPr>
          </a:p>
        </p:txBody>
      </p:sp>
      <p:grpSp>
        <p:nvGrpSpPr>
          <p:cNvPr id="2" name="Group 5"/>
          <p:cNvGrpSpPr>
            <a:grpSpLocks noGrp="1"/>
          </p:cNvGrpSpPr>
          <p:nvPr>
            <p:ph idx="1"/>
          </p:nvPr>
        </p:nvGrpSpPr>
        <p:grpSpPr bwMode="auto">
          <a:xfrm>
            <a:off x="755576" y="980728"/>
            <a:ext cx="8229600" cy="5328592"/>
            <a:chOff x="2700" y="2340"/>
            <a:chExt cx="6123" cy="2869"/>
          </a:xfrm>
        </p:grpSpPr>
        <p:sp>
          <p:nvSpPr>
            <p:cNvPr id="11269" name="Text Box 18"/>
            <p:cNvSpPr txBox="1">
              <a:spLocks noChangeArrowheads="1"/>
            </p:cNvSpPr>
            <p:nvPr/>
          </p:nvSpPr>
          <p:spPr bwMode="auto">
            <a:xfrm>
              <a:off x="2700" y="2340"/>
              <a:ext cx="1263" cy="2869"/>
            </a:xfrm>
            <a:prstGeom prst="rect">
              <a:avLst/>
            </a:prstGeom>
            <a:solidFill>
              <a:srgbClr val="FFFFFF">
                <a:alpha val="0"/>
              </a:srgbClr>
            </a:solidFill>
            <a:ln w="9525">
              <a:solidFill>
                <a:srgbClr val="000000"/>
              </a:solidFill>
              <a:miter lim="800000"/>
              <a:headEnd/>
              <a:tailEnd/>
            </a:ln>
          </p:spPr>
          <p:txBody>
            <a:bodyPr/>
            <a:lstStyle/>
            <a:p>
              <a:pPr eaLnBrk="0" hangingPunct="0"/>
              <a:r>
                <a:rPr lang="it-IT" sz="2400" dirty="0" smtClean="0">
                  <a:latin typeface="Candara" pitchFamily="34" charset="0"/>
                  <a:cs typeface="Times New Roman" pitchFamily="18" charset="0"/>
                </a:rPr>
                <a:t>Group 1</a:t>
              </a:r>
            </a:p>
            <a:p>
              <a:pPr eaLnBrk="0" hangingPunct="0"/>
              <a:r>
                <a:rPr lang="it-IT" sz="2000" dirty="0" smtClean="0">
                  <a:latin typeface="Candara" pitchFamily="34" charset="0"/>
                  <a:cs typeface="Times New Roman" pitchFamily="18" charset="0"/>
                </a:rPr>
                <a:t>1.Caller</a:t>
              </a:r>
            </a:p>
            <a:p>
              <a:pPr eaLnBrk="0" hangingPunct="0"/>
              <a:r>
                <a:rPr lang="it-IT" sz="2000" b="1" dirty="0" smtClean="0">
                  <a:latin typeface="Candara" pitchFamily="34" charset="0"/>
                  <a:cs typeface="Times New Roman" pitchFamily="18" charset="0"/>
                </a:rPr>
                <a:t>(skype)</a:t>
              </a:r>
            </a:p>
            <a:p>
              <a:pPr eaLnBrk="0" hangingPunct="0"/>
              <a:r>
                <a:rPr lang="it-IT" sz="2000" dirty="0" smtClean="0">
                  <a:latin typeface="Candara" pitchFamily="34" charset="0"/>
                  <a:cs typeface="Times New Roman" pitchFamily="18" charset="0"/>
                </a:rPr>
                <a:t>2. Women</a:t>
              </a:r>
            </a:p>
            <a:p>
              <a:pPr eaLnBrk="0" hangingPunct="0"/>
              <a:r>
                <a:rPr lang="it-IT" sz="2000" b="1" dirty="0" smtClean="0">
                  <a:latin typeface="Candara" pitchFamily="34" charset="0"/>
                  <a:cs typeface="Times New Roman" pitchFamily="18" charset="0"/>
                </a:rPr>
                <a:t>(dating agencies</a:t>
              </a:r>
              <a:r>
                <a:rPr lang="it-IT" sz="2000" dirty="0" smtClean="0">
                  <a:latin typeface="Candara" pitchFamily="34" charset="0"/>
                  <a:cs typeface="Times New Roman" pitchFamily="18" charset="0"/>
                </a:rPr>
                <a:t>)</a:t>
              </a:r>
            </a:p>
            <a:p>
              <a:pPr eaLnBrk="0" hangingPunct="0"/>
              <a:r>
                <a:rPr lang="it-IT" sz="2000" dirty="0" smtClean="0">
                  <a:latin typeface="Candara" pitchFamily="34" charset="0"/>
                  <a:cs typeface="Times New Roman" pitchFamily="18" charset="0"/>
                </a:rPr>
                <a:t>3. Drivers</a:t>
              </a:r>
            </a:p>
            <a:p>
              <a:pPr eaLnBrk="0" hangingPunct="0"/>
              <a:r>
                <a:rPr lang="it-IT" sz="2000" b="1" dirty="0" smtClean="0">
                  <a:latin typeface="Candara" pitchFamily="34" charset="0"/>
                  <a:cs typeface="Times New Roman" pitchFamily="18" charset="0"/>
                </a:rPr>
                <a:t>(Uber)</a:t>
              </a:r>
            </a:p>
            <a:p>
              <a:pPr eaLnBrk="0" hangingPunct="0"/>
              <a:r>
                <a:rPr lang="it-IT" sz="2000" dirty="0" smtClean="0">
                  <a:latin typeface="Candara" pitchFamily="34" charset="0"/>
                  <a:cs typeface="Times New Roman" pitchFamily="18" charset="0"/>
                </a:rPr>
                <a:t>4. Merchants</a:t>
              </a:r>
            </a:p>
            <a:p>
              <a:pPr eaLnBrk="0" hangingPunct="0"/>
              <a:r>
                <a:rPr lang="it-IT" sz="2000" b="1" dirty="0" smtClean="0">
                  <a:latin typeface="Candara" pitchFamily="34" charset="0"/>
                  <a:cs typeface="Times New Roman" pitchFamily="18" charset="0"/>
                </a:rPr>
                <a:t>(Visa)</a:t>
              </a:r>
            </a:p>
            <a:p>
              <a:pPr eaLnBrk="0" hangingPunct="0"/>
              <a:r>
                <a:rPr lang="it-IT" sz="2000" dirty="0" smtClean="0">
                  <a:latin typeface="Candara" pitchFamily="34" charset="0"/>
                  <a:cs typeface="Times New Roman" pitchFamily="18" charset="0"/>
                </a:rPr>
                <a:t>5. Advertisers</a:t>
              </a:r>
            </a:p>
            <a:p>
              <a:pPr eaLnBrk="0" hangingPunct="0"/>
              <a:r>
                <a:rPr lang="it-IT" sz="2000" b="1" dirty="0" smtClean="0">
                  <a:latin typeface="Candara" pitchFamily="34" charset="0"/>
                  <a:cs typeface="Times New Roman" pitchFamily="18" charset="0"/>
                </a:rPr>
                <a:t>(Google)</a:t>
              </a:r>
            </a:p>
            <a:p>
              <a:pPr eaLnBrk="0" hangingPunct="0"/>
              <a:r>
                <a:rPr lang="it-IT" sz="2000" dirty="0" smtClean="0">
                  <a:latin typeface="Candara" pitchFamily="34" charset="0"/>
                  <a:cs typeface="Times New Roman" pitchFamily="18" charset="0"/>
                </a:rPr>
                <a:t>6. Energy</a:t>
              </a:r>
            </a:p>
            <a:p>
              <a:pPr eaLnBrk="0" hangingPunct="0"/>
              <a:r>
                <a:rPr lang="it-IT" sz="2000" dirty="0" smtClean="0">
                  <a:latin typeface="Candara" pitchFamily="34" charset="0"/>
                  <a:cs typeface="Times New Roman" pitchFamily="18" charset="0"/>
                </a:rPr>
                <a:t>Companies</a:t>
              </a:r>
            </a:p>
            <a:p>
              <a:pPr eaLnBrk="0" hangingPunct="0"/>
              <a:r>
                <a:rPr lang="it-IT" sz="2000" b="1" dirty="0" smtClean="0">
                  <a:latin typeface="Candara" pitchFamily="34" charset="0"/>
                  <a:cs typeface="Times New Roman" pitchFamily="18" charset="0"/>
                </a:rPr>
                <a:t>(price comparison sites)</a:t>
              </a:r>
              <a:r>
                <a:rPr lang="it-IT" sz="2400" b="1" dirty="0" smtClean="0">
                  <a:latin typeface="Candara" pitchFamily="34" charset="0"/>
                  <a:cs typeface="Times New Roman" pitchFamily="18" charset="0"/>
                </a:rPr>
                <a:t> </a:t>
              </a:r>
            </a:p>
            <a:p>
              <a:pPr eaLnBrk="0" hangingPunct="0"/>
              <a:endParaRPr lang="it-IT" sz="2400" dirty="0" smtClean="0">
                <a:latin typeface="Candara" pitchFamily="34" charset="0"/>
                <a:cs typeface="Times New Roman" pitchFamily="18" charset="0"/>
              </a:endParaRPr>
            </a:p>
            <a:p>
              <a:pPr eaLnBrk="0" hangingPunct="0"/>
              <a:endParaRPr lang="it-IT" sz="2800" dirty="0"/>
            </a:p>
          </p:txBody>
        </p:sp>
        <p:sp>
          <p:nvSpPr>
            <p:cNvPr id="11271" name="Text Box 16"/>
            <p:cNvSpPr txBox="1">
              <a:spLocks noChangeArrowheads="1"/>
            </p:cNvSpPr>
            <p:nvPr/>
          </p:nvSpPr>
          <p:spPr bwMode="auto">
            <a:xfrm>
              <a:off x="7560" y="2340"/>
              <a:ext cx="1263" cy="2869"/>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800" dirty="0" smtClean="0">
                  <a:latin typeface="Candara" pitchFamily="34" charset="0"/>
                  <a:cs typeface="Times New Roman" pitchFamily="18" charset="0"/>
                </a:rPr>
                <a:t>Group 2</a:t>
              </a:r>
            </a:p>
            <a:p>
              <a:pPr eaLnBrk="0" hangingPunct="0"/>
              <a:r>
                <a:rPr lang="it-IT" sz="2000" dirty="0" smtClean="0">
                  <a:latin typeface="Candara" pitchFamily="34" charset="0"/>
                  <a:cs typeface="Times New Roman" pitchFamily="18" charset="0"/>
                </a:rPr>
                <a:t>1.Person called</a:t>
              </a:r>
            </a:p>
            <a:p>
              <a:pPr eaLnBrk="0" hangingPunct="0"/>
              <a:r>
                <a:rPr lang="it-IT" sz="2000" dirty="0" smtClean="0">
                  <a:latin typeface="Candara" pitchFamily="34" charset="0"/>
                  <a:cs typeface="Times New Roman" pitchFamily="18" charset="0"/>
                </a:rPr>
                <a:t>2. Men</a:t>
              </a:r>
            </a:p>
            <a:p>
              <a:pPr eaLnBrk="0" hangingPunct="0"/>
              <a:r>
                <a:rPr lang="it-IT" sz="2000" dirty="0" smtClean="0">
                  <a:latin typeface="Candara" pitchFamily="34" charset="0"/>
                  <a:cs typeface="Times New Roman" pitchFamily="18" charset="0"/>
                </a:rPr>
                <a:t>    </a:t>
              </a:r>
            </a:p>
            <a:p>
              <a:pPr eaLnBrk="0" hangingPunct="0"/>
              <a:endParaRPr lang="it-IT" sz="2000" dirty="0" smtClean="0">
                <a:latin typeface="Candara" pitchFamily="34" charset="0"/>
                <a:cs typeface="Times New Roman" pitchFamily="18" charset="0"/>
              </a:endParaRPr>
            </a:p>
            <a:p>
              <a:pPr eaLnBrk="0" hangingPunct="0"/>
              <a:r>
                <a:rPr lang="it-IT" sz="2000" dirty="0" smtClean="0">
                  <a:latin typeface="Candara" pitchFamily="34" charset="0"/>
                  <a:cs typeface="Times New Roman" pitchFamily="18" charset="0"/>
                </a:rPr>
                <a:t>3. Passengers</a:t>
              </a:r>
            </a:p>
            <a:p>
              <a:pPr eaLnBrk="0" hangingPunct="0"/>
              <a:endParaRPr lang="it-IT" sz="2000" dirty="0" smtClean="0">
                <a:latin typeface="Candara" pitchFamily="34" charset="0"/>
                <a:cs typeface="Times New Roman" pitchFamily="18" charset="0"/>
              </a:endParaRPr>
            </a:p>
            <a:p>
              <a:pPr eaLnBrk="0" hangingPunct="0"/>
              <a:r>
                <a:rPr lang="it-IT" sz="2000" dirty="0" smtClean="0">
                  <a:latin typeface="Candara" pitchFamily="34" charset="0"/>
                  <a:cs typeface="Times New Roman" pitchFamily="18" charset="0"/>
                </a:rPr>
                <a:t>4. Shoppers</a:t>
              </a:r>
            </a:p>
            <a:p>
              <a:pPr eaLnBrk="0" hangingPunct="0"/>
              <a:endParaRPr lang="it-IT" sz="2000" dirty="0" smtClean="0">
                <a:latin typeface="Candara" pitchFamily="34" charset="0"/>
                <a:cs typeface="Times New Roman" pitchFamily="18" charset="0"/>
              </a:endParaRPr>
            </a:p>
            <a:p>
              <a:pPr eaLnBrk="0" hangingPunct="0"/>
              <a:r>
                <a:rPr lang="it-IT" sz="2000" dirty="0" smtClean="0">
                  <a:latin typeface="Candara" pitchFamily="34" charset="0"/>
                  <a:cs typeface="Times New Roman" pitchFamily="18" charset="0"/>
                </a:rPr>
                <a:t>5. Searchers</a:t>
              </a:r>
            </a:p>
            <a:p>
              <a:pPr eaLnBrk="0" hangingPunct="0"/>
              <a:endParaRPr lang="it-IT" sz="2000" dirty="0" smtClean="0">
                <a:latin typeface="Candara" pitchFamily="34" charset="0"/>
                <a:cs typeface="Times New Roman" pitchFamily="18" charset="0"/>
              </a:endParaRPr>
            </a:p>
            <a:p>
              <a:pPr eaLnBrk="0" hangingPunct="0"/>
              <a:r>
                <a:rPr lang="it-IT" sz="2000" dirty="0" smtClean="0">
                  <a:latin typeface="Candara" pitchFamily="34" charset="0"/>
                  <a:cs typeface="Times New Roman" pitchFamily="18" charset="0"/>
                </a:rPr>
                <a:t>6. Energy</a:t>
              </a:r>
            </a:p>
            <a:p>
              <a:pPr eaLnBrk="0" hangingPunct="0"/>
              <a:r>
                <a:rPr lang="it-IT" sz="2000" dirty="0" smtClean="0">
                  <a:latin typeface="Candara" pitchFamily="34" charset="0"/>
                  <a:cs typeface="Times New Roman" pitchFamily="18" charset="0"/>
                </a:rPr>
                <a:t>customers</a:t>
              </a:r>
            </a:p>
            <a:p>
              <a:pPr eaLnBrk="0" hangingPunct="0"/>
              <a:endParaRPr lang="it-IT" sz="2000" dirty="0" smtClean="0">
                <a:latin typeface="Candara" pitchFamily="34" charset="0"/>
                <a:cs typeface="Times New Roman" pitchFamily="18" charset="0"/>
              </a:endParaRPr>
            </a:p>
            <a:p>
              <a:pPr eaLnBrk="0" hangingPunct="0"/>
              <a:endParaRPr lang="it-IT" sz="2000" dirty="0"/>
            </a:p>
          </p:txBody>
        </p:sp>
        <p:sp>
          <p:nvSpPr>
            <p:cNvPr id="11272" name="Text Box 15"/>
            <p:cNvSpPr txBox="1">
              <a:spLocks noChangeArrowheads="1"/>
            </p:cNvSpPr>
            <p:nvPr/>
          </p:nvSpPr>
          <p:spPr bwMode="auto">
            <a:xfrm>
              <a:off x="4680" y="3240"/>
              <a:ext cx="1980" cy="36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400" dirty="0" smtClean="0"/>
                <a:t>Platform 1</a:t>
              </a:r>
              <a:endParaRPr lang="it-IT" sz="2400" dirty="0"/>
            </a:p>
          </p:txBody>
        </p:sp>
        <p:sp>
          <p:nvSpPr>
            <p:cNvPr id="11273" name="Text Box 14"/>
            <p:cNvSpPr txBox="1">
              <a:spLocks noChangeArrowheads="1"/>
            </p:cNvSpPr>
            <p:nvPr/>
          </p:nvSpPr>
          <p:spPr bwMode="auto">
            <a:xfrm>
              <a:off x="4680" y="3600"/>
              <a:ext cx="1980" cy="360"/>
            </a:xfrm>
            <a:prstGeom prst="rect">
              <a:avLst/>
            </a:prstGeom>
            <a:solidFill>
              <a:srgbClr val="FFFFFF">
                <a:alpha val="0"/>
              </a:srgbClr>
            </a:solidFill>
            <a:ln w="9525">
              <a:solidFill>
                <a:srgbClr val="000000"/>
              </a:solidFill>
              <a:miter lim="800000"/>
              <a:headEnd/>
              <a:tailEnd/>
            </a:ln>
          </p:spPr>
          <p:txBody>
            <a:bodyPr/>
            <a:lstStyle/>
            <a:p>
              <a:pPr algn="ctr" eaLnBrk="0" hangingPunct="0"/>
              <a:r>
                <a:rPr lang="it-IT" sz="2400" dirty="0" smtClean="0">
                  <a:latin typeface="Candara" pitchFamily="34" charset="0"/>
                  <a:cs typeface="Times New Roman" pitchFamily="18" charset="0"/>
                </a:rPr>
                <a:t>Platform 2</a:t>
              </a:r>
              <a:endParaRPr lang="it-IT" sz="2400" dirty="0"/>
            </a:p>
          </p:txBody>
        </p:sp>
      </p:gr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Issues arising </a:t>
            </a:r>
            <a:endParaRPr lang="en-GB" dirty="0"/>
          </a:p>
        </p:txBody>
      </p:sp>
      <p:sp>
        <p:nvSpPr>
          <p:cNvPr id="3" name="Content Placeholder 2"/>
          <p:cNvSpPr>
            <a:spLocks noGrp="1"/>
          </p:cNvSpPr>
          <p:nvPr>
            <p:ph idx="1"/>
          </p:nvPr>
        </p:nvSpPr>
        <p:spPr/>
        <p:txBody>
          <a:bodyPr/>
          <a:lstStyle/>
          <a:p>
            <a:r>
              <a:rPr lang="en-GB" sz="2400" dirty="0" smtClean="0"/>
              <a:t>Which side bears the cost/supplies the profit of the platform?</a:t>
            </a:r>
          </a:p>
          <a:p>
            <a:r>
              <a:rPr lang="en-GB" sz="2400" dirty="0" smtClean="0"/>
              <a:t>Are there competing platforms, or does the market exhibit ‘winner  take all’ properties?* </a:t>
            </a:r>
          </a:p>
          <a:p>
            <a:r>
              <a:rPr lang="en-GB" sz="2400" dirty="0" smtClean="0"/>
              <a:t>What is the role of customers’ data in aiding concentration?</a:t>
            </a:r>
          </a:p>
          <a:p>
            <a:r>
              <a:rPr lang="en-GB" sz="2400" dirty="0" smtClean="0"/>
              <a:t>Do customers choose to ‘</a:t>
            </a:r>
            <a:r>
              <a:rPr lang="en-GB" sz="2400" dirty="0" err="1" smtClean="0"/>
              <a:t>multihome</a:t>
            </a:r>
            <a:r>
              <a:rPr lang="en-GB" sz="2400" dirty="0" smtClean="0"/>
              <a:t>’, with what implications? </a:t>
            </a:r>
          </a:p>
          <a:p>
            <a:pPr>
              <a:buNone/>
            </a:pPr>
            <a:endParaRPr lang="en-GB" sz="2400" dirty="0" smtClean="0"/>
          </a:p>
          <a:p>
            <a:pPr>
              <a:buNone/>
            </a:pPr>
            <a:r>
              <a:rPr lang="en-GB" sz="2000" i="1" dirty="0" smtClean="0"/>
              <a:t>*A chilling quotation from digital entrepreneur Peter </a:t>
            </a:r>
            <a:r>
              <a:rPr lang="en-GB" sz="2000" i="1" dirty="0" err="1" smtClean="0"/>
              <a:t>Theil</a:t>
            </a:r>
            <a:r>
              <a:rPr lang="en-GB" sz="2000" i="1" dirty="0" smtClean="0"/>
              <a:t> (of PayPal) in the WSJ: </a:t>
            </a:r>
          </a:p>
          <a:p>
            <a:pPr>
              <a:buNone/>
            </a:pPr>
            <a:r>
              <a:rPr lang="en-GB" sz="2000" i="1" dirty="0" smtClean="0"/>
              <a:t>“Tolstoy famously opens </a:t>
            </a:r>
            <a:r>
              <a:rPr lang="en-GB" sz="2000" dirty="0" smtClean="0"/>
              <a:t>Anna Karenina </a:t>
            </a:r>
            <a:r>
              <a:rPr lang="en-GB" sz="2000" i="1" dirty="0" smtClean="0"/>
              <a:t>by observing: </a:t>
            </a:r>
            <a:r>
              <a:rPr lang="en-GB" sz="2000" dirty="0" smtClean="0"/>
              <a:t>‘All happy families are alike; each unhappy family is unhappy in its own way.’</a:t>
            </a:r>
          </a:p>
          <a:p>
            <a:pPr>
              <a:buNone/>
            </a:pPr>
            <a:r>
              <a:rPr lang="en-GB" sz="2000" i="1" dirty="0" smtClean="0"/>
              <a:t> Business is the opposite. All happy companies are different: each one earns a monopoly by solving a unique problem. All failed companies are the same: they failed to escape competition.”</a:t>
            </a:r>
          </a:p>
          <a:p>
            <a:endParaRPr lang="en-GB" sz="2400" dirty="0" smtClean="0"/>
          </a:p>
          <a:p>
            <a:pPr>
              <a:buNone/>
            </a:pPr>
            <a:r>
              <a:rPr lang="en-GB" sz="2400"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Pricing implications with cross- externalities*</a:t>
            </a:r>
            <a:endParaRPr lang="en-GB" sz="3600" dirty="0"/>
          </a:p>
        </p:txBody>
      </p:sp>
      <p:sp>
        <p:nvSpPr>
          <p:cNvPr id="3" name="Content Placeholder 2"/>
          <p:cNvSpPr>
            <a:spLocks noGrp="1"/>
          </p:cNvSpPr>
          <p:nvPr>
            <p:ph idx="1"/>
          </p:nvPr>
        </p:nvSpPr>
        <p:spPr/>
        <p:txBody>
          <a:bodyPr/>
          <a:lstStyle/>
          <a:p>
            <a:r>
              <a:rPr lang="en-GB" sz="2400" dirty="0" smtClean="0"/>
              <a:t>The more customers you have on one side, the more you can charge customers on the other: </a:t>
            </a:r>
          </a:p>
          <a:p>
            <a:pPr>
              <a:buNone/>
            </a:pPr>
            <a:r>
              <a:rPr lang="en-GB" sz="2400" dirty="0" smtClean="0"/>
              <a:t>Price=cost + mark-up – value added on other side </a:t>
            </a:r>
          </a:p>
          <a:p>
            <a:r>
              <a:rPr lang="en-GB" sz="2400" dirty="0" smtClean="0"/>
              <a:t>This can take the profit-maximising one-sided price down into conventional ‘predatory’ territory (below avoidable or incremental cost) and the combination into cross-subsidy in any market  structure</a:t>
            </a:r>
          </a:p>
          <a:p>
            <a:r>
              <a:rPr lang="en-GB" sz="2400" dirty="0" smtClean="0"/>
              <a:t>Even below zero – with the offer of freebies: see later discussion of zero rating </a:t>
            </a:r>
          </a:p>
          <a:p>
            <a:endParaRPr lang="en-GB" sz="2400" dirty="0" smtClean="0"/>
          </a:p>
          <a:p>
            <a:pPr>
              <a:buNone/>
            </a:pPr>
            <a:r>
              <a:rPr lang="en-GB" sz="1800" dirty="0" smtClean="0"/>
              <a:t>*next </a:t>
            </a:r>
            <a:r>
              <a:rPr lang="en-GB" sz="1800" dirty="0" smtClean="0"/>
              <a:t>3 </a:t>
            </a:r>
            <a:r>
              <a:rPr lang="en-GB" sz="1800" dirty="0" smtClean="0"/>
              <a:t>slides draw on presentation by Bruno </a:t>
            </a:r>
            <a:r>
              <a:rPr lang="en-GB" sz="1800" dirty="0" err="1" smtClean="0"/>
              <a:t>Jullien</a:t>
            </a:r>
            <a:endParaRPr lang="en-GB"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Competition with cross-externalities </a:t>
            </a:r>
            <a:endParaRPr lang="en-GB" sz="3200" dirty="0"/>
          </a:p>
        </p:txBody>
      </p:sp>
      <p:sp>
        <p:nvSpPr>
          <p:cNvPr id="3" name="Content Placeholder 2"/>
          <p:cNvSpPr>
            <a:spLocks noGrp="1"/>
          </p:cNvSpPr>
          <p:nvPr>
            <p:ph idx="1"/>
          </p:nvPr>
        </p:nvSpPr>
        <p:spPr/>
        <p:txBody>
          <a:bodyPr/>
          <a:lstStyle/>
          <a:p>
            <a:r>
              <a:rPr lang="en-GB" dirty="0" smtClean="0"/>
              <a:t>Taking business from a competitor reduces its attractiveness to the other side of the market:</a:t>
            </a:r>
          </a:p>
          <a:p>
            <a:pPr>
              <a:buNone/>
            </a:pPr>
            <a:r>
              <a:rPr lang="en-GB" sz="2400" i="1" dirty="0" smtClean="0"/>
              <a:t>Price = cost + mark-up – value added on other side – value destroyed at the competitor </a:t>
            </a:r>
          </a:p>
          <a:p>
            <a:r>
              <a:rPr lang="en-GB" sz="2800" dirty="0" smtClean="0"/>
              <a:t>As a result, competition is more intense and cross-subsidies are exaggerated </a:t>
            </a:r>
          </a:p>
          <a:p>
            <a:pPr>
              <a:buNone/>
            </a:pPr>
            <a:r>
              <a:rPr lang="en-GB" dirty="0" smtClean="0"/>
              <a:t>  </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Socially optimal price with cross-externalities </a:t>
            </a:r>
            <a:endParaRPr lang="en-GB" sz="3600" dirty="0"/>
          </a:p>
        </p:txBody>
      </p:sp>
      <p:sp>
        <p:nvSpPr>
          <p:cNvPr id="3" name="Content Placeholder 2"/>
          <p:cNvSpPr>
            <a:spLocks noGrp="1"/>
          </p:cNvSpPr>
          <p:nvPr>
            <p:ph idx="1"/>
          </p:nvPr>
        </p:nvSpPr>
        <p:spPr/>
        <p:txBody>
          <a:bodyPr/>
          <a:lstStyle/>
          <a:p>
            <a:r>
              <a:rPr lang="en-GB" sz="2800" dirty="0" smtClean="0"/>
              <a:t>At a social optimum, the price charged by the platform should be the opportunity cost (OC), where:</a:t>
            </a:r>
          </a:p>
          <a:p>
            <a:pPr>
              <a:buNone/>
            </a:pPr>
            <a:r>
              <a:rPr lang="en-GB" sz="2000" i="1" dirty="0" smtClean="0"/>
              <a:t>OC= cost - additional revenue on the other side when that side’s prices have been changed to restore the participation level </a:t>
            </a:r>
          </a:p>
          <a:p>
            <a:r>
              <a:rPr lang="en-GB" dirty="0" smtClean="0"/>
              <a:t>But these prices are all endogenous, so calculation is complex</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80989</TotalTime>
  <Words>2981</Words>
  <Application>Microsoft Office PowerPoint</Application>
  <PresentationFormat>On-screen Show (4:3)</PresentationFormat>
  <Paragraphs>243</Paragraphs>
  <Slides>35</Slides>
  <Notes>2</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Martin Cave: Regulating digital platforms  and net neutrality</vt:lpstr>
      <vt:lpstr>Regulating digital platforms and net neutrality</vt:lpstr>
      <vt:lpstr>Multi-sided markets</vt:lpstr>
      <vt:lpstr>Multi-sided markets and platforms</vt:lpstr>
      <vt:lpstr>Two-sided markets: examples  </vt:lpstr>
      <vt:lpstr>Issues arising </vt:lpstr>
      <vt:lpstr>Pricing implications with cross- externalities*</vt:lpstr>
      <vt:lpstr>Competition with cross-externalities </vt:lpstr>
      <vt:lpstr>Socially optimal price with cross-externalities </vt:lpstr>
      <vt:lpstr>Multi-homing vs single homing</vt:lpstr>
      <vt:lpstr>3 regulatory issues</vt:lpstr>
      <vt:lpstr>Regulatory issue 1: Energy price comparison websites in the UK</vt:lpstr>
      <vt:lpstr>Regulatory issue 2: the net neutrality debate</vt:lpstr>
      <vt:lpstr>The actors in the drama</vt:lpstr>
      <vt:lpstr>What Net Neutrality is about… </vt:lpstr>
      <vt:lpstr>Why not ask the people what they want?  EU consumers say....</vt:lpstr>
      <vt:lpstr>‘Simple’ NN issues: transparency, traffic management and foreclosure </vt:lpstr>
      <vt:lpstr>The main two-sided issue: should ISPs be able to charge CAPs for different tiers of carriage, or should there only be free ‘best efforts’ service?  </vt:lpstr>
      <vt:lpstr>Quality levels and the dirt road  </vt:lpstr>
      <vt:lpstr>The economics - modelling set-up</vt:lpstr>
      <vt:lpstr>  I. Exclusion:Hermalin and Katz (IEP 2007)</vt:lpstr>
      <vt:lpstr>II. Externalities:Economides and Tag (IEP 2012) </vt:lpstr>
      <vt:lpstr>III. Bourreau, Kourandi and Valletti (JIE 2015) </vt:lpstr>
      <vt:lpstr>Tiered pricing: finding the ‘economic’ balance</vt:lpstr>
      <vt:lpstr>Uncontroversial regulatory interventions on ISPs</vt:lpstr>
      <vt:lpstr>Prohibition of tiered pricing in practice  </vt:lpstr>
      <vt:lpstr>Zero rating</vt:lpstr>
      <vt:lpstr>International experience on zero rating</vt:lpstr>
      <vt:lpstr>Regulatory issue 3: Is there a general need for ex ante online platform regulation in Europe? </vt:lpstr>
      <vt:lpstr>Conclusions from the consultation*</vt:lpstr>
      <vt:lpstr>4 guiding principles</vt:lpstr>
      <vt:lpstr>Summing up - where are we with multi-sided platform economics?</vt:lpstr>
      <vt:lpstr>Summing up - where are we with multi-sided platform economic regulation?</vt:lpstr>
      <vt:lpstr>Summing up - where are we with case-specific multi-sided platform competition law? 1- an example</vt:lpstr>
      <vt:lpstr>Summing up - where are we with case-specific multi-sided platform competition law? 2 – in general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Martin Cave</cp:lastModifiedBy>
  <cp:revision>3442</cp:revision>
  <dcterms:created xsi:type="dcterms:W3CDTF">2015-01-06T17:18:53Z</dcterms:created>
  <dcterms:modified xsi:type="dcterms:W3CDTF">2017-05-21T09:23:41Z</dcterms:modified>
</cp:coreProperties>
</file>