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0" r:id="rId2"/>
    <p:sldMasterId id="2147483651" r:id="rId3"/>
  </p:sldMasterIdLst>
  <p:notesMasterIdLst>
    <p:notesMasterId r:id="rId89"/>
  </p:notesMasterIdLst>
  <p:handoutMasterIdLst>
    <p:handoutMasterId r:id="rId90"/>
  </p:handoutMasterIdLst>
  <p:sldIdLst>
    <p:sldId id="256" r:id="rId4"/>
    <p:sldId id="332" r:id="rId5"/>
    <p:sldId id="334" r:id="rId6"/>
    <p:sldId id="337" r:id="rId7"/>
    <p:sldId id="336" r:id="rId8"/>
    <p:sldId id="335" r:id="rId9"/>
    <p:sldId id="333" r:id="rId10"/>
    <p:sldId id="339" r:id="rId11"/>
    <p:sldId id="342" r:id="rId12"/>
    <p:sldId id="340" r:id="rId13"/>
    <p:sldId id="343" r:id="rId14"/>
    <p:sldId id="341" r:id="rId15"/>
    <p:sldId id="344" r:id="rId16"/>
    <p:sldId id="345" r:id="rId17"/>
    <p:sldId id="346"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6" r:id="rId45"/>
    <p:sldId id="377" r:id="rId46"/>
    <p:sldId id="378" r:id="rId47"/>
    <p:sldId id="379" r:id="rId48"/>
    <p:sldId id="380" r:id="rId49"/>
    <p:sldId id="381" r:id="rId50"/>
    <p:sldId id="390" r:id="rId51"/>
    <p:sldId id="391" r:id="rId52"/>
    <p:sldId id="392" r:id="rId53"/>
    <p:sldId id="393" r:id="rId54"/>
    <p:sldId id="394" r:id="rId55"/>
    <p:sldId id="395" r:id="rId56"/>
    <p:sldId id="396" r:id="rId57"/>
    <p:sldId id="397" r:id="rId58"/>
    <p:sldId id="398" r:id="rId59"/>
    <p:sldId id="399" r:id="rId60"/>
    <p:sldId id="400" r:id="rId61"/>
    <p:sldId id="401" r:id="rId62"/>
    <p:sldId id="402" r:id="rId63"/>
    <p:sldId id="403" r:id="rId64"/>
    <p:sldId id="404" r:id="rId65"/>
    <p:sldId id="405" r:id="rId66"/>
    <p:sldId id="406" r:id="rId67"/>
    <p:sldId id="407" r:id="rId68"/>
    <p:sldId id="408" r:id="rId69"/>
    <p:sldId id="409" r:id="rId70"/>
    <p:sldId id="410" r:id="rId71"/>
    <p:sldId id="411" r:id="rId72"/>
    <p:sldId id="412" r:id="rId73"/>
    <p:sldId id="413" r:id="rId74"/>
    <p:sldId id="414" r:id="rId75"/>
    <p:sldId id="415" r:id="rId76"/>
    <p:sldId id="416" r:id="rId77"/>
    <p:sldId id="417" r:id="rId78"/>
    <p:sldId id="309" r:id="rId79"/>
    <p:sldId id="383" r:id="rId80"/>
    <p:sldId id="375" r:id="rId81"/>
    <p:sldId id="387" r:id="rId82"/>
    <p:sldId id="388" r:id="rId83"/>
    <p:sldId id="389" r:id="rId84"/>
    <p:sldId id="384" r:id="rId85"/>
    <p:sldId id="385" r:id="rId86"/>
    <p:sldId id="386" r:id="rId87"/>
    <p:sldId id="382" r:id="rId88"/>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Title" id="{3268A1A8-B926-4212-9ACC-A34C115ACF6E}">
          <p14:sldIdLst>
            <p14:sldId id="256"/>
          </p14:sldIdLst>
        </p14:section>
        <p14:section name="Introduction" id="{FDDC84D6-929B-4DA7-8FA8-17B1E2B9BA9C}">
          <p14:sldIdLst>
            <p14:sldId id="332"/>
            <p14:sldId id="334"/>
            <p14:sldId id="337"/>
            <p14:sldId id="336"/>
            <p14:sldId id="335"/>
            <p14:sldId id="333"/>
            <p14:sldId id="339"/>
            <p14:sldId id="342"/>
          </p14:sldIdLst>
        </p14:section>
        <p14:section name="Empirical challenges" id="{D7B5E417-6028-4DE8-A56A-99103739AA0E}">
          <p14:sldIdLst>
            <p14:sldId id="340"/>
            <p14:sldId id="343"/>
            <p14:sldId id="341"/>
            <p14:sldId id="344"/>
            <p14:sldId id="345"/>
          </p14:sldIdLst>
        </p14:section>
        <p14:section name="Empirical example 1" id="{CF701B0E-677C-4646-89DD-32FC9EBA6C8F}">
          <p14:sldIdLst>
            <p14:sldId id="346"/>
            <p14:sldId id="348"/>
            <p14:sldId id="349"/>
            <p14:sldId id="350"/>
            <p14:sldId id="351"/>
            <p14:sldId id="352"/>
            <p14:sldId id="353"/>
            <p14:sldId id="354"/>
            <p14:sldId id="355"/>
            <p14:sldId id="356"/>
            <p14:sldId id="357"/>
            <p14:sldId id="358"/>
            <p14:sldId id="359"/>
            <p14:sldId id="360"/>
            <p14:sldId id="362"/>
            <p14:sldId id="363"/>
            <p14:sldId id="364"/>
            <p14:sldId id="365"/>
            <p14:sldId id="366"/>
            <p14:sldId id="367"/>
            <p14:sldId id="368"/>
            <p14:sldId id="369"/>
            <p14:sldId id="370"/>
            <p14:sldId id="371"/>
            <p14:sldId id="372"/>
            <p14:sldId id="373"/>
            <p14:sldId id="374"/>
            <p14:sldId id="376"/>
            <p14:sldId id="377"/>
            <p14:sldId id="378"/>
          </p14:sldIdLst>
        </p14:section>
        <p14:section name="Empirical example 2" id="{CAF835CD-2A2E-4FAA-A7B5-3270A17504D7}">
          <p14:sldIdLst>
            <p14:sldId id="379"/>
            <p14:sldId id="380"/>
            <p14:sldId id="381"/>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Lst>
        </p14:section>
        <p14:section name="Conclusion" id="{2359ADE4-63D5-40C2-9A47-10DA0B2C45EC}">
          <p14:sldIdLst>
            <p14:sldId id="309"/>
          </p14:sldIdLst>
        </p14:section>
        <p14:section name="Appendix" id="{E8CB5583-C86E-4C87-8412-5A4EAC3D41A5}">
          <p14:sldIdLst>
            <p14:sldId id="383"/>
            <p14:sldId id="375"/>
            <p14:sldId id="387"/>
            <p14:sldId id="388"/>
            <p14:sldId id="389"/>
            <p14:sldId id="384"/>
            <p14:sldId id="385"/>
            <p14:sldId id="386"/>
            <p14:sldId id="3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0" autoAdjust="0"/>
    <p:restoredTop sz="90532" autoAdjust="0"/>
  </p:normalViewPr>
  <p:slideViewPr>
    <p:cSldViewPr>
      <p:cViewPr>
        <p:scale>
          <a:sx n="72" d="100"/>
          <a:sy n="72" d="100"/>
        </p:scale>
        <p:origin x="-5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8E7663-48CB-4A88-8E6A-549C9D751201}" type="datetimeFigureOut">
              <a:rPr lang="en-US" smtClean="0"/>
              <a:t>5/22/2017</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Social Networks and Beliefs Quoc-Anh DO</a:t>
            </a:r>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3CECF9-D86E-452C-9F61-CFD7398A3712}" type="slidenum">
              <a:rPr lang="en-US" smtClean="0"/>
              <a:t>‹N°›</a:t>
            </a:fld>
            <a:endParaRPr lang="en-US"/>
          </a:p>
        </p:txBody>
      </p:sp>
    </p:spTree>
    <p:extLst>
      <p:ext uri="{BB962C8B-B14F-4D97-AF65-F5344CB8AC3E}">
        <p14:creationId xmlns:p14="http://schemas.microsoft.com/office/powerpoint/2010/main" val="138474054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33A556-93E4-4837-95F0-812B1A8560A6}" type="datetimeFigureOut">
              <a:rPr lang="en-US" smtClean="0"/>
              <a:t>5/22/2017</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Social Networks and Beliefs Quoc-Anh DO</a:t>
            </a:r>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CC19E9-F5D9-4951-B028-250D4F0FF860}" type="slidenum">
              <a:rPr lang="en-US" smtClean="0"/>
              <a:t>‹N°›</a:t>
            </a:fld>
            <a:endParaRPr lang="en-US"/>
          </a:p>
        </p:txBody>
      </p:sp>
    </p:spTree>
    <p:extLst>
      <p:ext uri="{BB962C8B-B14F-4D97-AF65-F5344CB8AC3E}">
        <p14:creationId xmlns:p14="http://schemas.microsoft.com/office/powerpoint/2010/main" val="59884054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freedom.clemson.edu"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A typical example from the literature,</a:t>
            </a:r>
            <a:r>
              <a:rPr lang="en-US" baseline="0" dirty="0" smtClean="0"/>
              <a:t> similar to most cases studied before</a:t>
            </a:r>
            <a:endParaRPr lang="en-US" dirty="0"/>
          </a:p>
        </p:txBody>
      </p:sp>
      <p:sp>
        <p:nvSpPr>
          <p:cNvPr id="4" name="Espace réservé du numéro de diapositive 3"/>
          <p:cNvSpPr>
            <a:spLocks noGrp="1"/>
          </p:cNvSpPr>
          <p:nvPr>
            <p:ph type="sldNum" sz="quarter" idx="10"/>
          </p:nvPr>
        </p:nvSpPr>
        <p:spPr/>
        <p:txBody>
          <a:bodyPr/>
          <a:lstStyle/>
          <a:p>
            <a:fld id="{16CC19E9-F5D9-4951-B028-250D4F0FF860}" type="slidenum">
              <a:rPr lang="en-US" smtClean="0"/>
              <a:t>8</a:t>
            </a:fld>
            <a:endParaRPr lang="en-US"/>
          </a:p>
        </p:txBody>
      </p:sp>
      <p:sp>
        <p:nvSpPr>
          <p:cNvPr id="5" name="Espace réservé de la date 4"/>
          <p:cNvSpPr>
            <a:spLocks noGrp="1"/>
          </p:cNvSpPr>
          <p:nvPr>
            <p:ph type="dt" idx="11"/>
          </p:nvPr>
        </p:nvSpPr>
        <p:spPr/>
        <p:txBody>
          <a:bodyPr/>
          <a:lstStyle/>
          <a:p>
            <a:fld id="{9EFC7C53-B648-4AD1-8841-D936EDA0817B}" type="datetime1">
              <a:rPr lang="en-US" smtClean="0"/>
              <a:t>5/22/2017</a:t>
            </a:fld>
            <a:endParaRPr lang="en-US"/>
          </a:p>
        </p:txBody>
      </p:sp>
      <p:sp>
        <p:nvSpPr>
          <p:cNvPr id="6" name="Espace réservé du pied de page 5"/>
          <p:cNvSpPr>
            <a:spLocks noGrp="1"/>
          </p:cNvSpPr>
          <p:nvPr>
            <p:ph type="ftr" sz="quarter" idx="12"/>
          </p:nvPr>
        </p:nvSpPr>
        <p:spPr/>
        <p:txBody>
          <a:bodyPr/>
          <a:lstStyle/>
          <a:p>
            <a:r>
              <a:rPr lang="en-US" smtClean="0"/>
              <a:t>Social Networks and Beliefs Quoc-Anh DO</a:t>
            </a:r>
            <a:endParaRPr lang="en-US"/>
          </a:p>
        </p:txBody>
      </p:sp>
    </p:spTree>
    <p:extLst>
      <p:ext uri="{BB962C8B-B14F-4D97-AF65-F5344CB8AC3E}">
        <p14:creationId xmlns:p14="http://schemas.microsoft.com/office/powerpoint/2010/main" val="492104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a:buFont typeface="Arial"/>
              <a:buChar char="•"/>
            </a:pPr>
            <a:r>
              <a:rPr lang="en-US" dirty="0"/>
              <a:t>Columns (1)-(2): Firm activities are measured in a given state in a given year as "Firms Reported In Local Newspapers" (FRILN), namely the number of search hits for the firm's name in local newspapers normalized by the number of search hits for the neutral keyword "September” (</a:t>
            </a:r>
            <a:r>
              <a:rPr lang="en-US" dirty="0" err="1"/>
              <a:t>Saiz</a:t>
            </a:r>
            <a:r>
              <a:rPr lang="en-US" dirty="0"/>
              <a:t> and </a:t>
            </a:r>
            <a:r>
              <a:rPr lang="en-US" dirty="0" err="1"/>
              <a:t>Simonsohn’s</a:t>
            </a:r>
            <a:r>
              <a:rPr lang="en-US" dirty="0"/>
              <a:t> (2008) idea of “downloading wisdom”</a:t>
            </a:r>
            <a:r>
              <a:rPr lang="en-US" dirty="0">
                <a:effectLst/>
              </a:rPr>
              <a:t>).</a:t>
            </a:r>
          </a:p>
        </p:txBody>
      </p:sp>
      <p:sp>
        <p:nvSpPr>
          <p:cNvPr id="4" name="Slide Number Placeholder 3"/>
          <p:cNvSpPr>
            <a:spLocks noGrp="1"/>
          </p:cNvSpPr>
          <p:nvPr>
            <p:ph type="sldNum" sz="quarter" idx="10"/>
          </p:nvPr>
        </p:nvSpPr>
        <p:spPr/>
        <p:txBody>
          <a:bodyPr/>
          <a:lstStyle/>
          <a:p>
            <a:fld id="{84147657-D4FF-43D4-A9BA-47503BDF13BA}" type="slidenum">
              <a:rPr lang="en-US" smtClean="0"/>
              <a:pPr/>
              <a:t>35</a:t>
            </a:fld>
            <a:endParaRPr lang="en-US"/>
          </a:p>
        </p:txBody>
      </p:sp>
    </p:spTree>
    <p:extLst>
      <p:ext uri="{BB962C8B-B14F-4D97-AF65-F5344CB8AC3E}">
        <p14:creationId xmlns:p14="http://schemas.microsoft.com/office/powerpoint/2010/main" val="3660225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a:buFont typeface="Arial"/>
              <a:buChar char="•"/>
            </a:pPr>
            <a:r>
              <a:rPr lang="en-US" dirty="0"/>
              <a:t>If it were </a:t>
            </a:r>
            <a:r>
              <a:rPr lang="en-US" dirty="0" err="1"/>
              <a:t>Schleifer</a:t>
            </a:r>
            <a:r>
              <a:rPr lang="en-US" baseline="0" dirty="0"/>
              <a:t> &amp; </a:t>
            </a:r>
            <a:r>
              <a:rPr lang="en-US" baseline="0" dirty="0" err="1"/>
              <a:t>Vishny</a:t>
            </a:r>
            <a:r>
              <a:rPr lang="en-US" baseline="0" dirty="0"/>
              <a:t> story (i.e. loss of value by being forced to do favors for winning politicians), we would expect better governed firms to suffer less of a value loss.</a:t>
            </a:r>
            <a:endParaRPr lang="en-US" dirty="0"/>
          </a:p>
        </p:txBody>
      </p:sp>
      <p:sp>
        <p:nvSpPr>
          <p:cNvPr id="4" name="Slide Number Placeholder 3"/>
          <p:cNvSpPr>
            <a:spLocks noGrp="1"/>
          </p:cNvSpPr>
          <p:nvPr>
            <p:ph type="sldNum" sz="quarter" idx="10"/>
          </p:nvPr>
        </p:nvSpPr>
        <p:spPr/>
        <p:txBody>
          <a:bodyPr/>
          <a:lstStyle/>
          <a:p>
            <a:fld id="{84147657-D4FF-43D4-A9BA-47503BDF13BA}" type="slidenum">
              <a:rPr lang="en-US" smtClean="0"/>
              <a:pPr/>
              <a:t>36</a:t>
            </a:fld>
            <a:endParaRPr lang="en-US"/>
          </a:p>
        </p:txBody>
      </p:sp>
    </p:spTree>
    <p:extLst>
      <p:ext uri="{BB962C8B-B14F-4D97-AF65-F5344CB8AC3E}">
        <p14:creationId xmlns:p14="http://schemas.microsoft.com/office/powerpoint/2010/main" val="710477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a:buFont typeface="Arial"/>
              <a:buChar char="•"/>
            </a:pPr>
            <a:r>
              <a:rPr lang="en-US" dirty="0"/>
              <a:t>Columns (1) &amp; (2):</a:t>
            </a:r>
            <a:r>
              <a:rPr lang="en-US" baseline="0" dirty="0"/>
              <a:t> </a:t>
            </a:r>
            <a:r>
              <a:rPr lang="en-US" dirty="0"/>
              <a:t>use </a:t>
            </a:r>
            <a:r>
              <a:rPr lang="en-US" dirty="0" err="1"/>
              <a:t>Exalead.com</a:t>
            </a:r>
            <a:r>
              <a:rPr lang="en-US" dirty="0"/>
              <a:t> 2009 search hits for the word “corruption” close to name of main city, normalized by hits for name of main city</a:t>
            </a:r>
          </a:p>
          <a:p>
            <a:pPr marL="171434" indent="-171434">
              <a:buFont typeface="Arial"/>
              <a:buChar char="•"/>
            </a:pPr>
            <a:r>
              <a:rPr lang="en-US" dirty="0"/>
              <a:t>Columns (3) &amp; (4): use Newslibrary.com 2009 all newspapers search hits for “corruption” close to name of state, normalized by hits for name of state</a:t>
            </a:r>
          </a:p>
          <a:p>
            <a:pPr marL="171434" indent="-171434" defTabSz="914310">
              <a:buFont typeface="Arial"/>
              <a:buChar char="•"/>
              <a:defRPr/>
            </a:pPr>
            <a:r>
              <a:rPr lang="en-US" dirty="0"/>
              <a:t>Columns (5) &amp; (6): </a:t>
            </a:r>
            <a:r>
              <a:rPr lang="en-US" dirty="0" err="1"/>
              <a:t>Glaeser</a:t>
            </a:r>
            <a:r>
              <a:rPr lang="en-US" dirty="0"/>
              <a:t> and Saks (2006) -- extract actual conviction data from the Department of Justice’s “Report to Congress on the Activities and Operations of the Public Integrity Section” to form a measure of the ratio of convicted corruption cases by population size, averaged from 1976 to 2002 to remove periodical noises</a:t>
            </a:r>
            <a:endParaRPr lang="en-US" dirty="0"/>
          </a:p>
        </p:txBody>
      </p:sp>
      <p:sp>
        <p:nvSpPr>
          <p:cNvPr id="4" name="Slide Number Placeholder 3"/>
          <p:cNvSpPr>
            <a:spLocks noGrp="1"/>
          </p:cNvSpPr>
          <p:nvPr>
            <p:ph type="sldNum" sz="quarter" idx="10"/>
          </p:nvPr>
        </p:nvSpPr>
        <p:spPr/>
        <p:txBody>
          <a:bodyPr/>
          <a:lstStyle/>
          <a:p>
            <a:fld id="{84147657-D4FF-43D4-A9BA-47503BDF13BA}" type="slidenum">
              <a:rPr lang="en-US" smtClean="0"/>
              <a:pPr/>
              <a:t>37</a:t>
            </a:fld>
            <a:endParaRPr lang="en-US"/>
          </a:p>
        </p:txBody>
      </p:sp>
    </p:spTree>
    <p:extLst>
      <p:ext uri="{BB962C8B-B14F-4D97-AF65-F5344CB8AC3E}">
        <p14:creationId xmlns:p14="http://schemas.microsoft.com/office/powerpoint/2010/main" val="3291561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a:buFont typeface="Arial"/>
              <a:buChar char="•"/>
            </a:pPr>
            <a:r>
              <a:rPr lang="en-US" dirty="0" err="1"/>
              <a:t>Colums</a:t>
            </a:r>
            <a:r>
              <a:rPr lang="en-US" dirty="0"/>
              <a:t> (9) &amp; (10): ALD as a proxy for quality of governance, measure least likely to be affected by reverse causation.</a:t>
            </a:r>
          </a:p>
          <a:p>
            <a:pPr marL="171434" indent="-171434">
              <a:buFont typeface="Arial"/>
              <a:buChar char="•"/>
            </a:pPr>
            <a:r>
              <a:rPr lang="en-US" dirty="0"/>
              <a:t>Columns (7) &amp; (8): The index of regulation by state is measured for 1999 in Clemson University’s Report on Economic Freedom, </a:t>
            </a:r>
            <a:r>
              <a:rPr lang="en-US" dirty="0">
                <a:hlinkClick r:id="rId3"/>
              </a:rPr>
              <a:t>http://freedom.clemson.edu</a:t>
            </a:r>
            <a:r>
              <a:rPr lang="en-US" dirty="0"/>
              <a:t>. This report combines information on labor and environmental regulations and regulations in specific industries such as insurance.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84147657-D4FF-43D4-A9BA-47503BDF13BA}" type="slidenum">
              <a:rPr lang="en-US" smtClean="0"/>
              <a:pPr/>
              <a:t>38</a:t>
            </a:fld>
            <a:endParaRPr lang="en-US"/>
          </a:p>
        </p:txBody>
      </p:sp>
    </p:spTree>
    <p:extLst>
      <p:ext uri="{BB962C8B-B14F-4D97-AF65-F5344CB8AC3E}">
        <p14:creationId xmlns:p14="http://schemas.microsoft.com/office/powerpoint/2010/main" val="4008392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6CC19E9-F5D9-4951-B028-250D4F0FF860}" type="slidenum">
              <a:rPr lang="en-US" smtClean="0"/>
              <a:t>56</a:t>
            </a:fld>
            <a:endParaRPr lang="en-US"/>
          </a:p>
        </p:txBody>
      </p:sp>
      <p:sp>
        <p:nvSpPr>
          <p:cNvPr id="5" name="Espace réservé de la date 4"/>
          <p:cNvSpPr>
            <a:spLocks noGrp="1"/>
          </p:cNvSpPr>
          <p:nvPr>
            <p:ph type="dt" idx="11"/>
          </p:nvPr>
        </p:nvSpPr>
        <p:spPr/>
        <p:txBody>
          <a:bodyPr/>
          <a:lstStyle/>
          <a:p>
            <a:fld id="{EE060601-6741-43F9-8BB3-07B471F73C51}" type="datetime1">
              <a:rPr lang="en-US" smtClean="0"/>
              <a:t>5/22/2017</a:t>
            </a:fld>
            <a:endParaRPr lang="en-US"/>
          </a:p>
        </p:txBody>
      </p:sp>
      <p:sp>
        <p:nvSpPr>
          <p:cNvPr id="6" name="Espace réservé du pied de page 5"/>
          <p:cNvSpPr>
            <a:spLocks noGrp="1"/>
          </p:cNvSpPr>
          <p:nvPr>
            <p:ph type="ftr" sz="quarter" idx="12"/>
          </p:nvPr>
        </p:nvSpPr>
        <p:spPr/>
        <p:txBody>
          <a:bodyPr/>
          <a:lstStyle/>
          <a:p>
            <a:r>
              <a:rPr lang="en-US" smtClean="0"/>
              <a:t>Social Networks and Beliefs Quoc-Anh DO</a:t>
            </a:r>
            <a:endParaRPr lang="en-US"/>
          </a:p>
        </p:txBody>
      </p:sp>
    </p:spTree>
    <p:extLst>
      <p:ext uri="{BB962C8B-B14F-4D97-AF65-F5344CB8AC3E}">
        <p14:creationId xmlns:p14="http://schemas.microsoft.com/office/powerpoint/2010/main" val="3519287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pPr marL="171434" indent="-171434">
              <a:buFont typeface="Arial" panose="020B0604020202020204" pitchFamily="34" charset="0"/>
              <a:buChar char="•"/>
            </a:pPr>
            <a:r>
              <a:rPr lang="en-US" dirty="0"/>
              <a:t>Covering</a:t>
            </a:r>
            <a:r>
              <a:rPr lang="en-US" baseline="0" dirty="0"/>
              <a:t> the topic of political connections and firms values, there has been strong evidence in developing countries that firms benefit from direct links to top politics, such as in the case of Indonesia, Malaysia, or Pakistan.</a:t>
            </a:r>
          </a:p>
          <a:p>
            <a:pPr marL="171434" indent="-171434">
              <a:buFont typeface="Arial" panose="020B0604020202020204" pitchFamily="34" charset="0"/>
              <a:buChar char="•"/>
            </a:pPr>
            <a:r>
              <a:rPr lang="en-US" baseline="0" dirty="0"/>
              <a:t>In the US, there are stronger safeguards against corruption, and similar works on the US have yielded mixed results. For example, </a:t>
            </a:r>
            <a:r>
              <a:rPr lang="en-US" baseline="0" dirty="0" err="1"/>
              <a:t>Fisman</a:t>
            </a:r>
            <a:r>
              <a:rPr lang="en-US" baseline="0" dirty="0"/>
              <a:t> et al. finds that connection to Dick Cheney brings no value, while Goldman et al. finds that Republican links brings huge value to firms after the 2000 election.</a:t>
            </a:r>
          </a:p>
          <a:p>
            <a:pPr marL="171434" indent="-171434">
              <a:buFont typeface="Arial" panose="020B0604020202020204" pitchFamily="34" charset="0"/>
              <a:buChar char="•"/>
            </a:pPr>
            <a:r>
              <a:rPr lang="en-US" baseline="0" dirty="0"/>
              <a:t>Moreover, all of these studies look at direct, explicit links, defined by former/present politicians’ employment or ownership in the firm. </a:t>
            </a:r>
          </a:p>
          <a:p>
            <a:pPr marL="171434" indent="-171434">
              <a:buFont typeface="Arial" panose="020B0604020202020204" pitchFamily="34" charset="0"/>
              <a:buChar char="•"/>
            </a:pPr>
            <a:r>
              <a:rPr lang="en-US" baseline="0" dirty="0"/>
              <a:t>Our paper, on the other hand, explores social links (friendships) between politicians and businessmen, and studies the value of these links in the US context. </a:t>
            </a:r>
          </a:p>
          <a:p>
            <a:endParaRPr lang="en-US" dirty="0"/>
          </a:p>
          <a:p>
            <a:pPr defTabSz="914310"/>
            <a:r>
              <a:rPr lang="en-US" baseline="0" dirty="0" err="1"/>
              <a:t>Fisman</a:t>
            </a:r>
            <a:r>
              <a:rPr lang="en-US" baseline="0" dirty="0"/>
              <a:t> 2001 AER: Suharto health problems </a:t>
            </a:r>
            <a:r>
              <a:rPr lang="en-US" baseline="0" dirty="0">
                <a:sym typeface="Wingdings" panose="05000000000000000000" pitchFamily="2" charset="2"/>
              </a:rPr>
              <a:t> </a:t>
            </a:r>
            <a:r>
              <a:rPr lang="en-US" baseline="0" dirty="0"/>
              <a:t>23% of firm value explained by connection to the Suharto family (provided by a consultancy)</a:t>
            </a:r>
          </a:p>
          <a:p>
            <a:pPr defTabSz="914310"/>
            <a:r>
              <a:rPr lang="en-US" baseline="0" dirty="0"/>
              <a:t>Johnson Mitton 2003 JFE: stronger control of capital flow during 1997 crisis </a:t>
            </a:r>
            <a:r>
              <a:rPr lang="en-US" baseline="0" dirty="0">
                <a:sym typeface="Wingdings" panose="05000000000000000000" pitchFamily="2" charset="2"/>
              </a:rPr>
              <a:t>benefits </a:t>
            </a:r>
            <a:r>
              <a:rPr lang="en-US" baseline="0" dirty="0"/>
              <a:t>firms connected to Malaysian president &amp; key government officials</a:t>
            </a:r>
          </a:p>
          <a:p>
            <a:pPr defTabSz="914310"/>
            <a:r>
              <a:rPr lang="en-US" baseline="0" dirty="0" err="1"/>
              <a:t>Khwajia</a:t>
            </a:r>
            <a:r>
              <a:rPr lang="en-US" baseline="0" dirty="0"/>
              <a:t> </a:t>
            </a:r>
            <a:r>
              <a:rPr lang="en-US" baseline="0" dirty="0" err="1"/>
              <a:t>Mian</a:t>
            </a:r>
            <a:r>
              <a:rPr lang="en-US" baseline="0" dirty="0"/>
              <a:t> 2005 QJE: firms directed by politicians participating in elections (matched based on names) get favorable loans</a:t>
            </a:r>
          </a:p>
          <a:p>
            <a:pPr defTabSz="914310"/>
            <a:r>
              <a:rPr lang="en-US" baseline="0" dirty="0" err="1"/>
              <a:t>Faccio</a:t>
            </a:r>
            <a:r>
              <a:rPr lang="en-US" baseline="0" dirty="0"/>
              <a:t> 2006 AER: worldwide dataset of directly connected firms &amp; effect of announcements of </a:t>
            </a:r>
            <a:r>
              <a:rPr lang="en-US" baseline="0" dirty="0" err="1"/>
              <a:t>politicians</a:t>
            </a:r>
            <a:r>
              <a:rPr lang="en-US" baseline="0" dirty="0" err="1">
                <a:sym typeface="Wingdings" panose="05000000000000000000" pitchFamily="2" charset="2"/>
              </a:rPr>
              <a:t>business</a:t>
            </a:r>
            <a:r>
              <a:rPr lang="en-US" baseline="0" dirty="0">
                <a:sym typeface="Wingdings" panose="05000000000000000000" pitchFamily="2" charset="2"/>
              </a:rPr>
              <a:t> and </a:t>
            </a:r>
            <a:r>
              <a:rPr lang="en-US" baseline="0" dirty="0" err="1">
                <a:sym typeface="Wingdings" panose="05000000000000000000" pitchFamily="2" charset="2"/>
              </a:rPr>
              <a:t>businessmenpolitics</a:t>
            </a:r>
            <a:endParaRPr lang="en-US" baseline="0" dirty="0">
              <a:sym typeface="Wingdings" panose="05000000000000000000" pitchFamily="2" charset="2"/>
            </a:endParaRPr>
          </a:p>
          <a:p>
            <a:endParaRPr lang="en-US" dirty="0"/>
          </a:p>
          <a:p>
            <a:pPr defTabSz="914310"/>
            <a:r>
              <a:rPr lang="en-US" baseline="0" dirty="0" err="1">
                <a:sym typeface="Wingdings" panose="05000000000000000000" pitchFamily="2" charset="2"/>
              </a:rPr>
              <a:t>Fisman</a:t>
            </a:r>
            <a:r>
              <a:rPr lang="en-US" baseline="0" dirty="0">
                <a:sym typeface="Wingdings" panose="05000000000000000000" pitchFamily="2" charset="2"/>
              </a:rPr>
              <a:t> et al 2006: Dick Cheney connections bring no value</a:t>
            </a:r>
          </a:p>
          <a:p>
            <a:pPr defTabSz="914310"/>
            <a:r>
              <a:rPr lang="en-US" baseline="0" dirty="0">
                <a:sym typeface="Wingdings" panose="05000000000000000000" pitchFamily="2" charset="2"/>
              </a:rPr>
              <a:t>Goldman </a:t>
            </a:r>
            <a:r>
              <a:rPr lang="en-US" baseline="0" dirty="0" err="1">
                <a:sym typeface="Wingdings" panose="05000000000000000000" pitchFamily="2" charset="2"/>
              </a:rPr>
              <a:t>Rocholl</a:t>
            </a:r>
            <a:r>
              <a:rPr lang="en-US" baseline="0" dirty="0">
                <a:sym typeface="Wingdings" panose="05000000000000000000" pitchFamily="2" charset="2"/>
              </a:rPr>
              <a:t> So 2008 RFS: election 2000 &amp; R. vs. D. connections (former politicians/officials in firms). Another paper: effect on procurement.</a:t>
            </a:r>
          </a:p>
          <a:p>
            <a:pPr defTabSz="914310"/>
            <a:r>
              <a:rPr lang="en-US" dirty="0" err="1"/>
              <a:t>Acemoglu</a:t>
            </a:r>
            <a:r>
              <a:rPr lang="en-US" dirty="0"/>
              <a:t> et al. JFE forth.: firms connected to Tim Geithner (Obama’s 1</a:t>
            </a:r>
            <a:r>
              <a:rPr lang="en-US" baseline="30000" dirty="0"/>
              <a:t>st</a:t>
            </a:r>
            <a:r>
              <a:rPr lang="en-US" baseline="0" dirty="0"/>
              <a:t> Treasury Secretary) </a:t>
            </a:r>
            <a:r>
              <a:rPr lang="en-US" dirty="0"/>
              <a:t>experience the value of </a:t>
            </a:r>
            <a:r>
              <a:rPr lang="en-US" i="1" dirty="0"/>
              <a:t>connection</a:t>
            </a:r>
            <a:r>
              <a:rPr lang="en-US" i="1" baseline="0" dirty="0"/>
              <a:t> in a crisis.</a:t>
            </a:r>
            <a:r>
              <a:rPr lang="en-US" i="0" baseline="0" dirty="0"/>
              <a:t> Identification by synthetic control &amp; CARs.</a:t>
            </a:r>
            <a:endParaRPr lang="en-US" i="0" dirty="0"/>
          </a:p>
          <a:p>
            <a:r>
              <a:rPr lang="en-US" dirty="0"/>
              <a:t>Roberts 1990 AJPS: a</a:t>
            </a:r>
            <a:r>
              <a:rPr lang="en-US" baseline="0" dirty="0"/>
              <a:t> dead </a:t>
            </a:r>
            <a:r>
              <a:rPr lang="en-US" dirty="0"/>
              <a:t>senator (Henry “Scoop” Jackson tells no lie). Returns</a:t>
            </a:r>
            <a:r>
              <a:rPr lang="en-US" baseline="0" dirty="0"/>
              <a:t> of firms connected (in different ways) to dead senator. Seniority in Congress pays.</a:t>
            </a:r>
          </a:p>
          <a:p>
            <a:endParaRPr lang="en-US" dirty="0"/>
          </a:p>
          <a:p>
            <a:pPr defTabSz="914310"/>
            <a:r>
              <a:rPr lang="en-US" dirty="0"/>
              <a:t>Cohen</a:t>
            </a:r>
            <a:r>
              <a:rPr lang="en-US" baseline="0" dirty="0"/>
              <a:t> et al 2007 JPE: information transmission among friends from firms &amp; fund managers</a:t>
            </a:r>
          </a:p>
          <a:p>
            <a:r>
              <a:rPr lang="en-US" baseline="0" dirty="0">
                <a:sym typeface="Wingdings" panose="05000000000000000000" pitchFamily="2" charset="2"/>
              </a:rPr>
              <a:t>Knight 2007 </a:t>
            </a:r>
            <a:r>
              <a:rPr lang="en-US" baseline="0" dirty="0" err="1">
                <a:sym typeface="Wingdings" panose="05000000000000000000" pitchFamily="2" charset="2"/>
              </a:rPr>
              <a:t>JPubE</a:t>
            </a:r>
            <a:r>
              <a:rPr lang="en-US" baseline="0" dirty="0">
                <a:sym typeface="Wingdings" panose="05000000000000000000" pitchFamily="2" charset="2"/>
              </a:rPr>
              <a:t>: industries that benefit from economic platform of Bush &amp; Gore.</a:t>
            </a:r>
          </a:p>
          <a:p>
            <a:pPr defTabSz="914310"/>
            <a:r>
              <a:rPr lang="en-US" baseline="0" dirty="0" err="1">
                <a:sym typeface="Wingdings" panose="05000000000000000000" pitchFamily="2" charset="2"/>
              </a:rPr>
              <a:t>Snowberg</a:t>
            </a:r>
            <a:r>
              <a:rPr lang="en-US" baseline="0" dirty="0">
                <a:sym typeface="Wingdings" panose="05000000000000000000" pitchFamily="2" charset="2"/>
              </a:rPr>
              <a:t> et al 2007 QJE: prediction market &amp; bond yields.</a:t>
            </a:r>
          </a:p>
          <a:p>
            <a:pPr defTabSz="914310"/>
            <a:r>
              <a:rPr lang="en-US" baseline="0" dirty="0">
                <a:sym typeface="Wingdings" panose="05000000000000000000" pitchFamily="2" charset="2"/>
              </a:rPr>
              <a:t>Bertrand et al 2008: France, test Shleifer </a:t>
            </a:r>
            <a:r>
              <a:rPr lang="en-US" baseline="0" dirty="0" err="1">
                <a:sym typeface="Wingdings" panose="05000000000000000000" pitchFamily="2" charset="2"/>
              </a:rPr>
              <a:t>Vishny’s</a:t>
            </a:r>
            <a:r>
              <a:rPr lang="en-US" baseline="0" dirty="0">
                <a:sym typeface="Wingdings" panose="05000000000000000000" pitchFamily="2" charset="2"/>
              </a:rPr>
              <a:t> idea. Politicians induce firms to hire more in election year e</a:t>
            </a:r>
            <a:r>
              <a:rPr lang="en-US" sz="2600" dirty="0"/>
              <a:t>lections affect equity prices</a:t>
            </a:r>
          </a:p>
          <a:p>
            <a:r>
              <a:rPr lang="en-US" baseline="0" dirty="0"/>
              <a:t>Nguyen 2008: France, friendship between CEO &amp; board members </a:t>
            </a:r>
            <a:r>
              <a:rPr lang="en-US" baseline="0" dirty="0">
                <a:sym typeface="Wingdings" panose="05000000000000000000" pitchFamily="2" charset="2"/>
              </a:rPr>
              <a:t> CEO remains longer at firm, less likely to be fired</a:t>
            </a:r>
          </a:p>
          <a:p>
            <a:endParaRPr lang="en-US" dirty="0"/>
          </a:p>
        </p:txBody>
      </p:sp>
      <p:sp>
        <p:nvSpPr>
          <p:cNvPr id="4" name="Espace réservé du numéro de diapositive 3"/>
          <p:cNvSpPr>
            <a:spLocks noGrp="1"/>
          </p:cNvSpPr>
          <p:nvPr>
            <p:ph type="sldNum" sz="quarter" idx="10"/>
          </p:nvPr>
        </p:nvSpPr>
        <p:spPr/>
        <p:txBody>
          <a:bodyPr/>
          <a:lstStyle/>
          <a:p>
            <a:fld id="{84147657-D4FF-43D4-A9BA-47503BDF13BA}" type="slidenum">
              <a:rPr lang="en-US" smtClean="0"/>
              <a:pPr/>
              <a:t>77</a:t>
            </a:fld>
            <a:endParaRPr lang="en-US"/>
          </a:p>
        </p:txBody>
      </p:sp>
    </p:spTree>
    <p:extLst>
      <p:ext uri="{BB962C8B-B14F-4D97-AF65-F5344CB8AC3E}">
        <p14:creationId xmlns:p14="http://schemas.microsoft.com/office/powerpoint/2010/main" val="1549576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Aft>
                <a:spcPts val="600"/>
              </a:spcAft>
            </a:pPr>
            <a:r>
              <a:rPr lang="en-US" altLang="zh-TW" sz="2400" b="1" dirty="0">
                <a:ea typeface="新細明體" charset="-120"/>
              </a:rPr>
              <a:t>Selection into ‘connected pairs’</a:t>
            </a:r>
            <a:r>
              <a:rPr lang="en-US" altLang="zh-TW" sz="2400" dirty="0">
                <a:ea typeface="新細明體" charset="-120"/>
              </a:rPr>
              <a:t> because of similar characteristics: a question of external validity</a:t>
            </a:r>
          </a:p>
          <a:p>
            <a:pPr lvl="1" algn="just">
              <a:spcAft>
                <a:spcPts val="600"/>
              </a:spcAft>
            </a:pPr>
            <a:r>
              <a:rPr lang="en-US" altLang="zh-TW" dirty="0">
                <a:ea typeface="新細明體" charset="-120"/>
              </a:rPr>
              <a:t>Effect </a:t>
            </a:r>
            <a:r>
              <a:rPr lang="en-US" altLang="zh-TW" i="1" dirty="0">
                <a:ea typeface="新細明體" charset="-120"/>
              </a:rPr>
              <a:t>conditioned</a:t>
            </a:r>
            <a:r>
              <a:rPr lang="en-US" altLang="zh-TW" dirty="0">
                <a:ea typeface="新細明體" charset="-120"/>
              </a:rPr>
              <a:t> on specific type of social network</a:t>
            </a:r>
            <a:endParaRPr lang="en-US" dirty="0"/>
          </a:p>
        </p:txBody>
      </p:sp>
      <p:sp>
        <p:nvSpPr>
          <p:cNvPr id="4" name="Espace réservé du numéro de diapositive 3"/>
          <p:cNvSpPr>
            <a:spLocks noGrp="1"/>
          </p:cNvSpPr>
          <p:nvPr>
            <p:ph type="sldNum" sz="quarter" idx="10"/>
          </p:nvPr>
        </p:nvSpPr>
        <p:spPr/>
        <p:txBody>
          <a:bodyPr/>
          <a:lstStyle/>
          <a:p>
            <a:fld id="{84147657-D4FF-43D4-A9BA-47503BDF13BA}" type="slidenum">
              <a:rPr lang="en-US" smtClean="0"/>
              <a:pPr/>
              <a:t>82</a:t>
            </a:fld>
            <a:endParaRPr lang="en-US"/>
          </a:p>
        </p:txBody>
      </p:sp>
    </p:spTree>
    <p:extLst>
      <p:ext uri="{BB962C8B-B14F-4D97-AF65-F5344CB8AC3E}">
        <p14:creationId xmlns:p14="http://schemas.microsoft.com/office/powerpoint/2010/main" val="1733142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a:buFont typeface="Arial"/>
              <a:buChar char="•"/>
            </a:pPr>
            <a:r>
              <a:rPr lang="fr-FR" altLang="zh-TW" dirty="0" err="1">
                <a:ea typeface="新細明體" charset="-120"/>
              </a:rPr>
              <a:t>Untargetted</a:t>
            </a:r>
            <a:r>
              <a:rPr lang="fr-FR" altLang="zh-TW" dirty="0">
                <a:ea typeface="新細明體" charset="-120"/>
              </a:rPr>
              <a:t> </a:t>
            </a:r>
            <a:r>
              <a:rPr lang="fr-FR" altLang="zh-TW" dirty="0" err="1">
                <a:ea typeface="新細明體" charset="-120"/>
              </a:rPr>
              <a:t>policy</a:t>
            </a:r>
            <a:r>
              <a:rPr lang="fr-FR" altLang="zh-TW" dirty="0">
                <a:ea typeface="新細明體" charset="-120"/>
              </a:rPr>
              <a:t> </a:t>
            </a:r>
            <a:r>
              <a:rPr lang="fr-FR" altLang="zh-TW" dirty="0" err="1">
                <a:ea typeface="新細明體" charset="-120"/>
              </a:rPr>
              <a:t>response</a:t>
            </a:r>
            <a:r>
              <a:rPr lang="fr-FR" altLang="zh-TW" dirty="0">
                <a:ea typeface="新細明體" charset="-120"/>
              </a:rPr>
              <a:t> </a:t>
            </a:r>
            <a:r>
              <a:rPr lang="fr-FR" altLang="zh-TW" dirty="0" err="1">
                <a:ea typeface="新細明體" charset="-120"/>
              </a:rPr>
              <a:t>from</a:t>
            </a:r>
            <a:r>
              <a:rPr lang="fr-FR" altLang="zh-TW" dirty="0">
                <a:ea typeface="新細明體" charset="-120"/>
              </a:rPr>
              <a:t> </a:t>
            </a:r>
            <a:r>
              <a:rPr lang="fr-FR" altLang="zh-TW" dirty="0" err="1">
                <a:ea typeface="新細明體" charset="-120"/>
              </a:rPr>
              <a:t>homophily</a:t>
            </a:r>
            <a:r>
              <a:rPr lang="fr-FR" altLang="zh-TW" dirty="0">
                <a:ea typeface="新細明體" charset="-120"/>
              </a:rPr>
              <a:t>:</a:t>
            </a:r>
            <a:r>
              <a:rPr lang="fr-FR" altLang="zh-TW" baseline="0" dirty="0">
                <a:ea typeface="新細明體" charset="-120"/>
              </a:rPr>
              <a:t> </a:t>
            </a:r>
            <a:r>
              <a:rPr lang="fr-FR" altLang="zh-TW" dirty="0">
                <a:ea typeface="新細明體" charset="-120"/>
              </a:rPr>
              <a:t>People sharing </a:t>
            </a:r>
            <a:r>
              <a:rPr lang="fr-FR" altLang="zh-TW" dirty="0" err="1">
                <a:ea typeface="新細明體" charset="-120"/>
              </a:rPr>
              <a:t>same</a:t>
            </a:r>
            <a:r>
              <a:rPr lang="fr-FR" altLang="zh-TW" dirty="0">
                <a:ea typeface="新細明體" charset="-120"/>
              </a:rPr>
              <a:t> values/</a:t>
            </a:r>
            <a:r>
              <a:rPr lang="fr-FR" altLang="zh-TW" dirty="0" err="1">
                <a:ea typeface="新細明體" charset="-120"/>
              </a:rPr>
              <a:t>interests</a:t>
            </a:r>
            <a:r>
              <a:rPr lang="fr-FR" altLang="zh-TW" dirty="0">
                <a:ea typeface="新細明體" charset="-120"/>
              </a:rPr>
              <a:t> attend </a:t>
            </a:r>
            <a:r>
              <a:rPr lang="fr-FR" altLang="zh-TW" dirty="0" err="1">
                <a:ea typeface="新細明體" charset="-120"/>
              </a:rPr>
              <a:t>same</a:t>
            </a:r>
            <a:r>
              <a:rPr lang="fr-FR" altLang="zh-TW" dirty="0">
                <a:ea typeface="新細明體" charset="-120"/>
              </a:rPr>
              <a:t> </a:t>
            </a:r>
            <a:r>
              <a:rPr lang="fr-FR" altLang="zh-TW" dirty="0" err="1">
                <a:ea typeface="新細明體" charset="-120"/>
              </a:rPr>
              <a:t>college</a:t>
            </a:r>
            <a:r>
              <a:rPr lang="fr-FR" altLang="zh-TW" dirty="0">
                <a:ea typeface="新細明體" charset="-120"/>
              </a:rPr>
              <a:t>, and </a:t>
            </a:r>
            <a:r>
              <a:rPr lang="fr-FR" altLang="zh-TW" dirty="0" err="1">
                <a:ea typeface="新細明體" charset="-120"/>
              </a:rPr>
              <a:t>later</a:t>
            </a:r>
            <a:r>
              <a:rPr lang="fr-FR" altLang="zh-TW" dirty="0">
                <a:ea typeface="新細明體" charset="-120"/>
              </a:rPr>
              <a:t> </a:t>
            </a:r>
            <a:r>
              <a:rPr lang="fr-FR" altLang="zh-TW" dirty="0" err="1">
                <a:ea typeface="新細明體" charset="-120"/>
              </a:rPr>
              <a:t>run</a:t>
            </a:r>
            <a:r>
              <a:rPr lang="fr-FR" altLang="zh-TW" dirty="0">
                <a:ea typeface="新細明體" charset="-120"/>
              </a:rPr>
              <a:t> </a:t>
            </a:r>
            <a:r>
              <a:rPr lang="fr-FR" altLang="zh-TW" dirty="0" err="1">
                <a:ea typeface="新細明體" charset="-120"/>
              </a:rPr>
              <a:t>companies</a:t>
            </a:r>
            <a:r>
              <a:rPr lang="fr-FR" altLang="zh-TW" dirty="0">
                <a:ea typeface="新細明體" charset="-120"/>
              </a:rPr>
              <a:t> and </a:t>
            </a:r>
            <a:r>
              <a:rPr lang="fr-FR" altLang="zh-TW" dirty="0" err="1">
                <a:ea typeface="新細明體" charset="-120"/>
              </a:rPr>
              <a:t>promote</a:t>
            </a:r>
            <a:r>
              <a:rPr lang="fr-FR" altLang="zh-TW" dirty="0">
                <a:ea typeface="新細明體" charset="-120"/>
              </a:rPr>
              <a:t> </a:t>
            </a:r>
            <a:r>
              <a:rPr lang="fr-FR" altLang="zh-TW" dirty="0" err="1">
                <a:ea typeface="新細明體" charset="-120"/>
              </a:rPr>
              <a:t>policies</a:t>
            </a:r>
            <a:r>
              <a:rPr lang="fr-FR" altLang="zh-TW" dirty="0">
                <a:ea typeface="新細明體" charset="-120"/>
              </a:rPr>
              <a:t> in the </a:t>
            </a:r>
            <a:r>
              <a:rPr lang="fr-FR" altLang="zh-TW" dirty="0" err="1">
                <a:ea typeface="新細明體" charset="-120"/>
              </a:rPr>
              <a:t>same</a:t>
            </a:r>
            <a:r>
              <a:rPr lang="fr-FR" altLang="zh-TW" dirty="0">
                <a:ea typeface="新細明體" charset="-120"/>
              </a:rPr>
              <a:t> direction</a:t>
            </a:r>
          </a:p>
          <a:p>
            <a:pPr algn="just">
              <a:spcAft>
                <a:spcPts val="300"/>
              </a:spcAft>
            </a:pPr>
            <a:r>
              <a:rPr lang="en-US" altLang="zh-TW" sz="2400" dirty="0">
                <a:ea typeface="新細明體" charset="-120"/>
              </a:rPr>
              <a:t>Stronger specification: </a:t>
            </a:r>
          </a:p>
          <a:p>
            <a:pPr lvl="1" algn="just">
              <a:spcAft>
                <a:spcPts val="300"/>
              </a:spcAft>
            </a:pPr>
            <a:r>
              <a:rPr lang="en-US" altLang="zh-TW" sz="2200" dirty="0">
                <a:ea typeface="新細明體" charset="-120"/>
              </a:rPr>
              <a:t>School * Election Year FE or Industry * Election Year FE</a:t>
            </a:r>
          </a:p>
          <a:p>
            <a:pPr lvl="1" algn="just">
              <a:spcAft>
                <a:spcPts val="300"/>
              </a:spcAft>
            </a:pPr>
            <a:r>
              <a:rPr lang="en-US" altLang="zh-TW" sz="2200" dirty="0">
                <a:ea typeface="新細明體" charset="-120"/>
              </a:rPr>
              <a:t>Let homophily effect vary over time (i.e. time-variant school culture) or firm size</a:t>
            </a:r>
            <a:endParaRPr lang="en-US" dirty="0"/>
          </a:p>
        </p:txBody>
      </p:sp>
      <p:sp>
        <p:nvSpPr>
          <p:cNvPr id="4" name="Slide Number Placeholder 3"/>
          <p:cNvSpPr>
            <a:spLocks noGrp="1"/>
          </p:cNvSpPr>
          <p:nvPr>
            <p:ph type="sldNum" sz="quarter" idx="10"/>
          </p:nvPr>
        </p:nvSpPr>
        <p:spPr/>
        <p:txBody>
          <a:bodyPr/>
          <a:lstStyle/>
          <a:p>
            <a:fld id="{84147657-D4FF-43D4-A9BA-47503BDF13BA}" type="slidenum">
              <a:rPr lang="en-US" smtClean="0"/>
              <a:pPr/>
              <a:t>83</a:t>
            </a:fld>
            <a:endParaRPr lang="en-US"/>
          </a:p>
        </p:txBody>
      </p:sp>
    </p:spTree>
    <p:extLst>
      <p:ext uri="{BB962C8B-B14F-4D97-AF65-F5344CB8AC3E}">
        <p14:creationId xmlns:p14="http://schemas.microsoft.com/office/powerpoint/2010/main" val="354907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32500" lnSpcReduction="20000"/>
          </a:bodyPr>
          <a:lstStyle/>
          <a:p>
            <a:pPr marL="342866" indent="-342866" algn="just">
              <a:spcAft>
                <a:spcPts val="600"/>
              </a:spcAft>
              <a:buFont typeface="Arial" panose="020B0604020202020204" pitchFamily="34" charset="0"/>
              <a:buChar char="•"/>
            </a:pPr>
            <a:r>
              <a:rPr lang="en-US" altLang="zh-TW" sz="2400" dirty="0"/>
              <a:t>We construct the social links between politicians and directors using former classmate networks. Politician E and director M are considered connected if they graduated from the same university program within 1 year of each other. </a:t>
            </a:r>
          </a:p>
          <a:p>
            <a:pPr marL="342866" indent="-342866" algn="just">
              <a:spcAft>
                <a:spcPts val="600"/>
              </a:spcAft>
              <a:buFont typeface="Arial" panose="020B0604020202020204" pitchFamily="34" charset="0"/>
              <a:buChar char="•"/>
            </a:pPr>
            <a:r>
              <a:rPr lang="en-US" altLang="zh-TW" sz="2400" dirty="0"/>
              <a:t>Our identification comes from RDD of close elections to US Congress, and our outcome variable is post-election market reaction to value of connected firms.</a:t>
            </a:r>
          </a:p>
          <a:p>
            <a:pPr marL="342866" indent="-342866" algn="just" defTabSz="914310">
              <a:spcAft>
                <a:spcPts val="600"/>
              </a:spcAft>
              <a:buFont typeface="Arial" panose="020B0604020202020204" pitchFamily="34" charset="0"/>
              <a:buChar char="•"/>
            </a:pPr>
            <a:r>
              <a:rPr lang="en-US" altLang="zh-TW" sz="2400" dirty="0"/>
              <a:t>That is, suppose firm A is connected to winning politician E through director M, and </a:t>
            </a:r>
            <a:r>
              <a:rPr lang="en-US" altLang="zh-TW" sz="4800" dirty="0"/>
              <a:t>firm B is connected to defeated politician D through director N, our treatment effect measures the differential market reaction to firm A and firm B right after the election, which can be interpreted as the value of the connection to the elected politician.</a:t>
            </a:r>
            <a:endParaRPr lang="en-US" sz="4800" dirty="0"/>
          </a:p>
          <a:p>
            <a:pPr marL="342866" indent="-342866" algn="just">
              <a:spcAft>
                <a:spcPts val="600"/>
              </a:spcAft>
              <a:buFont typeface="Arial" panose="020B0604020202020204" pitchFamily="34" charset="0"/>
              <a:buChar char="•"/>
            </a:pPr>
            <a:endParaRPr lang="en-US" altLang="zh-TW" sz="2400" dirty="0"/>
          </a:p>
          <a:p>
            <a:pPr algn="just">
              <a:spcAft>
                <a:spcPts val="600"/>
              </a:spcAft>
            </a:pPr>
            <a:r>
              <a:rPr lang="en-US" altLang="zh-TW" sz="2400" dirty="0"/>
              <a:t>Endogeneity and causality problems</a:t>
            </a:r>
          </a:p>
          <a:p>
            <a:pPr lvl="1" algn="just">
              <a:spcAft>
                <a:spcPts val="600"/>
              </a:spcAft>
            </a:pPr>
            <a:r>
              <a:rPr lang="en-US" altLang="zh-TW" sz="2200" dirty="0"/>
              <a:t>Unobserved characteristics of elected/appointed politicians and firms; homophily of links</a:t>
            </a:r>
          </a:p>
          <a:p>
            <a:pPr lvl="1" algn="just">
              <a:spcAft>
                <a:spcPts val="600"/>
              </a:spcAft>
            </a:pPr>
            <a:r>
              <a:rPr lang="en-US" altLang="zh-TW" sz="2200" dirty="0"/>
              <a:t>Reverse causality: strong firms connect to strong politicians </a:t>
            </a:r>
          </a:p>
          <a:p>
            <a:pPr algn="just">
              <a:spcAft>
                <a:spcPts val="600"/>
              </a:spcAft>
            </a:pPr>
            <a:r>
              <a:rPr lang="en-US" altLang="zh-TW" sz="2400" dirty="0"/>
              <a:t>Events are subject to endogeneity issues</a:t>
            </a:r>
          </a:p>
          <a:p>
            <a:pPr lvl="1" algn="just">
              <a:spcAft>
                <a:spcPts val="600"/>
              </a:spcAft>
            </a:pPr>
            <a:r>
              <a:rPr lang="en-US" altLang="zh-TW" sz="2200" dirty="0"/>
              <a:t>Concurrent events; prediction precision of event probabilities, especially for rare events</a:t>
            </a:r>
          </a:p>
          <a:p>
            <a:pPr algn="just">
              <a:spcAft>
                <a:spcPts val="600"/>
              </a:spcAft>
            </a:pPr>
            <a:r>
              <a:rPr lang="en-US" altLang="zh-TW" sz="2400" dirty="0"/>
              <a:t>Measurement of social networks of politicians and firms</a:t>
            </a:r>
          </a:p>
          <a:p>
            <a:pPr lvl="1" algn="just">
              <a:spcAft>
                <a:spcPts val="600"/>
              </a:spcAft>
            </a:pPr>
            <a:r>
              <a:rPr lang="en-US" altLang="zh-TW" sz="2200" dirty="0"/>
              <a:t>By previous experiences, ownerships: endogenous</a:t>
            </a:r>
          </a:p>
          <a:p>
            <a:pPr lvl="1" algn="just">
              <a:spcAft>
                <a:spcPts val="600"/>
              </a:spcAft>
            </a:pPr>
            <a:r>
              <a:rPr lang="en-US" altLang="zh-TW" sz="2200" dirty="0"/>
              <a:t>By campaign contributions: hard to address connections to individual politicians, because firms cannot contribute</a:t>
            </a:r>
          </a:p>
          <a:p>
            <a:pPr lvl="1" algn="just">
              <a:spcAft>
                <a:spcPts val="600"/>
              </a:spcAft>
            </a:pPr>
            <a:r>
              <a:rPr lang="en-US" altLang="zh-TW" sz="2200" dirty="0"/>
              <a:t>Connections to individual politicians: Look at alumni networks</a:t>
            </a:r>
          </a:p>
        </p:txBody>
      </p:sp>
      <p:sp>
        <p:nvSpPr>
          <p:cNvPr id="4" name="Espace réservé du numéro de diapositive 3"/>
          <p:cNvSpPr>
            <a:spLocks noGrp="1"/>
          </p:cNvSpPr>
          <p:nvPr>
            <p:ph type="sldNum" sz="quarter" idx="10"/>
          </p:nvPr>
        </p:nvSpPr>
        <p:spPr/>
        <p:txBody>
          <a:bodyPr/>
          <a:lstStyle/>
          <a:p>
            <a:fld id="{84147657-D4FF-43D4-A9BA-47503BDF13BA}" type="slidenum">
              <a:rPr lang="en-US" smtClean="0"/>
              <a:pPr/>
              <a:t>19</a:t>
            </a:fld>
            <a:endParaRPr lang="en-US"/>
          </a:p>
        </p:txBody>
      </p:sp>
    </p:spTree>
    <p:extLst>
      <p:ext uri="{BB962C8B-B14F-4D97-AF65-F5344CB8AC3E}">
        <p14:creationId xmlns:p14="http://schemas.microsoft.com/office/powerpoint/2010/main" val="9492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marL="171434" indent="-171434">
              <a:buFont typeface="Arial" panose="020B0604020202020204" pitchFamily="34" charset="0"/>
              <a:buChar char="•"/>
            </a:pPr>
            <a:r>
              <a:rPr lang="en-US" dirty="0"/>
              <a:t>Our paper contributes a new finding</a:t>
            </a:r>
            <a:r>
              <a:rPr lang="en-US" baseline="0" dirty="0"/>
              <a:t> that in the context of US Congress election, higher offices may entail smaller benefits, and benefits depend not only on power but also on scrutiny. This novel finding helps explain </a:t>
            </a:r>
            <a:r>
              <a:rPr lang="en-US" baseline="0" dirty="0" err="1"/>
              <a:t>Tullock’s</a:t>
            </a:r>
            <a:r>
              <a:rPr lang="en-US" baseline="0" dirty="0"/>
              <a:t> puzzle “…”. This provides implications on “…”.</a:t>
            </a:r>
          </a:p>
          <a:p>
            <a:pPr marL="171434" indent="-171434">
              <a:buFont typeface="Arial" panose="020B0604020202020204" pitchFamily="34" charset="0"/>
              <a:buChar char="•"/>
            </a:pPr>
            <a:r>
              <a:rPr lang="en-US" baseline="0" dirty="0"/>
              <a:t>In addition, by implementing RDD, we also greatly improve the quality of the evidence, compared to previous works based on event studies. Finally, we look at a different type of connection, social links instead of direct links.</a:t>
            </a:r>
          </a:p>
          <a:p>
            <a:pPr marL="171434" indent="-171434">
              <a:buFont typeface="Arial" panose="020B0604020202020204" pitchFamily="34" charset="0"/>
              <a:buChar char="•"/>
            </a:pPr>
            <a:endParaRPr lang="en-US" dirty="0"/>
          </a:p>
          <a:p>
            <a:r>
              <a:rPr lang="en-US" dirty="0"/>
              <a:t>Simple point: scrutiny matters, because</a:t>
            </a:r>
            <a:r>
              <a:rPr lang="en-US" baseline="0" dirty="0"/>
              <a:t> favoritism in a democracy can lead to legal problems (unlike </a:t>
            </a:r>
            <a:r>
              <a:rPr lang="en-US" baseline="0" dirty="0" err="1"/>
              <a:t>nondemocracies</a:t>
            </a:r>
            <a:r>
              <a:rPr lang="en-US" baseline="0" dirty="0"/>
              <a:t>)</a:t>
            </a:r>
          </a:p>
          <a:p>
            <a:r>
              <a:rPr lang="en-US" dirty="0" err="1"/>
              <a:t>Ansolabehere</a:t>
            </a:r>
            <a:r>
              <a:rPr lang="en-US" dirty="0"/>
              <a:t> Snyder 2003 JEP: campaign</a:t>
            </a:r>
            <a:r>
              <a:rPr lang="en-US" baseline="0" dirty="0"/>
              <a:t> money is a form of political participation, because low impact on politicians’ decision.</a:t>
            </a:r>
          </a:p>
          <a:p>
            <a:r>
              <a:rPr lang="en-US" dirty="0"/>
              <a:t>“This finding helps to explain </a:t>
            </a:r>
            <a:r>
              <a:rPr lang="en-US" dirty="0" err="1"/>
              <a:t>Tullock’s</a:t>
            </a:r>
            <a:r>
              <a:rPr lang="en-US" dirty="0"/>
              <a:t> (1972) puzzle. Money has little leverage</a:t>
            </a:r>
          </a:p>
          <a:p>
            <a:r>
              <a:rPr lang="en-US" dirty="0"/>
              <a:t>because it is only a small part of the political calculation that a re-election oriented</a:t>
            </a:r>
          </a:p>
          <a:p>
            <a:r>
              <a:rPr lang="en-US" dirty="0"/>
              <a:t>legislator makes. And interest group contributors—the “investors” in the political</a:t>
            </a:r>
          </a:p>
          <a:p>
            <a:r>
              <a:rPr lang="en-US" dirty="0"/>
              <a:t>arena—have little leverage because politicians can raise sufficient funds from</a:t>
            </a:r>
          </a:p>
          <a:p>
            <a:r>
              <a:rPr lang="en-US" dirty="0"/>
              <a:t>individual contributors. It is true that when economic interest groups give, they</a:t>
            </a:r>
          </a:p>
          <a:p>
            <a:r>
              <a:rPr lang="en-US" dirty="0"/>
              <a:t>usually appear to act as rational investors (for example, Snyder, 1990, 1992, 1993;</a:t>
            </a:r>
          </a:p>
          <a:p>
            <a:r>
              <a:rPr lang="en-US" dirty="0"/>
              <a:t>Grier and </a:t>
            </a:r>
            <a:r>
              <a:rPr lang="en-US" dirty="0" err="1"/>
              <a:t>Munger</a:t>
            </a:r>
            <a:r>
              <a:rPr lang="en-US" dirty="0"/>
              <a:t>, 1991; </a:t>
            </a:r>
            <a:r>
              <a:rPr lang="en-US" dirty="0" err="1"/>
              <a:t>Romer</a:t>
            </a:r>
            <a:r>
              <a:rPr lang="en-US" dirty="0"/>
              <a:t> and Snyder, 1994; </a:t>
            </a:r>
            <a:r>
              <a:rPr lang="en-US" dirty="0" err="1"/>
              <a:t>Kroszner</a:t>
            </a:r>
            <a:r>
              <a:rPr lang="en-US" dirty="0"/>
              <a:t> and </a:t>
            </a:r>
            <a:r>
              <a:rPr lang="en-US" dirty="0" err="1"/>
              <a:t>Stratmann</a:t>
            </a:r>
            <a:r>
              <a:rPr lang="en-US" dirty="0"/>
              <a:t>, 1998,</a:t>
            </a:r>
            <a:endParaRPr lang="en-US" i="1" dirty="0"/>
          </a:p>
          <a:p>
            <a:r>
              <a:rPr lang="en-US" dirty="0"/>
              <a:t>2000; </a:t>
            </a:r>
            <a:r>
              <a:rPr lang="en-US" dirty="0" err="1"/>
              <a:t>Ansolabehere</a:t>
            </a:r>
            <a:r>
              <a:rPr lang="en-US" dirty="0"/>
              <a:t> and Snyder, 1999, 2000a). However, this “investor” money</a:t>
            </a:r>
          </a:p>
          <a:p>
            <a:r>
              <a:rPr lang="en-US" dirty="0"/>
              <a:t>from organized groups accounts for only a small fraction of overall campaign</a:t>
            </a:r>
          </a:p>
          <a:p>
            <a:r>
              <a:rPr lang="en-US" dirty="0"/>
              <a:t>funds. Since interest groups can get only a little from their contributions, they</a:t>
            </a:r>
          </a:p>
          <a:p>
            <a:r>
              <a:rPr lang="en-US" dirty="0"/>
              <a:t>give only a little. As a result, interest group contributions account for at most a</a:t>
            </a:r>
          </a:p>
          <a:p>
            <a:r>
              <a:rPr lang="en-US" dirty="0"/>
              <a:t>small amount of the variation in voting behavior. In fact, after controlling for</a:t>
            </a:r>
          </a:p>
          <a:p>
            <a:r>
              <a:rPr lang="en-US" dirty="0"/>
              <a:t>legislator ideology, these contributions have no detectable effects on the behavior</a:t>
            </a:r>
          </a:p>
          <a:p>
            <a:r>
              <a:rPr lang="en-US" dirty="0"/>
              <a:t>of legislators.”</a:t>
            </a:r>
            <a:endParaRPr lang="en-US" baseline="0" dirty="0"/>
          </a:p>
          <a:p>
            <a:r>
              <a:rPr lang="en-US" baseline="0" dirty="0"/>
              <a:t>“</a:t>
            </a:r>
            <a:r>
              <a:rPr lang="en-US" dirty="0"/>
              <a:t>Since interest groups can get only a little from their contributions, they</a:t>
            </a:r>
          </a:p>
          <a:p>
            <a:r>
              <a:rPr lang="en-US" dirty="0"/>
              <a:t>give only a little. As a result, interest group contributions account for at most a</a:t>
            </a:r>
          </a:p>
          <a:p>
            <a:r>
              <a:rPr lang="en-US" dirty="0"/>
              <a:t>small amount of the variation in voting behavior. In fact, after controlling for</a:t>
            </a:r>
          </a:p>
          <a:p>
            <a:r>
              <a:rPr lang="en-US" dirty="0"/>
              <a:t>legislator ideology, these contributions have no detectable effects on the behavior</a:t>
            </a:r>
          </a:p>
          <a:p>
            <a:r>
              <a:rPr lang="en-US" dirty="0"/>
              <a:t>of legislators.”</a:t>
            </a:r>
            <a:endParaRPr lang="en-US" dirty="0"/>
          </a:p>
        </p:txBody>
      </p:sp>
      <p:sp>
        <p:nvSpPr>
          <p:cNvPr id="4" name="Espace réservé du numéro de diapositive 3"/>
          <p:cNvSpPr>
            <a:spLocks noGrp="1"/>
          </p:cNvSpPr>
          <p:nvPr>
            <p:ph type="sldNum" sz="quarter" idx="10"/>
          </p:nvPr>
        </p:nvSpPr>
        <p:spPr/>
        <p:txBody>
          <a:bodyPr/>
          <a:lstStyle/>
          <a:p>
            <a:fld id="{84147657-D4FF-43D4-A9BA-47503BDF13BA}" type="slidenum">
              <a:rPr lang="en-US" smtClean="0"/>
              <a:pPr/>
              <a:t>21</a:t>
            </a:fld>
            <a:endParaRPr lang="en-US"/>
          </a:p>
        </p:txBody>
      </p:sp>
    </p:spTree>
    <p:extLst>
      <p:ext uri="{BB962C8B-B14F-4D97-AF65-F5344CB8AC3E}">
        <p14:creationId xmlns:p14="http://schemas.microsoft.com/office/powerpoint/2010/main" val="409473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altLang="zh-TW" sz="2200" dirty="0">
              <a:ea typeface="新細明體" charset="-120"/>
            </a:endParaRPr>
          </a:p>
          <a:p>
            <a:pPr marL="171434" indent="-171434">
              <a:buFont typeface="Arial"/>
              <a:buChar char="•"/>
            </a:pPr>
            <a:r>
              <a:rPr lang="en-US" dirty="0"/>
              <a:t>Our empirical</a:t>
            </a:r>
            <a:r>
              <a:rPr lang="en-US" baseline="0" dirty="0"/>
              <a:t> strategy relies on sharp RDD implementation. …</a:t>
            </a:r>
            <a:endParaRPr lang="en-US" dirty="0"/>
          </a:p>
        </p:txBody>
      </p:sp>
      <p:sp>
        <p:nvSpPr>
          <p:cNvPr id="4" name="Slide Number Placeholder 3"/>
          <p:cNvSpPr>
            <a:spLocks noGrp="1"/>
          </p:cNvSpPr>
          <p:nvPr>
            <p:ph type="sldNum" sz="quarter" idx="10"/>
          </p:nvPr>
        </p:nvSpPr>
        <p:spPr/>
        <p:txBody>
          <a:bodyPr/>
          <a:lstStyle/>
          <a:p>
            <a:fld id="{84147657-D4FF-43D4-A9BA-47503BDF13BA}" type="slidenum">
              <a:rPr lang="en-US" smtClean="0"/>
              <a:pPr/>
              <a:t>22</a:t>
            </a:fld>
            <a:endParaRPr lang="en-US"/>
          </a:p>
        </p:txBody>
      </p:sp>
    </p:spTree>
    <p:extLst>
      <p:ext uri="{BB962C8B-B14F-4D97-AF65-F5344CB8AC3E}">
        <p14:creationId xmlns:p14="http://schemas.microsoft.com/office/powerpoint/2010/main" val="45523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a:buFont typeface="Arial" panose="020B0604020202020204" pitchFamily="34" charset="0"/>
              <a:buChar char="•"/>
            </a:pPr>
            <a:r>
              <a:rPr lang="en-US" dirty="0"/>
              <a:t>The treatment</a:t>
            </a:r>
            <a:r>
              <a:rPr lang="en-US" baseline="0" dirty="0"/>
              <a:t> effect measures the value of a connection to an elected Congressman, compared to that of a connection to a defeated candidate.</a:t>
            </a:r>
          </a:p>
          <a:p>
            <a:pPr marL="171434" indent="-171434">
              <a:buFont typeface="Arial" panose="020B0604020202020204" pitchFamily="34" charset="0"/>
              <a:buChar char="•"/>
            </a:pPr>
            <a:r>
              <a:rPr lang="en-US" baseline="0" dirty="0"/>
              <a:t>Our estimate is a WATE among connected firms, weighted by the politician’s probability of running a close election.</a:t>
            </a:r>
            <a:endParaRPr lang="en-US" dirty="0"/>
          </a:p>
        </p:txBody>
      </p:sp>
      <p:sp>
        <p:nvSpPr>
          <p:cNvPr id="4" name="Slide Number Placeholder 3"/>
          <p:cNvSpPr>
            <a:spLocks noGrp="1"/>
          </p:cNvSpPr>
          <p:nvPr>
            <p:ph type="sldNum" sz="quarter" idx="10"/>
          </p:nvPr>
        </p:nvSpPr>
        <p:spPr/>
        <p:txBody>
          <a:bodyPr/>
          <a:lstStyle/>
          <a:p>
            <a:fld id="{84147657-D4FF-43D4-A9BA-47503BDF13BA}" type="slidenum">
              <a:rPr lang="en-US" smtClean="0"/>
              <a:pPr/>
              <a:t>23</a:t>
            </a:fld>
            <a:endParaRPr lang="en-US"/>
          </a:p>
        </p:txBody>
      </p:sp>
    </p:spTree>
    <p:extLst>
      <p:ext uri="{BB962C8B-B14F-4D97-AF65-F5344CB8AC3E}">
        <p14:creationId xmlns:p14="http://schemas.microsoft.com/office/powerpoint/2010/main" val="212150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866" lvl="1" indent="-342866" defTabSz="914310">
              <a:buFont typeface="Arial" panose="020B0604020202020204" pitchFamily="34" charset="0"/>
              <a:buChar char="•"/>
              <a:defRPr/>
            </a:pPr>
            <a:r>
              <a:rPr lang="en-US" sz="2400" dirty="0"/>
              <a:t>Standard market model: regressions of firm returns on market returns using daily data from one year to 2 months before the event date, separately for each firm. Standard practice in the finance literature.</a:t>
            </a:r>
          </a:p>
          <a:p>
            <a:pPr marL="342866" lvl="1" indent="-342866" defTabSz="914310">
              <a:buFont typeface="Arial" panose="020B0604020202020204" pitchFamily="34" charset="0"/>
              <a:buChar char="•"/>
              <a:defRPr/>
            </a:pPr>
            <a:r>
              <a:rPr lang="en-US" sz="2400" dirty="0"/>
              <a:t>FF 3 factor: additional D(small &amp; lager caps), D(high &amp; lower market to book)</a:t>
            </a:r>
          </a:p>
          <a:p>
            <a:pPr marL="342866" lvl="1" indent="-342866" defTabSz="914310">
              <a:buFont typeface="Arial" panose="020B0604020202020204" pitchFamily="34" charset="0"/>
              <a:buChar char="•"/>
              <a:defRPr/>
            </a:pPr>
            <a:r>
              <a:rPr lang="en-US" sz="2400" dirty="0"/>
              <a:t>A Z-shaped graph of CAR as function of vote margin</a:t>
            </a:r>
          </a:p>
          <a:p>
            <a:endParaRPr lang="en-US" dirty="0"/>
          </a:p>
        </p:txBody>
      </p:sp>
      <p:sp>
        <p:nvSpPr>
          <p:cNvPr id="4" name="Espace réservé du numéro de diapositive 3"/>
          <p:cNvSpPr>
            <a:spLocks noGrp="1"/>
          </p:cNvSpPr>
          <p:nvPr>
            <p:ph type="sldNum" sz="quarter" idx="10"/>
          </p:nvPr>
        </p:nvSpPr>
        <p:spPr/>
        <p:txBody>
          <a:bodyPr/>
          <a:lstStyle/>
          <a:p>
            <a:fld id="{84147657-D4FF-43D4-A9BA-47503BDF13BA}" type="slidenum">
              <a:rPr lang="en-US" smtClean="0"/>
              <a:pPr/>
              <a:t>25</a:t>
            </a:fld>
            <a:endParaRPr lang="en-US"/>
          </a:p>
        </p:txBody>
      </p:sp>
    </p:spTree>
    <p:extLst>
      <p:ext uri="{BB962C8B-B14F-4D97-AF65-F5344CB8AC3E}">
        <p14:creationId xmlns:p14="http://schemas.microsoft.com/office/powerpoint/2010/main" val="1606946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34" indent="-171434">
              <a:buFont typeface="Arial" panose="020B0604020202020204" pitchFamily="34" charset="0"/>
              <a:buChar char="•"/>
            </a:pPr>
            <a:r>
              <a:rPr lang="en-US" dirty="0"/>
              <a:t>Some examples of</a:t>
            </a:r>
            <a:r>
              <a:rPr lang="en-US" baseline="0" dirty="0"/>
              <a:t> bad market predictions of probabilities: Brexit, </a:t>
            </a:r>
            <a:r>
              <a:rPr lang="en-US" baseline="0" dirty="0" err="1"/>
              <a:t>Trumpit</a:t>
            </a:r>
            <a:endParaRPr lang="en-US" baseline="0" dirty="0"/>
          </a:p>
          <a:p>
            <a:pPr marL="171434" indent="-171434">
              <a:buFont typeface="Arial" panose="020B0604020202020204" pitchFamily="34" charset="0"/>
              <a:buChar char="•"/>
            </a:pPr>
            <a:r>
              <a:rPr lang="en-US" baseline="0" dirty="0"/>
              <a:t>Justin </a:t>
            </a:r>
            <a:r>
              <a:rPr lang="en-US" baseline="0" dirty="0" err="1"/>
              <a:t>Wolfers</a:t>
            </a:r>
            <a:r>
              <a:rPr lang="en-US" baseline="0" dirty="0"/>
              <a:t>’ calculation of market value of Trump’s presidency based on future market’s predicted probabilities: off by a large margin</a:t>
            </a:r>
            <a:endParaRPr lang="en-US" dirty="0"/>
          </a:p>
        </p:txBody>
      </p:sp>
      <p:sp>
        <p:nvSpPr>
          <p:cNvPr id="4" name="Espace réservé du numéro de diapositive 3"/>
          <p:cNvSpPr>
            <a:spLocks noGrp="1"/>
          </p:cNvSpPr>
          <p:nvPr>
            <p:ph type="sldNum" sz="quarter" idx="10"/>
          </p:nvPr>
        </p:nvSpPr>
        <p:spPr/>
        <p:txBody>
          <a:bodyPr/>
          <a:lstStyle/>
          <a:p>
            <a:fld id="{84147657-D4FF-43D4-A9BA-47503BDF13BA}" type="slidenum">
              <a:rPr lang="en-US" smtClean="0"/>
              <a:pPr/>
              <a:t>26</a:t>
            </a:fld>
            <a:endParaRPr lang="en-US"/>
          </a:p>
        </p:txBody>
      </p:sp>
    </p:spTree>
    <p:extLst>
      <p:ext uri="{BB962C8B-B14F-4D97-AF65-F5344CB8AC3E}">
        <p14:creationId xmlns:p14="http://schemas.microsoft.com/office/powerpoint/2010/main" val="152555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47657-D4FF-43D4-A9BA-47503BDF13BA}" type="slidenum">
              <a:rPr lang="en-US" smtClean="0"/>
              <a:pPr/>
              <a:t>28</a:t>
            </a:fld>
            <a:endParaRPr lang="en-US"/>
          </a:p>
        </p:txBody>
      </p:sp>
    </p:spTree>
    <p:extLst>
      <p:ext uri="{BB962C8B-B14F-4D97-AF65-F5344CB8AC3E}">
        <p14:creationId xmlns:p14="http://schemas.microsoft.com/office/powerpoint/2010/main" val="1443249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a:buFont typeface="Arial"/>
              <a:buChar char="•"/>
            </a:pPr>
            <a:r>
              <a:rPr lang="en-US" dirty="0"/>
              <a:t>The first piece evidence of the channel is reduction in number of government contracts within 2 years of the election. The decrease happens in both the number of actual transactions (obligated transactions), and the number of contracts (procurement contracts), and most importantly, only among firms connected to state-level politics.</a:t>
            </a:r>
          </a:p>
          <a:p>
            <a:pPr marL="171434" indent="-171434">
              <a:buFont typeface="Arial"/>
              <a:buChar char="•"/>
            </a:pPr>
            <a:r>
              <a:rPr lang="en-US" dirty="0"/>
              <a:t>Data source: Federal Procurement Data System</a:t>
            </a:r>
          </a:p>
          <a:p>
            <a:pPr marL="171434" indent="-171434">
              <a:buFont typeface="Arial"/>
              <a:buChar char="•"/>
            </a:pPr>
            <a:r>
              <a:rPr lang="en-US" dirty="0"/>
              <a:t>Columns (1)-(2): 2-year changes in number of obligated transactions</a:t>
            </a:r>
          </a:p>
          <a:p>
            <a:pPr marL="171434" indent="-171434">
              <a:buFont typeface="Arial"/>
              <a:buChar char="•"/>
            </a:pPr>
            <a:r>
              <a:rPr lang="en-US" dirty="0"/>
              <a:t>Columns (3)-(4): changes in whether the firm is awarded at least one obligated transaction</a:t>
            </a:r>
          </a:p>
          <a:p>
            <a:pPr marL="171434" indent="-171434">
              <a:buFont typeface="Arial"/>
              <a:buChar char="•"/>
            </a:pPr>
            <a:r>
              <a:rPr lang="en-US" dirty="0"/>
              <a:t>Columns (5)-(6): changes in number of all procurement contracts</a:t>
            </a:r>
          </a:p>
          <a:p>
            <a:pPr marL="171434" indent="-171434">
              <a:buFont typeface="Arial"/>
              <a:buChar char="•"/>
            </a:pPr>
            <a:r>
              <a:rPr lang="en-US" dirty="0"/>
              <a:t>Columns (7)-(8): changes in whether the firm is awarded at least one procurement contract</a:t>
            </a:r>
            <a:endParaRPr lang="en-US" dirty="0"/>
          </a:p>
        </p:txBody>
      </p:sp>
      <p:sp>
        <p:nvSpPr>
          <p:cNvPr id="4" name="Slide Number Placeholder 3"/>
          <p:cNvSpPr>
            <a:spLocks noGrp="1"/>
          </p:cNvSpPr>
          <p:nvPr>
            <p:ph type="sldNum" sz="quarter" idx="10"/>
          </p:nvPr>
        </p:nvSpPr>
        <p:spPr/>
        <p:txBody>
          <a:bodyPr/>
          <a:lstStyle/>
          <a:p>
            <a:fld id="{84147657-D4FF-43D4-A9BA-47503BDF13BA}" type="slidenum">
              <a:rPr lang="en-US" smtClean="0"/>
              <a:pPr/>
              <a:t>34</a:t>
            </a:fld>
            <a:endParaRPr lang="en-US"/>
          </a:p>
        </p:txBody>
      </p:sp>
    </p:spTree>
    <p:extLst>
      <p:ext uri="{BB962C8B-B14F-4D97-AF65-F5344CB8AC3E}">
        <p14:creationId xmlns:p14="http://schemas.microsoft.com/office/powerpoint/2010/main" val="502873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Espace réservé du pied de page 3"/>
          <p:cNvSpPr>
            <a:spLocks noGrp="1"/>
          </p:cNvSpPr>
          <p:nvPr>
            <p:ph type="ftr" sz="quarter" idx="10"/>
          </p:nvPr>
        </p:nvSpPr>
        <p:spPr/>
        <p:txBody>
          <a:bodyPr/>
          <a:lstStyle>
            <a:lvl1pPr>
              <a:defRPr sz="2400" b="0"/>
            </a:lvl1pPr>
          </a:lstStyle>
          <a:p>
            <a:r>
              <a:rPr lang="en-US" b="1" smtClean="0"/>
              <a:t>Social Networks and Beliefs Quoc-Anh DO</a:t>
            </a:r>
            <a:endParaRPr lang="fr-FR" sz="2000"/>
          </a:p>
        </p:txBody>
      </p:sp>
    </p:spTree>
    <p:extLst>
      <p:ext uri="{BB962C8B-B14F-4D97-AF65-F5344CB8AC3E}">
        <p14:creationId xmlns:p14="http://schemas.microsoft.com/office/powerpoint/2010/main" val="232865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1600201"/>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pied de page 3"/>
          <p:cNvSpPr>
            <a:spLocks noGrp="1"/>
          </p:cNvSpPr>
          <p:nvPr>
            <p:ph type="ftr" sz="quarter" idx="10"/>
          </p:nvPr>
        </p:nvSpPr>
        <p:spPr/>
        <p:txBody>
          <a:bodyPr/>
          <a:lstStyle>
            <a:lvl1pPr>
              <a:defRPr sz="2400" b="0"/>
            </a:lvl1pPr>
          </a:lstStyle>
          <a:p>
            <a:r>
              <a:rPr lang="en-US" b="1" smtClean="0"/>
              <a:t>Social Networks and Beliefs Quoc-Anh DO</a:t>
            </a:r>
            <a:endParaRPr lang="fr-FR" sz="2000"/>
          </a:p>
        </p:txBody>
      </p:sp>
    </p:spTree>
    <p:extLst>
      <p:ext uri="{BB962C8B-B14F-4D97-AF65-F5344CB8AC3E}">
        <p14:creationId xmlns:p14="http://schemas.microsoft.com/office/powerpoint/2010/main" val="322827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600201"/>
            <a:ext cx="2057400" cy="4525963"/>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1600201"/>
            <a:ext cx="60198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pied de page 3"/>
          <p:cNvSpPr>
            <a:spLocks noGrp="1"/>
          </p:cNvSpPr>
          <p:nvPr>
            <p:ph type="ftr" sz="quarter" idx="10"/>
          </p:nvPr>
        </p:nvSpPr>
        <p:spPr/>
        <p:txBody>
          <a:bodyPr/>
          <a:lstStyle>
            <a:lvl1pPr>
              <a:defRPr sz="2400" b="0"/>
            </a:lvl1pPr>
          </a:lstStyle>
          <a:p>
            <a:r>
              <a:rPr lang="en-US" b="1" smtClean="0"/>
              <a:t>Social Networks and Beliefs Quoc-Anh DO</a:t>
            </a:r>
            <a:endParaRPr lang="fr-FR" sz="2000"/>
          </a:p>
        </p:txBody>
      </p:sp>
    </p:spTree>
    <p:extLst>
      <p:ext uri="{BB962C8B-B14F-4D97-AF65-F5344CB8AC3E}">
        <p14:creationId xmlns:p14="http://schemas.microsoft.com/office/powerpoint/2010/main" val="3436229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r>
              <a:rPr lang="en-US" smtClean="0"/>
              <a:t>Social Networks and Beliefs Quoc-Anh DO</a:t>
            </a:r>
            <a:endParaRPr lang="fr-FR"/>
          </a:p>
        </p:txBody>
      </p:sp>
      <p:sp>
        <p:nvSpPr>
          <p:cNvPr id="6" name="Espace réservé du numéro de diapositive 5"/>
          <p:cNvSpPr>
            <a:spLocks noGrp="1"/>
          </p:cNvSpPr>
          <p:nvPr>
            <p:ph type="sldNum" sz="quarter" idx="12"/>
          </p:nvPr>
        </p:nvSpPr>
        <p:spPr/>
        <p:txBody>
          <a:bodyPr/>
          <a:lstStyle>
            <a:lvl1pPr>
              <a:defRPr/>
            </a:lvl1pPr>
          </a:lstStyle>
          <a:p>
            <a:fld id="{B095002D-9C44-41B8-9E7D-B4413A2AC031}" type="slidenum">
              <a:rPr lang="fr-FR"/>
              <a:pPr/>
              <a:t>‹N°›</a:t>
            </a:fld>
            <a:endParaRPr lang="fr-FR"/>
          </a:p>
        </p:txBody>
      </p:sp>
    </p:spTree>
    <p:extLst>
      <p:ext uri="{BB962C8B-B14F-4D97-AF65-F5344CB8AC3E}">
        <p14:creationId xmlns:p14="http://schemas.microsoft.com/office/powerpoint/2010/main" val="440352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r>
              <a:rPr lang="en-US" smtClean="0"/>
              <a:t>Social Networks and Beliefs Quoc-Anh DO</a:t>
            </a:r>
            <a:endParaRPr lang="fr-FR"/>
          </a:p>
        </p:txBody>
      </p:sp>
      <p:sp>
        <p:nvSpPr>
          <p:cNvPr id="6" name="Espace réservé du numéro de diapositive 5"/>
          <p:cNvSpPr>
            <a:spLocks noGrp="1"/>
          </p:cNvSpPr>
          <p:nvPr>
            <p:ph type="sldNum" sz="quarter" idx="12"/>
          </p:nvPr>
        </p:nvSpPr>
        <p:spPr/>
        <p:txBody>
          <a:bodyPr/>
          <a:lstStyle>
            <a:lvl1pPr>
              <a:defRPr/>
            </a:lvl1pPr>
          </a:lstStyle>
          <a:p>
            <a:fld id="{88765922-BF5F-4DEC-8F95-D703EC08FBB8}" type="slidenum">
              <a:rPr lang="fr-FR"/>
              <a:pPr/>
              <a:t>‹N°›</a:t>
            </a:fld>
            <a:endParaRPr lang="fr-FR"/>
          </a:p>
        </p:txBody>
      </p:sp>
    </p:spTree>
    <p:extLst>
      <p:ext uri="{BB962C8B-B14F-4D97-AF65-F5344CB8AC3E}">
        <p14:creationId xmlns:p14="http://schemas.microsoft.com/office/powerpoint/2010/main" val="747955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r>
              <a:rPr lang="en-US" smtClean="0"/>
              <a:t>Social Networks and Beliefs Quoc-Anh DO</a:t>
            </a:r>
            <a:endParaRPr lang="fr-FR"/>
          </a:p>
        </p:txBody>
      </p:sp>
      <p:sp>
        <p:nvSpPr>
          <p:cNvPr id="6" name="Espace réservé du numéro de diapositive 5"/>
          <p:cNvSpPr>
            <a:spLocks noGrp="1"/>
          </p:cNvSpPr>
          <p:nvPr>
            <p:ph type="sldNum" sz="quarter" idx="12"/>
          </p:nvPr>
        </p:nvSpPr>
        <p:spPr/>
        <p:txBody>
          <a:bodyPr/>
          <a:lstStyle>
            <a:lvl1pPr>
              <a:defRPr/>
            </a:lvl1pPr>
          </a:lstStyle>
          <a:p>
            <a:fld id="{FDEC7D4C-C949-43FD-8F48-D60B414888BB}" type="slidenum">
              <a:rPr lang="fr-FR"/>
              <a:pPr/>
              <a:t>‹N°›</a:t>
            </a:fld>
            <a:endParaRPr lang="fr-FR"/>
          </a:p>
        </p:txBody>
      </p:sp>
    </p:spTree>
    <p:extLst>
      <p:ext uri="{BB962C8B-B14F-4D97-AF65-F5344CB8AC3E}">
        <p14:creationId xmlns:p14="http://schemas.microsoft.com/office/powerpoint/2010/main" val="1949406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0" y="836614"/>
            <a:ext cx="4495800" cy="532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836614"/>
            <a:ext cx="4495800" cy="532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r>
              <a:rPr lang="en-US" smtClean="0"/>
              <a:t>Social Networks and Beliefs Quoc-Anh DO</a:t>
            </a:r>
            <a:endParaRPr lang="fr-FR"/>
          </a:p>
        </p:txBody>
      </p:sp>
      <p:sp>
        <p:nvSpPr>
          <p:cNvPr id="7" name="Espace réservé du numéro de diapositive 6"/>
          <p:cNvSpPr>
            <a:spLocks noGrp="1"/>
          </p:cNvSpPr>
          <p:nvPr>
            <p:ph type="sldNum" sz="quarter" idx="12"/>
          </p:nvPr>
        </p:nvSpPr>
        <p:spPr/>
        <p:txBody>
          <a:bodyPr/>
          <a:lstStyle>
            <a:lvl1pPr>
              <a:defRPr/>
            </a:lvl1pPr>
          </a:lstStyle>
          <a:p>
            <a:fld id="{148A8748-E915-4757-BFD7-57B43C661D81}" type="slidenum">
              <a:rPr lang="fr-FR"/>
              <a:pPr/>
              <a:t>‹N°›</a:t>
            </a:fld>
            <a:endParaRPr lang="fr-FR"/>
          </a:p>
        </p:txBody>
      </p:sp>
    </p:spTree>
    <p:extLst>
      <p:ext uri="{BB962C8B-B14F-4D97-AF65-F5344CB8AC3E}">
        <p14:creationId xmlns:p14="http://schemas.microsoft.com/office/powerpoint/2010/main" val="1372586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r>
              <a:rPr lang="en-US" smtClean="0"/>
              <a:t>Social Networks and Beliefs Quoc-Anh DO</a:t>
            </a:r>
            <a:endParaRPr lang="fr-FR"/>
          </a:p>
        </p:txBody>
      </p:sp>
      <p:sp>
        <p:nvSpPr>
          <p:cNvPr id="9" name="Espace réservé du numéro de diapositive 8"/>
          <p:cNvSpPr>
            <a:spLocks noGrp="1"/>
          </p:cNvSpPr>
          <p:nvPr>
            <p:ph type="sldNum" sz="quarter" idx="12"/>
          </p:nvPr>
        </p:nvSpPr>
        <p:spPr/>
        <p:txBody>
          <a:bodyPr/>
          <a:lstStyle>
            <a:lvl1pPr>
              <a:defRPr/>
            </a:lvl1pPr>
          </a:lstStyle>
          <a:p>
            <a:fld id="{7E50AE2B-2E99-4AF5-AE55-B9CE734EF9F6}" type="slidenum">
              <a:rPr lang="fr-FR"/>
              <a:pPr/>
              <a:t>‹N°›</a:t>
            </a:fld>
            <a:endParaRPr lang="fr-FR"/>
          </a:p>
        </p:txBody>
      </p:sp>
    </p:spTree>
    <p:extLst>
      <p:ext uri="{BB962C8B-B14F-4D97-AF65-F5344CB8AC3E}">
        <p14:creationId xmlns:p14="http://schemas.microsoft.com/office/powerpoint/2010/main" val="3396591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r>
              <a:rPr lang="en-US" smtClean="0"/>
              <a:t>Social Networks and Beliefs Quoc-Anh DO</a:t>
            </a:r>
            <a:endParaRPr lang="fr-FR"/>
          </a:p>
        </p:txBody>
      </p:sp>
      <p:sp>
        <p:nvSpPr>
          <p:cNvPr id="5" name="Espace réservé du numéro de diapositive 4"/>
          <p:cNvSpPr>
            <a:spLocks noGrp="1"/>
          </p:cNvSpPr>
          <p:nvPr>
            <p:ph type="sldNum" sz="quarter" idx="12"/>
          </p:nvPr>
        </p:nvSpPr>
        <p:spPr/>
        <p:txBody>
          <a:bodyPr/>
          <a:lstStyle>
            <a:lvl1pPr>
              <a:defRPr/>
            </a:lvl1pPr>
          </a:lstStyle>
          <a:p>
            <a:fld id="{7FB6329F-0712-459B-8F7B-9AADDEA2A7BB}" type="slidenum">
              <a:rPr lang="fr-FR"/>
              <a:pPr/>
              <a:t>‹N°›</a:t>
            </a:fld>
            <a:endParaRPr lang="fr-FR"/>
          </a:p>
        </p:txBody>
      </p:sp>
    </p:spTree>
    <p:extLst>
      <p:ext uri="{BB962C8B-B14F-4D97-AF65-F5344CB8AC3E}">
        <p14:creationId xmlns:p14="http://schemas.microsoft.com/office/powerpoint/2010/main" val="3431982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r>
              <a:rPr lang="en-US" smtClean="0"/>
              <a:t>Social Networks and Beliefs Quoc-Anh DO</a:t>
            </a:r>
            <a:endParaRPr lang="fr-FR"/>
          </a:p>
        </p:txBody>
      </p:sp>
      <p:sp>
        <p:nvSpPr>
          <p:cNvPr id="4" name="Espace réservé du numéro de diapositive 3"/>
          <p:cNvSpPr>
            <a:spLocks noGrp="1"/>
          </p:cNvSpPr>
          <p:nvPr>
            <p:ph type="sldNum" sz="quarter" idx="12"/>
          </p:nvPr>
        </p:nvSpPr>
        <p:spPr/>
        <p:txBody>
          <a:bodyPr/>
          <a:lstStyle>
            <a:lvl1pPr>
              <a:defRPr/>
            </a:lvl1pPr>
          </a:lstStyle>
          <a:p>
            <a:fld id="{00653040-1077-4B09-AD0C-353C225E97CE}" type="slidenum">
              <a:rPr lang="fr-FR"/>
              <a:pPr/>
              <a:t>‹N°›</a:t>
            </a:fld>
            <a:endParaRPr lang="fr-FR"/>
          </a:p>
        </p:txBody>
      </p:sp>
    </p:spTree>
    <p:extLst>
      <p:ext uri="{BB962C8B-B14F-4D97-AF65-F5344CB8AC3E}">
        <p14:creationId xmlns:p14="http://schemas.microsoft.com/office/powerpoint/2010/main" val="1965246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r>
              <a:rPr lang="en-US" smtClean="0"/>
              <a:t>Social Networks and Beliefs Quoc-Anh DO</a:t>
            </a:r>
            <a:endParaRPr lang="fr-FR"/>
          </a:p>
        </p:txBody>
      </p:sp>
      <p:sp>
        <p:nvSpPr>
          <p:cNvPr id="7" name="Espace réservé du numéro de diapositive 6"/>
          <p:cNvSpPr>
            <a:spLocks noGrp="1"/>
          </p:cNvSpPr>
          <p:nvPr>
            <p:ph type="sldNum" sz="quarter" idx="12"/>
          </p:nvPr>
        </p:nvSpPr>
        <p:spPr/>
        <p:txBody>
          <a:bodyPr/>
          <a:lstStyle>
            <a:lvl1pPr>
              <a:defRPr/>
            </a:lvl1pPr>
          </a:lstStyle>
          <a:p>
            <a:fld id="{15CBD418-9BC0-4246-9743-8502A249D12E}" type="slidenum">
              <a:rPr lang="fr-FR"/>
              <a:pPr/>
              <a:t>‹N°›</a:t>
            </a:fld>
            <a:endParaRPr lang="fr-FR"/>
          </a:p>
        </p:txBody>
      </p:sp>
    </p:spTree>
    <p:extLst>
      <p:ext uri="{BB962C8B-B14F-4D97-AF65-F5344CB8AC3E}">
        <p14:creationId xmlns:p14="http://schemas.microsoft.com/office/powerpoint/2010/main" val="286785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a:xfrm>
            <a:off x="457200" y="1600201"/>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pied de page 3"/>
          <p:cNvSpPr>
            <a:spLocks noGrp="1"/>
          </p:cNvSpPr>
          <p:nvPr>
            <p:ph type="ftr" sz="quarter" idx="10"/>
          </p:nvPr>
        </p:nvSpPr>
        <p:spPr/>
        <p:txBody>
          <a:bodyPr/>
          <a:lstStyle>
            <a:lvl1pPr>
              <a:defRPr sz="2400" b="0"/>
            </a:lvl1pPr>
          </a:lstStyle>
          <a:p>
            <a:r>
              <a:rPr lang="en-US" b="1" smtClean="0"/>
              <a:t>Social Networks and Beliefs Quoc-Anh DO</a:t>
            </a:r>
            <a:endParaRPr lang="fr-FR" sz="2000"/>
          </a:p>
        </p:txBody>
      </p:sp>
    </p:spTree>
    <p:extLst>
      <p:ext uri="{BB962C8B-B14F-4D97-AF65-F5344CB8AC3E}">
        <p14:creationId xmlns:p14="http://schemas.microsoft.com/office/powerpoint/2010/main" val="2698773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r>
              <a:rPr lang="en-US" smtClean="0"/>
              <a:t>Social Networks and Beliefs Quoc-Anh DO</a:t>
            </a:r>
            <a:endParaRPr lang="fr-FR"/>
          </a:p>
        </p:txBody>
      </p:sp>
      <p:sp>
        <p:nvSpPr>
          <p:cNvPr id="7" name="Espace réservé du numéro de diapositive 6"/>
          <p:cNvSpPr>
            <a:spLocks noGrp="1"/>
          </p:cNvSpPr>
          <p:nvPr>
            <p:ph type="sldNum" sz="quarter" idx="12"/>
          </p:nvPr>
        </p:nvSpPr>
        <p:spPr/>
        <p:txBody>
          <a:bodyPr/>
          <a:lstStyle>
            <a:lvl1pPr>
              <a:defRPr/>
            </a:lvl1pPr>
          </a:lstStyle>
          <a:p>
            <a:fld id="{4704F164-63F3-4317-B813-D59CBD3B5F2C}" type="slidenum">
              <a:rPr lang="fr-FR"/>
              <a:pPr/>
              <a:t>‹N°›</a:t>
            </a:fld>
            <a:endParaRPr lang="fr-FR"/>
          </a:p>
        </p:txBody>
      </p:sp>
    </p:spTree>
    <p:extLst>
      <p:ext uri="{BB962C8B-B14F-4D97-AF65-F5344CB8AC3E}">
        <p14:creationId xmlns:p14="http://schemas.microsoft.com/office/powerpoint/2010/main" val="414853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r>
              <a:rPr lang="en-US" smtClean="0"/>
              <a:t>Social Networks and Beliefs Quoc-Anh DO</a:t>
            </a:r>
            <a:endParaRPr lang="fr-FR"/>
          </a:p>
        </p:txBody>
      </p:sp>
      <p:sp>
        <p:nvSpPr>
          <p:cNvPr id="6" name="Espace réservé du numéro de diapositive 5"/>
          <p:cNvSpPr>
            <a:spLocks noGrp="1"/>
          </p:cNvSpPr>
          <p:nvPr>
            <p:ph type="sldNum" sz="quarter" idx="12"/>
          </p:nvPr>
        </p:nvSpPr>
        <p:spPr/>
        <p:txBody>
          <a:bodyPr/>
          <a:lstStyle>
            <a:lvl1pPr>
              <a:defRPr/>
            </a:lvl1pPr>
          </a:lstStyle>
          <a:p>
            <a:fld id="{7CD8D75E-E86C-4FB5-AC3A-A5749F985856}" type="slidenum">
              <a:rPr lang="fr-FR"/>
              <a:pPr/>
              <a:t>‹N°›</a:t>
            </a:fld>
            <a:endParaRPr lang="fr-FR"/>
          </a:p>
        </p:txBody>
      </p:sp>
    </p:spTree>
    <p:extLst>
      <p:ext uri="{BB962C8B-B14F-4D97-AF65-F5344CB8AC3E}">
        <p14:creationId xmlns:p14="http://schemas.microsoft.com/office/powerpoint/2010/main" val="1463875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44451"/>
            <a:ext cx="2286000" cy="6121400"/>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0" y="44451"/>
            <a:ext cx="6705600" cy="6121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r>
              <a:rPr lang="en-US" smtClean="0"/>
              <a:t>Social Networks and Beliefs Quoc-Anh DO</a:t>
            </a:r>
            <a:endParaRPr lang="fr-FR"/>
          </a:p>
        </p:txBody>
      </p:sp>
      <p:sp>
        <p:nvSpPr>
          <p:cNvPr id="6" name="Espace réservé du numéro de diapositive 5"/>
          <p:cNvSpPr>
            <a:spLocks noGrp="1"/>
          </p:cNvSpPr>
          <p:nvPr>
            <p:ph type="sldNum" sz="quarter" idx="12"/>
          </p:nvPr>
        </p:nvSpPr>
        <p:spPr/>
        <p:txBody>
          <a:bodyPr/>
          <a:lstStyle>
            <a:lvl1pPr>
              <a:defRPr/>
            </a:lvl1pPr>
          </a:lstStyle>
          <a:p>
            <a:fld id="{0D4C1343-5201-4E1D-926F-AC37BA8C15E7}" type="slidenum">
              <a:rPr lang="fr-FR"/>
              <a:pPr/>
              <a:t>‹N°›</a:t>
            </a:fld>
            <a:endParaRPr lang="fr-FR"/>
          </a:p>
        </p:txBody>
      </p:sp>
    </p:spTree>
    <p:extLst>
      <p:ext uri="{BB962C8B-B14F-4D97-AF65-F5344CB8AC3E}">
        <p14:creationId xmlns:p14="http://schemas.microsoft.com/office/powerpoint/2010/main" val="620765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Tree>
    <p:extLst>
      <p:ext uri="{BB962C8B-B14F-4D97-AF65-F5344CB8AC3E}">
        <p14:creationId xmlns:p14="http://schemas.microsoft.com/office/powerpoint/2010/main" val="381612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a:xfrm>
            <a:off x="457200" y="1600201"/>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4166746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064642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609566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3221633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Tree>
    <p:extLst>
      <p:ext uri="{BB962C8B-B14F-4D97-AF65-F5344CB8AC3E}">
        <p14:creationId xmlns:p14="http://schemas.microsoft.com/office/powerpoint/2010/main" val="910704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515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u pied de page 3"/>
          <p:cNvSpPr>
            <a:spLocks noGrp="1"/>
          </p:cNvSpPr>
          <p:nvPr>
            <p:ph type="ftr" sz="quarter" idx="10"/>
          </p:nvPr>
        </p:nvSpPr>
        <p:spPr/>
        <p:txBody>
          <a:bodyPr/>
          <a:lstStyle>
            <a:lvl1pPr>
              <a:defRPr sz="2400" b="0"/>
            </a:lvl1pPr>
          </a:lstStyle>
          <a:p>
            <a:r>
              <a:rPr lang="en-US" b="1" smtClean="0"/>
              <a:t>Social Networks and Beliefs Quoc-Anh DO</a:t>
            </a:r>
            <a:endParaRPr lang="fr-FR" sz="2000"/>
          </a:p>
        </p:txBody>
      </p:sp>
    </p:spTree>
    <p:extLst>
      <p:ext uri="{BB962C8B-B14F-4D97-AF65-F5344CB8AC3E}">
        <p14:creationId xmlns:p14="http://schemas.microsoft.com/office/powerpoint/2010/main" val="1935154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911339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098162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1600201"/>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3871090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15889"/>
            <a:ext cx="2057400" cy="60102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115889"/>
            <a:ext cx="6019800" cy="601027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169850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15889"/>
            <a:ext cx="8229600" cy="490537"/>
          </a:xfrm>
        </p:spPr>
        <p:txBody>
          <a:bodyPr/>
          <a:lstStyle/>
          <a:p>
            <a:r>
              <a:rPr lang="fr-FR" smtClean="0"/>
              <a:t>Modifiez le style du titre</a:t>
            </a:r>
            <a:endParaRPr lang="en-US"/>
          </a:p>
        </p:txBody>
      </p:sp>
      <p:sp>
        <p:nvSpPr>
          <p:cNvPr id="3" name="Espace réservé du texte 2"/>
          <p:cNvSpPr>
            <a:spLocks noGrp="1"/>
          </p:cNvSpPr>
          <p:nvPr>
            <p:ph type="body" sz="half" idx="1"/>
          </p:nvPr>
        </p:nvSpPr>
        <p:spPr>
          <a:xfrm>
            <a:off x="457200" y="1600201"/>
            <a:ext cx="4038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1"/>
            <a:ext cx="4038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3248273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pied de page 4"/>
          <p:cNvSpPr>
            <a:spLocks noGrp="1"/>
          </p:cNvSpPr>
          <p:nvPr>
            <p:ph type="ftr" sz="quarter" idx="10"/>
          </p:nvPr>
        </p:nvSpPr>
        <p:spPr/>
        <p:txBody>
          <a:bodyPr/>
          <a:lstStyle>
            <a:lvl1pPr>
              <a:defRPr sz="2400" b="0"/>
            </a:lvl1pPr>
          </a:lstStyle>
          <a:p>
            <a:r>
              <a:rPr lang="en-US" b="1" smtClean="0"/>
              <a:t>Social Networks and Beliefs Quoc-Anh DO</a:t>
            </a:r>
            <a:endParaRPr lang="fr-FR" sz="2000"/>
          </a:p>
        </p:txBody>
      </p:sp>
    </p:spTree>
    <p:extLst>
      <p:ext uri="{BB962C8B-B14F-4D97-AF65-F5344CB8AC3E}">
        <p14:creationId xmlns:p14="http://schemas.microsoft.com/office/powerpoint/2010/main" val="144217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u pied de page 6"/>
          <p:cNvSpPr>
            <a:spLocks noGrp="1"/>
          </p:cNvSpPr>
          <p:nvPr>
            <p:ph type="ftr" sz="quarter" idx="10"/>
          </p:nvPr>
        </p:nvSpPr>
        <p:spPr/>
        <p:txBody>
          <a:bodyPr/>
          <a:lstStyle>
            <a:lvl1pPr>
              <a:defRPr sz="2400" b="0"/>
            </a:lvl1pPr>
          </a:lstStyle>
          <a:p>
            <a:r>
              <a:rPr lang="en-US" b="1" smtClean="0"/>
              <a:t>Social Networks and Beliefs Quoc-Anh DO</a:t>
            </a:r>
            <a:endParaRPr lang="fr-FR" sz="2000"/>
          </a:p>
        </p:txBody>
      </p:sp>
    </p:spTree>
    <p:extLst>
      <p:ext uri="{BB962C8B-B14F-4D97-AF65-F5344CB8AC3E}">
        <p14:creationId xmlns:p14="http://schemas.microsoft.com/office/powerpoint/2010/main" val="1006574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pied de page 2"/>
          <p:cNvSpPr>
            <a:spLocks noGrp="1"/>
          </p:cNvSpPr>
          <p:nvPr>
            <p:ph type="ftr" sz="quarter" idx="10"/>
          </p:nvPr>
        </p:nvSpPr>
        <p:spPr/>
        <p:txBody>
          <a:bodyPr/>
          <a:lstStyle>
            <a:lvl1pPr>
              <a:defRPr sz="2400" b="0"/>
            </a:lvl1pPr>
          </a:lstStyle>
          <a:p>
            <a:r>
              <a:rPr lang="en-US" b="1" smtClean="0"/>
              <a:t>Social Networks and Beliefs Quoc-Anh DO</a:t>
            </a:r>
            <a:endParaRPr lang="fr-FR" sz="2000"/>
          </a:p>
        </p:txBody>
      </p:sp>
    </p:spTree>
    <p:extLst>
      <p:ext uri="{BB962C8B-B14F-4D97-AF65-F5344CB8AC3E}">
        <p14:creationId xmlns:p14="http://schemas.microsoft.com/office/powerpoint/2010/main" val="299295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sz="2400" b="0"/>
            </a:lvl1pPr>
          </a:lstStyle>
          <a:p>
            <a:r>
              <a:rPr lang="en-US" b="1" smtClean="0"/>
              <a:t>Social Networks and Beliefs Quoc-Anh DO</a:t>
            </a:r>
            <a:endParaRPr lang="fr-FR" sz="2000"/>
          </a:p>
        </p:txBody>
      </p:sp>
    </p:spTree>
    <p:extLst>
      <p:ext uri="{BB962C8B-B14F-4D97-AF65-F5344CB8AC3E}">
        <p14:creationId xmlns:p14="http://schemas.microsoft.com/office/powerpoint/2010/main" val="25214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4"/>
          <p:cNvSpPr>
            <a:spLocks noGrp="1"/>
          </p:cNvSpPr>
          <p:nvPr>
            <p:ph type="ftr" sz="quarter" idx="10"/>
          </p:nvPr>
        </p:nvSpPr>
        <p:spPr/>
        <p:txBody>
          <a:bodyPr/>
          <a:lstStyle>
            <a:lvl1pPr>
              <a:defRPr sz="2400" b="0"/>
            </a:lvl1pPr>
          </a:lstStyle>
          <a:p>
            <a:r>
              <a:rPr lang="en-US" b="1" smtClean="0"/>
              <a:t>Social Networks and Beliefs Quoc-Anh DO</a:t>
            </a:r>
            <a:endParaRPr lang="fr-FR" sz="2000"/>
          </a:p>
        </p:txBody>
      </p:sp>
    </p:spTree>
    <p:extLst>
      <p:ext uri="{BB962C8B-B14F-4D97-AF65-F5344CB8AC3E}">
        <p14:creationId xmlns:p14="http://schemas.microsoft.com/office/powerpoint/2010/main" val="888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4"/>
          <p:cNvSpPr>
            <a:spLocks noGrp="1"/>
          </p:cNvSpPr>
          <p:nvPr>
            <p:ph type="ftr" sz="quarter" idx="10"/>
          </p:nvPr>
        </p:nvSpPr>
        <p:spPr/>
        <p:txBody>
          <a:bodyPr/>
          <a:lstStyle>
            <a:lvl1pPr>
              <a:defRPr sz="2400" b="0"/>
            </a:lvl1pPr>
          </a:lstStyle>
          <a:p>
            <a:r>
              <a:rPr lang="en-US" b="1" smtClean="0"/>
              <a:t>Social Networks and Beliefs Quoc-Anh DO</a:t>
            </a:r>
            <a:endParaRPr lang="fr-FR" sz="2000"/>
          </a:p>
        </p:txBody>
      </p:sp>
    </p:spTree>
    <p:extLst>
      <p:ext uri="{BB962C8B-B14F-4D97-AF65-F5344CB8AC3E}">
        <p14:creationId xmlns:p14="http://schemas.microsoft.com/office/powerpoint/2010/main" val="166903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286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3317" name="Rectangle 5"/>
          <p:cNvSpPr>
            <a:spLocks noGrp="1" noChangeArrowheads="1"/>
          </p:cNvSpPr>
          <p:nvPr>
            <p:ph type="ftr" sz="quarter" idx="3"/>
          </p:nvPr>
        </p:nvSpPr>
        <p:spPr bwMode="auto">
          <a:xfrm>
            <a:off x="395289" y="5300664"/>
            <a:ext cx="8424863"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000" b="1">
                <a:solidFill>
                  <a:srgbClr val="000000"/>
                </a:solidFill>
                <a:latin typeface="+mn-lt"/>
              </a:defRPr>
            </a:lvl1pPr>
          </a:lstStyle>
          <a:p>
            <a:r>
              <a:rPr lang="en-US" sz="2400" smtClean="0"/>
              <a:t>Social Networks and Beliefs Quoc-Anh DO</a:t>
            </a:r>
            <a:endParaRPr lang="fr-FR" b="0"/>
          </a:p>
        </p:txBody>
      </p:sp>
      <p:sp>
        <p:nvSpPr>
          <p:cNvPr id="13321" name="Rectangle 9"/>
          <p:cNvSpPr>
            <a:spLocks noChangeArrowheads="1"/>
          </p:cNvSpPr>
          <p:nvPr/>
        </p:nvSpPr>
        <p:spPr bwMode="auto">
          <a:xfrm>
            <a:off x="0" y="0"/>
            <a:ext cx="9144000" cy="838200"/>
          </a:xfrm>
          <a:prstGeom prst="rect">
            <a:avLst/>
          </a:prstGeom>
          <a:solidFill>
            <a:srgbClr val="CB021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3322" name="Object 10"/>
          <p:cNvGraphicFramePr>
            <a:graphicFrameLocks noChangeAspect="1"/>
          </p:cNvGraphicFramePr>
          <p:nvPr/>
        </p:nvGraphicFramePr>
        <p:xfrm>
          <a:off x="179388" y="142875"/>
          <a:ext cx="2362200" cy="554038"/>
        </p:xfrm>
        <a:graphic>
          <a:graphicData uri="http://schemas.openxmlformats.org/presentationml/2006/ole">
            <mc:AlternateContent xmlns:mc="http://schemas.openxmlformats.org/markup-compatibility/2006">
              <mc:Choice xmlns:v="urn:schemas-microsoft-com:vml" Requires="v">
                <p:oleObj spid="_x0000_s13410" name="Photo Editor Photo" r:id="rId14" imgW="18000000" imgH="4219048" progId="MSPhotoEd.3">
                  <p:embed/>
                </p:oleObj>
              </mc:Choice>
              <mc:Fallback>
                <p:oleObj name="Photo Editor Photo" r:id="rId14" imgW="18000000" imgH="4219048" progId="MSPhotoEd.3">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388" y="142875"/>
                        <a:ext cx="23622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50000"/>
        </a:spcBef>
        <a:spcAft>
          <a:spcPct val="0"/>
        </a:spcAft>
        <a:defRPr sz="4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6237288"/>
            <a:ext cx="9144000" cy="620712"/>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 name="Rectangle 3"/>
          <p:cNvSpPr>
            <a:spLocks noGrp="1" noChangeArrowheads="1"/>
          </p:cNvSpPr>
          <p:nvPr>
            <p:ph type="title"/>
          </p:nvPr>
        </p:nvSpPr>
        <p:spPr bwMode="auto">
          <a:xfrm>
            <a:off x="287339" y="44450"/>
            <a:ext cx="84613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Titre 1</a:t>
            </a:r>
          </a:p>
        </p:txBody>
      </p:sp>
      <p:sp>
        <p:nvSpPr>
          <p:cNvPr id="16388" name="Rectangle 4"/>
          <p:cNvSpPr>
            <a:spLocks noGrp="1" noChangeArrowheads="1"/>
          </p:cNvSpPr>
          <p:nvPr>
            <p:ph type="body" idx="1"/>
          </p:nvPr>
        </p:nvSpPr>
        <p:spPr bwMode="auto">
          <a:xfrm>
            <a:off x="0" y="836614"/>
            <a:ext cx="9144000" cy="532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Première partie</a:t>
            </a:r>
          </a:p>
          <a:p>
            <a:pPr lvl="1"/>
            <a:r>
              <a:rPr lang="fr-FR" smtClean="0"/>
              <a:t>Premier sous-titre</a:t>
            </a:r>
          </a:p>
          <a:p>
            <a:pPr lvl="2"/>
            <a:r>
              <a:rPr lang="fr-FR" smtClean="0"/>
              <a:t>Troisième niveau</a:t>
            </a:r>
          </a:p>
          <a:p>
            <a:pPr lvl="3"/>
            <a:endParaRPr lang="fr-FR" smtClean="0"/>
          </a:p>
        </p:txBody>
      </p:sp>
      <p:sp>
        <p:nvSpPr>
          <p:cNvPr id="16389" name="Rectangle 5"/>
          <p:cNvSpPr>
            <a:spLocks noGrp="1" noChangeArrowheads="1"/>
          </p:cNvSpPr>
          <p:nvPr>
            <p:ph type="dt" sz="half" idx="2"/>
          </p:nvPr>
        </p:nvSpPr>
        <p:spPr bwMode="auto">
          <a:xfrm>
            <a:off x="2771776" y="6400800"/>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endParaRPr lang="fr-FR"/>
          </a:p>
        </p:txBody>
      </p:sp>
      <p:sp>
        <p:nvSpPr>
          <p:cNvPr id="16390" name="Rectangle 6"/>
          <p:cNvSpPr>
            <a:spLocks noGrp="1" noChangeArrowheads="1"/>
          </p:cNvSpPr>
          <p:nvPr>
            <p:ph type="ftr" sz="quarter" idx="3"/>
          </p:nvPr>
        </p:nvSpPr>
        <p:spPr bwMode="auto">
          <a:xfrm>
            <a:off x="3708402" y="6237288"/>
            <a:ext cx="388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800" b="1">
                <a:solidFill>
                  <a:schemeClr val="bg1"/>
                </a:solidFill>
                <a:latin typeface="+mn-lt"/>
              </a:defRPr>
            </a:lvl1pPr>
          </a:lstStyle>
          <a:p>
            <a:r>
              <a:rPr lang="en-US" smtClean="0"/>
              <a:t>Social Networks and Beliefs Quoc-Anh DO</a:t>
            </a:r>
            <a:endParaRPr lang="fr-FR"/>
          </a:p>
        </p:txBody>
      </p:sp>
      <p:sp>
        <p:nvSpPr>
          <p:cNvPr id="16392" name="Line 8"/>
          <p:cNvSpPr>
            <a:spLocks noChangeShapeType="1"/>
          </p:cNvSpPr>
          <p:nvPr/>
        </p:nvSpPr>
        <p:spPr bwMode="auto">
          <a:xfrm>
            <a:off x="250826" y="692150"/>
            <a:ext cx="8713788" cy="0"/>
          </a:xfrm>
          <a:prstGeom prst="line">
            <a:avLst/>
          </a:prstGeom>
          <a:noFill/>
          <a:ln w="9525">
            <a:solidFill>
              <a:srgbClr val="CB02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6393" name="Object 9"/>
          <p:cNvGraphicFramePr>
            <a:graphicFrameLocks noChangeAspect="1"/>
          </p:cNvGraphicFramePr>
          <p:nvPr/>
        </p:nvGraphicFramePr>
        <p:xfrm>
          <a:off x="0" y="6237289"/>
          <a:ext cx="2362200" cy="554037"/>
        </p:xfrm>
        <a:graphic>
          <a:graphicData uri="http://schemas.openxmlformats.org/presentationml/2006/ole">
            <mc:AlternateContent xmlns:mc="http://schemas.openxmlformats.org/markup-compatibility/2006">
              <mc:Choice xmlns:v="urn:schemas-microsoft-com:vml" Requires="v">
                <p:oleObj spid="_x0000_s16483" name="Photo Editor Photo" r:id="rId14" imgW="18000000" imgH="4219048" progId="MSPhotoEd.3">
                  <p:embed/>
                </p:oleObj>
              </mc:Choice>
              <mc:Fallback>
                <p:oleObj name="Photo Editor Photo" r:id="rId14" imgW="18000000" imgH="4219048" progId="MSPhotoEd.3">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237289"/>
                        <a:ext cx="23622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1" name="Rectangle 7"/>
          <p:cNvSpPr>
            <a:spLocks noGrp="1" noChangeArrowheads="1"/>
          </p:cNvSpPr>
          <p:nvPr>
            <p:ph type="sldNum" sz="quarter" idx="4"/>
          </p:nvPr>
        </p:nvSpPr>
        <p:spPr bwMode="auto">
          <a:xfrm>
            <a:off x="8172451" y="6284913"/>
            <a:ext cx="72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fld id="{9E6A3C3A-92CB-4757-A9AD-BC23EA0201CF}"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l" rtl="0" fontAlgn="base">
        <a:spcBef>
          <a:spcPct val="0"/>
        </a:spcBef>
        <a:spcAft>
          <a:spcPct val="0"/>
        </a:spcAft>
        <a:defRPr sz="2800" b="1">
          <a:solidFill>
            <a:srgbClr val="CB021A"/>
          </a:solidFill>
          <a:latin typeface="+mj-lt"/>
          <a:ea typeface="+mj-ea"/>
          <a:cs typeface="+mj-cs"/>
        </a:defRPr>
      </a:lvl1pPr>
      <a:lvl2pPr algn="l" rtl="0" fontAlgn="base">
        <a:spcBef>
          <a:spcPct val="0"/>
        </a:spcBef>
        <a:spcAft>
          <a:spcPct val="0"/>
        </a:spcAft>
        <a:defRPr sz="2800" b="1">
          <a:solidFill>
            <a:srgbClr val="CB021A"/>
          </a:solidFill>
          <a:latin typeface="Arial" charset="0"/>
        </a:defRPr>
      </a:lvl2pPr>
      <a:lvl3pPr algn="l" rtl="0" fontAlgn="base">
        <a:spcBef>
          <a:spcPct val="0"/>
        </a:spcBef>
        <a:spcAft>
          <a:spcPct val="0"/>
        </a:spcAft>
        <a:defRPr sz="2800" b="1">
          <a:solidFill>
            <a:srgbClr val="CB021A"/>
          </a:solidFill>
          <a:latin typeface="Arial" charset="0"/>
        </a:defRPr>
      </a:lvl3pPr>
      <a:lvl4pPr algn="l" rtl="0" fontAlgn="base">
        <a:spcBef>
          <a:spcPct val="0"/>
        </a:spcBef>
        <a:spcAft>
          <a:spcPct val="0"/>
        </a:spcAft>
        <a:defRPr sz="2800" b="1">
          <a:solidFill>
            <a:srgbClr val="CB021A"/>
          </a:solidFill>
          <a:latin typeface="Arial" charset="0"/>
        </a:defRPr>
      </a:lvl4pPr>
      <a:lvl5pPr algn="l" rtl="0" fontAlgn="base">
        <a:spcBef>
          <a:spcPct val="0"/>
        </a:spcBef>
        <a:spcAft>
          <a:spcPct val="0"/>
        </a:spcAft>
        <a:defRPr sz="2800" b="1">
          <a:solidFill>
            <a:srgbClr val="CB021A"/>
          </a:solidFill>
          <a:latin typeface="Arial" charset="0"/>
        </a:defRPr>
      </a:lvl5pPr>
      <a:lvl6pPr marL="457200" algn="l" rtl="0" fontAlgn="base">
        <a:spcBef>
          <a:spcPct val="0"/>
        </a:spcBef>
        <a:spcAft>
          <a:spcPct val="0"/>
        </a:spcAft>
        <a:defRPr sz="2800" b="1">
          <a:solidFill>
            <a:srgbClr val="CB021A"/>
          </a:solidFill>
          <a:latin typeface="Arial" charset="0"/>
        </a:defRPr>
      </a:lvl6pPr>
      <a:lvl7pPr marL="914400" algn="l" rtl="0" fontAlgn="base">
        <a:spcBef>
          <a:spcPct val="0"/>
        </a:spcBef>
        <a:spcAft>
          <a:spcPct val="0"/>
        </a:spcAft>
        <a:defRPr sz="2800" b="1">
          <a:solidFill>
            <a:srgbClr val="CB021A"/>
          </a:solidFill>
          <a:latin typeface="Arial" charset="0"/>
        </a:defRPr>
      </a:lvl7pPr>
      <a:lvl8pPr marL="1371600" algn="l" rtl="0" fontAlgn="base">
        <a:spcBef>
          <a:spcPct val="0"/>
        </a:spcBef>
        <a:spcAft>
          <a:spcPct val="0"/>
        </a:spcAft>
        <a:defRPr sz="2800" b="1">
          <a:solidFill>
            <a:srgbClr val="CB021A"/>
          </a:solidFill>
          <a:latin typeface="Arial" charset="0"/>
        </a:defRPr>
      </a:lvl8pPr>
      <a:lvl9pPr marL="1828800" algn="l" rtl="0" fontAlgn="base">
        <a:spcBef>
          <a:spcPct val="0"/>
        </a:spcBef>
        <a:spcAft>
          <a:spcPct val="0"/>
        </a:spcAft>
        <a:defRPr sz="2800" b="1">
          <a:solidFill>
            <a:srgbClr val="CB021A"/>
          </a:solidFill>
          <a:latin typeface="Arial" charset="0"/>
        </a:defRPr>
      </a:lvl9pPr>
    </p:titleStyle>
    <p:bodyStyle>
      <a:lvl1pPr marL="342900" indent="-342900" algn="l" rtl="0" fontAlgn="base">
        <a:spcBef>
          <a:spcPct val="20000"/>
        </a:spcBef>
        <a:spcAft>
          <a:spcPct val="0"/>
        </a:spcAft>
        <a:defRPr sz="2400">
          <a:solidFill>
            <a:schemeClr val="tx1"/>
          </a:solidFill>
          <a:latin typeface="+mn-lt"/>
          <a:ea typeface="+mn-ea"/>
          <a:cs typeface="+mn-cs"/>
        </a:defRPr>
      </a:lvl1pPr>
      <a:lvl2pPr marL="522288" indent="15875" algn="l" rtl="0" fontAlgn="base">
        <a:spcBef>
          <a:spcPct val="50000"/>
        </a:spcBef>
        <a:spcAft>
          <a:spcPct val="0"/>
        </a:spcAft>
        <a:defRPr sz="2400">
          <a:solidFill>
            <a:srgbClr val="969696"/>
          </a:solidFill>
          <a:latin typeface="+mn-lt"/>
        </a:defRPr>
      </a:lvl2pPr>
      <a:lvl3pPr marL="1143000" indent="-228600" algn="l" rtl="0" fontAlgn="base">
        <a:spcBef>
          <a:spcPct val="20000"/>
        </a:spcBef>
        <a:spcAft>
          <a:spcPct val="0"/>
        </a:spcAft>
        <a:buClr>
          <a:srgbClr val="990000"/>
        </a:buClr>
        <a:buFont typeface="Wingdings" pitchFamily="2" charset="2"/>
        <a:buChar char="§"/>
        <a:defRPr sz="22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457200" y="115889"/>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45063" name="Line 7"/>
          <p:cNvSpPr>
            <a:spLocks noChangeShapeType="1"/>
          </p:cNvSpPr>
          <p:nvPr/>
        </p:nvSpPr>
        <p:spPr bwMode="auto">
          <a:xfrm>
            <a:off x="250826" y="692150"/>
            <a:ext cx="8713788" cy="0"/>
          </a:xfrm>
          <a:prstGeom prst="line">
            <a:avLst/>
          </a:prstGeom>
          <a:noFill/>
          <a:ln w="9525">
            <a:solidFill>
              <a:srgbClr val="CB02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rtl="0" fontAlgn="base">
        <a:spcBef>
          <a:spcPct val="0"/>
        </a:spcBef>
        <a:spcAft>
          <a:spcPct val="0"/>
        </a:spcAft>
        <a:defRPr sz="2800" b="1">
          <a:solidFill>
            <a:srgbClr val="CB021A"/>
          </a:solidFill>
          <a:latin typeface="+mj-lt"/>
          <a:ea typeface="+mj-ea"/>
          <a:cs typeface="+mj-cs"/>
        </a:defRPr>
      </a:lvl1pPr>
      <a:lvl2pPr algn="l" rtl="0" fontAlgn="base">
        <a:spcBef>
          <a:spcPct val="0"/>
        </a:spcBef>
        <a:spcAft>
          <a:spcPct val="0"/>
        </a:spcAft>
        <a:defRPr sz="2800" b="1">
          <a:solidFill>
            <a:srgbClr val="CB021A"/>
          </a:solidFill>
          <a:latin typeface="Arial" charset="0"/>
        </a:defRPr>
      </a:lvl2pPr>
      <a:lvl3pPr algn="l" rtl="0" fontAlgn="base">
        <a:spcBef>
          <a:spcPct val="0"/>
        </a:spcBef>
        <a:spcAft>
          <a:spcPct val="0"/>
        </a:spcAft>
        <a:defRPr sz="2800" b="1">
          <a:solidFill>
            <a:srgbClr val="CB021A"/>
          </a:solidFill>
          <a:latin typeface="Arial" charset="0"/>
        </a:defRPr>
      </a:lvl3pPr>
      <a:lvl4pPr algn="l" rtl="0" fontAlgn="base">
        <a:spcBef>
          <a:spcPct val="0"/>
        </a:spcBef>
        <a:spcAft>
          <a:spcPct val="0"/>
        </a:spcAft>
        <a:defRPr sz="2800" b="1">
          <a:solidFill>
            <a:srgbClr val="CB021A"/>
          </a:solidFill>
          <a:latin typeface="Arial" charset="0"/>
        </a:defRPr>
      </a:lvl4pPr>
      <a:lvl5pPr algn="l" rtl="0" fontAlgn="base">
        <a:spcBef>
          <a:spcPct val="0"/>
        </a:spcBef>
        <a:spcAft>
          <a:spcPct val="0"/>
        </a:spcAft>
        <a:defRPr sz="2800" b="1">
          <a:solidFill>
            <a:srgbClr val="CB021A"/>
          </a:solidFill>
          <a:latin typeface="Arial" charset="0"/>
        </a:defRPr>
      </a:lvl5pPr>
      <a:lvl6pPr marL="457200" algn="l" rtl="0" fontAlgn="base">
        <a:spcBef>
          <a:spcPct val="0"/>
        </a:spcBef>
        <a:spcAft>
          <a:spcPct val="0"/>
        </a:spcAft>
        <a:defRPr sz="2800" b="1">
          <a:solidFill>
            <a:srgbClr val="CB021A"/>
          </a:solidFill>
          <a:latin typeface="Arial" charset="0"/>
        </a:defRPr>
      </a:lvl6pPr>
      <a:lvl7pPr marL="914400" algn="l" rtl="0" fontAlgn="base">
        <a:spcBef>
          <a:spcPct val="0"/>
        </a:spcBef>
        <a:spcAft>
          <a:spcPct val="0"/>
        </a:spcAft>
        <a:defRPr sz="2800" b="1">
          <a:solidFill>
            <a:srgbClr val="CB021A"/>
          </a:solidFill>
          <a:latin typeface="Arial" charset="0"/>
        </a:defRPr>
      </a:lvl7pPr>
      <a:lvl8pPr marL="1371600" algn="l" rtl="0" fontAlgn="base">
        <a:spcBef>
          <a:spcPct val="0"/>
        </a:spcBef>
        <a:spcAft>
          <a:spcPct val="0"/>
        </a:spcAft>
        <a:defRPr sz="2800" b="1">
          <a:solidFill>
            <a:srgbClr val="CB021A"/>
          </a:solidFill>
          <a:latin typeface="Arial" charset="0"/>
        </a:defRPr>
      </a:lvl8pPr>
      <a:lvl9pPr marL="1828800" algn="l" rtl="0" fontAlgn="base">
        <a:spcBef>
          <a:spcPct val="0"/>
        </a:spcBef>
        <a:spcAft>
          <a:spcPct val="0"/>
        </a:spcAft>
        <a:defRPr sz="2800" b="1">
          <a:solidFill>
            <a:srgbClr val="CB021A"/>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journals.plos.org/plosone/article?id=10.1371/journal.pone.0123507"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37.wmf"/><Relationship Id="rId5" Type="http://schemas.openxmlformats.org/officeDocument/2006/relationships/oleObject" Target="../embeddings/oleObject5.bin"/><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39.wmf"/><Relationship Id="rId5" Type="http://schemas.openxmlformats.org/officeDocument/2006/relationships/oleObject" Target="../embeddings/oleObject7.bin"/><Relationship Id="rId4" Type="http://schemas.openxmlformats.org/officeDocument/2006/relationships/image" Target="../media/image38.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7524" y="1268760"/>
            <a:ext cx="8568952" cy="1470025"/>
          </a:xfrm>
        </p:spPr>
        <p:txBody>
          <a:bodyPr/>
          <a:lstStyle/>
          <a:p>
            <a:r>
              <a:rPr lang="en-US" sz="3600" dirty="0" smtClean="0">
                <a:latin typeface="Book Antiqua" panose="02040602050305030304" pitchFamily="18" charset="0"/>
              </a:rPr>
              <a:t>Network Effects </a:t>
            </a:r>
            <a:r>
              <a:rPr lang="en-US" sz="3600" dirty="0" smtClean="0">
                <a:latin typeface="Book Antiqua" panose="02040602050305030304" pitchFamily="18" charset="0"/>
              </a:rPr>
              <a:t>on Social Networks</a:t>
            </a:r>
            <a:endParaRPr lang="en-US" sz="2400" dirty="0">
              <a:latin typeface="Book Antiqua" panose="02040602050305030304" pitchFamily="18" charset="0"/>
            </a:endParaRPr>
          </a:p>
        </p:txBody>
      </p:sp>
      <p:sp>
        <p:nvSpPr>
          <p:cNvPr id="3" name="Sous-titre 2"/>
          <p:cNvSpPr>
            <a:spLocks noGrp="1"/>
          </p:cNvSpPr>
          <p:nvPr>
            <p:ph type="subTitle" idx="1"/>
          </p:nvPr>
        </p:nvSpPr>
        <p:spPr>
          <a:xfrm>
            <a:off x="1043608" y="2996952"/>
            <a:ext cx="7128792" cy="2376264"/>
          </a:xfrm>
        </p:spPr>
        <p:txBody>
          <a:bodyPr/>
          <a:lstStyle/>
          <a:p>
            <a:r>
              <a:rPr lang="en-US" sz="2800" dirty="0" smtClean="0">
                <a:latin typeface="Times New Roman" panose="02020603050405020304" pitchFamily="18" charset="0"/>
                <a:cs typeface="Times New Roman" panose="02020603050405020304" pitchFamily="18" charset="0"/>
              </a:rPr>
              <a:t>Quoc-Anh Do</a:t>
            </a:r>
          </a:p>
          <a:p>
            <a:r>
              <a:rPr lang="en-US" sz="2000" i="1" dirty="0" smtClean="0">
                <a:latin typeface="Times New Roman" panose="02020603050405020304" pitchFamily="18" charset="0"/>
                <a:cs typeface="Times New Roman" panose="02020603050405020304" pitchFamily="18" charset="0"/>
              </a:rPr>
              <a:t>(Sciences Po, Paris)</a:t>
            </a:r>
            <a:endParaRPr lang="en-US" sz="2800" i="1" dirty="0" smtClean="0">
              <a:latin typeface="Times New Roman" panose="02020603050405020304" pitchFamily="18" charset="0"/>
              <a:cs typeface="Times New Roman" panose="02020603050405020304" pitchFamily="18" charset="0"/>
            </a:endParaRPr>
          </a:p>
          <a:p>
            <a:pPr>
              <a:spcBef>
                <a:spcPts val="0"/>
              </a:spcBef>
            </a:pPr>
            <a:endParaRPr lang="en-US" sz="2400" i="1" dirty="0" smtClean="0">
              <a:latin typeface="Times New Roman" panose="02020603050405020304" pitchFamily="18" charset="0"/>
              <a:cs typeface="Times New Roman" panose="02020603050405020304" pitchFamily="18" charset="0"/>
            </a:endParaRPr>
          </a:p>
          <a:p>
            <a:pPr>
              <a:spcBef>
                <a:spcPts val="0"/>
              </a:spcBef>
            </a:pPr>
            <a:r>
              <a:rPr lang="en-US" sz="2400" i="1" dirty="0" smtClean="0">
                <a:latin typeface="Times New Roman" panose="02020603050405020304" pitchFamily="18" charset="0"/>
                <a:cs typeface="Times New Roman" panose="02020603050405020304" pitchFamily="18" charset="0"/>
              </a:rPr>
              <a:t>Institutional and Organizational Economics Academy</a:t>
            </a:r>
          </a:p>
          <a:p>
            <a:pPr>
              <a:spcBef>
                <a:spcPts val="0"/>
              </a:spcBef>
            </a:pPr>
            <a:r>
              <a:rPr lang="en-US" sz="2400" i="1" dirty="0" smtClean="0">
                <a:latin typeface="Times New Roman" panose="02020603050405020304" pitchFamily="18" charset="0"/>
                <a:cs typeface="Times New Roman" panose="02020603050405020304" pitchFamily="18" charset="0"/>
              </a:rPr>
              <a:t>22-26 May 2017</a:t>
            </a:r>
          </a:p>
        </p:txBody>
      </p:sp>
    </p:spTree>
    <p:extLst>
      <p:ext uri="{BB962C8B-B14F-4D97-AF65-F5344CB8AC3E}">
        <p14:creationId xmlns:p14="http://schemas.microsoft.com/office/powerpoint/2010/main" val="3855200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Empirical challenges</a:t>
            </a:r>
            <a:endParaRPr lang="en-US"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p:txBody>
              <a:bodyPr/>
              <a:lstStyle/>
              <a:p>
                <a:pPr>
                  <a:buFontTx/>
                  <a:buChar char="-"/>
                </a:pPr>
                <a:r>
                  <a:rPr lang="en-US" dirty="0" smtClean="0"/>
                  <a:t>The “peer effect” individual equation:</a:t>
                </a:r>
              </a:p>
              <a:p>
                <a:pPr lvl="1">
                  <a:buFontTx/>
                  <a:buChar char="-"/>
                </a:pPr>
                <a:r>
                  <a:rPr lang="en-US" dirty="0"/>
                  <a:t> </a:t>
                </a:r>
                <a:r>
                  <a:rPr lang="en-US" dirty="0" smtClean="0"/>
                  <a:t>Link individual outcomes to some averages of peers/connected nodes:</a:t>
                </a:r>
              </a:p>
              <a:p>
                <a:pPr lvl="1" indent="0"/>
                <a14:m>
                  <m:oMathPara xmlns:m="http://schemas.openxmlformats.org/officeDocument/2006/math">
                    <m:oMathParaPr>
                      <m:jc m:val="centerGroup"/>
                    </m:oMathParaPr>
                    <m:oMath xmlns:m="http://schemas.openxmlformats.org/officeDocument/2006/math">
                      <m:sSub>
                        <m:sSubPr>
                          <m:ctrlPr>
                            <a:rPr lang="fr-FR" b="0" i="1" smtClean="0">
                              <a:latin typeface="Cambria Math"/>
                            </a:rPr>
                          </m:ctrlPr>
                        </m:sSubPr>
                        <m:e>
                          <m:r>
                            <a:rPr lang="fr-FR" b="0" i="1" smtClean="0">
                              <a:latin typeface="Cambria Math"/>
                            </a:rPr>
                            <m:t>𝑦</m:t>
                          </m:r>
                        </m:e>
                        <m:sub>
                          <m:r>
                            <a:rPr lang="fr-FR" b="0" i="1" smtClean="0">
                              <a:latin typeface="Cambria Math"/>
                            </a:rPr>
                            <m:t>𝑖</m:t>
                          </m:r>
                        </m:sub>
                      </m:sSub>
                      <m:r>
                        <a:rPr lang="fr-FR" b="0" i="1" smtClean="0">
                          <a:latin typeface="Cambria Math"/>
                        </a:rPr>
                        <m:t>=</m:t>
                      </m:r>
                      <m:r>
                        <a:rPr lang="fr-FR" b="0" i="1" smtClean="0">
                          <a:latin typeface="Cambria Math"/>
                        </a:rPr>
                        <m:t>𝛼</m:t>
                      </m:r>
                      <m:r>
                        <a:rPr lang="fr-FR" b="0" i="1" smtClean="0">
                          <a:latin typeface="Cambria Math"/>
                        </a:rPr>
                        <m:t>+</m:t>
                      </m:r>
                      <m:r>
                        <a:rPr lang="fr-FR" b="0" i="1" smtClean="0">
                          <a:latin typeface="Cambria Math"/>
                        </a:rPr>
                        <m:t>𝛽</m:t>
                      </m:r>
                      <m:sSub>
                        <m:sSubPr>
                          <m:ctrlPr>
                            <a:rPr lang="fr-FR" b="0" i="1" smtClean="0">
                              <a:latin typeface="Cambria Math"/>
                            </a:rPr>
                          </m:ctrlPr>
                        </m:sSubPr>
                        <m:e>
                          <m:acc>
                            <m:accPr>
                              <m:chr m:val="̅"/>
                              <m:ctrlPr>
                                <a:rPr lang="fr-FR" b="0" i="1" smtClean="0">
                                  <a:latin typeface="Cambria Math"/>
                                </a:rPr>
                              </m:ctrlPr>
                            </m:accPr>
                            <m:e>
                              <m:r>
                                <a:rPr lang="fr-FR" b="0" i="1" smtClean="0">
                                  <a:latin typeface="Cambria Math"/>
                                </a:rPr>
                                <m:t>𝑦</m:t>
                              </m:r>
                            </m:e>
                          </m:acc>
                        </m:e>
                        <m:sub>
                          <m:r>
                            <a:rPr lang="fr-FR" b="0" i="1" smtClean="0">
                              <a:latin typeface="Cambria Math"/>
                            </a:rPr>
                            <m:t>𝑁</m:t>
                          </m:r>
                          <m:r>
                            <a:rPr lang="fr-FR" b="0" i="1" smtClean="0">
                              <a:latin typeface="Cambria Math"/>
                            </a:rPr>
                            <m:t>(</m:t>
                          </m:r>
                          <m:r>
                            <a:rPr lang="fr-FR" b="0" i="1" smtClean="0">
                              <a:latin typeface="Cambria Math"/>
                            </a:rPr>
                            <m:t>𝑖</m:t>
                          </m:r>
                          <m:r>
                            <a:rPr lang="fr-FR" b="0" i="1" smtClean="0">
                              <a:latin typeface="Cambria Math"/>
                            </a:rPr>
                            <m:t>)</m:t>
                          </m:r>
                        </m:sub>
                      </m:sSub>
                      <m:r>
                        <a:rPr lang="fr-FR" b="0" i="1" smtClean="0">
                          <a:latin typeface="Cambria Math"/>
                        </a:rPr>
                        <m:t>+</m:t>
                      </m:r>
                      <m:sSub>
                        <m:sSubPr>
                          <m:ctrlPr>
                            <a:rPr lang="fr-FR" b="0" i="1" smtClean="0">
                              <a:latin typeface="Cambria Math"/>
                            </a:rPr>
                          </m:ctrlPr>
                        </m:sSubPr>
                        <m:e>
                          <m:r>
                            <a:rPr lang="fr-FR" b="0" i="1" smtClean="0">
                              <a:latin typeface="Cambria Math"/>
                            </a:rPr>
                            <m:t>𝛾</m:t>
                          </m:r>
                          <m:r>
                            <a:rPr lang="fr-FR" b="0" i="1" smtClean="0">
                              <a:latin typeface="Cambria Math"/>
                            </a:rPr>
                            <m:t>𝑥</m:t>
                          </m:r>
                        </m:e>
                        <m:sub>
                          <m:r>
                            <a:rPr lang="fr-FR" b="0" i="1" smtClean="0">
                              <a:latin typeface="Cambria Math"/>
                            </a:rPr>
                            <m:t>𝑖</m:t>
                          </m:r>
                        </m:sub>
                      </m:sSub>
                      <m:r>
                        <a:rPr lang="fr-FR" b="0" i="1" smtClean="0">
                          <a:latin typeface="Cambria Math"/>
                        </a:rPr>
                        <m:t>+</m:t>
                      </m:r>
                      <m:sSub>
                        <m:sSubPr>
                          <m:ctrlPr>
                            <a:rPr lang="fr-FR" i="1">
                              <a:latin typeface="Cambria Math"/>
                            </a:rPr>
                          </m:ctrlPr>
                        </m:sSubPr>
                        <m:e>
                          <m:r>
                            <a:rPr lang="fr-FR" b="0" i="1" smtClean="0">
                              <a:latin typeface="Cambria Math"/>
                            </a:rPr>
                            <m:t>𝛿</m:t>
                          </m:r>
                          <m:acc>
                            <m:accPr>
                              <m:chr m:val="̅"/>
                              <m:ctrlPr>
                                <a:rPr lang="fr-FR" i="1">
                                  <a:latin typeface="Cambria Math"/>
                                </a:rPr>
                              </m:ctrlPr>
                            </m:accPr>
                            <m:e>
                              <m:r>
                                <a:rPr lang="fr-FR" b="0" i="1" smtClean="0">
                                  <a:latin typeface="Cambria Math"/>
                                </a:rPr>
                                <m:t>𝑥</m:t>
                              </m:r>
                            </m:e>
                          </m:acc>
                        </m:e>
                        <m:sub>
                          <m:r>
                            <a:rPr lang="fr-FR" i="1">
                              <a:latin typeface="Cambria Math"/>
                            </a:rPr>
                            <m:t>𝑁</m:t>
                          </m:r>
                          <m:r>
                            <a:rPr lang="fr-FR" i="1">
                              <a:latin typeface="Cambria Math"/>
                            </a:rPr>
                            <m:t>(</m:t>
                          </m:r>
                          <m:r>
                            <a:rPr lang="fr-FR" i="1">
                              <a:latin typeface="Cambria Math"/>
                            </a:rPr>
                            <m:t>𝑖</m:t>
                          </m:r>
                          <m:r>
                            <a:rPr lang="fr-FR" i="1">
                              <a:latin typeface="Cambria Math"/>
                            </a:rPr>
                            <m:t>)</m:t>
                          </m:r>
                        </m:sub>
                      </m:sSub>
                      <m:r>
                        <a:rPr lang="fr-FR" b="0" i="1" smtClean="0">
                          <a:latin typeface="Cambria Math"/>
                        </a:rPr>
                        <m:t>+</m:t>
                      </m:r>
                      <m:sSub>
                        <m:sSubPr>
                          <m:ctrlPr>
                            <a:rPr lang="fr-FR" b="0" i="1" smtClean="0">
                              <a:latin typeface="Cambria Math"/>
                            </a:rPr>
                          </m:ctrlPr>
                        </m:sSubPr>
                        <m:e>
                          <m:r>
                            <a:rPr lang="fr-FR" b="0" i="1" smtClean="0">
                              <a:latin typeface="Cambria Math"/>
                            </a:rPr>
                            <m:t>𝜖</m:t>
                          </m:r>
                        </m:e>
                        <m:sub>
                          <m:r>
                            <a:rPr lang="fr-FR" b="0" i="1" smtClean="0">
                              <a:latin typeface="Cambria Math"/>
                            </a:rPr>
                            <m:t>𝑖</m:t>
                          </m:r>
                        </m:sub>
                      </m:sSub>
                    </m:oMath>
                  </m:oMathPara>
                </a14:m>
                <a:endParaRPr lang="fr-FR" b="0" dirty="0" smtClean="0"/>
              </a:p>
              <a:p>
                <a:pPr marL="865188" lvl="1" indent="-342900">
                  <a:buFontTx/>
                  <a:buChar char="-"/>
                </a:pPr>
                <a14:m>
                  <m:oMath xmlns:m="http://schemas.openxmlformats.org/officeDocument/2006/math">
                    <m:r>
                      <a:rPr lang="fr-FR" i="1">
                        <a:latin typeface="Cambria Math"/>
                      </a:rPr>
                      <m:t>𝑁</m:t>
                    </m:r>
                    <m:r>
                      <a:rPr lang="fr-FR" i="1">
                        <a:latin typeface="Cambria Math"/>
                      </a:rPr>
                      <m:t>(</m:t>
                    </m:r>
                    <m:r>
                      <a:rPr lang="fr-FR" i="1">
                        <a:latin typeface="Cambria Math"/>
                      </a:rPr>
                      <m:t>𝑖</m:t>
                    </m:r>
                    <m:r>
                      <a:rPr lang="fr-FR" i="1">
                        <a:latin typeface="Cambria Math"/>
                      </a:rPr>
                      <m:t>)</m:t>
                    </m:r>
                  </m:oMath>
                </a14:m>
                <a:r>
                  <a:rPr lang="en-US" dirty="0" smtClean="0"/>
                  <a:t> denotes the relevant peer group (</a:t>
                </a:r>
                <a14:m>
                  <m:oMath xmlns:m="http://schemas.openxmlformats.org/officeDocument/2006/math">
                    <m:r>
                      <a:rPr lang="fr-FR" i="1">
                        <a:latin typeface="Cambria Math"/>
                      </a:rPr>
                      <m:t>𝑖</m:t>
                    </m:r>
                  </m:oMath>
                </a14:m>
                <a:r>
                  <a:rPr lang="en-US" dirty="0" smtClean="0"/>
                  <a:t>’s neighbors)</a:t>
                </a:r>
              </a:p>
              <a:p>
                <a:pPr marL="685800">
                  <a:buFontTx/>
                  <a:buChar char="-"/>
                </a:pPr>
                <a:r>
                  <a:rPr lang="en-US" dirty="0" smtClean="0"/>
                  <a:t>Two problems:</a:t>
                </a:r>
              </a:p>
              <a:p>
                <a:pPr marL="865188" lvl="1" indent="-342900">
                  <a:buFontTx/>
                  <a:buChar char="-"/>
                </a:pPr>
                <a:r>
                  <a:rPr lang="en-US" dirty="0" smtClean="0"/>
                  <a:t>1. Technical identification: Can we estimate separately </a:t>
                </a:r>
                <a14:m>
                  <m:oMath xmlns:m="http://schemas.openxmlformats.org/officeDocument/2006/math">
                    <m:r>
                      <a:rPr lang="fr-FR" i="1">
                        <a:latin typeface="Cambria Math"/>
                      </a:rPr>
                      <m:t>𝛽</m:t>
                    </m:r>
                  </m:oMath>
                </a14:m>
                <a:r>
                  <a:rPr lang="en-US" dirty="0" smtClean="0"/>
                  <a:t>?</a:t>
                </a:r>
              </a:p>
              <a:p>
                <a:pPr marL="1485900" lvl="2" indent="-342900">
                  <a:buFontTx/>
                  <a:buChar char="-"/>
                </a:pPr>
                <a:r>
                  <a:rPr lang="en-US" dirty="0" smtClean="0"/>
                  <a:t>The reflection problem (</a:t>
                </a:r>
                <a:r>
                  <a:rPr lang="en-US" dirty="0" err="1" smtClean="0"/>
                  <a:t>Manski</a:t>
                </a:r>
                <a:r>
                  <a:rPr lang="en-US" dirty="0" smtClean="0"/>
                  <a:t> 1993); conditions to pass it (Bramoullé et al. 2009)</a:t>
                </a:r>
              </a:p>
              <a:p>
                <a:pPr marL="865188" lvl="1" indent="-342900">
                  <a:buFontTx/>
                  <a:buChar char="-"/>
                </a:pPr>
                <a:r>
                  <a:rPr lang="en-US" dirty="0" smtClean="0"/>
                  <a:t>2. Causal interpretation: Is </a:t>
                </a:r>
                <a14:m>
                  <m:oMath xmlns:m="http://schemas.openxmlformats.org/officeDocument/2006/math">
                    <m:r>
                      <a:rPr lang="fr-FR" i="1">
                        <a:latin typeface="Cambria Math"/>
                      </a:rPr>
                      <m:t>𝛽</m:t>
                    </m:r>
                  </m:oMath>
                </a14:m>
                <a:r>
                  <a:rPr lang="en-US" dirty="0" smtClean="0"/>
                  <a:t> evidence of causal peer effect? Angrist 2014: it may have resulted from correlated shocks.</a:t>
                </a:r>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2"/>
                <a:stretch>
                  <a:fillRect l="-867" t="-801" b="-2632"/>
                </a:stretch>
              </a:blipFill>
            </p:spPr>
            <p:txBody>
              <a:bodyPr/>
              <a:lstStyle/>
              <a:p>
                <a:r>
                  <a:rPr lang="en-US">
                    <a:noFill/>
                  </a:rPr>
                  <a:t> </a:t>
                </a:r>
              </a:p>
            </p:txBody>
          </p:sp>
        </mc:Fallback>
      </mc:AlternateContent>
      <p:sp>
        <p:nvSpPr>
          <p:cNvPr id="5" name="Espace réservé du numéro de diapositive 4"/>
          <p:cNvSpPr>
            <a:spLocks noGrp="1"/>
          </p:cNvSpPr>
          <p:nvPr>
            <p:ph type="sldNum" sz="quarter" idx="12"/>
          </p:nvPr>
        </p:nvSpPr>
        <p:spPr/>
        <p:txBody>
          <a:bodyPr/>
          <a:lstStyle/>
          <a:p>
            <a:fld id="{88765922-BF5F-4DEC-8F95-D703EC08FBB8}" type="slidenum">
              <a:rPr lang="fr-FR" smtClean="0"/>
              <a:pPr/>
              <a:t>10</a:t>
            </a:fld>
            <a:endParaRPr lang="fr-FR"/>
          </a:p>
        </p:txBody>
      </p:sp>
    </p:spTree>
    <p:extLst>
      <p:ext uri="{BB962C8B-B14F-4D97-AF65-F5344CB8AC3E}">
        <p14:creationId xmlns:p14="http://schemas.microsoft.com/office/powerpoint/2010/main" val="281011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Difficulties of estimating beta</a:t>
            </a:r>
            <a:endParaRPr lang="en-US"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p:txBody>
              <a:bodyPr/>
              <a:lstStyle/>
              <a:p>
                <a:pPr marL="342900" lvl="1" indent="-342900">
                  <a:spcBef>
                    <a:spcPct val="20000"/>
                  </a:spcBef>
                </a:pPr>
                <a14:m>
                  <m:oMathPara xmlns:m="http://schemas.openxmlformats.org/officeDocument/2006/math">
                    <m:oMathParaPr>
                      <m:jc m:val="centerGroup"/>
                    </m:oMathParaPr>
                    <m:oMath xmlns:m="http://schemas.openxmlformats.org/officeDocument/2006/math">
                      <m:sSub>
                        <m:sSubPr>
                          <m:ctrlPr>
                            <a:rPr lang="fr-FR" i="1" smtClean="0">
                              <a:latin typeface="Cambria Math"/>
                            </a:rPr>
                          </m:ctrlPr>
                        </m:sSubPr>
                        <m:e>
                          <m:r>
                            <a:rPr lang="fr-FR" i="1">
                              <a:latin typeface="Cambria Math"/>
                            </a:rPr>
                            <m:t>𝑦</m:t>
                          </m:r>
                        </m:e>
                        <m:sub>
                          <m:r>
                            <a:rPr lang="fr-FR" i="1">
                              <a:latin typeface="Cambria Math"/>
                            </a:rPr>
                            <m:t>𝑖</m:t>
                          </m:r>
                        </m:sub>
                      </m:sSub>
                      <m:r>
                        <a:rPr lang="fr-FR" i="1">
                          <a:latin typeface="Cambria Math"/>
                        </a:rPr>
                        <m:t>=</m:t>
                      </m:r>
                      <m:r>
                        <a:rPr lang="fr-FR" i="1">
                          <a:latin typeface="Cambria Math"/>
                        </a:rPr>
                        <m:t>𝛼</m:t>
                      </m:r>
                      <m:r>
                        <a:rPr lang="fr-FR" i="1">
                          <a:latin typeface="Cambria Math"/>
                        </a:rPr>
                        <m:t>+</m:t>
                      </m:r>
                      <m:r>
                        <a:rPr lang="fr-FR" i="1">
                          <a:latin typeface="Cambria Math"/>
                        </a:rPr>
                        <m:t>𝛽</m:t>
                      </m:r>
                      <m:sSub>
                        <m:sSubPr>
                          <m:ctrlPr>
                            <a:rPr lang="fr-FR" i="1">
                              <a:latin typeface="Cambria Math"/>
                            </a:rPr>
                          </m:ctrlPr>
                        </m:sSubPr>
                        <m:e>
                          <m:acc>
                            <m:accPr>
                              <m:chr m:val="̅"/>
                              <m:ctrlPr>
                                <a:rPr lang="fr-FR" i="1">
                                  <a:latin typeface="Cambria Math"/>
                                </a:rPr>
                              </m:ctrlPr>
                            </m:accPr>
                            <m:e>
                              <m:r>
                                <a:rPr lang="fr-FR" i="1">
                                  <a:latin typeface="Cambria Math"/>
                                </a:rPr>
                                <m:t>𝑦</m:t>
                              </m:r>
                            </m:e>
                          </m:acc>
                        </m:e>
                        <m:sub>
                          <m:r>
                            <a:rPr lang="fr-FR" i="1">
                              <a:latin typeface="Cambria Math"/>
                            </a:rPr>
                            <m:t>𝑁</m:t>
                          </m:r>
                          <m:r>
                            <a:rPr lang="fr-FR" i="1">
                              <a:latin typeface="Cambria Math"/>
                            </a:rPr>
                            <m:t>(</m:t>
                          </m:r>
                          <m:r>
                            <a:rPr lang="fr-FR" i="1">
                              <a:latin typeface="Cambria Math"/>
                            </a:rPr>
                            <m:t>𝑖</m:t>
                          </m:r>
                          <m:r>
                            <a:rPr lang="fr-FR" i="1">
                              <a:latin typeface="Cambria Math"/>
                            </a:rPr>
                            <m:t>)</m:t>
                          </m:r>
                        </m:sub>
                      </m:sSub>
                      <m:r>
                        <a:rPr lang="fr-FR" i="1">
                          <a:latin typeface="Cambria Math"/>
                        </a:rPr>
                        <m:t>+</m:t>
                      </m:r>
                      <m:sSub>
                        <m:sSubPr>
                          <m:ctrlPr>
                            <a:rPr lang="fr-FR" i="1">
                              <a:latin typeface="Cambria Math"/>
                            </a:rPr>
                          </m:ctrlPr>
                        </m:sSubPr>
                        <m:e>
                          <m:r>
                            <a:rPr lang="fr-FR" i="1">
                              <a:latin typeface="Cambria Math"/>
                            </a:rPr>
                            <m:t>𝛾</m:t>
                          </m:r>
                          <m:r>
                            <a:rPr lang="fr-FR" i="1">
                              <a:latin typeface="Cambria Math"/>
                            </a:rPr>
                            <m:t>𝑥</m:t>
                          </m:r>
                        </m:e>
                        <m:sub>
                          <m:r>
                            <a:rPr lang="fr-FR" i="1">
                              <a:latin typeface="Cambria Math"/>
                            </a:rPr>
                            <m:t>𝑖</m:t>
                          </m:r>
                        </m:sub>
                      </m:sSub>
                      <m:r>
                        <a:rPr lang="fr-FR" i="1">
                          <a:latin typeface="Cambria Math"/>
                        </a:rPr>
                        <m:t>+</m:t>
                      </m:r>
                      <m:sSub>
                        <m:sSubPr>
                          <m:ctrlPr>
                            <a:rPr lang="fr-FR" i="1">
                              <a:latin typeface="Cambria Math"/>
                            </a:rPr>
                          </m:ctrlPr>
                        </m:sSubPr>
                        <m:e>
                          <m:r>
                            <a:rPr lang="fr-FR" i="1">
                              <a:latin typeface="Cambria Math"/>
                            </a:rPr>
                            <m:t>𝛿</m:t>
                          </m:r>
                          <m:acc>
                            <m:accPr>
                              <m:chr m:val="̅"/>
                              <m:ctrlPr>
                                <a:rPr lang="fr-FR" i="1">
                                  <a:latin typeface="Cambria Math"/>
                                </a:rPr>
                              </m:ctrlPr>
                            </m:accPr>
                            <m:e>
                              <m:r>
                                <a:rPr lang="fr-FR" i="1">
                                  <a:latin typeface="Cambria Math"/>
                                </a:rPr>
                                <m:t>𝑥</m:t>
                              </m:r>
                            </m:e>
                          </m:acc>
                        </m:e>
                        <m:sub>
                          <m:r>
                            <a:rPr lang="fr-FR" i="1">
                              <a:latin typeface="Cambria Math"/>
                            </a:rPr>
                            <m:t>𝑁</m:t>
                          </m:r>
                          <m:r>
                            <a:rPr lang="fr-FR" i="1">
                              <a:latin typeface="Cambria Math"/>
                            </a:rPr>
                            <m:t>(</m:t>
                          </m:r>
                          <m:r>
                            <a:rPr lang="fr-FR" i="1">
                              <a:latin typeface="Cambria Math"/>
                            </a:rPr>
                            <m:t>𝑖</m:t>
                          </m:r>
                          <m:r>
                            <a:rPr lang="fr-FR" i="1">
                              <a:latin typeface="Cambria Math"/>
                            </a:rPr>
                            <m:t>)</m:t>
                          </m:r>
                        </m:sub>
                      </m:sSub>
                      <m:r>
                        <a:rPr lang="fr-FR" i="1">
                          <a:latin typeface="Cambria Math"/>
                        </a:rPr>
                        <m:t>+</m:t>
                      </m:r>
                      <m:sSub>
                        <m:sSubPr>
                          <m:ctrlPr>
                            <a:rPr lang="fr-FR" i="1">
                              <a:latin typeface="Cambria Math"/>
                            </a:rPr>
                          </m:ctrlPr>
                        </m:sSubPr>
                        <m:e>
                          <m:r>
                            <a:rPr lang="fr-FR" i="1">
                              <a:latin typeface="Cambria Math"/>
                            </a:rPr>
                            <m:t>𝜖</m:t>
                          </m:r>
                        </m:e>
                        <m:sub>
                          <m:r>
                            <a:rPr lang="fr-FR" i="1">
                              <a:latin typeface="Cambria Math"/>
                            </a:rPr>
                            <m:t>𝑖</m:t>
                          </m:r>
                        </m:sub>
                      </m:sSub>
                    </m:oMath>
                  </m:oMathPara>
                </a14:m>
                <a:endParaRPr lang="fr-FR" dirty="0"/>
              </a:p>
              <a:p>
                <a:pPr>
                  <a:buFontTx/>
                  <a:buChar char="-"/>
                </a:pPr>
                <a:r>
                  <a:rPr lang="en-US" dirty="0" smtClean="0"/>
                  <a:t>A social multiplier effect: effects on </a:t>
                </a:r>
                <a14:m>
                  <m:oMath xmlns:m="http://schemas.openxmlformats.org/officeDocument/2006/math">
                    <m:sSub>
                      <m:sSubPr>
                        <m:ctrlPr>
                          <a:rPr lang="fr-FR" i="1">
                            <a:latin typeface="Cambria Math"/>
                          </a:rPr>
                        </m:ctrlPr>
                      </m:sSubPr>
                      <m:e>
                        <m:r>
                          <a:rPr lang="fr-FR" i="1">
                            <a:latin typeface="Cambria Math"/>
                          </a:rPr>
                          <m:t>𝑦</m:t>
                        </m:r>
                      </m:e>
                      <m:sub>
                        <m:r>
                          <a:rPr lang="fr-FR" i="1">
                            <a:latin typeface="Cambria Math"/>
                          </a:rPr>
                          <m:t>𝑖</m:t>
                        </m:r>
                      </m:sub>
                    </m:sSub>
                  </m:oMath>
                </a14:m>
                <a:r>
                  <a:rPr lang="en-US" dirty="0" smtClean="0"/>
                  <a:t> get “echoed”</a:t>
                </a:r>
              </a:p>
              <a:p>
                <a:pPr>
                  <a:buFontTx/>
                  <a:buChar char="-"/>
                </a:pPr>
                <a:r>
                  <a:rPr lang="en-US" dirty="0" smtClean="0"/>
                  <a:t>When peer groups are a partition: multiplier is </a:t>
                </a:r>
                <a14:m>
                  <m:oMath xmlns:m="http://schemas.openxmlformats.org/officeDocument/2006/math">
                    <m:f>
                      <m:fPr>
                        <m:ctrlPr>
                          <a:rPr lang="fr-FR" b="0" i="0" smtClean="0">
                            <a:latin typeface="Cambria Math"/>
                          </a:rPr>
                        </m:ctrlPr>
                      </m:fPr>
                      <m:num>
                        <m:r>
                          <a:rPr lang="fr-FR" b="0" i="0" smtClean="0">
                            <a:latin typeface="Cambria Math"/>
                          </a:rPr>
                          <m:t>1</m:t>
                        </m:r>
                      </m:num>
                      <m:den>
                        <m:r>
                          <a:rPr lang="fr-FR" b="0" i="1" smtClean="0">
                            <a:latin typeface="Cambria Math"/>
                          </a:rPr>
                          <m:t>1−</m:t>
                        </m:r>
                        <m:r>
                          <a:rPr lang="fr-FR" i="1">
                            <a:latin typeface="Cambria Math"/>
                          </a:rPr>
                          <m:t>𝛽</m:t>
                        </m:r>
                      </m:den>
                    </m:f>
                  </m:oMath>
                </a14:m>
                <a:r>
                  <a:rPr lang="en-US" dirty="0" smtClean="0"/>
                  <a:t> (</a:t>
                </a:r>
                <a14:m>
                  <m:oMath xmlns:m="http://schemas.openxmlformats.org/officeDocument/2006/math">
                    <m:r>
                      <a:rPr lang="fr-FR" i="1">
                        <a:latin typeface="Cambria Math"/>
                      </a:rPr>
                      <m:t>𝛽</m:t>
                    </m:r>
                    <m:r>
                      <a:rPr lang="fr-FR" b="0" i="1" smtClean="0">
                        <a:latin typeface="Cambria Math"/>
                      </a:rPr>
                      <m:t>&lt;1</m:t>
                    </m:r>
                  </m:oMath>
                </a14:m>
                <a:r>
                  <a:rPr lang="en-US" dirty="0" smtClean="0"/>
                  <a:t>).</a:t>
                </a:r>
              </a:p>
              <a:p>
                <a:pPr lvl="1">
                  <a:buFontTx/>
                  <a:buChar char="-"/>
                </a:pPr>
                <a:r>
                  <a:rPr lang="en-US" dirty="0" smtClean="0"/>
                  <a:t> Not possible to estimate </a:t>
                </a:r>
                <a14:m>
                  <m:oMath xmlns:m="http://schemas.openxmlformats.org/officeDocument/2006/math">
                    <m:r>
                      <a:rPr lang="fr-FR" i="1">
                        <a:latin typeface="Cambria Math"/>
                      </a:rPr>
                      <m:t>𝛽</m:t>
                    </m:r>
                  </m:oMath>
                </a14:m>
                <a:r>
                  <a:rPr lang="en-US" dirty="0" smtClean="0"/>
                  <a:t> separately: </a:t>
                </a:r>
                <a:r>
                  <a:rPr lang="en-US" dirty="0" err="1" smtClean="0"/>
                  <a:t>Manski’s</a:t>
                </a:r>
                <a:r>
                  <a:rPr lang="en-US" dirty="0" smtClean="0"/>
                  <a:t> (1993) reflection problem </a:t>
                </a:r>
              </a:p>
              <a:p>
                <a:pPr>
                  <a:buFontTx/>
                  <a:buChar char="-"/>
                </a:pPr>
                <a:r>
                  <a:rPr lang="en-US" dirty="0" smtClean="0"/>
                  <a:t>When peer groups are not exactly a partition (there are overlaps):</a:t>
                </a:r>
              </a:p>
              <a:p>
                <a:pPr lvl="1">
                  <a:buFontTx/>
                  <a:buChar char="-"/>
                </a:pPr>
                <a:r>
                  <a:rPr lang="en-US" dirty="0"/>
                  <a:t> </a:t>
                </a:r>
                <a:r>
                  <a:rPr lang="en-US" dirty="0" smtClean="0"/>
                  <a:t>Bramoullé et al. (2009) shows valid instruments can be constructed from friends of friends, friends of friends of friends, and so on.</a:t>
                </a:r>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2"/>
                <a:stretch>
                  <a:fillRect l="-867"/>
                </a:stretch>
              </a:blipFill>
            </p:spPr>
            <p:txBody>
              <a:bodyPr/>
              <a:lstStyle/>
              <a:p>
                <a:r>
                  <a:rPr lang="en-US">
                    <a:noFill/>
                  </a:rPr>
                  <a:t> </a:t>
                </a:r>
              </a:p>
            </p:txBody>
          </p:sp>
        </mc:Fallback>
      </mc:AlternateContent>
      <p:sp>
        <p:nvSpPr>
          <p:cNvPr id="5" name="Espace réservé du numéro de diapositive 4"/>
          <p:cNvSpPr>
            <a:spLocks noGrp="1"/>
          </p:cNvSpPr>
          <p:nvPr>
            <p:ph type="sldNum" sz="quarter" idx="12"/>
          </p:nvPr>
        </p:nvSpPr>
        <p:spPr/>
        <p:txBody>
          <a:bodyPr/>
          <a:lstStyle/>
          <a:p>
            <a:fld id="{88765922-BF5F-4DEC-8F95-D703EC08FBB8}" type="slidenum">
              <a:rPr lang="fr-FR" smtClean="0"/>
              <a:pPr/>
              <a:t>11</a:t>
            </a:fld>
            <a:endParaRPr lang="fr-FR"/>
          </a:p>
        </p:txBody>
      </p:sp>
    </p:spTree>
    <p:extLst>
      <p:ext uri="{BB962C8B-B14F-4D97-AF65-F5344CB8AC3E}">
        <p14:creationId xmlns:p14="http://schemas.microsoft.com/office/powerpoint/2010/main" val="165776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Difficulties of causal interpretation</a:t>
            </a:r>
            <a:endParaRPr lang="en-US"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p:txBody>
              <a:bodyPr/>
              <a:lstStyle/>
              <a:p>
                <a:pPr marL="0" lvl="1" indent="0">
                  <a:spcBef>
                    <a:spcPct val="20000"/>
                  </a:spcBef>
                </a:pPr>
                <a14:m>
                  <m:oMathPara xmlns:m="http://schemas.openxmlformats.org/officeDocument/2006/math">
                    <m:oMathParaPr>
                      <m:jc m:val="centerGroup"/>
                    </m:oMathParaPr>
                    <m:oMath xmlns:m="http://schemas.openxmlformats.org/officeDocument/2006/math">
                      <m:sSub>
                        <m:sSubPr>
                          <m:ctrlPr>
                            <a:rPr lang="fr-FR" i="1" smtClean="0">
                              <a:latin typeface="Cambria Math"/>
                            </a:rPr>
                          </m:ctrlPr>
                        </m:sSubPr>
                        <m:e>
                          <m:r>
                            <a:rPr lang="fr-FR" i="1">
                              <a:latin typeface="Cambria Math"/>
                            </a:rPr>
                            <m:t>𝑦</m:t>
                          </m:r>
                        </m:e>
                        <m:sub>
                          <m:r>
                            <a:rPr lang="fr-FR" i="1">
                              <a:latin typeface="Cambria Math"/>
                            </a:rPr>
                            <m:t>𝑖</m:t>
                          </m:r>
                        </m:sub>
                      </m:sSub>
                      <m:r>
                        <a:rPr lang="fr-FR" i="1">
                          <a:latin typeface="Cambria Math"/>
                        </a:rPr>
                        <m:t>=</m:t>
                      </m:r>
                      <m:r>
                        <a:rPr lang="fr-FR" i="1">
                          <a:latin typeface="Cambria Math"/>
                        </a:rPr>
                        <m:t>𝛼</m:t>
                      </m:r>
                      <m:r>
                        <a:rPr lang="fr-FR" i="1">
                          <a:latin typeface="Cambria Math"/>
                        </a:rPr>
                        <m:t>+</m:t>
                      </m:r>
                      <m:r>
                        <a:rPr lang="fr-FR" i="1">
                          <a:latin typeface="Cambria Math"/>
                        </a:rPr>
                        <m:t>𝛽</m:t>
                      </m:r>
                      <m:sSub>
                        <m:sSubPr>
                          <m:ctrlPr>
                            <a:rPr lang="fr-FR" i="1">
                              <a:latin typeface="Cambria Math"/>
                            </a:rPr>
                          </m:ctrlPr>
                        </m:sSubPr>
                        <m:e>
                          <m:acc>
                            <m:accPr>
                              <m:chr m:val="̅"/>
                              <m:ctrlPr>
                                <a:rPr lang="fr-FR" i="1">
                                  <a:latin typeface="Cambria Math"/>
                                </a:rPr>
                              </m:ctrlPr>
                            </m:accPr>
                            <m:e>
                              <m:r>
                                <a:rPr lang="fr-FR" i="1">
                                  <a:latin typeface="Cambria Math"/>
                                </a:rPr>
                                <m:t>𝑦</m:t>
                              </m:r>
                            </m:e>
                          </m:acc>
                        </m:e>
                        <m:sub>
                          <m:r>
                            <a:rPr lang="fr-FR" i="1">
                              <a:latin typeface="Cambria Math"/>
                            </a:rPr>
                            <m:t>𝑁</m:t>
                          </m:r>
                          <m:r>
                            <a:rPr lang="fr-FR" i="1">
                              <a:latin typeface="Cambria Math"/>
                            </a:rPr>
                            <m:t>(</m:t>
                          </m:r>
                          <m:r>
                            <a:rPr lang="fr-FR" i="1">
                              <a:latin typeface="Cambria Math"/>
                            </a:rPr>
                            <m:t>𝑖</m:t>
                          </m:r>
                          <m:r>
                            <a:rPr lang="fr-FR" i="1">
                              <a:latin typeface="Cambria Math"/>
                            </a:rPr>
                            <m:t>)</m:t>
                          </m:r>
                        </m:sub>
                      </m:sSub>
                      <m:r>
                        <a:rPr lang="fr-FR" i="1">
                          <a:latin typeface="Cambria Math"/>
                        </a:rPr>
                        <m:t>+</m:t>
                      </m:r>
                      <m:sSub>
                        <m:sSubPr>
                          <m:ctrlPr>
                            <a:rPr lang="fr-FR" i="1">
                              <a:latin typeface="Cambria Math"/>
                            </a:rPr>
                          </m:ctrlPr>
                        </m:sSubPr>
                        <m:e>
                          <m:r>
                            <a:rPr lang="fr-FR" i="1">
                              <a:latin typeface="Cambria Math"/>
                            </a:rPr>
                            <m:t>𝛾</m:t>
                          </m:r>
                          <m:r>
                            <a:rPr lang="fr-FR" i="1">
                              <a:latin typeface="Cambria Math"/>
                            </a:rPr>
                            <m:t>𝑥</m:t>
                          </m:r>
                        </m:e>
                        <m:sub>
                          <m:r>
                            <a:rPr lang="fr-FR" i="1">
                              <a:latin typeface="Cambria Math"/>
                            </a:rPr>
                            <m:t>𝑖</m:t>
                          </m:r>
                        </m:sub>
                      </m:sSub>
                      <m:r>
                        <a:rPr lang="fr-FR" i="1">
                          <a:latin typeface="Cambria Math"/>
                        </a:rPr>
                        <m:t>+</m:t>
                      </m:r>
                      <m:sSub>
                        <m:sSubPr>
                          <m:ctrlPr>
                            <a:rPr lang="fr-FR" i="1">
                              <a:latin typeface="Cambria Math"/>
                            </a:rPr>
                          </m:ctrlPr>
                        </m:sSubPr>
                        <m:e>
                          <m:r>
                            <a:rPr lang="fr-FR" i="1">
                              <a:latin typeface="Cambria Math"/>
                            </a:rPr>
                            <m:t>𝛿</m:t>
                          </m:r>
                          <m:acc>
                            <m:accPr>
                              <m:chr m:val="̅"/>
                              <m:ctrlPr>
                                <a:rPr lang="fr-FR" i="1">
                                  <a:latin typeface="Cambria Math"/>
                                </a:rPr>
                              </m:ctrlPr>
                            </m:accPr>
                            <m:e>
                              <m:r>
                                <a:rPr lang="fr-FR" i="1">
                                  <a:latin typeface="Cambria Math"/>
                                </a:rPr>
                                <m:t>𝑥</m:t>
                              </m:r>
                            </m:e>
                          </m:acc>
                        </m:e>
                        <m:sub>
                          <m:r>
                            <a:rPr lang="fr-FR" i="1">
                              <a:latin typeface="Cambria Math"/>
                            </a:rPr>
                            <m:t>𝑁</m:t>
                          </m:r>
                          <m:r>
                            <a:rPr lang="fr-FR" i="1">
                              <a:latin typeface="Cambria Math"/>
                            </a:rPr>
                            <m:t>(</m:t>
                          </m:r>
                          <m:r>
                            <a:rPr lang="fr-FR" i="1">
                              <a:latin typeface="Cambria Math"/>
                            </a:rPr>
                            <m:t>𝑖</m:t>
                          </m:r>
                          <m:r>
                            <a:rPr lang="fr-FR" i="1">
                              <a:latin typeface="Cambria Math"/>
                            </a:rPr>
                            <m:t>)</m:t>
                          </m:r>
                        </m:sub>
                      </m:sSub>
                      <m:r>
                        <a:rPr lang="fr-FR" i="1">
                          <a:latin typeface="Cambria Math"/>
                        </a:rPr>
                        <m:t>+</m:t>
                      </m:r>
                      <m:sSub>
                        <m:sSubPr>
                          <m:ctrlPr>
                            <a:rPr lang="fr-FR" i="1">
                              <a:latin typeface="Cambria Math"/>
                            </a:rPr>
                          </m:ctrlPr>
                        </m:sSubPr>
                        <m:e>
                          <m:r>
                            <a:rPr lang="fr-FR" i="1">
                              <a:latin typeface="Cambria Math"/>
                            </a:rPr>
                            <m:t>𝜖</m:t>
                          </m:r>
                        </m:e>
                        <m:sub>
                          <m:r>
                            <a:rPr lang="fr-FR" i="1">
                              <a:latin typeface="Cambria Math"/>
                            </a:rPr>
                            <m:t>𝑖</m:t>
                          </m:r>
                        </m:sub>
                      </m:sSub>
                    </m:oMath>
                  </m:oMathPara>
                </a14:m>
                <a:endParaRPr lang="en-US" dirty="0" smtClean="0"/>
              </a:p>
              <a:p>
                <a:pPr>
                  <a:buFontTx/>
                  <a:buChar char="-"/>
                </a:pPr>
                <a:r>
                  <a:rPr lang="en-US" dirty="0" smtClean="0"/>
                  <a:t>Even if the equation is identified:</a:t>
                </a:r>
              </a:p>
              <a:p>
                <a:pPr lvl="1">
                  <a:buFontTx/>
                  <a:buChar char="-"/>
                </a:pPr>
                <a:r>
                  <a:rPr lang="en-US" dirty="0"/>
                  <a:t> </a:t>
                </a:r>
                <a:r>
                  <a:rPr lang="en-US" dirty="0" smtClean="0"/>
                  <a:t>Angrist 2014: common shocks that affect </a:t>
                </a:r>
                <a14:m>
                  <m:oMath xmlns:m="http://schemas.openxmlformats.org/officeDocument/2006/math">
                    <m:sSub>
                      <m:sSubPr>
                        <m:ctrlPr>
                          <a:rPr lang="fr-FR" b="0" i="1" smtClean="0">
                            <a:latin typeface="Cambria Math"/>
                          </a:rPr>
                        </m:ctrlPr>
                      </m:sSubPr>
                      <m:e>
                        <m:r>
                          <a:rPr lang="fr-FR" i="1">
                            <a:latin typeface="Cambria Math"/>
                          </a:rPr>
                          <m:t>𝑥</m:t>
                        </m:r>
                      </m:e>
                      <m:sub>
                        <m:r>
                          <a:rPr lang="fr-FR" b="0" i="1" smtClean="0">
                            <a:latin typeface="Cambria Math"/>
                          </a:rPr>
                          <m:t>𝑖</m:t>
                        </m:r>
                      </m:sub>
                    </m:sSub>
                  </m:oMath>
                </a14:m>
                <a:r>
                  <a:rPr lang="en-US" dirty="0" smtClean="0"/>
                  <a:t> or </a:t>
                </a:r>
                <a14:m>
                  <m:oMath xmlns:m="http://schemas.openxmlformats.org/officeDocument/2006/math">
                    <m:sSub>
                      <m:sSubPr>
                        <m:ctrlPr>
                          <a:rPr lang="fr-FR" i="1">
                            <a:latin typeface="Cambria Math"/>
                          </a:rPr>
                        </m:ctrlPr>
                      </m:sSubPr>
                      <m:e>
                        <m:r>
                          <a:rPr lang="fr-FR" i="1">
                            <a:latin typeface="Cambria Math"/>
                          </a:rPr>
                          <m:t>𝑦</m:t>
                        </m:r>
                      </m:e>
                      <m:sub>
                        <m:r>
                          <a:rPr lang="fr-FR" i="1">
                            <a:latin typeface="Cambria Math"/>
                          </a:rPr>
                          <m:t>𝑖</m:t>
                        </m:r>
                      </m:sub>
                    </m:sSub>
                  </m:oMath>
                </a14:m>
                <a:r>
                  <a:rPr lang="en-US" dirty="0" smtClean="0"/>
                  <a:t> would produce a positive estimate of </a:t>
                </a:r>
                <a14:m>
                  <m:oMath xmlns:m="http://schemas.openxmlformats.org/officeDocument/2006/math">
                    <m:r>
                      <a:rPr lang="fr-FR" i="1">
                        <a:latin typeface="Cambria Math"/>
                      </a:rPr>
                      <m:t>𝛽</m:t>
                    </m:r>
                  </m:oMath>
                </a14:m>
                <a:r>
                  <a:rPr lang="en-US" dirty="0" smtClean="0"/>
                  <a:t>. Only correlation!</a:t>
                </a:r>
              </a:p>
              <a:p>
                <a:pPr lvl="1">
                  <a:buFontTx/>
                  <a:buChar char="-"/>
                </a:pPr>
                <a:r>
                  <a:rPr lang="en-US" dirty="0"/>
                  <a:t> </a:t>
                </a:r>
                <a:r>
                  <a:rPr lang="en-US" dirty="0" smtClean="0"/>
                  <a:t>The set of neighboring nodes </a:t>
                </a:r>
                <a14:m>
                  <m:oMath xmlns:m="http://schemas.openxmlformats.org/officeDocument/2006/math">
                    <m:r>
                      <a:rPr lang="fr-FR" i="1">
                        <a:latin typeface="Cambria Math"/>
                      </a:rPr>
                      <m:t>𝑁</m:t>
                    </m:r>
                    <m:r>
                      <a:rPr lang="fr-FR" i="1">
                        <a:latin typeface="Cambria Math"/>
                      </a:rPr>
                      <m:t>(</m:t>
                    </m:r>
                    <m:r>
                      <a:rPr lang="fr-FR" i="1">
                        <a:latin typeface="Cambria Math"/>
                      </a:rPr>
                      <m:t>𝑖</m:t>
                    </m:r>
                    <m:r>
                      <a:rPr lang="fr-FR" i="1">
                        <a:latin typeface="Cambria Math"/>
                      </a:rPr>
                      <m:t>)</m:t>
                    </m:r>
                  </m:oMath>
                </a14:m>
                <a:r>
                  <a:rPr lang="en-US" dirty="0" smtClean="0"/>
                  <a:t> may result from individual choices (depending on the network formation process). Correlated selection into peer groups </a:t>
                </a:r>
                <a14:m>
                  <m:oMath xmlns:m="http://schemas.openxmlformats.org/officeDocument/2006/math">
                    <m:r>
                      <a:rPr lang="fr-FR" i="1">
                        <a:latin typeface="Cambria Math"/>
                      </a:rPr>
                      <m:t>𝑁</m:t>
                    </m:r>
                    <m:r>
                      <a:rPr lang="fr-FR" i="1">
                        <a:latin typeface="Cambria Math"/>
                      </a:rPr>
                      <m:t>(</m:t>
                    </m:r>
                    <m:r>
                      <a:rPr lang="fr-FR" i="1">
                        <a:latin typeface="Cambria Math"/>
                      </a:rPr>
                      <m:t>𝑖</m:t>
                    </m:r>
                    <m:r>
                      <a:rPr lang="fr-FR" i="1">
                        <a:latin typeface="Cambria Math"/>
                      </a:rPr>
                      <m:t>)</m:t>
                    </m:r>
                  </m:oMath>
                </a14:m>
                <a:r>
                  <a:rPr lang="en-US" dirty="0" smtClean="0"/>
                  <a:t> may produce a positive estimate of </a:t>
                </a:r>
                <a14:m>
                  <m:oMath xmlns:m="http://schemas.openxmlformats.org/officeDocument/2006/math">
                    <m:r>
                      <a:rPr lang="fr-FR" i="1">
                        <a:latin typeface="Cambria Math"/>
                      </a:rPr>
                      <m:t>𝛽</m:t>
                    </m:r>
                  </m:oMath>
                </a14:m>
                <a:r>
                  <a:rPr lang="en-US" dirty="0" smtClean="0"/>
                  <a:t>.</a:t>
                </a:r>
              </a:p>
              <a:p>
                <a:pPr lvl="2">
                  <a:buFontTx/>
                  <a:buChar char="-"/>
                </a:pPr>
                <a:r>
                  <a:rPr lang="en-US" dirty="0" smtClean="0"/>
                  <a:t>Endogeneity </a:t>
                </a:r>
                <a:r>
                  <a:rPr lang="en-US" dirty="0"/>
                  <a:t>bias due to </a:t>
                </a:r>
                <a:r>
                  <a:rPr lang="en-US" dirty="0" smtClean="0"/>
                  <a:t>homophily: </a:t>
                </a:r>
                <a:r>
                  <a:rPr lang="en-US" dirty="0"/>
                  <a:t>“</a:t>
                </a:r>
                <a:r>
                  <a:rPr lang="en-US" i="1" dirty="0"/>
                  <a:t>Birds of a feather flock together</a:t>
                </a:r>
                <a:r>
                  <a:rPr lang="en-US" dirty="0" smtClean="0"/>
                  <a:t>”</a:t>
                </a:r>
                <a:endParaRPr lang="en-US"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2"/>
                <a:stretch>
                  <a:fillRect l="-867" r="-1067"/>
                </a:stretch>
              </a:blipFill>
            </p:spPr>
            <p:txBody>
              <a:bodyPr/>
              <a:lstStyle/>
              <a:p>
                <a:r>
                  <a:rPr lang="en-US">
                    <a:noFill/>
                  </a:rPr>
                  <a:t> </a:t>
                </a:r>
              </a:p>
            </p:txBody>
          </p:sp>
        </mc:Fallback>
      </mc:AlternateContent>
      <p:sp>
        <p:nvSpPr>
          <p:cNvPr id="5" name="Espace réservé du numéro de diapositive 4"/>
          <p:cNvSpPr>
            <a:spLocks noGrp="1"/>
          </p:cNvSpPr>
          <p:nvPr>
            <p:ph type="sldNum" sz="quarter" idx="12"/>
          </p:nvPr>
        </p:nvSpPr>
        <p:spPr/>
        <p:txBody>
          <a:bodyPr/>
          <a:lstStyle/>
          <a:p>
            <a:fld id="{88765922-BF5F-4DEC-8F95-D703EC08FBB8}" type="slidenum">
              <a:rPr lang="fr-FR" smtClean="0"/>
              <a:pPr/>
              <a:t>12</a:t>
            </a:fld>
            <a:endParaRPr lang="fr-FR"/>
          </a:p>
        </p:txBody>
      </p:sp>
    </p:spTree>
    <p:extLst>
      <p:ext uri="{BB962C8B-B14F-4D97-AF65-F5344CB8AC3E}">
        <p14:creationId xmlns:p14="http://schemas.microsoft.com/office/powerpoint/2010/main" val="373405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Elements of solution</a:t>
            </a:r>
            <a:endParaRPr lang="en-US" dirty="0"/>
          </a:p>
        </p:txBody>
      </p:sp>
      <p:sp>
        <p:nvSpPr>
          <p:cNvPr id="3" name="Espace réservé du contenu 2"/>
          <p:cNvSpPr>
            <a:spLocks noGrp="1"/>
          </p:cNvSpPr>
          <p:nvPr>
            <p:ph idx="1"/>
          </p:nvPr>
        </p:nvSpPr>
        <p:spPr/>
        <p:txBody>
          <a:bodyPr/>
          <a:lstStyle/>
          <a:p>
            <a:pPr>
              <a:buFontTx/>
              <a:buChar char="-"/>
            </a:pPr>
            <a:r>
              <a:rPr lang="en-US" dirty="0" smtClean="0"/>
              <a:t>Angrist’s suggestion: Separate “receiver” and “source” of peer effects; with exogenous shocks from those sources</a:t>
            </a:r>
          </a:p>
          <a:p>
            <a:pPr>
              <a:buFontTx/>
              <a:buChar char="-"/>
            </a:pPr>
            <a:r>
              <a:rPr lang="en-US" dirty="0" smtClean="0"/>
              <a:t>Example: Kling et al.’s (2007) study of Moving To Opportunities</a:t>
            </a:r>
          </a:p>
          <a:p>
            <a:pPr lvl="1">
              <a:buFontTx/>
              <a:buChar char="-"/>
            </a:pPr>
            <a:r>
              <a:rPr lang="en-US" dirty="0"/>
              <a:t> </a:t>
            </a:r>
            <a:r>
              <a:rPr lang="en-US" dirty="0" smtClean="0"/>
              <a:t>Treated households are randomly given vouchers to move to better-off neighborhoods</a:t>
            </a:r>
          </a:p>
          <a:p>
            <a:pPr lvl="1">
              <a:buFontTx/>
              <a:buChar char="-"/>
            </a:pPr>
            <a:r>
              <a:rPr lang="en-US" dirty="0"/>
              <a:t> </a:t>
            </a:r>
            <a:r>
              <a:rPr lang="en-US" dirty="0" smtClean="0"/>
              <a:t>Estimate the effect of the neighborhood on treated households</a:t>
            </a:r>
          </a:p>
          <a:p>
            <a:pPr>
              <a:buFontTx/>
              <a:buChar char="-"/>
            </a:pPr>
            <a:r>
              <a:rPr lang="en-US" dirty="0" smtClean="0"/>
              <a:t>To address homophily: randomize connections, or find an exogenous instrument variable for connections</a:t>
            </a:r>
          </a:p>
          <a:p>
            <a:pPr>
              <a:buFontTx/>
              <a:buChar char="-"/>
            </a:pPr>
            <a:r>
              <a:rPr lang="en-US" dirty="0" smtClean="0"/>
              <a:t>Implementation of an IV for connection is difficult in a framework of individual-level equation</a:t>
            </a:r>
            <a:endParaRPr lang="en-US" dirty="0"/>
          </a:p>
        </p:txBody>
      </p:sp>
      <p:sp>
        <p:nvSpPr>
          <p:cNvPr id="5" name="Espace réservé du numéro de diapositive 4"/>
          <p:cNvSpPr>
            <a:spLocks noGrp="1"/>
          </p:cNvSpPr>
          <p:nvPr>
            <p:ph type="sldNum" sz="quarter" idx="12"/>
          </p:nvPr>
        </p:nvSpPr>
        <p:spPr/>
        <p:txBody>
          <a:bodyPr/>
          <a:lstStyle/>
          <a:p>
            <a:fld id="{88765922-BF5F-4DEC-8F95-D703EC08FBB8}" type="slidenum">
              <a:rPr lang="fr-FR" smtClean="0"/>
              <a:pPr/>
              <a:t>13</a:t>
            </a:fld>
            <a:endParaRPr lang="fr-FR"/>
          </a:p>
        </p:txBody>
      </p:sp>
    </p:spTree>
    <p:extLst>
      <p:ext uri="{BB962C8B-B14F-4D97-AF65-F5344CB8AC3E}">
        <p14:creationId xmlns:p14="http://schemas.microsoft.com/office/powerpoint/2010/main" val="400102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Alternative specification</a:t>
            </a:r>
            <a:endParaRPr lang="en-US"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p:txBody>
              <a:bodyPr/>
              <a:lstStyle/>
              <a:p>
                <a:pPr>
                  <a:buFontTx/>
                  <a:buChar char="-"/>
                </a:pPr>
                <a:r>
                  <a:rPr lang="en-US" dirty="0" smtClean="0"/>
                  <a:t>The dyadic regression equation:</a:t>
                </a:r>
              </a:p>
              <a:p>
                <a:pPr marL="0" lvl="1" indent="0">
                  <a:spcBef>
                    <a:spcPct val="20000"/>
                  </a:spcBef>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fr-FR" i="1">
                              <a:latin typeface="Cambria Math"/>
                            </a:rPr>
                            <m:t>𝑦</m:t>
                          </m:r>
                        </m:e>
                        <m:sub>
                          <m:r>
                            <a:rPr lang="fr-FR" i="1">
                              <a:latin typeface="Cambria Math"/>
                            </a:rPr>
                            <m:t>𝑖</m:t>
                          </m:r>
                          <m:r>
                            <a:rPr lang="fr-FR" i="1">
                              <a:latin typeface="Cambria Math"/>
                            </a:rPr>
                            <m:t>𝑗</m:t>
                          </m:r>
                        </m:sub>
                      </m:sSub>
                      <m:r>
                        <a:rPr lang="fr-FR" i="1">
                          <a:latin typeface="Cambria Math"/>
                        </a:rPr>
                        <m:t>=</m:t>
                      </m:r>
                      <m:r>
                        <a:rPr lang="fr-FR" i="1">
                          <a:latin typeface="Cambria Math"/>
                        </a:rPr>
                        <m:t>𝛼</m:t>
                      </m:r>
                      <m:r>
                        <a:rPr lang="fr-FR" i="1">
                          <a:latin typeface="Cambria Math"/>
                        </a:rPr>
                        <m:t>+</m:t>
                      </m:r>
                      <m:r>
                        <a:rPr lang="fr-FR" i="1">
                          <a:latin typeface="Cambria Math"/>
                        </a:rPr>
                        <m:t>𝛽</m:t>
                      </m:r>
                      <m:sSub>
                        <m:sSubPr>
                          <m:ctrlPr>
                            <a:rPr lang="fr-FR" i="1">
                              <a:latin typeface="Cambria Math"/>
                            </a:rPr>
                          </m:ctrlPr>
                        </m:sSubPr>
                        <m:e>
                          <m:r>
                            <a:rPr lang="fr-FR" i="1">
                              <a:latin typeface="Cambria Math"/>
                            </a:rPr>
                            <m:t>𝐿</m:t>
                          </m:r>
                        </m:e>
                        <m:sub>
                          <m:r>
                            <a:rPr lang="fr-FR" i="1">
                              <a:latin typeface="Cambria Math"/>
                            </a:rPr>
                            <m:t>𝑖𝑗</m:t>
                          </m:r>
                        </m:sub>
                      </m:sSub>
                      <m:r>
                        <a:rPr lang="fr-FR" i="1">
                          <a:latin typeface="Cambria Math"/>
                        </a:rPr>
                        <m:t>+</m:t>
                      </m:r>
                      <m:sSub>
                        <m:sSubPr>
                          <m:ctrlPr>
                            <a:rPr lang="fr-FR" i="1">
                              <a:latin typeface="Cambria Math"/>
                            </a:rPr>
                          </m:ctrlPr>
                        </m:sSubPr>
                        <m:e>
                          <m:r>
                            <a:rPr lang="fr-FR" i="1">
                              <a:latin typeface="Cambria Math"/>
                            </a:rPr>
                            <m:t>𝛾</m:t>
                          </m:r>
                          <m:r>
                            <a:rPr lang="fr-FR" i="1">
                              <a:latin typeface="Cambria Math"/>
                            </a:rPr>
                            <m:t>𝑥</m:t>
                          </m:r>
                        </m:e>
                        <m:sub>
                          <m:r>
                            <a:rPr lang="fr-FR" i="1">
                              <a:latin typeface="Cambria Math"/>
                            </a:rPr>
                            <m:t>𝑖</m:t>
                          </m:r>
                          <m:r>
                            <a:rPr lang="fr-FR" i="1">
                              <a:latin typeface="Cambria Math"/>
                            </a:rPr>
                            <m:t>𝑗</m:t>
                          </m:r>
                        </m:sub>
                      </m:sSub>
                      <m:r>
                        <a:rPr lang="fr-FR" i="1">
                          <a:latin typeface="Cambria Math"/>
                        </a:rPr>
                        <m:t>+</m:t>
                      </m:r>
                      <m:sSub>
                        <m:sSubPr>
                          <m:ctrlPr>
                            <a:rPr lang="fr-FR" i="1">
                              <a:latin typeface="Cambria Math"/>
                            </a:rPr>
                          </m:ctrlPr>
                        </m:sSubPr>
                        <m:e>
                          <m:r>
                            <a:rPr lang="fr-FR" i="1">
                              <a:latin typeface="Cambria Math"/>
                            </a:rPr>
                            <m:t>𝜖</m:t>
                          </m:r>
                        </m:e>
                        <m:sub>
                          <m:r>
                            <a:rPr lang="fr-FR" i="1">
                              <a:latin typeface="Cambria Math"/>
                            </a:rPr>
                            <m:t>𝑖</m:t>
                          </m:r>
                          <m:r>
                            <a:rPr lang="fr-FR" i="1">
                              <a:latin typeface="Cambria Math"/>
                            </a:rPr>
                            <m:t>𝑗</m:t>
                          </m:r>
                        </m:sub>
                      </m:sSub>
                    </m:oMath>
                  </m:oMathPara>
                </a14:m>
                <a:endParaRPr lang="en-US" dirty="0" smtClean="0"/>
              </a:p>
              <a:p>
                <a:pPr>
                  <a:buFontTx/>
                  <a:buChar char="-"/>
                </a:pPr>
                <a:r>
                  <a:rPr lang="en-US" dirty="0" smtClean="0"/>
                  <a:t>Each observation is a dyad (pair). Variables need to be constructed by pair (such as differences in certain dimension)</a:t>
                </a:r>
              </a:p>
              <a:p>
                <a:pPr>
                  <a:buFontTx/>
                  <a:buChar char="-"/>
                </a:pPr>
                <a14:m>
                  <m:oMath xmlns:m="http://schemas.openxmlformats.org/officeDocument/2006/math">
                    <m:sSub>
                      <m:sSubPr>
                        <m:ctrlPr>
                          <a:rPr lang="fr-FR" i="1">
                            <a:latin typeface="Cambria Math"/>
                          </a:rPr>
                        </m:ctrlPr>
                      </m:sSubPr>
                      <m:e>
                        <m:r>
                          <a:rPr lang="fr-FR" i="1">
                            <a:latin typeface="Cambria Math"/>
                          </a:rPr>
                          <m:t>𝐿</m:t>
                        </m:r>
                      </m:e>
                      <m:sub>
                        <m:r>
                          <a:rPr lang="fr-FR" i="1">
                            <a:latin typeface="Cambria Math"/>
                          </a:rPr>
                          <m:t>𝑖𝑗</m:t>
                        </m:r>
                      </m:sub>
                    </m:sSub>
                  </m:oMath>
                </a14:m>
                <a:r>
                  <a:rPr lang="en-US" dirty="0" smtClean="0"/>
                  <a:t> denotes the link between </a:t>
                </a:r>
                <a14:m>
                  <m:oMath xmlns:m="http://schemas.openxmlformats.org/officeDocument/2006/math">
                    <m:r>
                      <a:rPr lang="fr-FR" i="1">
                        <a:latin typeface="Cambria Math"/>
                      </a:rPr>
                      <m:t>𝑖</m:t>
                    </m:r>
                  </m:oMath>
                </a14:m>
                <a:r>
                  <a:rPr lang="en-US" dirty="0" smtClean="0"/>
                  <a:t> and </a:t>
                </a:r>
                <a14:m>
                  <m:oMath xmlns:m="http://schemas.openxmlformats.org/officeDocument/2006/math">
                    <m:r>
                      <a:rPr lang="fr-FR" i="1">
                        <a:latin typeface="Cambria Math"/>
                      </a:rPr>
                      <m:t>𝑗</m:t>
                    </m:r>
                  </m:oMath>
                </a14:m>
                <a:r>
                  <a:rPr lang="en-US" dirty="0" smtClean="0"/>
                  <a:t>. It can be instrumented for.</a:t>
                </a:r>
              </a:p>
              <a:p>
                <a:pPr>
                  <a:buFontTx/>
                  <a:buChar char="-"/>
                </a:pPr>
                <a:r>
                  <a:rPr lang="en-US" dirty="0" smtClean="0"/>
                  <a:t>The coefficient </a:t>
                </a:r>
                <a14:m>
                  <m:oMath xmlns:m="http://schemas.openxmlformats.org/officeDocument/2006/math">
                    <m:r>
                      <a:rPr lang="fr-FR" i="1">
                        <a:latin typeface="Cambria Math"/>
                      </a:rPr>
                      <m:t>𝛽</m:t>
                    </m:r>
                  </m:oMath>
                </a14:m>
                <a:r>
                  <a:rPr lang="en-US" dirty="0" smtClean="0"/>
                  <a:t> could signify convergence in the outcome due to the links.</a:t>
                </a:r>
              </a:p>
              <a:p>
                <a:pPr>
                  <a:buFontTx/>
                  <a:buChar char="-"/>
                </a:pPr>
                <a:r>
                  <a:rPr lang="en-US" dirty="0" smtClean="0"/>
                  <a:t>Individual-level interpretation of </a:t>
                </a:r>
                <a14:m>
                  <m:oMath xmlns:m="http://schemas.openxmlformats.org/officeDocument/2006/math">
                    <m:r>
                      <a:rPr lang="fr-FR" i="1">
                        <a:latin typeface="Cambria Math"/>
                      </a:rPr>
                      <m:t>𝛽</m:t>
                    </m:r>
                  </m:oMath>
                </a14:m>
                <a:r>
                  <a:rPr lang="en-US" dirty="0" smtClean="0"/>
                  <a:t> (e.g. who is converging to whom) is a bit more difficult.</a:t>
                </a:r>
              </a:p>
              <a:p>
                <a:pPr marL="0" lvl="1" indent="0">
                  <a:spcBef>
                    <a:spcPct val="20000"/>
                  </a:spcBef>
                </a:pPr>
                <a:endParaRPr lang="fr-FR" dirty="0" smtClean="0"/>
              </a:p>
              <a:p>
                <a:pPr>
                  <a:buFontTx/>
                  <a:buChar char="-"/>
                </a:pPr>
                <a:endParaRPr lang="en-US"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2"/>
                <a:stretch>
                  <a:fillRect l="-933" t="-801" r="-1000"/>
                </a:stretch>
              </a:blipFill>
            </p:spPr>
            <p:txBody>
              <a:bodyPr/>
              <a:lstStyle/>
              <a:p>
                <a:r>
                  <a:rPr lang="en-US">
                    <a:noFill/>
                  </a:rPr>
                  <a:t> </a:t>
                </a:r>
              </a:p>
            </p:txBody>
          </p:sp>
        </mc:Fallback>
      </mc:AlternateContent>
      <p:sp>
        <p:nvSpPr>
          <p:cNvPr id="5" name="Espace réservé du numéro de diapositive 4"/>
          <p:cNvSpPr>
            <a:spLocks noGrp="1"/>
          </p:cNvSpPr>
          <p:nvPr>
            <p:ph type="sldNum" sz="quarter" idx="12"/>
          </p:nvPr>
        </p:nvSpPr>
        <p:spPr/>
        <p:txBody>
          <a:bodyPr/>
          <a:lstStyle/>
          <a:p>
            <a:fld id="{88765922-BF5F-4DEC-8F95-D703EC08FBB8}" type="slidenum">
              <a:rPr lang="fr-FR" smtClean="0"/>
              <a:pPr/>
              <a:t>14</a:t>
            </a:fld>
            <a:endParaRPr lang="fr-FR"/>
          </a:p>
        </p:txBody>
      </p:sp>
    </p:spTree>
    <p:extLst>
      <p:ext uri="{BB962C8B-B14F-4D97-AF65-F5344CB8AC3E}">
        <p14:creationId xmlns:p14="http://schemas.microsoft.com/office/powerpoint/2010/main" val="400593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Some examples on firms’ political connections</a:t>
            </a:r>
            <a:endParaRPr lang="en-US" dirty="0"/>
          </a:p>
        </p:txBody>
      </p:sp>
      <p:sp>
        <p:nvSpPr>
          <p:cNvPr id="3" name="Espace réservé du contenu 2"/>
          <p:cNvSpPr>
            <a:spLocks noGrp="1"/>
          </p:cNvSpPr>
          <p:nvPr>
            <p:ph idx="1"/>
          </p:nvPr>
        </p:nvSpPr>
        <p:spPr/>
        <p:txBody>
          <a:bodyPr/>
          <a:lstStyle/>
          <a:p>
            <a:pPr>
              <a:buFontTx/>
              <a:buChar char="-"/>
            </a:pPr>
            <a:r>
              <a:rPr lang="en-US" dirty="0" smtClean="0"/>
              <a:t>First example on estimating impacts of political connections</a:t>
            </a:r>
          </a:p>
          <a:p>
            <a:pPr>
              <a:buFontTx/>
              <a:buChar char="-"/>
            </a:pPr>
            <a:r>
              <a:rPr lang="en-US" i="1" dirty="0" smtClean="0"/>
              <a:t>Question:</a:t>
            </a:r>
            <a:r>
              <a:rPr lang="en-US" dirty="0" smtClean="0"/>
              <a:t> Do firms draw unmerited benefits from social connections with politicians?</a:t>
            </a:r>
          </a:p>
          <a:p>
            <a:pPr>
              <a:buFontTx/>
              <a:buChar char="-"/>
            </a:pPr>
            <a:r>
              <a:rPr lang="en-US" dirty="0" smtClean="0"/>
              <a:t>We will go through standard designs + my own work</a:t>
            </a:r>
          </a:p>
        </p:txBody>
      </p:sp>
      <p:sp>
        <p:nvSpPr>
          <p:cNvPr id="5" name="Espace réservé du numéro de diapositive 4"/>
          <p:cNvSpPr>
            <a:spLocks noGrp="1"/>
          </p:cNvSpPr>
          <p:nvPr>
            <p:ph type="sldNum" sz="quarter" idx="12"/>
          </p:nvPr>
        </p:nvSpPr>
        <p:spPr/>
        <p:txBody>
          <a:bodyPr/>
          <a:lstStyle/>
          <a:p>
            <a:fld id="{88765922-BF5F-4DEC-8F95-D703EC08FBB8}" type="slidenum">
              <a:rPr lang="fr-FR" smtClean="0"/>
              <a:pPr/>
              <a:t>15</a:t>
            </a:fld>
            <a:endParaRPr lang="fr-FR"/>
          </a:p>
        </p:txBody>
      </p:sp>
    </p:spTree>
    <p:extLst>
      <p:ext uri="{BB962C8B-B14F-4D97-AF65-F5344CB8AC3E}">
        <p14:creationId xmlns:p14="http://schemas.microsoft.com/office/powerpoint/2010/main" val="3193732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C050F6-4949-4E91-8EDF-D8994176D454}" type="slidenum">
              <a:rPr lang="en-GB" smtClean="0"/>
              <a:pPr/>
              <a:t>16</a:t>
            </a:fld>
            <a:endParaRPr lang="en-GB"/>
          </a:p>
        </p:txBody>
      </p:sp>
      <p:grpSp>
        <p:nvGrpSpPr>
          <p:cNvPr id="23" name="Group 22"/>
          <p:cNvGrpSpPr/>
          <p:nvPr/>
        </p:nvGrpSpPr>
        <p:grpSpPr>
          <a:xfrm>
            <a:off x="1475656" y="1340768"/>
            <a:ext cx="7200801" cy="749697"/>
            <a:chOff x="611560" y="1556792"/>
            <a:chExt cx="8064897" cy="749697"/>
          </a:xfrm>
        </p:grpSpPr>
        <p:sp>
          <p:nvSpPr>
            <p:cNvPr id="6" name="Rectangle 5"/>
            <p:cNvSpPr/>
            <p:nvPr/>
          </p:nvSpPr>
          <p:spPr>
            <a:xfrm>
              <a:off x="611560" y="1556792"/>
              <a:ext cx="2177521" cy="749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Politician</a:t>
              </a:r>
              <a:endParaRPr lang="en-US" dirty="0"/>
            </a:p>
          </p:txBody>
        </p:sp>
        <p:sp>
          <p:nvSpPr>
            <p:cNvPr id="8" name="Rectangle 7"/>
            <p:cNvSpPr/>
            <p:nvPr/>
          </p:nvSpPr>
          <p:spPr>
            <a:xfrm>
              <a:off x="5934392" y="1556792"/>
              <a:ext cx="2742065" cy="749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Top corporate officers/ Large shareholders</a:t>
              </a:r>
              <a:endParaRPr lang="en-US" sz="1800" dirty="0"/>
            </a:p>
          </p:txBody>
        </p:sp>
      </p:grpSp>
      <p:grpSp>
        <p:nvGrpSpPr>
          <p:cNvPr id="18" name="Group 17"/>
          <p:cNvGrpSpPr/>
          <p:nvPr/>
        </p:nvGrpSpPr>
        <p:grpSpPr>
          <a:xfrm>
            <a:off x="1475656" y="3645024"/>
            <a:ext cx="4464496" cy="1086989"/>
            <a:chOff x="603176" y="4013448"/>
            <a:chExt cx="5336976" cy="1359768"/>
          </a:xfrm>
        </p:grpSpPr>
        <p:sp>
          <p:nvSpPr>
            <p:cNvPr id="17" name="Rectangle 16"/>
            <p:cNvSpPr/>
            <p:nvPr/>
          </p:nvSpPr>
          <p:spPr>
            <a:xfrm>
              <a:off x="603176" y="4013448"/>
              <a:ext cx="5336976" cy="13597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5576" y="4149080"/>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Politician</a:t>
              </a:r>
              <a:endParaRPr lang="en-US" dirty="0"/>
            </a:p>
          </p:txBody>
        </p:sp>
        <p:sp>
          <p:nvSpPr>
            <p:cNvPr id="10" name="Rectangle 9"/>
            <p:cNvSpPr/>
            <p:nvPr/>
          </p:nvSpPr>
          <p:spPr>
            <a:xfrm>
              <a:off x="3347864" y="4149080"/>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Firm</a:t>
              </a:r>
              <a:endParaRPr lang="en-US" dirty="0"/>
            </a:p>
          </p:txBody>
        </p:sp>
      </p:grpSp>
      <p:grpSp>
        <p:nvGrpSpPr>
          <p:cNvPr id="7" name="Group 6"/>
          <p:cNvGrpSpPr/>
          <p:nvPr/>
        </p:nvGrpSpPr>
        <p:grpSpPr>
          <a:xfrm>
            <a:off x="1475656" y="5013176"/>
            <a:ext cx="7200800" cy="1030104"/>
            <a:chOff x="1475656" y="5301208"/>
            <a:chExt cx="6624736" cy="1152128"/>
          </a:xfrm>
        </p:grpSpPr>
        <p:grpSp>
          <p:nvGrpSpPr>
            <p:cNvPr id="19" name="Group 18"/>
            <p:cNvGrpSpPr/>
            <p:nvPr/>
          </p:nvGrpSpPr>
          <p:grpSpPr>
            <a:xfrm>
              <a:off x="1475656" y="5301208"/>
              <a:ext cx="4107336" cy="1152128"/>
              <a:chOff x="603176" y="4013448"/>
              <a:chExt cx="4900815" cy="1359768"/>
            </a:xfrm>
          </p:grpSpPr>
          <p:sp>
            <p:nvSpPr>
              <p:cNvPr id="20" name="Rectangle 19"/>
              <p:cNvSpPr/>
              <p:nvPr/>
            </p:nvSpPr>
            <p:spPr>
              <a:xfrm>
                <a:off x="603176" y="4013448"/>
                <a:ext cx="4900815" cy="13597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55577" y="4149080"/>
                <a:ext cx="2235733"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Politician</a:t>
                </a:r>
                <a:endParaRPr lang="en-US" dirty="0"/>
              </a:p>
            </p:txBody>
          </p:sp>
          <p:sp>
            <p:nvSpPr>
              <p:cNvPr id="22" name="Rectangle 21"/>
              <p:cNvSpPr/>
              <p:nvPr/>
            </p:nvSpPr>
            <p:spPr>
              <a:xfrm>
                <a:off x="3123556" y="4149080"/>
                <a:ext cx="2248189"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Firm</a:t>
                </a:r>
                <a:endParaRPr lang="en-US" dirty="0"/>
              </a:p>
            </p:txBody>
          </p:sp>
        </p:grpSp>
        <p:sp>
          <p:nvSpPr>
            <p:cNvPr id="24" name="Rounded Rectangle 23"/>
            <p:cNvSpPr/>
            <p:nvPr/>
          </p:nvSpPr>
          <p:spPr>
            <a:xfrm>
              <a:off x="6552220" y="5453608"/>
              <a:ext cx="1548172" cy="8777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smtClean="0"/>
                <a:t>Cumulative Abnormal Returns</a:t>
              </a:r>
              <a:endParaRPr lang="en-US" sz="1800" dirty="0"/>
            </a:p>
          </p:txBody>
        </p:sp>
        <p:sp>
          <p:nvSpPr>
            <p:cNvPr id="25" name="Right Arrow 24"/>
            <p:cNvSpPr/>
            <p:nvPr/>
          </p:nvSpPr>
          <p:spPr>
            <a:xfrm>
              <a:off x="5847982" y="5504420"/>
              <a:ext cx="596226" cy="82689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 name="TextBox 2"/>
          <p:cNvSpPr txBox="1"/>
          <p:nvPr/>
        </p:nvSpPr>
        <p:spPr>
          <a:xfrm>
            <a:off x="683568" y="1412776"/>
            <a:ext cx="576064" cy="461665"/>
          </a:xfrm>
          <a:prstGeom prst="rect">
            <a:avLst/>
          </a:prstGeom>
          <a:noFill/>
        </p:spPr>
        <p:txBody>
          <a:bodyPr wrap="square" rtlCol="0">
            <a:spAutoFit/>
          </a:bodyPr>
          <a:lstStyle/>
          <a:p>
            <a:r>
              <a:rPr lang="en-US" sz="2400" dirty="0" smtClean="0"/>
              <a:t>1)</a:t>
            </a:r>
            <a:endParaRPr lang="en-US" sz="2400" dirty="0"/>
          </a:p>
        </p:txBody>
      </p:sp>
      <p:sp>
        <p:nvSpPr>
          <p:cNvPr id="26" name="TextBox 25"/>
          <p:cNvSpPr txBox="1"/>
          <p:nvPr/>
        </p:nvSpPr>
        <p:spPr>
          <a:xfrm>
            <a:off x="683568" y="2535287"/>
            <a:ext cx="576064" cy="461665"/>
          </a:xfrm>
          <a:prstGeom prst="rect">
            <a:avLst/>
          </a:prstGeom>
          <a:noFill/>
        </p:spPr>
        <p:txBody>
          <a:bodyPr wrap="square" rtlCol="0">
            <a:spAutoFit/>
          </a:bodyPr>
          <a:lstStyle/>
          <a:p>
            <a:r>
              <a:rPr lang="en-US" sz="2400" dirty="0"/>
              <a:t>2</a:t>
            </a:r>
            <a:r>
              <a:rPr lang="en-US" sz="2400" dirty="0" smtClean="0"/>
              <a:t>)</a:t>
            </a:r>
            <a:endParaRPr lang="en-US" sz="2400" dirty="0"/>
          </a:p>
        </p:txBody>
      </p:sp>
      <p:sp>
        <p:nvSpPr>
          <p:cNvPr id="27" name="TextBox 26"/>
          <p:cNvSpPr txBox="1"/>
          <p:nvPr/>
        </p:nvSpPr>
        <p:spPr>
          <a:xfrm>
            <a:off x="683568" y="3831431"/>
            <a:ext cx="576064" cy="461665"/>
          </a:xfrm>
          <a:prstGeom prst="rect">
            <a:avLst/>
          </a:prstGeom>
          <a:noFill/>
        </p:spPr>
        <p:txBody>
          <a:bodyPr wrap="square" rtlCol="0">
            <a:spAutoFit/>
          </a:bodyPr>
          <a:lstStyle/>
          <a:p>
            <a:r>
              <a:rPr lang="en-US" sz="2400" dirty="0" smtClean="0"/>
              <a:t>3)</a:t>
            </a:r>
            <a:endParaRPr lang="en-US" sz="2400" dirty="0"/>
          </a:p>
        </p:txBody>
      </p:sp>
      <p:sp>
        <p:nvSpPr>
          <p:cNvPr id="28" name="TextBox 27"/>
          <p:cNvSpPr txBox="1"/>
          <p:nvPr/>
        </p:nvSpPr>
        <p:spPr>
          <a:xfrm>
            <a:off x="683568" y="5301208"/>
            <a:ext cx="576064" cy="461665"/>
          </a:xfrm>
          <a:prstGeom prst="rect">
            <a:avLst/>
          </a:prstGeom>
          <a:noFill/>
        </p:spPr>
        <p:txBody>
          <a:bodyPr wrap="square" rtlCol="0">
            <a:spAutoFit/>
          </a:bodyPr>
          <a:lstStyle/>
          <a:p>
            <a:r>
              <a:rPr lang="en-US" sz="2400" dirty="0"/>
              <a:t>4</a:t>
            </a:r>
            <a:r>
              <a:rPr lang="en-US" sz="2400" dirty="0" smtClean="0"/>
              <a:t>)</a:t>
            </a:r>
            <a:endParaRPr lang="en-US" sz="2400" dirty="0"/>
          </a:p>
        </p:txBody>
      </p:sp>
      <p:sp>
        <p:nvSpPr>
          <p:cNvPr id="5" name="TextBox 4"/>
          <p:cNvSpPr txBox="1"/>
          <p:nvPr/>
        </p:nvSpPr>
        <p:spPr>
          <a:xfrm>
            <a:off x="6084169" y="3862789"/>
            <a:ext cx="2880319" cy="1015663"/>
          </a:xfrm>
          <a:prstGeom prst="rect">
            <a:avLst/>
          </a:prstGeom>
          <a:noFill/>
        </p:spPr>
        <p:txBody>
          <a:bodyPr wrap="square" rtlCol="0">
            <a:spAutoFit/>
          </a:bodyPr>
          <a:lstStyle/>
          <a:p>
            <a:r>
              <a:rPr lang="en-US" sz="2000" dirty="0" smtClean="0"/>
              <a:t>Politician </a:t>
            </a:r>
            <a:r>
              <a:rPr lang="en-US" sz="2000" dirty="0" smtClean="0">
                <a:sym typeface="Wingdings" panose="05000000000000000000" pitchFamily="2" charset="2"/>
              </a:rPr>
              <a:t></a:t>
            </a:r>
            <a:r>
              <a:rPr lang="en-US" sz="2000" dirty="0" smtClean="0"/>
              <a:t> </a:t>
            </a:r>
            <a:r>
              <a:rPr lang="en-US" sz="2000" dirty="0" smtClean="0"/>
              <a:t>Board </a:t>
            </a:r>
          </a:p>
          <a:p>
            <a:r>
              <a:rPr lang="en-US" sz="2000" dirty="0" smtClean="0"/>
              <a:t>Officers/Large SHs </a:t>
            </a:r>
            <a:r>
              <a:rPr lang="en-US" sz="2000" dirty="0" smtClean="0">
                <a:sym typeface="Wingdings" panose="05000000000000000000" pitchFamily="2" charset="2"/>
              </a:rPr>
              <a:t></a:t>
            </a:r>
            <a:r>
              <a:rPr lang="en-US" sz="2000" dirty="0" smtClean="0"/>
              <a:t> </a:t>
            </a:r>
            <a:r>
              <a:rPr lang="en-US" sz="2000" dirty="0" smtClean="0"/>
              <a:t>Politics</a:t>
            </a:r>
          </a:p>
        </p:txBody>
      </p:sp>
      <p:grpSp>
        <p:nvGrpSpPr>
          <p:cNvPr id="11" name="Group 10"/>
          <p:cNvGrpSpPr/>
          <p:nvPr/>
        </p:nvGrpSpPr>
        <p:grpSpPr>
          <a:xfrm>
            <a:off x="1475655" y="2433662"/>
            <a:ext cx="7200801" cy="759569"/>
            <a:chOff x="1475655" y="2564904"/>
            <a:chExt cx="7200801" cy="759569"/>
          </a:xfrm>
        </p:grpSpPr>
        <p:cxnSp>
          <p:nvCxnSpPr>
            <p:cNvPr id="12" name="Straight Arrow Connector 11"/>
            <p:cNvCxnSpPr/>
            <p:nvPr/>
          </p:nvCxnSpPr>
          <p:spPr>
            <a:xfrm>
              <a:off x="3419871" y="2708920"/>
              <a:ext cx="2808313"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475655" y="2564904"/>
              <a:ext cx="1944215"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Politician</a:t>
              </a:r>
              <a:endParaRPr lang="en-US" dirty="0"/>
            </a:p>
          </p:txBody>
        </p:sp>
        <p:sp>
          <p:nvSpPr>
            <p:cNvPr id="16" name="Rectangle 15"/>
            <p:cNvSpPr/>
            <p:nvPr/>
          </p:nvSpPr>
          <p:spPr>
            <a:xfrm>
              <a:off x="6228184" y="2564904"/>
              <a:ext cx="24482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Top corporate officers/ Large shareholders</a:t>
              </a:r>
              <a:endParaRPr lang="en-US" sz="1800" dirty="0"/>
            </a:p>
          </p:txBody>
        </p:sp>
        <p:sp>
          <p:nvSpPr>
            <p:cNvPr id="29" name="TextBox 28"/>
            <p:cNvSpPr txBox="1"/>
            <p:nvPr/>
          </p:nvSpPr>
          <p:spPr>
            <a:xfrm>
              <a:off x="3563888" y="2708920"/>
              <a:ext cx="2520281" cy="615553"/>
            </a:xfrm>
            <a:prstGeom prst="rect">
              <a:avLst/>
            </a:prstGeom>
            <a:noFill/>
          </p:spPr>
          <p:txBody>
            <a:bodyPr wrap="square" rtlCol="0">
              <a:spAutoFit/>
            </a:bodyPr>
            <a:lstStyle/>
            <a:p>
              <a:r>
                <a:rPr lang="en-US" sz="1700" dirty="0" smtClean="0"/>
                <a:t>Chiefs of State (government, parliament)</a:t>
              </a:r>
              <a:endParaRPr lang="en-US" sz="1700" dirty="0"/>
            </a:p>
          </p:txBody>
        </p:sp>
      </p:grpSp>
      <p:sp>
        <p:nvSpPr>
          <p:cNvPr id="13" name="Titre 12"/>
          <p:cNvSpPr>
            <a:spLocks noGrp="1"/>
          </p:cNvSpPr>
          <p:nvPr>
            <p:ph type="title"/>
          </p:nvPr>
        </p:nvSpPr>
        <p:spPr/>
        <p:txBody>
          <a:bodyPr/>
          <a:lstStyle/>
          <a:p>
            <a:r>
              <a:rPr lang="en-US" dirty="0" smtClean="0"/>
              <a:t>Cross-country evidence: </a:t>
            </a:r>
            <a:r>
              <a:rPr lang="en-US" dirty="0" err="1" smtClean="0"/>
              <a:t>Faccio</a:t>
            </a:r>
            <a:r>
              <a:rPr lang="en-US" dirty="0" smtClean="0"/>
              <a:t> 2006 AER</a:t>
            </a:r>
            <a:endParaRPr lang="en-US" dirty="0"/>
          </a:p>
        </p:txBody>
      </p:sp>
    </p:spTree>
    <p:extLst>
      <p:ext uri="{BB962C8B-B14F-4D97-AF65-F5344CB8AC3E}">
        <p14:creationId xmlns:p14="http://schemas.microsoft.com/office/powerpoint/2010/main" val="2366425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C050F6-4949-4E91-8EDF-D8994176D454}" type="slidenum">
              <a:rPr lang="en-GB" smtClean="0"/>
              <a:pPr/>
              <a:t>17</a:t>
            </a:fld>
            <a:endParaRPr lang="en-GB"/>
          </a:p>
        </p:txBody>
      </p:sp>
      <p:grpSp>
        <p:nvGrpSpPr>
          <p:cNvPr id="23" name="Group 22"/>
          <p:cNvGrpSpPr/>
          <p:nvPr/>
        </p:nvGrpSpPr>
        <p:grpSpPr>
          <a:xfrm>
            <a:off x="1475656" y="1340768"/>
            <a:ext cx="7200801" cy="749697"/>
            <a:chOff x="611560" y="1556792"/>
            <a:chExt cx="8064897" cy="749697"/>
          </a:xfrm>
        </p:grpSpPr>
        <p:sp>
          <p:nvSpPr>
            <p:cNvPr id="6" name="Rectangle 5"/>
            <p:cNvSpPr/>
            <p:nvPr/>
          </p:nvSpPr>
          <p:spPr>
            <a:xfrm>
              <a:off x="611560" y="1556792"/>
              <a:ext cx="2177521" cy="749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Political Party</a:t>
              </a:r>
              <a:endParaRPr lang="en-US" dirty="0"/>
            </a:p>
          </p:txBody>
        </p:sp>
        <p:sp>
          <p:nvSpPr>
            <p:cNvPr id="8" name="Rectangle 7"/>
            <p:cNvSpPr/>
            <p:nvPr/>
          </p:nvSpPr>
          <p:spPr>
            <a:xfrm>
              <a:off x="5934392" y="1556792"/>
              <a:ext cx="2742065" cy="749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Board Members</a:t>
              </a:r>
              <a:endParaRPr lang="en-US" dirty="0"/>
            </a:p>
          </p:txBody>
        </p:sp>
      </p:grpSp>
      <p:grpSp>
        <p:nvGrpSpPr>
          <p:cNvPr id="18" name="Group 17"/>
          <p:cNvGrpSpPr/>
          <p:nvPr/>
        </p:nvGrpSpPr>
        <p:grpSpPr>
          <a:xfrm>
            <a:off x="1475656" y="3645024"/>
            <a:ext cx="4464496" cy="1086989"/>
            <a:chOff x="603176" y="4013448"/>
            <a:chExt cx="5336976" cy="1359768"/>
          </a:xfrm>
        </p:grpSpPr>
        <p:sp>
          <p:nvSpPr>
            <p:cNvPr id="17" name="Rectangle 16"/>
            <p:cNvSpPr/>
            <p:nvPr/>
          </p:nvSpPr>
          <p:spPr>
            <a:xfrm>
              <a:off x="603176" y="4013448"/>
              <a:ext cx="5336976" cy="13597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5576" y="4149080"/>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Politician</a:t>
              </a:r>
              <a:endParaRPr lang="en-US" dirty="0"/>
            </a:p>
          </p:txBody>
        </p:sp>
        <p:sp>
          <p:nvSpPr>
            <p:cNvPr id="10" name="Rectangle 9"/>
            <p:cNvSpPr/>
            <p:nvPr/>
          </p:nvSpPr>
          <p:spPr>
            <a:xfrm>
              <a:off x="3347864" y="4149080"/>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Firm</a:t>
              </a:r>
              <a:endParaRPr lang="en-US" dirty="0"/>
            </a:p>
          </p:txBody>
        </p:sp>
      </p:grpSp>
      <p:grpSp>
        <p:nvGrpSpPr>
          <p:cNvPr id="7" name="Group 6"/>
          <p:cNvGrpSpPr/>
          <p:nvPr/>
        </p:nvGrpSpPr>
        <p:grpSpPr>
          <a:xfrm>
            <a:off x="1475656" y="5013176"/>
            <a:ext cx="7200800" cy="1030104"/>
            <a:chOff x="1475656" y="5301208"/>
            <a:chExt cx="6624736" cy="1152128"/>
          </a:xfrm>
        </p:grpSpPr>
        <p:grpSp>
          <p:nvGrpSpPr>
            <p:cNvPr id="19" name="Group 18"/>
            <p:cNvGrpSpPr/>
            <p:nvPr/>
          </p:nvGrpSpPr>
          <p:grpSpPr>
            <a:xfrm>
              <a:off x="1475656" y="5301208"/>
              <a:ext cx="4107336" cy="1152128"/>
              <a:chOff x="603176" y="4013448"/>
              <a:chExt cx="4900815" cy="1359768"/>
            </a:xfrm>
          </p:grpSpPr>
          <p:sp>
            <p:nvSpPr>
              <p:cNvPr id="20" name="Rectangle 19"/>
              <p:cNvSpPr/>
              <p:nvPr/>
            </p:nvSpPr>
            <p:spPr>
              <a:xfrm>
                <a:off x="603176" y="4013448"/>
                <a:ext cx="4900815" cy="13597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55577" y="4149080"/>
                <a:ext cx="2235733"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Politician</a:t>
                </a:r>
                <a:endParaRPr lang="en-US" dirty="0"/>
              </a:p>
            </p:txBody>
          </p:sp>
          <p:sp>
            <p:nvSpPr>
              <p:cNvPr id="22" name="Rectangle 21"/>
              <p:cNvSpPr/>
              <p:nvPr/>
            </p:nvSpPr>
            <p:spPr>
              <a:xfrm>
                <a:off x="3123556" y="4149080"/>
                <a:ext cx="2248189"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Firm</a:t>
                </a:r>
                <a:endParaRPr lang="en-US" dirty="0"/>
              </a:p>
            </p:txBody>
          </p:sp>
        </p:grpSp>
        <p:sp>
          <p:nvSpPr>
            <p:cNvPr id="24" name="Rounded Rectangle 23"/>
            <p:cNvSpPr/>
            <p:nvPr/>
          </p:nvSpPr>
          <p:spPr>
            <a:xfrm>
              <a:off x="6552220" y="5453608"/>
              <a:ext cx="1548172" cy="8777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smtClean="0"/>
                <a:t>CAR, Procurement</a:t>
              </a:r>
              <a:endParaRPr lang="en-US" sz="1800" dirty="0"/>
            </a:p>
          </p:txBody>
        </p:sp>
        <p:sp>
          <p:nvSpPr>
            <p:cNvPr id="25" name="Right Arrow 24"/>
            <p:cNvSpPr/>
            <p:nvPr/>
          </p:nvSpPr>
          <p:spPr>
            <a:xfrm>
              <a:off x="5847982" y="5504420"/>
              <a:ext cx="596226" cy="82689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 name="TextBox 2"/>
          <p:cNvSpPr txBox="1"/>
          <p:nvPr/>
        </p:nvSpPr>
        <p:spPr>
          <a:xfrm>
            <a:off x="683568" y="1412776"/>
            <a:ext cx="576064" cy="461665"/>
          </a:xfrm>
          <a:prstGeom prst="rect">
            <a:avLst/>
          </a:prstGeom>
          <a:noFill/>
        </p:spPr>
        <p:txBody>
          <a:bodyPr wrap="square" rtlCol="0">
            <a:spAutoFit/>
          </a:bodyPr>
          <a:lstStyle/>
          <a:p>
            <a:r>
              <a:rPr lang="en-US" sz="2400" dirty="0" smtClean="0"/>
              <a:t>1)</a:t>
            </a:r>
            <a:endParaRPr lang="en-US" sz="2400" dirty="0"/>
          </a:p>
        </p:txBody>
      </p:sp>
      <p:sp>
        <p:nvSpPr>
          <p:cNvPr id="26" name="TextBox 25"/>
          <p:cNvSpPr txBox="1"/>
          <p:nvPr/>
        </p:nvSpPr>
        <p:spPr>
          <a:xfrm>
            <a:off x="683568" y="2535287"/>
            <a:ext cx="576064" cy="461665"/>
          </a:xfrm>
          <a:prstGeom prst="rect">
            <a:avLst/>
          </a:prstGeom>
          <a:noFill/>
        </p:spPr>
        <p:txBody>
          <a:bodyPr wrap="square" rtlCol="0">
            <a:spAutoFit/>
          </a:bodyPr>
          <a:lstStyle/>
          <a:p>
            <a:r>
              <a:rPr lang="en-US" sz="2400" dirty="0"/>
              <a:t>2</a:t>
            </a:r>
            <a:r>
              <a:rPr lang="en-US" sz="2400" dirty="0" smtClean="0"/>
              <a:t>)</a:t>
            </a:r>
            <a:endParaRPr lang="en-US" sz="2400" dirty="0"/>
          </a:p>
        </p:txBody>
      </p:sp>
      <p:sp>
        <p:nvSpPr>
          <p:cNvPr id="27" name="TextBox 26"/>
          <p:cNvSpPr txBox="1"/>
          <p:nvPr/>
        </p:nvSpPr>
        <p:spPr>
          <a:xfrm>
            <a:off x="683568" y="3831431"/>
            <a:ext cx="576064" cy="461665"/>
          </a:xfrm>
          <a:prstGeom prst="rect">
            <a:avLst/>
          </a:prstGeom>
          <a:noFill/>
        </p:spPr>
        <p:txBody>
          <a:bodyPr wrap="square" rtlCol="0">
            <a:spAutoFit/>
          </a:bodyPr>
          <a:lstStyle/>
          <a:p>
            <a:r>
              <a:rPr lang="en-US" sz="2400" dirty="0" smtClean="0"/>
              <a:t>3)</a:t>
            </a:r>
            <a:endParaRPr lang="en-US" sz="2400" dirty="0"/>
          </a:p>
        </p:txBody>
      </p:sp>
      <p:sp>
        <p:nvSpPr>
          <p:cNvPr id="28" name="TextBox 27"/>
          <p:cNvSpPr txBox="1"/>
          <p:nvPr/>
        </p:nvSpPr>
        <p:spPr>
          <a:xfrm>
            <a:off x="683568" y="5301208"/>
            <a:ext cx="576064" cy="461665"/>
          </a:xfrm>
          <a:prstGeom prst="rect">
            <a:avLst/>
          </a:prstGeom>
          <a:noFill/>
        </p:spPr>
        <p:txBody>
          <a:bodyPr wrap="square" rtlCol="0">
            <a:spAutoFit/>
          </a:bodyPr>
          <a:lstStyle/>
          <a:p>
            <a:r>
              <a:rPr lang="en-US" sz="2400" dirty="0"/>
              <a:t>4</a:t>
            </a:r>
            <a:r>
              <a:rPr lang="en-US" sz="2400" dirty="0" smtClean="0"/>
              <a:t>)</a:t>
            </a:r>
            <a:endParaRPr lang="en-US" sz="2400" dirty="0"/>
          </a:p>
        </p:txBody>
      </p:sp>
      <p:sp>
        <p:nvSpPr>
          <p:cNvPr id="5" name="TextBox 4"/>
          <p:cNvSpPr txBox="1"/>
          <p:nvPr/>
        </p:nvSpPr>
        <p:spPr>
          <a:xfrm>
            <a:off x="6084169" y="3573016"/>
            <a:ext cx="2880319" cy="1200329"/>
          </a:xfrm>
          <a:prstGeom prst="rect">
            <a:avLst/>
          </a:prstGeom>
          <a:noFill/>
        </p:spPr>
        <p:txBody>
          <a:bodyPr wrap="square" rtlCol="0">
            <a:spAutoFit/>
          </a:bodyPr>
          <a:lstStyle/>
          <a:p>
            <a:r>
              <a:rPr lang="en-US" sz="1800" dirty="0" smtClean="0"/>
              <a:t>Change in control of both House and Senate following 1994 midterm election, and 2000 </a:t>
            </a:r>
            <a:r>
              <a:rPr lang="el-GR" sz="1800" dirty="0" smtClean="0"/>
              <a:t>Δ</a:t>
            </a:r>
            <a:r>
              <a:rPr lang="en-US" sz="1800" dirty="0" smtClean="0"/>
              <a:t> in presidency </a:t>
            </a:r>
            <a:endParaRPr lang="en-US" sz="1800" dirty="0"/>
          </a:p>
        </p:txBody>
      </p:sp>
      <p:grpSp>
        <p:nvGrpSpPr>
          <p:cNvPr id="11" name="Group 10"/>
          <p:cNvGrpSpPr/>
          <p:nvPr/>
        </p:nvGrpSpPr>
        <p:grpSpPr>
          <a:xfrm>
            <a:off x="1475655" y="2433662"/>
            <a:ext cx="7200801" cy="851902"/>
            <a:chOff x="1475655" y="2564904"/>
            <a:chExt cx="7200801" cy="851902"/>
          </a:xfrm>
        </p:grpSpPr>
        <p:cxnSp>
          <p:nvCxnSpPr>
            <p:cNvPr id="12" name="Straight Arrow Connector 11"/>
            <p:cNvCxnSpPr/>
            <p:nvPr/>
          </p:nvCxnSpPr>
          <p:spPr>
            <a:xfrm>
              <a:off x="3419871" y="2708920"/>
              <a:ext cx="2808313"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475655" y="2564904"/>
              <a:ext cx="1944215"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Political Party</a:t>
              </a:r>
              <a:endParaRPr lang="en-US" dirty="0"/>
            </a:p>
          </p:txBody>
        </p:sp>
        <p:sp>
          <p:nvSpPr>
            <p:cNvPr id="16" name="Rectangle 15"/>
            <p:cNvSpPr/>
            <p:nvPr/>
          </p:nvSpPr>
          <p:spPr>
            <a:xfrm>
              <a:off x="6228184" y="2564904"/>
              <a:ext cx="24482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Board Members</a:t>
              </a:r>
              <a:endParaRPr lang="en-US" dirty="0"/>
            </a:p>
          </p:txBody>
        </p:sp>
        <p:sp>
          <p:nvSpPr>
            <p:cNvPr id="29" name="TextBox 28"/>
            <p:cNvSpPr txBox="1"/>
            <p:nvPr/>
          </p:nvSpPr>
          <p:spPr>
            <a:xfrm>
              <a:off x="3712097" y="2708920"/>
              <a:ext cx="2372072" cy="707886"/>
            </a:xfrm>
            <a:prstGeom prst="rect">
              <a:avLst/>
            </a:prstGeom>
            <a:noFill/>
          </p:spPr>
          <p:txBody>
            <a:bodyPr wrap="square" rtlCol="0">
              <a:spAutoFit/>
            </a:bodyPr>
            <a:lstStyle/>
            <a:p>
              <a:r>
                <a:rPr lang="en-US" sz="2000" dirty="0" smtClean="0"/>
                <a:t>board members with political positions</a:t>
              </a:r>
              <a:endParaRPr lang="en-US" sz="2000" dirty="0"/>
            </a:p>
          </p:txBody>
        </p:sp>
      </p:grpSp>
      <p:sp>
        <p:nvSpPr>
          <p:cNvPr id="13" name="Titre 12"/>
          <p:cNvSpPr>
            <a:spLocks noGrp="1"/>
          </p:cNvSpPr>
          <p:nvPr>
            <p:ph type="title"/>
          </p:nvPr>
        </p:nvSpPr>
        <p:spPr/>
        <p:txBody>
          <a:bodyPr/>
          <a:lstStyle/>
          <a:p>
            <a:r>
              <a:rPr lang="en-US" dirty="0" smtClean="0"/>
              <a:t>Connections to Parties: Goldman et al. 2009</a:t>
            </a:r>
            <a:endParaRPr lang="en-US" dirty="0"/>
          </a:p>
        </p:txBody>
      </p:sp>
    </p:spTree>
    <p:extLst>
      <p:ext uri="{BB962C8B-B14F-4D97-AF65-F5344CB8AC3E}">
        <p14:creationId xmlns:p14="http://schemas.microsoft.com/office/powerpoint/2010/main" val="4207475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C050F6-4949-4E91-8EDF-D8994176D454}" type="slidenum">
              <a:rPr lang="en-GB" smtClean="0"/>
              <a:pPr/>
              <a:t>18</a:t>
            </a:fld>
            <a:endParaRPr lang="en-GB"/>
          </a:p>
        </p:txBody>
      </p:sp>
      <p:grpSp>
        <p:nvGrpSpPr>
          <p:cNvPr id="23" name="Group 22"/>
          <p:cNvGrpSpPr/>
          <p:nvPr/>
        </p:nvGrpSpPr>
        <p:grpSpPr>
          <a:xfrm>
            <a:off x="1475656" y="1340768"/>
            <a:ext cx="7200801" cy="749697"/>
            <a:chOff x="611560" y="1556792"/>
            <a:chExt cx="8064897" cy="749697"/>
          </a:xfrm>
        </p:grpSpPr>
        <p:sp>
          <p:nvSpPr>
            <p:cNvPr id="6" name="Rectangle 5"/>
            <p:cNvSpPr/>
            <p:nvPr/>
          </p:nvSpPr>
          <p:spPr>
            <a:xfrm>
              <a:off x="611560" y="1556792"/>
              <a:ext cx="2177521" cy="749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VP Dick Cheney</a:t>
              </a:r>
              <a:endParaRPr lang="en-US" dirty="0"/>
            </a:p>
          </p:txBody>
        </p:sp>
        <p:sp>
          <p:nvSpPr>
            <p:cNvPr id="8" name="Rectangle 7"/>
            <p:cNvSpPr/>
            <p:nvPr/>
          </p:nvSpPr>
          <p:spPr>
            <a:xfrm>
              <a:off x="5934392" y="1556792"/>
              <a:ext cx="2742065" cy="749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Firms</a:t>
              </a:r>
              <a:endParaRPr lang="en-US" dirty="0"/>
            </a:p>
          </p:txBody>
        </p:sp>
      </p:grpSp>
      <p:grpSp>
        <p:nvGrpSpPr>
          <p:cNvPr id="18" name="Group 17"/>
          <p:cNvGrpSpPr/>
          <p:nvPr/>
        </p:nvGrpSpPr>
        <p:grpSpPr>
          <a:xfrm>
            <a:off x="1475656" y="3645024"/>
            <a:ext cx="4464496" cy="1086989"/>
            <a:chOff x="603176" y="4013448"/>
            <a:chExt cx="5336976" cy="1359768"/>
          </a:xfrm>
        </p:grpSpPr>
        <p:sp>
          <p:nvSpPr>
            <p:cNvPr id="17" name="Rectangle 16"/>
            <p:cNvSpPr/>
            <p:nvPr/>
          </p:nvSpPr>
          <p:spPr>
            <a:xfrm>
              <a:off x="603176" y="4013448"/>
              <a:ext cx="5336976" cy="13597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5576" y="4149080"/>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Politician</a:t>
              </a:r>
              <a:endParaRPr lang="en-US" dirty="0"/>
            </a:p>
          </p:txBody>
        </p:sp>
        <p:sp>
          <p:nvSpPr>
            <p:cNvPr id="10" name="Rectangle 9"/>
            <p:cNvSpPr/>
            <p:nvPr/>
          </p:nvSpPr>
          <p:spPr>
            <a:xfrm>
              <a:off x="3347864" y="4149080"/>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Firm</a:t>
              </a:r>
              <a:endParaRPr lang="en-US" dirty="0"/>
            </a:p>
          </p:txBody>
        </p:sp>
      </p:grpSp>
      <p:grpSp>
        <p:nvGrpSpPr>
          <p:cNvPr id="7" name="Group 6"/>
          <p:cNvGrpSpPr/>
          <p:nvPr/>
        </p:nvGrpSpPr>
        <p:grpSpPr>
          <a:xfrm>
            <a:off x="1475656" y="5013176"/>
            <a:ext cx="6624736" cy="1030104"/>
            <a:chOff x="1475656" y="5301208"/>
            <a:chExt cx="6624736" cy="1152128"/>
          </a:xfrm>
        </p:grpSpPr>
        <p:grpSp>
          <p:nvGrpSpPr>
            <p:cNvPr id="19" name="Group 18"/>
            <p:cNvGrpSpPr/>
            <p:nvPr/>
          </p:nvGrpSpPr>
          <p:grpSpPr>
            <a:xfrm>
              <a:off x="1475656" y="5301208"/>
              <a:ext cx="4472880" cy="1152128"/>
              <a:chOff x="603176" y="4013448"/>
              <a:chExt cx="5336976" cy="1359768"/>
            </a:xfrm>
          </p:grpSpPr>
          <p:sp>
            <p:nvSpPr>
              <p:cNvPr id="20" name="Rectangle 19"/>
              <p:cNvSpPr/>
              <p:nvPr/>
            </p:nvSpPr>
            <p:spPr>
              <a:xfrm>
                <a:off x="603176" y="4013448"/>
                <a:ext cx="5336976" cy="13597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55576" y="4149080"/>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Politician</a:t>
                </a:r>
                <a:endParaRPr lang="en-US" dirty="0"/>
              </a:p>
            </p:txBody>
          </p:sp>
          <p:sp>
            <p:nvSpPr>
              <p:cNvPr id="22" name="Rectangle 21"/>
              <p:cNvSpPr/>
              <p:nvPr/>
            </p:nvSpPr>
            <p:spPr>
              <a:xfrm>
                <a:off x="3347864" y="4149080"/>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Firm</a:t>
                </a:r>
                <a:endParaRPr lang="en-US" dirty="0"/>
              </a:p>
            </p:txBody>
          </p:sp>
        </p:grpSp>
        <p:sp>
          <p:nvSpPr>
            <p:cNvPr id="24" name="Rounded Rectangle 23"/>
            <p:cNvSpPr/>
            <p:nvPr/>
          </p:nvSpPr>
          <p:spPr>
            <a:xfrm>
              <a:off x="6804248" y="5453608"/>
              <a:ext cx="1296144" cy="8777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CAR</a:t>
              </a:r>
              <a:endParaRPr lang="en-US" dirty="0"/>
            </a:p>
          </p:txBody>
        </p:sp>
        <p:sp>
          <p:nvSpPr>
            <p:cNvPr id="25" name="Right Arrow 24"/>
            <p:cNvSpPr/>
            <p:nvPr/>
          </p:nvSpPr>
          <p:spPr>
            <a:xfrm>
              <a:off x="6084168" y="5504420"/>
              <a:ext cx="468052" cy="82689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 name="TextBox 2"/>
          <p:cNvSpPr txBox="1"/>
          <p:nvPr/>
        </p:nvSpPr>
        <p:spPr>
          <a:xfrm>
            <a:off x="683568" y="1412776"/>
            <a:ext cx="576064" cy="461665"/>
          </a:xfrm>
          <a:prstGeom prst="rect">
            <a:avLst/>
          </a:prstGeom>
          <a:noFill/>
        </p:spPr>
        <p:txBody>
          <a:bodyPr wrap="square" rtlCol="0">
            <a:spAutoFit/>
          </a:bodyPr>
          <a:lstStyle/>
          <a:p>
            <a:r>
              <a:rPr lang="en-US" sz="2400" dirty="0" smtClean="0"/>
              <a:t>1)</a:t>
            </a:r>
            <a:endParaRPr lang="en-US" sz="2400" dirty="0"/>
          </a:p>
        </p:txBody>
      </p:sp>
      <p:sp>
        <p:nvSpPr>
          <p:cNvPr id="26" name="TextBox 25"/>
          <p:cNvSpPr txBox="1"/>
          <p:nvPr/>
        </p:nvSpPr>
        <p:spPr>
          <a:xfrm>
            <a:off x="683568" y="2535287"/>
            <a:ext cx="576064" cy="461665"/>
          </a:xfrm>
          <a:prstGeom prst="rect">
            <a:avLst/>
          </a:prstGeom>
          <a:noFill/>
        </p:spPr>
        <p:txBody>
          <a:bodyPr wrap="square" rtlCol="0">
            <a:spAutoFit/>
          </a:bodyPr>
          <a:lstStyle/>
          <a:p>
            <a:r>
              <a:rPr lang="en-US" sz="2400" dirty="0"/>
              <a:t>2</a:t>
            </a:r>
            <a:r>
              <a:rPr lang="en-US" sz="2400" dirty="0" smtClean="0"/>
              <a:t>)</a:t>
            </a:r>
            <a:endParaRPr lang="en-US" sz="2400" dirty="0"/>
          </a:p>
        </p:txBody>
      </p:sp>
      <p:sp>
        <p:nvSpPr>
          <p:cNvPr id="27" name="TextBox 26"/>
          <p:cNvSpPr txBox="1"/>
          <p:nvPr/>
        </p:nvSpPr>
        <p:spPr>
          <a:xfrm>
            <a:off x="683568" y="3831431"/>
            <a:ext cx="576064" cy="461665"/>
          </a:xfrm>
          <a:prstGeom prst="rect">
            <a:avLst/>
          </a:prstGeom>
          <a:noFill/>
        </p:spPr>
        <p:txBody>
          <a:bodyPr wrap="square" rtlCol="0">
            <a:spAutoFit/>
          </a:bodyPr>
          <a:lstStyle/>
          <a:p>
            <a:r>
              <a:rPr lang="en-US" sz="2400" dirty="0" smtClean="0"/>
              <a:t>3)</a:t>
            </a:r>
            <a:endParaRPr lang="en-US" sz="2400" dirty="0"/>
          </a:p>
        </p:txBody>
      </p:sp>
      <p:sp>
        <p:nvSpPr>
          <p:cNvPr id="28" name="TextBox 27"/>
          <p:cNvSpPr txBox="1"/>
          <p:nvPr/>
        </p:nvSpPr>
        <p:spPr>
          <a:xfrm>
            <a:off x="683568" y="5301208"/>
            <a:ext cx="576064" cy="461665"/>
          </a:xfrm>
          <a:prstGeom prst="rect">
            <a:avLst/>
          </a:prstGeom>
          <a:noFill/>
        </p:spPr>
        <p:txBody>
          <a:bodyPr wrap="square" rtlCol="0">
            <a:spAutoFit/>
          </a:bodyPr>
          <a:lstStyle/>
          <a:p>
            <a:r>
              <a:rPr lang="en-US" sz="2400" dirty="0"/>
              <a:t>4</a:t>
            </a:r>
            <a:r>
              <a:rPr lang="en-US" sz="2400" dirty="0" smtClean="0"/>
              <a:t>)</a:t>
            </a:r>
            <a:endParaRPr lang="en-US" sz="2400" dirty="0"/>
          </a:p>
        </p:txBody>
      </p:sp>
      <p:sp>
        <p:nvSpPr>
          <p:cNvPr id="5" name="TextBox 4"/>
          <p:cNvSpPr txBox="1"/>
          <p:nvPr/>
        </p:nvSpPr>
        <p:spPr>
          <a:xfrm>
            <a:off x="6228184" y="3717032"/>
            <a:ext cx="2214246" cy="1015663"/>
          </a:xfrm>
          <a:prstGeom prst="rect">
            <a:avLst/>
          </a:prstGeom>
          <a:noFill/>
        </p:spPr>
        <p:txBody>
          <a:bodyPr wrap="square" rtlCol="0">
            <a:spAutoFit/>
          </a:bodyPr>
          <a:lstStyle/>
          <a:p>
            <a:r>
              <a:rPr lang="en-US" sz="2000" dirty="0" smtClean="0"/>
              <a:t>Heart attacks,  Cheney becomes running mate</a:t>
            </a:r>
            <a:endParaRPr lang="en-US" sz="2000" dirty="0"/>
          </a:p>
        </p:txBody>
      </p:sp>
      <p:grpSp>
        <p:nvGrpSpPr>
          <p:cNvPr id="11" name="Group 10"/>
          <p:cNvGrpSpPr/>
          <p:nvPr/>
        </p:nvGrpSpPr>
        <p:grpSpPr>
          <a:xfrm>
            <a:off x="1475655" y="2433662"/>
            <a:ext cx="7200801" cy="1159679"/>
            <a:chOff x="1475655" y="2564904"/>
            <a:chExt cx="7200801" cy="1159679"/>
          </a:xfrm>
        </p:grpSpPr>
        <p:cxnSp>
          <p:nvCxnSpPr>
            <p:cNvPr id="12" name="Straight Arrow Connector 11"/>
            <p:cNvCxnSpPr/>
            <p:nvPr/>
          </p:nvCxnSpPr>
          <p:spPr>
            <a:xfrm>
              <a:off x="3059832" y="2708920"/>
              <a:ext cx="316835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475655" y="2564904"/>
              <a:ext cx="1944215"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VP Dick Cheney</a:t>
              </a:r>
              <a:endParaRPr lang="en-US" dirty="0"/>
            </a:p>
          </p:txBody>
        </p:sp>
        <p:sp>
          <p:nvSpPr>
            <p:cNvPr id="16" name="Rectangle 15"/>
            <p:cNvSpPr/>
            <p:nvPr/>
          </p:nvSpPr>
          <p:spPr>
            <a:xfrm>
              <a:off x="6228184" y="2564904"/>
              <a:ext cx="24482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Firms</a:t>
              </a:r>
              <a:endParaRPr lang="en-US" dirty="0"/>
            </a:p>
          </p:txBody>
        </p:sp>
        <p:sp>
          <p:nvSpPr>
            <p:cNvPr id="29" name="TextBox 28"/>
            <p:cNvSpPr txBox="1"/>
            <p:nvPr/>
          </p:nvSpPr>
          <p:spPr>
            <a:xfrm>
              <a:off x="3651175" y="2708920"/>
              <a:ext cx="2432993" cy="1015663"/>
            </a:xfrm>
            <a:prstGeom prst="rect">
              <a:avLst/>
            </a:prstGeom>
            <a:noFill/>
          </p:spPr>
          <p:txBody>
            <a:bodyPr wrap="square" rtlCol="0">
              <a:spAutoFit/>
            </a:bodyPr>
            <a:lstStyle/>
            <a:p>
              <a:r>
                <a:rPr lang="en-US" sz="2000" dirty="0" smtClean="0"/>
                <a:t>Past CEO, board members, and Halliburton’s board</a:t>
              </a:r>
              <a:endParaRPr lang="en-US" sz="2000" dirty="0"/>
            </a:p>
          </p:txBody>
        </p:sp>
      </p:grpSp>
      <p:sp>
        <p:nvSpPr>
          <p:cNvPr id="13" name="Titre 12"/>
          <p:cNvSpPr>
            <a:spLocks noGrp="1"/>
          </p:cNvSpPr>
          <p:nvPr>
            <p:ph type="title"/>
          </p:nvPr>
        </p:nvSpPr>
        <p:spPr/>
        <p:txBody>
          <a:bodyPr/>
          <a:lstStyle/>
          <a:p>
            <a:r>
              <a:rPr lang="en-US" dirty="0" smtClean="0"/>
              <a:t>Connections to VP Dick Cheney</a:t>
            </a:r>
            <a:endParaRPr lang="en-US" dirty="0"/>
          </a:p>
        </p:txBody>
      </p:sp>
    </p:spTree>
    <p:extLst>
      <p:ext uri="{BB962C8B-B14F-4D97-AF65-F5344CB8AC3E}">
        <p14:creationId xmlns:p14="http://schemas.microsoft.com/office/powerpoint/2010/main" val="280774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 et </a:t>
            </a:r>
            <a:r>
              <a:rPr lang="fr-FR" dirty="0" err="1" smtClean="0"/>
              <a:t>al.’s</a:t>
            </a:r>
            <a:r>
              <a:rPr lang="fr-FR" dirty="0" smtClean="0"/>
              <a:t> </a:t>
            </a:r>
            <a:r>
              <a:rPr lang="fr-FR" dirty="0" err="1" smtClean="0"/>
              <a:t>empirical</a:t>
            </a:r>
            <a:r>
              <a:rPr lang="fr-FR" dirty="0" smtClean="0"/>
              <a:t> </a:t>
            </a:r>
            <a:r>
              <a:rPr lang="fr-FR" dirty="0"/>
              <a:t>design</a:t>
            </a:r>
            <a:endParaRPr lang="en-US" dirty="0"/>
          </a:p>
        </p:txBody>
      </p:sp>
      <p:sp>
        <p:nvSpPr>
          <p:cNvPr id="4" name="Espace réservé du numéro de diapositive 3"/>
          <p:cNvSpPr>
            <a:spLocks noGrp="1"/>
          </p:cNvSpPr>
          <p:nvPr>
            <p:ph type="sldNum" sz="quarter" idx="12"/>
          </p:nvPr>
        </p:nvSpPr>
        <p:spPr/>
        <p:txBody>
          <a:bodyPr/>
          <a:lstStyle/>
          <a:p>
            <a:fld id="{06C050F6-4949-4E91-8EDF-D8994176D454}" type="slidenum">
              <a:rPr lang="en-GB" smtClean="0"/>
              <a:pPr/>
              <a:t>19</a:t>
            </a:fld>
            <a:endParaRPr lang="en-GB"/>
          </a:p>
        </p:txBody>
      </p:sp>
      <p:sp>
        <p:nvSpPr>
          <p:cNvPr id="55" name="Rectangle 54"/>
          <p:cNvSpPr/>
          <p:nvPr/>
        </p:nvSpPr>
        <p:spPr>
          <a:xfrm>
            <a:off x="413446" y="1209419"/>
            <a:ext cx="1821332" cy="1426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itchFamily="18" charset="0"/>
                <a:cs typeface="Times New Roman" pitchFamily="18" charset="0"/>
              </a:rPr>
              <a:t>Elected Congressman</a:t>
            </a:r>
          </a:p>
          <a:p>
            <a:pPr algn="ctr"/>
            <a:r>
              <a:rPr lang="fr-FR" sz="1600" dirty="0">
                <a:latin typeface="Times New Roman" pitchFamily="18" charset="0"/>
                <a:cs typeface="Times New Roman" pitchFamily="18" charset="0"/>
              </a:rPr>
              <a:t>E</a:t>
            </a:r>
            <a:endParaRPr lang="en-US" sz="1600" dirty="0">
              <a:latin typeface="Times New Roman" pitchFamily="18" charset="0"/>
              <a:cs typeface="Times New Roman" pitchFamily="18" charset="0"/>
            </a:endParaRPr>
          </a:p>
        </p:txBody>
      </p:sp>
      <p:sp>
        <p:nvSpPr>
          <p:cNvPr id="56" name="Rectangle 55"/>
          <p:cNvSpPr/>
          <p:nvPr/>
        </p:nvSpPr>
        <p:spPr>
          <a:xfrm>
            <a:off x="4636953" y="1209419"/>
            <a:ext cx="1821332" cy="1426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itchFamily="18" charset="0"/>
                <a:cs typeface="Times New Roman" pitchFamily="18" charset="0"/>
              </a:rPr>
              <a:t>Board member</a:t>
            </a:r>
          </a:p>
          <a:p>
            <a:pPr algn="ctr"/>
            <a:r>
              <a:rPr lang="fr-FR" sz="1600" dirty="0">
                <a:latin typeface="Times New Roman" pitchFamily="18" charset="0"/>
                <a:cs typeface="Times New Roman" pitchFamily="18" charset="0"/>
              </a:rPr>
              <a:t>M</a:t>
            </a:r>
            <a:endParaRPr lang="en-US" sz="1600" dirty="0">
              <a:latin typeface="Times New Roman" pitchFamily="18" charset="0"/>
              <a:cs typeface="Times New Roman" pitchFamily="18" charset="0"/>
            </a:endParaRPr>
          </a:p>
        </p:txBody>
      </p:sp>
      <p:sp>
        <p:nvSpPr>
          <p:cNvPr id="57" name="Double flèche horizontale 56"/>
          <p:cNvSpPr/>
          <p:nvPr/>
        </p:nvSpPr>
        <p:spPr>
          <a:xfrm>
            <a:off x="2234778" y="1666759"/>
            <a:ext cx="2407581" cy="614698"/>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Former </a:t>
            </a:r>
            <a:r>
              <a:rPr lang="fr-FR" sz="1600" dirty="0" err="1">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classmates</a:t>
            </a:r>
            <a:endParaRPr lang="en-US" sz="1600"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58" name="Rectangle 57"/>
          <p:cNvSpPr/>
          <p:nvPr/>
        </p:nvSpPr>
        <p:spPr>
          <a:xfrm>
            <a:off x="6670937" y="1205230"/>
            <a:ext cx="1821332" cy="1426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itchFamily="18" charset="0"/>
                <a:cs typeface="Times New Roman" pitchFamily="18" charset="0"/>
              </a:rPr>
              <a:t>Market reaction to value</a:t>
            </a:r>
          </a:p>
        </p:txBody>
      </p:sp>
      <p:sp>
        <p:nvSpPr>
          <p:cNvPr id="51" name="Rectangle 50"/>
          <p:cNvSpPr/>
          <p:nvPr/>
        </p:nvSpPr>
        <p:spPr>
          <a:xfrm>
            <a:off x="417815" y="4378417"/>
            <a:ext cx="1821332" cy="14267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latin typeface="Times New Roman" pitchFamily="18" charset="0"/>
                <a:cs typeface="Times New Roman" pitchFamily="18" charset="0"/>
              </a:rPr>
              <a:t>Defeated Candidate</a:t>
            </a:r>
          </a:p>
          <a:p>
            <a:pPr algn="ctr"/>
            <a:r>
              <a:rPr lang="fr-FR" sz="1600" dirty="0">
                <a:latin typeface="Times New Roman" pitchFamily="18" charset="0"/>
                <a:cs typeface="Times New Roman" pitchFamily="18" charset="0"/>
              </a:rPr>
              <a:t>D</a:t>
            </a:r>
            <a:endParaRPr lang="en-US" sz="1600" dirty="0">
              <a:latin typeface="Times New Roman" pitchFamily="18" charset="0"/>
              <a:cs typeface="Times New Roman" pitchFamily="18" charset="0"/>
            </a:endParaRPr>
          </a:p>
        </p:txBody>
      </p:sp>
      <p:sp>
        <p:nvSpPr>
          <p:cNvPr id="52" name="Rectangle 51"/>
          <p:cNvSpPr/>
          <p:nvPr/>
        </p:nvSpPr>
        <p:spPr>
          <a:xfrm>
            <a:off x="4641322" y="4378417"/>
            <a:ext cx="1821332" cy="14267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latin typeface="Times New Roman" pitchFamily="18" charset="0"/>
                <a:cs typeface="Times New Roman" pitchFamily="18" charset="0"/>
              </a:rPr>
              <a:t>Board member</a:t>
            </a:r>
          </a:p>
          <a:p>
            <a:pPr algn="ctr"/>
            <a:r>
              <a:rPr lang="fr-FR" sz="1600" dirty="0">
                <a:latin typeface="Times New Roman" pitchFamily="18" charset="0"/>
                <a:cs typeface="Times New Roman" pitchFamily="18" charset="0"/>
              </a:rPr>
              <a:t>N</a:t>
            </a:r>
            <a:endParaRPr lang="en-US" sz="1600" dirty="0">
              <a:latin typeface="Times New Roman" pitchFamily="18" charset="0"/>
              <a:cs typeface="Times New Roman" pitchFamily="18" charset="0"/>
            </a:endParaRPr>
          </a:p>
        </p:txBody>
      </p:sp>
      <p:sp>
        <p:nvSpPr>
          <p:cNvPr id="53" name="Double flèche horizontale 52"/>
          <p:cNvSpPr/>
          <p:nvPr/>
        </p:nvSpPr>
        <p:spPr>
          <a:xfrm>
            <a:off x="2239147" y="4835757"/>
            <a:ext cx="2397807" cy="614698"/>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Former </a:t>
            </a:r>
            <a:r>
              <a:rPr lang="fr-FR" sz="1600" dirty="0" err="1">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classmates</a:t>
            </a:r>
            <a:endParaRPr lang="en-US" sz="1600"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54" name="Rectangle 53"/>
          <p:cNvSpPr/>
          <p:nvPr/>
        </p:nvSpPr>
        <p:spPr>
          <a:xfrm>
            <a:off x="6670937" y="4374228"/>
            <a:ext cx="1821332" cy="14267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latin typeface="Times New Roman" pitchFamily="18" charset="0"/>
                <a:cs typeface="Times New Roman" pitchFamily="18" charset="0"/>
              </a:rPr>
              <a:t>Market reaction to value</a:t>
            </a:r>
          </a:p>
        </p:txBody>
      </p:sp>
      <p:sp>
        <p:nvSpPr>
          <p:cNvPr id="44" name="Double flèche verticale 43"/>
          <p:cNvSpPr/>
          <p:nvPr/>
        </p:nvSpPr>
        <p:spPr>
          <a:xfrm>
            <a:off x="6670938" y="2632009"/>
            <a:ext cx="1821332" cy="1742219"/>
          </a:xfrm>
          <a:prstGeom prst="upDownArrow">
            <a:avLst>
              <a:gd name="adj1" fmla="val 74423"/>
              <a:gd name="adj2" fmla="val 50000"/>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Differential</a:t>
            </a:r>
            <a:r>
              <a:rPr lang="fr-FR"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Value of Connection</a:t>
            </a:r>
            <a:endPar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45" name="Rectangle 44"/>
          <p:cNvSpPr/>
          <p:nvPr/>
        </p:nvSpPr>
        <p:spPr>
          <a:xfrm>
            <a:off x="4308836" y="975997"/>
            <a:ext cx="4511633" cy="2139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noFill/>
              <a:latin typeface="Times New Roman" pitchFamily="18" charset="0"/>
              <a:cs typeface="Times New Roman" pitchFamily="18" charset="0"/>
            </a:endParaRPr>
          </a:p>
        </p:txBody>
      </p:sp>
      <p:sp>
        <p:nvSpPr>
          <p:cNvPr id="46" name="Rectangle 45"/>
          <p:cNvSpPr/>
          <p:nvPr/>
        </p:nvSpPr>
        <p:spPr>
          <a:xfrm>
            <a:off x="4308835" y="4131981"/>
            <a:ext cx="4511633" cy="210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noFill/>
              <a:latin typeface="Times New Roman" pitchFamily="18" charset="0"/>
              <a:cs typeface="Times New Roman" pitchFamily="18" charset="0"/>
            </a:endParaRPr>
          </a:p>
        </p:txBody>
      </p:sp>
      <p:sp>
        <p:nvSpPr>
          <p:cNvPr id="47" name="ZoneTexte 46"/>
          <p:cNvSpPr txBox="1"/>
          <p:nvPr/>
        </p:nvSpPr>
        <p:spPr>
          <a:xfrm>
            <a:off x="5914529" y="2683561"/>
            <a:ext cx="300769" cy="103214"/>
          </a:xfrm>
          <a:prstGeom prst="rect">
            <a:avLst/>
          </a:prstGeom>
          <a:noFill/>
        </p:spPr>
        <p:txBody>
          <a:bodyPr wrap="none" rtlCol="0">
            <a:spAutoFit/>
          </a:bodyPr>
          <a:lstStyle/>
          <a:p>
            <a:r>
              <a:rPr lang="fr-FR" sz="1600" dirty="0" err="1">
                <a:latin typeface="Times New Roman" pitchFamily="18" charset="0"/>
                <a:cs typeface="Times New Roman" pitchFamily="18" charset="0"/>
              </a:rPr>
              <a:t>Firm</a:t>
            </a:r>
            <a:r>
              <a:rPr lang="fr-FR" sz="1600" dirty="0">
                <a:latin typeface="Times New Roman" pitchFamily="18" charset="0"/>
                <a:cs typeface="Times New Roman" pitchFamily="18" charset="0"/>
              </a:rPr>
              <a:t> A</a:t>
            </a:r>
            <a:endParaRPr lang="en-US" sz="1600" dirty="0">
              <a:latin typeface="Times New Roman" pitchFamily="18" charset="0"/>
              <a:cs typeface="Times New Roman" pitchFamily="18" charset="0"/>
            </a:endParaRPr>
          </a:p>
        </p:txBody>
      </p:sp>
      <p:sp>
        <p:nvSpPr>
          <p:cNvPr id="48" name="ZoneTexte 47"/>
          <p:cNvSpPr txBox="1"/>
          <p:nvPr/>
        </p:nvSpPr>
        <p:spPr>
          <a:xfrm>
            <a:off x="5914528" y="5784941"/>
            <a:ext cx="300819" cy="103214"/>
          </a:xfrm>
          <a:prstGeom prst="rect">
            <a:avLst/>
          </a:prstGeom>
          <a:noFill/>
        </p:spPr>
        <p:txBody>
          <a:bodyPr wrap="none" rtlCol="0">
            <a:spAutoFit/>
          </a:bodyPr>
          <a:lstStyle/>
          <a:p>
            <a:r>
              <a:rPr lang="fr-FR" sz="1600" dirty="0" err="1">
                <a:latin typeface="Times New Roman" pitchFamily="18" charset="0"/>
                <a:cs typeface="Times New Roman" pitchFamily="18" charset="0"/>
              </a:rPr>
              <a:t>Firm</a:t>
            </a:r>
            <a:r>
              <a:rPr lang="fr-FR" sz="1600" dirty="0">
                <a:latin typeface="Times New Roman" pitchFamily="18" charset="0"/>
                <a:cs typeface="Times New Roman" pitchFamily="18" charset="0"/>
              </a:rPr>
              <a:t> B</a:t>
            </a:r>
            <a:endParaRPr lang="en-US" sz="1600" dirty="0">
              <a:latin typeface="Times New Roman" pitchFamily="18" charset="0"/>
              <a:cs typeface="Times New Roman" pitchFamily="18" charset="0"/>
            </a:endParaRPr>
          </a:p>
        </p:txBody>
      </p:sp>
      <p:cxnSp>
        <p:nvCxnSpPr>
          <p:cNvPr id="49" name="Connecteur droit avec flèche 48"/>
          <p:cNvCxnSpPr/>
          <p:nvPr/>
        </p:nvCxnSpPr>
        <p:spPr>
          <a:xfrm>
            <a:off x="861837" y="2636198"/>
            <a:ext cx="28024" cy="1742220"/>
          </a:xfrm>
          <a:prstGeom prst="straightConnector1">
            <a:avLst/>
          </a:prstGeom>
          <a:ln w="76200">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Organigramme : Alternative 49"/>
          <p:cNvSpPr/>
          <p:nvPr/>
        </p:nvSpPr>
        <p:spPr>
          <a:xfrm>
            <a:off x="1029983" y="2807835"/>
            <a:ext cx="2408068" cy="140502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b="1" dirty="0">
                <a:latin typeface="Times New Roman" pitchFamily="18" charset="0"/>
                <a:cs typeface="Times New Roman" pitchFamily="18" charset="0"/>
              </a:rPr>
              <a:t>RDD of close </a:t>
            </a:r>
            <a:r>
              <a:rPr lang="fr-FR" sz="1600" b="1" dirty="0" err="1">
                <a:latin typeface="Times New Roman" pitchFamily="18" charset="0"/>
                <a:cs typeface="Times New Roman" pitchFamily="18" charset="0"/>
              </a:rPr>
              <a:t>elections</a:t>
            </a:r>
            <a:r>
              <a:rPr lang="fr-FR" sz="1600" b="1" dirty="0">
                <a:latin typeface="Times New Roman" pitchFamily="18" charset="0"/>
                <a:cs typeface="Times New Roman" pitchFamily="18" charset="0"/>
              </a:rPr>
              <a:t>:</a:t>
            </a:r>
            <a:r>
              <a:rPr lang="fr-FR" sz="1600" dirty="0">
                <a:latin typeface="Times New Roman" pitchFamily="18" charset="0"/>
                <a:cs typeface="Times New Roman" pitchFamily="18" charset="0"/>
              </a:rPr>
              <a:t> At the </a:t>
            </a:r>
            <a:r>
              <a:rPr lang="fr-FR" sz="1600" dirty="0" err="1">
                <a:latin typeface="Times New Roman" pitchFamily="18" charset="0"/>
                <a:cs typeface="Times New Roman" pitchFamily="18" charset="0"/>
              </a:rPr>
              <a:t>limit</a:t>
            </a:r>
            <a:r>
              <a:rPr lang="fr-FR" sz="1600" dirty="0">
                <a:latin typeface="Times New Roman" pitchFamily="18" charset="0"/>
                <a:cs typeface="Times New Roman" pitchFamily="18" charset="0"/>
              </a:rPr>
              <a:t> </a:t>
            </a:r>
            <a:r>
              <a:rPr lang="fr-FR" sz="1600" dirty="0" err="1">
                <a:latin typeface="Times New Roman" pitchFamily="18" charset="0"/>
                <a:cs typeface="Times New Roman" pitchFamily="18" charset="0"/>
              </a:rPr>
              <a:t>when</a:t>
            </a:r>
            <a:r>
              <a:rPr lang="fr-FR" sz="1600" dirty="0">
                <a:latin typeface="Times New Roman" pitchFamily="18" charset="0"/>
                <a:cs typeface="Times New Roman" pitchFamily="18" charset="0"/>
              </a:rPr>
              <a:t> vote margin</a:t>
            </a:r>
            <a:r>
              <a:rPr lang="fr-FR" sz="1600" dirty="0">
                <a:latin typeface="Times New Roman" pitchFamily="18" charset="0"/>
                <a:cs typeface="Times New Roman" pitchFamily="18" charset="0"/>
                <a:sym typeface="Wingdings" pitchFamily="2" charset="2"/>
              </a:rPr>
              <a:t>0, </a:t>
            </a:r>
            <a:r>
              <a:rPr lang="fr-FR" sz="1600" dirty="0" err="1">
                <a:latin typeface="Times New Roman" pitchFamily="18" charset="0"/>
                <a:cs typeface="Times New Roman" pitchFamily="18" charset="0"/>
                <a:sym typeface="Wingdings" pitchFamily="2" charset="2"/>
              </a:rPr>
              <a:t>equivalent</a:t>
            </a:r>
            <a:r>
              <a:rPr lang="fr-FR" sz="1600" dirty="0">
                <a:latin typeface="Times New Roman" pitchFamily="18" charset="0"/>
                <a:cs typeface="Times New Roman" pitchFamily="18" charset="0"/>
                <a:sym typeface="Wingdings" pitchFamily="2" charset="2"/>
              </a:rPr>
              <a:t> to </a:t>
            </a:r>
            <a:r>
              <a:rPr lang="fr-FR" sz="1600" dirty="0" err="1">
                <a:latin typeface="Times New Roman" pitchFamily="18" charset="0"/>
                <a:cs typeface="Times New Roman" pitchFamily="18" charset="0"/>
                <a:sym typeface="Wingdings" pitchFamily="2" charset="2"/>
              </a:rPr>
              <a:t>randomization</a:t>
            </a:r>
            <a:r>
              <a:rPr lang="fr-FR" sz="1600" dirty="0">
                <a:latin typeface="Times New Roman" pitchFamily="18" charset="0"/>
                <a:cs typeface="Times New Roman" pitchFamily="18" charset="0"/>
                <a:sym typeface="Wingdings" pitchFamily="2" charset="2"/>
              </a:rPr>
              <a:t> </a:t>
            </a:r>
            <a:r>
              <a:rPr lang="fr-FR" sz="1600" dirty="0" err="1">
                <a:latin typeface="Times New Roman" pitchFamily="18" charset="0"/>
                <a:cs typeface="Times New Roman" pitchFamily="18" charset="0"/>
                <a:sym typeface="Wingdings" pitchFamily="2" charset="2"/>
              </a:rPr>
              <a:t>between</a:t>
            </a:r>
            <a:r>
              <a:rPr lang="fr-FR" sz="1600" dirty="0">
                <a:latin typeface="Times New Roman" pitchFamily="18" charset="0"/>
                <a:cs typeface="Times New Roman" pitchFamily="18" charset="0"/>
                <a:sym typeface="Wingdings" pitchFamily="2" charset="2"/>
              </a:rPr>
              <a:t> winner and loser</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98655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arn(inVertical)">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3" grpId="0" animBg="1"/>
      <p:bldP spid="44" grpId="0" animBg="1"/>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Social Networks and Economics</a:t>
            </a:r>
            <a:endParaRPr lang="en-US" dirty="0"/>
          </a:p>
        </p:txBody>
      </p:sp>
      <p:sp>
        <p:nvSpPr>
          <p:cNvPr id="3" name="Espace réservé du contenu 2"/>
          <p:cNvSpPr>
            <a:spLocks noGrp="1"/>
          </p:cNvSpPr>
          <p:nvPr>
            <p:ph idx="1"/>
          </p:nvPr>
        </p:nvSpPr>
        <p:spPr/>
        <p:txBody>
          <a:bodyPr/>
          <a:lstStyle/>
          <a:p>
            <a:pPr>
              <a:buFontTx/>
              <a:buChar char="-"/>
            </a:pPr>
            <a:r>
              <a:rPr lang="en-US" dirty="0" smtClean="0"/>
              <a:t>“Social networks” in economics?</a:t>
            </a:r>
          </a:p>
          <a:p>
            <a:pPr lvl="1">
              <a:buFontTx/>
              <a:buChar char="-"/>
            </a:pPr>
            <a:r>
              <a:rPr lang="en-US" dirty="0"/>
              <a:t> </a:t>
            </a:r>
            <a:r>
              <a:rPr lang="en-US" dirty="0" smtClean="0"/>
              <a:t>Economic sociology: Embeddedness of economic activities/interactions in non-economic relationships, even in market economies (Mark </a:t>
            </a:r>
            <a:r>
              <a:rPr lang="en-US" dirty="0" err="1" smtClean="0"/>
              <a:t>Granovetter</a:t>
            </a:r>
            <a:r>
              <a:rPr lang="en-US" dirty="0" smtClean="0"/>
              <a:t>)</a:t>
            </a:r>
          </a:p>
          <a:p>
            <a:pPr lvl="1">
              <a:buFontTx/>
              <a:buChar char="-"/>
            </a:pPr>
            <a:r>
              <a:rPr lang="en-US" dirty="0"/>
              <a:t> </a:t>
            </a:r>
            <a:r>
              <a:rPr lang="en-US" dirty="0" smtClean="0"/>
              <a:t>Modern economics: structure of pairwise relations that conditions all individual choices.</a:t>
            </a:r>
          </a:p>
          <a:p>
            <a:pPr lvl="2">
              <a:buFontTx/>
              <a:buChar char="-"/>
            </a:pPr>
            <a:r>
              <a:rPr lang="en-US" dirty="0" smtClean="0"/>
              <a:t>Examples: trade costs due to physical and non-physical distances (global, local levels), trust and organization of the firm (mergers/acquisitions), friends/relatives/compatriots and labor market choices</a:t>
            </a:r>
          </a:p>
          <a:p>
            <a:pPr>
              <a:buFontTx/>
              <a:buChar char="-"/>
            </a:pPr>
            <a:r>
              <a:rPr lang="en-US" dirty="0" smtClean="0"/>
              <a:t>Recent boom in economic research on social networks.</a:t>
            </a:r>
          </a:p>
          <a:p>
            <a:pPr>
              <a:buFontTx/>
              <a:buChar char="-"/>
            </a:pPr>
            <a:r>
              <a:rPr lang="en-US" dirty="0" smtClean="0"/>
              <a:t>Empirical economists rely heavily on the persuasiveness of the empirical methodology used to test hypotheses on data</a:t>
            </a:r>
            <a:endParaRPr lang="en-US" dirty="0"/>
          </a:p>
        </p:txBody>
      </p:sp>
      <p:sp>
        <p:nvSpPr>
          <p:cNvPr id="5" name="Espace réservé du numéro de diapositive 4"/>
          <p:cNvSpPr>
            <a:spLocks noGrp="1"/>
          </p:cNvSpPr>
          <p:nvPr>
            <p:ph type="sldNum" sz="quarter" idx="12"/>
          </p:nvPr>
        </p:nvSpPr>
        <p:spPr/>
        <p:txBody>
          <a:bodyPr/>
          <a:lstStyle/>
          <a:p>
            <a:fld id="{88765922-BF5F-4DEC-8F95-D703EC08FBB8}" type="slidenum">
              <a:rPr lang="fr-FR" smtClean="0"/>
              <a:pPr/>
              <a:t>2</a:t>
            </a:fld>
            <a:endParaRPr lang="fr-FR"/>
          </a:p>
        </p:txBody>
      </p:sp>
    </p:spTree>
    <p:extLst>
      <p:ext uri="{BB962C8B-B14F-4D97-AF65-F5344CB8AC3E}">
        <p14:creationId xmlns:p14="http://schemas.microsoft.com/office/powerpoint/2010/main" val="124914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Main results of the paper</a:t>
            </a:r>
            <a:endParaRPr lang="en-US" dirty="0"/>
          </a:p>
        </p:txBody>
      </p:sp>
      <p:sp>
        <p:nvSpPr>
          <p:cNvPr id="3" name="Espace réservé du contenu 2"/>
          <p:cNvSpPr>
            <a:spLocks noGrp="1"/>
          </p:cNvSpPr>
          <p:nvPr>
            <p:ph idx="1"/>
          </p:nvPr>
        </p:nvSpPr>
        <p:spPr/>
        <p:txBody>
          <a:bodyPr/>
          <a:lstStyle/>
          <a:p>
            <a:pPr>
              <a:spcBef>
                <a:spcPts val="0"/>
              </a:spcBef>
              <a:spcAft>
                <a:spcPts val="600"/>
              </a:spcAft>
              <a:buFont typeface="Arial" panose="020B0604020202020204" pitchFamily="34" charset="0"/>
              <a:buChar char="•"/>
            </a:pPr>
            <a:r>
              <a:rPr lang="en-US" dirty="0"/>
              <a:t>On average: </a:t>
            </a:r>
            <a:r>
              <a:rPr lang="en-US" i="1" dirty="0"/>
              <a:t>Negative</a:t>
            </a:r>
            <a:r>
              <a:rPr lang="en-US" dirty="0"/>
              <a:t> effect on firm value when directors’ friends are elected to Congress</a:t>
            </a:r>
          </a:p>
          <a:p>
            <a:pPr>
              <a:spcBef>
                <a:spcPts val="0"/>
              </a:spcBef>
              <a:spcAft>
                <a:spcPts val="600"/>
              </a:spcAft>
              <a:buFont typeface="Arial" panose="020B0604020202020204" pitchFamily="34" charset="0"/>
              <a:buChar char="•"/>
            </a:pPr>
            <a:r>
              <a:rPr lang="en-US" dirty="0"/>
              <a:t>Effect dominated by politicians from positions in state politics, not by politicians from federal offices (incl. incumbents)</a:t>
            </a:r>
          </a:p>
          <a:p>
            <a:pPr>
              <a:spcBef>
                <a:spcPts val="0"/>
              </a:spcBef>
              <a:spcAft>
                <a:spcPts val="600"/>
              </a:spcAft>
              <a:buFont typeface="Arial" panose="020B0604020202020204" pitchFamily="34" charset="0"/>
              <a:buChar char="•"/>
            </a:pPr>
            <a:r>
              <a:rPr lang="en-US" dirty="0"/>
              <a:t>Explanation: loss of benefits when politicians leave (corruptible) state politics</a:t>
            </a:r>
          </a:p>
          <a:p>
            <a:pPr marL="865188" lvl="1" indent="-342900">
              <a:spcBef>
                <a:spcPts val="0"/>
              </a:spcBef>
              <a:spcAft>
                <a:spcPts val="600"/>
              </a:spcAft>
              <a:buFont typeface="Arial" panose="020B0604020202020204" pitchFamily="34" charset="0"/>
              <a:buChar char="•"/>
            </a:pPr>
            <a:r>
              <a:rPr lang="en-US" dirty="0"/>
              <a:t>Different from Shleifer </a:t>
            </a:r>
            <a:r>
              <a:rPr lang="en-US" dirty="0" err="1"/>
              <a:t>Vishny’s</a:t>
            </a:r>
            <a:r>
              <a:rPr lang="en-US" dirty="0"/>
              <a:t> (1994) effect as tested by Bertrand et al. 2008</a:t>
            </a:r>
          </a:p>
          <a:p>
            <a:pPr>
              <a:spcBef>
                <a:spcPts val="0"/>
              </a:spcBef>
              <a:spcAft>
                <a:spcPts val="600"/>
              </a:spcAft>
              <a:buFont typeface="Arial" panose="020B0604020202020204" pitchFamily="34" charset="0"/>
              <a:buChar char="•"/>
            </a:pPr>
            <a:r>
              <a:rPr lang="en-US" dirty="0"/>
              <a:t>This loss is stronger for more corrupt states, better-governed firms, possibly because of intense media scrutiny differences between federal and state </a:t>
            </a:r>
            <a:r>
              <a:rPr lang="en-US" dirty="0" smtClean="0"/>
              <a:t>politics</a:t>
            </a:r>
            <a:endParaRPr lang="en-US" dirty="0"/>
          </a:p>
        </p:txBody>
      </p:sp>
      <p:sp>
        <p:nvSpPr>
          <p:cNvPr id="5" name="Espace réservé du numéro de diapositive 4"/>
          <p:cNvSpPr>
            <a:spLocks noGrp="1"/>
          </p:cNvSpPr>
          <p:nvPr>
            <p:ph type="sldNum" sz="quarter" idx="12"/>
          </p:nvPr>
        </p:nvSpPr>
        <p:spPr/>
        <p:txBody>
          <a:bodyPr/>
          <a:lstStyle/>
          <a:p>
            <a:fld id="{88765922-BF5F-4DEC-8F95-D703EC08FBB8}" type="slidenum">
              <a:rPr lang="fr-FR" smtClean="0"/>
              <a:pPr/>
              <a:t>20</a:t>
            </a:fld>
            <a:endParaRPr lang="fr-FR"/>
          </a:p>
        </p:txBody>
      </p:sp>
    </p:spTree>
    <p:extLst>
      <p:ext uri="{BB962C8B-B14F-4D97-AF65-F5344CB8AC3E}">
        <p14:creationId xmlns:p14="http://schemas.microsoft.com/office/powerpoint/2010/main" val="169833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a:spcBef>
                <a:spcPts val="0"/>
              </a:spcBef>
              <a:spcAft>
                <a:spcPts val="600"/>
              </a:spcAft>
              <a:buFont typeface="Arial" panose="020B0604020202020204" pitchFamily="34" charset="0"/>
              <a:buChar char="•"/>
            </a:pPr>
            <a:r>
              <a:rPr lang="en-US" sz="2200" dirty="0"/>
              <a:t>New finding: </a:t>
            </a:r>
            <a:r>
              <a:rPr lang="en-US" sz="2200" i="1" dirty="0"/>
              <a:t>Smaller</a:t>
            </a:r>
            <a:r>
              <a:rPr lang="en-US" sz="2200" dirty="0"/>
              <a:t> benefits when friends are elected to </a:t>
            </a:r>
            <a:r>
              <a:rPr lang="en-US" sz="2200" i="1" dirty="0"/>
              <a:t>higher offices</a:t>
            </a:r>
          </a:p>
          <a:p>
            <a:pPr marL="865188" lvl="1" indent="-342900">
              <a:spcBef>
                <a:spcPts val="0"/>
              </a:spcBef>
              <a:spcAft>
                <a:spcPts val="600"/>
              </a:spcAft>
              <a:buFont typeface="Arial" panose="020B0604020202020204" pitchFamily="34" charset="0"/>
              <a:buChar char="•"/>
            </a:pPr>
            <a:r>
              <a:rPr lang="en-US" sz="2200" dirty="0"/>
              <a:t>Benefits are not just function of power, but also scrutiny</a:t>
            </a:r>
          </a:p>
          <a:p>
            <a:pPr marL="865188" lvl="1" indent="-342900">
              <a:spcBef>
                <a:spcPts val="0"/>
              </a:spcBef>
              <a:spcAft>
                <a:spcPts val="600"/>
              </a:spcAft>
              <a:buFont typeface="Arial" panose="020B0604020202020204" pitchFamily="34" charset="0"/>
              <a:buChar char="•"/>
            </a:pPr>
            <a:r>
              <a:rPr lang="en-US" sz="2200" dirty="0"/>
              <a:t>Explains </a:t>
            </a:r>
            <a:r>
              <a:rPr lang="en-US" sz="2200" dirty="0" err="1"/>
              <a:t>Tullock’s</a:t>
            </a:r>
            <a:r>
              <a:rPr lang="en-US" sz="2200" dirty="0"/>
              <a:t> (1972) puzzle “Why is there so little money in politics?” (complement </a:t>
            </a:r>
            <a:r>
              <a:rPr lang="en-US" sz="2200" dirty="0" err="1"/>
              <a:t>Ansolabehere</a:t>
            </a:r>
            <a:r>
              <a:rPr lang="en-US" sz="2200" dirty="0"/>
              <a:t> Snyder </a:t>
            </a:r>
            <a:r>
              <a:rPr lang="en-US" sz="2200" i="1" dirty="0"/>
              <a:t>2003 JEP</a:t>
            </a:r>
            <a:r>
              <a:rPr lang="en-US" sz="2200" dirty="0"/>
              <a:t>)</a:t>
            </a:r>
          </a:p>
          <a:p>
            <a:pPr>
              <a:spcBef>
                <a:spcPts val="0"/>
              </a:spcBef>
              <a:spcAft>
                <a:spcPts val="600"/>
              </a:spcAft>
              <a:buFont typeface="Arial" panose="020B0604020202020204" pitchFamily="34" charset="0"/>
              <a:buChar char="•"/>
            </a:pPr>
            <a:r>
              <a:rPr lang="en-US" sz="2200" dirty="0"/>
              <a:t>Implications on corporate behaviors, institutional design of elections, and checks and balances</a:t>
            </a:r>
          </a:p>
          <a:p>
            <a:pPr>
              <a:spcBef>
                <a:spcPts val="0"/>
              </a:spcBef>
              <a:spcAft>
                <a:spcPts val="600"/>
              </a:spcAft>
              <a:buFont typeface="Arial" panose="020B0604020202020204" pitchFamily="34" charset="0"/>
              <a:buChar char="•"/>
            </a:pPr>
            <a:r>
              <a:rPr lang="en-US" sz="2200" dirty="0"/>
              <a:t>Results focus on a well-defined type of connections: former university classmates</a:t>
            </a:r>
          </a:p>
          <a:p>
            <a:pPr>
              <a:spcBef>
                <a:spcPts val="0"/>
              </a:spcBef>
              <a:spcAft>
                <a:spcPts val="600"/>
              </a:spcAft>
              <a:buFont typeface="Arial" panose="020B0604020202020204" pitchFamily="34" charset="0"/>
              <a:buChar char="•"/>
            </a:pPr>
            <a:r>
              <a:rPr lang="en-US" sz="2200" dirty="0"/>
              <a:t>RDD avoids reverse causation, endogeneity of connections, of events; RDD is robust to market’s prediction errors of events</a:t>
            </a:r>
          </a:p>
        </p:txBody>
      </p:sp>
      <p:sp>
        <p:nvSpPr>
          <p:cNvPr id="5" name="Titre 4"/>
          <p:cNvSpPr>
            <a:spLocks noGrp="1"/>
          </p:cNvSpPr>
          <p:nvPr>
            <p:ph type="title"/>
          </p:nvPr>
        </p:nvSpPr>
        <p:spPr/>
        <p:txBody>
          <a:bodyPr/>
          <a:lstStyle/>
          <a:p>
            <a:r>
              <a:rPr lang="en-US" dirty="0" smtClean="0"/>
              <a:t>Contributions</a:t>
            </a:r>
            <a:endParaRPr lang="en-US" dirty="0"/>
          </a:p>
        </p:txBody>
      </p:sp>
    </p:spTree>
    <p:extLst>
      <p:ext uri="{BB962C8B-B14F-4D97-AF65-F5344CB8AC3E}">
        <p14:creationId xmlns:p14="http://schemas.microsoft.com/office/powerpoint/2010/main" val="357750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908720"/>
                <a:ext cx="8229600" cy="5339680"/>
              </a:xfrm>
            </p:spPr>
            <p:txBody>
              <a:bodyPr>
                <a:normAutofit/>
              </a:bodyPr>
              <a:lstStyle/>
              <a:p>
                <a:pPr marL="0" indent="0" algn="just">
                  <a:spcBef>
                    <a:spcPts val="0"/>
                  </a:spcBef>
                  <a:spcAft>
                    <a:spcPts val="600"/>
                  </a:spcAft>
                  <a:buNone/>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ea typeface="新細明體" charset="-120"/>
                        </a:rPr>
                        <m:t>𝐶𝐴</m:t>
                      </m:r>
                      <m:sSub>
                        <m:sSubPr>
                          <m:ctrlPr>
                            <a:rPr lang="en-US" altLang="zh-TW" sz="2400" b="0" i="1" smtClean="0">
                              <a:latin typeface="Cambria Math"/>
                              <a:ea typeface="新細明體" charset="-120"/>
                            </a:rPr>
                          </m:ctrlPr>
                        </m:sSubPr>
                        <m:e>
                          <m:r>
                            <a:rPr lang="en-US" altLang="zh-TW" sz="2400" b="0" i="1" smtClean="0">
                              <a:latin typeface="Cambria Math" panose="02040503050406030204" pitchFamily="18" charset="0"/>
                              <a:ea typeface="新細明體" charset="-120"/>
                            </a:rPr>
                            <m:t>𝑅</m:t>
                          </m:r>
                        </m:e>
                        <m:sub>
                          <m:r>
                            <a:rPr lang="en-US" altLang="zh-TW" sz="2400" b="0" i="1" smtClean="0">
                              <a:latin typeface="Cambria Math" panose="02040503050406030204" pitchFamily="18" charset="0"/>
                              <a:ea typeface="新細明體" charset="-120"/>
                            </a:rPr>
                            <m:t>𝑖𝑓𝑡</m:t>
                          </m:r>
                        </m:sub>
                      </m:sSub>
                      <m:r>
                        <a:rPr lang="en-US" altLang="zh-TW" sz="2400" b="0" i="1" smtClean="0">
                          <a:latin typeface="Cambria Math" panose="02040503050406030204" pitchFamily="18" charset="0"/>
                          <a:ea typeface="新細明體" charset="-120"/>
                        </a:rPr>
                        <m:t>=</m:t>
                      </m:r>
                      <m:r>
                        <a:rPr lang="en-US" altLang="zh-TW" sz="2400" b="0" i="1" smtClean="0">
                          <a:latin typeface="Cambria Math" panose="02040503050406030204" pitchFamily="18" charset="0"/>
                          <a:ea typeface="新細明體" charset="-120"/>
                        </a:rPr>
                        <m:t>𝛽</m:t>
                      </m:r>
                      <m:r>
                        <a:rPr lang="en-US" altLang="zh-TW" sz="2400" b="0" i="1" smtClean="0">
                          <a:latin typeface="Cambria Math" panose="02040503050406030204" pitchFamily="18" charset="0"/>
                          <a:ea typeface="新細明體" charset="-120"/>
                        </a:rPr>
                        <m:t>𝑊𝑖𝑛𝐿𝑜𝑠</m:t>
                      </m:r>
                      <m:sSub>
                        <m:sSubPr>
                          <m:ctrlPr>
                            <a:rPr lang="en-US" altLang="zh-TW" sz="2400" b="0" i="1" smtClean="0">
                              <a:latin typeface="Cambria Math"/>
                              <a:ea typeface="新細明體" charset="-120"/>
                            </a:rPr>
                          </m:ctrlPr>
                        </m:sSubPr>
                        <m:e>
                          <m:r>
                            <a:rPr lang="en-US" altLang="zh-TW" sz="2400" b="0" i="1" smtClean="0">
                              <a:latin typeface="Cambria Math" panose="02040503050406030204" pitchFamily="18" charset="0"/>
                              <a:ea typeface="新細明體" charset="-120"/>
                            </a:rPr>
                            <m:t>𝑒</m:t>
                          </m:r>
                        </m:e>
                        <m:sub>
                          <m:r>
                            <a:rPr lang="en-US" altLang="zh-TW" sz="2400" b="0" i="1" smtClean="0">
                              <a:latin typeface="Cambria Math" panose="02040503050406030204" pitchFamily="18" charset="0"/>
                              <a:ea typeface="新細明體" charset="-120"/>
                            </a:rPr>
                            <m:t>𝑖𝑡</m:t>
                          </m:r>
                        </m:sub>
                      </m:sSub>
                      <m:r>
                        <a:rPr lang="en-US" altLang="zh-TW" sz="2400" b="0" i="1" smtClean="0">
                          <a:latin typeface="Cambria Math" panose="02040503050406030204" pitchFamily="18" charset="0"/>
                          <a:ea typeface="新細明體" charset="-120"/>
                        </a:rPr>
                        <m:t>+</m:t>
                      </m:r>
                      <m:sSub>
                        <m:sSubPr>
                          <m:ctrlPr>
                            <a:rPr lang="en-US" altLang="zh-TW" sz="2400" b="0" i="1" smtClean="0">
                              <a:latin typeface="Cambria Math"/>
                              <a:ea typeface="新細明體" charset="-120"/>
                            </a:rPr>
                          </m:ctrlPr>
                        </m:sSubPr>
                        <m:e>
                          <m:r>
                            <a:rPr lang="en-US" altLang="zh-TW" sz="2400" b="0" i="1" smtClean="0">
                              <a:latin typeface="Cambria Math" panose="02040503050406030204" pitchFamily="18" charset="0"/>
                              <a:ea typeface="新細明體" charset="-120"/>
                            </a:rPr>
                            <m:t>𝑓</m:t>
                          </m:r>
                        </m:e>
                        <m:sub>
                          <m:r>
                            <a:rPr lang="en-US" altLang="zh-TW" sz="2400" b="0" i="1" smtClean="0">
                              <a:latin typeface="Cambria Math" panose="02040503050406030204" pitchFamily="18" charset="0"/>
                              <a:ea typeface="新細明體" charset="-120"/>
                            </a:rPr>
                            <m:t>𝑊</m:t>
                          </m:r>
                        </m:sub>
                      </m:sSub>
                      <m:d>
                        <m:dPr>
                          <m:ctrlPr>
                            <a:rPr lang="en-US" altLang="zh-TW" sz="2400" b="0" i="1" smtClean="0">
                              <a:latin typeface="Cambria Math"/>
                              <a:ea typeface="新細明體" charset="-120"/>
                            </a:rPr>
                          </m:ctrlPr>
                        </m:dPr>
                        <m:e>
                          <m:sSub>
                            <m:sSubPr>
                              <m:ctrlPr>
                                <a:rPr lang="en-US" altLang="zh-TW" sz="2400" b="0" i="1" smtClean="0">
                                  <a:latin typeface="Cambria Math"/>
                                  <a:ea typeface="新細明體" charset="-120"/>
                                </a:rPr>
                              </m:ctrlPr>
                            </m:sSubPr>
                            <m:e>
                              <m:r>
                                <a:rPr lang="en-US" altLang="zh-TW" sz="2400" b="0" i="1" smtClean="0">
                                  <a:latin typeface="Cambria Math" panose="02040503050406030204" pitchFamily="18" charset="0"/>
                                  <a:ea typeface="新細明體" charset="-120"/>
                                </a:rPr>
                                <m:t>𝑉𝑆</m:t>
                              </m:r>
                            </m:e>
                            <m:sub>
                              <m:r>
                                <a:rPr lang="en-US" altLang="zh-TW" sz="2400" b="0" i="1" smtClean="0">
                                  <a:latin typeface="Cambria Math" panose="02040503050406030204" pitchFamily="18" charset="0"/>
                                  <a:ea typeface="新細明體" charset="-120"/>
                                </a:rPr>
                                <m:t>𝑖𝑡</m:t>
                              </m:r>
                            </m:sub>
                          </m:sSub>
                          <m:r>
                            <a:rPr lang="en-US" altLang="zh-TW" sz="2400" b="0" i="1" smtClean="0">
                              <a:latin typeface="Cambria Math" panose="02040503050406030204" pitchFamily="18" charset="0"/>
                              <a:ea typeface="新細明體" charset="-120"/>
                            </a:rPr>
                            <m:t>|</m:t>
                          </m:r>
                          <m:r>
                            <a:rPr lang="en-US" altLang="zh-TW" sz="2400" b="0" i="1" smtClean="0">
                              <a:latin typeface="Cambria Math" panose="02040503050406030204" pitchFamily="18" charset="0"/>
                              <a:ea typeface="新細明體" charset="-120"/>
                            </a:rPr>
                            <m:t>𝑊𝑖𝑛</m:t>
                          </m:r>
                        </m:e>
                      </m:d>
                      <m:r>
                        <a:rPr lang="en-US" altLang="zh-TW" sz="2400" b="0" i="1" smtClean="0">
                          <a:latin typeface="Cambria Math" panose="02040503050406030204" pitchFamily="18" charset="0"/>
                          <a:ea typeface="新細明體" charset="-120"/>
                        </a:rPr>
                        <m:t>+</m:t>
                      </m:r>
                      <m:sSub>
                        <m:sSubPr>
                          <m:ctrlPr>
                            <a:rPr lang="en-US" altLang="zh-TW" sz="2400" b="0" i="1" smtClean="0">
                              <a:latin typeface="Cambria Math"/>
                              <a:ea typeface="新細明體" charset="-120"/>
                            </a:rPr>
                          </m:ctrlPr>
                        </m:sSubPr>
                        <m:e>
                          <m:r>
                            <a:rPr lang="en-US" altLang="zh-TW" sz="2400" b="0" i="1" smtClean="0">
                              <a:latin typeface="Cambria Math" panose="02040503050406030204" pitchFamily="18" charset="0"/>
                              <a:ea typeface="新細明體" charset="-120"/>
                            </a:rPr>
                            <m:t>𝑓</m:t>
                          </m:r>
                        </m:e>
                        <m:sub>
                          <m:r>
                            <a:rPr lang="en-US" altLang="zh-TW" sz="2400" b="0" i="1" smtClean="0">
                              <a:latin typeface="Cambria Math" panose="02040503050406030204" pitchFamily="18" charset="0"/>
                              <a:ea typeface="新細明體" charset="-120"/>
                            </a:rPr>
                            <m:t>𝐿</m:t>
                          </m:r>
                        </m:sub>
                      </m:sSub>
                      <m:d>
                        <m:dPr>
                          <m:ctrlPr>
                            <a:rPr lang="en-US" altLang="zh-TW" sz="2400" b="0" i="1" smtClean="0">
                              <a:latin typeface="Cambria Math"/>
                              <a:ea typeface="新細明體" charset="-120"/>
                            </a:rPr>
                          </m:ctrlPr>
                        </m:dPr>
                        <m:e>
                          <m:r>
                            <a:rPr lang="en-US" altLang="zh-TW" sz="2400" b="0" i="1" smtClean="0">
                              <a:latin typeface="Cambria Math" panose="02040503050406030204" pitchFamily="18" charset="0"/>
                              <a:ea typeface="新細明體" charset="-120"/>
                            </a:rPr>
                            <m:t>𝑉</m:t>
                          </m:r>
                          <m:sSub>
                            <m:sSubPr>
                              <m:ctrlPr>
                                <a:rPr lang="en-US" altLang="zh-TW" sz="2400" b="0" i="1" smtClean="0">
                                  <a:latin typeface="Cambria Math"/>
                                  <a:ea typeface="新細明體" charset="-120"/>
                                </a:rPr>
                              </m:ctrlPr>
                            </m:sSubPr>
                            <m:e>
                              <m:r>
                                <a:rPr lang="en-US" altLang="zh-TW" sz="2400" b="0" i="1" smtClean="0">
                                  <a:latin typeface="Cambria Math" panose="02040503050406030204" pitchFamily="18" charset="0"/>
                                  <a:ea typeface="新細明體" charset="-120"/>
                                </a:rPr>
                                <m:t>𝑆</m:t>
                              </m:r>
                            </m:e>
                            <m:sub>
                              <m:r>
                                <a:rPr lang="en-US" altLang="zh-TW" sz="2400" b="0" i="1" smtClean="0">
                                  <a:latin typeface="Cambria Math" panose="02040503050406030204" pitchFamily="18" charset="0"/>
                                  <a:ea typeface="新細明體" charset="-120"/>
                                </a:rPr>
                                <m:t>𝑖𝑡</m:t>
                              </m:r>
                            </m:sub>
                          </m:sSub>
                        </m:e>
                        <m:e>
                          <m:r>
                            <a:rPr lang="en-US" altLang="zh-TW" sz="2400" b="0" i="1" smtClean="0">
                              <a:latin typeface="Cambria Math" panose="02040503050406030204" pitchFamily="18" charset="0"/>
                              <a:ea typeface="新細明體" charset="-120"/>
                            </a:rPr>
                            <m:t>𝐿𝑜𝑠𝑒</m:t>
                          </m:r>
                        </m:e>
                      </m:d>
                      <m:r>
                        <a:rPr lang="en-US" altLang="zh-TW" sz="2400" b="0" i="1" smtClean="0">
                          <a:latin typeface="Cambria Math" panose="02040503050406030204" pitchFamily="18" charset="0"/>
                          <a:ea typeface="新細明體" charset="-120"/>
                        </a:rPr>
                        <m:t>+</m:t>
                      </m:r>
                      <m:sSub>
                        <m:sSubPr>
                          <m:ctrlPr>
                            <a:rPr lang="en-US" altLang="zh-TW" sz="2400" b="0" i="1" smtClean="0">
                              <a:latin typeface="Cambria Math"/>
                              <a:ea typeface="新細明體" charset="-120"/>
                            </a:rPr>
                          </m:ctrlPr>
                        </m:sSubPr>
                        <m:e>
                          <m:r>
                            <a:rPr lang="zh-TW" altLang="en-US" sz="2400" b="0" i="1" smtClean="0">
                              <a:latin typeface="Cambria Math" panose="02040503050406030204" pitchFamily="18" charset="0"/>
                              <a:ea typeface="新細明體" charset="-120"/>
                            </a:rPr>
                            <m:t>𝜀</m:t>
                          </m:r>
                        </m:e>
                        <m:sub>
                          <m:r>
                            <a:rPr lang="en-US" altLang="zh-TW" sz="2400" b="0" i="1" smtClean="0">
                              <a:latin typeface="Cambria Math" panose="02040503050406030204" pitchFamily="18" charset="0"/>
                              <a:ea typeface="新細明體" charset="-120"/>
                            </a:rPr>
                            <m:t>𝑖𝑓𝑡</m:t>
                          </m:r>
                        </m:sub>
                      </m:sSub>
                    </m:oMath>
                  </m:oMathPara>
                </a14:m>
                <a:endParaRPr lang="en-US" altLang="zh-TW" sz="2400" b="0" dirty="0">
                  <a:ea typeface="新細明體" charset="-120"/>
                </a:endParaRPr>
              </a:p>
              <a:p>
                <a:pPr algn="just">
                  <a:spcBef>
                    <a:spcPts val="0"/>
                  </a:spcBef>
                  <a:spcAft>
                    <a:spcPts val="600"/>
                  </a:spcAft>
                </a:pPr>
                <a:endParaRPr lang="en-US" altLang="zh-TW" sz="2400" dirty="0">
                  <a:ea typeface="新細明體" charset="-120"/>
                </a:endParaRPr>
              </a:p>
              <a:p>
                <a:pPr algn="just">
                  <a:spcBef>
                    <a:spcPts val="0"/>
                  </a:spcBef>
                  <a:spcAft>
                    <a:spcPts val="600"/>
                  </a:spcAft>
                  <a:buFont typeface="Arial" panose="020B0604020202020204" pitchFamily="34" charset="0"/>
                  <a:buChar char="•"/>
                </a:pPr>
                <a:r>
                  <a:rPr lang="en-US" altLang="zh-TW" sz="2400" dirty="0">
                    <a:ea typeface="新細明體" charset="-120"/>
                  </a:rPr>
                  <a:t>Obs. unit: Connection (Pol-Dir) x Firm x Election Year</a:t>
                </a:r>
              </a:p>
              <a:p>
                <a:pPr algn="just">
                  <a:spcBef>
                    <a:spcPts val="0"/>
                  </a:spcBef>
                  <a:spcAft>
                    <a:spcPts val="600"/>
                  </a:spcAft>
                  <a:buFont typeface="Arial" panose="020B0604020202020204" pitchFamily="34" charset="0"/>
                  <a:buChar char="•"/>
                </a:pPr>
                <a14:m>
                  <m:oMath xmlns:m="http://schemas.openxmlformats.org/officeDocument/2006/math">
                    <m:r>
                      <a:rPr lang="en-US" altLang="zh-TW" sz="2400" b="0" i="1" smtClean="0">
                        <a:latin typeface="Cambria Math" panose="02040503050406030204" pitchFamily="18" charset="0"/>
                        <a:ea typeface="新細明體" charset="-120"/>
                      </a:rPr>
                      <m:t>𝐶𝐴</m:t>
                    </m:r>
                    <m:sSub>
                      <m:sSubPr>
                        <m:ctrlPr>
                          <a:rPr lang="en-US" altLang="zh-TW" sz="2400" b="0" i="1" smtClean="0">
                            <a:latin typeface="Cambria Math"/>
                            <a:ea typeface="新細明體" charset="-120"/>
                          </a:rPr>
                        </m:ctrlPr>
                      </m:sSubPr>
                      <m:e>
                        <m:r>
                          <a:rPr lang="en-US" altLang="zh-TW" sz="2400" b="0" i="1" smtClean="0">
                            <a:latin typeface="Cambria Math" panose="02040503050406030204" pitchFamily="18" charset="0"/>
                            <a:ea typeface="新細明體" charset="-120"/>
                          </a:rPr>
                          <m:t>𝑅</m:t>
                        </m:r>
                      </m:e>
                      <m:sub>
                        <m:r>
                          <a:rPr lang="en-US" altLang="zh-TW" sz="2400" b="0" i="1" smtClean="0">
                            <a:latin typeface="Cambria Math" panose="02040503050406030204" pitchFamily="18" charset="0"/>
                            <a:ea typeface="新細明體" charset="-120"/>
                          </a:rPr>
                          <m:t>𝑖𝑓𝑡</m:t>
                        </m:r>
                      </m:sub>
                    </m:sSub>
                  </m:oMath>
                </a14:m>
                <a:r>
                  <a:rPr lang="en-US" altLang="zh-TW" sz="2400" dirty="0">
                    <a:ea typeface="新細明體" charset="-120"/>
                  </a:rPr>
                  <a:t>: market’s cumulative abnormal returns to firm’s stock value</a:t>
                </a:r>
              </a:p>
              <a:p>
                <a:pPr algn="just">
                  <a:spcBef>
                    <a:spcPts val="0"/>
                  </a:spcBef>
                  <a:spcAft>
                    <a:spcPts val="600"/>
                  </a:spcAft>
                  <a:buFont typeface="Arial" panose="020B0604020202020204" pitchFamily="34" charset="0"/>
                  <a:buChar char="•"/>
                </a:pPr>
                <a14:m>
                  <m:oMath xmlns:m="http://schemas.openxmlformats.org/officeDocument/2006/math">
                    <m:r>
                      <a:rPr lang="en-US" altLang="zh-TW" sz="2400" b="0" i="1" smtClean="0">
                        <a:latin typeface="Cambria Math" panose="02040503050406030204" pitchFamily="18" charset="0"/>
                        <a:ea typeface="新細明體" charset="-120"/>
                      </a:rPr>
                      <m:t>𝑊𝑖𝑛𝐿𝑜𝑠</m:t>
                    </m:r>
                    <m:sSub>
                      <m:sSubPr>
                        <m:ctrlPr>
                          <a:rPr lang="en-US" altLang="zh-TW" sz="2400" b="0" i="1" smtClean="0">
                            <a:latin typeface="Cambria Math"/>
                            <a:ea typeface="新細明體" charset="-120"/>
                          </a:rPr>
                        </m:ctrlPr>
                      </m:sSubPr>
                      <m:e>
                        <m:r>
                          <a:rPr lang="en-US" altLang="zh-TW" sz="2400" b="0" i="1" smtClean="0">
                            <a:latin typeface="Cambria Math" panose="02040503050406030204" pitchFamily="18" charset="0"/>
                            <a:ea typeface="新細明體" charset="-120"/>
                          </a:rPr>
                          <m:t>𝑒</m:t>
                        </m:r>
                      </m:e>
                      <m:sub>
                        <m:r>
                          <a:rPr lang="en-US" altLang="zh-TW" sz="2400" b="0" i="1" smtClean="0">
                            <a:latin typeface="Cambria Math" panose="02040503050406030204" pitchFamily="18" charset="0"/>
                            <a:ea typeface="新細明體" charset="-120"/>
                          </a:rPr>
                          <m:t>𝑖𝑡</m:t>
                        </m:r>
                      </m:sub>
                    </m:sSub>
                  </m:oMath>
                </a14:m>
                <a:r>
                  <a:rPr lang="en-US" altLang="zh-TW" sz="2400" dirty="0">
                    <a:ea typeface="新細明體" charset="-120"/>
                  </a:rPr>
                  <a:t>: dummy indicating election success</a:t>
                </a:r>
              </a:p>
              <a:p>
                <a:pPr algn="just">
                  <a:spcBef>
                    <a:spcPts val="0"/>
                  </a:spcBef>
                  <a:spcAft>
                    <a:spcPts val="600"/>
                  </a:spcAft>
                  <a:buFont typeface="Arial" panose="020B0604020202020204" pitchFamily="34" charset="0"/>
                  <a:buChar char="•"/>
                </a:pPr>
                <a14:m>
                  <m:oMath xmlns:m="http://schemas.openxmlformats.org/officeDocument/2006/math">
                    <m:r>
                      <a:rPr lang="en-US" altLang="zh-TW" sz="2400" b="0" i="1" dirty="0" smtClean="0">
                        <a:latin typeface="Cambria Math" panose="02040503050406030204" pitchFamily="18" charset="0"/>
                        <a:ea typeface="新細明體" charset="-120"/>
                      </a:rPr>
                      <m:t>𝑉</m:t>
                    </m:r>
                    <m:sSub>
                      <m:sSubPr>
                        <m:ctrlPr>
                          <a:rPr lang="en-US" altLang="zh-TW" sz="2400" b="0" i="1" dirty="0" smtClean="0">
                            <a:latin typeface="Cambria Math"/>
                            <a:ea typeface="新細明體" charset="-120"/>
                          </a:rPr>
                        </m:ctrlPr>
                      </m:sSubPr>
                      <m:e>
                        <m:r>
                          <a:rPr lang="en-US" altLang="zh-TW" sz="2400" b="0" i="1" dirty="0" smtClean="0">
                            <a:latin typeface="Cambria Math" panose="02040503050406030204" pitchFamily="18" charset="0"/>
                            <a:ea typeface="新細明體" charset="-120"/>
                          </a:rPr>
                          <m:t>𝑆</m:t>
                        </m:r>
                      </m:e>
                      <m:sub>
                        <m:r>
                          <a:rPr lang="en-US" altLang="zh-TW" sz="2400" b="0" i="1" dirty="0" smtClean="0">
                            <a:latin typeface="Cambria Math" panose="02040503050406030204" pitchFamily="18" charset="0"/>
                            <a:ea typeface="新細明體" charset="-120"/>
                          </a:rPr>
                          <m:t>𝑖𝑡</m:t>
                        </m:r>
                      </m:sub>
                    </m:sSub>
                  </m:oMath>
                </a14:m>
                <a:r>
                  <a:rPr lang="en-US" altLang="zh-TW" sz="2400" b="0" dirty="0">
                    <a:ea typeface="新細明體" charset="-120"/>
                  </a:rPr>
                  <a:t>: vote share (centered aroun</a:t>
                </a:r>
                <a:r>
                  <a:rPr lang="en-US" altLang="zh-TW" sz="2400" dirty="0">
                    <a:ea typeface="新細明體" charset="-120"/>
                  </a:rPr>
                  <a:t>d 50% threshold)</a:t>
                </a:r>
                <a:endParaRPr lang="en-US" altLang="zh-TW" sz="2400" b="0" dirty="0">
                  <a:ea typeface="新細明體" charset="-120"/>
                </a:endParaRPr>
              </a:p>
              <a:p>
                <a:pPr algn="just">
                  <a:spcBef>
                    <a:spcPts val="0"/>
                  </a:spcBef>
                  <a:spcAft>
                    <a:spcPts val="600"/>
                  </a:spcAft>
                  <a:buFont typeface="Arial" panose="020B0604020202020204" pitchFamily="34" charset="0"/>
                  <a:buChar char="•"/>
                </a:pPr>
                <a:r>
                  <a:rPr lang="en-US" altLang="zh-TW" sz="2400" dirty="0">
                    <a:ea typeface="新細明體" charset="-120"/>
                  </a:rPr>
                  <a:t>Robustness checks: alternative outcomes, additional controls &amp; FEs, different clustering schemes, different polynomial orders, different bandwidths, different kernel functions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908720"/>
                <a:ext cx="8229600" cy="5339680"/>
              </a:xfrm>
              <a:blipFill rotWithShape="1">
                <a:blip r:embed="rId4"/>
                <a:stretch>
                  <a:fillRect l="-963" r="-1111"/>
                </a:stretch>
              </a:blipFill>
            </p:spPr>
            <p:txBody>
              <a:bodyPr/>
              <a:lstStyle/>
              <a:p>
                <a:r>
                  <a:rPr lang="en-US">
                    <a:noFill/>
                  </a:rPr>
                  <a:t> </a:t>
                </a:r>
              </a:p>
            </p:txBody>
          </p:sp>
        </mc:Fallback>
      </mc:AlternateContent>
      <p:graphicFrame>
        <p:nvGraphicFramePr>
          <p:cNvPr id="61442" name="Object 2"/>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17415" name="Equation" r:id="rId5" imgW="3657600" imgH="5689600" progId="">
                  <p:embed/>
                </p:oleObj>
              </mc:Choice>
              <mc:Fallback>
                <p:oleObj name="Equation" r:id="rId5" imgW="3657600" imgH="5689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9"/>
          <p:cNvSpPr>
            <a:spLocks noGrp="1"/>
          </p:cNvSpPr>
          <p:nvPr>
            <p:ph type="sldNum" sz="quarter" idx="12"/>
          </p:nvPr>
        </p:nvSpPr>
        <p:spPr/>
        <p:txBody>
          <a:bodyPr/>
          <a:lstStyle/>
          <a:p>
            <a:fld id="{92D71123-4995-4906-9C78-8DB68EA980A7}" type="slidenum">
              <a:rPr lang="zh-TW" altLang="en-US" smtClean="0">
                <a:solidFill>
                  <a:srgbClr val="7F7F7F"/>
                </a:solidFill>
              </a:rPr>
              <a:pPr/>
              <a:t>22</a:t>
            </a:fld>
            <a:endParaRPr lang="en-US" altLang="zh-TW" dirty="0">
              <a:solidFill>
                <a:srgbClr val="7F7F7F"/>
              </a:solidFill>
            </a:endParaRPr>
          </a:p>
        </p:txBody>
      </p:sp>
      <p:sp>
        <p:nvSpPr>
          <p:cNvPr id="2" name="Titre 1"/>
          <p:cNvSpPr>
            <a:spLocks noGrp="1"/>
          </p:cNvSpPr>
          <p:nvPr>
            <p:ph type="title"/>
          </p:nvPr>
        </p:nvSpPr>
        <p:spPr/>
        <p:txBody>
          <a:bodyPr/>
          <a:lstStyle/>
          <a:p>
            <a:r>
              <a:rPr lang="en-US" dirty="0" smtClean="0"/>
              <a:t>RDD implementation</a:t>
            </a:r>
            <a:endParaRPr lang="en-US" dirty="0"/>
          </a:p>
        </p:txBody>
      </p:sp>
    </p:spTree>
    <p:extLst>
      <p:ext uri="{BB962C8B-B14F-4D97-AF65-F5344CB8AC3E}">
        <p14:creationId xmlns:p14="http://schemas.microsoft.com/office/powerpoint/2010/main" val="95698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15880"/>
          </a:xfrm>
        </p:spPr>
        <p:txBody>
          <a:bodyPr rtlCol="0">
            <a:normAutofit/>
          </a:bodyPr>
          <a:lstStyle/>
          <a:p>
            <a:pPr algn="just" fontAlgn="auto">
              <a:spcBef>
                <a:spcPts val="0"/>
              </a:spcBef>
              <a:spcAft>
                <a:spcPts val="1200"/>
              </a:spcAft>
              <a:buFont typeface="Arial" pitchFamily="34" charset="0"/>
              <a:buChar char="•"/>
              <a:defRPr/>
            </a:pPr>
            <a:r>
              <a:rPr lang="en-US" sz="2400" b="1" dirty="0"/>
              <a:t>Treatment effect</a:t>
            </a:r>
            <a:r>
              <a:rPr lang="en-US" sz="2400" dirty="0"/>
              <a:t> of a connection to an elected Congressman, </a:t>
            </a:r>
            <a:r>
              <a:rPr lang="en-US" sz="2400" i="1" dirty="0"/>
              <a:t>compared with</a:t>
            </a:r>
            <a:r>
              <a:rPr lang="en-US" sz="2400" dirty="0"/>
              <a:t> a connection to a defeated candidate</a:t>
            </a:r>
          </a:p>
          <a:p>
            <a:pPr lvl="1" algn="just">
              <a:spcBef>
                <a:spcPts val="0"/>
              </a:spcBef>
              <a:spcAft>
                <a:spcPts val="1200"/>
              </a:spcAft>
              <a:buFont typeface="Arial" pitchFamily="34" charset="0"/>
              <a:buChar char="•"/>
              <a:defRPr/>
            </a:pPr>
            <a:r>
              <a:rPr lang="en-US" sz="2400" dirty="0"/>
              <a:t>Positive effect: Congress connection </a:t>
            </a:r>
            <a:r>
              <a:rPr lang="en-US" sz="2400" i="1" dirty="0"/>
              <a:t>more</a:t>
            </a:r>
            <a:r>
              <a:rPr lang="en-US" sz="2400" dirty="0"/>
              <a:t> valuable vs. alternative</a:t>
            </a:r>
          </a:p>
          <a:p>
            <a:pPr lvl="1" algn="just">
              <a:spcBef>
                <a:spcPts val="0"/>
              </a:spcBef>
              <a:spcAft>
                <a:spcPts val="1200"/>
              </a:spcAft>
              <a:buFont typeface="Arial" pitchFamily="34" charset="0"/>
              <a:buChar char="•"/>
              <a:defRPr/>
            </a:pPr>
            <a:r>
              <a:rPr lang="en-US" sz="2400" dirty="0"/>
              <a:t>Negative effect: Congress connection </a:t>
            </a:r>
            <a:r>
              <a:rPr lang="en-US" sz="2400" i="1" dirty="0"/>
              <a:t>less</a:t>
            </a:r>
            <a:r>
              <a:rPr lang="en-US" sz="2400" dirty="0"/>
              <a:t> valuable vs. alternative</a:t>
            </a:r>
          </a:p>
          <a:p>
            <a:pPr algn="just">
              <a:spcBef>
                <a:spcPts val="0"/>
              </a:spcBef>
              <a:spcAft>
                <a:spcPts val="1200"/>
              </a:spcAft>
              <a:defRPr/>
            </a:pPr>
            <a:r>
              <a:rPr lang="en-US" sz="2400" b="1" dirty="0"/>
              <a:t>Weighted average treatment effect</a:t>
            </a:r>
            <a:r>
              <a:rPr lang="en-US" sz="2400" dirty="0"/>
              <a:t> among firms connected to politicians, weighted by politician’s probability of running a close election.</a:t>
            </a:r>
          </a:p>
        </p:txBody>
      </p:sp>
      <p:sp>
        <p:nvSpPr>
          <p:cNvPr id="6" name="Slide Number Placeholder 5"/>
          <p:cNvSpPr>
            <a:spLocks noGrp="1"/>
          </p:cNvSpPr>
          <p:nvPr>
            <p:ph type="sldNum" sz="quarter" idx="12"/>
          </p:nvPr>
        </p:nvSpPr>
        <p:spPr/>
        <p:txBody>
          <a:bodyPr/>
          <a:lstStyle/>
          <a:p>
            <a:fld id="{92D71123-4995-4906-9C78-8DB68EA980A7}" type="slidenum">
              <a:rPr lang="zh-TW" altLang="en-US" smtClean="0">
                <a:solidFill>
                  <a:srgbClr val="7F7F7F"/>
                </a:solidFill>
              </a:rPr>
              <a:pPr/>
              <a:t>23</a:t>
            </a:fld>
            <a:endParaRPr lang="en-US" altLang="zh-TW" dirty="0">
              <a:solidFill>
                <a:srgbClr val="7F7F7F"/>
              </a:solidFill>
            </a:endParaRPr>
          </a:p>
        </p:txBody>
      </p:sp>
      <p:sp>
        <p:nvSpPr>
          <p:cNvPr id="2" name="Titre 1"/>
          <p:cNvSpPr>
            <a:spLocks noGrp="1"/>
          </p:cNvSpPr>
          <p:nvPr>
            <p:ph type="title"/>
          </p:nvPr>
        </p:nvSpPr>
        <p:spPr/>
        <p:txBody>
          <a:bodyPr/>
          <a:lstStyle/>
          <a:p>
            <a:r>
              <a:rPr lang="en-US" dirty="0" smtClean="0"/>
              <a:t>Economic interpretation</a:t>
            </a:r>
            <a:endParaRPr lang="en-US" dirty="0"/>
          </a:p>
        </p:txBody>
      </p:sp>
    </p:spTree>
    <p:extLst>
      <p:ext uri="{BB962C8B-B14F-4D97-AF65-F5344CB8AC3E}">
        <p14:creationId xmlns:p14="http://schemas.microsoft.com/office/powerpoint/2010/main" val="81520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zh-TW" dirty="0">
                <a:ea typeface="新細明體" charset="-120"/>
              </a:rPr>
              <a:t>Politician-director connection</a:t>
            </a:r>
            <a:endParaRPr lang="en-US" altLang="zh-TW" dirty="0">
              <a:ea typeface="新細明體" charset="-120"/>
            </a:endParaRPr>
          </a:p>
        </p:txBody>
      </p:sp>
      <p:sp>
        <p:nvSpPr>
          <p:cNvPr id="3" name="Content Placeholder 2"/>
          <p:cNvSpPr>
            <a:spLocks noGrp="1"/>
          </p:cNvSpPr>
          <p:nvPr>
            <p:ph idx="1"/>
          </p:nvPr>
        </p:nvSpPr>
        <p:spPr>
          <a:xfrm>
            <a:off x="457200" y="908720"/>
            <a:ext cx="8229600" cy="5492080"/>
          </a:xfrm>
        </p:spPr>
        <p:txBody>
          <a:bodyPr rtlCol="0">
            <a:noAutofit/>
          </a:bodyPr>
          <a:lstStyle/>
          <a:p>
            <a:pPr algn="just">
              <a:spcBef>
                <a:spcPts val="0"/>
              </a:spcBef>
              <a:spcAft>
                <a:spcPts val="600"/>
              </a:spcAft>
              <a:defRPr/>
            </a:pPr>
            <a:r>
              <a:rPr lang="en-US" sz="2400" b="1" dirty="0"/>
              <a:t>Politicians:</a:t>
            </a:r>
            <a:r>
              <a:rPr lang="en-US" sz="2400" dirty="0"/>
              <a:t> Hand-collected for all politicians involved in 5%-vote margin elections for US Congress, 2000-2008</a:t>
            </a:r>
            <a:endParaRPr lang="en-US" sz="2400" b="1" dirty="0"/>
          </a:p>
          <a:p>
            <a:pPr algn="just" fontAlgn="auto">
              <a:spcBef>
                <a:spcPts val="0"/>
              </a:spcBef>
              <a:spcAft>
                <a:spcPts val="600"/>
              </a:spcAft>
              <a:buFont typeface="Arial" pitchFamily="34" charset="0"/>
              <a:buChar char="•"/>
              <a:defRPr/>
            </a:pPr>
            <a:r>
              <a:rPr lang="en-US" sz="2400" b="1" dirty="0"/>
              <a:t>Directors:</a:t>
            </a:r>
            <a:r>
              <a:rPr lang="en-US" sz="2400" dirty="0"/>
              <a:t> </a:t>
            </a:r>
            <a:r>
              <a:rPr lang="en-US" sz="2400" dirty="0" err="1"/>
              <a:t>BoardEx</a:t>
            </a:r>
            <a:r>
              <a:rPr lang="en-US" sz="2400" dirty="0"/>
              <a:t> covering past education, employment, other activities of all boards of major public firms, 1999-2010</a:t>
            </a:r>
          </a:p>
          <a:p>
            <a:pPr algn="just" fontAlgn="auto">
              <a:spcBef>
                <a:spcPts val="0"/>
              </a:spcBef>
              <a:spcAft>
                <a:spcPts val="600"/>
              </a:spcAft>
              <a:buFont typeface="Arial" pitchFamily="34" charset="0"/>
              <a:buChar char="•"/>
              <a:defRPr/>
            </a:pPr>
            <a:r>
              <a:rPr lang="en-US" sz="2400" b="1" dirty="0"/>
              <a:t>Classmate networks:</a:t>
            </a:r>
            <a:r>
              <a:rPr lang="en-US" sz="2400" dirty="0"/>
              <a:t> connect politician-director if they finished the same university program within a 1 year gap (Cohen et al. </a:t>
            </a:r>
            <a:r>
              <a:rPr lang="en-US" sz="2400" i="1" dirty="0"/>
              <a:t>JPE 2008</a:t>
            </a:r>
            <a:r>
              <a:rPr lang="en-US" sz="2400" dirty="0"/>
              <a:t>)</a:t>
            </a:r>
          </a:p>
          <a:p>
            <a:pPr lvl="1" algn="just" fontAlgn="auto">
              <a:spcBef>
                <a:spcPts val="0"/>
              </a:spcBef>
              <a:spcAft>
                <a:spcPts val="600"/>
              </a:spcAft>
              <a:buFont typeface="Arial" pitchFamily="34" charset="0"/>
              <a:buChar char="–"/>
              <a:defRPr/>
            </a:pPr>
            <a:r>
              <a:rPr lang="en-US" sz="2200" dirty="0"/>
              <a:t>Missing data: 2 year gap birth dates</a:t>
            </a:r>
          </a:p>
          <a:p>
            <a:pPr lvl="1" algn="just" fontAlgn="auto">
              <a:spcBef>
                <a:spcPts val="0"/>
              </a:spcBef>
              <a:spcAft>
                <a:spcPts val="600"/>
              </a:spcAft>
              <a:buFont typeface="Arial" pitchFamily="34" charset="0"/>
              <a:buChar char="–"/>
              <a:defRPr/>
            </a:pPr>
            <a:r>
              <a:rPr lang="en-US" sz="2200" dirty="0"/>
              <a:t>University program: undergraduate, general graduate, professional (business, law, medical), precise to campus</a:t>
            </a:r>
          </a:p>
          <a:p>
            <a:pPr lvl="1" algn="just" fontAlgn="auto">
              <a:spcBef>
                <a:spcPts val="0"/>
              </a:spcBef>
              <a:spcAft>
                <a:spcPts val="600"/>
              </a:spcAft>
              <a:buFont typeface="Arial" pitchFamily="34" charset="0"/>
              <a:buChar char="–"/>
              <a:defRPr/>
            </a:pPr>
            <a:r>
              <a:rPr lang="en-US" sz="2200" dirty="0"/>
              <a:t>Other measures: 2-3 year gap</a:t>
            </a:r>
          </a:p>
          <a:p>
            <a:pPr lvl="1" algn="just" fontAlgn="auto">
              <a:spcBef>
                <a:spcPts val="0"/>
              </a:spcBef>
              <a:spcAft>
                <a:spcPts val="600"/>
              </a:spcAft>
              <a:buFont typeface="Arial" pitchFamily="34" charset="0"/>
              <a:buChar char="–"/>
              <a:defRPr/>
            </a:pPr>
            <a:r>
              <a:rPr lang="en-US" sz="2200" b="1" dirty="0"/>
              <a:t>Alumni network:</a:t>
            </a:r>
            <a:r>
              <a:rPr lang="en-US" sz="2200" dirty="0"/>
              <a:t> no condition on year gap</a:t>
            </a:r>
          </a:p>
        </p:txBody>
      </p:sp>
      <p:sp>
        <p:nvSpPr>
          <p:cNvPr id="6" name="Slide Number Placeholder 5"/>
          <p:cNvSpPr>
            <a:spLocks noGrp="1"/>
          </p:cNvSpPr>
          <p:nvPr>
            <p:ph type="sldNum" sz="quarter" idx="12"/>
          </p:nvPr>
        </p:nvSpPr>
        <p:spPr/>
        <p:txBody>
          <a:bodyPr/>
          <a:lstStyle/>
          <a:p>
            <a:fld id="{92D71123-4995-4906-9C78-8DB68EA980A7}" type="slidenum">
              <a:rPr lang="zh-TW" altLang="en-US" smtClean="0">
                <a:solidFill>
                  <a:srgbClr val="7F7F7F"/>
                </a:solidFill>
              </a:rPr>
              <a:pPr/>
              <a:t>24</a:t>
            </a:fld>
            <a:endParaRPr lang="en-US" altLang="zh-TW" dirty="0">
              <a:solidFill>
                <a:srgbClr val="7F7F7F"/>
              </a:solidFill>
            </a:endParaRPr>
          </a:p>
        </p:txBody>
      </p:sp>
    </p:spTree>
    <p:extLst>
      <p:ext uri="{BB962C8B-B14F-4D97-AF65-F5344CB8AC3E}">
        <p14:creationId xmlns:p14="http://schemas.microsoft.com/office/powerpoint/2010/main" val="369856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p:txBody>
          <a:bodyPr/>
          <a:lstStyle/>
          <a:p>
            <a:r>
              <a:rPr lang="en-US" altLang="zh-TW" dirty="0">
                <a:ea typeface="新細明體" charset="-120"/>
              </a:rPr>
              <a:t>Outcome variable CAR</a:t>
            </a:r>
            <a:endParaRPr lang="en-US" altLang="zh-TW" dirty="0">
              <a:ea typeface="新細明體" charset="-120"/>
            </a:endParaRPr>
          </a:p>
        </p:txBody>
      </p:sp>
      <p:sp>
        <p:nvSpPr>
          <p:cNvPr id="3" name="Content Placeholder 2"/>
          <p:cNvSpPr>
            <a:spLocks noGrp="1"/>
          </p:cNvSpPr>
          <p:nvPr>
            <p:ph idx="1"/>
          </p:nvPr>
        </p:nvSpPr>
        <p:spPr>
          <a:xfrm>
            <a:off x="457200" y="1124744"/>
            <a:ext cx="8229600" cy="5123656"/>
          </a:xfrm>
        </p:spPr>
        <p:txBody>
          <a:bodyPr rtlCol="0">
            <a:noAutofit/>
          </a:bodyPr>
          <a:lstStyle/>
          <a:p>
            <a:pPr algn="just" fontAlgn="auto">
              <a:spcBef>
                <a:spcPts val="0"/>
              </a:spcBef>
              <a:spcAft>
                <a:spcPts val="1200"/>
              </a:spcAft>
              <a:buFont typeface="Arial" pitchFamily="34" charset="0"/>
              <a:buChar char="•"/>
              <a:defRPr/>
            </a:pPr>
            <a:r>
              <a:rPr lang="en-US" sz="2400" b="1" dirty="0"/>
              <a:t>Outcome variables:</a:t>
            </a:r>
            <a:r>
              <a:rPr lang="en-US" sz="2400" dirty="0"/>
              <a:t> Cumulative Abnormal Returns (CAR) of connected-firms’ stocks  (cumulated daily changes in stock prices, minus predicted changes estimated by standard market model)</a:t>
            </a:r>
          </a:p>
          <a:p>
            <a:pPr algn="just" fontAlgn="auto">
              <a:spcBef>
                <a:spcPts val="0"/>
              </a:spcBef>
              <a:spcAft>
                <a:spcPts val="1200"/>
              </a:spcAft>
              <a:buFont typeface="Arial" pitchFamily="34" charset="0"/>
              <a:buChar char="•"/>
              <a:defRPr/>
            </a:pPr>
            <a:r>
              <a:rPr lang="en-US" sz="2400" b="1" dirty="0"/>
              <a:t>Different windows of events:</a:t>
            </a:r>
            <a:r>
              <a:rPr lang="en-US" sz="2400" dirty="0"/>
              <a:t> 1 week before to 1 month after; Benchmark: 1 day before to 1 week after (-1, +5)</a:t>
            </a:r>
          </a:p>
          <a:p>
            <a:pPr algn="just" fontAlgn="auto">
              <a:spcBef>
                <a:spcPts val="0"/>
              </a:spcBef>
              <a:spcAft>
                <a:spcPts val="1200"/>
              </a:spcAft>
              <a:buFont typeface="Arial" pitchFamily="34" charset="0"/>
              <a:buChar char="•"/>
              <a:defRPr/>
            </a:pPr>
            <a:r>
              <a:rPr lang="en-US" sz="2400" dirty="0"/>
              <a:t>Robustness checks with different market models (using different market factors), raw returns, different windows</a:t>
            </a:r>
          </a:p>
        </p:txBody>
      </p:sp>
      <p:sp>
        <p:nvSpPr>
          <p:cNvPr id="7" name="Slide Number Placeholder 6"/>
          <p:cNvSpPr>
            <a:spLocks noGrp="1"/>
          </p:cNvSpPr>
          <p:nvPr>
            <p:ph type="sldNum" sz="quarter" idx="12"/>
          </p:nvPr>
        </p:nvSpPr>
        <p:spPr/>
        <p:txBody>
          <a:bodyPr/>
          <a:lstStyle/>
          <a:p>
            <a:fld id="{92D71123-4995-4906-9C78-8DB68EA980A7}" type="slidenum">
              <a:rPr lang="zh-TW" altLang="en-US" smtClean="0"/>
              <a:pPr/>
              <a:t>25</a:t>
            </a:fld>
            <a:endParaRPr lang="en-US" altLang="zh-TW"/>
          </a:p>
        </p:txBody>
      </p:sp>
    </p:spTree>
    <p:extLst>
      <p:ext uri="{BB962C8B-B14F-4D97-AF65-F5344CB8AC3E}">
        <p14:creationId xmlns:p14="http://schemas.microsoft.com/office/powerpoint/2010/main" val="42225122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Cross-sectional identification by RDD</a:t>
            </a:r>
            <a:endParaRPr lang="en-US" dirty="0"/>
          </a:p>
        </p:txBody>
      </p:sp>
      <p:sp>
        <p:nvSpPr>
          <p:cNvPr id="3" name="Espace réservé du contenu 2"/>
          <p:cNvSpPr>
            <a:spLocks noGrp="1"/>
          </p:cNvSpPr>
          <p:nvPr>
            <p:ph idx="1"/>
          </p:nvPr>
        </p:nvSpPr>
        <p:spPr/>
        <p:txBody>
          <a:bodyPr>
            <a:noAutofit/>
          </a:bodyPr>
          <a:lstStyle/>
          <a:p>
            <a:pPr algn="just">
              <a:spcBef>
                <a:spcPts val="0"/>
              </a:spcBef>
              <a:spcAft>
                <a:spcPts val="1200"/>
              </a:spcAft>
              <a:buFont typeface="Arial" panose="020B0604020202020204" pitchFamily="34" charset="0"/>
              <a:buChar char="•"/>
              <a:defRPr/>
            </a:pPr>
            <a:r>
              <a:rPr lang="en-US" sz="2400" dirty="0"/>
              <a:t>When election result is partly predicted, CAR only reflects the unpredicted part (pitfall of event studies looking at CAR)</a:t>
            </a:r>
          </a:p>
          <a:p>
            <a:pPr marL="865188" lvl="1" indent="-342900" algn="just">
              <a:spcBef>
                <a:spcPts val="0"/>
              </a:spcBef>
              <a:spcAft>
                <a:spcPts val="1200"/>
              </a:spcAft>
              <a:buFont typeface="Arial" panose="020B0604020202020204" pitchFamily="34" charset="0"/>
              <a:buChar char="•"/>
              <a:defRPr/>
            </a:pPr>
            <a:r>
              <a:rPr lang="en-US" sz="2400" dirty="0"/>
              <a:t>Suppose that the market’s prior for a politician’s win is 90%. The return to his actual winning reflects only 10% of the value. Same for his opponent.</a:t>
            </a:r>
          </a:p>
          <a:p>
            <a:pPr algn="just">
              <a:spcBef>
                <a:spcPts val="0"/>
              </a:spcBef>
              <a:spcAft>
                <a:spcPts val="1200"/>
              </a:spcAft>
              <a:buFont typeface="Arial" panose="020B0604020202020204" pitchFamily="34" charset="0"/>
              <a:buChar char="•"/>
              <a:defRPr/>
            </a:pPr>
            <a:r>
              <a:rPr lang="en-US" sz="2400" dirty="0"/>
              <a:t>With close election RDD, pre-election probability does not matter</a:t>
            </a:r>
          </a:p>
          <a:p>
            <a:pPr algn="just">
              <a:spcBef>
                <a:spcPts val="0"/>
              </a:spcBef>
              <a:spcAft>
                <a:spcPts val="1200"/>
              </a:spcAft>
              <a:buFont typeface="Arial" panose="020B0604020202020204" pitchFamily="34" charset="0"/>
              <a:buChar char="•"/>
              <a:defRPr/>
            </a:pPr>
            <a:r>
              <a:rPr lang="en-US" sz="2400" dirty="0"/>
              <a:t>Election result almost randomized at threshold </a:t>
            </a:r>
            <a:r>
              <a:rPr lang="en-US" sz="2400" dirty="0">
                <a:sym typeface="Wingdings" panose="05000000000000000000" pitchFamily="2" charset="2"/>
              </a:rPr>
              <a:t> c</a:t>
            </a:r>
            <a:r>
              <a:rPr lang="en-US" sz="2400" dirty="0"/>
              <a:t>ontrols, FEs, market factors used in CAR construction have no expected impact on estimate, but can help reduce noises</a:t>
            </a:r>
          </a:p>
        </p:txBody>
      </p:sp>
    </p:spTree>
    <p:extLst>
      <p:ext uri="{BB962C8B-B14F-4D97-AF65-F5344CB8AC3E}">
        <p14:creationId xmlns:p14="http://schemas.microsoft.com/office/powerpoint/2010/main" val="154102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tLang="zh-TW" dirty="0">
                <a:ea typeface="新細明體" charset="-120"/>
              </a:rPr>
              <a:t>Data summary</a:t>
            </a:r>
            <a:endParaRPr lang="en-US" altLang="zh-TW" dirty="0">
              <a:ea typeface="新細明體" charset="-120"/>
            </a:endParaRPr>
          </a:p>
        </p:txBody>
      </p:sp>
      <p:graphicFrame>
        <p:nvGraphicFramePr>
          <p:cNvPr id="6" name="Content Placeholder 4"/>
          <p:cNvGraphicFramePr>
            <a:graphicFrameLocks noGrp="1"/>
          </p:cNvGraphicFramePr>
          <p:nvPr>
            <p:extLst>
              <p:ext uri="{D42A27DB-BD31-4B8C-83A1-F6EECF244321}">
                <p14:modId xmlns:p14="http://schemas.microsoft.com/office/powerpoint/2010/main" val="20816357"/>
              </p:ext>
            </p:extLst>
          </p:nvPr>
        </p:nvGraphicFramePr>
        <p:xfrm>
          <a:off x="457200" y="836712"/>
          <a:ext cx="8229600" cy="4224528"/>
        </p:xfrm>
        <a:graphic>
          <a:graphicData uri="http://schemas.openxmlformats.org/drawingml/2006/table">
            <a:tbl>
              <a:tblPr/>
              <a:tblGrid>
                <a:gridCol w="3017520">
                  <a:extLst>
                    <a:ext uri="{9D8B030D-6E8A-4147-A177-3AD203B41FA5}">
                      <a16:colId xmlns:a16="http://schemas.microsoft.com/office/drawing/2014/main" xmlns="" val="20000"/>
                    </a:ext>
                  </a:extLst>
                </a:gridCol>
                <a:gridCol w="1097280">
                  <a:extLst>
                    <a:ext uri="{9D8B030D-6E8A-4147-A177-3AD203B41FA5}">
                      <a16:colId xmlns:a16="http://schemas.microsoft.com/office/drawing/2014/main" xmlns="" val="20001"/>
                    </a:ext>
                  </a:extLst>
                </a:gridCol>
                <a:gridCol w="3017520">
                  <a:extLst>
                    <a:ext uri="{9D8B030D-6E8A-4147-A177-3AD203B41FA5}">
                      <a16:colId xmlns:a16="http://schemas.microsoft.com/office/drawing/2014/main" xmlns="" val="20002"/>
                    </a:ext>
                  </a:extLst>
                </a:gridCol>
                <a:gridCol w="1097280">
                  <a:extLst>
                    <a:ext uri="{9D8B030D-6E8A-4147-A177-3AD203B41FA5}">
                      <a16:colId xmlns:a16="http://schemas.microsoft.com/office/drawing/2014/main" xmlns="" val="20003"/>
                    </a:ext>
                  </a:extLst>
                </a:gridCol>
              </a:tblGrid>
              <a:tr h="3840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000000"/>
                          </a:solidFill>
                          <a:effectLst/>
                          <a:latin typeface="Constantia" pitchFamily="18" charset="0"/>
                          <a:ea typeface="新細明體" charset="-120"/>
                        </a:rPr>
                        <a:t>Number of close elections</a:t>
                      </a:r>
                    </a:p>
                  </a:txBody>
                  <a:tcPr marL="0" marR="0" marT="0" marB="0" anchor="ctr" horzOverflow="overflow">
                    <a:lnL>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000000"/>
                          </a:solidFill>
                          <a:effectLst/>
                          <a:latin typeface="Constantia" pitchFamily="18" charset="0"/>
                          <a:ea typeface="新細明體" charset="-120"/>
                        </a:rPr>
                        <a:t>101</a:t>
                      </a:r>
                    </a:p>
                  </a:txBody>
                  <a:tcPr marL="0" marR="0" marT="0" marB="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000000"/>
                          </a:solidFill>
                          <a:effectLst/>
                          <a:latin typeface="Constantia" pitchFamily="18" charset="0"/>
                          <a:ea typeface="新細明體" charset="-120"/>
                        </a:rPr>
                        <a:t>Number of connected firms</a:t>
                      </a:r>
                    </a:p>
                  </a:txBody>
                  <a:tcPr marL="0" marR="0" marT="0" marB="0" anchor="ctr" horzOverflow="overflow">
                    <a:lnL w="28575" cap="flat" cmpd="sng" algn="ctr">
                      <a:no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000000"/>
                          </a:solidFill>
                          <a:effectLst/>
                          <a:latin typeface="Constantia" pitchFamily="18" charset="0"/>
                          <a:ea typeface="新細明體" charset="-120"/>
                        </a:rPr>
                        <a:t>1,268</a:t>
                      </a:r>
                    </a:p>
                  </a:txBody>
                  <a:tcPr marL="0" marR="0" marT="0"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3840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rgbClr val="000000"/>
                          </a:solidFill>
                          <a:effectLst/>
                          <a:latin typeface="Constantia" pitchFamily="18" charset="0"/>
                          <a:ea typeface="新細明體" charset="-120"/>
                        </a:rPr>
                        <a:t>   </a:t>
                      </a:r>
                      <a:r>
                        <a:rPr kumimoji="0" lang="en-US" altLang="zh-TW" sz="1600" b="0" i="0" u="none" strike="noStrike" cap="none" normalizeH="0" baseline="0" dirty="0">
                          <a:ln>
                            <a:noFill/>
                          </a:ln>
                          <a:solidFill>
                            <a:srgbClr val="000000"/>
                          </a:solidFill>
                          <a:effectLst/>
                          <a:latin typeface="Constantia" pitchFamily="18" charset="0"/>
                          <a:ea typeface="新細明體" charset="-120"/>
                        </a:rPr>
                        <a:t># of Senate elections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20</a:t>
                      </a:r>
                    </a:p>
                  </a:txBody>
                  <a:tcPr marL="0" marR="0" marT="0" marB="0" anchor="ctr" horzOverflow="overflow">
                    <a:lnL>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   median market cap ($ million)</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595</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3840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rgbClr val="000000"/>
                          </a:solidFill>
                          <a:effectLst/>
                          <a:latin typeface="Constantia" pitchFamily="18" charset="0"/>
                          <a:ea typeface="新細明體" charset="-120"/>
                        </a:rPr>
                        <a:t>   </a:t>
                      </a:r>
                      <a:r>
                        <a:rPr kumimoji="0" lang="en-US" altLang="zh-TW" sz="1600" b="0" i="0" u="none" strike="noStrike" cap="none" normalizeH="0" baseline="0" dirty="0">
                          <a:ln>
                            <a:noFill/>
                          </a:ln>
                          <a:solidFill>
                            <a:srgbClr val="000000"/>
                          </a:solidFill>
                          <a:effectLst/>
                          <a:latin typeface="Constantia" pitchFamily="18" charset="0"/>
                          <a:ea typeface="新細明體" charset="-120"/>
                        </a:rPr>
                        <a:t># of Congress elections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81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   median employment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1,480</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3840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rgbClr val="000000"/>
                          </a:solidFill>
                          <a:effectLst/>
                          <a:latin typeface="Constantia" pitchFamily="18" charset="0"/>
                          <a:ea typeface="新細明體" charset="-120"/>
                        </a:rPr>
                        <a:t>   </a:t>
                      </a:r>
                      <a:r>
                        <a:rPr kumimoji="0" lang="en-US" altLang="zh-TW" sz="1600" b="0" i="0" u="none" strike="noStrike" cap="none" normalizeH="0" baseline="0" dirty="0">
                          <a:ln>
                            <a:noFill/>
                          </a:ln>
                          <a:solidFill>
                            <a:srgbClr val="000000"/>
                          </a:solidFill>
                          <a:effectLst/>
                          <a:latin typeface="Constantia" pitchFamily="18" charset="0"/>
                          <a:ea typeface="新細明體" charset="-120"/>
                        </a:rPr>
                        <a:t>election average margin</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2.57%</a:t>
                      </a:r>
                    </a:p>
                  </a:txBody>
                  <a:tcPr marL="0" marR="0" marT="0" marB="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   average CAR(-1,+5)</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0.00</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3840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   % of wins by Democrats</a:t>
                      </a:r>
                    </a:p>
                  </a:txBody>
                  <a:tcPr marL="0" marR="0" marT="0" marB="0" anchor="ctr" horzOverflow="overflow">
                    <a:lnL>
                      <a:noFill/>
                    </a:lnL>
                    <a:lnR w="28575"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57%</a:t>
                      </a:r>
                    </a:p>
                  </a:txBody>
                  <a:tcPr marL="0" marR="0" marT="0" marB="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cap="none" normalizeH="0" baseline="0" dirty="0">
                          <a:ln>
                            <a:noFill/>
                          </a:ln>
                          <a:solidFill>
                            <a:srgbClr val="000000"/>
                          </a:solidFill>
                          <a:effectLst/>
                          <a:latin typeface="Constantia" pitchFamily="18" charset="0"/>
                          <a:ea typeface="新細明體" charset="-120"/>
                        </a:rPr>
                        <a:t>   avg. # of connected politicians</a:t>
                      </a:r>
                      <a:endParaRPr lang="en-US" dirty="0"/>
                    </a:p>
                  </a:txBody>
                  <a:tcPr marL="0" marR="0" marT="0" marB="0" anchor="ctr" horzOverflow="overflow">
                    <a:lnL w="28575"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algn="ctr"/>
                      <a:r>
                        <a:rPr lang="en-US" sz="1600" dirty="0">
                          <a:latin typeface="Constantia" panose="02030602050306030303" pitchFamily="18" charset="0"/>
                        </a:rPr>
                        <a:t>1.3</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217747602"/>
                  </a:ext>
                </a:extLst>
              </a:tr>
              <a:tr h="3840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000000"/>
                          </a:solidFill>
                          <a:effectLst/>
                          <a:latin typeface="Constantia" pitchFamily="18" charset="0"/>
                          <a:ea typeface="新細明體" charset="-120"/>
                        </a:rPr>
                        <a:t>Number of politicians</a:t>
                      </a:r>
                    </a:p>
                  </a:txBody>
                  <a:tcPr marL="0" marR="0" marT="0" marB="0" anchor="ctr" horzOverflow="overflow">
                    <a:lnL>
                      <a:noFill/>
                    </a:lnL>
                    <a:lnR w="28575"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000000"/>
                          </a:solidFill>
                          <a:effectLst/>
                          <a:latin typeface="Constantia" pitchFamily="18" charset="0"/>
                          <a:ea typeface="新細明體" charset="-120"/>
                        </a:rPr>
                        <a:t>170</a:t>
                      </a:r>
                    </a:p>
                  </a:txBody>
                  <a:tcPr marL="0" marR="0" marT="0" marB="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000000"/>
                          </a:solidFill>
                          <a:effectLst/>
                          <a:latin typeface="Constantia" pitchFamily="18" charset="0"/>
                          <a:ea typeface="新細明體" charset="-120"/>
                        </a:rPr>
                        <a:t>Number of connected directors</a:t>
                      </a:r>
                    </a:p>
                  </a:txBody>
                  <a:tcPr marL="0" marR="0" marT="0" marB="0" anchor="ctr" horzOverflow="overflow">
                    <a:lnL w="28575"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000000"/>
                          </a:solidFill>
                          <a:effectLst/>
                          <a:latin typeface="Constantia" pitchFamily="18" charset="0"/>
                          <a:ea typeface="新細明體" charset="-120"/>
                        </a:rPr>
                        <a:t>1,171</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3840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rgbClr val="000000"/>
                          </a:solidFill>
                          <a:effectLst/>
                          <a:latin typeface="Constantia" pitchFamily="18" charset="0"/>
                          <a:ea typeface="新細明體" charset="-120"/>
                        </a:rPr>
                        <a:t>   </a:t>
                      </a:r>
                      <a:r>
                        <a:rPr kumimoji="0" lang="en-US" altLang="zh-TW" sz="1600" b="0" i="0" u="none" strike="noStrike" cap="none" normalizeH="0" baseline="0" dirty="0">
                          <a:ln>
                            <a:noFill/>
                          </a:ln>
                          <a:solidFill>
                            <a:srgbClr val="000000"/>
                          </a:solidFill>
                          <a:effectLst/>
                          <a:latin typeface="Constantia" pitchFamily="18" charset="0"/>
                          <a:ea typeface="新細明體" charset="-120"/>
                        </a:rPr>
                        <a:t># coming from state politics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64</a:t>
                      </a:r>
                    </a:p>
                  </a:txBody>
                  <a:tcPr marL="0" marR="0" marT="0" marB="0" anchor="ctr" horzOverflow="overflow">
                    <a:lnL>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   avg. # of connected politicians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1.1</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6"/>
                  </a:ext>
                </a:extLst>
              </a:tr>
              <a:tr h="3840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rgbClr val="000000"/>
                          </a:solidFill>
                          <a:effectLst/>
                          <a:latin typeface="Constantia" pitchFamily="18" charset="0"/>
                          <a:ea typeface="新細明體" charset="-120"/>
                        </a:rPr>
                        <a:t>   </a:t>
                      </a:r>
                      <a:r>
                        <a:rPr kumimoji="0" lang="en-US" altLang="zh-TW" sz="1600" b="0" i="0" u="none" strike="noStrike" cap="none" normalizeH="0" baseline="0" dirty="0">
                          <a:ln>
                            <a:noFill/>
                          </a:ln>
                          <a:solidFill>
                            <a:srgbClr val="000000"/>
                          </a:solidFill>
                          <a:effectLst/>
                          <a:latin typeface="Constantia" pitchFamily="18" charset="0"/>
                          <a:ea typeface="新細明體" charset="-120"/>
                        </a:rPr>
                        <a:t># coming from federal offices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89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   avg. # of firms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1.3</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7"/>
                  </a:ext>
                </a:extLst>
              </a:tr>
              <a:tr h="3840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   % of Democrats</a:t>
                      </a:r>
                    </a:p>
                  </a:txBody>
                  <a:tcPr marL="0" marR="0" marT="0" marB="0" anchor="ctr" horzOverflow="overflow">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54%</a:t>
                      </a:r>
                    </a:p>
                  </a:txBody>
                  <a:tcPr marL="0" marR="0" marT="0" marB="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000000"/>
                          </a:solidFill>
                          <a:effectLst/>
                          <a:latin typeface="Constantia" pitchFamily="18" charset="0"/>
                          <a:ea typeface="新細明體" charset="-120"/>
                        </a:rPr>
                        <a:t>Number of universities</a:t>
                      </a:r>
                    </a:p>
                  </a:txBody>
                  <a:tcPr marL="0" marR="0" marT="0" marB="0" anchor="ctr" horzOverflow="overflow">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117</a:t>
                      </a:r>
                    </a:p>
                  </a:txBody>
                  <a:tcPr marL="0" marR="0" marT="0" marB="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45199224"/>
                  </a:ext>
                </a:extLst>
              </a:tr>
              <a:tr h="3840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   avg. # of connected directors</a:t>
                      </a:r>
                    </a:p>
                  </a:txBody>
                  <a:tcPr marL="0" marR="0" marT="0" marB="0" anchor="ctr" horzOverflow="overflow">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7.7</a:t>
                      </a:r>
                    </a:p>
                  </a:txBody>
                  <a:tcPr marL="0" marR="0" marT="0" marB="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   % of undergraduate connections </a:t>
                      </a:r>
                    </a:p>
                  </a:txBody>
                  <a:tcPr marL="0" marR="0" marT="0" marB="0" anchor="ctr" horzOverflow="overflow">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88%</a:t>
                      </a:r>
                    </a:p>
                  </a:txBody>
                  <a:tcPr marL="0" marR="0" marT="0" marB="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40336249"/>
                  </a:ext>
                </a:extLst>
              </a:tr>
              <a:tr h="3840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   avg. # of connected firms</a:t>
                      </a:r>
                    </a:p>
                  </a:txBody>
                  <a:tcPr marL="0" marR="0" marT="0" marB="0" anchor="ctr" horzOverflow="overflow">
                    <a:lnL>
                      <a:noFill/>
                    </a:lnL>
                    <a:lnR w="28575" cap="flat" cmpd="sng" algn="ctr">
                      <a:no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9.8</a:t>
                      </a:r>
                    </a:p>
                  </a:txBody>
                  <a:tcPr marL="0" marR="0" marT="0" marB="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000000"/>
                          </a:solidFill>
                          <a:effectLst/>
                          <a:latin typeface="Constantia" pitchFamily="18" charset="0"/>
                          <a:ea typeface="新細明體" charset="-120"/>
                        </a:rPr>
                        <a:t>   </a:t>
                      </a:r>
                      <a:r>
                        <a:rPr kumimoji="0" lang="en-US" altLang="zh-TW" sz="1600" b="0" i="0" u="none" strike="noStrike" cap="none" normalizeH="0" baseline="0" dirty="0">
                          <a:ln>
                            <a:noFill/>
                          </a:ln>
                          <a:solidFill>
                            <a:srgbClr val="000000"/>
                          </a:solidFill>
                          <a:effectLst/>
                          <a:latin typeface="Constantia" pitchFamily="18" charset="0"/>
                          <a:ea typeface="新細明體" charset="-120"/>
                        </a:rPr>
                        <a:t>% of graduate connections</a:t>
                      </a:r>
                    </a:p>
                  </a:txBody>
                  <a:tcPr marL="0" marR="0" marT="0" marB="0" anchor="ctr" horzOverflow="overflow">
                    <a:lnL w="28575" cap="flat" cmpd="sng" algn="ctr">
                      <a:no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Constantia" pitchFamily="18" charset="0"/>
                          <a:ea typeface="新細明體" charset="-120"/>
                        </a:rPr>
                        <a:t>12%</a:t>
                      </a:r>
                    </a:p>
                  </a:txBody>
                  <a:tcPr marL="0" marR="0" marT="0"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64263693"/>
                  </a:ext>
                </a:extLst>
              </a:tr>
            </a:tbl>
          </a:graphicData>
        </a:graphic>
      </p:graphicFrame>
      <p:sp>
        <p:nvSpPr>
          <p:cNvPr id="7" name="Slide Number Placeholder 6"/>
          <p:cNvSpPr>
            <a:spLocks noGrp="1"/>
          </p:cNvSpPr>
          <p:nvPr>
            <p:ph type="sldNum" sz="quarter" idx="12"/>
          </p:nvPr>
        </p:nvSpPr>
        <p:spPr/>
        <p:txBody>
          <a:bodyPr/>
          <a:lstStyle/>
          <a:p>
            <a:fld id="{92D71123-4995-4906-9C78-8DB68EA980A7}" type="slidenum">
              <a:rPr lang="zh-TW" altLang="en-US" smtClean="0">
                <a:solidFill>
                  <a:srgbClr val="7F7F7F"/>
                </a:solidFill>
              </a:rPr>
              <a:pPr/>
              <a:t>27</a:t>
            </a:fld>
            <a:endParaRPr lang="en-US" altLang="zh-TW" dirty="0">
              <a:solidFill>
                <a:srgbClr val="7F7F7F"/>
              </a:solidFill>
            </a:endParaRPr>
          </a:p>
        </p:txBody>
      </p:sp>
      <p:sp>
        <p:nvSpPr>
          <p:cNvPr id="8" name="TextBox 10"/>
          <p:cNvSpPr txBox="1">
            <a:spLocks noChangeArrowheads="1"/>
          </p:cNvSpPr>
          <p:nvPr/>
        </p:nvSpPr>
        <p:spPr bwMode="auto">
          <a:xfrm>
            <a:off x="266700" y="5157192"/>
            <a:ext cx="8610600" cy="646331"/>
          </a:xfrm>
          <a:prstGeom prst="rect">
            <a:avLst/>
          </a:prstGeom>
          <a:noFill/>
          <a:ln w="9525">
            <a:noFill/>
            <a:miter lim="800000"/>
            <a:headEnd/>
            <a:tailEnd/>
          </a:ln>
        </p:spPr>
        <p:txBody>
          <a:bodyPr>
            <a:spAutoFit/>
          </a:bodyPr>
          <a:lstStyle/>
          <a:p>
            <a:pPr marL="285750" indent="-285750">
              <a:buFont typeface="Arial" panose="020B0604020202020204" pitchFamily="34" charset="0"/>
              <a:buChar char="•"/>
            </a:pPr>
            <a:r>
              <a:rPr lang="en-US" altLang="zh-TW" dirty="0">
                <a:latin typeface="+mj-lt"/>
                <a:ea typeface="新細明體" charset="-120"/>
              </a:rPr>
              <a:t>Final sample includes 1,312 Pol x Dir connections, resulting in 1,819 observations at (Pol-Dir) x Firm x Election Year level. </a:t>
            </a:r>
          </a:p>
        </p:txBody>
      </p:sp>
    </p:spTree>
    <p:extLst>
      <p:ext uri="{BB962C8B-B14F-4D97-AF65-F5344CB8AC3E}">
        <p14:creationId xmlns:p14="http://schemas.microsoft.com/office/powerpoint/2010/main" val="220660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normAutofit fontScale="90000"/>
          </a:bodyPr>
          <a:lstStyle/>
          <a:p>
            <a:r>
              <a:rPr lang="en-US" altLang="zh-TW" dirty="0">
                <a:ea typeface="新細明體" charset="-120"/>
              </a:rPr>
              <a:t>Covariate tests for selected politician, director, and firm characteristics</a:t>
            </a:r>
            <a:endParaRPr lang="en-US" altLang="zh-TW" dirty="0">
              <a:ea typeface="新細明體" charset="-120"/>
            </a:endParaRPr>
          </a:p>
        </p:txBody>
      </p:sp>
      <p:sp>
        <p:nvSpPr>
          <p:cNvPr id="83035" name="TextBox 10"/>
          <p:cNvSpPr txBox="1">
            <a:spLocks noChangeArrowheads="1"/>
          </p:cNvSpPr>
          <p:nvPr/>
        </p:nvSpPr>
        <p:spPr bwMode="auto">
          <a:xfrm>
            <a:off x="287795" y="4760277"/>
            <a:ext cx="8610600" cy="646331"/>
          </a:xfrm>
          <a:prstGeom prst="rect">
            <a:avLst/>
          </a:prstGeom>
          <a:noFill/>
          <a:ln w="9525">
            <a:noFill/>
            <a:miter lim="800000"/>
            <a:headEnd/>
            <a:tailEnd/>
          </a:ln>
        </p:spPr>
        <p:txBody>
          <a:bodyPr>
            <a:spAutoFit/>
          </a:bodyPr>
          <a:lstStyle/>
          <a:p>
            <a:pPr marL="285750" indent="-285750">
              <a:buFont typeface="Arial" panose="020B0604020202020204" pitchFamily="34" charset="0"/>
              <a:buChar char="•"/>
            </a:pPr>
            <a:r>
              <a:rPr lang="en-US" altLang="zh-TW" dirty="0">
                <a:latin typeface="+mj-lt"/>
                <a:ea typeface="新細明體" charset="-120"/>
              </a:rPr>
              <a:t>No significant differences between winners and losers, between directors connected to winners and losers, or between firms connected to winners and losers. </a:t>
            </a:r>
          </a:p>
        </p:txBody>
      </p:sp>
      <p:sp>
        <p:nvSpPr>
          <p:cNvPr id="23" name="Slide Number Placeholder 22"/>
          <p:cNvSpPr>
            <a:spLocks noGrp="1"/>
          </p:cNvSpPr>
          <p:nvPr>
            <p:ph type="sldNum" sz="quarter" idx="12"/>
          </p:nvPr>
        </p:nvSpPr>
        <p:spPr/>
        <p:txBody>
          <a:bodyPr/>
          <a:lstStyle/>
          <a:p>
            <a:fld id="{92D71123-4995-4906-9C78-8DB68EA980A7}" type="slidenum">
              <a:rPr lang="zh-TW" altLang="en-US" smtClean="0">
                <a:solidFill>
                  <a:srgbClr val="7F7F7F"/>
                </a:solidFill>
              </a:rPr>
              <a:pPr/>
              <a:t>28</a:t>
            </a:fld>
            <a:endParaRPr lang="en-US" altLang="zh-TW" dirty="0">
              <a:solidFill>
                <a:srgbClr val="7F7F7F"/>
              </a:solidFill>
            </a:endParaRPr>
          </a:p>
        </p:txBody>
      </p:sp>
      <p:graphicFrame>
        <p:nvGraphicFramePr>
          <p:cNvPr id="12" name="Content Placeholder 3"/>
          <p:cNvGraphicFramePr>
            <a:graphicFrameLocks noGrp="1"/>
          </p:cNvGraphicFramePr>
          <p:nvPr>
            <p:ph idx="1"/>
            <p:extLst>
              <p:ext uri="{D42A27DB-BD31-4B8C-83A1-F6EECF244321}">
                <p14:modId xmlns:p14="http://schemas.microsoft.com/office/powerpoint/2010/main" val="1820584921"/>
              </p:ext>
            </p:extLst>
          </p:nvPr>
        </p:nvGraphicFramePr>
        <p:xfrm>
          <a:off x="373380" y="836712"/>
          <a:ext cx="8503920" cy="3240245"/>
        </p:xfrm>
        <a:graphic>
          <a:graphicData uri="http://schemas.openxmlformats.org/drawingml/2006/table">
            <a:tbl>
              <a:tblPr/>
              <a:tblGrid>
                <a:gridCol w="822960">
                  <a:extLst>
                    <a:ext uri="{9D8B030D-6E8A-4147-A177-3AD203B41FA5}">
                      <a16:colId xmlns:a16="http://schemas.microsoft.com/office/drawing/2014/main" xmlns="" val="20000"/>
                    </a:ext>
                  </a:extLst>
                </a:gridCol>
                <a:gridCol w="640080">
                  <a:extLst>
                    <a:ext uri="{9D8B030D-6E8A-4147-A177-3AD203B41FA5}">
                      <a16:colId xmlns:a16="http://schemas.microsoft.com/office/drawing/2014/main" xmlns="" val="20001"/>
                    </a:ext>
                  </a:extLst>
                </a:gridCol>
                <a:gridCol w="640080">
                  <a:extLst>
                    <a:ext uri="{9D8B030D-6E8A-4147-A177-3AD203B41FA5}">
                      <a16:colId xmlns:a16="http://schemas.microsoft.com/office/drawing/2014/main" xmlns="" val="20002"/>
                    </a:ext>
                  </a:extLst>
                </a:gridCol>
                <a:gridCol w="640080">
                  <a:extLst>
                    <a:ext uri="{9D8B030D-6E8A-4147-A177-3AD203B41FA5}">
                      <a16:colId xmlns:a16="http://schemas.microsoft.com/office/drawing/2014/main" xmlns="" val="20003"/>
                    </a:ext>
                  </a:extLst>
                </a:gridCol>
                <a:gridCol w="640080">
                  <a:extLst>
                    <a:ext uri="{9D8B030D-6E8A-4147-A177-3AD203B41FA5}">
                      <a16:colId xmlns:a16="http://schemas.microsoft.com/office/drawing/2014/main" xmlns="" val="414819330"/>
                    </a:ext>
                  </a:extLst>
                </a:gridCol>
                <a:gridCol w="640080">
                  <a:extLst>
                    <a:ext uri="{9D8B030D-6E8A-4147-A177-3AD203B41FA5}">
                      <a16:colId xmlns:a16="http://schemas.microsoft.com/office/drawing/2014/main" xmlns="" val="215766035"/>
                    </a:ext>
                  </a:extLst>
                </a:gridCol>
                <a:gridCol w="640080">
                  <a:extLst>
                    <a:ext uri="{9D8B030D-6E8A-4147-A177-3AD203B41FA5}">
                      <a16:colId xmlns:a16="http://schemas.microsoft.com/office/drawing/2014/main" xmlns="" val="4221112823"/>
                    </a:ext>
                  </a:extLst>
                </a:gridCol>
                <a:gridCol w="640080">
                  <a:extLst>
                    <a:ext uri="{9D8B030D-6E8A-4147-A177-3AD203B41FA5}">
                      <a16:colId xmlns:a16="http://schemas.microsoft.com/office/drawing/2014/main" xmlns="" val="3612071849"/>
                    </a:ext>
                  </a:extLst>
                </a:gridCol>
                <a:gridCol w="640080">
                  <a:extLst>
                    <a:ext uri="{9D8B030D-6E8A-4147-A177-3AD203B41FA5}">
                      <a16:colId xmlns:a16="http://schemas.microsoft.com/office/drawing/2014/main" xmlns="" val="20004"/>
                    </a:ext>
                  </a:extLst>
                </a:gridCol>
                <a:gridCol w="640080">
                  <a:extLst>
                    <a:ext uri="{9D8B030D-6E8A-4147-A177-3AD203B41FA5}">
                      <a16:colId xmlns:a16="http://schemas.microsoft.com/office/drawing/2014/main" xmlns="" val="20005"/>
                    </a:ext>
                  </a:extLst>
                </a:gridCol>
                <a:gridCol w="640080">
                  <a:extLst>
                    <a:ext uri="{9D8B030D-6E8A-4147-A177-3AD203B41FA5}">
                      <a16:colId xmlns:a16="http://schemas.microsoft.com/office/drawing/2014/main" xmlns="" val="20006"/>
                    </a:ext>
                  </a:extLst>
                </a:gridCol>
                <a:gridCol w="640080">
                  <a:extLst>
                    <a:ext uri="{9D8B030D-6E8A-4147-A177-3AD203B41FA5}">
                      <a16:colId xmlns:a16="http://schemas.microsoft.com/office/drawing/2014/main" xmlns="" val="20007"/>
                    </a:ext>
                  </a:extLst>
                </a:gridCol>
                <a:gridCol w="640080">
                  <a:extLst>
                    <a:ext uri="{9D8B030D-6E8A-4147-A177-3AD203B41FA5}">
                      <a16:colId xmlns:a16="http://schemas.microsoft.com/office/drawing/2014/main" xmlns="" val="20008"/>
                    </a:ext>
                  </a:extLst>
                </a:gridCol>
              </a:tblGrid>
              <a:tr h="313161">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400" b="1" i="0" u="none" strike="noStrike" cap="none" normalizeH="0" baseline="0" dirty="0">
                          <a:ln>
                            <a:noFill/>
                          </a:ln>
                          <a:solidFill>
                            <a:schemeClr val="tx1"/>
                          </a:solidFill>
                          <a:effectLst/>
                          <a:latin typeface="Constantia" pitchFamily="18" charset="0"/>
                          <a:ea typeface="新細明體" charset="-120"/>
                        </a:rPr>
                        <a:t>(1)</a:t>
                      </a: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400" b="1" i="0" u="none" strike="noStrike" cap="none" normalizeH="0" baseline="0" dirty="0">
                          <a:ln>
                            <a:noFill/>
                          </a:ln>
                          <a:solidFill>
                            <a:schemeClr val="tx1"/>
                          </a:solidFill>
                          <a:effectLst/>
                          <a:latin typeface="Constantia" pitchFamily="18" charset="0"/>
                          <a:ea typeface="新細明體" charset="-120"/>
                        </a:rPr>
                        <a:t>(2)</a:t>
                      </a: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400" b="1" i="0" u="none" strike="noStrike" cap="none" normalizeH="0" baseline="0" dirty="0">
                          <a:ln>
                            <a:noFill/>
                          </a:ln>
                          <a:solidFill>
                            <a:schemeClr val="tx1"/>
                          </a:solidFill>
                          <a:effectLst/>
                          <a:latin typeface="Constantia" pitchFamily="18" charset="0"/>
                          <a:ea typeface="新細明體" charset="-120"/>
                        </a:rPr>
                        <a:t>(3)</a:t>
                      </a: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400" b="1" i="0" u="none" strike="noStrike" cap="none" normalizeH="0" baseline="0" dirty="0">
                          <a:ln>
                            <a:noFill/>
                          </a:ln>
                          <a:solidFill>
                            <a:schemeClr val="tx1"/>
                          </a:solidFill>
                          <a:effectLst/>
                          <a:latin typeface="Constantia" pitchFamily="18" charset="0"/>
                          <a:ea typeface="新細明體" charset="-120"/>
                        </a:rPr>
                        <a:t>(4)</a:t>
                      </a: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400" b="1" i="0" u="none" strike="noStrike" cap="none" normalizeH="0" baseline="0" dirty="0">
                          <a:ln>
                            <a:noFill/>
                          </a:ln>
                          <a:solidFill>
                            <a:schemeClr val="tx1"/>
                          </a:solidFill>
                          <a:effectLst/>
                          <a:latin typeface="Constantia" pitchFamily="18" charset="0"/>
                          <a:ea typeface="新細明體" charset="-120"/>
                        </a:rPr>
                        <a:t>(5)</a:t>
                      </a: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400" b="1" i="0" u="none" strike="noStrike" cap="none" normalizeH="0" baseline="0" dirty="0">
                          <a:ln>
                            <a:noFill/>
                          </a:ln>
                          <a:solidFill>
                            <a:schemeClr val="tx1"/>
                          </a:solidFill>
                          <a:effectLst/>
                          <a:latin typeface="Constantia" pitchFamily="18" charset="0"/>
                          <a:ea typeface="新細明體" charset="-120"/>
                        </a:rPr>
                        <a:t>(6)</a:t>
                      </a: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zh-TW" sz="1400" b="1" i="0" u="none" strike="noStrike" cap="none" normalizeH="0" baseline="0" dirty="0">
                          <a:ln>
                            <a:noFill/>
                          </a:ln>
                          <a:solidFill>
                            <a:schemeClr val="tx1"/>
                          </a:solidFill>
                          <a:effectLst/>
                          <a:latin typeface="Constantia" pitchFamily="18" charset="0"/>
                          <a:ea typeface="新細明體" charset="-120"/>
                        </a:rPr>
                        <a:t>(7)</a:t>
                      </a: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zh-TW" sz="1400" b="1" i="0" u="none" strike="noStrike" cap="none" normalizeH="0" baseline="0" dirty="0">
                          <a:ln>
                            <a:noFill/>
                          </a:ln>
                          <a:solidFill>
                            <a:schemeClr val="tx1"/>
                          </a:solidFill>
                          <a:effectLst/>
                          <a:latin typeface="Constantia" pitchFamily="18" charset="0"/>
                          <a:ea typeface="新細明體" charset="-120"/>
                        </a:rPr>
                        <a:t>(8)</a:t>
                      </a: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400" b="1" i="0" u="none" strike="noStrike" cap="none" normalizeH="0" baseline="0" dirty="0">
                          <a:ln>
                            <a:noFill/>
                          </a:ln>
                          <a:solidFill>
                            <a:schemeClr val="tx1"/>
                          </a:solidFill>
                          <a:effectLst/>
                          <a:latin typeface="Constantia" pitchFamily="18" charset="0"/>
                          <a:ea typeface="新細明體" charset="-120"/>
                        </a:rPr>
                        <a:t>(9)</a:t>
                      </a: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400" b="1" i="0" u="none" strike="noStrike" cap="none" normalizeH="0" baseline="0" dirty="0">
                          <a:ln>
                            <a:noFill/>
                          </a:ln>
                          <a:solidFill>
                            <a:schemeClr val="tx1"/>
                          </a:solidFill>
                          <a:effectLst/>
                          <a:latin typeface="Constantia" pitchFamily="18" charset="0"/>
                          <a:ea typeface="新細明體" charset="-120"/>
                        </a:rPr>
                        <a:t>(10)</a:t>
                      </a: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zh-TW" sz="1400" b="1" i="0" u="none" strike="noStrike" cap="none" normalizeH="0" baseline="0" dirty="0">
                          <a:ln>
                            <a:noFill/>
                          </a:ln>
                          <a:solidFill>
                            <a:schemeClr val="tx1"/>
                          </a:solidFill>
                          <a:effectLst/>
                          <a:latin typeface="Constantia" pitchFamily="18" charset="0"/>
                          <a:ea typeface="新細明體" charset="-120"/>
                        </a:rPr>
                        <a:t>(11)</a:t>
                      </a: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zh-TW" sz="1400" b="1" i="0" u="none" strike="noStrike" cap="none" normalizeH="0" baseline="0" dirty="0">
                          <a:ln>
                            <a:noFill/>
                          </a:ln>
                          <a:solidFill>
                            <a:schemeClr val="tx1"/>
                          </a:solidFill>
                          <a:effectLst/>
                          <a:latin typeface="Constantia" pitchFamily="18" charset="0"/>
                          <a:ea typeface="新細明體" charset="-120"/>
                        </a:rPr>
                        <a:t>(12)</a:t>
                      </a: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720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4">
                  <a:txBody>
                    <a:bodyPr/>
                    <a:lstStyle/>
                    <a:p>
                      <a:pPr algn="ctr" fontAlgn="ctr"/>
                      <a:r>
                        <a:rPr lang="en-US" sz="1400" b="0" i="0" u="none" strike="noStrike" dirty="0">
                          <a:effectLst/>
                          <a:latin typeface="Constantia" panose="02030602050306030303" pitchFamily="18" charset="0"/>
                        </a:rPr>
                        <a:t>Politician</a:t>
                      </a:r>
                      <a:r>
                        <a:rPr lang="en-US" sz="1400" b="0" i="0" u="none" strike="noStrike" baseline="0" dirty="0">
                          <a:effectLst/>
                          <a:latin typeface="Constantia" panose="02030602050306030303" pitchFamily="18" charset="0"/>
                        </a:rPr>
                        <a:t> characteristics</a:t>
                      </a:r>
                      <a:endParaRPr lang="en-US" sz="14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ctr" fontAlgn="ctr"/>
                      <a:endParaRPr lang="en-US" sz="14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4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4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3">
                  <a:txBody>
                    <a:bodyPr/>
                    <a:lstStyle/>
                    <a:p>
                      <a:pPr algn="ctr" fontAlgn="ctr"/>
                      <a:r>
                        <a:rPr lang="en-US" sz="1400" b="0" i="0" u="none" strike="noStrike" dirty="0">
                          <a:effectLst/>
                          <a:latin typeface="Constantia" panose="02030602050306030303" pitchFamily="18" charset="0"/>
                        </a:rPr>
                        <a:t>Director</a:t>
                      </a:r>
                      <a:r>
                        <a:rPr lang="en-US" sz="1400" b="0" i="0" u="none" strike="noStrike" baseline="0" dirty="0">
                          <a:effectLst/>
                          <a:latin typeface="Constantia" panose="02030602050306030303" pitchFamily="18" charset="0"/>
                        </a:rPr>
                        <a:t> characteristics</a:t>
                      </a:r>
                      <a:endParaRPr lang="en-US" sz="14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ctr" fontAlgn="ctr"/>
                      <a:endParaRPr lang="en-US" sz="14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4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5">
                  <a:txBody>
                    <a:bodyPr/>
                    <a:lstStyle/>
                    <a:p>
                      <a:pPr algn="ctr" fontAlgn="ctr"/>
                      <a:r>
                        <a:rPr lang="en-US" sz="1400" b="0" i="0" u="none" strike="noStrike" dirty="0">
                          <a:effectLst/>
                          <a:latin typeface="Constantia" panose="02030602050306030303" pitchFamily="18" charset="0"/>
                        </a:rPr>
                        <a:t>Firm characteristics (1-Year Lag)</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ctr" fontAlgn="ctr"/>
                      <a:endParaRPr lang="en-US" sz="14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4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4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4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78602609"/>
                  </a:ext>
                </a:extLst>
              </a:tr>
              <a:tr h="7325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Constantia" pitchFamily="18" charset="0"/>
                          <a:ea typeface="新細明體" charset="-120"/>
                        </a:rPr>
                        <a:t>DEPVAR</a:t>
                      </a:r>
                    </a:p>
                  </a:txBody>
                  <a:tcPr marL="9525" marR="9525" marT="9525" marB="0" anchor="ctr" horzOverflow="overflow">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Gender</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Age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Grad.</a:t>
                      </a:r>
                      <a:r>
                        <a:rPr lang="en-US" sz="1400" b="0" i="0" u="none" strike="noStrike" baseline="0" dirty="0">
                          <a:effectLst/>
                          <a:latin typeface="Constantia" panose="02030602050306030303" pitchFamily="18" charset="0"/>
                        </a:rPr>
                        <a:t> Degree</a:t>
                      </a:r>
                      <a:endParaRPr lang="en-US" sz="1400" b="0" i="0" u="none" strike="noStrike" dirty="0">
                        <a:effectLst/>
                        <a:latin typeface="Constantia" panose="02030602050306030303" pitchFamily="18"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State</a:t>
                      </a:r>
                      <a:r>
                        <a:rPr lang="en-US" sz="1400" b="0" i="0" u="none" strike="noStrike" baseline="0" dirty="0">
                          <a:effectLst/>
                          <a:latin typeface="Constantia" panose="02030602050306030303" pitchFamily="18" charset="0"/>
                        </a:rPr>
                        <a:t> Politics</a:t>
                      </a:r>
                      <a:endParaRPr lang="en-US" sz="1400" b="0" i="0" u="none" strike="noStrike" dirty="0">
                        <a:effectLst/>
                        <a:latin typeface="Constantia" panose="02030602050306030303" pitchFamily="18"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Gender</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Age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Grad. Degree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Log</a:t>
                      </a:r>
                    </a:p>
                    <a:p>
                      <a:pPr algn="ctr" fontAlgn="ctr"/>
                      <a:r>
                        <a:rPr lang="en-US" sz="1400" b="0" i="0" u="none" strike="noStrike" dirty="0">
                          <a:effectLst/>
                          <a:latin typeface="Constantia" panose="02030602050306030303" pitchFamily="18" charset="0"/>
                        </a:rPr>
                        <a:t>(Emp.)</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In-state </a:t>
                      </a:r>
                      <a:r>
                        <a:rPr lang="en-US" sz="1400" b="0" i="0" u="none" strike="noStrike" dirty="0" err="1">
                          <a:effectLst/>
                          <a:latin typeface="Constantia" panose="02030602050306030303" pitchFamily="18" charset="0"/>
                        </a:rPr>
                        <a:t>Activi</a:t>
                      </a:r>
                      <a:r>
                        <a:rPr lang="en-US" sz="1400" b="0" i="0" u="none" strike="noStrike" dirty="0">
                          <a:effectLst/>
                          <a:latin typeface="Constantia" panose="02030602050306030303" pitchFamily="18" charset="0"/>
                        </a:rPr>
                        <a:t>-ties</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Gov. Con-tracts</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err="1">
                          <a:effectLst/>
                          <a:latin typeface="Constantia" panose="02030602050306030303" pitchFamily="18" charset="0"/>
                        </a:rPr>
                        <a:t>Hldgs</a:t>
                      </a:r>
                      <a:r>
                        <a:rPr lang="en-US" sz="1400" b="0" i="0" u="none" strike="noStrike" dirty="0">
                          <a:effectLst/>
                          <a:latin typeface="Constantia" panose="02030602050306030303" pitchFamily="18" charset="0"/>
                        </a:rPr>
                        <a:t>. by Inst. Owners</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Board Size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57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Constantia" pitchFamily="18" charset="0"/>
                          <a:ea typeface="新細明體" charset="-120"/>
                        </a:rPr>
                        <a:t>Win/Lose</a:t>
                      </a:r>
                    </a:p>
                  </a:txBody>
                  <a:tcPr marL="9525" marR="9525" marT="9525" marB="0" anchor="ctr" horzOverflow="overflow">
                    <a:lnL>
                      <a:noFill/>
                    </a:lnL>
                    <a:lnR w="28575"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a:noFill/>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0.100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2.673</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0.024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a:noFill/>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-0.173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-0.030</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lang="en-US" sz="1400" b="0" i="0" u="none" strike="noStrike">
                          <a:effectLst/>
                          <a:latin typeface="Constantia" panose="02030602050306030303" pitchFamily="18" charset="0"/>
                        </a:rPr>
                        <a:t>2.685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-0.016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0.309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0.024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45.96</a:t>
                      </a:r>
                    </a:p>
                  </a:txBody>
                  <a:tcPr marL="9525" marR="9525" marT="9525"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0.010</a:t>
                      </a:r>
                    </a:p>
                  </a:txBody>
                  <a:tcPr marL="9525" marR="9525" marT="9525"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1400" b="0" i="0" u="none" strike="noStrike">
                          <a:effectLst/>
                          <a:latin typeface="Constantia" panose="02030602050306030303" pitchFamily="18" charset="0"/>
                        </a:rPr>
                        <a:t>-0.113</a:t>
                      </a:r>
                    </a:p>
                  </a:txBody>
                  <a:tcPr marL="9525" marR="9525" marT="9525"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5720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TW" altLang="en-US"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[0.119]</a:t>
                      </a:r>
                    </a:p>
                  </a:txBody>
                  <a:tcPr marL="9525" marR="9525" marT="9525" marB="0"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[2.098]</a:t>
                      </a:r>
                    </a:p>
                  </a:txBody>
                  <a:tcPr marL="9525" marR="9525" marT="9525" marB="0"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[0.238]</a:t>
                      </a:r>
                    </a:p>
                  </a:txBody>
                  <a:tcPr marL="9525" marR="9525" marT="9525" marB="0" anchor="ctr">
                    <a:lnL>
                      <a:noFill/>
                    </a:lnL>
                    <a:lnR>
                      <a:noFill/>
                    </a:lnR>
                    <a:lnT>
                      <a:noFill/>
                    </a:lnT>
                    <a:lnB>
                      <a:noFill/>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[0.196]</a:t>
                      </a:r>
                    </a:p>
                  </a:txBody>
                  <a:tcPr marL="9525" marR="9525" marT="9525" marB="0" anchor="ctr">
                    <a:lnL>
                      <a:noFill/>
                    </a:lnL>
                    <a:lnR>
                      <a:noFill/>
                    </a:lnR>
                    <a:lnT w="38100" cap="flat" cmpd="sng" algn="ctr">
                      <a:noFill/>
                      <a:prstDash val="solid"/>
                      <a:round/>
                      <a:headEnd type="none" w="med" len="med"/>
                      <a:tailEnd type="none" w="med" len="med"/>
                    </a:lnT>
                    <a:lnB>
                      <a:noFill/>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[0.041]</a:t>
                      </a:r>
                    </a:p>
                  </a:txBody>
                  <a:tcPr marL="9525" marR="9525" marT="9525" marB="0" anchor="ctr">
                    <a:lnL>
                      <a:noFill/>
                    </a:lnL>
                    <a:lnR>
                      <a:noFill/>
                    </a:lnR>
                    <a:lnT w="38100" cap="flat" cmpd="sng" algn="ctr">
                      <a:noFill/>
                      <a:prstDash val="solid"/>
                      <a:round/>
                      <a:headEnd type="none" w="med" len="med"/>
                      <a:tailEnd type="none" w="med" len="med"/>
                    </a:lnT>
                    <a:lnB>
                      <a:noFill/>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[2.053]</a:t>
                      </a:r>
                    </a:p>
                  </a:txBody>
                  <a:tcPr marL="9525" marR="9525" marT="9525" marB="0" anchor="ctr">
                    <a:lnL>
                      <a:noFill/>
                    </a:lnL>
                    <a:lnR>
                      <a:noFill/>
                    </a:lnR>
                    <a:lnT w="38100" cap="flat" cmpd="sng" algn="ctr">
                      <a:noFill/>
                      <a:prstDash val="solid"/>
                      <a:round/>
                      <a:headEnd type="none" w="med" len="med"/>
                      <a:tailEnd type="none" w="med" len="med"/>
                    </a:lnT>
                    <a:lnB>
                      <a:noFill/>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[0.080]</a:t>
                      </a:r>
                    </a:p>
                  </a:txBody>
                  <a:tcPr marL="9525" marR="9525" marT="9525" marB="0" anchor="ctr">
                    <a:lnL>
                      <a:noFill/>
                    </a:lnL>
                    <a:lnR>
                      <a:noFill/>
                    </a:lnR>
                    <a:lnT w="38100" cap="flat" cmpd="sng" algn="ctr">
                      <a:noFill/>
                      <a:prstDash val="solid"/>
                      <a:round/>
                      <a:headEnd type="none" w="med" len="med"/>
                      <a:tailEnd type="none" w="med" len="med"/>
                    </a:lnT>
                    <a:lnB>
                      <a:noFill/>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[0.269]</a:t>
                      </a:r>
                    </a:p>
                  </a:txBody>
                  <a:tcPr marL="9525" marR="9525" marT="9525" marB="0" anchor="ctr">
                    <a:lnL>
                      <a:noFill/>
                    </a:lnL>
                    <a:lnR>
                      <a:noFill/>
                    </a:lnR>
                    <a:lnT w="38100" cap="flat" cmpd="sng" algn="ctr">
                      <a:noFill/>
                      <a:prstDash val="solid"/>
                      <a:round/>
                      <a:headEnd type="none" w="med" len="med"/>
                      <a:tailEnd type="none" w="med" len="med"/>
                    </a:lnT>
                    <a:lnB>
                      <a:noFill/>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[0.050]</a:t>
                      </a:r>
                    </a:p>
                  </a:txBody>
                  <a:tcPr marL="9525" marR="9525" marT="9525" marB="0" anchor="ctr">
                    <a:lnL>
                      <a:noFill/>
                    </a:lnL>
                    <a:lnR>
                      <a:noFill/>
                    </a:lnR>
                    <a:lnT w="38100" cap="flat" cmpd="sng" algn="ctr">
                      <a:noFill/>
                      <a:prstDash val="solid"/>
                      <a:round/>
                      <a:headEnd type="none" w="med" len="med"/>
                      <a:tailEnd type="none" w="med" len="med"/>
                    </a:lnT>
                    <a:lnB>
                      <a:noFill/>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[28.64]</a:t>
                      </a:r>
                    </a:p>
                  </a:txBody>
                  <a:tcPr marL="9525" marR="9525" marT="9525" marB="0" anchor="ctr">
                    <a:lnL>
                      <a:noFill/>
                    </a:lnL>
                    <a:lnR>
                      <a:noFill/>
                    </a:lnR>
                    <a:lnT w="38100" cap="flat" cmpd="sng" algn="ctr">
                      <a:noFill/>
                      <a:prstDash val="solid"/>
                      <a:round/>
                      <a:headEnd type="none" w="med" len="med"/>
                      <a:tailEnd type="none" w="med" len="med"/>
                    </a:lnT>
                    <a:lnB>
                      <a:noFill/>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[0.020]</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[0.547]</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6576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4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6"/>
                  </a:ext>
                </a:extLst>
              </a:tr>
              <a:tr h="457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Constantia" pitchFamily="18" charset="0"/>
                          <a:ea typeface="新細明體" charset="-120"/>
                        </a:rPr>
                        <a:t>Obs.</a:t>
                      </a:r>
                    </a:p>
                  </a:txBody>
                  <a:tcPr marL="9525" marR="9525" marT="9525" marB="0" anchor="ctr" horzOverflow="overflow">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1,817</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1,797</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1,819</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1,819</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1,819</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1,722</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1,819</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effectLst/>
                          <a:latin typeface="Constantia" panose="02030602050306030303" pitchFamily="18" charset="0"/>
                        </a:rPr>
                        <a:t>1,484</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1,809</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1,717</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1,087</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effectLst/>
                          <a:latin typeface="Constantia" panose="02030602050306030303" pitchFamily="18" charset="0"/>
                        </a:rPr>
                        <a:t>1,244</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174814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normAutofit fontScale="90000"/>
          </a:bodyPr>
          <a:lstStyle/>
          <a:p>
            <a:r>
              <a:rPr lang="fr-FR" altLang="zh-TW" dirty="0">
                <a:ea typeface="新細明體" charset="-120"/>
              </a:rPr>
              <a:t>Connections to </a:t>
            </a:r>
            <a:r>
              <a:rPr lang="fr-FR" altLang="zh-TW" dirty="0" err="1">
                <a:ea typeface="新細明體" charset="-120"/>
              </a:rPr>
              <a:t>elected</a:t>
            </a:r>
            <a:r>
              <a:rPr lang="fr-FR" altLang="zh-TW" dirty="0">
                <a:ea typeface="新細明體" charset="-120"/>
              </a:rPr>
              <a:t> </a:t>
            </a:r>
            <a:r>
              <a:rPr lang="fr-FR" altLang="zh-TW" dirty="0" err="1">
                <a:ea typeface="新細明體" charset="-120"/>
              </a:rPr>
              <a:t>Congresspersons</a:t>
            </a:r>
            <a:r>
              <a:rPr lang="fr-FR" altLang="zh-TW" dirty="0">
                <a:ea typeface="新細明體" charset="-120"/>
              </a:rPr>
              <a:t> </a:t>
            </a:r>
            <a:r>
              <a:rPr lang="fr-FR" altLang="zh-TW" dirty="0" err="1">
                <a:ea typeface="新細明體" charset="-120"/>
              </a:rPr>
              <a:t>bring</a:t>
            </a:r>
            <a:r>
              <a:rPr lang="fr-FR" altLang="zh-TW" dirty="0">
                <a:ea typeface="新細明體" charset="-120"/>
              </a:rPr>
              <a:t> </a:t>
            </a:r>
            <a:r>
              <a:rPr lang="fr-FR" altLang="zh-TW" dirty="0" err="1">
                <a:ea typeface="新細明體" charset="-120"/>
              </a:rPr>
              <a:t>negative</a:t>
            </a:r>
            <a:r>
              <a:rPr lang="fr-FR" altLang="zh-TW" dirty="0">
                <a:ea typeface="新細明體" charset="-120"/>
              </a:rPr>
              <a:t> values </a:t>
            </a:r>
            <a:endParaRPr lang="en-US" altLang="zh-TW" dirty="0">
              <a:ea typeface="新細明體" charset="-120"/>
            </a:endParaRPr>
          </a:p>
        </p:txBody>
      </p:sp>
      <p:sp>
        <p:nvSpPr>
          <p:cNvPr id="83035" name="TextBox 10"/>
          <p:cNvSpPr txBox="1">
            <a:spLocks noChangeArrowheads="1"/>
          </p:cNvSpPr>
          <p:nvPr/>
        </p:nvSpPr>
        <p:spPr bwMode="auto">
          <a:xfrm>
            <a:off x="255815" y="4509120"/>
            <a:ext cx="8610600" cy="1200329"/>
          </a:xfrm>
          <a:prstGeom prst="rect">
            <a:avLst/>
          </a:prstGeom>
          <a:noFill/>
          <a:ln w="9525">
            <a:noFill/>
            <a:miter lim="800000"/>
            <a:headEnd/>
            <a:tailEnd/>
          </a:ln>
        </p:spPr>
        <p:txBody>
          <a:bodyPr>
            <a:spAutoFit/>
          </a:bodyPr>
          <a:lstStyle/>
          <a:p>
            <a:pPr marL="285750" indent="-285750">
              <a:buFont typeface="Arial" panose="020B0604020202020204" pitchFamily="34" charset="0"/>
              <a:buChar char="•"/>
            </a:pPr>
            <a:r>
              <a:rPr lang="en-US" altLang="zh-TW" dirty="0">
                <a:latin typeface="+mj-lt"/>
                <a:ea typeface="新細明體" charset="-120"/>
              </a:rPr>
              <a:t>Significant 4.8% difference in CAR between firms connected to losers and winners coming from state politics; even stronger effect among local firms.</a:t>
            </a:r>
          </a:p>
          <a:p>
            <a:pPr marL="285750" indent="-285750">
              <a:buFont typeface="Arial" panose="020B0604020202020204" pitchFamily="34" charset="0"/>
              <a:buChar char="•"/>
            </a:pPr>
            <a:r>
              <a:rPr lang="en-US" altLang="zh-TW" dirty="0">
                <a:latin typeface="+mj-lt"/>
                <a:ea typeface="新細明體" charset="-120"/>
              </a:rPr>
              <a:t>Effect robust to additional controls &amp; FEs, different clustering schemes, polynomial orders, bandwidths, CAR constructions, and non-parametric procedure.</a:t>
            </a:r>
          </a:p>
        </p:txBody>
      </p:sp>
      <p:sp>
        <p:nvSpPr>
          <p:cNvPr id="23" name="Slide Number Placeholder 22"/>
          <p:cNvSpPr>
            <a:spLocks noGrp="1"/>
          </p:cNvSpPr>
          <p:nvPr>
            <p:ph type="sldNum" sz="quarter" idx="12"/>
          </p:nvPr>
        </p:nvSpPr>
        <p:spPr/>
        <p:txBody>
          <a:bodyPr/>
          <a:lstStyle/>
          <a:p>
            <a:fld id="{92D71123-4995-4906-9C78-8DB68EA980A7}" type="slidenum">
              <a:rPr lang="zh-TW" altLang="en-US" smtClean="0">
                <a:solidFill>
                  <a:srgbClr val="7F7F7F"/>
                </a:solidFill>
              </a:rPr>
              <a:pPr/>
              <a:t>29</a:t>
            </a:fld>
            <a:endParaRPr lang="en-US" altLang="zh-TW" dirty="0">
              <a:solidFill>
                <a:srgbClr val="7F7F7F"/>
              </a:solidFill>
            </a:endParaRPr>
          </a:p>
        </p:txBody>
      </p:sp>
      <p:graphicFrame>
        <p:nvGraphicFramePr>
          <p:cNvPr id="12" name="Content Placeholder 3"/>
          <p:cNvGraphicFramePr>
            <a:graphicFrameLocks noGrp="1"/>
          </p:cNvGraphicFramePr>
          <p:nvPr>
            <p:ph idx="1"/>
            <p:extLst>
              <p:ext uri="{D42A27DB-BD31-4B8C-83A1-F6EECF244321}">
                <p14:modId xmlns:p14="http://schemas.microsoft.com/office/powerpoint/2010/main" val="2623027141"/>
              </p:ext>
            </p:extLst>
          </p:nvPr>
        </p:nvGraphicFramePr>
        <p:xfrm>
          <a:off x="234584" y="836712"/>
          <a:ext cx="8640004" cy="3594304"/>
        </p:xfrm>
        <a:graphic>
          <a:graphicData uri="http://schemas.openxmlformats.org/drawingml/2006/table">
            <a:tbl>
              <a:tblPr/>
              <a:tblGrid>
                <a:gridCol w="1272000">
                  <a:extLst>
                    <a:ext uri="{9D8B030D-6E8A-4147-A177-3AD203B41FA5}">
                      <a16:colId xmlns:a16="http://schemas.microsoft.com/office/drawing/2014/main" xmlns="" val="20000"/>
                    </a:ext>
                  </a:extLst>
                </a:gridCol>
                <a:gridCol w="1052572">
                  <a:extLst>
                    <a:ext uri="{9D8B030D-6E8A-4147-A177-3AD203B41FA5}">
                      <a16:colId xmlns:a16="http://schemas.microsoft.com/office/drawing/2014/main" xmlns="" val="2004852290"/>
                    </a:ext>
                  </a:extLst>
                </a:gridCol>
                <a:gridCol w="1052572">
                  <a:extLst>
                    <a:ext uri="{9D8B030D-6E8A-4147-A177-3AD203B41FA5}">
                      <a16:colId xmlns:a16="http://schemas.microsoft.com/office/drawing/2014/main" xmlns="" val="20001"/>
                    </a:ext>
                  </a:extLst>
                </a:gridCol>
                <a:gridCol w="1052572">
                  <a:extLst>
                    <a:ext uri="{9D8B030D-6E8A-4147-A177-3AD203B41FA5}">
                      <a16:colId xmlns:a16="http://schemas.microsoft.com/office/drawing/2014/main" xmlns="" val="20002"/>
                    </a:ext>
                  </a:extLst>
                </a:gridCol>
                <a:gridCol w="1052572">
                  <a:extLst>
                    <a:ext uri="{9D8B030D-6E8A-4147-A177-3AD203B41FA5}">
                      <a16:colId xmlns:a16="http://schemas.microsoft.com/office/drawing/2014/main" xmlns="" val="20003"/>
                    </a:ext>
                  </a:extLst>
                </a:gridCol>
                <a:gridCol w="1052572">
                  <a:extLst>
                    <a:ext uri="{9D8B030D-6E8A-4147-A177-3AD203B41FA5}">
                      <a16:colId xmlns:a16="http://schemas.microsoft.com/office/drawing/2014/main" xmlns="" val="20004"/>
                    </a:ext>
                  </a:extLst>
                </a:gridCol>
                <a:gridCol w="1052572">
                  <a:extLst>
                    <a:ext uri="{9D8B030D-6E8A-4147-A177-3AD203B41FA5}">
                      <a16:colId xmlns:a16="http://schemas.microsoft.com/office/drawing/2014/main" xmlns="" val="20005"/>
                    </a:ext>
                  </a:extLst>
                </a:gridCol>
                <a:gridCol w="1052572">
                  <a:extLst>
                    <a:ext uri="{9D8B030D-6E8A-4147-A177-3AD203B41FA5}">
                      <a16:colId xmlns:a16="http://schemas.microsoft.com/office/drawing/2014/main" xmlns="" val="20006"/>
                    </a:ext>
                  </a:extLst>
                </a:gridCol>
              </a:tblGrid>
              <a:tr h="2539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Constantia" panose="02030602050306030303" pitchFamily="18" charset="0"/>
                          <a:ea typeface="新細明體" charset="-120"/>
                        </a:rPr>
                        <a:t>CAR(-1,+5) </a:t>
                      </a:r>
                      <a:endPar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Constantia" panose="02030602050306030303" pitchFamily="18" charset="0"/>
                          <a:ea typeface="新細明體" charset="-120"/>
                        </a:rPr>
                        <a:t>(1)</a:t>
                      </a: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Constantia" panose="02030602050306030303" pitchFamily="18" charset="0"/>
                          <a:ea typeface="新細明體" charset="-120"/>
                        </a:rPr>
                        <a:t>(2)</a:t>
                      </a:r>
                      <a:endPar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Constantia" panose="02030602050306030303" pitchFamily="18" charset="0"/>
                          <a:ea typeface="新細明體" charset="-120"/>
                        </a:rPr>
                        <a:t>(3)</a:t>
                      </a:r>
                      <a:endPar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Constantia" panose="02030602050306030303" pitchFamily="18" charset="0"/>
                          <a:ea typeface="新細明體" charset="-120"/>
                        </a:rPr>
                        <a:t>(4)</a:t>
                      </a:r>
                      <a:endPar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Constantia" panose="02030602050306030303" pitchFamily="18" charset="0"/>
                          <a:ea typeface="新細明體" charset="-120"/>
                        </a:rPr>
                        <a:t>(5)</a:t>
                      </a:r>
                      <a:endPar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Constantia" panose="02030602050306030303" pitchFamily="18" charset="0"/>
                          <a:ea typeface="新細明體" charset="-120"/>
                        </a:rPr>
                        <a:t>(6)</a:t>
                      </a:r>
                      <a:endPar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Constantia" panose="02030602050306030303" pitchFamily="18" charset="0"/>
                          <a:ea typeface="新細明體" charset="-120"/>
                        </a:rPr>
                        <a:t>(7)</a:t>
                      </a:r>
                      <a:endPar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3252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rPr>
                        <a:t>Sample</a:t>
                      </a:r>
                    </a:p>
                  </a:txBody>
                  <a:tcPr marL="9525" marR="9525" marT="9525" marB="0" anchor="ctr" horzOverflow="overflow">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Full sample</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State Politics</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Federal Offices</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State Politics &amp;</a:t>
                      </a:r>
                      <a:r>
                        <a:rPr lang="en-US" sz="1600" b="0" i="0" u="none" strike="noStrike" baseline="0" dirty="0">
                          <a:effectLst/>
                          <a:latin typeface="Constantia" panose="02030602050306030303" pitchFamily="18" charset="0"/>
                        </a:rPr>
                        <a:t> Local Firms</a:t>
                      </a:r>
                      <a:endParaRPr lang="en-US" sz="16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State Politics &amp; Non</a:t>
                      </a:r>
                      <a:r>
                        <a:rPr lang="en-US" sz="1600" b="0" i="0" u="none" strike="noStrike" baseline="0" dirty="0">
                          <a:effectLst/>
                          <a:latin typeface="Constantia" panose="02030602050306030303" pitchFamily="18" charset="0"/>
                        </a:rPr>
                        <a:t> Local Firm</a:t>
                      </a:r>
                      <a:endParaRPr lang="en-US" sz="16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Congress (</a:t>
                      </a:r>
                      <a:r>
                        <a:rPr lang="en-US" sz="1600" b="0" i="0" u="none" strike="noStrike" dirty="0" err="1">
                          <a:effectLst/>
                          <a:latin typeface="Constantia" panose="02030602050306030303" pitchFamily="18" charset="0"/>
                        </a:rPr>
                        <a:t>Incum</a:t>
                      </a:r>
                      <a:r>
                        <a:rPr lang="en-US" sz="1600" b="0" i="0" u="none" strike="noStrike" dirty="0">
                          <a:effectLst/>
                          <a:latin typeface="Constantia" panose="02030602050306030303" pitchFamily="18" charset="0"/>
                        </a:rPr>
                        <a:t>-bent)</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Non-Congress Federal Offices</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7110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rPr>
                        <a:t>Win/Lose</a:t>
                      </a:r>
                    </a:p>
                  </a:txBody>
                  <a:tcPr marL="9525" marR="9525" marT="9525" marB="0" anchor="ctr" horzOverflow="overflow">
                    <a:lnL>
                      <a:noFill/>
                    </a:lnL>
                    <a:lnR w="28575"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a:noFill/>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-0.0265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-0.0481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-0.0119</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-0.0580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a:noFill/>
                    </a:lnB>
                    <a:lnTlToBr>
                      <a:noFill/>
                    </a:lnTlToBr>
                    <a:lnBlToTr>
                      <a:noFill/>
                    </a:lnBlToTr>
                    <a:noFill/>
                  </a:tcPr>
                </a:tc>
                <a:tc>
                  <a:txBody>
                    <a:bodyPr/>
                    <a:lstStyle/>
                    <a:p>
                      <a:pPr algn="ctr" fontAlgn="ctr"/>
                      <a:r>
                        <a:rPr lang="en-US" sz="1600" b="0" i="0" u="none" strike="noStrike">
                          <a:effectLst/>
                          <a:latin typeface="Constantia" panose="02030602050306030303" pitchFamily="18" charset="0"/>
                        </a:rPr>
                        <a:t>-0.0273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-0.0129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-0.0085</a:t>
                      </a:r>
                    </a:p>
                  </a:txBody>
                  <a:tcPr marL="9525" marR="9525" marT="9525"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71102">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TW" altLang="en-US" sz="1600" b="0" i="0" u="none" strike="noStrike" cap="none" normalizeH="0" baseline="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[0.0085]***</a:t>
                      </a:r>
                    </a:p>
                  </a:txBody>
                  <a:tcPr marL="9525" marR="9525" marT="9525" marB="0"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[0.0131]***</a:t>
                      </a:r>
                    </a:p>
                  </a:txBody>
                  <a:tcPr marL="9525" marR="9525" marT="9525" marB="0"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[0.0138]</a:t>
                      </a:r>
                    </a:p>
                  </a:txBody>
                  <a:tcPr marL="9525" marR="9525" marT="9525" marB="0"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[0.0199]***</a:t>
                      </a:r>
                    </a:p>
                  </a:txBody>
                  <a:tcPr marL="9525" marR="9525" marT="9525" marB="0" anchor="ctr">
                    <a:lnL>
                      <a:noFill/>
                    </a:lnL>
                    <a:lnR>
                      <a:noFill/>
                    </a:lnR>
                    <a:lnT>
                      <a:noFill/>
                    </a:lnT>
                    <a:lnB>
                      <a:noFill/>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[0.0170]</a:t>
                      </a:r>
                    </a:p>
                  </a:txBody>
                  <a:tcPr marL="9525" marR="9525" marT="9525" marB="0" anchor="ctr">
                    <a:lnL>
                      <a:noFill/>
                    </a:lnL>
                    <a:lnR>
                      <a:noFill/>
                    </a:lnR>
                    <a:lnT w="38100" cap="flat" cmpd="sng" algn="ctr">
                      <a:noFill/>
                      <a:prstDash val="solid"/>
                      <a:round/>
                      <a:headEnd type="none" w="med" len="med"/>
                      <a:tailEnd type="none" w="med" len="med"/>
                    </a:lnT>
                    <a:lnB>
                      <a:noFill/>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[0.0141]</a:t>
                      </a:r>
                    </a:p>
                  </a:txBody>
                  <a:tcPr marL="9525" marR="9525" marT="9525" marB="0" anchor="ctr">
                    <a:lnL>
                      <a:noFill/>
                    </a:lnL>
                    <a:lnR>
                      <a:noFill/>
                    </a:lnR>
                    <a:lnT w="38100" cap="flat" cmpd="sng" algn="ctr">
                      <a:noFill/>
                      <a:prstDash val="solid"/>
                      <a:round/>
                      <a:headEnd type="none" w="med" len="med"/>
                      <a:tailEnd type="none" w="med" len="med"/>
                    </a:lnT>
                    <a:lnB>
                      <a:noFill/>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[0.0253]</a:t>
                      </a:r>
                    </a:p>
                  </a:txBody>
                  <a:tcPr marL="9525" marR="9525" marT="9525" marB="0" anchor="ctr">
                    <a:lnL>
                      <a:noFill/>
                    </a:lnL>
                    <a:lnR>
                      <a:noFill/>
                    </a:lnR>
                    <a:lnT w="381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3"/>
                  </a:ext>
                </a:extLst>
              </a:tr>
              <a:tr h="47110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altLang="zh-TW" sz="1600" b="0" i="0" u="none" strike="noStrike" cap="none" normalizeH="0" baseline="0" dirty="0" err="1">
                          <a:ln>
                            <a:noFill/>
                          </a:ln>
                          <a:solidFill>
                            <a:schemeClr val="tx1"/>
                          </a:solidFill>
                          <a:effectLst/>
                          <a:latin typeface="Constantia" panose="02030602050306030303" pitchFamily="18" charset="0"/>
                          <a:ea typeface="新細明體" charset="-120"/>
                        </a:rPr>
                        <a:t>Difference</a:t>
                      </a:r>
                      <a:endPar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w="28575" cap="flat" cmpd="sng" algn="ctr">
                      <a:noFill/>
                      <a:prstDash val="solid"/>
                      <a:round/>
                      <a:headEnd type="none" w="med" len="med"/>
                      <a:tailEnd type="none" w="med" len="med"/>
                    </a:lnR>
                    <a:lnT>
                      <a:noFill/>
                    </a:lnT>
                    <a:lnB>
                      <a:noFill/>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gridSpan="2">
                  <a:txBody>
                    <a:bodyPr/>
                    <a:lstStyle/>
                    <a:p>
                      <a:pPr algn="ctr" fontAlgn="ctr"/>
                      <a:r>
                        <a:rPr lang="en-US" sz="1600" b="0" i="0" u="none" strike="noStrike" dirty="0">
                          <a:effectLst/>
                          <a:latin typeface="Constantia" panose="02030602050306030303" pitchFamily="18" charset="0"/>
                        </a:rPr>
                        <a:t>-0.0362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noFill/>
                  </a:tcPr>
                </a:tc>
                <a:tc gridSpan="2">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w="28575" cap="flat" cmpd="sng" algn="ctr">
                      <a:no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noFill/>
                  </a:tcPr>
                </a:tc>
                <a:tc gridSpan="2">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w="12700" cap="flat" cmpd="sng" algn="ctr">
                      <a:no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471102">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a:noFill/>
                    </a:lnR>
                    <a:lnT w="28575" cap="flat" cmpd="sng" algn="ctr">
                      <a:noFill/>
                      <a:prstDash val="solid"/>
                      <a:round/>
                      <a:headEnd type="none" w="med" len="med"/>
                      <a:tailEnd type="none" w="med" len="med"/>
                    </a:lnT>
                    <a:lnB>
                      <a:noFill/>
                    </a:lnB>
                    <a:lnTlToBr>
                      <a:noFill/>
                    </a:lnTlToBr>
                    <a:lnBlToTr>
                      <a:noFill/>
                    </a:lnBlToTr>
                    <a:noFill/>
                  </a:tcPr>
                </a:tc>
                <a:tc gridSpan="2">
                  <a:txBody>
                    <a:bodyPr/>
                    <a:lstStyle/>
                    <a:p>
                      <a:pPr algn="ctr" fontAlgn="ctr"/>
                      <a:r>
                        <a:rPr lang="en-US" sz="1600" b="0" i="0" u="none" strike="noStrike" dirty="0">
                          <a:effectLst/>
                          <a:latin typeface="Constantia" panose="02030602050306030303" pitchFamily="18" charset="0"/>
                        </a:rPr>
                        <a:t>[0.0181]**</a:t>
                      </a:r>
                    </a:p>
                  </a:txBody>
                  <a:tcPr marL="9525" marR="9525" marT="9525" marB="0" anchor="ctr">
                    <a:lnL>
                      <a:noFill/>
                    </a:lnL>
                    <a:lnR>
                      <a:noFill/>
                    </a:lnR>
                    <a:lnT w="28575" cap="flat" cmpd="sng" algn="ctr">
                      <a:noFill/>
                      <a:prstDash val="solid"/>
                      <a:round/>
                      <a:headEnd type="none" w="med" len="med"/>
                      <a:tailEnd type="none" w="med" len="med"/>
                    </a:lnT>
                    <a:lnB>
                      <a:noFill/>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solidFill>
                      <a:schemeClr val="accent1">
                        <a:lumMod val="20000"/>
                        <a:lumOff val="80000"/>
                      </a:schemeClr>
                    </a:solidFill>
                  </a:tcPr>
                </a:tc>
                <a:tc gridSpan="2">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a:noFill/>
                    </a:lnR>
                    <a:lnT>
                      <a:noFill/>
                    </a:lnT>
                    <a:lnB>
                      <a:noFill/>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solidFill>
                      <a:schemeClr val="accent1">
                        <a:lumMod val="20000"/>
                        <a:lumOff val="80000"/>
                      </a:schemeClr>
                    </a:solidFill>
                  </a:tcPr>
                </a:tc>
                <a:tc gridSpan="2">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a:noFill/>
                    </a:lnR>
                    <a:lnT>
                      <a:noFill/>
                    </a:lnT>
                    <a:lnB>
                      <a:noFill/>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5"/>
                  </a:ext>
                </a:extLst>
              </a:tr>
              <a:tr h="47110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rPr>
                        <a:t>Observations</a:t>
                      </a:r>
                    </a:p>
                  </a:txBody>
                  <a:tcPr marL="9525" marR="9525" marT="9525" marB="0" anchor="ctr" horzOverflow="overflow">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1,819</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594</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742</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352</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242</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598</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144</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3" name="TextBox 2"/>
          <p:cNvSpPr txBox="1"/>
          <p:nvPr/>
        </p:nvSpPr>
        <p:spPr>
          <a:xfrm>
            <a:off x="1543139" y="2099431"/>
            <a:ext cx="1030245" cy="457200"/>
          </a:xfrm>
          <a:prstGeom prst="rect">
            <a:avLst/>
          </a:prstGeom>
          <a:noFill/>
          <a:ln w="25400">
            <a:solidFill>
              <a:srgbClr val="FF0000"/>
            </a:solidFill>
          </a:ln>
        </p:spPr>
        <p:txBody>
          <a:bodyPr wrap="square" rtlCol="0">
            <a:spAutoFit/>
          </a:bodyPr>
          <a:lstStyle/>
          <a:p>
            <a:endParaRPr lang="en-US" dirty="0"/>
          </a:p>
        </p:txBody>
      </p:sp>
      <p:sp>
        <p:nvSpPr>
          <p:cNvPr id="9" name="TextBox 8"/>
          <p:cNvSpPr txBox="1"/>
          <p:nvPr/>
        </p:nvSpPr>
        <p:spPr>
          <a:xfrm>
            <a:off x="2573384" y="2099431"/>
            <a:ext cx="1030245" cy="457200"/>
          </a:xfrm>
          <a:prstGeom prst="rect">
            <a:avLst/>
          </a:prstGeom>
          <a:noFill/>
          <a:ln w="25400">
            <a:solidFill>
              <a:srgbClr val="FF0000"/>
            </a:solidFill>
          </a:ln>
        </p:spPr>
        <p:txBody>
          <a:bodyPr wrap="square" rtlCol="0">
            <a:spAutoFit/>
          </a:bodyPr>
          <a:lstStyle/>
          <a:p>
            <a:endParaRPr lang="en-US" dirty="0"/>
          </a:p>
        </p:txBody>
      </p:sp>
      <p:sp>
        <p:nvSpPr>
          <p:cNvPr id="10" name="TextBox 9"/>
          <p:cNvSpPr txBox="1"/>
          <p:nvPr/>
        </p:nvSpPr>
        <p:spPr>
          <a:xfrm>
            <a:off x="2573384" y="3013831"/>
            <a:ext cx="2057400" cy="457200"/>
          </a:xfrm>
          <a:prstGeom prst="rect">
            <a:avLst/>
          </a:prstGeom>
          <a:noFill/>
          <a:ln w="25400">
            <a:solidFill>
              <a:srgbClr val="FF0000"/>
            </a:solidFill>
          </a:ln>
        </p:spPr>
        <p:txBody>
          <a:bodyPr wrap="square" rtlCol="0">
            <a:spAutoFit/>
          </a:bodyPr>
          <a:lstStyle/>
          <a:p>
            <a:endParaRPr lang="en-US" dirty="0"/>
          </a:p>
        </p:txBody>
      </p:sp>
      <p:sp>
        <p:nvSpPr>
          <p:cNvPr id="15" name="TextBox 14"/>
          <p:cNvSpPr txBox="1"/>
          <p:nvPr/>
        </p:nvSpPr>
        <p:spPr>
          <a:xfrm>
            <a:off x="4667339" y="2099431"/>
            <a:ext cx="1030245" cy="457200"/>
          </a:xfrm>
          <a:prstGeom prst="rect">
            <a:avLst/>
          </a:prstGeom>
          <a:noFill/>
          <a:ln w="254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16453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Definition of social networks in economics</a:t>
            </a:r>
            <a:endParaRPr lang="en-US" dirty="0"/>
          </a:p>
        </p:txBody>
      </p:sp>
      <p:sp>
        <p:nvSpPr>
          <p:cNvPr id="3" name="Espace réservé du contenu 2"/>
          <p:cNvSpPr>
            <a:spLocks noGrp="1"/>
          </p:cNvSpPr>
          <p:nvPr>
            <p:ph idx="1"/>
          </p:nvPr>
        </p:nvSpPr>
        <p:spPr/>
        <p:txBody>
          <a:bodyPr/>
          <a:lstStyle/>
          <a:p>
            <a:pPr>
              <a:buFontTx/>
              <a:buChar char="-"/>
            </a:pPr>
            <a:r>
              <a:rPr lang="en-US" dirty="0" smtClean="0"/>
              <a:t>Mathematical definition of a social network: a graph</a:t>
            </a:r>
          </a:p>
          <a:p>
            <a:pPr lvl="1">
              <a:buFontTx/>
              <a:buChar char="-"/>
            </a:pPr>
            <a:r>
              <a:rPr lang="en-US" dirty="0"/>
              <a:t> </a:t>
            </a:r>
            <a:r>
              <a:rPr lang="en-US" dirty="0" smtClean="0"/>
              <a:t>A set of nodes/vertices: V</a:t>
            </a:r>
          </a:p>
          <a:p>
            <a:pPr lvl="1">
              <a:buFontTx/>
              <a:buChar char="-"/>
            </a:pPr>
            <a:r>
              <a:rPr lang="en-US" dirty="0"/>
              <a:t> </a:t>
            </a:r>
            <a:r>
              <a:rPr lang="en-US" dirty="0" smtClean="0"/>
              <a:t>A set of edges/links/connections: E. Edges may be directional or </a:t>
            </a:r>
            <a:r>
              <a:rPr lang="en-US" dirty="0" err="1"/>
              <a:t>u</a:t>
            </a:r>
            <a:r>
              <a:rPr lang="en-US" dirty="0" err="1" smtClean="0"/>
              <a:t>ndirectional</a:t>
            </a:r>
            <a:r>
              <a:rPr lang="en-US" dirty="0" smtClean="0"/>
              <a:t>. They may carry weights (distance).</a:t>
            </a:r>
            <a:endParaRPr lang="en-US" dirty="0" smtClean="0"/>
          </a:p>
          <a:p>
            <a:pPr lvl="1">
              <a:buFontTx/>
              <a:buChar char="-"/>
            </a:pPr>
            <a:r>
              <a:rPr lang="en-US" dirty="0"/>
              <a:t> </a:t>
            </a:r>
            <a:r>
              <a:rPr lang="en-US" dirty="0" smtClean="0"/>
              <a:t>There can be different types of edges, corresponding to different dimensions of a network (e.g. links between family members, between creditors-debtors, between co-workers)</a:t>
            </a:r>
          </a:p>
          <a:p>
            <a:pPr>
              <a:buFontTx/>
              <a:buChar char="-"/>
            </a:pPr>
            <a:r>
              <a:rPr lang="en-US" dirty="0" smtClean="0"/>
              <a:t>Some simple examples</a:t>
            </a:r>
            <a:r>
              <a:rPr lang="en-US" dirty="0" smtClean="0"/>
              <a:t>:</a:t>
            </a:r>
          </a:p>
          <a:p>
            <a:pPr lvl="1">
              <a:buFontTx/>
              <a:buChar char="-"/>
            </a:pPr>
            <a:r>
              <a:rPr lang="en-US" dirty="0"/>
              <a:t> </a:t>
            </a:r>
            <a:r>
              <a:rPr lang="en-US" dirty="0" smtClean="0"/>
              <a:t>Trade between countries (total/by industry)</a:t>
            </a:r>
          </a:p>
          <a:p>
            <a:pPr lvl="1">
              <a:buFontTx/>
              <a:buChar char="-"/>
            </a:pPr>
            <a:r>
              <a:rPr lang="en-US" dirty="0"/>
              <a:t> </a:t>
            </a:r>
            <a:r>
              <a:rPr lang="en-US" dirty="0" smtClean="0"/>
              <a:t>Group structure: classroom, ethnic group, etc.</a:t>
            </a:r>
          </a:p>
        </p:txBody>
      </p:sp>
      <p:sp>
        <p:nvSpPr>
          <p:cNvPr id="5" name="Espace réservé du numéro de diapositive 4"/>
          <p:cNvSpPr>
            <a:spLocks noGrp="1"/>
          </p:cNvSpPr>
          <p:nvPr>
            <p:ph type="sldNum" sz="quarter" idx="12"/>
          </p:nvPr>
        </p:nvSpPr>
        <p:spPr/>
        <p:txBody>
          <a:bodyPr/>
          <a:lstStyle/>
          <a:p>
            <a:fld id="{88765922-BF5F-4DEC-8F95-D703EC08FBB8}" type="slidenum">
              <a:rPr lang="fr-FR" smtClean="0"/>
              <a:pPr/>
              <a:t>3</a:t>
            </a:fld>
            <a:endParaRPr lang="fr-FR"/>
          </a:p>
        </p:txBody>
      </p:sp>
    </p:spTree>
    <p:extLst>
      <p:ext uri="{BB962C8B-B14F-4D97-AF65-F5344CB8AC3E}">
        <p14:creationId xmlns:p14="http://schemas.microsoft.com/office/powerpoint/2010/main" val="174252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altLang="zh-TW" dirty="0">
                <a:ea typeface="新細明體" charset="-120"/>
              </a:rPr>
              <a:t>The negative discontinuity effect</a:t>
            </a:r>
          </a:p>
        </p:txBody>
      </p:sp>
      <p:sp>
        <p:nvSpPr>
          <p:cNvPr id="6" name="Slide Number Placeholder 5"/>
          <p:cNvSpPr>
            <a:spLocks noGrp="1"/>
          </p:cNvSpPr>
          <p:nvPr>
            <p:ph type="sldNum" sz="quarter" idx="12"/>
          </p:nvPr>
        </p:nvSpPr>
        <p:spPr/>
        <p:txBody>
          <a:bodyPr/>
          <a:lstStyle/>
          <a:p>
            <a:fld id="{92D71123-4995-4906-9C78-8DB68EA980A7}" type="slidenum">
              <a:rPr lang="zh-TW" altLang="en-US" smtClean="0">
                <a:solidFill>
                  <a:srgbClr val="7F7F7F"/>
                </a:solidFill>
              </a:rPr>
              <a:pPr/>
              <a:t>30</a:t>
            </a:fld>
            <a:endParaRPr lang="en-US" altLang="zh-TW" dirty="0">
              <a:solidFill>
                <a:srgbClr val="7F7F7F"/>
              </a:solidFill>
            </a:endParaRPr>
          </a:p>
        </p:txBody>
      </p:sp>
      <p:pic>
        <p:nvPicPr>
          <p:cNvPr id="5" name="Picture 4"/>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640080" y="777240"/>
            <a:ext cx="7863840" cy="5303520"/>
          </a:xfrm>
          <a:prstGeom prst="rect">
            <a:avLst/>
          </a:prstGeom>
        </p:spPr>
      </p:pic>
    </p:spTree>
    <p:extLst>
      <p:ext uri="{BB962C8B-B14F-4D97-AF65-F5344CB8AC3E}">
        <p14:creationId xmlns:p14="http://schemas.microsoft.com/office/powerpoint/2010/main" val="3478982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764704"/>
          </a:xfrm>
        </p:spPr>
        <p:txBody>
          <a:bodyPr/>
          <a:lstStyle/>
          <a:p>
            <a:r>
              <a:rPr lang="en-US" altLang="zh-TW" dirty="0" smtClean="0">
                <a:ea typeface="新細明體" charset="-120"/>
              </a:rPr>
              <a:t>Effects vary by firm size</a:t>
            </a:r>
            <a:endParaRPr lang="en-US" altLang="zh-TW" dirty="0">
              <a:ea typeface="新細明體" charset="-120"/>
            </a:endParaRPr>
          </a:p>
        </p:txBody>
      </p:sp>
      <p:pic>
        <p:nvPicPr>
          <p:cNvPr id="6" name="Picture 5"/>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640800" y="777600"/>
            <a:ext cx="7862400" cy="5302800"/>
          </a:xfrm>
          <a:prstGeom prst="rect">
            <a:avLst/>
          </a:prstGeom>
        </p:spPr>
      </p:pic>
    </p:spTree>
    <p:extLst>
      <p:ext uri="{BB962C8B-B14F-4D97-AF65-F5344CB8AC3E}">
        <p14:creationId xmlns:p14="http://schemas.microsoft.com/office/powerpoint/2010/main" val="1056000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anecdotal cases</a:t>
            </a:r>
          </a:p>
        </p:txBody>
      </p:sp>
      <p:sp>
        <p:nvSpPr>
          <p:cNvPr id="3" name="Content Placeholder 2"/>
          <p:cNvSpPr>
            <a:spLocks noGrp="1"/>
          </p:cNvSpPr>
          <p:nvPr>
            <p:ph sz="half" idx="1"/>
          </p:nvPr>
        </p:nvSpPr>
        <p:spPr/>
        <p:txBody>
          <a:bodyPr>
            <a:normAutofit/>
          </a:bodyPr>
          <a:lstStyle/>
          <a:p>
            <a:pPr>
              <a:lnSpc>
                <a:spcPct val="110000"/>
              </a:lnSpc>
              <a:spcBef>
                <a:spcPts val="0"/>
              </a:spcBef>
              <a:spcAft>
                <a:spcPts val="600"/>
              </a:spcAft>
            </a:pPr>
            <a:r>
              <a:rPr lang="en-US" dirty="0"/>
              <a:t>Senator George Allen:</a:t>
            </a:r>
          </a:p>
          <a:p>
            <a:pPr lvl="1">
              <a:lnSpc>
                <a:spcPct val="110000"/>
              </a:lnSpc>
              <a:spcBef>
                <a:spcPts val="0"/>
              </a:spcBef>
              <a:spcAft>
                <a:spcPts val="600"/>
              </a:spcAft>
            </a:pPr>
            <a:r>
              <a:rPr lang="en-US" dirty="0"/>
              <a:t>Closely elected in 2000</a:t>
            </a:r>
          </a:p>
          <a:p>
            <a:pPr lvl="1">
              <a:lnSpc>
                <a:spcPct val="110000"/>
              </a:lnSpc>
              <a:spcBef>
                <a:spcPts val="0"/>
              </a:spcBef>
              <a:spcAft>
                <a:spcPts val="600"/>
              </a:spcAft>
            </a:pPr>
            <a:r>
              <a:rPr lang="en-US" dirty="0"/>
              <a:t>Previous Governor of VA</a:t>
            </a:r>
          </a:p>
          <a:p>
            <a:pPr lvl="1">
              <a:spcBef>
                <a:spcPts val="0"/>
              </a:spcBef>
              <a:spcAft>
                <a:spcPts val="600"/>
              </a:spcAft>
            </a:pPr>
            <a:r>
              <a:rPr lang="en-US" dirty="0"/>
              <a:t>Graduate from UVA</a:t>
            </a:r>
          </a:p>
          <a:p>
            <a:pPr lvl="1">
              <a:spcBef>
                <a:spcPts val="0"/>
              </a:spcBef>
              <a:spcAft>
                <a:spcPts val="600"/>
              </a:spcAft>
            </a:pPr>
            <a:r>
              <a:rPr lang="en-US" dirty="0"/>
              <a:t>Connected to Theodore Coburn of Measurement Instruments Inc.</a:t>
            </a:r>
          </a:p>
          <a:p>
            <a:pPr lvl="1">
              <a:lnSpc>
                <a:spcPct val="110000"/>
              </a:lnSpc>
              <a:spcBef>
                <a:spcPts val="0"/>
              </a:spcBef>
              <a:spcAft>
                <a:spcPts val="600"/>
              </a:spcAft>
            </a:pPr>
            <a:r>
              <a:rPr lang="en-US" dirty="0"/>
              <a:t>CAR suffered a big loss the week after election</a:t>
            </a:r>
          </a:p>
        </p:txBody>
      </p:sp>
      <p:sp>
        <p:nvSpPr>
          <p:cNvPr id="4" name="Content Placeholder 3"/>
          <p:cNvSpPr>
            <a:spLocks noGrp="1"/>
          </p:cNvSpPr>
          <p:nvPr>
            <p:ph sz="half" idx="2"/>
          </p:nvPr>
        </p:nvSpPr>
        <p:spPr/>
        <p:txBody>
          <a:bodyPr>
            <a:normAutofit/>
          </a:bodyPr>
          <a:lstStyle/>
          <a:p>
            <a:pPr>
              <a:lnSpc>
                <a:spcPct val="110000"/>
              </a:lnSpc>
              <a:spcBef>
                <a:spcPts val="0"/>
              </a:spcBef>
              <a:spcAft>
                <a:spcPts val="600"/>
              </a:spcAft>
            </a:pPr>
            <a:r>
              <a:rPr lang="en-US" dirty="0"/>
              <a:t>Senator Bob Corker</a:t>
            </a:r>
          </a:p>
          <a:p>
            <a:pPr lvl="1">
              <a:lnSpc>
                <a:spcPct val="110000"/>
              </a:lnSpc>
              <a:spcBef>
                <a:spcPts val="0"/>
              </a:spcBef>
              <a:spcAft>
                <a:spcPts val="600"/>
              </a:spcAft>
            </a:pPr>
            <a:r>
              <a:rPr lang="en-US" dirty="0"/>
              <a:t>Closely elected in 2006</a:t>
            </a:r>
          </a:p>
          <a:p>
            <a:pPr lvl="1">
              <a:lnSpc>
                <a:spcPct val="110000"/>
              </a:lnSpc>
              <a:spcBef>
                <a:spcPts val="0"/>
              </a:spcBef>
              <a:spcAft>
                <a:spcPts val="600"/>
              </a:spcAft>
            </a:pPr>
            <a:r>
              <a:rPr lang="en-US" dirty="0"/>
              <a:t>Previous mayor of Chattanooga, TN (with controversies)</a:t>
            </a:r>
          </a:p>
          <a:p>
            <a:pPr lvl="1">
              <a:lnSpc>
                <a:spcPct val="110000"/>
              </a:lnSpc>
              <a:spcBef>
                <a:spcPts val="0"/>
              </a:spcBef>
              <a:spcAft>
                <a:spcPts val="600"/>
              </a:spcAft>
            </a:pPr>
            <a:r>
              <a:rPr lang="en-US" dirty="0"/>
              <a:t>Graduate from U of TN</a:t>
            </a:r>
          </a:p>
          <a:p>
            <a:pPr lvl="1">
              <a:lnSpc>
                <a:spcPct val="110000"/>
              </a:lnSpc>
              <a:spcBef>
                <a:spcPts val="0"/>
              </a:spcBef>
              <a:spcAft>
                <a:spcPts val="600"/>
              </a:spcAft>
            </a:pPr>
            <a:r>
              <a:rPr lang="en-US" dirty="0"/>
              <a:t>Connected firms such as First Acceptance Corp, Wright Medical Group in TN lost significant value</a:t>
            </a:r>
          </a:p>
        </p:txBody>
      </p:sp>
      <p:sp>
        <p:nvSpPr>
          <p:cNvPr id="6" name="Slide Number Placeholder 5"/>
          <p:cNvSpPr>
            <a:spLocks noGrp="1"/>
          </p:cNvSpPr>
          <p:nvPr>
            <p:ph type="sldNum" sz="quarter" idx="12"/>
          </p:nvPr>
        </p:nvSpPr>
        <p:spPr/>
        <p:txBody>
          <a:bodyPr/>
          <a:lstStyle/>
          <a:p>
            <a:fld id="{3F3F9E37-52F2-4FC0-AD0D-B98927825E32}" type="slidenum">
              <a:rPr lang="zh-TW" altLang="en-US" smtClean="0">
                <a:solidFill>
                  <a:srgbClr val="7F7F7F"/>
                </a:solidFill>
              </a:rPr>
              <a:pPr/>
              <a:t>32</a:t>
            </a:fld>
            <a:endParaRPr lang="en-US" altLang="zh-TW" dirty="0">
              <a:solidFill>
                <a:srgbClr val="7F7F7F"/>
              </a:solidFill>
            </a:endParaRPr>
          </a:p>
        </p:txBody>
      </p:sp>
    </p:spTree>
    <p:extLst>
      <p:ext uri="{BB962C8B-B14F-4D97-AF65-F5344CB8AC3E}">
        <p14:creationId xmlns:p14="http://schemas.microsoft.com/office/powerpoint/2010/main" val="2144160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normAutofit fontScale="90000"/>
          </a:bodyPr>
          <a:lstStyle/>
          <a:p>
            <a:r>
              <a:rPr lang="en-US" altLang="zh-TW" dirty="0">
                <a:ea typeface="新細明體" charset="-120"/>
              </a:rPr>
              <a:t>What explains the negative effect?</a:t>
            </a:r>
          </a:p>
        </p:txBody>
      </p:sp>
      <p:sp>
        <p:nvSpPr>
          <p:cNvPr id="81922" name="Content Placeholder 3"/>
          <p:cNvSpPr>
            <a:spLocks noGrp="1"/>
          </p:cNvSpPr>
          <p:nvPr>
            <p:ph sz="half" idx="1"/>
          </p:nvPr>
        </p:nvSpPr>
        <p:spPr>
          <a:xfrm>
            <a:off x="395536" y="876300"/>
            <a:ext cx="8153400" cy="5105400"/>
          </a:xfrm>
        </p:spPr>
        <p:txBody>
          <a:bodyPr>
            <a:noAutofit/>
          </a:bodyPr>
          <a:lstStyle/>
          <a:p>
            <a:pPr algn="just">
              <a:spcBef>
                <a:spcPts val="0"/>
              </a:spcBef>
              <a:spcAft>
                <a:spcPts val="600"/>
              </a:spcAft>
            </a:pPr>
            <a:r>
              <a:rPr lang="en-US" altLang="zh-TW" sz="2200" b="1" dirty="0">
                <a:ea typeface="新細明體" charset="-120"/>
              </a:rPr>
              <a:t>Value decrease from State to Federal</a:t>
            </a:r>
          </a:p>
          <a:p>
            <a:pPr lvl="1" algn="just">
              <a:spcBef>
                <a:spcPts val="0"/>
              </a:spcBef>
              <a:spcAft>
                <a:spcPts val="600"/>
              </a:spcAft>
            </a:pPr>
            <a:r>
              <a:rPr lang="en-US" altLang="zh-TW" sz="2000" dirty="0">
                <a:ea typeface="新細明體" charset="-120"/>
              </a:rPr>
              <a:t>State politics is more corrupt (</a:t>
            </a:r>
            <a:r>
              <a:rPr lang="en-US" altLang="zh-TW" sz="2000" dirty="0" err="1">
                <a:ea typeface="新細明體" charset="-120"/>
              </a:rPr>
              <a:t>Glaeser</a:t>
            </a:r>
            <a:r>
              <a:rPr lang="en-US" altLang="zh-TW" sz="2000" dirty="0">
                <a:ea typeface="新細明體" charset="-120"/>
              </a:rPr>
              <a:t> Saks 2006) </a:t>
            </a:r>
            <a:r>
              <a:rPr lang="en-US" altLang="zh-TW" sz="2000" dirty="0">
                <a:ea typeface="新細明體" charset="-120"/>
                <a:sym typeface="Wingdings" panose="05000000000000000000" pitchFamily="2" charset="2"/>
              </a:rPr>
              <a:t> </a:t>
            </a:r>
            <a:r>
              <a:rPr lang="en-US" altLang="zh-TW" sz="2000" dirty="0">
                <a:ea typeface="新細明體" charset="-120"/>
              </a:rPr>
              <a:t>connection to State politicians creates value for firms</a:t>
            </a:r>
          </a:p>
          <a:p>
            <a:pPr lvl="1" algn="just">
              <a:spcBef>
                <a:spcPts val="0"/>
              </a:spcBef>
              <a:spcAft>
                <a:spcPts val="600"/>
              </a:spcAft>
            </a:pPr>
            <a:r>
              <a:rPr lang="en-US" altLang="zh-TW" sz="2000" dirty="0">
                <a:ea typeface="新細明體" charset="-120"/>
              </a:rPr>
              <a:t>Federal politics is more scrutinized (</a:t>
            </a:r>
            <a:r>
              <a:rPr lang="en-US" altLang="zh-TW" sz="2000" dirty="0" err="1">
                <a:ea typeface="新細明體" charset="-120"/>
              </a:rPr>
              <a:t>Fisman</a:t>
            </a:r>
            <a:r>
              <a:rPr lang="en-US" altLang="zh-TW" sz="2000" dirty="0">
                <a:ea typeface="新細明體" charset="-120"/>
              </a:rPr>
              <a:t> et al. 2012) </a:t>
            </a:r>
            <a:r>
              <a:rPr lang="en-US" altLang="zh-TW" sz="2000" dirty="0">
                <a:ea typeface="新細明體" charset="-120"/>
                <a:sym typeface="Wingdings" panose="05000000000000000000" pitchFamily="2" charset="2"/>
              </a:rPr>
              <a:t> </a:t>
            </a:r>
            <a:r>
              <a:rPr lang="en-US" altLang="zh-TW" sz="2000" dirty="0">
                <a:ea typeface="新細明體" charset="-120"/>
              </a:rPr>
              <a:t>previous value of connection is lost</a:t>
            </a:r>
          </a:p>
          <a:p>
            <a:pPr lvl="2" algn="just">
              <a:spcBef>
                <a:spcPts val="0"/>
              </a:spcBef>
              <a:spcAft>
                <a:spcPts val="600"/>
              </a:spcAft>
            </a:pPr>
            <a:r>
              <a:rPr lang="en-US" altLang="zh-TW" dirty="0">
                <a:ea typeface="新細明體" charset="-120"/>
              </a:rPr>
              <a:t>Also: “Somebody” in state becomes </a:t>
            </a:r>
            <a:r>
              <a:rPr lang="en-US" altLang="zh-TW" dirty="0">
                <a:sym typeface="Wingdings" pitchFamily="2" charset="2"/>
              </a:rPr>
              <a:t> “nob</a:t>
            </a:r>
            <a:r>
              <a:rPr lang="en-US" altLang="zh-TW" dirty="0">
                <a:ea typeface="新細明體" charset="-120"/>
                <a:sym typeface="Wingdings" pitchFamily="2" charset="2"/>
              </a:rPr>
              <a:t>ody” in Congress</a:t>
            </a:r>
          </a:p>
          <a:p>
            <a:pPr lvl="2" algn="just">
              <a:spcBef>
                <a:spcPts val="0"/>
              </a:spcBef>
              <a:spcAft>
                <a:spcPts val="600"/>
              </a:spcAft>
            </a:pPr>
            <a:r>
              <a:rPr lang="en-US" altLang="zh-TW" dirty="0">
                <a:ea typeface="新細明體" charset="-120"/>
                <a:sym typeface="Wingdings" pitchFamily="2" charset="2"/>
              </a:rPr>
              <a:t>Also: Longer distance leads to less frequent interactions</a:t>
            </a:r>
            <a:endParaRPr lang="en-US" altLang="zh-TW" dirty="0">
              <a:ea typeface="新細明體" charset="-120"/>
            </a:endParaRPr>
          </a:p>
          <a:p>
            <a:pPr algn="just">
              <a:spcBef>
                <a:spcPts val="0"/>
              </a:spcBef>
              <a:spcAft>
                <a:spcPts val="600"/>
              </a:spcAft>
            </a:pPr>
            <a:r>
              <a:rPr lang="en-US" altLang="zh-TW" sz="2200" b="1" dirty="0">
                <a:ea typeface="新細明體" charset="-120"/>
              </a:rPr>
              <a:t>Alternative view: </a:t>
            </a:r>
            <a:r>
              <a:rPr lang="en-US" altLang="zh-TW" sz="2200" dirty="0">
                <a:ea typeface="新細明體" charset="-120"/>
              </a:rPr>
              <a:t>Politicians force firms to over-employ (Shleifer </a:t>
            </a:r>
            <a:r>
              <a:rPr lang="en-US" altLang="zh-TW" sz="2200" dirty="0" err="1">
                <a:ea typeface="新細明體" charset="-120"/>
              </a:rPr>
              <a:t>Vishny</a:t>
            </a:r>
            <a:r>
              <a:rPr lang="en-US" altLang="zh-TW" sz="2200" dirty="0">
                <a:ea typeface="新細明體" charset="-120"/>
              </a:rPr>
              <a:t> 1994, Bertrand et al. 2008)</a:t>
            </a:r>
          </a:p>
          <a:p>
            <a:pPr algn="just">
              <a:spcBef>
                <a:spcPts val="0"/>
              </a:spcBef>
              <a:spcAft>
                <a:spcPts val="600"/>
              </a:spcAft>
            </a:pPr>
            <a:r>
              <a:rPr lang="en-US" altLang="zh-TW" sz="2200" dirty="0">
                <a:ea typeface="新細明體" charset="-120"/>
              </a:rPr>
              <a:t>Exploratory tests  for value from connection to state politics:</a:t>
            </a:r>
          </a:p>
          <a:p>
            <a:pPr lvl="1" algn="just">
              <a:spcBef>
                <a:spcPts val="0"/>
              </a:spcBef>
              <a:spcAft>
                <a:spcPts val="600"/>
              </a:spcAft>
            </a:pPr>
            <a:r>
              <a:rPr lang="en-US" altLang="zh-TW" sz="2000" dirty="0">
                <a:ea typeface="新細明體" charset="-120"/>
              </a:rPr>
              <a:t>Post-election firm’s real outcomes</a:t>
            </a:r>
          </a:p>
          <a:p>
            <a:pPr lvl="1" algn="just">
              <a:spcBef>
                <a:spcPts val="0"/>
              </a:spcBef>
              <a:spcAft>
                <a:spcPts val="600"/>
              </a:spcAft>
            </a:pPr>
            <a:r>
              <a:rPr lang="en-US" altLang="zh-TW" sz="2000" dirty="0">
                <a:ea typeface="新細明體" charset="-120"/>
              </a:rPr>
              <a:t>Effect by firm’s corporate governance quality</a:t>
            </a:r>
          </a:p>
          <a:p>
            <a:pPr lvl="1" algn="just">
              <a:spcBef>
                <a:spcPts val="0"/>
              </a:spcBef>
              <a:spcAft>
                <a:spcPts val="600"/>
              </a:spcAft>
            </a:pPr>
            <a:r>
              <a:rPr lang="en-US" altLang="zh-TW" sz="2000" dirty="0">
                <a:ea typeface="新細明體" charset="-120"/>
              </a:rPr>
              <a:t>Effect by state’s corruption level &amp; institution quality</a:t>
            </a:r>
          </a:p>
          <a:p>
            <a:pPr lvl="1" algn="just">
              <a:spcBef>
                <a:spcPts val="0"/>
              </a:spcBef>
              <a:spcAft>
                <a:spcPts val="600"/>
              </a:spcAft>
            </a:pPr>
            <a:r>
              <a:rPr lang="en-US" altLang="zh-TW" sz="2000" dirty="0">
                <a:ea typeface="新細明體" charset="-120"/>
              </a:rPr>
              <a:t>Media scrutiny &amp; effect by distance to DC</a:t>
            </a:r>
          </a:p>
        </p:txBody>
      </p:sp>
      <p:sp>
        <p:nvSpPr>
          <p:cNvPr id="7" name="Slide Number Placeholder 6"/>
          <p:cNvSpPr>
            <a:spLocks noGrp="1"/>
          </p:cNvSpPr>
          <p:nvPr>
            <p:ph type="sldNum" sz="quarter" idx="12"/>
          </p:nvPr>
        </p:nvSpPr>
        <p:spPr/>
        <p:txBody>
          <a:bodyPr/>
          <a:lstStyle/>
          <a:p>
            <a:fld id="{3F3F9E37-52F2-4FC0-AD0D-B98927825E32}" type="slidenum">
              <a:rPr lang="zh-TW" altLang="en-US" smtClean="0">
                <a:solidFill>
                  <a:srgbClr val="7F7F7F"/>
                </a:solidFill>
              </a:rPr>
              <a:pPr/>
              <a:t>33</a:t>
            </a:fld>
            <a:endParaRPr lang="en-US" altLang="zh-TW" dirty="0">
              <a:solidFill>
                <a:srgbClr val="7F7F7F"/>
              </a:solidFill>
            </a:endParaRPr>
          </a:p>
        </p:txBody>
      </p:sp>
    </p:spTree>
    <p:extLst>
      <p:ext uri="{BB962C8B-B14F-4D97-AF65-F5344CB8AC3E}">
        <p14:creationId xmlns:p14="http://schemas.microsoft.com/office/powerpoint/2010/main" val="258275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2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2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2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normAutofit fontScale="90000"/>
          </a:bodyPr>
          <a:lstStyle/>
          <a:p>
            <a:r>
              <a:rPr lang="en-US" altLang="zh-TW" dirty="0">
                <a:ea typeface="新細明體" charset="-120"/>
              </a:rPr>
              <a:t>Reduction in government contracts</a:t>
            </a:r>
          </a:p>
        </p:txBody>
      </p:sp>
      <p:sp>
        <p:nvSpPr>
          <p:cNvPr id="83035" name="TextBox 10"/>
          <p:cNvSpPr txBox="1">
            <a:spLocks noChangeArrowheads="1"/>
          </p:cNvSpPr>
          <p:nvPr/>
        </p:nvSpPr>
        <p:spPr bwMode="auto">
          <a:xfrm>
            <a:off x="266700" y="4840069"/>
            <a:ext cx="8610600" cy="646331"/>
          </a:xfrm>
          <a:prstGeom prst="rect">
            <a:avLst/>
          </a:prstGeom>
          <a:noFill/>
          <a:ln w="9525">
            <a:noFill/>
            <a:miter lim="800000"/>
            <a:headEnd/>
            <a:tailEnd/>
          </a:ln>
        </p:spPr>
        <p:txBody>
          <a:bodyPr>
            <a:spAutoFit/>
          </a:bodyPr>
          <a:lstStyle/>
          <a:p>
            <a:pPr marL="285750" indent="-285750">
              <a:buFont typeface="Arial" panose="020B0604020202020204" pitchFamily="34" charset="0"/>
              <a:buChar char="•"/>
            </a:pPr>
            <a:r>
              <a:rPr lang="en-US" altLang="zh-TW" dirty="0">
                <a:latin typeface="+mj-lt"/>
                <a:ea typeface="新細明體" charset="-120"/>
              </a:rPr>
              <a:t>Number of government contracts goes down among firms connected to winning politicians with coming from state politics.</a:t>
            </a:r>
          </a:p>
        </p:txBody>
      </p:sp>
      <p:sp>
        <p:nvSpPr>
          <p:cNvPr id="23" name="Slide Number Placeholder 22"/>
          <p:cNvSpPr>
            <a:spLocks noGrp="1"/>
          </p:cNvSpPr>
          <p:nvPr>
            <p:ph type="sldNum" sz="quarter" idx="12"/>
          </p:nvPr>
        </p:nvSpPr>
        <p:spPr/>
        <p:txBody>
          <a:bodyPr/>
          <a:lstStyle/>
          <a:p>
            <a:fld id="{92D71123-4995-4906-9C78-8DB68EA980A7}" type="slidenum">
              <a:rPr lang="en-US" altLang="zh-TW" smtClean="0">
                <a:solidFill>
                  <a:srgbClr val="7F7F7F"/>
                </a:solidFill>
              </a:rPr>
              <a:pPr/>
              <a:t>34</a:t>
            </a:fld>
            <a:endParaRPr lang="en-US" altLang="zh-TW">
              <a:solidFill>
                <a:srgbClr val="7F7F7F"/>
              </a:solidFill>
            </a:endParaRPr>
          </a:p>
        </p:txBody>
      </p:sp>
      <p:graphicFrame>
        <p:nvGraphicFramePr>
          <p:cNvPr id="12" name="Content Placeholder 3"/>
          <p:cNvGraphicFramePr>
            <a:graphicFrameLocks noGrp="1"/>
          </p:cNvGraphicFramePr>
          <p:nvPr>
            <p:ph idx="1"/>
            <p:extLst>
              <p:ext uri="{D42A27DB-BD31-4B8C-83A1-F6EECF244321}">
                <p14:modId xmlns:p14="http://schemas.microsoft.com/office/powerpoint/2010/main" val="122379820"/>
              </p:ext>
            </p:extLst>
          </p:nvPr>
        </p:nvGraphicFramePr>
        <p:xfrm>
          <a:off x="237300" y="908720"/>
          <a:ext cx="8640000" cy="3500356"/>
        </p:xfrm>
        <a:graphic>
          <a:graphicData uri="http://schemas.openxmlformats.org/drawingml/2006/table">
            <a:tbl>
              <a:tblPr/>
              <a:tblGrid>
                <a:gridCol w="1195800">
                  <a:extLst>
                    <a:ext uri="{9D8B030D-6E8A-4147-A177-3AD203B41FA5}">
                      <a16:colId xmlns:a16="http://schemas.microsoft.com/office/drawing/2014/main" xmlns="" val="20000"/>
                    </a:ext>
                  </a:extLst>
                </a:gridCol>
                <a:gridCol w="930525">
                  <a:extLst>
                    <a:ext uri="{9D8B030D-6E8A-4147-A177-3AD203B41FA5}">
                      <a16:colId xmlns:a16="http://schemas.microsoft.com/office/drawing/2014/main" xmlns="" val="20001"/>
                    </a:ext>
                  </a:extLst>
                </a:gridCol>
                <a:gridCol w="930525">
                  <a:extLst>
                    <a:ext uri="{9D8B030D-6E8A-4147-A177-3AD203B41FA5}">
                      <a16:colId xmlns:a16="http://schemas.microsoft.com/office/drawing/2014/main" xmlns="" val="20002"/>
                    </a:ext>
                  </a:extLst>
                </a:gridCol>
                <a:gridCol w="930525">
                  <a:extLst>
                    <a:ext uri="{9D8B030D-6E8A-4147-A177-3AD203B41FA5}">
                      <a16:colId xmlns:a16="http://schemas.microsoft.com/office/drawing/2014/main" xmlns="" val="20003"/>
                    </a:ext>
                  </a:extLst>
                </a:gridCol>
                <a:gridCol w="930525">
                  <a:extLst>
                    <a:ext uri="{9D8B030D-6E8A-4147-A177-3AD203B41FA5}">
                      <a16:colId xmlns:a16="http://schemas.microsoft.com/office/drawing/2014/main" xmlns="" val="20004"/>
                    </a:ext>
                  </a:extLst>
                </a:gridCol>
                <a:gridCol w="930525">
                  <a:extLst>
                    <a:ext uri="{9D8B030D-6E8A-4147-A177-3AD203B41FA5}">
                      <a16:colId xmlns:a16="http://schemas.microsoft.com/office/drawing/2014/main" xmlns="" val="20005"/>
                    </a:ext>
                  </a:extLst>
                </a:gridCol>
                <a:gridCol w="930525">
                  <a:extLst>
                    <a:ext uri="{9D8B030D-6E8A-4147-A177-3AD203B41FA5}">
                      <a16:colId xmlns:a16="http://schemas.microsoft.com/office/drawing/2014/main" xmlns="" val="20006"/>
                    </a:ext>
                  </a:extLst>
                </a:gridCol>
                <a:gridCol w="930525">
                  <a:extLst>
                    <a:ext uri="{9D8B030D-6E8A-4147-A177-3AD203B41FA5}">
                      <a16:colId xmlns:a16="http://schemas.microsoft.com/office/drawing/2014/main" xmlns="" val="20007"/>
                    </a:ext>
                  </a:extLst>
                </a:gridCol>
                <a:gridCol w="930525">
                  <a:extLst>
                    <a:ext uri="{9D8B030D-6E8A-4147-A177-3AD203B41FA5}">
                      <a16:colId xmlns:a16="http://schemas.microsoft.com/office/drawing/2014/main" xmlns="" val="20008"/>
                    </a:ext>
                  </a:extLst>
                </a:gridCol>
              </a:tblGrid>
              <a:tr h="275039">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600" b="0" i="0" u="none" strike="noStrike" cap="none" normalizeH="0" baseline="0" noProof="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noProof="0" dirty="0">
                          <a:ln>
                            <a:noFill/>
                          </a:ln>
                          <a:solidFill>
                            <a:schemeClr val="tx1"/>
                          </a:solidFill>
                          <a:effectLst/>
                          <a:latin typeface="Constantia" panose="02030602050306030303" pitchFamily="18" charset="0"/>
                          <a:ea typeface="新細明體" charset="-120"/>
                        </a:rPr>
                        <a:t>(1)</a:t>
                      </a:r>
                      <a:endParaRPr kumimoji="0" lang="en-US" altLang="zh-TW" sz="1600" b="0" i="0" u="none" strike="noStrike" cap="none" normalizeH="0" baseline="0" noProof="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noProof="0">
                          <a:ln>
                            <a:noFill/>
                          </a:ln>
                          <a:solidFill>
                            <a:schemeClr val="tx1"/>
                          </a:solidFill>
                          <a:effectLst/>
                          <a:latin typeface="Constantia" panose="02030602050306030303" pitchFamily="18" charset="0"/>
                          <a:ea typeface="新細明體" charset="-120"/>
                        </a:rPr>
                        <a:t>(2)</a:t>
                      </a:r>
                      <a:endParaRPr kumimoji="0" lang="en-US" altLang="zh-TW" sz="1600" b="0" i="0" u="none" strike="noStrike" cap="none" normalizeH="0" baseline="0" noProof="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noProof="0" dirty="0">
                          <a:ln>
                            <a:noFill/>
                          </a:ln>
                          <a:solidFill>
                            <a:schemeClr val="tx1"/>
                          </a:solidFill>
                          <a:effectLst/>
                          <a:latin typeface="Constantia" panose="02030602050306030303" pitchFamily="18" charset="0"/>
                          <a:ea typeface="新細明體" charset="-120"/>
                        </a:rPr>
                        <a:t>(3)</a:t>
                      </a:r>
                      <a:endParaRPr kumimoji="0" lang="en-US" altLang="zh-TW" sz="1600" b="0" i="0" u="none" strike="noStrike" cap="none" normalizeH="0" baseline="0" noProof="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noProof="0">
                          <a:ln>
                            <a:noFill/>
                          </a:ln>
                          <a:solidFill>
                            <a:schemeClr val="tx1"/>
                          </a:solidFill>
                          <a:effectLst/>
                          <a:latin typeface="Constantia" panose="02030602050306030303" pitchFamily="18" charset="0"/>
                          <a:ea typeface="新細明體" charset="-120"/>
                        </a:rPr>
                        <a:t>(4)</a:t>
                      </a:r>
                      <a:endParaRPr kumimoji="0" lang="en-US" altLang="zh-TW" sz="1600" b="0" i="0" u="none" strike="noStrike" cap="none" normalizeH="0" baseline="0" noProof="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noProof="0" dirty="0">
                          <a:ln>
                            <a:noFill/>
                          </a:ln>
                          <a:solidFill>
                            <a:schemeClr val="tx1"/>
                          </a:solidFill>
                          <a:effectLst/>
                          <a:latin typeface="Constantia" panose="02030602050306030303" pitchFamily="18" charset="0"/>
                          <a:ea typeface="新細明體" charset="-120"/>
                        </a:rPr>
                        <a:t>(5)</a:t>
                      </a:r>
                      <a:endParaRPr kumimoji="0" lang="en-US" altLang="zh-TW" sz="1600" b="0" i="0" u="none" strike="noStrike" cap="none" normalizeH="0" baseline="0" noProof="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noProof="0" dirty="0">
                          <a:ln>
                            <a:noFill/>
                          </a:ln>
                          <a:solidFill>
                            <a:schemeClr val="tx1"/>
                          </a:solidFill>
                          <a:effectLst/>
                          <a:latin typeface="Constantia" panose="02030602050306030303" pitchFamily="18" charset="0"/>
                          <a:ea typeface="新細明體" charset="-120"/>
                        </a:rPr>
                        <a:t>(6)</a:t>
                      </a:r>
                      <a:endParaRPr kumimoji="0" lang="en-US" altLang="zh-TW" sz="1600" b="0" i="0" u="none" strike="noStrike" cap="none" normalizeH="0" baseline="0" noProof="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noProof="0" dirty="0">
                          <a:ln>
                            <a:noFill/>
                          </a:ln>
                          <a:solidFill>
                            <a:schemeClr val="tx1"/>
                          </a:solidFill>
                          <a:effectLst/>
                          <a:latin typeface="Constantia" panose="02030602050306030303" pitchFamily="18" charset="0"/>
                          <a:ea typeface="新細明體" charset="-120"/>
                        </a:rPr>
                        <a:t>(7)</a:t>
                      </a:r>
                      <a:endParaRPr kumimoji="0" lang="en-US" altLang="zh-TW" sz="1600" b="0" i="0" u="none" strike="noStrike" cap="none" normalizeH="0" baseline="0" noProof="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noProof="0" dirty="0">
                          <a:ln>
                            <a:noFill/>
                          </a:ln>
                          <a:solidFill>
                            <a:schemeClr val="tx1"/>
                          </a:solidFill>
                          <a:effectLst/>
                          <a:latin typeface="Constantia" panose="02030602050306030303" pitchFamily="18" charset="0"/>
                          <a:ea typeface="新細明體" charset="-120"/>
                        </a:rPr>
                        <a:t>(8)</a:t>
                      </a:r>
                      <a:endParaRPr kumimoji="0" lang="en-US" altLang="zh-TW" sz="1600" b="0" i="0" u="none" strike="noStrike" cap="none" normalizeH="0" baseline="0" noProof="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2141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noProof="0" dirty="0">
                          <a:ln>
                            <a:noFill/>
                          </a:ln>
                          <a:solidFill>
                            <a:schemeClr val="tx1"/>
                          </a:solidFill>
                          <a:effectLst/>
                          <a:latin typeface="Constantia" panose="02030602050306030303" pitchFamily="18" charset="0"/>
                          <a:ea typeface="新細明體" charset="-120"/>
                        </a:rPr>
                        <a:t>2-Year Change in:</a:t>
                      </a:r>
                    </a:p>
                  </a:txBody>
                  <a:tcPr marL="9525" marR="9525" marT="9525"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algn="ctr"/>
                      <a:r>
                        <a:rPr lang="en-US" sz="1600" dirty="0">
                          <a:latin typeface="Constantia" panose="02030602050306030303" pitchFamily="18" charset="0"/>
                          <a:cs typeface="Constantia"/>
                        </a:rPr>
                        <a:t>No. of Obligated Transactions</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gridSpan="2">
                  <a:txBody>
                    <a:bodyPr/>
                    <a:lstStyle/>
                    <a:p>
                      <a:pPr algn="ctr"/>
                      <a:r>
                        <a:rPr lang="en-US" sz="1600" dirty="0">
                          <a:latin typeface="Constantia" panose="02030602050306030303" pitchFamily="18" charset="0"/>
                          <a:cs typeface="Constantia"/>
                        </a:rPr>
                        <a:t>Having Obligated Transactions</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hMerge="1">
                  <a:txBody>
                    <a:bodyPr/>
                    <a:lstStyle/>
                    <a:p>
                      <a:endParaRPr lang="en-US" dirty="0"/>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gridSpan="2">
                  <a:txBody>
                    <a:bodyPr/>
                    <a:lstStyle/>
                    <a:p>
                      <a:pPr algn="ctr"/>
                      <a:r>
                        <a:rPr lang="en-US" sz="1600" dirty="0">
                          <a:latin typeface="Constantia" panose="02030602050306030303" pitchFamily="18" charset="0"/>
                          <a:cs typeface="Constantia"/>
                        </a:rPr>
                        <a:t>No.</a:t>
                      </a:r>
                      <a:r>
                        <a:rPr lang="en-US" sz="1600" baseline="0" dirty="0">
                          <a:latin typeface="Constantia" panose="02030602050306030303" pitchFamily="18" charset="0"/>
                          <a:cs typeface="Constantia"/>
                        </a:rPr>
                        <a:t> of</a:t>
                      </a:r>
                      <a:r>
                        <a:rPr lang="en-US" sz="1600" dirty="0">
                          <a:latin typeface="Constantia" panose="02030602050306030303" pitchFamily="18" charset="0"/>
                          <a:cs typeface="Constantia"/>
                        </a:rPr>
                        <a:t> </a:t>
                      </a:r>
                      <a:r>
                        <a:rPr lang="en-US" sz="1600" baseline="0" dirty="0">
                          <a:latin typeface="Constantia" panose="02030602050306030303" pitchFamily="18" charset="0"/>
                          <a:cs typeface="Constantia"/>
                        </a:rPr>
                        <a:t>Procurement Contracts</a:t>
                      </a:r>
                      <a:endParaRPr lang="en-US" sz="1600" dirty="0">
                        <a:latin typeface="Constantia" panose="02030602050306030303" pitchFamily="18" charset="0"/>
                        <a:cs typeface="Constantia"/>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hMerge="1">
                  <a:txBody>
                    <a:bodyPr/>
                    <a:lstStyle/>
                    <a:p>
                      <a:endParaRPr lang="en-US" dirty="0"/>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gridSpan="2">
                  <a:txBody>
                    <a:bodyPr/>
                    <a:lstStyle/>
                    <a:p>
                      <a:pPr algn="ctr"/>
                      <a:r>
                        <a:rPr lang="en-US" sz="1600" dirty="0">
                          <a:latin typeface="Constantia" panose="02030602050306030303" pitchFamily="18" charset="0"/>
                          <a:cs typeface="Constantia"/>
                        </a:rPr>
                        <a:t>Having Procurement Contracts</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hMerge="1">
                  <a:txBody>
                    <a:bodyPr/>
                    <a:lstStyle/>
                    <a:p>
                      <a:endParaRPr lang="en-US" dirty="0"/>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620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noProof="0" dirty="0">
                          <a:ln>
                            <a:noFill/>
                          </a:ln>
                          <a:solidFill>
                            <a:schemeClr val="tx1"/>
                          </a:solidFill>
                          <a:effectLst/>
                          <a:latin typeface="Constantia" panose="02030602050306030303" pitchFamily="18" charset="0"/>
                          <a:ea typeface="新細明體" charset="-120"/>
                        </a:rPr>
                        <a:t>Sample</a:t>
                      </a:r>
                    </a:p>
                  </a:txBody>
                  <a:tcPr marL="9525" marR="9525" marT="9525" marB="0" anchor="ctr" horzOverflow="overflow">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noProof="0" dirty="0">
                          <a:effectLst/>
                          <a:latin typeface="Constantia" panose="02030602050306030303" pitchFamily="18" charset="0"/>
                          <a:cs typeface="Constantia"/>
                        </a:rPr>
                        <a:t>State Politics</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noProof="0" dirty="0">
                          <a:effectLst/>
                          <a:latin typeface="Constantia" panose="02030602050306030303" pitchFamily="18" charset="0"/>
                          <a:cs typeface="Constantia"/>
                        </a:rPr>
                        <a:t>Federal Offices</a:t>
                      </a:r>
                    </a:p>
                  </a:txBody>
                  <a:tcPr marL="9525" marR="9525" marT="9525" marB="0" anchor="ctr">
                    <a:lnL>
                      <a:noFill/>
                    </a:lnL>
                    <a:lnR>
                      <a:noFill/>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noProof="0" dirty="0">
                          <a:effectLst/>
                          <a:latin typeface="Constantia" panose="02030602050306030303" pitchFamily="18" charset="0"/>
                          <a:cs typeface="Constantia"/>
                        </a:rPr>
                        <a:t>State Politics</a:t>
                      </a:r>
                    </a:p>
                  </a:txBody>
                  <a:tcPr marL="9525" marR="9525" marT="9525" marB="0" anchor="ctr">
                    <a:lnL>
                      <a:noFill/>
                    </a:lnL>
                    <a:lnR>
                      <a:noFill/>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noProof="0" dirty="0">
                          <a:effectLst/>
                          <a:latin typeface="Constantia" panose="02030602050306030303" pitchFamily="18" charset="0"/>
                          <a:cs typeface="Constantia"/>
                        </a:rPr>
                        <a:t>Federal Offices</a:t>
                      </a:r>
                    </a:p>
                  </a:txBody>
                  <a:tcPr marL="9525" marR="9525" marT="9525" marB="0" anchor="ctr">
                    <a:lnL>
                      <a:noFill/>
                    </a:lnL>
                    <a:lnR w="127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noProof="0" dirty="0">
                          <a:effectLst/>
                          <a:latin typeface="Constantia" panose="02030602050306030303" pitchFamily="18" charset="0"/>
                          <a:cs typeface="Constantia"/>
                        </a:rPr>
                        <a:t>State Politics</a:t>
                      </a:r>
                    </a:p>
                  </a:txBody>
                  <a:tcPr marL="9525" marR="9525" marT="9525" marB="0" anchor="ctr">
                    <a:lnL w="12700" cap="flat" cmpd="sng" algn="ctr">
                      <a:noFill/>
                      <a:prstDash val="solid"/>
                      <a:round/>
                      <a:headEnd type="none" w="med" len="med"/>
                      <a:tailEnd type="none" w="med" len="med"/>
                    </a:lnL>
                    <a:lnR>
                      <a:noFill/>
                    </a:lnR>
                    <a:lnT w="12700" cap="flat" cmpd="sng" algn="ctr">
                      <a:solidFill>
                        <a:prstClr val="blac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noProof="0" dirty="0">
                          <a:effectLst/>
                          <a:latin typeface="Constantia" panose="02030602050306030303" pitchFamily="18" charset="0"/>
                          <a:cs typeface="Constantia"/>
                        </a:rPr>
                        <a:t>Federal Offices</a:t>
                      </a:r>
                    </a:p>
                  </a:txBody>
                  <a:tcPr marL="9525" marR="9525" marT="9525" marB="0" anchor="ctr">
                    <a:lnL w="12700" cap="flat" cmpd="sng" algn="ctr">
                      <a:noFill/>
                      <a:prstDash val="solid"/>
                      <a:round/>
                      <a:headEnd type="none" w="med" len="med"/>
                      <a:tailEnd type="none" w="med" len="med"/>
                    </a:lnL>
                    <a:lnR>
                      <a:noFill/>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noProof="0" dirty="0">
                          <a:effectLst/>
                          <a:latin typeface="Constantia" panose="02030602050306030303" pitchFamily="18" charset="0"/>
                          <a:cs typeface="Constantia"/>
                        </a:rPr>
                        <a:t>State Politics</a:t>
                      </a:r>
                    </a:p>
                  </a:txBody>
                  <a:tcPr marL="9525" marR="9525" marT="9525" marB="0" anchor="ctr">
                    <a:lnL w="12700" cap="flat" cmpd="sng" algn="ctr">
                      <a:noFill/>
                      <a:prstDash val="solid"/>
                      <a:round/>
                      <a:headEnd type="none" w="med" len="med"/>
                      <a:tailEnd type="none" w="med" len="med"/>
                    </a:lnL>
                    <a:lnR>
                      <a:noFill/>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noProof="0" dirty="0">
                          <a:effectLst/>
                          <a:latin typeface="Constantia" panose="02030602050306030303" pitchFamily="18" charset="0"/>
                          <a:cs typeface="Constantia"/>
                        </a:rPr>
                        <a:t>Federal Offices</a:t>
                      </a:r>
                    </a:p>
                  </a:txBody>
                  <a:tcPr marL="9525" marR="9525" marT="9525" marB="0" anchor="ctr">
                    <a:lnL>
                      <a:noFill/>
                    </a:lnL>
                    <a:lnR>
                      <a:noFill/>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57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noProof="0">
                          <a:ln>
                            <a:noFill/>
                          </a:ln>
                          <a:solidFill>
                            <a:schemeClr val="tx1"/>
                          </a:solidFill>
                          <a:effectLst/>
                          <a:latin typeface="Constantia" panose="02030602050306030303" pitchFamily="18" charset="0"/>
                          <a:ea typeface="新細明體" charset="-120"/>
                        </a:rPr>
                        <a:t>Win/Lose</a:t>
                      </a:r>
                    </a:p>
                  </a:txBody>
                  <a:tcPr marL="9525" marR="9525" marT="9525" marB="0" anchor="ctr" horzOverflow="overflow">
                    <a:lnL>
                      <a:noFill/>
                    </a:lnL>
                    <a:lnR w="28575"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a:noFill/>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-67.57</a:t>
                      </a:r>
                    </a:p>
                  </a:txBody>
                  <a:tcPr marL="12700" marR="12700" marT="1270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2.49</a:t>
                      </a:r>
                    </a:p>
                  </a:txBody>
                  <a:tcPr marL="12700" marR="12700" marT="1270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-0.143</a:t>
                      </a:r>
                    </a:p>
                  </a:txBody>
                  <a:tcPr marL="12700" marR="12700" marT="1270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a:noFill/>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0.024</a:t>
                      </a:r>
                    </a:p>
                  </a:txBody>
                  <a:tcPr marL="12700" marR="12700" marT="12700"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-32.20</a:t>
                      </a:r>
                    </a:p>
                  </a:txBody>
                  <a:tcPr marL="12700" marR="12700" marT="1270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a:effectLst/>
                          <a:latin typeface="Constantia" panose="02030602050306030303" pitchFamily="18" charset="0"/>
                        </a:rPr>
                        <a:t>12.70</a:t>
                      </a:r>
                    </a:p>
                  </a:txBody>
                  <a:tcPr marL="12700" marR="12700" marT="1270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-0.109</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-0.063</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5720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600" b="0" i="0" u="none" strike="noStrike" cap="none" normalizeH="0" baseline="0" noProof="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[30.56]**</a:t>
                      </a:r>
                    </a:p>
                  </a:txBody>
                  <a:tcPr marL="12700" marR="12700" marT="12700" marB="0" anchor="ctr">
                    <a:lnL>
                      <a:noFill/>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[41.82]</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[0.051]***</a:t>
                      </a:r>
                    </a:p>
                  </a:txBody>
                  <a:tcPr marL="12700" marR="12700" marT="12700" marB="0" anchor="ctr">
                    <a:lnL>
                      <a:noFill/>
                    </a:lnL>
                    <a:lnR>
                      <a:noFill/>
                    </a:lnR>
                    <a:lnT>
                      <a:noFill/>
                    </a:lnT>
                    <a:lnB>
                      <a:noFill/>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[0.058]</a:t>
                      </a:r>
                    </a:p>
                  </a:txBody>
                  <a:tcPr marL="12700" marR="12700" marT="12700" marB="0" anchor="ctr">
                    <a:lnL>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a:noFill/>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[18.68]*</a:t>
                      </a:r>
                    </a:p>
                  </a:txBody>
                  <a:tcPr marL="12700" marR="12700" marT="12700" marB="0" anchor="ctr">
                    <a:lnL w="12700"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[35.70]</a:t>
                      </a:r>
                    </a:p>
                  </a:txBody>
                  <a:tcPr marL="12700" marR="12700" marT="1270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[0.057]*</a:t>
                      </a:r>
                    </a:p>
                  </a:txBody>
                  <a:tcPr marL="12700" marR="12700" marT="1270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[0.074]</a:t>
                      </a:r>
                    </a:p>
                  </a:txBody>
                  <a:tcPr marL="12700" marR="12700" marT="12700" marB="0" anchor="ctr">
                    <a:lnL>
                      <a:noFill/>
                    </a:lnL>
                    <a:lnR>
                      <a:noFill/>
                    </a:lnR>
                    <a:lnT w="381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4"/>
                  </a:ext>
                </a:extLst>
              </a:tr>
              <a:tr h="413753">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600" b="0" i="0" u="none" strike="noStrike" cap="none" normalizeH="0" baseline="0" noProof="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12700" marR="12700" marT="12700" marB="0" anchor="ctr">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a:effectLst/>
                        <a:latin typeface="Constantia" panose="02030602050306030303" pitchFamily="18" charset="0"/>
                      </a:endParaRPr>
                    </a:p>
                  </a:txBody>
                  <a:tcPr marL="12700" marR="12700" marT="12700" marB="0" anchor="ctr">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a:effectLst/>
                        <a:latin typeface="Constantia" panose="02030602050306030303" pitchFamily="18" charset="0"/>
                      </a:endParaRPr>
                    </a:p>
                  </a:txBody>
                  <a:tcPr marL="12700" marR="12700" marT="12700" marB="0" anchor="ctr">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a:effectLst/>
                        <a:latin typeface="Constantia" panose="02030602050306030303" pitchFamily="18" charset="0"/>
                      </a:endParaRPr>
                    </a:p>
                  </a:txBody>
                  <a:tcPr marL="12700" marR="12700" marT="12700" marB="0" anchor="ctr">
                    <a:lnL>
                      <a:noFill/>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a:effectLst/>
                        <a:latin typeface="Constantia" panose="02030602050306030303" pitchFamily="18" charset="0"/>
                      </a:endParaRPr>
                    </a:p>
                  </a:txBody>
                  <a:tcPr marL="12700" marR="12700" marT="12700" marB="0" anchor="ctr">
                    <a:lnL w="127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12700" marR="12700" marT="12700" marB="0" anchor="ctr">
                    <a:lnL w="127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12700" marR="12700" marT="12700" marB="0" anchor="ctr">
                    <a:lnL w="127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12700" marR="12700" marT="12700" marB="0" anchor="ctr">
                    <a:lnL>
                      <a:noFill/>
                    </a:lnL>
                    <a:lnR>
                      <a:noFill/>
                    </a:lnR>
                    <a:lnT>
                      <a:noFill/>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62569890"/>
                  </a:ext>
                </a:extLst>
              </a:tr>
              <a:tr h="41375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noProof="0" dirty="0">
                          <a:ln>
                            <a:noFill/>
                          </a:ln>
                          <a:solidFill>
                            <a:schemeClr val="tx1"/>
                          </a:solidFill>
                          <a:effectLst/>
                          <a:latin typeface="Constantia" panose="02030602050306030303" pitchFamily="18" charset="0"/>
                          <a:ea typeface="新細明體" charset="-120"/>
                        </a:rPr>
                        <a:t>Observations</a:t>
                      </a:r>
                    </a:p>
                  </a:txBody>
                  <a:tcPr marL="9525" marR="9525" marT="9525" marB="0" anchor="ctr" horzOverflow="overflow">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561</a:t>
                      </a:r>
                    </a:p>
                  </a:txBody>
                  <a:tcPr marL="12700" marR="12700" marT="12700"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a:effectLst/>
                          <a:latin typeface="Constantia" panose="02030602050306030303" pitchFamily="18" charset="0"/>
                        </a:rPr>
                        <a:t>690</a:t>
                      </a:r>
                    </a:p>
                  </a:txBody>
                  <a:tcPr marL="12700" marR="12700" marT="12700"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a:effectLst/>
                          <a:latin typeface="Constantia" panose="02030602050306030303" pitchFamily="18" charset="0"/>
                        </a:rPr>
                        <a:t>561</a:t>
                      </a:r>
                    </a:p>
                  </a:txBody>
                  <a:tcPr marL="12700" marR="12700" marT="12700"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a:effectLst/>
                          <a:latin typeface="Constantia" panose="02030602050306030303" pitchFamily="18" charset="0"/>
                        </a:rPr>
                        <a:t>690</a:t>
                      </a:r>
                    </a:p>
                  </a:txBody>
                  <a:tcPr marL="12700" marR="12700" marT="12700" marB="0" anchor="ctr">
                    <a:lnL>
                      <a:noFill/>
                    </a:lnL>
                    <a:lnR w="12700" cap="flat" cmpd="sng" algn="ctr">
                      <a:noFill/>
                      <a:prstDash val="solid"/>
                      <a:round/>
                      <a:headEnd type="none" w="med" len="med"/>
                      <a:tailEnd type="none" w="med" len="med"/>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a:effectLst/>
                          <a:latin typeface="Constantia" panose="02030602050306030303" pitchFamily="18" charset="0"/>
                        </a:rPr>
                        <a:t>561</a:t>
                      </a:r>
                    </a:p>
                  </a:txBody>
                  <a:tcPr marL="12700" marR="12700" marT="12700" marB="0" anchor="ctr">
                    <a:lnL w="12700" cap="flat" cmpd="sng" algn="ctr">
                      <a:noFill/>
                      <a:prstDash val="solid"/>
                      <a:round/>
                      <a:headEnd type="none" w="med" len="med"/>
                      <a:tailEnd type="none" w="med" len="med"/>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690</a:t>
                      </a:r>
                    </a:p>
                  </a:txBody>
                  <a:tcPr marL="12700" marR="12700" marT="12700" marB="0" anchor="ctr">
                    <a:lnL w="12700" cap="flat" cmpd="sng" algn="ctr">
                      <a:noFill/>
                      <a:prstDash val="solid"/>
                      <a:round/>
                      <a:headEnd type="none" w="med" len="med"/>
                      <a:tailEnd type="none" w="med" len="med"/>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561</a:t>
                      </a:r>
                    </a:p>
                  </a:txBody>
                  <a:tcPr marL="12700" marR="12700" marT="12700" marB="0" anchor="ctr">
                    <a:lnL w="12700" cap="flat" cmpd="sng" algn="ctr">
                      <a:noFill/>
                      <a:prstDash val="solid"/>
                      <a:round/>
                      <a:headEnd type="none" w="med" len="med"/>
                      <a:tailEnd type="none" w="med" len="med"/>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690</a:t>
                      </a:r>
                    </a:p>
                  </a:txBody>
                  <a:tcPr marL="12700" marR="12700" marT="12700"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7" name="TextBox 6"/>
          <p:cNvSpPr txBox="1"/>
          <p:nvPr/>
        </p:nvSpPr>
        <p:spPr>
          <a:xfrm>
            <a:off x="1433101" y="2723747"/>
            <a:ext cx="887776" cy="369332"/>
          </a:xfrm>
          <a:prstGeom prst="rect">
            <a:avLst/>
          </a:prstGeom>
          <a:noFill/>
          <a:ln w="25400">
            <a:solidFill>
              <a:srgbClr val="FF0000"/>
            </a:solidFill>
          </a:ln>
        </p:spPr>
        <p:txBody>
          <a:bodyPr wrap="square" rtlCol="0">
            <a:spAutoFit/>
          </a:bodyPr>
          <a:lstStyle/>
          <a:p>
            <a:endParaRPr lang="en-US" dirty="0">
              <a:latin typeface="+mj-lt"/>
            </a:endParaRPr>
          </a:p>
        </p:txBody>
      </p:sp>
      <p:sp>
        <p:nvSpPr>
          <p:cNvPr id="8" name="TextBox 7"/>
          <p:cNvSpPr txBox="1"/>
          <p:nvPr/>
        </p:nvSpPr>
        <p:spPr>
          <a:xfrm>
            <a:off x="5166900" y="2723747"/>
            <a:ext cx="887776" cy="369332"/>
          </a:xfrm>
          <a:prstGeom prst="rect">
            <a:avLst/>
          </a:prstGeom>
          <a:noFill/>
          <a:ln w="25400">
            <a:solidFill>
              <a:srgbClr val="FF0000"/>
            </a:solidFill>
          </a:ln>
        </p:spPr>
        <p:txBody>
          <a:bodyPr wrap="square" rtlCol="0">
            <a:spAutoFit/>
          </a:bodyPr>
          <a:lstStyle/>
          <a:p>
            <a:endParaRPr lang="en-US" dirty="0">
              <a:latin typeface="+mj-lt"/>
            </a:endParaRPr>
          </a:p>
        </p:txBody>
      </p:sp>
    </p:spTree>
    <p:extLst>
      <p:ext uri="{BB962C8B-B14F-4D97-AF65-F5344CB8AC3E}">
        <p14:creationId xmlns:p14="http://schemas.microsoft.com/office/powerpoint/2010/main" val="1658868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normAutofit fontScale="90000"/>
          </a:bodyPr>
          <a:lstStyle/>
          <a:p>
            <a:r>
              <a:rPr lang="en-US" altLang="zh-TW" dirty="0">
                <a:ea typeface="新細明體" charset="-120"/>
              </a:rPr>
              <a:t>Reduction in in-state activities, employment, director’s tenure</a:t>
            </a:r>
          </a:p>
        </p:txBody>
      </p:sp>
      <p:sp>
        <p:nvSpPr>
          <p:cNvPr id="83035" name="TextBox 10"/>
          <p:cNvSpPr txBox="1">
            <a:spLocks noChangeArrowheads="1"/>
          </p:cNvSpPr>
          <p:nvPr/>
        </p:nvSpPr>
        <p:spPr bwMode="auto">
          <a:xfrm>
            <a:off x="328200" y="4221088"/>
            <a:ext cx="8610600" cy="923330"/>
          </a:xfrm>
          <a:prstGeom prst="rect">
            <a:avLst/>
          </a:prstGeom>
          <a:noFill/>
          <a:ln w="9525">
            <a:noFill/>
            <a:miter lim="800000"/>
            <a:headEnd/>
            <a:tailEnd/>
          </a:ln>
        </p:spPr>
        <p:txBody>
          <a:bodyPr>
            <a:spAutoFit/>
          </a:bodyPr>
          <a:lstStyle/>
          <a:p>
            <a:pPr marL="285750" indent="-285750">
              <a:buFont typeface="Arial" panose="020B0604020202020204" pitchFamily="34" charset="0"/>
              <a:buChar char="•"/>
            </a:pPr>
            <a:r>
              <a:rPr lang="en-US" altLang="zh-TW" dirty="0">
                <a:latin typeface="+mj-lt"/>
                <a:ea typeface="新細明體" charset="-120"/>
              </a:rPr>
              <a:t>Connected-firms reduce (in-state) activities and employment after politician wins.</a:t>
            </a:r>
          </a:p>
          <a:p>
            <a:pPr marL="285750" indent="-285750">
              <a:buFont typeface="Arial" panose="020B0604020202020204" pitchFamily="34" charset="0"/>
              <a:buChar char="•"/>
            </a:pPr>
            <a:r>
              <a:rPr lang="en-US" altLang="zh-TW" dirty="0">
                <a:latin typeface="+mj-lt"/>
                <a:ea typeface="新細明體" charset="-120"/>
              </a:rPr>
              <a:t>Connected-directors remain with the firm for shorter period after politician wins.</a:t>
            </a:r>
          </a:p>
          <a:p>
            <a:pPr marL="285750" indent="-285750">
              <a:buFont typeface="Arial" panose="020B0604020202020204" pitchFamily="34" charset="0"/>
              <a:buChar char="•"/>
            </a:pPr>
            <a:r>
              <a:rPr lang="en-US" altLang="zh-TW" dirty="0">
                <a:latin typeface="+mj-lt"/>
                <a:ea typeface="新細明體" charset="-120"/>
              </a:rPr>
              <a:t>Noisy but qualitatively similar results for other firm real outcomes.</a:t>
            </a:r>
          </a:p>
        </p:txBody>
      </p:sp>
      <p:sp>
        <p:nvSpPr>
          <p:cNvPr id="23" name="Slide Number Placeholder 22"/>
          <p:cNvSpPr>
            <a:spLocks noGrp="1"/>
          </p:cNvSpPr>
          <p:nvPr>
            <p:ph type="sldNum" sz="quarter" idx="12"/>
          </p:nvPr>
        </p:nvSpPr>
        <p:spPr/>
        <p:txBody>
          <a:bodyPr/>
          <a:lstStyle/>
          <a:p>
            <a:fld id="{92D71123-4995-4906-9C78-8DB68EA980A7}" type="slidenum">
              <a:rPr lang="zh-TW" altLang="en-US" smtClean="0">
                <a:solidFill>
                  <a:srgbClr val="7F7F7F"/>
                </a:solidFill>
              </a:rPr>
              <a:pPr/>
              <a:t>35</a:t>
            </a:fld>
            <a:endParaRPr lang="en-US" altLang="zh-TW" dirty="0">
              <a:solidFill>
                <a:srgbClr val="7F7F7F"/>
              </a:solidFill>
            </a:endParaRPr>
          </a:p>
        </p:txBody>
      </p:sp>
      <p:graphicFrame>
        <p:nvGraphicFramePr>
          <p:cNvPr id="12" name="Content Placeholder 3"/>
          <p:cNvGraphicFramePr>
            <a:graphicFrameLocks noGrp="1"/>
          </p:cNvGraphicFramePr>
          <p:nvPr>
            <p:ph idx="1"/>
            <p:extLst>
              <p:ext uri="{D42A27DB-BD31-4B8C-83A1-F6EECF244321}">
                <p14:modId xmlns:p14="http://schemas.microsoft.com/office/powerpoint/2010/main" val="2190794086"/>
              </p:ext>
            </p:extLst>
          </p:nvPr>
        </p:nvGraphicFramePr>
        <p:xfrm>
          <a:off x="237300" y="908720"/>
          <a:ext cx="8640000" cy="3216751"/>
        </p:xfrm>
        <a:graphic>
          <a:graphicData uri="http://schemas.openxmlformats.org/drawingml/2006/table">
            <a:tbl>
              <a:tblPr/>
              <a:tblGrid>
                <a:gridCol w="1343496">
                  <a:extLst>
                    <a:ext uri="{9D8B030D-6E8A-4147-A177-3AD203B41FA5}">
                      <a16:colId xmlns:a16="http://schemas.microsoft.com/office/drawing/2014/main" xmlns="" val="20000"/>
                    </a:ext>
                  </a:extLst>
                </a:gridCol>
                <a:gridCol w="1216084">
                  <a:extLst>
                    <a:ext uri="{9D8B030D-6E8A-4147-A177-3AD203B41FA5}">
                      <a16:colId xmlns:a16="http://schemas.microsoft.com/office/drawing/2014/main" xmlns="" val="20001"/>
                    </a:ext>
                  </a:extLst>
                </a:gridCol>
                <a:gridCol w="1216084">
                  <a:extLst>
                    <a:ext uri="{9D8B030D-6E8A-4147-A177-3AD203B41FA5}">
                      <a16:colId xmlns:a16="http://schemas.microsoft.com/office/drawing/2014/main" xmlns="" val="20002"/>
                    </a:ext>
                  </a:extLst>
                </a:gridCol>
                <a:gridCol w="1216084">
                  <a:extLst>
                    <a:ext uri="{9D8B030D-6E8A-4147-A177-3AD203B41FA5}">
                      <a16:colId xmlns:a16="http://schemas.microsoft.com/office/drawing/2014/main" xmlns="" val="20003"/>
                    </a:ext>
                  </a:extLst>
                </a:gridCol>
                <a:gridCol w="1216084">
                  <a:extLst>
                    <a:ext uri="{9D8B030D-6E8A-4147-A177-3AD203B41FA5}">
                      <a16:colId xmlns:a16="http://schemas.microsoft.com/office/drawing/2014/main" xmlns="" val="20004"/>
                    </a:ext>
                  </a:extLst>
                </a:gridCol>
                <a:gridCol w="1216084">
                  <a:extLst>
                    <a:ext uri="{9D8B030D-6E8A-4147-A177-3AD203B41FA5}">
                      <a16:colId xmlns:a16="http://schemas.microsoft.com/office/drawing/2014/main" xmlns="" val="20005"/>
                    </a:ext>
                  </a:extLst>
                </a:gridCol>
                <a:gridCol w="1216084">
                  <a:extLst>
                    <a:ext uri="{9D8B030D-6E8A-4147-A177-3AD203B41FA5}">
                      <a16:colId xmlns:a16="http://schemas.microsoft.com/office/drawing/2014/main" xmlns="" val="20006"/>
                    </a:ext>
                  </a:extLst>
                </a:gridCol>
              </a:tblGrid>
              <a:tr h="275039">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Constantia" panose="02030602050306030303" pitchFamily="18" charset="0"/>
                          <a:ea typeface="新細明體" charset="-120"/>
                        </a:rPr>
                        <a:t>(1)</a:t>
                      </a:r>
                      <a:endPar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nstantia" panose="02030602050306030303" pitchFamily="18" charset="0"/>
                          <a:ea typeface="新細明體" charset="-120"/>
                        </a:rPr>
                        <a:t>(2)</a:t>
                      </a:r>
                      <a:endParaRPr kumimoji="0" lang="en-US" altLang="zh-TW" sz="1600" b="0" i="0" u="none" strike="noStrike" cap="none" normalizeH="0" baseline="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Constantia" panose="02030602050306030303" pitchFamily="18" charset="0"/>
                          <a:ea typeface="新細明體" charset="-120"/>
                        </a:rPr>
                        <a:t>(3)</a:t>
                      </a:r>
                      <a:endPar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Constantia" panose="02030602050306030303" pitchFamily="18" charset="0"/>
                          <a:ea typeface="新細明體" charset="-120"/>
                        </a:rPr>
                        <a:t>(4)</a:t>
                      </a:r>
                      <a:endPar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Constantia" panose="02030602050306030303" pitchFamily="18" charset="0"/>
                          <a:ea typeface="新細明體" charset="-120"/>
                        </a:rPr>
                        <a:t>(5)</a:t>
                      </a:r>
                      <a:endPar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Constantia" panose="02030602050306030303" pitchFamily="18" charset="0"/>
                          <a:ea typeface="新細明體" charset="-120"/>
                        </a:rPr>
                        <a:t>(6)</a:t>
                      </a:r>
                      <a:endPar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433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rPr>
                        <a:t>DEPVAR</a:t>
                      </a:r>
                    </a:p>
                  </a:txBody>
                  <a:tcPr marL="9525" marR="9525" marT="9525"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algn="ctr" fontAlgn="ctr"/>
                      <a:r>
                        <a:rPr lang="fr-FR" sz="1600" b="0" i="0" u="none" strike="noStrike" dirty="0">
                          <a:effectLst/>
                          <a:latin typeface="Constantia" panose="02030602050306030303" pitchFamily="18" charset="0"/>
                        </a:rPr>
                        <a:t>Post-Election</a:t>
                      </a:r>
                      <a:r>
                        <a:rPr lang="fr-FR" sz="1600" b="0" i="0" u="none" strike="noStrike" baseline="0" dirty="0">
                          <a:effectLst/>
                          <a:latin typeface="Constantia" panose="02030602050306030303" pitchFamily="18" charset="0"/>
                        </a:rPr>
                        <a:t> C</a:t>
                      </a:r>
                      <a:r>
                        <a:rPr lang="fr-FR" sz="1600" b="0" i="0" u="none" strike="noStrike" dirty="0">
                          <a:effectLst/>
                          <a:latin typeface="Constantia" panose="02030602050306030303" pitchFamily="18" charset="0"/>
                        </a:rPr>
                        <a:t>hange in Local </a:t>
                      </a:r>
                      <a:r>
                        <a:rPr lang="fr-FR" sz="1600" b="0" i="0" u="none" strike="noStrike" dirty="0" err="1">
                          <a:effectLst/>
                          <a:latin typeface="Constantia" panose="02030602050306030303" pitchFamily="18" charset="0"/>
                        </a:rPr>
                        <a:t>Newspaper</a:t>
                      </a:r>
                      <a:r>
                        <a:rPr lang="fr-FR" sz="1600" b="0" i="0" u="none" strike="noStrike" baseline="0" dirty="0">
                          <a:effectLst/>
                          <a:latin typeface="Constantia" panose="02030602050306030303" pitchFamily="18" charset="0"/>
                        </a:rPr>
                        <a:t> Mentions</a:t>
                      </a:r>
                      <a:endParaRPr lang="en-US" sz="1600" b="0" i="0" u="none" strike="noStrike" dirty="0">
                        <a:effectLst/>
                        <a:latin typeface="Constantia" panose="02030602050306030303" pitchFamily="18" charset="0"/>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hMerge="1">
                  <a:txBody>
                    <a:bodyPr/>
                    <a:lstStyle/>
                    <a:p>
                      <a:pPr algn="ctr" fontAlgn="ctr"/>
                      <a:endParaRPr lang="en-US" sz="1600" b="0" i="0" u="none" strike="noStrike" dirty="0">
                        <a:effectLst/>
                        <a:latin typeface="Constantia"/>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gridSpan="2">
                  <a:txBody>
                    <a:bodyPr/>
                    <a:lstStyle/>
                    <a:p>
                      <a:pPr algn="ctr" fontAlgn="ctr"/>
                      <a:r>
                        <a:rPr lang="en-US" sz="1600" b="0" i="0" u="none" strike="noStrike" dirty="0">
                          <a:effectLst/>
                          <a:latin typeface="Constantia" panose="02030602050306030303" pitchFamily="18" charset="0"/>
                        </a:rPr>
                        <a:t>Post-Election</a:t>
                      </a:r>
                      <a:r>
                        <a:rPr lang="en-US" sz="1600" b="0" i="0" u="none" strike="noStrike" baseline="0" dirty="0">
                          <a:effectLst/>
                          <a:latin typeface="Constantia" panose="02030602050306030303" pitchFamily="18" charset="0"/>
                        </a:rPr>
                        <a:t> Change in log(Employment)</a:t>
                      </a:r>
                      <a:endParaRPr lang="en-US" sz="1600" b="0" i="0" u="none" strike="noStrike" dirty="0">
                        <a:effectLst/>
                        <a:latin typeface="Constantia" panose="02030602050306030303" pitchFamily="18" charset="0"/>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hMerge="1">
                  <a:txBody>
                    <a:bodyPr/>
                    <a:lstStyle/>
                    <a:p>
                      <a:pPr algn="ctr" fontAlgn="ctr"/>
                      <a:endParaRPr lang="en-US" sz="1600" b="0" i="0" u="none" strike="noStrike" dirty="0">
                        <a:effectLst/>
                        <a:latin typeface="Constantia"/>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gridSpan="2">
                  <a:txBody>
                    <a:bodyPr/>
                    <a:lstStyle/>
                    <a:p>
                      <a:pPr algn="ctr" fontAlgn="ctr"/>
                      <a:r>
                        <a:rPr lang="fr-FR" sz="1600" b="0" i="0" u="none" strike="noStrike" dirty="0" err="1">
                          <a:effectLst/>
                          <a:latin typeface="Constantia" panose="02030602050306030303" pitchFamily="18" charset="0"/>
                        </a:rPr>
                        <a:t>Director’s</a:t>
                      </a:r>
                      <a:r>
                        <a:rPr lang="fr-FR" sz="1600" b="0" i="0" u="none" strike="noStrike" dirty="0">
                          <a:effectLst/>
                          <a:latin typeface="Constantia" panose="02030602050306030303" pitchFamily="18" charset="0"/>
                        </a:rPr>
                        <a:t> </a:t>
                      </a:r>
                      <a:r>
                        <a:rPr lang="fr-FR" sz="1600" b="0" i="0" u="none" strike="noStrike" dirty="0" err="1">
                          <a:effectLst/>
                          <a:latin typeface="Constantia" panose="02030602050306030303" pitchFamily="18" charset="0"/>
                        </a:rPr>
                        <a:t>RemainingYears</a:t>
                      </a:r>
                      <a:endParaRPr lang="en-US" sz="1600" b="0" i="0" u="none" strike="noStrike" dirty="0">
                        <a:effectLst/>
                        <a:latin typeface="Constantia" panose="02030602050306030303" pitchFamily="18" charset="0"/>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ctr" fontAlgn="ctr"/>
                      <a:endParaRPr lang="en-US" sz="1600" b="0" i="0" u="none" strike="noStrike" dirty="0">
                        <a:effectLst/>
                        <a:latin typeface="Constantia"/>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1"/>
                  </a:ext>
                </a:extLst>
              </a:tr>
              <a:tr h="6433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rPr>
                        <a:t>Sample</a:t>
                      </a:r>
                    </a:p>
                  </a:txBody>
                  <a:tcPr marL="9525" marR="9525" marT="9525" marB="0" anchor="ctr" horzOverflow="overflow">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State Politics</a:t>
                      </a:r>
                    </a:p>
                  </a:txBody>
                  <a:tcPr marL="9525" marR="9525" marT="9525" marB="0" anchor="ctr">
                    <a:lnL>
                      <a:noFill/>
                    </a:lnL>
                    <a:lnR>
                      <a:noFill/>
                    </a:lnR>
                    <a:lnT w="12700" cap="flat" cmpd="sng" algn="ctr">
                      <a:solidFill>
                        <a:prstClr val="blac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Federal Offices</a:t>
                      </a:r>
                    </a:p>
                  </a:txBody>
                  <a:tcPr marL="9525" marR="9525" marT="9525" marB="0" anchor="ctr">
                    <a:lnL>
                      <a:noFill/>
                    </a:lnL>
                    <a:lnR>
                      <a:noFill/>
                    </a:lnR>
                    <a:lnT w="12700" cap="flat" cmpd="sng" algn="ctr">
                      <a:solidFill>
                        <a:prstClr val="blac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State Politics</a:t>
                      </a:r>
                    </a:p>
                  </a:txBody>
                  <a:tcPr marL="9525" marR="9525" marT="9525" marB="0" anchor="ctr">
                    <a:lnL>
                      <a:noFill/>
                    </a:lnL>
                    <a:lnR>
                      <a:noFill/>
                    </a:lnR>
                    <a:lnT w="12700" cap="flat" cmpd="sng" algn="ctr">
                      <a:solidFill>
                        <a:prstClr val="blac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Federal Offices</a:t>
                      </a:r>
                    </a:p>
                  </a:txBody>
                  <a:tcPr marL="9525" marR="9525" marT="9525" marB="0" anchor="ctr">
                    <a:lnL>
                      <a:noFill/>
                    </a:lnL>
                    <a:lnR w="127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State Politics</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Federal Offices</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1375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rPr>
                        <a:t>Win/Lose</a:t>
                      </a:r>
                    </a:p>
                  </a:txBody>
                  <a:tcPr marL="9525" marR="9525" marT="9525" marB="0" anchor="ctr" horzOverflow="overflow">
                    <a:lnL>
                      <a:noFill/>
                    </a:lnL>
                    <a:lnR w="28575"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a:noFill/>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-0.0096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-0.0046</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noProof="0" dirty="0">
                          <a:effectLst/>
                          <a:latin typeface="Constantia" panose="02030602050306030303" pitchFamily="18" charset="0"/>
                        </a:rPr>
                        <a:t>-0.0669</a:t>
                      </a:r>
                    </a:p>
                  </a:txBody>
                  <a:tcPr marL="9525" marR="9525" marT="9525"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noProof="0" dirty="0">
                          <a:effectLst/>
                          <a:latin typeface="Constantia" panose="02030602050306030303" pitchFamily="18" charset="0"/>
                        </a:rPr>
                        <a:t>-0.0195</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-2.832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-0.572</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13753">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TW" altLang="en-US" sz="1600" b="0" i="0" u="none" strike="noStrike" cap="none" normalizeH="0" baseline="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[0.0044]**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[0.0042]</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600" b="0" i="0" u="none" strike="noStrike" noProof="0" dirty="0">
                          <a:effectLst/>
                          <a:latin typeface="Constantia" panose="02030602050306030303" pitchFamily="18" charset="0"/>
                        </a:rPr>
                        <a:t>[0.0354]*</a:t>
                      </a:r>
                    </a:p>
                  </a:txBody>
                  <a:tcPr marL="9525" marR="9525" marT="9525" marB="0" anchor="ctr">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algn="ctr" fontAlgn="ctr"/>
                      <a:r>
                        <a:rPr lang="en-US" sz="1600" b="0" i="0" u="none" strike="noStrike" noProof="0" dirty="0">
                          <a:effectLst/>
                          <a:latin typeface="Constantia" panose="02030602050306030303" pitchFamily="18" charset="0"/>
                        </a:rPr>
                        <a:t>[0.0486]</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[1.484]*</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[1.109]</a:t>
                      </a:r>
                    </a:p>
                  </a:txBody>
                  <a:tcPr marL="9525" marR="9525" marT="9525" marB="0" anchor="ctr">
                    <a:lnL>
                      <a:noFill/>
                    </a:lnL>
                    <a:lnR>
                      <a:noFill/>
                    </a:lnR>
                    <a:lnT w="381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5"/>
                  </a:ext>
                </a:extLst>
              </a:tr>
              <a:tr h="413753">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w="127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a:noFill/>
                    </a:lnR>
                    <a:lnT>
                      <a:noFill/>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53419488"/>
                  </a:ext>
                </a:extLst>
              </a:tr>
              <a:tr h="41375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Constantia" panose="02030602050306030303" pitchFamily="18" charset="0"/>
                          <a:ea typeface="新細明體" charset="-120"/>
                        </a:rPr>
                        <a:t>Observations</a:t>
                      </a:r>
                    </a:p>
                  </a:txBody>
                  <a:tcPr marL="9525" marR="9525" marT="9525" marB="0" anchor="ctr" horzOverflow="overflow">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593</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741</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480</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623</a:t>
                      </a:r>
                    </a:p>
                  </a:txBody>
                  <a:tcPr marL="9525" marR="9525" marT="9525" marB="0" anchor="ctr">
                    <a:lnL>
                      <a:noFill/>
                    </a:lnL>
                    <a:lnR w="12700" cap="flat" cmpd="sng" algn="ctr">
                      <a:noFill/>
                      <a:prstDash val="solid"/>
                      <a:round/>
                      <a:headEnd type="none" w="med" len="med"/>
                      <a:tailEnd type="none" w="med" len="med"/>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594</a:t>
                      </a:r>
                    </a:p>
                  </a:txBody>
                  <a:tcPr marL="9525" marR="9525" marT="9525" marB="0" anchor="ctr">
                    <a:lnL w="12700" cap="flat" cmpd="sng" algn="ctr">
                      <a:noFill/>
                      <a:prstDash val="solid"/>
                      <a:round/>
                      <a:headEnd type="none" w="med" len="med"/>
                      <a:tailEnd type="none" w="med" len="med"/>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panose="02030602050306030303" pitchFamily="18" charset="0"/>
                        </a:rPr>
                        <a:t>742</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7" name="TextBox 6"/>
          <p:cNvSpPr txBox="1"/>
          <p:nvPr/>
        </p:nvSpPr>
        <p:spPr>
          <a:xfrm>
            <a:off x="1585500" y="2486655"/>
            <a:ext cx="1219200" cy="457200"/>
          </a:xfrm>
          <a:prstGeom prst="rect">
            <a:avLst/>
          </a:prstGeom>
          <a:noFill/>
          <a:ln w="25400">
            <a:solidFill>
              <a:srgbClr val="FF0000"/>
            </a:solidFill>
          </a:ln>
        </p:spPr>
        <p:txBody>
          <a:bodyPr wrap="square" rtlCol="0">
            <a:spAutoFit/>
          </a:bodyPr>
          <a:lstStyle/>
          <a:p>
            <a:endParaRPr lang="en-US" dirty="0"/>
          </a:p>
        </p:txBody>
      </p:sp>
      <p:sp>
        <p:nvSpPr>
          <p:cNvPr id="8" name="TextBox 7"/>
          <p:cNvSpPr txBox="1"/>
          <p:nvPr/>
        </p:nvSpPr>
        <p:spPr>
          <a:xfrm>
            <a:off x="6462300" y="2486655"/>
            <a:ext cx="1219200" cy="457200"/>
          </a:xfrm>
          <a:prstGeom prst="rect">
            <a:avLst/>
          </a:prstGeom>
          <a:noFill/>
          <a:ln w="25400">
            <a:solidFill>
              <a:srgbClr val="FF0000"/>
            </a:solidFill>
          </a:ln>
        </p:spPr>
        <p:txBody>
          <a:bodyPr wrap="square" rtlCol="0">
            <a:spAutoFit/>
          </a:bodyPr>
          <a:lstStyle/>
          <a:p>
            <a:endParaRPr lang="en-US" dirty="0"/>
          </a:p>
        </p:txBody>
      </p:sp>
      <p:sp>
        <p:nvSpPr>
          <p:cNvPr id="9" name="TextBox 8"/>
          <p:cNvSpPr txBox="1"/>
          <p:nvPr/>
        </p:nvSpPr>
        <p:spPr>
          <a:xfrm>
            <a:off x="4023900" y="2486655"/>
            <a:ext cx="1219200" cy="457200"/>
          </a:xfrm>
          <a:prstGeom prst="rect">
            <a:avLst/>
          </a:prstGeom>
          <a:noFill/>
          <a:ln w="254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38378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normAutofit fontScale="90000"/>
          </a:bodyPr>
          <a:lstStyle/>
          <a:p>
            <a:r>
              <a:rPr lang="en-US" altLang="zh-TW" dirty="0">
                <a:ea typeface="新細明體" charset="-120"/>
              </a:rPr>
              <a:t>Better-governed firms are more affected</a:t>
            </a:r>
          </a:p>
        </p:txBody>
      </p:sp>
      <p:sp>
        <p:nvSpPr>
          <p:cNvPr id="83035" name="TextBox 10"/>
          <p:cNvSpPr txBox="1">
            <a:spLocks noChangeArrowheads="1"/>
          </p:cNvSpPr>
          <p:nvPr/>
        </p:nvSpPr>
        <p:spPr bwMode="auto">
          <a:xfrm>
            <a:off x="266700" y="4797152"/>
            <a:ext cx="8610600" cy="646331"/>
          </a:xfrm>
          <a:prstGeom prst="rect">
            <a:avLst/>
          </a:prstGeom>
          <a:noFill/>
          <a:ln w="9525">
            <a:noFill/>
            <a:miter lim="800000"/>
            <a:headEnd/>
            <a:tailEnd/>
          </a:ln>
        </p:spPr>
        <p:txBody>
          <a:bodyPr>
            <a:spAutoFit/>
          </a:bodyPr>
          <a:lstStyle/>
          <a:p>
            <a:pPr marL="285750" indent="-285750">
              <a:buFont typeface="Arial" panose="020B0604020202020204" pitchFamily="34" charset="0"/>
              <a:buChar char="•"/>
            </a:pPr>
            <a:r>
              <a:rPr lang="en-US" altLang="zh-TW" dirty="0">
                <a:latin typeface="+mj-lt"/>
                <a:ea typeface="新細明體" charset="-120"/>
              </a:rPr>
              <a:t>Effect is stronger under stronger corporate governance: loss of value due to loss of state-political connections after the politicians’ successful elections</a:t>
            </a:r>
          </a:p>
        </p:txBody>
      </p:sp>
      <p:sp>
        <p:nvSpPr>
          <p:cNvPr id="23" name="Slide Number Placeholder 22"/>
          <p:cNvSpPr>
            <a:spLocks noGrp="1"/>
          </p:cNvSpPr>
          <p:nvPr>
            <p:ph type="sldNum" sz="quarter" idx="12"/>
          </p:nvPr>
        </p:nvSpPr>
        <p:spPr/>
        <p:txBody>
          <a:bodyPr/>
          <a:lstStyle/>
          <a:p>
            <a:fld id="{92D71123-4995-4906-9C78-8DB68EA980A7}" type="slidenum">
              <a:rPr lang="zh-TW" altLang="en-US" smtClean="0">
                <a:solidFill>
                  <a:srgbClr val="7F7F7F"/>
                </a:solidFill>
              </a:rPr>
              <a:pPr/>
              <a:t>36</a:t>
            </a:fld>
            <a:endParaRPr lang="en-US" altLang="zh-TW" dirty="0">
              <a:solidFill>
                <a:srgbClr val="7F7F7F"/>
              </a:solidFill>
            </a:endParaRPr>
          </a:p>
        </p:txBody>
      </p:sp>
      <p:graphicFrame>
        <p:nvGraphicFramePr>
          <p:cNvPr id="12" name="Content Placeholder 3"/>
          <p:cNvGraphicFramePr>
            <a:graphicFrameLocks noGrp="1"/>
          </p:cNvGraphicFramePr>
          <p:nvPr>
            <p:ph idx="1"/>
            <p:extLst>
              <p:ext uri="{D42A27DB-BD31-4B8C-83A1-F6EECF244321}">
                <p14:modId xmlns:p14="http://schemas.microsoft.com/office/powerpoint/2010/main" val="3429917536"/>
              </p:ext>
            </p:extLst>
          </p:nvPr>
        </p:nvGraphicFramePr>
        <p:xfrm>
          <a:off x="237299" y="808655"/>
          <a:ext cx="8640001" cy="3743303"/>
        </p:xfrm>
        <a:graphic>
          <a:graphicData uri="http://schemas.openxmlformats.org/drawingml/2006/table">
            <a:tbl>
              <a:tblPr/>
              <a:tblGrid>
                <a:gridCol w="1194217">
                  <a:extLst>
                    <a:ext uri="{9D8B030D-6E8A-4147-A177-3AD203B41FA5}">
                      <a16:colId xmlns:a16="http://schemas.microsoft.com/office/drawing/2014/main" xmlns="" val="20000"/>
                    </a:ext>
                  </a:extLst>
                </a:gridCol>
                <a:gridCol w="930723">
                  <a:extLst>
                    <a:ext uri="{9D8B030D-6E8A-4147-A177-3AD203B41FA5}">
                      <a16:colId xmlns:a16="http://schemas.microsoft.com/office/drawing/2014/main" xmlns="" val="20001"/>
                    </a:ext>
                  </a:extLst>
                </a:gridCol>
                <a:gridCol w="930723">
                  <a:extLst>
                    <a:ext uri="{9D8B030D-6E8A-4147-A177-3AD203B41FA5}">
                      <a16:colId xmlns:a16="http://schemas.microsoft.com/office/drawing/2014/main" xmlns="" val="20002"/>
                    </a:ext>
                  </a:extLst>
                </a:gridCol>
                <a:gridCol w="930723">
                  <a:extLst>
                    <a:ext uri="{9D8B030D-6E8A-4147-A177-3AD203B41FA5}">
                      <a16:colId xmlns:a16="http://schemas.microsoft.com/office/drawing/2014/main" xmlns="" val="20003"/>
                    </a:ext>
                  </a:extLst>
                </a:gridCol>
                <a:gridCol w="930723">
                  <a:extLst>
                    <a:ext uri="{9D8B030D-6E8A-4147-A177-3AD203B41FA5}">
                      <a16:colId xmlns:a16="http://schemas.microsoft.com/office/drawing/2014/main" xmlns="" val="20004"/>
                    </a:ext>
                  </a:extLst>
                </a:gridCol>
                <a:gridCol w="930723">
                  <a:extLst>
                    <a:ext uri="{9D8B030D-6E8A-4147-A177-3AD203B41FA5}">
                      <a16:colId xmlns:a16="http://schemas.microsoft.com/office/drawing/2014/main" xmlns="" val="20005"/>
                    </a:ext>
                  </a:extLst>
                </a:gridCol>
                <a:gridCol w="930723">
                  <a:extLst>
                    <a:ext uri="{9D8B030D-6E8A-4147-A177-3AD203B41FA5}">
                      <a16:colId xmlns:a16="http://schemas.microsoft.com/office/drawing/2014/main" xmlns="" val="20006"/>
                    </a:ext>
                  </a:extLst>
                </a:gridCol>
                <a:gridCol w="930723">
                  <a:extLst>
                    <a:ext uri="{9D8B030D-6E8A-4147-A177-3AD203B41FA5}">
                      <a16:colId xmlns:a16="http://schemas.microsoft.com/office/drawing/2014/main" xmlns="" val="20007"/>
                    </a:ext>
                  </a:extLst>
                </a:gridCol>
                <a:gridCol w="930723">
                  <a:extLst>
                    <a:ext uri="{9D8B030D-6E8A-4147-A177-3AD203B41FA5}">
                      <a16:colId xmlns:a16="http://schemas.microsoft.com/office/drawing/2014/main" xmlns="" val="20008"/>
                    </a:ext>
                  </a:extLst>
                </a:gridCol>
              </a:tblGrid>
              <a:tr h="26758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anose="02030602050306030303" pitchFamily="18" charset="0"/>
                          <a:ea typeface="新細明體" charset="-120"/>
                        </a:rPr>
                        <a:t>CAR(-1,+5) </a:t>
                      </a:r>
                      <a:endParaRPr kumimoji="0" lang="en-US" altLang="zh-TW" sz="15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anose="02030602050306030303" pitchFamily="18" charset="0"/>
                          <a:ea typeface="新細明體" charset="-120"/>
                        </a:rPr>
                        <a:t>(1)</a:t>
                      </a:r>
                      <a:endParaRPr kumimoji="0" lang="en-US" altLang="zh-TW" sz="15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a:ln>
                            <a:noFill/>
                          </a:ln>
                          <a:solidFill>
                            <a:schemeClr val="tx1"/>
                          </a:solidFill>
                          <a:effectLst/>
                          <a:latin typeface="Constantia" panose="02030602050306030303" pitchFamily="18" charset="0"/>
                          <a:ea typeface="新細明體" charset="-120"/>
                        </a:rPr>
                        <a:t>(2)</a:t>
                      </a:r>
                      <a:endParaRPr kumimoji="0" lang="en-US" altLang="zh-TW" sz="1500" b="0" i="0" u="none" strike="noStrike" cap="none" normalizeH="0" baseline="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anose="02030602050306030303" pitchFamily="18" charset="0"/>
                          <a:ea typeface="新細明體" charset="-120"/>
                        </a:rPr>
                        <a:t>(3)</a:t>
                      </a:r>
                      <a:endParaRPr kumimoji="0" lang="en-US" altLang="zh-TW" sz="15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anose="02030602050306030303" pitchFamily="18" charset="0"/>
                          <a:ea typeface="新細明體" charset="-120"/>
                        </a:rPr>
                        <a:t>(4)</a:t>
                      </a:r>
                      <a:endParaRPr kumimoji="0" lang="en-US" altLang="zh-TW" sz="15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anose="02030602050306030303" pitchFamily="18" charset="0"/>
                          <a:ea typeface="新細明體" charset="-120"/>
                        </a:rPr>
                        <a:t>(5)</a:t>
                      </a:r>
                      <a:endParaRPr kumimoji="0" lang="en-US" altLang="zh-TW" sz="15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anose="02030602050306030303" pitchFamily="18" charset="0"/>
                          <a:ea typeface="新細明體" charset="-120"/>
                        </a:rPr>
                        <a:t>(6)</a:t>
                      </a:r>
                      <a:endParaRPr kumimoji="0" lang="en-US" altLang="zh-TW" sz="15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zh-TW" sz="1500" b="1" i="0" u="none" strike="noStrike" cap="none" normalizeH="0" baseline="0" dirty="0">
                          <a:ln>
                            <a:noFill/>
                          </a:ln>
                          <a:solidFill>
                            <a:schemeClr val="tx1"/>
                          </a:solidFill>
                          <a:effectLst/>
                          <a:latin typeface="Constantia" panose="02030602050306030303" pitchFamily="18" charset="0"/>
                          <a:ea typeface="新細明體" charset="-120"/>
                        </a:rPr>
                        <a:t>(7)</a:t>
                      </a:r>
                      <a:endParaRPr kumimoji="0" lang="en-US" altLang="zh-TW" sz="15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zh-TW" sz="1500" b="1" i="0" u="none" strike="noStrike" cap="none" normalizeH="0" baseline="0" dirty="0">
                          <a:ln>
                            <a:noFill/>
                          </a:ln>
                          <a:solidFill>
                            <a:schemeClr val="tx1"/>
                          </a:solidFill>
                          <a:effectLst/>
                          <a:latin typeface="Constantia" panose="02030602050306030303" pitchFamily="18" charset="0"/>
                          <a:ea typeface="新細明體" charset="-120"/>
                        </a:rPr>
                        <a:t>(8)</a:t>
                      </a:r>
                      <a:endParaRPr kumimoji="0" lang="en-US" altLang="zh-TW" sz="15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720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Constantia" panose="02030602050306030303" pitchFamily="18" charset="0"/>
                          <a:ea typeface="新細明體" charset="-120"/>
                        </a:rPr>
                        <a:t>Sample</a:t>
                      </a:r>
                    </a:p>
                  </a:txBody>
                  <a:tcPr marL="9525" marR="9525" marT="9525" marB="0" anchor="ctr" horzOverflow="overflow">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gridSpan="8">
                  <a:txBody>
                    <a:bodyPr/>
                    <a:lstStyle/>
                    <a:p>
                      <a:pPr algn="ctr" fontAlgn="ctr"/>
                      <a:r>
                        <a:rPr lang="en-US" sz="1500" b="0" i="0" u="none" strike="noStrike" dirty="0">
                          <a:effectLst/>
                          <a:latin typeface="Constantia" panose="02030602050306030303" pitchFamily="18" charset="0"/>
                        </a:rPr>
                        <a:t>Politicians</a:t>
                      </a:r>
                      <a:r>
                        <a:rPr lang="en-US" sz="1500" b="0" i="0" u="none" strike="noStrike" baseline="0" dirty="0">
                          <a:effectLst/>
                          <a:latin typeface="Constantia" panose="02030602050306030303" pitchFamily="18" charset="0"/>
                        </a:rPr>
                        <a:t> Coming from State Politics</a:t>
                      </a:r>
                      <a:endParaRPr lang="en-US" sz="15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ctr" fontAlgn="ctr"/>
                      <a:endParaRPr lang="en-US" sz="1500" b="0" i="0" u="none" strike="noStrike" dirty="0">
                        <a:effectLst/>
                        <a:latin typeface="Constantia"/>
                      </a:endParaRPr>
                    </a:p>
                  </a:txBody>
                  <a:tcPr marL="9525" marR="9525" marT="9525" marB="0" anchor="ctr">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500" b="0" i="0" u="none" strike="noStrike" dirty="0">
                        <a:effectLst/>
                        <a:latin typeface="Constantia"/>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500" b="0" i="0" u="none" strike="noStrike" dirty="0">
                        <a:effectLst/>
                        <a:latin typeface="Constantia"/>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500" b="0" i="0" u="none" strike="noStrike" dirty="0">
                        <a:effectLst/>
                        <a:latin typeface="Constantia"/>
                      </a:endParaRPr>
                    </a:p>
                  </a:txBody>
                  <a:tcPr marL="9525" marR="9525" marT="9525" marB="0" anchor="ctr">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500" b="0" i="0" u="none" strike="noStrike" dirty="0">
                        <a:effectLst/>
                        <a:latin typeface="Constantia"/>
                      </a:endParaRPr>
                    </a:p>
                  </a:txBody>
                  <a:tcPr marL="9525" marR="9525" marT="9525" marB="0" anchor="ctr">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500" b="0" i="0" u="none" strike="noStrike" dirty="0">
                        <a:effectLst/>
                        <a:latin typeface="Constantia"/>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500" b="0" i="0" u="none" strike="noStrike" dirty="0">
                        <a:effectLst/>
                        <a:latin typeface="Constantia"/>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50811032"/>
                  </a:ext>
                </a:extLst>
              </a:tr>
              <a:tr h="1005840">
                <a:tc v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Larger</a:t>
                      </a:r>
                      <a:r>
                        <a:rPr lang="en-US" sz="1500" b="0" i="0" u="none" strike="noStrike" baseline="0" dirty="0">
                          <a:effectLst/>
                          <a:latin typeface="Constantia" panose="02030602050306030303" pitchFamily="18" charset="0"/>
                        </a:rPr>
                        <a:t> </a:t>
                      </a:r>
                      <a:r>
                        <a:rPr lang="en-US" sz="1500" b="0" i="0" u="none" strike="noStrike" baseline="0" dirty="0" err="1">
                          <a:effectLst/>
                          <a:latin typeface="Constantia" panose="02030602050306030303" pitchFamily="18" charset="0"/>
                        </a:rPr>
                        <a:t>Hldgs</a:t>
                      </a:r>
                      <a:r>
                        <a:rPr lang="en-US" sz="1500" b="0" i="0" u="none" strike="noStrike" baseline="0" dirty="0">
                          <a:effectLst/>
                          <a:latin typeface="Constantia" panose="02030602050306030303" pitchFamily="18" charset="0"/>
                        </a:rPr>
                        <a:t>. by </a:t>
                      </a:r>
                      <a:r>
                        <a:rPr lang="en-US" sz="1500" b="0" i="0" u="none" strike="noStrike" dirty="0">
                          <a:effectLst/>
                          <a:latin typeface="Constantia" panose="02030602050306030303" pitchFamily="18" charset="0"/>
                        </a:rPr>
                        <a:t>Inst. Block Owners</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Smaller </a:t>
                      </a:r>
                      <a:r>
                        <a:rPr lang="en-US" sz="1500" b="0" i="0" u="none" strike="noStrike" dirty="0" err="1">
                          <a:effectLst/>
                          <a:latin typeface="Constantia" panose="02030602050306030303" pitchFamily="18" charset="0"/>
                        </a:rPr>
                        <a:t>Hldgs</a:t>
                      </a:r>
                      <a:r>
                        <a:rPr lang="en-US" sz="1500" b="0" i="0" u="none" strike="noStrike" dirty="0">
                          <a:effectLst/>
                          <a:latin typeface="Constantia" panose="02030602050306030303" pitchFamily="18" charset="0"/>
                        </a:rPr>
                        <a:t>.</a:t>
                      </a:r>
                      <a:r>
                        <a:rPr lang="en-US" sz="1500" b="0" i="0" u="none" strike="noStrike" baseline="0" dirty="0">
                          <a:effectLst/>
                          <a:latin typeface="Constantia" panose="02030602050306030303" pitchFamily="18" charset="0"/>
                        </a:rPr>
                        <a:t> by</a:t>
                      </a:r>
                      <a:r>
                        <a:rPr lang="en-US" sz="1500" b="0" i="0" u="none" strike="noStrike" dirty="0">
                          <a:effectLst/>
                          <a:latin typeface="Constantia" panose="02030602050306030303" pitchFamily="18" charset="0"/>
                        </a:rPr>
                        <a:t> Inst. Block Owners</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More Inst. Block Owners</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Fewer Inst. Block Owners</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Smaller Board Size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Larger Board Size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Higher Shares of </a:t>
                      </a:r>
                      <a:r>
                        <a:rPr lang="en-US" sz="1500" b="0" i="0" u="none" strike="noStrike" dirty="0" err="1">
                          <a:effectLst/>
                          <a:latin typeface="Constantia" panose="02030602050306030303" pitchFamily="18" charset="0"/>
                        </a:rPr>
                        <a:t>Indepen</a:t>
                      </a:r>
                      <a:r>
                        <a:rPr lang="en-US" sz="1500" b="0" i="0" u="none" strike="noStrike" dirty="0">
                          <a:effectLst/>
                          <a:latin typeface="Constantia" panose="02030602050306030303" pitchFamily="18" charset="0"/>
                        </a:rPr>
                        <a:t>-dent Dir.</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Lower Shares</a:t>
                      </a:r>
                      <a:r>
                        <a:rPr lang="en-US" sz="1500" b="0" i="0" u="none" strike="noStrike" baseline="0" dirty="0">
                          <a:effectLst/>
                          <a:latin typeface="Constantia" panose="02030602050306030303" pitchFamily="18" charset="0"/>
                        </a:rPr>
                        <a:t> of </a:t>
                      </a:r>
                      <a:r>
                        <a:rPr lang="en-US" sz="1500" b="0" i="0" u="none" strike="noStrike" baseline="0" dirty="0" err="1">
                          <a:effectLst/>
                          <a:latin typeface="Constantia" panose="02030602050306030303" pitchFamily="18" charset="0"/>
                        </a:rPr>
                        <a:t>Indepen</a:t>
                      </a:r>
                      <a:r>
                        <a:rPr lang="en-US" sz="1500" b="0" i="0" u="none" strike="noStrike" baseline="0" dirty="0">
                          <a:effectLst/>
                          <a:latin typeface="Constantia" panose="02030602050306030303" pitchFamily="18" charset="0"/>
                        </a:rPr>
                        <a:t>-dent Dir.</a:t>
                      </a:r>
                      <a:endParaRPr lang="en-US" sz="1500" b="0" i="0" u="none" strike="noStrike" dirty="0">
                        <a:effectLst/>
                        <a:latin typeface="Constantia" panose="02030602050306030303" pitchFamily="18"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0253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Constantia" panose="02030602050306030303" pitchFamily="18" charset="0"/>
                          <a:ea typeface="新細明體" charset="-120"/>
                        </a:rPr>
                        <a:t>Win/Lose</a:t>
                      </a:r>
                    </a:p>
                  </a:txBody>
                  <a:tcPr marL="9525" marR="9525" marT="9525" marB="0" anchor="ctr" horzOverflow="overflow">
                    <a:lnL>
                      <a:noFill/>
                    </a:lnL>
                    <a:lnR w="28575"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a:noFill/>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-0.099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0.023</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-0.112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-0.002</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-0.082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-0.032</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-0.059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-0.057</a:t>
                      </a:r>
                    </a:p>
                  </a:txBody>
                  <a:tcPr marL="9525" marR="9525" marT="9525"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02536">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TW" altLang="en-US" sz="1500" b="0" i="0" u="none" strike="noStrike" cap="none" normalizeH="0" baseline="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[0.039]***</a:t>
                      </a:r>
                    </a:p>
                  </a:txBody>
                  <a:tcPr marL="9525" marR="9525" marT="9525" marB="0" anchor="ctr">
                    <a:lnL w="12700"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[0.023]</a:t>
                      </a:r>
                    </a:p>
                  </a:txBody>
                  <a:tcPr marL="9525" marR="9525" marT="9525" marB="0" anchor="ctr">
                    <a:lnL>
                      <a:noFill/>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[0.031]*</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[0.033]*</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0253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altLang="zh-TW" sz="1500" b="0" i="0" u="none" strike="noStrike" cap="none" normalizeH="0" baseline="0" dirty="0" err="1">
                          <a:ln>
                            <a:noFill/>
                          </a:ln>
                          <a:solidFill>
                            <a:schemeClr val="tx1"/>
                          </a:solidFill>
                          <a:effectLst/>
                          <a:latin typeface="Constantia" panose="02030602050306030303" pitchFamily="18" charset="0"/>
                          <a:ea typeface="新細明體" charset="-120"/>
                        </a:rPr>
                        <a:t>Difference</a:t>
                      </a:r>
                      <a:endParaRPr kumimoji="0" lang="en-US" altLang="zh-TW" sz="15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w="28575" cap="flat" cmpd="sng" algn="ctr">
                      <a:noFill/>
                      <a:prstDash val="solid"/>
                      <a:round/>
                      <a:headEnd type="none" w="med" len="med"/>
                      <a:tailEnd type="none" w="med" len="med"/>
                    </a:lnR>
                    <a:lnT>
                      <a:noFill/>
                    </a:lnT>
                    <a:lnB>
                      <a:noFill/>
                    </a:lnB>
                    <a:lnTlToBr>
                      <a:noFill/>
                    </a:lnTlToBr>
                    <a:lnBlToTr>
                      <a:noFill/>
                    </a:lnBlToTr>
                    <a:noFill/>
                  </a:tcPr>
                </a:tc>
                <a:tc gridSpan="2">
                  <a:txBody>
                    <a:bodyPr/>
                    <a:lstStyle/>
                    <a:p>
                      <a:pPr algn="ctr" fontAlgn="ctr"/>
                      <a:r>
                        <a:rPr lang="en-US" sz="1500" b="0" i="0" u="none" strike="noStrike">
                          <a:effectLst/>
                          <a:latin typeface="Constantia" panose="02030602050306030303" pitchFamily="18" charset="0"/>
                        </a:rPr>
                        <a:t>-0.122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noFill/>
                  </a:tcPr>
                </a:tc>
                <a:tc gridSpan="2">
                  <a:txBody>
                    <a:bodyPr/>
                    <a:lstStyle/>
                    <a:p>
                      <a:pPr algn="ctr" fontAlgn="ctr"/>
                      <a:r>
                        <a:rPr lang="en-US" sz="1500" b="0" i="0" u="none" strike="noStrike" dirty="0">
                          <a:effectLst/>
                          <a:latin typeface="Constantia" panose="02030602050306030303" pitchFamily="18" charset="0"/>
                        </a:rPr>
                        <a:t>-0.109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noFill/>
                  </a:tcPr>
                </a:tc>
                <a:tc gridSpan="2">
                  <a:txBody>
                    <a:bodyPr/>
                    <a:lstStyle/>
                    <a:p>
                      <a:pPr algn="ctr" fontAlgn="ctr"/>
                      <a:r>
                        <a:rPr lang="en-US" sz="1500" b="0" i="0" u="none" strike="noStrike" dirty="0">
                          <a:effectLst/>
                          <a:latin typeface="Constantia" panose="02030602050306030303" pitchFamily="18" charset="0"/>
                        </a:rPr>
                        <a:t>-0.050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noFill/>
                  </a:tcPr>
                </a:tc>
                <a:tc gridSpan="2">
                  <a:txBody>
                    <a:bodyPr/>
                    <a:lstStyle/>
                    <a:p>
                      <a:pPr algn="ctr" fontAlgn="ctr"/>
                      <a:r>
                        <a:rPr lang="en-US" sz="1500" b="0" i="0" u="none" strike="noStrike" dirty="0">
                          <a:effectLst/>
                          <a:latin typeface="Constantia" panose="02030602050306030303" pitchFamily="18" charset="0"/>
                        </a:rPr>
                        <a:t>-0.001</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402536">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500" b="0" i="0" u="none" strike="noStrike" cap="none" normalizeH="0" baseline="0" dirty="0">
                        <a:ln>
                          <a:noFill/>
                        </a:ln>
                        <a:solidFill>
                          <a:schemeClr val="tx1"/>
                        </a:solidFill>
                        <a:effectLst/>
                        <a:latin typeface="Constantia" panose="02030602050306030303"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gridSpan="2">
                  <a:txBody>
                    <a:bodyPr/>
                    <a:lstStyle/>
                    <a:p>
                      <a:pPr algn="ctr" fontAlgn="ctr"/>
                      <a:r>
                        <a:rPr lang="en-US" sz="1500" b="0" i="0" u="none" strike="noStrike" dirty="0">
                          <a:effectLst/>
                          <a:latin typeface="Constantia" panose="02030602050306030303" pitchFamily="18" charset="0"/>
                        </a:rPr>
                        <a:t>[0.037]***</a:t>
                      </a:r>
                    </a:p>
                  </a:txBody>
                  <a:tcPr marL="9525" marR="9525" marT="9525" marB="0" anchor="ctr">
                    <a:lnL>
                      <a:noFill/>
                    </a:lnL>
                    <a:lnR>
                      <a:noFill/>
                    </a:lnR>
                    <a:lnT w="28575" cap="flat" cmpd="sng" algn="ctr">
                      <a:noFill/>
                      <a:prstDash val="solid"/>
                      <a:round/>
                      <a:headEnd type="none" w="med" len="med"/>
                      <a:tailEnd type="none" w="med" len="med"/>
                    </a:lnT>
                    <a:lnB>
                      <a:noFill/>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solidFill>
                      <a:schemeClr val="accent1">
                        <a:lumMod val="20000"/>
                        <a:lumOff val="80000"/>
                      </a:schemeClr>
                    </a:solidFill>
                  </a:tcPr>
                </a:tc>
                <a:tc gridSpan="2">
                  <a:txBody>
                    <a:bodyPr/>
                    <a:lstStyle/>
                    <a:p>
                      <a:pPr algn="ctr" fontAlgn="ctr"/>
                      <a:r>
                        <a:rPr lang="en-US" sz="1500" b="0" i="0" u="none" strike="noStrike" dirty="0">
                          <a:effectLst/>
                          <a:latin typeface="Constantia" panose="02030602050306030303" pitchFamily="18" charset="0"/>
                        </a:rPr>
                        <a:t>[0.052]**</a:t>
                      </a:r>
                    </a:p>
                  </a:txBody>
                  <a:tcPr marL="9525" marR="9525" marT="9525" marB="0" anchor="ctr">
                    <a:lnL>
                      <a:noFill/>
                    </a:lnL>
                    <a:lnR>
                      <a:noFill/>
                    </a:lnR>
                    <a:lnT w="28575" cap="flat" cmpd="sng" algn="ctr">
                      <a:noFill/>
                      <a:prstDash val="solid"/>
                      <a:round/>
                      <a:headEnd type="none" w="med" len="med"/>
                      <a:tailEnd type="none" w="med" len="med"/>
                    </a:lnT>
                    <a:lnB>
                      <a:noFill/>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solidFill>
                      <a:schemeClr val="accent1">
                        <a:lumMod val="20000"/>
                        <a:lumOff val="80000"/>
                      </a:schemeClr>
                    </a:solidFill>
                  </a:tcPr>
                </a:tc>
                <a:tc gridSpan="2">
                  <a:txBody>
                    <a:bodyPr/>
                    <a:lstStyle/>
                    <a:p>
                      <a:pPr algn="ctr" fontAlgn="ctr"/>
                      <a:r>
                        <a:rPr lang="en-US" sz="1500" b="0" i="0" u="none" strike="noStrike" dirty="0">
                          <a:effectLst/>
                          <a:latin typeface="Constantia" panose="02030602050306030303" pitchFamily="18" charset="0"/>
                        </a:rPr>
                        <a:t>[0.054]</a:t>
                      </a:r>
                    </a:p>
                  </a:txBody>
                  <a:tcPr marL="9525" marR="9525" marT="9525" marB="0" anchor="ctr">
                    <a:lnL>
                      <a:noFill/>
                    </a:lnL>
                    <a:lnR>
                      <a:noFill/>
                    </a:lnR>
                    <a:lnT w="28575" cap="flat" cmpd="sng" algn="ctr">
                      <a:noFill/>
                      <a:prstDash val="solid"/>
                      <a:round/>
                      <a:headEnd type="none" w="med" len="med"/>
                      <a:tailEnd type="none" w="med" len="med"/>
                    </a:lnT>
                    <a:lnB>
                      <a:noFill/>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solidFill>
                      <a:schemeClr val="accent1">
                        <a:lumMod val="20000"/>
                        <a:lumOff val="80000"/>
                      </a:schemeClr>
                    </a:solidFill>
                  </a:tcPr>
                </a:tc>
                <a:tc gridSpan="2">
                  <a:txBody>
                    <a:bodyPr/>
                    <a:lstStyle/>
                    <a:p>
                      <a:pPr algn="ctr" fontAlgn="ctr"/>
                      <a:r>
                        <a:rPr lang="en-US" sz="1500" b="0" i="0" u="none" strike="noStrike" dirty="0">
                          <a:effectLst/>
                          <a:latin typeface="Constantia" panose="02030602050306030303" pitchFamily="18" charset="0"/>
                        </a:rPr>
                        <a:t>[0.052]</a:t>
                      </a:r>
                    </a:p>
                  </a:txBody>
                  <a:tcPr marL="9525" marR="9525" marT="9525" marB="0" anchor="ctr">
                    <a:lnL>
                      <a:noFill/>
                    </a:lnL>
                    <a:lnR>
                      <a:noFill/>
                    </a:lnR>
                    <a:lnT w="12700" cap="flat" cmpd="sng" algn="ctr">
                      <a:noFill/>
                      <a:prstDash val="solid"/>
                      <a:round/>
                      <a:headEnd type="none" w="med" len="med"/>
                      <a:tailEnd type="none" w="med" len="med"/>
                    </a:lnT>
                    <a:lnB>
                      <a:noFill/>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5"/>
                  </a:ext>
                </a:extLst>
              </a:tr>
              <a:tr h="40253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Constantia" panose="02030602050306030303" pitchFamily="18" charset="0"/>
                          <a:ea typeface="新細明體" charset="-120"/>
                        </a:rPr>
                        <a:t>Observations</a:t>
                      </a:r>
                    </a:p>
                  </a:txBody>
                  <a:tcPr marL="9525" marR="9525" marT="9525" marB="0" anchor="ctr" horzOverflow="overflow">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182</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169</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162</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279</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244</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145</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218</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171</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7" name="TextBox 6"/>
          <p:cNvSpPr txBox="1"/>
          <p:nvPr/>
        </p:nvSpPr>
        <p:spPr>
          <a:xfrm>
            <a:off x="1433099" y="2573031"/>
            <a:ext cx="1905000" cy="353943"/>
          </a:xfrm>
          <a:prstGeom prst="rect">
            <a:avLst/>
          </a:prstGeom>
          <a:noFill/>
          <a:ln w="25400">
            <a:solidFill>
              <a:srgbClr val="FF0000"/>
            </a:solidFill>
          </a:ln>
        </p:spPr>
        <p:txBody>
          <a:bodyPr wrap="square" rtlCol="0">
            <a:spAutoFit/>
          </a:bodyPr>
          <a:lstStyle/>
          <a:p>
            <a:endParaRPr lang="en-US" sz="1700" dirty="0"/>
          </a:p>
        </p:txBody>
      </p:sp>
      <p:sp>
        <p:nvSpPr>
          <p:cNvPr id="9" name="TextBox 8"/>
          <p:cNvSpPr txBox="1"/>
          <p:nvPr/>
        </p:nvSpPr>
        <p:spPr>
          <a:xfrm>
            <a:off x="5166899" y="2573031"/>
            <a:ext cx="1828800" cy="353943"/>
          </a:xfrm>
          <a:prstGeom prst="rect">
            <a:avLst/>
          </a:prstGeom>
          <a:noFill/>
          <a:ln w="25400">
            <a:solidFill>
              <a:srgbClr val="FF0000"/>
            </a:solidFill>
          </a:ln>
        </p:spPr>
        <p:txBody>
          <a:bodyPr wrap="square" rtlCol="0">
            <a:spAutoFit/>
          </a:bodyPr>
          <a:lstStyle/>
          <a:p>
            <a:endParaRPr lang="en-US" sz="1700" dirty="0"/>
          </a:p>
        </p:txBody>
      </p:sp>
      <p:sp>
        <p:nvSpPr>
          <p:cNvPr id="10" name="TextBox 9"/>
          <p:cNvSpPr txBox="1"/>
          <p:nvPr/>
        </p:nvSpPr>
        <p:spPr>
          <a:xfrm>
            <a:off x="1928399" y="3411231"/>
            <a:ext cx="914400" cy="353943"/>
          </a:xfrm>
          <a:prstGeom prst="rect">
            <a:avLst/>
          </a:prstGeom>
          <a:noFill/>
          <a:ln w="25400">
            <a:solidFill>
              <a:srgbClr val="FF0000"/>
            </a:solidFill>
          </a:ln>
        </p:spPr>
        <p:txBody>
          <a:bodyPr wrap="square" rtlCol="0">
            <a:spAutoFit/>
          </a:bodyPr>
          <a:lstStyle/>
          <a:p>
            <a:endParaRPr lang="en-US" sz="1700" dirty="0"/>
          </a:p>
        </p:txBody>
      </p:sp>
      <p:sp>
        <p:nvSpPr>
          <p:cNvPr id="14" name="TextBox 13"/>
          <p:cNvSpPr txBox="1"/>
          <p:nvPr/>
        </p:nvSpPr>
        <p:spPr>
          <a:xfrm>
            <a:off x="5624099" y="3411231"/>
            <a:ext cx="914400" cy="353943"/>
          </a:xfrm>
          <a:prstGeom prst="rect">
            <a:avLst/>
          </a:prstGeom>
          <a:noFill/>
          <a:ln w="25400">
            <a:solidFill>
              <a:srgbClr val="FF0000"/>
            </a:solidFill>
          </a:ln>
        </p:spPr>
        <p:txBody>
          <a:bodyPr wrap="square" rtlCol="0">
            <a:spAutoFit/>
          </a:bodyPr>
          <a:lstStyle/>
          <a:p>
            <a:endParaRPr lang="en-US" sz="1700" dirty="0"/>
          </a:p>
        </p:txBody>
      </p:sp>
    </p:spTree>
    <p:extLst>
      <p:ext uri="{BB962C8B-B14F-4D97-AF65-F5344CB8AC3E}">
        <p14:creationId xmlns:p14="http://schemas.microsoft.com/office/powerpoint/2010/main" val="60074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normAutofit fontScale="90000"/>
          </a:bodyPr>
          <a:lstStyle/>
          <a:p>
            <a:r>
              <a:rPr lang="en-US" altLang="zh-TW" dirty="0">
                <a:ea typeface="新細明體" charset="-120"/>
              </a:rPr>
              <a:t>Effect is stronger in states with higher corruption level (1/2)</a:t>
            </a:r>
          </a:p>
        </p:txBody>
      </p:sp>
      <p:sp>
        <p:nvSpPr>
          <p:cNvPr id="83035" name="TextBox 10"/>
          <p:cNvSpPr txBox="1">
            <a:spLocks noChangeArrowheads="1"/>
          </p:cNvSpPr>
          <p:nvPr/>
        </p:nvSpPr>
        <p:spPr bwMode="auto">
          <a:xfrm>
            <a:off x="290026" y="4797152"/>
            <a:ext cx="8610600" cy="646331"/>
          </a:xfrm>
          <a:prstGeom prst="rect">
            <a:avLst/>
          </a:prstGeom>
          <a:noFill/>
          <a:ln w="9525">
            <a:noFill/>
            <a:miter lim="800000"/>
            <a:headEnd/>
            <a:tailEnd/>
          </a:ln>
        </p:spPr>
        <p:txBody>
          <a:bodyPr>
            <a:spAutoFit/>
          </a:bodyPr>
          <a:lstStyle/>
          <a:p>
            <a:pPr marL="285750" indent="-285750">
              <a:buFont typeface="Arial" panose="020B0604020202020204" pitchFamily="34" charset="0"/>
              <a:buChar char="•"/>
            </a:pPr>
            <a:r>
              <a:rPr lang="en-US" altLang="zh-TW" dirty="0">
                <a:latin typeface="+mj-lt"/>
                <a:ea typeface="新細明體" charset="-120"/>
              </a:rPr>
              <a:t>Effect is stronger in states/main city with more mentions for corruption in the news, and in states with more convictions of corruption case.</a:t>
            </a:r>
          </a:p>
        </p:txBody>
      </p:sp>
      <p:sp>
        <p:nvSpPr>
          <p:cNvPr id="23" name="Slide Number Placeholder 22"/>
          <p:cNvSpPr>
            <a:spLocks noGrp="1"/>
          </p:cNvSpPr>
          <p:nvPr>
            <p:ph type="sldNum" sz="quarter" idx="12"/>
          </p:nvPr>
        </p:nvSpPr>
        <p:spPr/>
        <p:txBody>
          <a:bodyPr/>
          <a:lstStyle/>
          <a:p>
            <a:fld id="{92D71123-4995-4906-9C78-8DB68EA980A7}" type="slidenum">
              <a:rPr lang="zh-TW" altLang="en-US" smtClean="0">
                <a:solidFill>
                  <a:srgbClr val="7F7F7F"/>
                </a:solidFill>
              </a:rPr>
              <a:pPr/>
              <a:t>37</a:t>
            </a:fld>
            <a:endParaRPr lang="en-US" altLang="zh-TW" dirty="0">
              <a:solidFill>
                <a:srgbClr val="7F7F7F"/>
              </a:solidFill>
            </a:endParaRPr>
          </a:p>
        </p:txBody>
      </p:sp>
      <p:graphicFrame>
        <p:nvGraphicFramePr>
          <p:cNvPr id="12" name="Content Placeholder 3"/>
          <p:cNvGraphicFramePr>
            <a:graphicFrameLocks noGrp="1"/>
          </p:cNvGraphicFramePr>
          <p:nvPr>
            <p:ph idx="1"/>
            <p:extLst>
              <p:ext uri="{D42A27DB-BD31-4B8C-83A1-F6EECF244321}">
                <p14:modId xmlns:p14="http://schemas.microsoft.com/office/powerpoint/2010/main" val="1489878040"/>
              </p:ext>
            </p:extLst>
          </p:nvPr>
        </p:nvGraphicFramePr>
        <p:xfrm>
          <a:off x="266700" y="1010590"/>
          <a:ext cx="8640001" cy="3468983"/>
        </p:xfrm>
        <a:graphic>
          <a:graphicData uri="http://schemas.openxmlformats.org/drawingml/2006/table">
            <a:tbl>
              <a:tblPr/>
              <a:tblGrid>
                <a:gridCol w="1522159">
                  <a:extLst>
                    <a:ext uri="{9D8B030D-6E8A-4147-A177-3AD203B41FA5}">
                      <a16:colId xmlns:a16="http://schemas.microsoft.com/office/drawing/2014/main" xmlns="" val="20000"/>
                    </a:ext>
                  </a:extLst>
                </a:gridCol>
                <a:gridCol w="1186307">
                  <a:extLst>
                    <a:ext uri="{9D8B030D-6E8A-4147-A177-3AD203B41FA5}">
                      <a16:colId xmlns:a16="http://schemas.microsoft.com/office/drawing/2014/main" xmlns="" val="20001"/>
                    </a:ext>
                  </a:extLst>
                </a:gridCol>
                <a:gridCol w="1186307">
                  <a:extLst>
                    <a:ext uri="{9D8B030D-6E8A-4147-A177-3AD203B41FA5}">
                      <a16:colId xmlns:a16="http://schemas.microsoft.com/office/drawing/2014/main" xmlns="" val="20002"/>
                    </a:ext>
                  </a:extLst>
                </a:gridCol>
                <a:gridCol w="1186307">
                  <a:extLst>
                    <a:ext uri="{9D8B030D-6E8A-4147-A177-3AD203B41FA5}">
                      <a16:colId xmlns:a16="http://schemas.microsoft.com/office/drawing/2014/main" xmlns="" val="20003"/>
                    </a:ext>
                  </a:extLst>
                </a:gridCol>
                <a:gridCol w="1186307">
                  <a:extLst>
                    <a:ext uri="{9D8B030D-6E8A-4147-A177-3AD203B41FA5}">
                      <a16:colId xmlns:a16="http://schemas.microsoft.com/office/drawing/2014/main" xmlns="" val="20004"/>
                    </a:ext>
                  </a:extLst>
                </a:gridCol>
                <a:gridCol w="1186307">
                  <a:extLst>
                    <a:ext uri="{9D8B030D-6E8A-4147-A177-3AD203B41FA5}">
                      <a16:colId xmlns:a16="http://schemas.microsoft.com/office/drawing/2014/main" xmlns="" val="20007"/>
                    </a:ext>
                  </a:extLst>
                </a:gridCol>
                <a:gridCol w="1186307">
                  <a:extLst>
                    <a:ext uri="{9D8B030D-6E8A-4147-A177-3AD203B41FA5}">
                      <a16:colId xmlns:a16="http://schemas.microsoft.com/office/drawing/2014/main" xmlns="" val="20008"/>
                    </a:ext>
                  </a:extLst>
                </a:gridCol>
              </a:tblGrid>
              <a:tr h="26758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CAR(-1,+5) </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(1)</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(2)</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(3)</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(4)</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(5)</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(6)</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720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Constantia" pitchFamily="18" charset="0"/>
                          <a:ea typeface="新細明體" charset="-120"/>
                        </a:rPr>
                        <a:t>Sample</a:t>
                      </a:r>
                    </a:p>
                  </a:txBody>
                  <a:tcPr marL="9525" marR="9525" marT="9525" marB="0" anchor="ctr" horzOverflow="overflow">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gridSpan="6">
                  <a:txBody>
                    <a:bodyPr/>
                    <a:lstStyle/>
                    <a:p>
                      <a:pPr algn="ctr" fontAlgn="ctr"/>
                      <a:r>
                        <a:rPr lang="en-US" sz="1500" b="0" i="0" u="none" strike="noStrike" dirty="0">
                          <a:effectLst/>
                          <a:latin typeface="Constantia"/>
                        </a:rPr>
                        <a:t>Politician</a:t>
                      </a:r>
                      <a:r>
                        <a:rPr lang="en-US" sz="1500" b="0" i="0" u="none" strike="noStrike" baseline="0" dirty="0">
                          <a:effectLst/>
                          <a:latin typeface="Constantia"/>
                        </a:rPr>
                        <a:t>s Coming from State Politics</a:t>
                      </a:r>
                      <a:endParaRPr lang="en-US" sz="1500" b="0" i="0" u="none" strike="noStrike" dirty="0">
                        <a:effectLst/>
                        <a:latin typeface="Constantia"/>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ctr" fontAlgn="ctr"/>
                      <a:endParaRPr lang="en-US" sz="1500" b="0" i="0" u="none" strike="noStrike" dirty="0">
                        <a:effectLst/>
                        <a:latin typeface="Constantia"/>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500" b="0" i="0" u="none" strike="noStrike" dirty="0">
                        <a:effectLst/>
                        <a:latin typeface="Constantia"/>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500" b="0" i="0" u="none" strike="noStrike" dirty="0">
                        <a:effectLst/>
                        <a:latin typeface="Constantia"/>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500" b="0" i="0" u="none" strike="noStrike" dirty="0">
                        <a:effectLst/>
                        <a:latin typeface="Constantia"/>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500" b="0" i="0" u="none" strike="noStrike" dirty="0">
                        <a:effectLst/>
                        <a:latin typeface="Constantia"/>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73910091"/>
                  </a:ext>
                </a:extLst>
              </a:tr>
              <a:tr h="731520">
                <a:tc v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a:rPr>
                        <a:t>More Corrupt Main City</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a:rPr>
                        <a:t>Less Corrupt</a:t>
                      </a:r>
                      <a:r>
                        <a:rPr lang="en-US" sz="1500" b="0" i="0" u="none" strike="noStrike" baseline="0" dirty="0">
                          <a:effectLst/>
                          <a:latin typeface="Constantia"/>
                        </a:rPr>
                        <a:t> Main City</a:t>
                      </a:r>
                      <a:endParaRPr lang="en-US" sz="1500" b="0" i="0" u="none" strike="noStrike" dirty="0">
                        <a:effectLst/>
                        <a:latin typeface="Constantia"/>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a:rPr>
                        <a:t>More Corrupt State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a:rPr>
                        <a:t>Less Corrupt</a:t>
                      </a:r>
                      <a:r>
                        <a:rPr lang="en-US" sz="1500" b="0" i="0" u="none" strike="noStrike" baseline="0" dirty="0">
                          <a:effectLst/>
                          <a:latin typeface="Constantia"/>
                        </a:rPr>
                        <a:t> State</a:t>
                      </a:r>
                      <a:endParaRPr lang="en-US" sz="1500" b="0" i="0" u="none" strike="noStrike" dirty="0">
                        <a:effectLst/>
                        <a:latin typeface="Constantia"/>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a:rPr>
                        <a:t>More Corrupt Conviction</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a:rPr>
                        <a:t>Less Corrupt Conviction</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0253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Constantia" pitchFamily="18" charset="0"/>
                          <a:ea typeface="新細明體" charset="-120"/>
                        </a:rPr>
                        <a:t>Win/Lose</a:t>
                      </a:r>
                    </a:p>
                  </a:txBody>
                  <a:tcPr marL="9525" marR="9525" marT="9525" marB="0" anchor="ctr" horzOverflow="overflow">
                    <a:lnL>
                      <a:noFill/>
                    </a:lnL>
                    <a:lnR w="28575"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a:noFill/>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-0.0806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-0.0191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-0.0728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-0.0402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-0.0770</a:t>
                      </a:r>
                    </a:p>
                  </a:txBody>
                  <a:tcPr marL="9525" marR="9525" marT="9525"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-0.0412</a:t>
                      </a:r>
                    </a:p>
                  </a:txBody>
                  <a:tcPr marL="9525" marR="9525" marT="9525"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02536">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TW" altLang="en-US" sz="1500" b="0" i="0" u="none" strike="noStrike" cap="none" normalizeH="0" baseline="0">
                        <a:ln>
                          <a:noFill/>
                        </a:ln>
                        <a:solidFill>
                          <a:schemeClr val="tx1"/>
                        </a:solidFill>
                        <a:effectLst/>
                        <a:latin typeface="Constantia" pitchFamily="18" charset="0"/>
                        <a:ea typeface="新細明體" charset="-120"/>
                      </a:endParaRPr>
                    </a:p>
                  </a:txBody>
                  <a:tcPr marL="9525" marR="9525" marT="9525" marB="0" anchor="ctr"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[0.0264]***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[0.0186]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[0.0228]***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[0.0211]*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a:noFill/>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[0.0406]*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[0.0183]**</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0253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altLang="zh-TW" sz="1500" b="0" i="0" u="none" strike="noStrike" cap="none" normalizeH="0" baseline="0" dirty="0" err="1">
                          <a:ln>
                            <a:noFill/>
                          </a:ln>
                          <a:solidFill>
                            <a:schemeClr val="tx1"/>
                          </a:solidFill>
                          <a:effectLst/>
                          <a:latin typeface="Constantia" pitchFamily="18" charset="0"/>
                          <a:ea typeface="新細明體" charset="-120"/>
                        </a:rPr>
                        <a:t>Difference</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w="28575" cap="flat" cmpd="sng" algn="ctr">
                      <a:noFill/>
                      <a:prstDash val="solid"/>
                      <a:round/>
                      <a:headEnd type="none" w="med" len="med"/>
                      <a:tailEnd type="none" w="med" len="med"/>
                    </a:lnR>
                    <a:lnT>
                      <a:noFill/>
                    </a:lnT>
                    <a:lnB>
                      <a:noFill/>
                    </a:lnB>
                    <a:lnTlToBr>
                      <a:noFill/>
                    </a:lnTlToBr>
                    <a:lnBlToTr>
                      <a:noFill/>
                    </a:lnBlToTr>
                    <a:noFill/>
                  </a:tcPr>
                </a:tc>
                <a:tc gridSpan="2">
                  <a:txBody>
                    <a:bodyPr/>
                    <a:lstStyle/>
                    <a:p>
                      <a:pPr algn="ctr" fontAlgn="ctr"/>
                      <a:r>
                        <a:rPr lang="en-US" sz="1500" b="0" i="0" u="none" strike="noStrike">
                          <a:effectLst/>
                          <a:latin typeface="Constantia" panose="02030602050306030303" pitchFamily="18" charset="0"/>
                        </a:rPr>
                        <a:t>-0.0615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noFill/>
                  </a:tcPr>
                </a:tc>
                <a:tc gridSpan="2">
                  <a:txBody>
                    <a:bodyPr/>
                    <a:lstStyle/>
                    <a:p>
                      <a:pPr algn="ctr" fontAlgn="ctr"/>
                      <a:r>
                        <a:rPr lang="en-US" sz="1500" b="0" i="0" u="none" strike="noStrike" dirty="0">
                          <a:effectLst/>
                          <a:latin typeface="Constantia" panose="02030602050306030303" pitchFamily="18" charset="0"/>
                        </a:rPr>
                        <a:t>-0.0326</a:t>
                      </a:r>
                    </a:p>
                  </a:txBody>
                  <a:tcPr marL="9525" marR="9525" marT="9525" marB="0" anchor="ctr">
                    <a:lnL w="285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noFill/>
                  </a:tcPr>
                </a:tc>
                <a:tc gridSpan="2">
                  <a:txBody>
                    <a:bodyPr/>
                    <a:lstStyle/>
                    <a:p>
                      <a:pPr algn="ctr" fontAlgn="ctr"/>
                      <a:r>
                        <a:rPr lang="en-US" sz="1500" b="0" i="0" u="none" strike="noStrike" dirty="0">
                          <a:effectLst/>
                          <a:latin typeface="Constantia" panose="02030602050306030303" pitchFamily="18" charset="0"/>
                        </a:rPr>
                        <a:t>-0.0359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402536">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c gridSpan="2">
                  <a:txBody>
                    <a:bodyPr/>
                    <a:lstStyle/>
                    <a:p>
                      <a:pPr algn="ctr" fontAlgn="ctr"/>
                      <a:r>
                        <a:rPr lang="en-US" sz="1500" b="0" i="0" u="none" strike="noStrike" dirty="0">
                          <a:effectLst/>
                          <a:latin typeface="Constantia" panose="02030602050306030303" pitchFamily="18" charset="0"/>
                        </a:rPr>
                        <a:t>[0.0321]*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solidFill>
                      <a:schemeClr val="accent1">
                        <a:lumMod val="20000"/>
                        <a:lumOff val="80000"/>
                      </a:schemeClr>
                    </a:solidFill>
                  </a:tcPr>
                </a:tc>
                <a:tc gridSpan="2">
                  <a:txBody>
                    <a:bodyPr/>
                    <a:lstStyle/>
                    <a:p>
                      <a:pPr algn="ctr" fontAlgn="ctr"/>
                      <a:r>
                        <a:rPr lang="en-US" sz="1500" b="0" i="0" u="none" strike="noStrike" dirty="0">
                          <a:effectLst/>
                          <a:latin typeface="Constantia" panose="02030602050306030303" pitchFamily="18" charset="0"/>
                        </a:rPr>
                        <a:t>[0.0308]</a:t>
                      </a:r>
                    </a:p>
                  </a:txBody>
                  <a:tcPr marL="9525" marR="9525" marT="9525" marB="0" anchor="ctr">
                    <a:lnL w="12700" cap="flat" cmpd="sng" algn="ctr">
                      <a:no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solidFill>
                      <a:schemeClr val="accent1">
                        <a:lumMod val="20000"/>
                        <a:lumOff val="80000"/>
                      </a:schemeClr>
                    </a:solidFill>
                  </a:tcPr>
                </a:tc>
                <a:tc gridSpan="2">
                  <a:txBody>
                    <a:bodyPr/>
                    <a:lstStyle/>
                    <a:p>
                      <a:pPr algn="ctr" fontAlgn="ctr"/>
                      <a:r>
                        <a:rPr lang="en-US" sz="1500" b="0" i="0" u="none" strike="noStrike" dirty="0">
                          <a:effectLst/>
                          <a:latin typeface="Constantia" panose="02030602050306030303" pitchFamily="18" charset="0"/>
                        </a:rPr>
                        <a:t>[0.0442]</a:t>
                      </a:r>
                    </a:p>
                  </a:txBody>
                  <a:tcPr marL="9525" marR="9525" marT="9525" marB="0" anchor="ctr">
                    <a:lnL>
                      <a:noFill/>
                    </a:lnL>
                    <a:lnR>
                      <a:noFill/>
                    </a:lnR>
                    <a:lnT w="12700" cap="flat" cmpd="sng" algn="ctr">
                      <a:noFill/>
                      <a:prstDash val="solid"/>
                      <a:round/>
                      <a:headEnd type="none" w="med" len="med"/>
                      <a:tailEnd type="none" w="med" len="med"/>
                    </a:lnT>
                    <a:lnB>
                      <a:noFill/>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5"/>
                  </a:ext>
                </a:extLst>
              </a:tr>
              <a:tr h="40253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Constantia" pitchFamily="18" charset="0"/>
                          <a:ea typeface="新細明體" charset="-120"/>
                        </a:rPr>
                        <a:t>Observations</a:t>
                      </a:r>
                    </a:p>
                  </a:txBody>
                  <a:tcPr marL="9525" marR="9525" marT="9525" marB="0" anchor="ctr" horzOverflow="overflow">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318</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276</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341</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253</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258</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336</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8" name="TextBox 7"/>
          <p:cNvSpPr txBox="1"/>
          <p:nvPr/>
        </p:nvSpPr>
        <p:spPr>
          <a:xfrm>
            <a:off x="1767300" y="2504069"/>
            <a:ext cx="2362200" cy="353943"/>
          </a:xfrm>
          <a:prstGeom prst="rect">
            <a:avLst/>
          </a:prstGeom>
          <a:noFill/>
          <a:ln w="25400">
            <a:solidFill>
              <a:srgbClr val="FF0000"/>
            </a:solidFill>
          </a:ln>
        </p:spPr>
        <p:txBody>
          <a:bodyPr wrap="square" rtlCol="0">
            <a:spAutoFit/>
          </a:bodyPr>
          <a:lstStyle/>
          <a:p>
            <a:endParaRPr lang="en-US" sz="1700" dirty="0"/>
          </a:p>
        </p:txBody>
      </p:sp>
      <p:sp>
        <p:nvSpPr>
          <p:cNvPr id="10" name="TextBox 9"/>
          <p:cNvSpPr txBox="1"/>
          <p:nvPr/>
        </p:nvSpPr>
        <p:spPr>
          <a:xfrm>
            <a:off x="4129500" y="2504069"/>
            <a:ext cx="1219200" cy="353943"/>
          </a:xfrm>
          <a:prstGeom prst="rect">
            <a:avLst/>
          </a:prstGeom>
          <a:noFill/>
          <a:ln w="25400">
            <a:solidFill>
              <a:srgbClr val="FF0000"/>
            </a:solidFill>
          </a:ln>
        </p:spPr>
        <p:txBody>
          <a:bodyPr wrap="square" rtlCol="0">
            <a:spAutoFit/>
          </a:bodyPr>
          <a:lstStyle/>
          <a:p>
            <a:endParaRPr lang="en-US" sz="1700" dirty="0"/>
          </a:p>
        </p:txBody>
      </p:sp>
      <p:sp>
        <p:nvSpPr>
          <p:cNvPr id="11" name="TextBox 10"/>
          <p:cNvSpPr txBox="1"/>
          <p:nvPr/>
        </p:nvSpPr>
        <p:spPr>
          <a:xfrm>
            <a:off x="6491700" y="2504069"/>
            <a:ext cx="1219200" cy="353943"/>
          </a:xfrm>
          <a:prstGeom prst="rect">
            <a:avLst/>
          </a:prstGeom>
          <a:noFill/>
          <a:ln w="25400">
            <a:solidFill>
              <a:srgbClr val="FF0000"/>
            </a:solidFill>
          </a:ln>
        </p:spPr>
        <p:txBody>
          <a:bodyPr wrap="square" rtlCol="0">
            <a:spAutoFit/>
          </a:bodyPr>
          <a:lstStyle/>
          <a:p>
            <a:endParaRPr lang="en-US" sz="1700" dirty="0"/>
          </a:p>
        </p:txBody>
      </p:sp>
      <p:sp>
        <p:nvSpPr>
          <p:cNvPr id="13" name="TextBox 12"/>
          <p:cNvSpPr txBox="1"/>
          <p:nvPr/>
        </p:nvSpPr>
        <p:spPr>
          <a:xfrm>
            <a:off x="2376900" y="3293126"/>
            <a:ext cx="1219200" cy="353943"/>
          </a:xfrm>
          <a:prstGeom prst="rect">
            <a:avLst/>
          </a:prstGeom>
          <a:noFill/>
          <a:ln w="25400">
            <a:solidFill>
              <a:srgbClr val="FF0000"/>
            </a:solidFill>
          </a:ln>
        </p:spPr>
        <p:txBody>
          <a:bodyPr wrap="square" rtlCol="0">
            <a:spAutoFit/>
          </a:bodyPr>
          <a:lstStyle/>
          <a:p>
            <a:endParaRPr lang="en-US" sz="1700" dirty="0"/>
          </a:p>
        </p:txBody>
      </p:sp>
    </p:spTree>
    <p:extLst>
      <p:ext uri="{BB962C8B-B14F-4D97-AF65-F5344CB8AC3E}">
        <p14:creationId xmlns:p14="http://schemas.microsoft.com/office/powerpoint/2010/main" val="419639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normAutofit fontScale="90000"/>
          </a:bodyPr>
          <a:lstStyle/>
          <a:p>
            <a:r>
              <a:rPr lang="en-US" altLang="zh-TW" dirty="0">
                <a:ea typeface="新細明體" charset="-120"/>
              </a:rPr>
              <a:t>Effect is stronger in states with higher corruption level (2/2)</a:t>
            </a:r>
          </a:p>
        </p:txBody>
      </p:sp>
      <p:sp>
        <p:nvSpPr>
          <p:cNvPr id="83035" name="TextBox 10"/>
          <p:cNvSpPr txBox="1">
            <a:spLocks noChangeArrowheads="1"/>
          </p:cNvSpPr>
          <p:nvPr/>
        </p:nvSpPr>
        <p:spPr bwMode="auto">
          <a:xfrm>
            <a:off x="266700" y="4653136"/>
            <a:ext cx="8610600" cy="646331"/>
          </a:xfrm>
          <a:prstGeom prst="rect">
            <a:avLst/>
          </a:prstGeom>
          <a:noFill/>
          <a:ln w="9525">
            <a:noFill/>
            <a:miter lim="800000"/>
            <a:headEnd/>
            <a:tailEnd/>
          </a:ln>
        </p:spPr>
        <p:txBody>
          <a:bodyPr>
            <a:spAutoFit/>
          </a:bodyPr>
          <a:lstStyle/>
          <a:p>
            <a:pPr marL="285750" indent="-285750">
              <a:buFont typeface="Arial" panose="020B0604020202020204" pitchFamily="34" charset="0"/>
              <a:buChar char="•"/>
            </a:pPr>
            <a:r>
              <a:rPr lang="en-US" altLang="zh-TW" dirty="0">
                <a:latin typeface="+mj-lt"/>
                <a:ea typeface="新細明體" charset="-120"/>
              </a:rPr>
              <a:t>Effect is stronger in states with more regulations passed, more isolated capital city (measured by Average Log Distance), and higher generalized trust.</a:t>
            </a:r>
          </a:p>
        </p:txBody>
      </p:sp>
      <p:sp>
        <p:nvSpPr>
          <p:cNvPr id="23" name="Slide Number Placeholder 22"/>
          <p:cNvSpPr>
            <a:spLocks noGrp="1"/>
          </p:cNvSpPr>
          <p:nvPr>
            <p:ph type="sldNum" sz="quarter" idx="12"/>
          </p:nvPr>
        </p:nvSpPr>
        <p:spPr/>
        <p:txBody>
          <a:bodyPr/>
          <a:lstStyle/>
          <a:p>
            <a:fld id="{92D71123-4995-4906-9C78-8DB68EA980A7}" type="slidenum">
              <a:rPr lang="zh-TW" altLang="en-US" smtClean="0">
                <a:solidFill>
                  <a:srgbClr val="7F7F7F"/>
                </a:solidFill>
              </a:rPr>
              <a:pPr/>
              <a:t>38</a:t>
            </a:fld>
            <a:endParaRPr lang="en-US" altLang="zh-TW" dirty="0">
              <a:solidFill>
                <a:srgbClr val="7F7F7F"/>
              </a:solidFill>
            </a:endParaRP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3258752181"/>
              </p:ext>
            </p:extLst>
          </p:nvPr>
        </p:nvGraphicFramePr>
        <p:xfrm>
          <a:off x="266700" y="852617"/>
          <a:ext cx="8640001" cy="3468983"/>
        </p:xfrm>
        <a:graphic>
          <a:graphicData uri="http://schemas.openxmlformats.org/drawingml/2006/table">
            <a:tbl>
              <a:tblPr/>
              <a:tblGrid>
                <a:gridCol w="1522159">
                  <a:extLst>
                    <a:ext uri="{9D8B030D-6E8A-4147-A177-3AD203B41FA5}">
                      <a16:colId xmlns:a16="http://schemas.microsoft.com/office/drawing/2014/main" xmlns="" val="20000"/>
                    </a:ext>
                  </a:extLst>
                </a:gridCol>
                <a:gridCol w="1186307">
                  <a:extLst>
                    <a:ext uri="{9D8B030D-6E8A-4147-A177-3AD203B41FA5}">
                      <a16:colId xmlns:a16="http://schemas.microsoft.com/office/drawing/2014/main" xmlns="" val="20001"/>
                    </a:ext>
                  </a:extLst>
                </a:gridCol>
                <a:gridCol w="1186307">
                  <a:extLst>
                    <a:ext uri="{9D8B030D-6E8A-4147-A177-3AD203B41FA5}">
                      <a16:colId xmlns:a16="http://schemas.microsoft.com/office/drawing/2014/main" xmlns="" val="20002"/>
                    </a:ext>
                  </a:extLst>
                </a:gridCol>
                <a:gridCol w="1186307">
                  <a:extLst>
                    <a:ext uri="{9D8B030D-6E8A-4147-A177-3AD203B41FA5}">
                      <a16:colId xmlns:a16="http://schemas.microsoft.com/office/drawing/2014/main" xmlns="" val="20003"/>
                    </a:ext>
                  </a:extLst>
                </a:gridCol>
                <a:gridCol w="1186307">
                  <a:extLst>
                    <a:ext uri="{9D8B030D-6E8A-4147-A177-3AD203B41FA5}">
                      <a16:colId xmlns:a16="http://schemas.microsoft.com/office/drawing/2014/main" xmlns="" val="20004"/>
                    </a:ext>
                  </a:extLst>
                </a:gridCol>
                <a:gridCol w="1186307">
                  <a:extLst>
                    <a:ext uri="{9D8B030D-6E8A-4147-A177-3AD203B41FA5}">
                      <a16:colId xmlns:a16="http://schemas.microsoft.com/office/drawing/2014/main" xmlns="" val="20007"/>
                    </a:ext>
                  </a:extLst>
                </a:gridCol>
                <a:gridCol w="1186307">
                  <a:extLst>
                    <a:ext uri="{9D8B030D-6E8A-4147-A177-3AD203B41FA5}">
                      <a16:colId xmlns:a16="http://schemas.microsoft.com/office/drawing/2014/main" xmlns="" val="20008"/>
                    </a:ext>
                  </a:extLst>
                </a:gridCol>
              </a:tblGrid>
              <a:tr h="26758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CAR(-1,+5) </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(7)</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(8)</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(9)</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(10)</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(11)</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(12)</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720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Constantia" pitchFamily="18" charset="0"/>
                          <a:ea typeface="新細明體" charset="-120"/>
                        </a:rPr>
                        <a:t>Sample</a:t>
                      </a:r>
                    </a:p>
                  </a:txBody>
                  <a:tcPr marL="9525" marR="9525" marT="9525" marB="0" anchor="ctr" horzOverflow="overflow">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gridSpan="6">
                  <a:txBody>
                    <a:bodyPr/>
                    <a:lstStyle/>
                    <a:p>
                      <a:pPr algn="ctr" fontAlgn="ctr"/>
                      <a:r>
                        <a:rPr lang="en-US" sz="1500" b="0" i="0" u="none" strike="noStrike" dirty="0">
                          <a:effectLst/>
                          <a:latin typeface="Constantia"/>
                        </a:rPr>
                        <a:t>Politicians</a:t>
                      </a:r>
                      <a:r>
                        <a:rPr lang="en-US" sz="1500" b="0" i="0" u="none" strike="noStrike" baseline="0" dirty="0">
                          <a:effectLst/>
                          <a:latin typeface="Constantia"/>
                        </a:rPr>
                        <a:t> Coming from State Politics</a:t>
                      </a:r>
                      <a:endParaRPr lang="en-US" sz="1500" b="0" i="0" u="none" strike="noStrike" dirty="0">
                        <a:effectLst/>
                        <a:latin typeface="Constantia"/>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ctr" fontAlgn="ctr"/>
                      <a:endParaRPr lang="en-US" sz="1600" b="0" i="0" u="none" strike="noStrike" dirty="0">
                        <a:effectLst/>
                        <a:latin typeface="Constantia"/>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8153305"/>
                  </a:ext>
                </a:extLst>
              </a:tr>
              <a:tr h="731520">
                <a:tc v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a:rPr>
                        <a:t>More Regulations</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a:rPr>
                        <a:t>Fewer Regulations</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Higher ALD 1970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Lower</a:t>
                      </a:r>
                      <a:r>
                        <a:rPr lang="en-US" sz="1500" b="0" i="0" u="none" strike="noStrike" baseline="0" dirty="0">
                          <a:effectLst/>
                          <a:latin typeface="Constantia" panose="02030602050306030303" pitchFamily="18" charset="0"/>
                        </a:rPr>
                        <a:t> </a:t>
                      </a:r>
                      <a:r>
                        <a:rPr lang="en-US" sz="1500" b="0" i="0" u="none" strike="noStrike" dirty="0">
                          <a:effectLst/>
                          <a:latin typeface="Constantia" panose="02030602050306030303" pitchFamily="18" charset="0"/>
                        </a:rPr>
                        <a:t>ALD 1970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Higher Generalized Trust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Lower Generalized Trust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0253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Constantia" pitchFamily="18" charset="0"/>
                          <a:ea typeface="新細明體" charset="-120"/>
                        </a:rPr>
                        <a:t>Win/Lose</a:t>
                      </a:r>
                    </a:p>
                  </a:txBody>
                  <a:tcPr marL="9525" marR="9525" marT="9525" marB="0" anchor="ctr" horzOverflow="overflow">
                    <a:lnL>
                      <a:noFill/>
                    </a:lnL>
                    <a:lnR w="28575"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a:noFill/>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-0.0720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-0.00409</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-0.0606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a:noFill/>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-0.0417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-0.0544</a:t>
                      </a:r>
                    </a:p>
                  </a:txBody>
                  <a:tcPr marL="9525" marR="9525" marT="9525"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-0.0272</a:t>
                      </a:r>
                    </a:p>
                  </a:txBody>
                  <a:tcPr marL="9525" marR="9525" marT="9525"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02536">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TW" altLang="en-US" sz="1500" b="0" i="0" u="none" strike="noStrike" cap="none" normalizeH="0" baseline="0">
                        <a:ln>
                          <a:noFill/>
                        </a:ln>
                        <a:solidFill>
                          <a:schemeClr val="tx1"/>
                        </a:solidFill>
                        <a:effectLst/>
                        <a:latin typeface="Constantia" pitchFamily="18" charset="0"/>
                        <a:ea typeface="新細明體" charset="-120"/>
                      </a:endParaRPr>
                    </a:p>
                  </a:txBody>
                  <a:tcPr marL="9525" marR="9525" marT="9525" marB="0" anchor="ctr"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[0.0148]***</a:t>
                      </a:r>
                    </a:p>
                  </a:txBody>
                  <a:tcPr marL="9525" marR="9525" marT="9525" marB="0" anchor="ctr">
                    <a:lnL w="12700"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[0.0180]</a:t>
                      </a:r>
                    </a:p>
                  </a:txBody>
                  <a:tcPr marL="9525" marR="9525" marT="9525" marB="0" anchor="ctr">
                    <a:lnL>
                      <a:noFill/>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[0.0238]**</a:t>
                      </a:r>
                    </a:p>
                  </a:txBody>
                  <a:tcPr marL="9525" marR="9525" marT="9525" marB="0" anchor="ctr">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[0.0173]**</a:t>
                      </a:r>
                    </a:p>
                  </a:txBody>
                  <a:tcPr marL="9525" marR="9525" marT="9525" marB="0" anchor="ctr">
                    <a:lnL>
                      <a:noFill/>
                    </a:lnL>
                    <a:lnR>
                      <a:noFill/>
                    </a:lnR>
                    <a:lnT w="38100" cap="flat" cmpd="sng" algn="ctr">
                      <a:noFill/>
                      <a:prstDash val="solid"/>
                      <a:round/>
                      <a:headEnd type="none" w="med" len="med"/>
                      <a:tailEnd type="none" w="med" len="med"/>
                    </a:lnT>
                    <a:lnB>
                      <a:noFill/>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[0.0181]***</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[0.0117]**</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0253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altLang="zh-TW" sz="1500" b="0" i="0" u="none" strike="noStrike" cap="none" normalizeH="0" baseline="0" dirty="0" err="1">
                          <a:ln>
                            <a:noFill/>
                          </a:ln>
                          <a:solidFill>
                            <a:schemeClr val="tx1"/>
                          </a:solidFill>
                          <a:effectLst/>
                          <a:latin typeface="Constantia" pitchFamily="18" charset="0"/>
                          <a:ea typeface="新細明體" charset="-120"/>
                        </a:rPr>
                        <a:t>Difference</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w="28575" cap="flat" cmpd="sng" algn="ctr">
                      <a:noFill/>
                      <a:prstDash val="solid"/>
                      <a:round/>
                      <a:headEnd type="none" w="med" len="med"/>
                      <a:tailEnd type="none" w="med" len="med"/>
                    </a:lnR>
                    <a:lnT>
                      <a:noFill/>
                    </a:lnT>
                    <a:lnB>
                      <a:noFill/>
                    </a:lnB>
                    <a:lnTlToBr>
                      <a:noFill/>
                    </a:lnTlToBr>
                    <a:lnBlToTr>
                      <a:noFill/>
                    </a:lnBlToTr>
                    <a:noFill/>
                  </a:tcPr>
                </a:tc>
                <a:tc gridSpan="2">
                  <a:txBody>
                    <a:bodyPr/>
                    <a:lstStyle/>
                    <a:p>
                      <a:pPr algn="ctr" fontAlgn="ctr"/>
                      <a:r>
                        <a:rPr lang="en-US" sz="1500" b="0" i="0" u="none" strike="noStrike">
                          <a:effectLst/>
                          <a:latin typeface="Constantia" panose="02030602050306030303" pitchFamily="18" charset="0"/>
                        </a:rPr>
                        <a:t>-0.0679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noFill/>
                  </a:tcPr>
                </a:tc>
                <a:tc gridSpan="2">
                  <a:txBody>
                    <a:bodyPr/>
                    <a:lstStyle/>
                    <a:p>
                      <a:pPr algn="ctr" fontAlgn="ctr"/>
                      <a:r>
                        <a:rPr lang="en-US" sz="1500" b="0" i="0" u="none" strike="noStrike" dirty="0">
                          <a:effectLst/>
                          <a:latin typeface="Constantia" panose="02030602050306030303" pitchFamily="18" charset="0"/>
                        </a:rPr>
                        <a:t>-0.0188</a:t>
                      </a:r>
                    </a:p>
                  </a:txBody>
                  <a:tcPr marL="9525" marR="9525" marT="9525" marB="0" anchor="ctr">
                    <a:lnL w="28575" cap="flat" cmpd="sng" algn="ctr">
                      <a:no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noFill/>
                  </a:tcPr>
                </a:tc>
                <a:tc gridSpan="2">
                  <a:txBody>
                    <a:bodyPr/>
                    <a:lstStyle/>
                    <a:p>
                      <a:pPr algn="ctr" fontAlgn="ctr"/>
                      <a:r>
                        <a:rPr lang="en-US" sz="1500" b="0" i="0" u="none" strike="noStrike" dirty="0">
                          <a:effectLst/>
                          <a:latin typeface="Constantia" panose="02030602050306030303" pitchFamily="18" charset="0"/>
                        </a:rPr>
                        <a:t>-0.0272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402536">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gridSpan="2">
                  <a:txBody>
                    <a:bodyPr/>
                    <a:lstStyle/>
                    <a:p>
                      <a:pPr algn="ctr" fontAlgn="ctr"/>
                      <a:r>
                        <a:rPr lang="en-US" sz="1500" b="0" i="0" u="none" strike="noStrike" dirty="0">
                          <a:effectLst/>
                          <a:latin typeface="Constantia" panose="02030602050306030303" pitchFamily="18" charset="0"/>
                        </a:rPr>
                        <a:t>[0.0231]***</a:t>
                      </a:r>
                    </a:p>
                  </a:txBody>
                  <a:tcPr marL="9525" marR="9525" marT="9525" marB="0" anchor="ctr">
                    <a:lnL>
                      <a:noFill/>
                    </a:lnL>
                    <a:lnR>
                      <a:noFill/>
                    </a:lnR>
                    <a:lnT w="28575" cap="flat" cmpd="sng" algn="ctr">
                      <a:noFill/>
                      <a:prstDash val="solid"/>
                      <a:round/>
                      <a:headEnd type="none" w="med" len="med"/>
                      <a:tailEnd type="none" w="med" len="med"/>
                    </a:lnT>
                    <a:lnB>
                      <a:noFill/>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solidFill>
                      <a:schemeClr val="accent1">
                        <a:lumMod val="20000"/>
                        <a:lumOff val="80000"/>
                      </a:schemeClr>
                    </a:solidFill>
                  </a:tcPr>
                </a:tc>
                <a:tc gridSpan="2">
                  <a:txBody>
                    <a:bodyPr/>
                    <a:lstStyle/>
                    <a:p>
                      <a:pPr algn="ctr" fontAlgn="ctr"/>
                      <a:r>
                        <a:rPr lang="en-US" sz="1500" b="0" i="0" u="none" strike="noStrike" dirty="0">
                          <a:effectLst/>
                          <a:latin typeface="Constantia" panose="02030602050306030303" pitchFamily="18" charset="0"/>
                        </a:rPr>
                        <a:t>[0.0292]</a:t>
                      </a:r>
                    </a:p>
                  </a:txBody>
                  <a:tcPr marL="9525" marR="9525" marT="9525" marB="0" anchor="ctr">
                    <a:lnL>
                      <a:noFill/>
                    </a:lnL>
                    <a:lnR>
                      <a:noFill/>
                    </a:lnR>
                    <a:lnT>
                      <a:noFill/>
                    </a:lnT>
                    <a:lnB>
                      <a:noFill/>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solidFill>
                      <a:schemeClr val="accent1">
                        <a:lumMod val="20000"/>
                        <a:lumOff val="80000"/>
                      </a:schemeClr>
                    </a:solidFill>
                  </a:tcPr>
                </a:tc>
                <a:tc gridSpan="2">
                  <a:txBody>
                    <a:bodyPr/>
                    <a:lstStyle/>
                    <a:p>
                      <a:pPr algn="ctr" fontAlgn="ctr"/>
                      <a:r>
                        <a:rPr lang="en-US" sz="1500" b="0" i="0" u="none" strike="noStrike" dirty="0">
                          <a:effectLst/>
                          <a:latin typeface="Constantia" panose="02030602050306030303" pitchFamily="18" charset="0"/>
                        </a:rPr>
                        <a:t>[0.0214]</a:t>
                      </a:r>
                    </a:p>
                  </a:txBody>
                  <a:tcPr marL="9525" marR="9525" marT="9525" marB="0" anchor="ctr">
                    <a:lnL>
                      <a:noFill/>
                    </a:lnL>
                    <a:lnR>
                      <a:noFill/>
                    </a:lnR>
                    <a:lnT w="12700" cap="flat" cmpd="sng" algn="ctr">
                      <a:noFill/>
                      <a:prstDash val="solid"/>
                      <a:round/>
                      <a:headEnd type="none" w="med" len="med"/>
                      <a:tailEnd type="none" w="med" len="med"/>
                    </a:lnT>
                    <a:lnB>
                      <a:noFill/>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5"/>
                  </a:ext>
                </a:extLst>
              </a:tr>
              <a:tr h="40253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Constantia" pitchFamily="18" charset="0"/>
                          <a:ea typeface="新細明體" charset="-120"/>
                        </a:rPr>
                        <a:t>Observations</a:t>
                      </a:r>
                    </a:p>
                  </a:txBody>
                  <a:tcPr marL="9525" marR="9525" marT="9525" marB="0" anchor="ctr" horzOverflow="overflow">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364</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230</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269</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325</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306</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288</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11" name="TextBox 10"/>
          <p:cNvSpPr txBox="1"/>
          <p:nvPr/>
        </p:nvSpPr>
        <p:spPr>
          <a:xfrm>
            <a:off x="1767300" y="2346096"/>
            <a:ext cx="2362200" cy="353943"/>
          </a:xfrm>
          <a:prstGeom prst="rect">
            <a:avLst/>
          </a:prstGeom>
          <a:noFill/>
          <a:ln w="25400">
            <a:solidFill>
              <a:srgbClr val="FF0000"/>
            </a:solidFill>
          </a:ln>
        </p:spPr>
        <p:txBody>
          <a:bodyPr wrap="square" rtlCol="0">
            <a:spAutoFit/>
          </a:bodyPr>
          <a:lstStyle/>
          <a:p>
            <a:endParaRPr lang="en-US" sz="1700" dirty="0"/>
          </a:p>
        </p:txBody>
      </p:sp>
      <p:sp>
        <p:nvSpPr>
          <p:cNvPr id="13" name="TextBox 12"/>
          <p:cNvSpPr txBox="1"/>
          <p:nvPr/>
        </p:nvSpPr>
        <p:spPr>
          <a:xfrm>
            <a:off x="4129500" y="2346096"/>
            <a:ext cx="1219200" cy="353943"/>
          </a:xfrm>
          <a:prstGeom prst="rect">
            <a:avLst/>
          </a:prstGeom>
          <a:noFill/>
          <a:ln w="25400">
            <a:solidFill>
              <a:srgbClr val="FF0000"/>
            </a:solidFill>
          </a:ln>
        </p:spPr>
        <p:txBody>
          <a:bodyPr wrap="square" rtlCol="0">
            <a:spAutoFit/>
          </a:bodyPr>
          <a:lstStyle/>
          <a:p>
            <a:endParaRPr lang="en-US" sz="1700" dirty="0"/>
          </a:p>
        </p:txBody>
      </p:sp>
      <p:sp>
        <p:nvSpPr>
          <p:cNvPr id="14" name="TextBox 13"/>
          <p:cNvSpPr txBox="1"/>
          <p:nvPr/>
        </p:nvSpPr>
        <p:spPr>
          <a:xfrm>
            <a:off x="6491700" y="2346096"/>
            <a:ext cx="1219200" cy="353943"/>
          </a:xfrm>
          <a:prstGeom prst="rect">
            <a:avLst/>
          </a:prstGeom>
          <a:noFill/>
          <a:ln w="25400">
            <a:solidFill>
              <a:srgbClr val="FF0000"/>
            </a:solidFill>
          </a:ln>
        </p:spPr>
        <p:txBody>
          <a:bodyPr wrap="square" rtlCol="0">
            <a:spAutoFit/>
          </a:bodyPr>
          <a:lstStyle/>
          <a:p>
            <a:endParaRPr lang="en-US" sz="1700" dirty="0"/>
          </a:p>
        </p:txBody>
      </p:sp>
      <p:sp>
        <p:nvSpPr>
          <p:cNvPr id="15" name="TextBox 14"/>
          <p:cNvSpPr txBox="1"/>
          <p:nvPr/>
        </p:nvSpPr>
        <p:spPr>
          <a:xfrm>
            <a:off x="2376900" y="3135153"/>
            <a:ext cx="1219200" cy="353943"/>
          </a:xfrm>
          <a:prstGeom prst="rect">
            <a:avLst/>
          </a:prstGeom>
          <a:noFill/>
          <a:ln w="25400">
            <a:solidFill>
              <a:srgbClr val="FF0000"/>
            </a:solidFill>
          </a:ln>
        </p:spPr>
        <p:txBody>
          <a:bodyPr wrap="square" rtlCol="0">
            <a:spAutoFit/>
          </a:bodyPr>
          <a:lstStyle/>
          <a:p>
            <a:endParaRPr lang="en-US" sz="1700" dirty="0"/>
          </a:p>
        </p:txBody>
      </p:sp>
    </p:spTree>
    <p:extLst>
      <p:ext uri="{BB962C8B-B14F-4D97-AF65-F5344CB8AC3E}">
        <p14:creationId xmlns:p14="http://schemas.microsoft.com/office/powerpoint/2010/main" val="419337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16632"/>
            <a:ext cx="8229600" cy="562074"/>
          </a:xfrm>
        </p:spPr>
        <p:txBody>
          <a:bodyPr>
            <a:normAutofit/>
          </a:bodyPr>
          <a:lstStyle/>
          <a:p>
            <a:r>
              <a:rPr lang="en-US" altLang="zh-TW" dirty="0">
                <a:ea typeface="新細明體" charset="-120"/>
              </a:rPr>
              <a:t>Change in media scrutiny post-election</a:t>
            </a:r>
          </a:p>
        </p:txBody>
      </p:sp>
      <p:graphicFrame>
        <p:nvGraphicFramePr>
          <p:cNvPr id="6" name="Table 5"/>
          <p:cNvGraphicFramePr>
            <a:graphicFrameLocks noGrp="1"/>
          </p:cNvGraphicFramePr>
          <p:nvPr>
            <p:extLst>
              <p:ext uri="{D42A27DB-BD31-4B8C-83A1-F6EECF244321}">
                <p14:modId xmlns:p14="http://schemas.microsoft.com/office/powerpoint/2010/main" val="2405670461"/>
              </p:ext>
            </p:extLst>
          </p:nvPr>
        </p:nvGraphicFramePr>
        <p:xfrm>
          <a:off x="252000" y="908720"/>
          <a:ext cx="8640000" cy="3210211"/>
        </p:xfrm>
        <a:graphic>
          <a:graphicData uri="http://schemas.openxmlformats.org/drawingml/2006/table">
            <a:tbl>
              <a:tblPr/>
              <a:tblGrid>
                <a:gridCol w="1348200">
                  <a:extLst>
                    <a:ext uri="{9D8B030D-6E8A-4147-A177-3AD203B41FA5}">
                      <a16:colId xmlns:a16="http://schemas.microsoft.com/office/drawing/2014/main" xmlns="" val="928557547"/>
                    </a:ext>
                  </a:extLst>
                </a:gridCol>
                <a:gridCol w="1822950">
                  <a:extLst>
                    <a:ext uri="{9D8B030D-6E8A-4147-A177-3AD203B41FA5}">
                      <a16:colId xmlns:a16="http://schemas.microsoft.com/office/drawing/2014/main" xmlns="" val="126400389"/>
                    </a:ext>
                  </a:extLst>
                </a:gridCol>
                <a:gridCol w="1822950">
                  <a:extLst>
                    <a:ext uri="{9D8B030D-6E8A-4147-A177-3AD203B41FA5}">
                      <a16:colId xmlns:a16="http://schemas.microsoft.com/office/drawing/2014/main" xmlns="" val="2846915349"/>
                    </a:ext>
                  </a:extLst>
                </a:gridCol>
                <a:gridCol w="1822950">
                  <a:extLst>
                    <a:ext uri="{9D8B030D-6E8A-4147-A177-3AD203B41FA5}">
                      <a16:colId xmlns:a16="http://schemas.microsoft.com/office/drawing/2014/main" xmlns="" val="2713818776"/>
                    </a:ext>
                  </a:extLst>
                </a:gridCol>
                <a:gridCol w="1822950">
                  <a:extLst>
                    <a:ext uri="{9D8B030D-6E8A-4147-A177-3AD203B41FA5}">
                      <a16:colId xmlns:a16="http://schemas.microsoft.com/office/drawing/2014/main" xmlns="" val="243943222"/>
                    </a:ext>
                  </a:extLst>
                </a:gridCol>
              </a:tblGrid>
              <a:tr h="275039">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6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Constantia" pitchFamily="18" charset="0"/>
                          <a:ea typeface="新細明體" charset="-120"/>
                        </a:rPr>
                        <a:t>(1)</a:t>
                      </a:r>
                      <a:endParaRPr kumimoji="0" lang="en-US" altLang="zh-TW" sz="16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nstantia" pitchFamily="18" charset="0"/>
                          <a:ea typeface="新細明體" charset="-120"/>
                        </a:rPr>
                        <a:t>(2)</a:t>
                      </a:r>
                      <a:endParaRPr kumimoji="0" lang="en-US" altLang="zh-TW" sz="1600" b="0" i="0" u="none" strike="noStrike" cap="none" normalizeH="0" baseline="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Constantia" pitchFamily="18" charset="0"/>
                          <a:ea typeface="新細明體" charset="-120"/>
                        </a:rPr>
                        <a:t>(3)</a:t>
                      </a:r>
                      <a:endParaRPr kumimoji="0" lang="en-US" altLang="zh-TW" sz="16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Constantia" pitchFamily="18" charset="0"/>
                          <a:ea typeface="新細明體" charset="-120"/>
                        </a:rPr>
                        <a:t>(4)</a:t>
                      </a:r>
                      <a:endParaRPr kumimoji="0" lang="en-US" altLang="zh-TW" sz="16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31997487"/>
                  </a:ext>
                </a:extLst>
              </a:tr>
              <a:tr h="457200">
                <a:tc>
                  <a:txBody>
                    <a:bodyPr/>
                    <a:lstStyle/>
                    <a:p>
                      <a:pPr algn="ctr" fontAlgn="ctr"/>
                      <a:r>
                        <a:rPr lang="en-US" sz="1600" b="0" i="0" u="none" strike="noStrike" dirty="0">
                          <a:effectLst/>
                          <a:latin typeface="Constantia"/>
                        </a:rPr>
                        <a:t>VAR</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4">
                  <a:txBody>
                    <a:bodyPr/>
                    <a:lstStyle/>
                    <a:p>
                      <a:pPr algn="ctr" fontAlgn="ctr"/>
                      <a:r>
                        <a:rPr lang="en-US" sz="1600" b="0" i="0" u="none" strike="noStrike" dirty="0">
                          <a:effectLst/>
                          <a:latin typeface="Constantia"/>
                        </a:rPr>
                        <a:t>Change in Normalized</a:t>
                      </a:r>
                      <a:r>
                        <a:rPr lang="en-US" sz="1600" b="0" i="0" u="none" strike="noStrike" baseline="0" dirty="0">
                          <a:effectLst/>
                          <a:latin typeface="Constantia"/>
                        </a:rPr>
                        <a:t> Local Newspaper Mentions</a:t>
                      </a:r>
                      <a:endParaRPr lang="en-US" sz="1600" b="0" i="0" u="none" strike="noStrike" dirty="0">
                        <a:effectLst/>
                        <a:latin typeface="Constantia"/>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hMerge="1">
                  <a:txBody>
                    <a:bodyPr/>
                    <a:lstStyle/>
                    <a:p>
                      <a:pPr algn="ctr" fontAlgn="ctr"/>
                      <a:endParaRPr lang="en-US" sz="1600" b="0" i="0" u="none" strike="noStrike" dirty="0">
                        <a:effectLst/>
                        <a:latin typeface="Constantia"/>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hMerge="1">
                  <a:txBody>
                    <a:bodyPr/>
                    <a:lstStyle/>
                    <a:p>
                      <a:pPr algn="ctr" fontAlgn="ctr"/>
                      <a:endParaRPr lang="en-US" sz="1600" b="0" i="0" u="none" strike="noStrike" dirty="0">
                        <a:effectLst/>
                        <a:latin typeface="Constantia"/>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hMerge="1">
                  <a:txBody>
                    <a:bodyPr/>
                    <a:lstStyle/>
                    <a:p>
                      <a:pPr algn="ctr" fontAlgn="ctr"/>
                      <a:endParaRPr lang="en-US" sz="1600" b="0" i="0" u="none" strike="noStrike" dirty="0">
                        <a:effectLst/>
                        <a:latin typeface="Constantia"/>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929898534"/>
                  </a:ext>
                </a:extLst>
              </a:tr>
              <a:tr h="822960">
                <a:tc>
                  <a:txBody>
                    <a:bodyPr/>
                    <a:lstStyle/>
                    <a:p>
                      <a:pPr algn="ctr" fontAlgn="ctr"/>
                      <a:r>
                        <a:rPr lang="en-US" sz="1600" b="0" i="0" u="none" strike="noStrike" dirty="0">
                          <a:effectLst/>
                          <a:latin typeface="Constantia"/>
                        </a:rPr>
                        <a:t>Sample</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a:rPr>
                        <a:t>Winners</a:t>
                      </a:r>
                      <a:r>
                        <a:rPr lang="en-US" sz="1600" b="0" i="0" u="none" strike="noStrike" baseline="0" dirty="0">
                          <a:effectLst/>
                          <a:latin typeface="Constantia"/>
                        </a:rPr>
                        <a:t> from</a:t>
                      </a:r>
                    </a:p>
                    <a:p>
                      <a:pPr algn="ctr" fontAlgn="ctr"/>
                      <a:r>
                        <a:rPr lang="en-US" sz="1600" b="0" i="0" u="none" strike="noStrike" dirty="0">
                          <a:effectLst/>
                          <a:latin typeface="Constantia"/>
                        </a:rPr>
                        <a:t>State Politics</a:t>
                      </a:r>
                    </a:p>
                  </a:txBody>
                  <a:tcPr marL="9525" marR="9525" marT="9525" marB="0" anchor="ctr">
                    <a:lnL>
                      <a:noFill/>
                    </a:lnL>
                    <a:lnR>
                      <a:noFill/>
                    </a:lnR>
                    <a:lnT w="12700" cap="flat" cmpd="sng" algn="ctr">
                      <a:solidFill>
                        <a:prstClr val="blac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a:rPr>
                        <a:t>Losers from</a:t>
                      </a:r>
                    </a:p>
                    <a:p>
                      <a:pPr algn="ctr" fontAlgn="ctr"/>
                      <a:r>
                        <a:rPr lang="en-US" sz="1600" b="0" i="0" u="none" strike="noStrike" dirty="0">
                          <a:effectLst/>
                          <a:latin typeface="Constantia"/>
                        </a:rPr>
                        <a:t>State</a:t>
                      </a:r>
                      <a:r>
                        <a:rPr lang="en-US" sz="1600" b="0" i="0" u="none" strike="noStrike" baseline="0" dirty="0">
                          <a:effectLst/>
                          <a:latin typeface="Constantia"/>
                        </a:rPr>
                        <a:t> Politics</a:t>
                      </a:r>
                      <a:endParaRPr lang="en-US" sz="1600" b="0" i="0" u="none" strike="noStrike" dirty="0">
                        <a:effectLst/>
                        <a:latin typeface="Constantia"/>
                      </a:endParaRPr>
                    </a:p>
                  </a:txBody>
                  <a:tcPr marL="9525" marR="9525" marT="9525" marB="0" anchor="ctr">
                    <a:lnL>
                      <a:noFill/>
                    </a:lnL>
                    <a:lnR>
                      <a:noFill/>
                    </a:lnR>
                    <a:lnT w="12700" cap="flat" cmpd="sng" algn="ctr">
                      <a:solidFill>
                        <a:prstClr val="blac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a:rPr>
                        <a:t>Winners from Federal Offices</a:t>
                      </a:r>
                    </a:p>
                  </a:txBody>
                  <a:tcPr marL="9525" marR="9525" marT="9525" marB="0" anchor="ctr">
                    <a:lnL>
                      <a:noFill/>
                    </a:lnL>
                    <a:lnR>
                      <a:noFill/>
                    </a:lnR>
                    <a:lnT w="12700" cap="flat" cmpd="sng" algn="ctr">
                      <a:solidFill>
                        <a:prstClr val="blac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a:rPr>
                        <a:t>Losers</a:t>
                      </a:r>
                      <a:r>
                        <a:rPr lang="en-US" sz="1600" b="0" i="0" u="none" strike="noStrike" baseline="0" dirty="0">
                          <a:effectLst/>
                          <a:latin typeface="Constantia"/>
                        </a:rPr>
                        <a:t> from</a:t>
                      </a:r>
                    </a:p>
                    <a:p>
                      <a:pPr algn="ctr" fontAlgn="ctr"/>
                      <a:r>
                        <a:rPr lang="en-US" sz="1600" b="0" i="0" u="none" strike="noStrike" baseline="0" dirty="0">
                          <a:effectLst/>
                          <a:latin typeface="Constantia"/>
                        </a:rPr>
                        <a:t>Federal Offices</a:t>
                      </a:r>
                      <a:endParaRPr lang="en-US" sz="1600" b="0" i="0" u="none" strike="noStrike" dirty="0">
                        <a:effectLst/>
                        <a:latin typeface="Constantia"/>
                      </a:endParaRPr>
                    </a:p>
                  </a:txBody>
                  <a:tcPr marL="9525" marR="9525" marT="9525" marB="0" anchor="ctr">
                    <a:lnL>
                      <a:noFill/>
                    </a:lnL>
                    <a:lnR w="127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92430505"/>
                  </a:ext>
                </a:extLst>
              </a:tr>
              <a:tr h="413753">
                <a:tc>
                  <a:txBody>
                    <a:bodyPr/>
                    <a:lstStyle/>
                    <a:p>
                      <a:pPr algn="ctr" fontAlgn="ctr"/>
                      <a:r>
                        <a:rPr lang="en-US" sz="1600" b="0" i="0" u="none" strike="noStrike" dirty="0">
                          <a:effectLst/>
                          <a:latin typeface="Constantia"/>
                        </a:rPr>
                        <a:t>Mean</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effectLst/>
                          <a:latin typeface="Constantia" panose="02030602050306030303" pitchFamily="18" charset="0"/>
                        </a:rPr>
                        <a:t>0.0464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effectLst/>
                          <a:latin typeface="Constantia" panose="02030602050306030303" pitchFamily="18" charset="0"/>
                        </a:rPr>
                        <a:t>-0.0137</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1600" b="0" i="0" u="none" strike="noStrike">
                          <a:effectLst/>
                          <a:latin typeface="Constantia" panose="02030602050306030303" pitchFamily="18" charset="0"/>
                        </a:rPr>
                        <a:t>0.0217</a:t>
                      </a:r>
                    </a:p>
                  </a:txBody>
                  <a:tcPr marL="9525" marR="9525" marT="9525"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1600" b="0" i="0" u="none" strike="noStrike">
                          <a:effectLst/>
                          <a:latin typeface="Constantia" panose="02030602050306030303" pitchFamily="18" charset="0"/>
                        </a:rPr>
                        <a:t>-0.0671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18935971"/>
                  </a:ext>
                </a:extLst>
              </a:tr>
              <a:tr h="413753">
                <a:tc>
                  <a:txBody>
                    <a:bodyPr/>
                    <a:lstStyle/>
                    <a:p>
                      <a:pPr algn="ctr" fontAlgn="ctr"/>
                      <a:endParaRPr lang="en-US" sz="1600" b="0" i="0" u="none" strike="noStrike" dirty="0">
                        <a:effectLst/>
                        <a:latin typeface="Constantia"/>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effectLst/>
                          <a:latin typeface="Constantia" panose="02030602050306030303" pitchFamily="18" charset="0"/>
                        </a:rPr>
                        <a:t>[0.0141]***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effectLst/>
                          <a:latin typeface="Constantia" panose="02030602050306030303" pitchFamily="18" charset="0"/>
                        </a:rPr>
                        <a:t>[0.00670]*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effectLst/>
                          <a:latin typeface="Constantia" panose="02030602050306030303" pitchFamily="18" charset="0"/>
                        </a:rPr>
                        <a:t>[0.0155]</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algn="ctr" fontAlgn="b"/>
                      <a:r>
                        <a:rPr lang="en-US" sz="1600" b="0" i="0" u="none" strike="noStrike" dirty="0">
                          <a:effectLst/>
                          <a:latin typeface="Constantia" panose="02030602050306030303" pitchFamily="18" charset="0"/>
                        </a:rPr>
                        <a:t>[0.0223]***</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500510538"/>
                  </a:ext>
                </a:extLst>
              </a:tr>
              <a:tr h="413753">
                <a:tc>
                  <a:txBody>
                    <a:bodyPr/>
                    <a:lstStyle/>
                    <a:p>
                      <a:pPr algn="ctr" fontAlgn="ctr"/>
                      <a:endParaRPr lang="en-US" sz="1600" b="0" i="0" u="none" strike="noStrike" dirty="0">
                        <a:effectLst/>
                        <a:latin typeface="Constantia"/>
                      </a:endParaRPr>
                    </a:p>
                  </a:txBody>
                  <a:tcPr marL="9525" marR="9525" marT="9525" marB="0" anchor="ctr">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034709265"/>
                  </a:ext>
                </a:extLst>
              </a:tr>
              <a:tr h="413753">
                <a:tc>
                  <a:txBody>
                    <a:bodyPr/>
                    <a:lstStyle/>
                    <a:p>
                      <a:pPr algn="ctr" fontAlgn="ctr"/>
                      <a:r>
                        <a:rPr lang="en-US" sz="1600" b="0" i="0" u="none" strike="noStrike" dirty="0">
                          <a:effectLst/>
                          <a:latin typeface="Constantia"/>
                        </a:rPr>
                        <a:t>Observations</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a:rPr>
                        <a:t>30</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a:rPr>
                        <a:t>34</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a:rPr>
                        <a:t>48</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a:rPr>
                        <a:t>41</a:t>
                      </a:r>
                    </a:p>
                  </a:txBody>
                  <a:tcPr marL="9525" marR="9525" marT="9525" marB="0" anchor="ctr">
                    <a:lnL>
                      <a:noFill/>
                    </a:lnL>
                    <a:lnR w="12700" cap="flat" cmpd="sng" algn="ctr">
                      <a:noFill/>
                      <a:prstDash val="solid"/>
                      <a:round/>
                      <a:headEnd type="none" w="med" len="med"/>
                      <a:tailEnd type="none" w="med" len="med"/>
                    </a:lnR>
                    <a:lnT>
                      <a:noFill/>
                    </a:lnT>
                    <a:lnB w="28575"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61007102"/>
                  </a:ext>
                </a:extLst>
              </a:tr>
            </a:tbl>
          </a:graphicData>
        </a:graphic>
      </p:graphicFrame>
      <p:sp>
        <p:nvSpPr>
          <p:cNvPr id="7" name="TextBox 10"/>
          <p:cNvSpPr txBox="1">
            <a:spLocks noChangeArrowheads="1"/>
          </p:cNvSpPr>
          <p:nvPr/>
        </p:nvSpPr>
        <p:spPr bwMode="auto">
          <a:xfrm>
            <a:off x="254395" y="4653136"/>
            <a:ext cx="8610600" cy="646331"/>
          </a:xfrm>
          <a:prstGeom prst="rect">
            <a:avLst/>
          </a:prstGeom>
          <a:noFill/>
          <a:ln w="9525">
            <a:noFill/>
            <a:miter lim="800000"/>
            <a:headEnd/>
            <a:tailEnd/>
          </a:ln>
        </p:spPr>
        <p:txBody>
          <a:bodyPr>
            <a:spAutoFit/>
          </a:bodyPr>
          <a:lstStyle/>
          <a:p>
            <a:pPr marL="285750" indent="-285750">
              <a:buFont typeface="Arial" panose="020B0604020202020204" pitchFamily="34" charset="0"/>
              <a:buChar char="•"/>
            </a:pPr>
            <a:r>
              <a:rPr lang="en-US" altLang="zh-TW" dirty="0">
                <a:latin typeface="+mj-lt"/>
                <a:ea typeface="新細明體" charset="-120"/>
              </a:rPr>
              <a:t>Winners get mentioned more in local newspaper after their successful elections (compared to before the elections).</a:t>
            </a:r>
          </a:p>
        </p:txBody>
      </p:sp>
      <p:sp>
        <p:nvSpPr>
          <p:cNvPr id="9" name="TextBox 8"/>
          <p:cNvSpPr txBox="1"/>
          <p:nvPr/>
        </p:nvSpPr>
        <p:spPr>
          <a:xfrm>
            <a:off x="1600200" y="2495399"/>
            <a:ext cx="3657600" cy="353943"/>
          </a:xfrm>
          <a:prstGeom prst="rect">
            <a:avLst/>
          </a:prstGeom>
          <a:noFill/>
          <a:ln w="25400">
            <a:solidFill>
              <a:srgbClr val="FF0000"/>
            </a:solidFill>
          </a:ln>
        </p:spPr>
        <p:txBody>
          <a:bodyPr wrap="square" rtlCol="0">
            <a:spAutoFit/>
          </a:bodyPr>
          <a:lstStyle/>
          <a:p>
            <a:endParaRPr lang="en-US" sz="1700" dirty="0"/>
          </a:p>
        </p:txBody>
      </p:sp>
    </p:spTree>
    <p:extLst>
      <p:ext uri="{BB962C8B-B14F-4D97-AF65-F5344CB8AC3E}">
        <p14:creationId xmlns:p14="http://schemas.microsoft.com/office/powerpoint/2010/main" val="738940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Network of U.S. senators, 1999</a:t>
            </a:r>
            <a:endParaRPr lang="en-US" dirty="0"/>
          </a:p>
        </p:txBody>
      </p:sp>
      <p:sp>
        <p:nvSpPr>
          <p:cNvPr id="3" name="Espace réservé du contenu 2"/>
          <p:cNvSpPr>
            <a:spLocks noGrp="1"/>
          </p:cNvSpPr>
          <p:nvPr>
            <p:ph idx="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88765922-BF5F-4DEC-8F95-D703EC08FBB8}" type="slidenum">
              <a:rPr lang="fr-FR" smtClean="0"/>
              <a:pPr/>
              <a:t>4</a:t>
            </a:fld>
            <a:endParaRPr lang="fr-FR"/>
          </a:p>
        </p:txBody>
      </p:sp>
      <p:pic>
        <p:nvPicPr>
          <p:cNvPr id="19458" name="Picture 2" descr="http://i.huffpost.com/gadgets/slideshows/325249/slide_325249_3114134_f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264" y="707264"/>
            <a:ext cx="7620552" cy="550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1074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9614"/>
            <a:ext cx="8229600" cy="735090"/>
          </a:xfrm>
        </p:spPr>
        <p:txBody>
          <a:bodyPr>
            <a:normAutofit fontScale="90000"/>
          </a:bodyPr>
          <a:lstStyle/>
          <a:p>
            <a:r>
              <a:rPr lang="en-US" altLang="zh-TW" dirty="0" smtClean="0">
                <a:ea typeface="新細明體" charset="-120"/>
              </a:rPr>
              <a:t>Winners are more scrutinized, while distance to DC does not matter</a:t>
            </a:r>
            <a:endParaRPr lang="en-US" altLang="zh-TW" dirty="0">
              <a:ea typeface="新細明體" charset="-120"/>
            </a:endParaRPr>
          </a:p>
        </p:txBody>
      </p:sp>
      <p:graphicFrame>
        <p:nvGraphicFramePr>
          <p:cNvPr id="6" name="Table 5"/>
          <p:cNvGraphicFramePr>
            <a:graphicFrameLocks noGrp="1"/>
          </p:cNvGraphicFramePr>
          <p:nvPr>
            <p:extLst>
              <p:ext uri="{D42A27DB-BD31-4B8C-83A1-F6EECF244321}">
                <p14:modId xmlns:p14="http://schemas.microsoft.com/office/powerpoint/2010/main" val="943902459"/>
              </p:ext>
            </p:extLst>
          </p:nvPr>
        </p:nvGraphicFramePr>
        <p:xfrm>
          <a:off x="239249" y="980728"/>
          <a:ext cx="8640000" cy="3250216"/>
        </p:xfrm>
        <a:graphic>
          <a:graphicData uri="http://schemas.openxmlformats.org/drawingml/2006/table">
            <a:tbl>
              <a:tblPr/>
              <a:tblGrid>
                <a:gridCol w="1348200">
                  <a:extLst>
                    <a:ext uri="{9D8B030D-6E8A-4147-A177-3AD203B41FA5}">
                      <a16:colId xmlns:a16="http://schemas.microsoft.com/office/drawing/2014/main" xmlns="" val="928557547"/>
                    </a:ext>
                  </a:extLst>
                </a:gridCol>
                <a:gridCol w="1822950">
                  <a:extLst>
                    <a:ext uri="{9D8B030D-6E8A-4147-A177-3AD203B41FA5}">
                      <a16:colId xmlns:a16="http://schemas.microsoft.com/office/drawing/2014/main" xmlns="" val="126400389"/>
                    </a:ext>
                  </a:extLst>
                </a:gridCol>
                <a:gridCol w="1822950">
                  <a:extLst>
                    <a:ext uri="{9D8B030D-6E8A-4147-A177-3AD203B41FA5}">
                      <a16:colId xmlns:a16="http://schemas.microsoft.com/office/drawing/2014/main" xmlns="" val="2846915349"/>
                    </a:ext>
                  </a:extLst>
                </a:gridCol>
                <a:gridCol w="1822950">
                  <a:extLst>
                    <a:ext uri="{9D8B030D-6E8A-4147-A177-3AD203B41FA5}">
                      <a16:colId xmlns:a16="http://schemas.microsoft.com/office/drawing/2014/main" xmlns="" val="2713818776"/>
                    </a:ext>
                  </a:extLst>
                </a:gridCol>
                <a:gridCol w="1822950">
                  <a:extLst>
                    <a:ext uri="{9D8B030D-6E8A-4147-A177-3AD203B41FA5}">
                      <a16:colId xmlns:a16="http://schemas.microsoft.com/office/drawing/2014/main" xmlns="" val="243943222"/>
                    </a:ext>
                  </a:extLst>
                </a:gridCol>
              </a:tblGrid>
              <a:tr h="275039">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6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Constantia" pitchFamily="18" charset="0"/>
                          <a:ea typeface="新細明體" charset="-120"/>
                        </a:rPr>
                        <a:t>(1)</a:t>
                      </a:r>
                      <a:endParaRPr kumimoji="0" lang="en-US" altLang="zh-TW" sz="16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nstantia" pitchFamily="18" charset="0"/>
                          <a:ea typeface="新細明體" charset="-120"/>
                        </a:rPr>
                        <a:t>(2)</a:t>
                      </a:r>
                      <a:endParaRPr kumimoji="0" lang="en-US" altLang="zh-TW" sz="1600" b="0" i="0" u="none" strike="noStrike" cap="none" normalizeH="0" baseline="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Constantia" pitchFamily="18" charset="0"/>
                          <a:ea typeface="新細明體" charset="-120"/>
                        </a:rPr>
                        <a:t>(3)</a:t>
                      </a:r>
                      <a:endParaRPr kumimoji="0" lang="en-US" altLang="zh-TW" sz="16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Constantia" pitchFamily="18" charset="0"/>
                          <a:ea typeface="新細明體" charset="-120"/>
                        </a:rPr>
                        <a:t>(4)</a:t>
                      </a:r>
                      <a:endParaRPr kumimoji="0" lang="en-US" altLang="zh-TW" sz="16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31997487"/>
                  </a:ext>
                </a:extLst>
              </a:tr>
              <a:tr h="457200">
                <a:tc>
                  <a:txBody>
                    <a:bodyPr/>
                    <a:lstStyle/>
                    <a:p>
                      <a:pPr algn="ctr" fontAlgn="ctr"/>
                      <a:r>
                        <a:rPr lang="en-US" sz="1600" b="0" i="0" u="none" strike="noStrike" dirty="0">
                          <a:effectLst/>
                          <a:latin typeface="Constantia"/>
                        </a:rPr>
                        <a:t>DEPVAR</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algn="ctr" fontAlgn="ctr"/>
                      <a:r>
                        <a:rPr lang="en-US" sz="1600" b="0" i="0" u="none" strike="noStrike" dirty="0">
                          <a:effectLst/>
                          <a:latin typeface="Constantia"/>
                        </a:rPr>
                        <a:t>Change in Normalized</a:t>
                      </a:r>
                    </a:p>
                    <a:p>
                      <a:pPr algn="ctr" fontAlgn="ctr"/>
                      <a:r>
                        <a:rPr lang="en-US" sz="1600" b="0" i="0" u="none" strike="noStrike" baseline="0" dirty="0">
                          <a:effectLst/>
                          <a:latin typeface="Constantia"/>
                        </a:rPr>
                        <a:t>Local Newspaper Mentions</a:t>
                      </a:r>
                      <a:endParaRPr lang="en-US" sz="1600" b="0" i="0" u="none" strike="noStrike" dirty="0">
                        <a:effectLst/>
                        <a:latin typeface="Constantia"/>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hMerge="1">
                  <a:txBody>
                    <a:bodyPr/>
                    <a:lstStyle/>
                    <a:p>
                      <a:pPr algn="ctr" fontAlgn="ctr"/>
                      <a:endParaRPr lang="en-US" sz="1600" b="0" i="0" u="none" strike="noStrike" dirty="0">
                        <a:effectLst/>
                        <a:latin typeface="Constantia"/>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gridSpan="2">
                  <a:txBody>
                    <a:bodyPr/>
                    <a:lstStyle/>
                    <a:p>
                      <a:pPr algn="ctr" fontAlgn="ctr"/>
                      <a:r>
                        <a:rPr lang="en-US" sz="1600" b="0" i="0" u="none" strike="noStrike" dirty="0">
                          <a:effectLst/>
                          <a:latin typeface="Constantia"/>
                        </a:rPr>
                        <a:t>CAR(-1, +5)</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hMerge="1">
                  <a:txBody>
                    <a:bodyPr/>
                    <a:lstStyle/>
                    <a:p>
                      <a:pPr algn="ctr" fontAlgn="ctr"/>
                      <a:endParaRPr lang="en-US" sz="1600" b="0" i="0" u="none" strike="noStrike" dirty="0">
                        <a:effectLst/>
                        <a:latin typeface="Constantia"/>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929898534"/>
                  </a:ext>
                </a:extLst>
              </a:tr>
              <a:tr h="822960">
                <a:tc>
                  <a:txBody>
                    <a:bodyPr/>
                    <a:lstStyle/>
                    <a:p>
                      <a:pPr algn="ctr" fontAlgn="ctr"/>
                      <a:r>
                        <a:rPr lang="en-US" sz="1600" b="0" i="0" u="none" strike="noStrike" dirty="0">
                          <a:effectLst/>
                          <a:latin typeface="Constantia"/>
                        </a:rPr>
                        <a:t>Sample</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a:rPr>
                        <a:t>State Politics</a:t>
                      </a:r>
                    </a:p>
                  </a:txBody>
                  <a:tcPr marL="9525" marR="9525" marT="9525" marB="0" anchor="ctr">
                    <a:lnL>
                      <a:noFill/>
                    </a:lnL>
                    <a:lnR>
                      <a:noFill/>
                    </a:lnR>
                    <a:lnT w="12700" cap="flat" cmpd="sng" algn="ctr">
                      <a:solidFill>
                        <a:prstClr val="blac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a:rPr>
                        <a:t>Federal</a:t>
                      </a:r>
                      <a:r>
                        <a:rPr lang="en-US" sz="1600" b="0" i="0" u="none" strike="noStrike" baseline="0" dirty="0">
                          <a:effectLst/>
                          <a:latin typeface="Constantia"/>
                        </a:rPr>
                        <a:t> Offices</a:t>
                      </a:r>
                      <a:endParaRPr lang="en-US" sz="1600" b="0" i="0" u="none" strike="noStrike" dirty="0">
                        <a:effectLst/>
                        <a:latin typeface="Constantia"/>
                      </a:endParaRPr>
                    </a:p>
                  </a:txBody>
                  <a:tcPr marL="9525" marR="9525" marT="9525" marB="0" anchor="ctr">
                    <a:lnL>
                      <a:noFill/>
                    </a:lnL>
                    <a:lnR>
                      <a:noFill/>
                    </a:lnR>
                    <a:lnT w="12700" cap="flat" cmpd="sng" algn="ctr">
                      <a:solidFill>
                        <a:prstClr val="blac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a:rPr>
                        <a:t>Shorter</a:t>
                      </a:r>
                      <a:r>
                        <a:rPr lang="en-US" sz="1600" b="0" i="0" u="none" strike="noStrike" baseline="0" dirty="0">
                          <a:effectLst/>
                          <a:latin typeface="Constantia"/>
                        </a:rPr>
                        <a:t> distance</a:t>
                      </a:r>
                    </a:p>
                    <a:p>
                      <a:pPr algn="ctr" fontAlgn="ctr"/>
                      <a:r>
                        <a:rPr lang="en-US" sz="1600" b="0" i="0" u="none" strike="noStrike" baseline="0" dirty="0">
                          <a:effectLst/>
                          <a:latin typeface="Constantia"/>
                        </a:rPr>
                        <a:t>to DC</a:t>
                      </a:r>
                      <a:endParaRPr lang="en-US" sz="1600" b="0" i="0" u="none" strike="noStrike" dirty="0">
                        <a:effectLst/>
                        <a:latin typeface="Constantia"/>
                      </a:endParaRPr>
                    </a:p>
                  </a:txBody>
                  <a:tcPr marL="9525" marR="9525" marT="9525" marB="0" anchor="ctr">
                    <a:lnL>
                      <a:noFill/>
                    </a:lnL>
                    <a:lnR>
                      <a:noFill/>
                    </a:lnR>
                    <a:lnT w="12700" cap="flat" cmpd="sng" algn="ctr">
                      <a:solidFill>
                        <a:prstClr val="blac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600" b="0" i="0" u="none" strike="noStrike" dirty="0">
                          <a:effectLst/>
                          <a:latin typeface="Constantia"/>
                        </a:rPr>
                        <a:t>Longer distance</a:t>
                      </a:r>
                    </a:p>
                    <a:p>
                      <a:pPr algn="ctr" fontAlgn="ctr"/>
                      <a:r>
                        <a:rPr lang="en-US" sz="1600" b="0" i="0" u="none" strike="noStrike" baseline="0" dirty="0">
                          <a:effectLst/>
                          <a:latin typeface="Constantia"/>
                        </a:rPr>
                        <a:t>to DC</a:t>
                      </a:r>
                      <a:endParaRPr lang="en-US" sz="1600" b="0" i="0" u="none" strike="noStrike" dirty="0">
                        <a:effectLst/>
                        <a:latin typeface="Constantia"/>
                      </a:endParaRPr>
                    </a:p>
                  </a:txBody>
                  <a:tcPr marL="9525" marR="9525" marT="9525" marB="0" anchor="ctr">
                    <a:lnL>
                      <a:noFill/>
                    </a:lnL>
                    <a:lnR w="127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92430505"/>
                  </a:ext>
                </a:extLst>
              </a:tr>
              <a:tr h="413753">
                <a:tc>
                  <a:txBody>
                    <a:bodyPr/>
                    <a:lstStyle/>
                    <a:p>
                      <a:pPr algn="ctr" fontAlgn="ctr"/>
                      <a:r>
                        <a:rPr lang="en-US" sz="1600" b="0" i="0" u="none" strike="noStrike" dirty="0">
                          <a:effectLst/>
                          <a:latin typeface="Constantia"/>
                        </a:rPr>
                        <a:t>Win/Lose</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effectLst/>
                          <a:latin typeface="Constantia" panose="02030602050306030303" pitchFamily="18" charset="0"/>
                        </a:rPr>
                        <a:t>0.0527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1600" b="0" i="0" u="none" strike="noStrike">
                          <a:effectLst/>
                          <a:latin typeface="Constantia" panose="02030602050306030303" pitchFamily="18" charset="0"/>
                        </a:rPr>
                        <a:t>0.160</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1600" b="0" i="0" u="none" strike="noStrike">
                          <a:effectLst/>
                          <a:latin typeface="Constantia" panose="02030602050306030303" pitchFamily="18" charset="0"/>
                        </a:rPr>
                        <a:t>-0.0392</a:t>
                      </a:r>
                    </a:p>
                  </a:txBody>
                  <a:tcPr marL="9525" marR="9525" marT="9525"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1600" b="0" i="0" u="none" strike="noStrike">
                          <a:effectLst/>
                          <a:latin typeface="Constantia" panose="02030602050306030303" pitchFamily="18" charset="0"/>
                        </a:rPr>
                        <a:t>-0.0388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18935971"/>
                  </a:ext>
                </a:extLst>
              </a:tr>
              <a:tr h="413753">
                <a:tc>
                  <a:txBody>
                    <a:bodyPr/>
                    <a:lstStyle/>
                    <a:p>
                      <a:pPr algn="ctr" fontAlgn="ctr"/>
                      <a:endParaRPr lang="en-US" sz="1600" b="0" i="0" u="none" strike="noStrike" dirty="0">
                        <a:effectLst/>
                        <a:latin typeface="Constantia"/>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effectLst/>
                          <a:latin typeface="Constantia" panose="02030602050306030303" pitchFamily="18" charset="0"/>
                        </a:rPr>
                        <a:t>[0.0293]*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effectLst/>
                          <a:latin typeface="Constantia" panose="02030602050306030303" pitchFamily="18" charset="0"/>
                        </a:rPr>
                        <a:t>[0.0544]***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1600" b="0" i="0" u="none" strike="noStrike">
                          <a:effectLst/>
                          <a:latin typeface="Constantia" panose="02030602050306030303" pitchFamily="18" charset="0"/>
                        </a:rPr>
                        <a:t>[0.0218]*</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algn="ctr" fontAlgn="b"/>
                      <a:r>
                        <a:rPr lang="en-US" sz="1600" b="0" i="0" u="none" strike="noStrike" dirty="0">
                          <a:effectLst/>
                          <a:latin typeface="Constantia" panose="02030602050306030303" pitchFamily="18" charset="0"/>
                        </a:rPr>
                        <a:t>[0.0180]**</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500510538"/>
                  </a:ext>
                </a:extLst>
              </a:tr>
              <a:tr h="413753">
                <a:tc>
                  <a:txBody>
                    <a:bodyPr/>
                    <a:lstStyle/>
                    <a:p>
                      <a:pPr algn="ctr" fontAlgn="ctr"/>
                      <a:endParaRPr lang="en-US" sz="1600" b="0" i="0" u="none" strike="noStrike" dirty="0">
                        <a:effectLst/>
                        <a:latin typeface="Constantia"/>
                      </a:endParaRPr>
                    </a:p>
                  </a:txBody>
                  <a:tcPr marL="9525" marR="9525" marT="9525" marB="0" anchor="ctr">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algn="ctr" fontAlgn="ctr"/>
                      <a:endParaRPr lang="en-US" sz="1600" b="0" i="0" u="none" strike="noStrike" dirty="0">
                        <a:effectLst/>
                        <a:latin typeface="Constantia" panose="02030602050306030303" pitchFamily="18" charset="0"/>
                      </a:endParaRPr>
                    </a:p>
                  </a:txBody>
                  <a:tcPr marL="9525" marR="9525" marT="9525" marB="0" anchor="ctr">
                    <a:lnL>
                      <a:noFill/>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034709265"/>
                  </a:ext>
                </a:extLst>
              </a:tr>
              <a:tr h="413753">
                <a:tc>
                  <a:txBody>
                    <a:bodyPr/>
                    <a:lstStyle/>
                    <a:p>
                      <a:pPr algn="ctr" fontAlgn="ctr"/>
                      <a:r>
                        <a:rPr lang="en-US" sz="1600" b="0" i="0" u="none" strike="noStrike" dirty="0">
                          <a:effectLst/>
                          <a:latin typeface="Constantia"/>
                        </a:rPr>
                        <a:t>Observations</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a:effectLst/>
                          <a:latin typeface="Constantia" panose="02030602050306030303" pitchFamily="18" charset="0"/>
                        </a:rPr>
                        <a:t>64</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a:effectLst/>
                          <a:latin typeface="Constantia" panose="02030602050306030303" pitchFamily="18" charset="0"/>
                        </a:rPr>
                        <a:t>89</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effectLst/>
                          <a:latin typeface="Constantia" panose="02030602050306030303" pitchFamily="18" charset="0"/>
                        </a:rPr>
                        <a:t>355</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effectLst/>
                          <a:latin typeface="Constantia" panose="02030602050306030303" pitchFamily="18" charset="0"/>
                        </a:rPr>
                        <a:t>239</a:t>
                      </a:r>
                    </a:p>
                  </a:txBody>
                  <a:tcPr marL="9525" marR="9525" marT="9525" marB="0" anchor="ctr">
                    <a:lnL>
                      <a:noFill/>
                    </a:lnL>
                    <a:lnR w="12700" cap="flat" cmpd="sng" algn="ctr">
                      <a:noFill/>
                      <a:prstDash val="solid"/>
                      <a:round/>
                      <a:headEnd type="none" w="med" len="med"/>
                      <a:tailEnd type="none" w="med" len="med"/>
                    </a:lnR>
                    <a:lnT>
                      <a:noFill/>
                    </a:lnT>
                    <a:lnB w="28575"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61007102"/>
                  </a:ext>
                </a:extLst>
              </a:tr>
            </a:tbl>
          </a:graphicData>
        </a:graphic>
      </p:graphicFrame>
      <p:sp>
        <p:nvSpPr>
          <p:cNvPr id="7" name="TextBox 10"/>
          <p:cNvSpPr txBox="1">
            <a:spLocks noChangeArrowheads="1"/>
          </p:cNvSpPr>
          <p:nvPr/>
        </p:nvSpPr>
        <p:spPr bwMode="auto">
          <a:xfrm>
            <a:off x="301994" y="4725144"/>
            <a:ext cx="8610600" cy="923330"/>
          </a:xfrm>
          <a:prstGeom prst="rect">
            <a:avLst/>
          </a:prstGeom>
          <a:noFill/>
          <a:ln w="9525">
            <a:noFill/>
            <a:miter lim="800000"/>
            <a:headEnd/>
            <a:tailEnd/>
          </a:ln>
        </p:spPr>
        <p:txBody>
          <a:bodyPr>
            <a:spAutoFit/>
          </a:bodyPr>
          <a:lstStyle/>
          <a:p>
            <a:pPr marL="285750" indent="-285750">
              <a:buFont typeface="Arial" panose="020B0604020202020204" pitchFamily="34" charset="0"/>
              <a:buChar char="•"/>
            </a:pPr>
            <a:r>
              <a:rPr lang="en-US" altLang="zh-TW" dirty="0">
                <a:latin typeface="+mj-lt"/>
                <a:ea typeface="新細明體" charset="-120"/>
              </a:rPr>
              <a:t>Winners get mentioned more in local newspaper after their successful elections (compared to losers).</a:t>
            </a:r>
          </a:p>
          <a:p>
            <a:pPr marL="285750" indent="-285750">
              <a:buFont typeface="Arial" panose="020B0604020202020204" pitchFamily="34" charset="0"/>
              <a:buChar char="•"/>
            </a:pPr>
            <a:r>
              <a:rPr lang="en-US" altLang="zh-TW" dirty="0">
                <a:latin typeface="+mj-lt"/>
                <a:ea typeface="新細明體" charset="-120"/>
              </a:rPr>
              <a:t>Effect does not seem to vary with distance between firm’s headquarter and DC.</a:t>
            </a:r>
          </a:p>
        </p:txBody>
      </p:sp>
    </p:spTree>
    <p:extLst>
      <p:ext uri="{BB962C8B-B14F-4D97-AF65-F5344CB8AC3E}">
        <p14:creationId xmlns:p14="http://schemas.microsoft.com/office/powerpoint/2010/main" val="3063223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normAutofit fontScale="90000"/>
          </a:bodyPr>
          <a:lstStyle/>
          <a:p>
            <a:r>
              <a:rPr lang="en-US" altLang="zh-TW" dirty="0">
                <a:ea typeface="新細明體" charset="-120"/>
              </a:rPr>
              <a:t>Effect diminishes with social distance</a:t>
            </a:r>
          </a:p>
        </p:txBody>
      </p:sp>
      <p:sp>
        <p:nvSpPr>
          <p:cNvPr id="83035" name="TextBox 10"/>
          <p:cNvSpPr txBox="1">
            <a:spLocks noChangeArrowheads="1"/>
          </p:cNvSpPr>
          <p:nvPr/>
        </p:nvSpPr>
        <p:spPr bwMode="auto">
          <a:xfrm>
            <a:off x="221670" y="4653136"/>
            <a:ext cx="8610600" cy="646331"/>
          </a:xfrm>
          <a:prstGeom prst="rect">
            <a:avLst/>
          </a:prstGeom>
          <a:noFill/>
          <a:ln w="9525">
            <a:noFill/>
            <a:miter lim="800000"/>
            <a:headEnd/>
            <a:tailEnd/>
          </a:ln>
        </p:spPr>
        <p:txBody>
          <a:bodyPr>
            <a:spAutoFit/>
          </a:bodyPr>
          <a:lstStyle/>
          <a:p>
            <a:pPr marL="285750" indent="-285750">
              <a:buFont typeface="Arial" panose="020B0604020202020204" pitchFamily="34" charset="0"/>
              <a:buChar char="•"/>
            </a:pPr>
            <a:r>
              <a:rPr lang="en-US" altLang="zh-TW" dirty="0">
                <a:latin typeface="+mj-lt"/>
                <a:ea typeface="新細明體" charset="-120"/>
              </a:rPr>
              <a:t>Effect is weaker as strength of politician-director relationship weakens.</a:t>
            </a:r>
          </a:p>
          <a:p>
            <a:pPr marL="285750" indent="-285750">
              <a:buFont typeface="Arial" panose="020B0604020202020204" pitchFamily="34" charset="0"/>
              <a:buChar char="•"/>
            </a:pPr>
            <a:r>
              <a:rPr lang="en-US" altLang="zh-TW" dirty="0">
                <a:latin typeface="+mj-lt"/>
                <a:ea typeface="新細明體" charset="-120"/>
              </a:rPr>
              <a:t>Effect is much stronger in the year of alumni reunion.</a:t>
            </a:r>
          </a:p>
        </p:txBody>
      </p:sp>
      <p:sp>
        <p:nvSpPr>
          <p:cNvPr id="23" name="Slide Number Placeholder 22"/>
          <p:cNvSpPr>
            <a:spLocks noGrp="1"/>
          </p:cNvSpPr>
          <p:nvPr>
            <p:ph type="sldNum" sz="quarter" idx="12"/>
          </p:nvPr>
        </p:nvSpPr>
        <p:spPr/>
        <p:txBody>
          <a:bodyPr/>
          <a:lstStyle/>
          <a:p>
            <a:fld id="{92D71123-4995-4906-9C78-8DB68EA980A7}" type="slidenum">
              <a:rPr lang="zh-TW" altLang="en-US" smtClean="0">
                <a:solidFill>
                  <a:srgbClr val="7F7F7F"/>
                </a:solidFill>
              </a:rPr>
              <a:pPr/>
              <a:t>41</a:t>
            </a:fld>
            <a:endParaRPr lang="en-US" altLang="zh-TW" dirty="0">
              <a:solidFill>
                <a:srgbClr val="7F7F7F"/>
              </a:solidFill>
            </a:endParaRPr>
          </a:p>
        </p:txBody>
      </p:sp>
      <p:graphicFrame>
        <p:nvGraphicFramePr>
          <p:cNvPr id="12" name="Content Placeholder 3"/>
          <p:cNvGraphicFramePr>
            <a:graphicFrameLocks noGrp="1"/>
          </p:cNvGraphicFramePr>
          <p:nvPr>
            <p:ph idx="1"/>
            <p:extLst>
              <p:ext uri="{D42A27DB-BD31-4B8C-83A1-F6EECF244321}">
                <p14:modId xmlns:p14="http://schemas.microsoft.com/office/powerpoint/2010/main" val="334016638"/>
              </p:ext>
            </p:extLst>
          </p:nvPr>
        </p:nvGraphicFramePr>
        <p:xfrm>
          <a:off x="226756" y="994673"/>
          <a:ext cx="8639997" cy="3401194"/>
        </p:xfrm>
        <a:graphic>
          <a:graphicData uri="http://schemas.openxmlformats.org/drawingml/2006/table">
            <a:tbl>
              <a:tblPr/>
              <a:tblGrid>
                <a:gridCol w="1324861">
                  <a:extLst>
                    <a:ext uri="{9D8B030D-6E8A-4147-A177-3AD203B41FA5}">
                      <a16:colId xmlns:a16="http://schemas.microsoft.com/office/drawing/2014/main" xmlns="" val="20000"/>
                    </a:ext>
                  </a:extLst>
                </a:gridCol>
                <a:gridCol w="934308">
                  <a:extLst>
                    <a:ext uri="{9D8B030D-6E8A-4147-A177-3AD203B41FA5}">
                      <a16:colId xmlns:a16="http://schemas.microsoft.com/office/drawing/2014/main" xmlns="" val="20001"/>
                    </a:ext>
                  </a:extLst>
                </a:gridCol>
                <a:gridCol w="934308">
                  <a:extLst>
                    <a:ext uri="{9D8B030D-6E8A-4147-A177-3AD203B41FA5}">
                      <a16:colId xmlns:a16="http://schemas.microsoft.com/office/drawing/2014/main" xmlns="" val="20002"/>
                    </a:ext>
                  </a:extLst>
                </a:gridCol>
                <a:gridCol w="934308">
                  <a:extLst>
                    <a:ext uri="{9D8B030D-6E8A-4147-A177-3AD203B41FA5}">
                      <a16:colId xmlns:a16="http://schemas.microsoft.com/office/drawing/2014/main" xmlns="" val="20003"/>
                    </a:ext>
                  </a:extLst>
                </a:gridCol>
                <a:gridCol w="934308">
                  <a:extLst>
                    <a:ext uri="{9D8B030D-6E8A-4147-A177-3AD203B41FA5}">
                      <a16:colId xmlns:a16="http://schemas.microsoft.com/office/drawing/2014/main" xmlns="" val="20004"/>
                    </a:ext>
                  </a:extLst>
                </a:gridCol>
                <a:gridCol w="934308">
                  <a:extLst>
                    <a:ext uri="{9D8B030D-6E8A-4147-A177-3AD203B41FA5}">
                      <a16:colId xmlns:a16="http://schemas.microsoft.com/office/drawing/2014/main" xmlns="" val="20005"/>
                    </a:ext>
                  </a:extLst>
                </a:gridCol>
                <a:gridCol w="1321798">
                  <a:extLst>
                    <a:ext uri="{9D8B030D-6E8A-4147-A177-3AD203B41FA5}">
                      <a16:colId xmlns:a16="http://schemas.microsoft.com/office/drawing/2014/main" xmlns="" val="20008"/>
                    </a:ext>
                  </a:extLst>
                </a:gridCol>
                <a:gridCol w="1321798">
                  <a:extLst>
                    <a:ext uri="{9D8B030D-6E8A-4147-A177-3AD203B41FA5}">
                      <a16:colId xmlns:a16="http://schemas.microsoft.com/office/drawing/2014/main" xmlns="" val="20009"/>
                    </a:ext>
                  </a:extLst>
                </a:gridCol>
              </a:tblGrid>
              <a:tr h="31316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CAR(-1,+5) </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w="28575" cap="flat" cmpd="sng" algn="ctr">
                      <a:noFill/>
                      <a:prstDash val="solid"/>
                      <a:round/>
                      <a:headEnd type="none" w="med" len="med"/>
                      <a:tailEnd type="none" w="med" len="med"/>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(1)</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(2)</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(3)</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(4)</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(5)</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zh-TW" sz="1500" b="1" i="0" u="none" strike="noStrike" cap="none" normalizeH="0" baseline="0" dirty="0">
                          <a:ln>
                            <a:noFill/>
                          </a:ln>
                          <a:solidFill>
                            <a:schemeClr val="tx1"/>
                          </a:solidFill>
                          <a:effectLst/>
                          <a:latin typeface="Constantia" pitchFamily="18" charset="0"/>
                          <a:ea typeface="新細明體" charset="-120"/>
                        </a:rPr>
                        <a:t>(6)</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zh-TW" sz="1500" b="1" i="0" u="none" strike="noStrike" cap="none" normalizeH="0" baseline="0" dirty="0">
                          <a:ln>
                            <a:noFill/>
                          </a:ln>
                          <a:solidFill>
                            <a:schemeClr val="tx1"/>
                          </a:solidFill>
                          <a:effectLst/>
                          <a:latin typeface="Constantia" pitchFamily="18" charset="0"/>
                          <a:ea typeface="新細明體" charset="-120"/>
                        </a:rPr>
                        <a:t>(7)</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w="28575" cap="flat" cmpd="sng" algn="ctr">
                      <a:noFill/>
                      <a:prstDash val="solid"/>
                      <a:round/>
                      <a:headEnd type="none" w="med" len="med"/>
                      <a:tailEnd type="none" w="med" len="med"/>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3252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Constantia" pitchFamily="18" charset="0"/>
                          <a:ea typeface="新細明體" charset="-120"/>
                        </a:rPr>
                        <a:t>Sample</a:t>
                      </a:r>
                    </a:p>
                  </a:txBody>
                  <a:tcPr marL="9525" marR="9525" marT="9525" marB="0" anchor="ctr" horzOverflow="overflow">
                    <a:lnL w="285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a:rPr>
                        <a:t>Within 1Y</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a:rPr>
                        <a:t>Within 2Y</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a:rPr>
                        <a:t>Within 3Y</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a:rPr>
                        <a:t>Within 4Y</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a:rPr>
                        <a:t>Alumni</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Election within 1 Year of Last Reunion</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Election Not within 1 Year of Last Reunion</a:t>
                      </a:r>
                    </a:p>
                  </a:txBody>
                  <a:tcPr marL="9525" marR="9525" marT="9525" marB="0" anchor="ctr">
                    <a:lnL>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7110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Constantia" pitchFamily="18" charset="0"/>
                          <a:ea typeface="新細明體" charset="-120"/>
                        </a:rPr>
                        <a:t>Win/Lose</a:t>
                      </a:r>
                    </a:p>
                  </a:txBody>
                  <a:tcPr marL="9525" marR="9525" marT="9525" marB="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a:noFill/>
                    </a:lnB>
                    <a:lnTlToBr>
                      <a:noFill/>
                    </a:lnTlToBr>
                    <a:lnBlToTr>
                      <a:noFill/>
                    </a:lnBlToTr>
                    <a:noFill/>
                  </a:tcPr>
                </a:tc>
                <a:tc>
                  <a:txBody>
                    <a:bodyPr/>
                    <a:lstStyle/>
                    <a:p>
                      <a:pPr algn="ctr" fontAlgn="ctr"/>
                      <a:r>
                        <a:rPr lang="en-US" sz="1500" b="0" i="0" u="none" strike="noStrike" dirty="0">
                          <a:effectLst/>
                          <a:latin typeface="Constantia"/>
                        </a:rPr>
                        <a:t>-0.0265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a:rPr>
                        <a:t>-0.0183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a:rPr>
                        <a:t>-0.0148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a:rPr>
                        <a:t>-0.0143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a:rPr>
                        <a:t>-0.0053</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-0.0541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-0.00659</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71102">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TW" altLang="en-US"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w="28575"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algn="ctr" fontAlgn="ctr"/>
                      <a:r>
                        <a:rPr lang="en-US" sz="1500" b="0" i="0" u="none" strike="noStrike" dirty="0">
                          <a:effectLst/>
                          <a:latin typeface="Constantia"/>
                        </a:rPr>
                        <a:t>[0.009]***</a:t>
                      </a:r>
                    </a:p>
                  </a:txBody>
                  <a:tcPr marL="9525" marR="9525" marT="9525" marB="0" anchor="ctr">
                    <a:lnL>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algn="ctr" fontAlgn="ctr"/>
                      <a:r>
                        <a:rPr lang="en-US" sz="1500" b="0" i="0" u="none" strike="noStrike" dirty="0">
                          <a:effectLst/>
                          <a:latin typeface="Constantia"/>
                        </a:rPr>
                        <a:t>[0.008]**</a:t>
                      </a:r>
                    </a:p>
                  </a:txBody>
                  <a:tcPr marL="9525" marR="9525" marT="9525" marB="0" anchor="ctr">
                    <a:lnL>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algn="ctr" fontAlgn="ctr"/>
                      <a:r>
                        <a:rPr lang="en-US" sz="1500" b="0" i="0" u="none" strike="noStrike" dirty="0">
                          <a:effectLst/>
                          <a:latin typeface="Constantia"/>
                        </a:rPr>
                        <a:t>[0.007]**</a:t>
                      </a:r>
                    </a:p>
                  </a:txBody>
                  <a:tcPr marL="9525" marR="9525" marT="9525" marB="0" anchor="ctr">
                    <a:lnL>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algn="ctr" fontAlgn="ctr"/>
                      <a:r>
                        <a:rPr lang="en-US" sz="1500" b="0" i="0" u="none" strike="noStrike" dirty="0">
                          <a:effectLst/>
                          <a:latin typeface="Constantia"/>
                        </a:rPr>
                        <a:t>[0.007]**</a:t>
                      </a:r>
                    </a:p>
                  </a:txBody>
                  <a:tcPr marL="9525" marR="9525" marT="9525" marB="0" anchor="ctr">
                    <a:lnL>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algn="ctr" fontAlgn="ctr"/>
                      <a:r>
                        <a:rPr lang="en-US" sz="1500" b="0" i="0" u="none" strike="noStrike" dirty="0">
                          <a:effectLst/>
                          <a:latin typeface="Constantia"/>
                        </a:rPr>
                        <a:t>[0.006]</a:t>
                      </a:r>
                    </a:p>
                  </a:txBody>
                  <a:tcPr marL="9525" marR="9525" marT="9525" marB="0" anchor="ctr">
                    <a:lnL>
                      <a:noFill/>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[0.0228]**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[0.0353]</a:t>
                      </a:r>
                    </a:p>
                  </a:txBody>
                  <a:tcPr marL="9525" marR="9525" marT="9525"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7110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altLang="zh-TW" sz="1500" b="0" i="0" u="none" strike="noStrike" cap="none" normalizeH="0" baseline="0" dirty="0" err="1">
                          <a:ln>
                            <a:noFill/>
                          </a:ln>
                          <a:solidFill>
                            <a:schemeClr val="tx1"/>
                          </a:solidFill>
                          <a:effectLst/>
                          <a:latin typeface="Constantia" pitchFamily="18" charset="0"/>
                          <a:ea typeface="新細明體" charset="-120"/>
                        </a:rPr>
                        <a:t>Difference</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w="28575"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gridSpan="2">
                  <a:txBody>
                    <a:bodyPr/>
                    <a:lstStyle/>
                    <a:p>
                      <a:pPr algn="ctr" fontAlgn="ctr"/>
                      <a:r>
                        <a:rPr lang="en-US" sz="1500" b="0" i="0" u="none" strike="noStrike" dirty="0">
                          <a:effectLst/>
                          <a:latin typeface="Constantia" panose="02030602050306030303" pitchFamily="18" charset="0"/>
                        </a:rPr>
                        <a:t>-0.0475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471102">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w="28575"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gridSpan="2">
                  <a:txBody>
                    <a:bodyPr/>
                    <a:lstStyle/>
                    <a:p>
                      <a:pPr algn="ctr" fontAlgn="ctr"/>
                      <a:r>
                        <a:rPr lang="en-US" sz="1500" b="0" i="0" u="none" strike="noStrike" dirty="0">
                          <a:effectLst/>
                          <a:latin typeface="Constantia" panose="02030602050306030303" pitchFamily="18" charset="0"/>
                        </a:rPr>
                        <a:t>[0.0412]</a:t>
                      </a:r>
                    </a:p>
                  </a:txBody>
                  <a:tcPr marL="9525" marR="9525" marT="9525"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a:noFill/>
                    </a:lnTlToBr>
                    <a:lnBlToTr>
                      <a:noFill/>
                    </a:lnBlToTr>
                    <a:noFill/>
                  </a:tcPr>
                </a:tc>
                <a:tc hMerge="1">
                  <a:txBody>
                    <a:bodyPr/>
                    <a:lstStyle/>
                    <a:p>
                      <a:endParaRPr lang="en-US"/>
                    </a:p>
                  </a:txBody>
                  <a:tcPr>
                    <a:lnL>
                      <a:noFill/>
                    </a:lnL>
                    <a:lnR>
                      <a:noFill/>
                    </a:lnR>
                    <a:lnT>
                      <a:noFill/>
                    </a:lnT>
                    <a:lnB>
                      <a:noFill/>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5"/>
                  </a:ext>
                </a:extLst>
              </a:tr>
              <a:tr h="47110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Constantia" pitchFamily="18" charset="0"/>
                          <a:ea typeface="新細明體" charset="-120"/>
                        </a:rPr>
                        <a:t>Observations</a:t>
                      </a:r>
                    </a:p>
                  </a:txBody>
                  <a:tcPr marL="9525" marR="9525" marT="9525" marB="0" anchor="ctr" horzOverflow="overflow">
                    <a:lnL w="28575" cap="flat" cmpd="sng" algn="ctr">
                      <a:noFill/>
                      <a:prstDash val="solid"/>
                      <a:round/>
                      <a:headEnd type="none" w="med" len="med"/>
                      <a:tailEnd type="none" w="med" len="med"/>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1,819</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3,071</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4,232</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5,370</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28,074</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a:effectLst/>
                          <a:latin typeface="Constantia" panose="02030602050306030303" pitchFamily="18" charset="0"/>
                        </a:rPr>
                        <a:t>295</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ctr"/>
                      <a:r>
                        <a:rPr lang="en-US" sz="1500" b="0" i="0" u="none" strike="noStrike" dirty="0">
                          <a:effectLst/>
                          <a:latin typeface="Constantia" panose="02030602050306030303" pitchFamily="18" charset="0"/>
                        </a:rPr>
                        <a:t>215</a:t>
                      </a:r>
                    </a:p>
                  </a:txBody>
                  <a:tcPr marL="9525" marR="9525" marT="9525" marB="0" anchor="ctr">
                    <a:lnL>
                      <a:noFill/>
                    </a:lnL>
                    <a:lnR w="28575" cap="flat" cmpd="sng" algn="ctr">
                      <a:noFill/>
                      <a:prstDash val="solid"/>
                      <a:round/>
                      <a:headEnd type="none" w="med" len="med"/>
                      <a:tailEnd type="none" w="med" len="med"/>
                    </a:lnR>
                    <a:lnT>
                      <a:noFill/>
                    </a:lnT>
                    <a:lnB w="28575"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11" name="TextBox 10"/>
          <p:cNvSpPr txBox="1"/>
          <p:nvPr/>
        </p:nvSpPr>
        <p:spPr>
          <a:xfrm>
            <a:off x="1574959" y="2084556"/>
            <a:ext cx="4648200" cy="457200"/>
          </a:xfrm>
          <a:prstGeom prst="rect">
            <a:avLst/>
          </a:prstGeom>
          <a:noFill/>
          <a:ln w="25400">
            <a:solidFill>
              <a:srgbClr val="FF0000"/>
            </a:solidFill>
          </a:ln>
        </p:spPr>
        <p:txBody>
          <a:bodyPr wrap="square" rtlCol="0">
            <a:spAutoFit/>
          </a:bodyPr>
          <a:lstStyle/>
          <a:p>
            <a:endParaRPr lang="en-US" dirty="0"/>
          </a:p>
        </p:txBody>
      </p:sp>
      <p:sp>
        <p:nvSpPr>
          <p:cNvPr id="13" name="TextBox 12"/>
          <p:cNvSpPr txBox="1"/>
          <p:nvPr/>
        </p:nvSpPr>
        <p:spPr>
          <a:xfrm>
            <a:off x="6223159" y="2084556"/>
            <a:ext cx="2643594" cy="457200"/>
          </a:xfrm>
          <a:prstGeom prst="rect">
            <a:avLst/>
          </a:prstGeom>
          <a:noFill/>
          <a:ln w="25400">
            <a:solidFill>
              <a:srgbClr val="FF0000"/>
            </a:solidFill>
          </a:ln>
        </p:spPr>
        <p:txBody>
          <a:bodyPr wrap="square" rtlCol="0">
            <a:spAutoFit/>
          </a:bodyPr>
          <a:lstStyle/>
          <a:p>
            <a:endParaRPr lang="en-US" dirty="0"/>
          </a:p>
        </p:txBody>
      </p:sp>
      <p:sp>
        <p:nvSpPr>
          <p:cNvPr id="14" name="TextBox 13"/>
          <p:cNvSpPr txBox="1"/>
          <p:nvPr/>
        </p:nvSpPr>
        <p:spPr>
          <a:xfrm>
            <a:off x="6908959" y="3075156"/>
            <a:ext cx="1271994" cy="457200"/>
          </a:xfrm>
          <a:prstGeom prst="rect">
            <a:avLst/>
          </a:prstGeom>
          <a:noFill/>
          <a:ln w="254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19370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work?</a:t>
            </a:r>
          </a:p>
        </p:txBody>
      </p:sp>
      <p:sp>
        <p:nvSpPr>
          <p:cNvPr id="3" name="Content Placeholder 2"/>
          <p:cNvSpPr>
            <a:spLocks noGrp="1"/>
          </p:cNvSpPr>
          <p:nvPr>
            <p:ph idx="1"/>
          </p:nvPr>
        </p:nvSpPr>
        <p:spPr>
          <a:xfrm>
            <a:off x="457200" y="990600"/>
            <a:ext cx="8229600" cy="4876800"/>
          </a:xfrm>
        </p:spPr>
        <p:txBody>
          <a:bodyPr>
            <a:normAutofit/>
          </a:bodyPr>
          <a:lstStyle/>
          <a:p>
            <a:pPr algn="just">
              <a:spcBef>
                <a:spcPts val="0"/>
              </a:spcBef>
              <a:spcAft>
                <a:spcPts val="1200"/>
              </a:spcAft>
              <a:buFont typeface="Arial" panose="020B0604020202020204" pitchFamily="34" charset="0"/>
              <a:buChar char="•"/>
            </a:pPr>
            <a:r>
              <a:rPr lang="en-US" sz="2400" dirty="0"/>
              <a:t>Requirement: Information is known to a few individuals, who can trade on the related stocks</a:t>
            </a:r>
          </a:p>
          <a:p>
            <a:pPr algn="just">
              <a:spcBef>
                <a:spcPts val="0"/>
              </a:spcBef>
              <a:spcAft>
                <a:spcPts val="1200"/>
              </a:spcAft>
              <a:buFont typeface="Arial" panose="020B0604020202020204" pitchFamily="34" charset="0"/>
              <a:buChar char="•"/>
            </a:pPr>
            <a:r>
              <a:rPr lang="en-US" sz="2400" dirty="0"/>
              <a:t>Abnormal Trading Volume (Campbell </a:t>
            </a:r>
            <a:r>
              <a:rPr lang="en-US" sz="2400" dirty="0" err="1"/>
              <a:t>Wasley</a:t>
            </a:r>
            <a:r>
              <a:rPr lang="en-US" sz="2400" dirty="0"/>
              <a:t> 1996):</a:t>
            </a:r>
          </a:p>
          <a:p>
            <a:pPr marL="865188" lvl="1" indent="-342900" algn="just">
              <a:spcBef>
                <a:spcPts val="0"/>
              </a:spcBef>
              <a:spcAft>
                <a:spcPts val="1200"/>
              </a:spcAft>
              <a:buFont typeface="Arial" panose="020B0604020202020204" pitchFamily="34" charset="0"/>
              <a:buChar char="•"/>
            </a:pPr>
            <a:r>
              <a:rPr lang="en-US" sz="2200" dirty="0"/>
              <a:t>Sampled stocks are traded more around the elections (significant at 1%)</a:t>
            </a:r>
          </a:p>
          <a:p>
            <a:pPr marL="865188" lvl="1" indent="-342900" algn="just">
              <a:spcBef>
                <a:spcPts val="0"/>
              </a:spcBef>
              <a:spcAft>
                <a:spcPts val="1200"/>
              </a:spcAft>
              <a:buFont typeface="Arial" panose="020B0604020202020204" pitchFamily="34" charset="0"/>
              <a:buChar char="•"/>
            </a:pPr>
            <a:r>
              <a:rPr lang="en-US" sz="2200" dirty="0"/>
              <a:t>(-5,-1): 5.21% more. (-1,+5): 2.22% more. All significant at 1%.</a:t>
            </a:r>
          </a:p>
          <a:p>
            <a:pPr algn="just">
              <a:spcBef>
                <a:spcPts val="0"/>
              </a:spcBef>
              <a:spcAft>
                <a:spcPts val="1200"/>
              </a:spcAft>
              <a:buFont typeface="Arial" panose="020B0604020202020204" pitchFamily="34" charset="0"/>
              <a:buChar char="•"/>
            </a:pPr>
            <a:r>
              <a:rPr lang="en-US" sz="2400" dirty="0"/>
              <a:t>Lots of build-up </a:t>
            </a:r>
            <a:r>
              <a:rPr lang="en-US" sz="2400" dirty="0">
                <a:sym typeface="Wingdings" panose="05000000000000000000" pitchFamily="2" charset="2"/>
              </a:rPr>
              <a:t> r</a:t>
            </a:r>
            <a:r>
              <a:rPr lang="en-US" sz="2400" dirty="0"/>
              <a:t>eason to believe the market is informed and prices pre-election information</a:t>
            </a:r>
          </a:p>
        </p:txBody>
      </p:sp>
      <p:sp>
        <p:nvSpPr>
          <p:cNvPr id="5" name="Slide Number Placeholder 4"/>
          <p:cNvSpPr>
            <a:spLocks noGrp="1"/>
          </p:cNvSpPr>
          <p:nvPr>
            <p:ph type="sldNum" sz="quarter" idx="12"/>
          </p:nvPr>
        </p:nvSpPr>
        <p:spPr/>
        <p:txBody>
          <a:bodyPr/>
          <a:lstStyle/>
          <a:p>
            <a:fld id="{92D71123-4995-4906-9C78-8DB68EA980A7}" type="slidenum">
              <a:rPr lang="zh-TW" altLang="en-US" smtClean="0">
                <a:solidFill>
                  <a:srgbClr val="7F7F7F"/>
                </a:solidFill>
              </a:rPr>
              <a:pPr/>
              <a:t>42</a:t>
            </a:fld>
            <a:endParaRPr lang="en-US" altLang="zh-TW" dirty="0">
              <a:solidFill>
                <a:srgbClr val="7F7F7F"/>
              </a:solidFill>
            </a:endParaRPr>
          </a:p>
        </p:txBody>
      </p:sp>
    </p:spTree>
    <p:extLst>
      <p:ext uri="{BB962C8B-B14F-4D97-AF65-F5344CB8AC3E}">
        <p14:creationId xmlns:p14="http://schemas.microsoft.com/office/powerpoint/2010/main" val="38541480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7200" y="764704"/>
            <a:ext cx="8229600" cy="4876800"/>
          </a:xfrm>
        </p:spPr>
        <p:txBody>
          <a:bodyPr>
            <a:normAutofit fontScale="92500"/>
          </a:bodyPr>
          <a:lstStyle/>
          <a:p>
            <a:pPr>
              <a:spcBef>
                <a:spcPts val="0"/>
              </a:spcBef>
              <a:spcAft>
                <a:spcPts val="1200"/>
              </a:spcAft>
              <a:buFont typeface="Arial" panose="020B0604020202020204" pitchFamily="34" charset="0"/>
              <a:buChar char="•"/>
            </a:pPr>
            <a:r>
              <a:rPr lang="en-US" sz="2400" b="1" dirty="0"/>
              <a:t>Key findings:</a:t>
            </a:r>
          </a:p>
          <a:p>
            <a:pPr marL="865188" lvl="1" indent="-342900">
              <a:spcBef>
                <a:spcPts val="0"/>
              </a:spcBef>
              <a:spcAft>
                <a:spcPts val="1200"/>
              </a:spcAft>
              <a:buFont typeface="Arial" panose="020B0604020202020204" pitchFamily="34" charset="0"/>
              <a:buChar char="•"/>
            </a:pPr>
            <a:r>
              <a:rPr lang="en-US" sz="2400" dirty="0"/>
              <a:t>Firms need not benefit from social connections to politicians in higher office, if they are more scrutinized</a:t>
            </a:r>
          </a:p>
          <a:p>
            <a:pPr marL="865188" lvl="1" indent="-342900">
              <a:spcBef>
                <a:spcPts val="0"/>
              </a:spcBef>
              <a:spcAft>
                <a:spcPts val="1200"/>
              </a:spcAft>
              <a:buFont typeface="Arial" panose="020B0604020202020204" pitchFamily="34" charset="0"/>
              <a:buChar char="•"/>
            </a:pPr>
            <a:r>
              <a:rPr lang="en-US" sz="2400" dirty="0"/>
              <a:t>State-level connections matter more to firms, especially in corrupt states, and for well-governed </a:t>
            </a:r>
            <a:r>
              <a:rPr lang="en-US" sz="2400" dirty="0" smtClean="0"/>
              <a:t>firms</a:t>
            </a:r>
          </a:p>
          <a:p>
            <a:pPr lvl="0">
              <a:spcBef>
                <a:spcPts val="0"/>
              </a:spcBef>
              <a:spcAft>
                <a:spcPts val="1200"/>
              </a:spcAft>
              <a:buFont typeface="Arial" panose="020B0604020202020204" pitchFamily="34" charset="0"/>
              <a:buChar char="•"/>
            </a:pPr>
            <a:r>
              <a:rPr lang="en-US" sz="2400" b="1" dirty="0" smtClean="0"/>
              <a:t>Empirical </a:t>
            </a:r>
            <a:r>
              <a:rPr lang="en-US" sz="2400" b="1" dirty="0"/>
              <a:t>strategy: </a:t>
            </a:r>
            <a:r>
              <a:rPr lang="en-US" sz="2400" dirty="0"/>
              <a:t>RDD of close elections using classmates social </a:t>
            </a:r>
            <a:r>
              <a:rPr lang="en-US" sz="2400" dirty="0" smtClean="0"/>
              <a:t>network</a:t>
            </a:r>
          </a:p>
          <a:p>
            <a:pPr lvl="0">
              <a:spcBef>
                <a:spcPts val="0"/>
              </a:spcBef>
              <a:spcAft>
                <a:spcPts val="1200"/>
              </a:spcAft>
              <a:buFont typeface="Arial" panose="020B0604020202020204" pitchFamily="34" charset="0"/>
              <a:buChar char="•"/>
            </a:pPr>
            <a:r>
              <a:rPr lang="en-US" b="1" dirty="0" smtClean="0"/>
              <a:t>Companion paper (Do et al. 2017):</a:t>
            </a:r>
            <a:r>
              <a:rPr lang="en-US" dirty="0" smtClean="0"/>
              <a:t> close gubernatorial elections. Benefits to connected firms are positive.</a:t>
            </a:r>
            <a:endParaRPr lang="en-US" sz="2400" dirty="0"/>
          </a:p>
          <a:p>
            <a:pPr>
              <a:spcBef>
                <a:spcPts val="0"/>
              </a:spcBef>
              <a:spcAft>
                <a:spcPts val="1200"/>
              </a:spcAft>
              <a:buFont typeface="Arial" panose="020B0604020202020204" pitchFamily="34" charset="0"/>
              <a:buChar char="•"/>
            </a:pPr>
            <a:r>
              <a:rPr lang="en-US" sz="2400" b="1" dirty="0"/>
              <a:t>Implications:</a:t>
            </a:r>
            <a:r>
              <a:rPr lang="en-US" sz="2400" dirty="0"/>
              <a:t> Room for rent-seeking from corporate and political perspectives </a:t>
            </a:r>
            <a:r>
              <a:rPr lang="en-US" sz="2400" dirty="0">
                <a:sym typeface="Wingdings" panose="05000000000000000000" pitchFamily="2" charset="2"/>
              </a:rPr>
              <a:t> d</a:t>
            </a:r>
            <a:r>
              <a:rPr lang="en-US" sz="2400" dirty="0"/>
              <a:t>esign of checks and balances at state level</a:t>
            </a:r>
          </a:p>
        </p:txBody>
      </p:sp>
      <p:sp>
        <p:nvSpPr>
          <p:cNvPr id="5" name="Slide Number Placeholder 4"/>
          <p:cNvSpPr>
            <a:spLocks noGrp="1"/>
          </p:cNvSpPr>
          <p:nvPr>
            <p:ph type="sldNum" sz="quarter" idx="12"/>
          </p:nvPr>
        </p:nvSpPr>
        <p:spPr/>
        <p:txBody>
          <a:bodyPr/>
          <a:lstStyle/>
          <a:p>
            <a:fld id="{92D71123-4995-4906-9C78-8DB68EA980A7}" type="slidenum">
              <a:rPr lang="zh-TW" altLang="en-US" smtClean="0">
                <a:solidFill>
                  <a:srgbClr val="7F7F7F"/>
                </a:solidFill>
              </a:rPr>
              <a:pPr/>
              <a:t>43</a:t>
            </a:fld>
            <a:endParaRPr lang="en-US" altLang="zh-TW" dirty="0">
              <a:solidFill>
                <a:srgbClr val="7F7F7F"/>
              </a:solidFill>
            </a:endParaRPr>
          </a:p>
        </p:txBody>
      </p:sp>
    </p:spTree>
    <p:extLst>
      <p:ext uri="{BB962C8B-B14F-4D97-AF65-F5344CB8AC3E}">
        <p14:creationId xmlns:p14="http://schemas.microsoft.com/office/powerpoint/2010/main" val="32218222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Some further thoughts</a:t>
            </a:r>
            <a:endParaRPr lang="en-US" dirty="0"/>
          </a:p>
        </p:txBody>
      </p:sp>
      <p:sp>
        <p:nvSpPr>
          <p:cNvPr id="3" name="Espace réservé du contenu 2"/>
          <p:cNvSpPr>
            <a:spLocks noGrp="1"/>
          </p:cNvSpPr>
          <p:nvPr>
            <p:ph idx="1"/>
          </p:nvPr>
        </p:nvSpPr>
        <p:spPr/>
        <p:txBody>
          <a:bodyPr/>
          <a:lstStyle/>
          <a:p>
            <a:pPr>
              <a:buFont typeface="Arial" panose="020B0604020202020204" pitchFamily="34" charset="0"/>
              <a:buChar char="•"/>
            </a:pPr>
            <a:r>
              <a:rPr lang="en-US" dirty="0" smtClean="0"/>
              <a:t>Narrow targeting versus broad-based targeting:</a:t>
            </a:r>
          </a:p>
          <a:p>
            <a:pPr lvl="1">
              <a:buFont typeface="Arial" panose="020B0604020202020204" pitchFamily="34" charset="0"/>
              <a:buChar char="•"/>
            </a:pPr>
            <a:r>
              <a:rPr lang="en-US" dirty="0"/>
              <a:t> </a:t>
            </a:r>
            <a:r>
              <a:rPr lang="en-US" dirty="0" smtClean="0"/>
              <a:t>Corruption versus lobbying</a:t>
            </a:r>
          </a:p>
          <a:p>
            <a:pPr lvl="1">
              <a:buFont typeface="Arial" panose="020B0604020202020204" pitchFamily="34" charset="0"/>
              <a:buChar char="•"/>
            </a:pPr>
            <a:r>
              <a:rPr lang="en-US" dirty="0"/>
              <a:t> </a:t>
            </a:r>
            <a:r>
              <a:rPr lang="en-US" dirty="0" smtClean="0"/>
              <a:t>Positive spillover from one firm to similar firms in the industry (i.e. network effects on the same side)</a:t>
            </a:r>
          </a:p>
          <a:p>
            <a:pPr lvl="1">
              <a:buFont typeface="Arial" panose="020B0604020202020204" pitchFamily="34" charset="0"/>
              <a:buChar char="•"/>
            </a:pPr>
            <a:r>
              <a:rPr lang="en-US" dirty="0"/>
              <a:t> </a:t>
            </a:r>
            <a:r>
              <a:rPr lang="en-US" dirty="0" smtClean="0"/>
              <a:t>Test: control for/estimate the effect on similar firms</a:t>
            </a:r>
          </a:p>
          <a:p>
            <a:pPr lvl="1">
              <a:buFont typeface="Arial" panose="020B0604020202020204" pitchFamily="34" charset="0"/>
              <a:buChar char="•"/>
            </a:pPr>
            <a:r>
              <a:rPr lang="en-US" dirty="0"/>
              <a:t> </a:t>
            </a:r>
            <a:r>
              <a:rPr lang="en-US" dirty="0" smtClean="0"/>
              <a:t>Result: strong evidence of narrow targeting.</a:t>
            </a:r>
          </a:p>
          <a:p>
            <a:pPr>
              <a:buFont typeface="Arial" panose="020B0604020202020204" pitchFamily="34" charset="0"/>
              <a:buChar char="•"/>
            </a:pPr>
            <a:r>
              <a:rPr lang="en-US" dirty="0" smtClean="0"/>
              <a:t>Homophily issue:</a:t>
            </a:r>
          </a:p>
          <a:p>
            <a:pPr lvl="1">
              <a:buFont typeface="Arial" panose="020B0604020202020204" pitchFamily="34" charset="0"/>
              <a:buChar char="•"/>
            </a:pPr>
            <a:r>
              <a:rPr lang="en-US" dirty="0" smtClean="0"/>
              <a:t> Related to broad-based targeting (but not the same)</a:t>
            </a:r>
          </a:p>
          <a:p>
            <a:pPr lvl="1">
              <a:buFont typeface="Arial" panose="020B0604020202020204" pitchFamily="34" charset="0"/>
              <a:buChar char="•"/>
            </a:pPr>
            <a:r>
              <a:rPr lang="en-US" dirty="0" smtClean="0"/>
              <a:t> Difficult to control completely for, unless one finds an exogenous source of variation in the formation of links.</a:t>
            </a:r>
          </a:p>
          <a:p>
            <a:pPr>
              <a:buFont typeface="Arial" panose="020B0604020202020204" pitchFamily="34" charset="0"/>
              <a:buChar char="•"/>
            </a:pPr>
            <a:endParaRPr lang="en-US" dirty="0"/>
          </a:p>
        </p:txBody>
      </p:sp>
      <p:sp>
        <p:nvSpPr>
          <p:cNvPr id="5" name="Espace réservé du numéro de diapositive 4"/>
          <p:cNvSpPr>
            <a:spLocks noGrp="1"/>
          </p:cNvSpPr>
          <p:nvPr>
            <p:ph type="sldNum" sz="quarter" idx="12"/>
          </p:nvPr>
        </p:nvSpPr>
        <p:spPr/>
        <p:txBody>
          <a:bodyPr/>
          <a:lstStyle/>
          <a:p>
            <a:fld id="{88765922-BF5F-4DEC-8F95-D703EC08FBB8}" type="slidenum">
              <a:rPr lang="fr-FR" smtClean="0"/>
              <a:pPr/>
              <a:t>44</a:t>
            </a:fld>
            <a:endParaRPr lang="fr-FR"/>
          </a:p>
        </p:txBody>
      </p:sp>
    </p:spTree>
    <p:extLst>
      <p:ext uri="{BB962C8B-B14F-4D97-AF65-F5344CB8AC3E}">
        <p14:creationId xmlns:p14="http://schemas.microsoft.com/office/powerpoint/2010/main" val="23812235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Some examples on firms’ political connections</a:t>
            </a:r>
            <a:endParaRPr lang="en-US" dirty="0"/>
          </a:p>
        </p:txBody>
      </p:sp>
      <p:sp>
        <p:nvSpPr>
          <p:cNvPr id="3" name="Espace réservé du contenu 2"/>
          <p:cNvSpPr>
            <a:spLocks noGrp="1"/>
          </p:cNvSpPr>
          <p:nvPr>
            <p:ph idx="1"/>
          </p:nvPr>
        </p:nvSpPr>
        <p:spPr/>
        <p:txBody>
          <a:bodyPr/>
          <a:lstStyle/>
          <a:p>
            <a:pPr>
              <a:buFontTx/>
              <a:buChar char="-"/>
            </a:pPr>
            <a:r>
              <a:rPr lang="en-US" dirty="0" smtClean="0"/>
              <a:t>Second example on estimating impacts of friendships on political opinion</a:t>
            </a:r>
          </a:p>
          <a:p>
            <a:pPr>
              <a:buFontTx/>
              <a:buChar char="-"/>
            </a:pPr>
            <a:r>
              <a:rPr lang="en-US" i="1" dirty="0" smtClean="0"/>
              <a:t>Question:</a:t>
            </a:r>
            <a:r>
              <a:rPr lang="en-US" dirty="0" smtClean="0"/>
              <a:t> Do </a:t>
            </a:r>
            <a:r>
              <a:rPr lang="en-US" dirty="0"/>
              <a:t>people listen to their friends?</a:t>
            </a:r>
          </a:p>
          <a:p>
            <a:pPr>
              <a:buFontTx/>
              <a:buChar char="-"/>
            </a:pPr>
            <a:r>
              <a:rPr lang="en-US" dirty="0"/>
              <a:t>When people with different beliefs meet and interact in a social </a:t>
            </a:r>
            <a:r>
              <a:rPr lang="en-US" dirty="0" smtClean="0"/>
              <a:t>network:</a:t>
            </a:r>
          </a:p>
          <a:p>
            <a:pPr lvl="2">
              <a:buFontTx/>
              <a:buChar char="-"/>
            </a:pPr>
            <a:r>
              <a:rPr lang="en-US" dirty="0" smtClean="0"/>
              <a:t>Do </a:t>
            </a:r>
            <a:r>
              <a:rPr lang="en-US" dirty="0"/>
              <a:t>beliefs really converge?</a:t>
            </a:r>
          </a:p>
          <a:p>
            <a:pPr lvl="2">
              <a:buFontTx/>
              <a:buChar char="-"/>
            </a:pPr>
            <a:r>
              <a:rPr lang="en-US" dirty="0" smtClean="0"/>
              <a:t>How?</a:t>
            </a:r>
          </a:p>
        </p:txBody>
      </p:sp>
      <p:sp>
        <p:nvSpPr>
          <p:cNvPr id="5" name="Espace réservé du numéro de diapositive 4"/>
          <p:cNvSpPr>
            <a:spLocks noGrp="1"/>
          </p:cNvSpPr>
          <p:nvPr>
            <p:ph type="sldNum" sz="quarter" idx="12"/>
          </p:nvPr>
        </p:nvSpPr>
        <p:spPr/>
        <p:txBody>
          <a:bodyPr/>
          <a:lstStyle/>
          <a:p>
            <a:fld id="{88765922-BF5F-4DEC-8F95-D703EC08FBB8}" type="slidenum">
              <a:rPr lang="fr-FR" smtClean="0"/>
              <a:pPr/>
              <a:t>45</a:t>
            </a:fld>
            <a:endParaRPr lang="fr-FR"/>
          </a:p>
        </p:txBody>
      </p:sp>
    </p:spTree>
    <p:extLst>
      <p:ext uri="{BB962C8B-B14F-4D97-AF65-F5344CB8AC3E}">
        <p14:creationId xmlns:p14="http://schemas.microsoft.com/office/powerpoint/2010/main" val="31229350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Targets of the empirical design</a:t>
            </a:r>
            <a:endParaRPr lang="en-US" dirty="0"/>
          </a:p>
        </p:txBody>
      </p:sp>
      <p:sp>
        <p:nvSpPr>
          <p:cNvPr id="3" name="Espace réservé du contenu 2"/>
          <p:cNvSpPr>
            <a:spLocks noGrp="1"/>
          </p:cNvSpPr>
          <p:nvPr>
            <p:ph idx="1"/>
          </p:nvPr>
        </p:nvSpPr>
        <p:spPr/>
        <p:txBody>
          <a:bodyPr/>
          <a:lstStyle/>
          <a:p>
            <a:pPr>
              <a:buFont typeface="Arial" panose="020B0604020202020204" pitchFamily="34" charset="0"/>
              <a:buChar char="•"/>
            </a:pPr>
            <a:r>
              <a:rPr lang="en-US" dirty="0" smtClean="0"/>
              <a:t>Causal effect of a friendship link on beliefs between pairs</a:t>
            </a:r>
          </a:p>
          <a:p>
            <a:pPr>
              <a:buFont typeface="Arial" panose="020B0604020202020204" pitchFamily="34" charset="0"/>
              <a:buChar char="•"/>
            </a:pPr>
            <a:r>
              <a:rPr lang="en-US" dirty="0" smtClean="0"/>
              <a:t>Endogeneity bias due </a:t>
            </a:r>
            <a:r>
              <a:rPr lang="en-US" dirty="0"/>
              <a:t>to homophily (towards </a:t>
            </a:r>
            <a:r>
              <a:rPr lang="en-US" dirty="0" smtClean="0"/>
              <a:t>higher correlation between beliefs and friendship): “</a:t>
            </a:r>
            <a:r>
              <a:rPr lang="en-US" i="1" dirty="0" smtClean="0"/>
              <a:t>Birds of a feather flock together</a:t>
            </a:r>
            <a:r>
              <a:rPr lang="en-US" dirty="0" smtClean="0"/>
              <a:t>”</a:t>
            </a:r>
          </a:p>
          <a:p>
            <a:pPr>
              <a:buFont typeface="Arial" panose="020B0604020202020204" pitchFamily="34" charset="0"/>
              <a:buChar char="•"/>
            </a:pPr>
            <a:r>
              <a:rPr lang="en-US" dirty="0" smtClean="0"/>
              <a:t>Average friendship effects may hide important heterogeneity: possibly no effect among common group peers, or divergence</a:t>
            </a:r>
            <a:endParaRPr lang="en-US" dirty="0"/>
          </a:p>
          <a:p>
            <a:pPr lvl="1">
              <a:buFont typeface="Arial" panose="020B0604020202020204" pitchFamily="34" charset="0"/>
              <a:buChar char="•"/>
            </a:pPr>
            <a:r>
              <a:rPr lang="en-US" dirty="0" smtClean="0"/>
              <a:t> “</a:t>
            </a:r>
            <a:r>
              <a:rPr lang="en-US" dirty="0"/>
              <a:t>I don't need a friend who changes when I change and who nods when I nod; my shadow does that much better.” – </a:t>
            </a:r>
            <a:r>
              <a:rPr lang="en-US" i="1" dirty="0"/>
              <a:t>Plutarch</a:t>
            </a:r>
          </a:p>
          <a:p>
            <a:pPr lvl="1">
              <a:buFont typeface="Arial" panose="020B0604020202020204" pitchFamily="34" charset="0"/>
              <a:buChar char="•"/>
            </a:pPr>
            <a:r>
              <a:rPr lang="en-US" dirty="0" smtClean="0"/>
              <a:t> Psychology: the </a:t>
            </a:r>
            <a:r>
              <a:rPr lang="en-US" dirty="0"/>
              <a:t>need </a:t>
            </a:r>
            <a:r>
              <a:rPr lang="en-US" dirty="0" smtClean="0"/>
              <a:t>to distinguish oneself among friends</a:t>
            </a:r>
          </a:p>
        </p:txBody>
      </p:sp>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46</a:t>
            </a:fld>
            <a:endParaRPr lang="fr-FR"/>
          </a:p>
        </p:txBody>
      </p:sp>
    </p:spTree>
    <p:extLst>
      <p:ext uri="{BB962C8B-B14F-4D97-AF65-F5344CB8AC3E}">
        <p14:creationId xmlns:p14="http://schemas.microsoft.com/office/powerpoint/2010/main" val="121112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Empirical </a:t>
            </a:r>
            <a:r>
              <a:rPr lang="en-US" dirty="0" smtClean="0"/>
              <a:t>design</a:t>
            </a:r>
            <a:endParaRPr lang="en-US" dirty="0"/>
          </a:p>
        </p:txBody>
      </p:sp>
      <p:sp>
        <p:nvSpPr>
          <p:cNvPr id="3" name="Espace réservé du contenu 2"/>
          <p:cNvSpPr>
            <a:spLocks noGrp="1"/>
          </p:cNvSpPr>
          <p:nvPr>
            <p:ph idx="1"/>
          </p:nvPr>
        </p:nvSpPr>
        <p:spPr/>
        <p:txBody>
          <a:bodyPr/>
          <a:lstStyle/>
          <a:p>
            <a:pPr>
              <a:buFont typeface="Arial" panose="020B0604020202020204" pitchFamily="34" charset="0"/>
              <a:buChar char="•"/>
            </a:pPr>
            <a:r>
              <a:rPr lang="en-US" i="1" dirty="0" smtClean="0"/>
              <a:t>Context</a:t>
            </a:r>
            <a:r>
              <a:rPr lang="en-US" dirty="0" smtClean="0"/>
              <a:t>: Exogenous </a:t>
            </a:r>
            <a:r>
              <a:rPr lang="en-US" dirty="0"/>
              <a:t>allocation of </a:t>
            </a:r>
            <a:r>
              <a:rPr lang="en-US" dirty="0" smtClean="0"/>
              <a:t>study groups </a:t>
            </a:r>
            <a:r>
              <a:rPr lang="en-US" dirty="0"/>
              <a:t>at college entry in Sciences </a:t>
            </a:r>
            <a:r>
              <a:rPr lang="en-US" dirty="0" smtClean="0"/>
              <a:t>Po</a:t>
            </a:r>
            <a:endParaRPr lang="en-US" dirty="0"/>
          </a:p>
          <a:p>
            <a:pPr>
              <a:buFont typeface="Arial" panose="020B0604020202020204" pitchFamily="34" charset="0"/>
              <a:buChar char="•"/>
            </a:pPr>
            <a:r>
              <a:rPr lang="en-US" i="1" dirty="0" smtClean="0"/>
              <a:t>Design</a:t>
            </a:r>
            <a:r>
              <a:rPr lang="en-US" dirty="0" smtClean="0"/>
              <a:t>:</a:t>
            </a:r>
          </a:p>
          <a:p>
            <a:pPr lvl="1">
              <a:buFont typeface="Arial" panose="020B0604020202020204" pitchFamily="34" charset="0"/>
              <a:buChar char="•"/>
            </a:pPr>
            <a:r>
              <a:rPr lang="en-US" dirty="0" smtClean="0"/>
              <a:t> Survey social networks, opinions and attitudes</a:t>
            </a:r>
          </a:p>
          <a:p>
            <a:pPr lvl="1">
              <a:buFont typeface="Arial" panose="020B0604020202020204" pitchFamily="34" charset="0"/>
              <a:buChar char="•"/>
            </a:pPr>
            <a:r>
              <a:rPr lang="en-US" dirty="0" smtClean="0"/>
              <a:t> Use same-group membership as </a:t>
            </a:r>
            <a:r>
              <a:rPr lang="en-US" b="1" dirty="0" smtClean="0"/>
              <a:t>IV for friendship</a:t>
            </a:r>
          </a:p>
          <a:p>
            <a:pPr lvl="1">
              <a:buFont typeface="Arial" panose="020B0604020202020204" pitchFamily="34" charset="0"/>
              <a:buChar char="•"/>
            </a:pPr>
            <a:r>
              <a:rPr lang="en-US" dirty="0"/>
              <a:t> </a:t>
            </a:r>
            <a:r>
              <a:rPr lang="en-US" dirty="0" smtClean="0"/>
              <a:t>Look at (variation of) friendship’s effects on belief difference</a:t>
            </a:r>
          </a:p>
          <a:p>
            <a:pPr>
              <a:buFont typeface="Arial" panose="020B0604020202020204" pitchFamily="34" charset="0"/>
              <a:buChar char="•"/>
            </a:pPr>
            <a:r>
              <a:rPr lang="en-US" i="1" dirty="0" smtClean="0"/>
              <a:t>Contributions</a:t>
            </a:r>
            <a:r>
              <a:rPr lang="en-US" dirty="0" smtClean="0"/>
              <a:t>:</a:t>
            </a:r>
          </a:p>
          <a:p>
            <a:pPr lvl="1">
              <a:buFont typeface="Arial" panose="020B0604020202020204" pitchFamily="34" charset="0"/>
              <a:buChar char="•"/>
            </a:pPr>
            <a:r>
              <a:rPr lang="en-US" dirty="0" smtClean="0"/>
              <a:t> Friends, not just peers (classmates)</a:t>
            </a:r>
          </a:p>
          <a:p>
            <a:pPr lvl="1">
              <a:buFont typeface="Arial" panose="020B0604020202020204" pitchFamily="34" charset="0"/>
              <a:buChar char="•"/>
            </a:pPr>
            <a:r>
              <a:rPr lang="en-US" dirty="0" smtClean="0"/>
              <a:t> Beliefs and (some) actions</a:t>
            </a:r>
          </a:p>
          <a:p>
            <a:pPr lvl="1">
              <a:buFont typeface="Arial" panose="020B0604020202020204" pitchFamily="34" charset="0"/>
              <a:buChar char="•"/>
            </a:pPr>
            <a:r>
              <a:rPr lang="en-US" dirty="0" smtClean="0"/>
              <a:t> Separation of friendship </a:t>
            </a:r>
            <a:r>
              <a:rPr lang="en-US" dirty="0"/>
              <a:t>influence </a:t>
            </a:r>
            <a:r>
              <a:rPr lang="en-US" dirty="0" smtClean="0"/>
              <a:t>from homophily bias</a:t>
            </a:r>
            <a:endParaRPr lang="en-US" dirty="0"/>
          </a:p>
        </p:txBody>
      </p:sp>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47</a:t>
            </a:fld>
            <a:endParaRPr lang="fr-FR"/>
          </a:p>
        </p:txBody>
      </p:sp>
    </p:spTree>
    <p:extLst>
      <p:ext uri="{BB962C8B-B14F-4D97-AF65-F5344CB8AC3E}">
        <p14:creationId xmlns:p14="http://schemas.microsoft.com/office/powerpoint/2010/main" val="248368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Setting of tutorial groups</a:t>
            </a:r>
            <a:endParaRPr lang="en-US" dirty="0"/>
          </a:p>
        </p:txBody>
      </p:sp>
      <p:sp>
        <p:nvSpPr>
          <p:cNvPr id="3" name="Espace réservé du contenu 2"/>
          <p:cNvSpPr>
            <a:spLocks noGrp="1"/>
          </p:cNvSpPr>
          <p:nvPr>
            <p:ph idx="1"/>
          </p:nvPr>
        </p:nvSpPr>
        <p:spPr>
          <a:xfrm>
            <a:off x="0" y="836615"/>
            <a:ext cx="9144000" cy="2483772"/>
          </a:xfrm>
        </p:spPr>
        <p:txBody>
          <a:bodyPr/>
          <a:lstStyle/>
          <a:p>
            <a:pPr>
              <a:buFont typeface="Arial" panose="020B0604020202020204" pitchFamily="34" charset="0"/>
              <a:buChar char="•"/>
            </a:pPr>
            <a:r>
              <a:rPr lang="en-US" dirty="0"/>
              <a:t>Students </a:t>
            </a:r>
            <a:r>
              <a:rPr lang="en-US" dirty="0" smtClean="0"/>
              <a:t>attend few large lectures, then gather in small classes in fixed tutorial </a:t>
            </a:r>
            <a:r>
              <a:rPr lang="en-US" dirty="0"/>
              <a:t>groups </a:t>
            </a:r>
            <a:r>
              <a:rPr lang="en-US" dirty="0" smtClean="0"/>
              <a:t>(</a:t>
            </a:r>
            <a:r>
              <a:rPr lang="en-US" i="1" dirty="0" err="1" smtClean="0"/>
              <a:t>triplettes</a:t>
            </a:r>
            <a:r>
              <a:rPr lang="en-US" i="1" dirty="0" smtClean="0"/>
              <a:t>, </a:t>
            </a:r>
            <a:r>
              <a:rPr lang="en-US" dirty="0" smtClean="0"/>
              <a:t>~</a:t>
            </a:r>
            <a:r>
              <a:rPr lang="en-US" dirty="0"/>
              <a:t>20 students)</a:t>
            </a:r>
          </a:p>
          <a:p>
            <a:pPr>
              <a:buFont typeface="Arial" panose="020B0604020202020204" pitchFamily="34" charset="0"/>
              <a:buChar char="•"/>
            </a:pPr>
            <a:r>
              <a:rPr lang="en-US" dirty="0" smtClean="0"/>
              <a:t>Tutorial groups are the primary reason to meet other students in 1</a:t>
            </a:r>
            <a:r>
              <a:rPr lang="en-US" baseline="30000" dirty="0" smtClean="0"/>
              <a:t>st</a:t>
            </a:r>
            <a:r>
              <a:rPr lang="en-US" dirty="0" smtClean="0"/>
              <a:t> year</a:t>
            </a:r>
          </a:p>
          <a:p>
            <a:pPr lvl="1">
              <a:spcBef>
                <a:spcPts val="600"/>
              </a:spcBef>
              <a:buFont typeface="Arial" panose="020B0604020202020204" pitchFamily="34" charset="0"/>
              <a:buChar char="•"/>
            </a:pPr>
            <a:r>
              <a:rPr lang="en-US" dirty="0" smtClean="0"/>
              <a:t> 3 mandatory core classes each semester in 1</a:t>
            </a:r>
            <a:r>
              <a:rPr lang="en-US" baseline="30000" dirty="0" smtClean="0"/>
              <a:t>st</a:t>
            </a:r>
            <a:r>
              <a:rPr lang="en-US" dirty="0" smtClean="0"/>
              <a:t> year</a:t>
            </a:r>
          </a:p>
          <a:p>
            <a:pPr lvl="1">
              <a:spcBef>
                <a:spcPts val="600"/>
              </a:spcBef>
              <a:buFont typeface="Arial" panose="020B0604020202020204" pitchFamily="34" charset="0"/>
              <a:buChar char="•"/>
            </a:pPr>
            <a:r>
              <a:rPr lang="en-US" dirty="0"/>
              <a:t> </a:t>
            </a:r>
            <a:r>
              <a:rPr lang="en-US" dirty="0" smtClean="0"/>
              <a:t>Classroom materials are synchronized</a:t>
            </a:r>
          </a:p>
          <a:p>
            <a:pPr lvl="1" indent="0">
              <a:spcBef>
                <a:spcPts val="600"/>
              </a:spcBef>
            </a:pPr>
            <a:endParaRPr lang="en-US" dirty="0" smtClean="0"/>
          </a:p>
        </p:txBody>
      </p:sp>
      <p:pic>
        <p:nvPicPr>
          <p:cNvPr id="17410" name="Picture 2" descr="http://www.sciencespo.fr/liepp/sites/sciencespo.fr.liepp/files/CIMG7601_0.JPG?14261769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320386"/>
            <a:ext cx="4768668" cy="2838493"/>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txBox="1">
            <a:spLocks/>
          </p:cNvSpPr>
          <p:nvPr/>
        </p:nvSpPr>
        <p:spPr bwMode="auto">
          <a:xfrm>
            <a:off x="-19356" y="3497746"/>
            <a:ext cx="4375332" cy="273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defRPr sz="2400">
                <a:solidFill>
                  <a:schemeClr val="tx1"/>
                </a:solidFill>
                <a:latin typeface="+mn-lt"/>
                <a:ea typeface="+mn-ea"/>
                <a:cs typeface="+mn-cs"/>
              </a:defRPr>
            </a:lvl1pPr>
            <a:lvl2pPr marL="522288" indent="15875" algn="l" rtl="0" fontAlgn="base">
              <a:spcBef>
                <a:spcPct val="50000"/>
              </a:spcBef>
              <a:spcAft>
                <a:spcPct val="0"/>
              </a:spcAft>
              <a:defRPr sz="2400">
                <a:solidFill>
                  <a:srgbClr val="969696"/>
                </a:solidFill>
                <a:latin typeface="+mn-lt"/>
              </a:defRPr>
            </a:lvl2pPr>
            <a:lvl3pPr marL="1143000" indent="-228600" algn="l" rtl="0" fontAlgn="base">
              <a:spcBef>
                <a:spcPct val="20000"/>
              </a:spcBef>
              <a:spcAft>
                <a:spcPct val="0"/>
              </a:spcAft>
              <a:buClr>
                <a:srgbClr val="990000"/>
              </a:buClr>
              <a:buFont typeface="Wingdings" pitchFamily="2" charset="2"/>
              <a:buChar char="§"/>
              <a:defRPr sz="22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pPr marL="756000" lvl="1" indent="-216000">
              <a:spcBef>
                <a:spcPts val="600"/>
              </a:spcBef>
              <a:buFont typeface="Arial" panose="020B0604020202020204" pitchFamily="34" charset="0"/>
              <a:buChar char="•"/>
            </a:pPr>
            <a:r>
              <a:rPr lang="en-US" kern="0" dirty="0" smtClean="0"/>
              <a:t>No elective classes before 2</a:t>
            </a:r>
            <a:r>
              <a:rPr lang="en-US" kern="0" baseline="30000" dirty="0" smtClean="0"/>
              <a:t>nd</a:t>
            </a:r>
            <a:r>
              <a:rPr lang="en-US" kern="0" dirty="0" smtClean="0"/>
              <a:t> year, except arts and sports</a:t>
            </a:r>
          </a:p>
        </p:txBody>
      </p:sp>
      <p:sp>
        <p:nvSpPr>
          <p:cNvPr id="8" name="Espace réservé du pied de page 7"/>
          <p:cNvSpPr>
            <a:spLocks noGrp="1"/>
          </p:cNvSpPr>
          <p:nvPr>
            <p:ph type="ftr" sz="quarter" idx="11"/>
          </p:nvPr>
        </p:nvSpPr>
        <p:spPr/>
        <p:txBody>
          <a:bodyPr/>
          <a:lstStyle/>
          <a:p>
            <a:r>
              <a:rPr lang="en-US" smtClean="0"/>
              <a:t>Social Networks and Beliefs Quoc-Anh DO</a:t>
            </a:r>
            <a:endParaRPr lang="fr-FR"/>
          </a:p>
        </p:txBody>
      </p:sp>
      <p:sp>
        <p:nvSpPr>
          <p:cNvPr id="9" name="Espace réservé du numéro de diapositive 8"/>
          <p:cNvSpPr>
            <a:spLocks noGrp="1"/>
          </p:cNvSpPr>
          <p:nvPr>
            <p:ph type="sldNum" sz="quarter" idx="12"/>
          </p:nvPr>
        </p:nvSpPr>
        <p:spPr/>
        <p:txBody>
          <a:bodyPr/>
          <a:lstStyle/>
          <a:p>
            <a:fld id="{88765922-BF5F-4DEC-8F95-D703EC08FBB8}" type="slidenum">
              <a:rPr lang="fr-FR" smtClean="0"/>
              <a:pPr/>
              <a:t>48</a:t>
            </a:fld>
            <a:endParaRPr lang="fr-FR"/>
          </a:p>
        </p:txBody>
      </p:sp>
    </p:spTree>
    <p:extLst>
      <p:ext uri="{BB962C8B-B14F-4D97-AF65-F5344CB8AC3E}">
        <p14:creationId xmlns:p14="http://schemas.microsoft.com/office/powerpoint/2010/main" val="25597379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Assignment into tutorial groups</a:t>
            </a:r>
            <a:endParaRPr lang="en-US" dirty="0"/>
          </a:p>
        </p:txBody>
      </p:sp>
      <p:sp>
        <p:nvSpPr>
          <p:cNvPr id="3" name="Espace réservé du contenu 2"/>
          <p:cNvSpPr>
            <a:spLocks noGrp="1"/>
          </p:cNvSpPr>
          <p:nvPr>
            <p:ph idx="1"/>
          </p:nvPr>
        </p:nvSpPr>
        <p:spPr/>
        <p:txBody>
          <a:bodyPr/>
          <a:lstStyle/>
          <a:p>
            <a:pPr>
              <a:buFont typeface="Arial" panose="020B0604020202020204" pitchFamily="34" charset="0"/>
              <a:buChar char="•"/>
            </a:pPr>
            <a:r>
              <a:rPr lang="en-US" dirty="0" smtClean="0"/>
              <a:t>Tutorial group assignment </a:t>
            </a:r>
            <a:r>
              <a:rPr lang="en-US" dirty="0"/>
              <a:t>is essentially </a:t>
            </a:r>
            <a:r>
              <a:rPr lang="en-US" dirty="0" smtClean="0"/>
              <a:t>exogenous</a:t>
            </a:r>
            <a:endParaRPr lang="en-US" dirty="0"/>
          </a:p>
          <a:p>
            <a:pPr>
              <a:buFont typeface="Arial" panose="020B0604020202020204" pitchFamily="34" charset="0"/>
              <a:buChar char="•"/>
            </a:pPr>
            <a:r>
              <a:rPr lang="en-US" dirty="0"/>
              <a:t>Students mostly choose on course </a:t>
            </a:r>
            <a:r>
              <a:rPr lang="en-US" dirty="0" smtClean="0"/>
              <a:t>schedule:</a:t>
            </a:r>
          </a:p>
          <a:p>
            <a:pPr lvl="1">
              <a:buFont typeface="Arial" panose="020B0604020202020204" pitchFamily="34" charset="0"/>
              <a:buChar char="•"/>
            </a:pPr>
            <a:r>
              <a:rPr lang="en-US" dirty="0" smtClean="0"/>
              <a:t> Students </a:t>
            </a:r>
            <a:r>
              <a:rPr lang="en-US" dirty="0"/>
              <a:t>are told to log in separately from </a:t>
            </a:r>
            <a:r>
              <a:rPr lang="en-US" dirty="0" smtClean="0"/>
              <a:t>home, </a:t>
            </a:r>
            <a:r>
              <a:rPr lang="en-US" dirty="0"/>
              <a:t>at a specific time</a:t>
            </a:r>
            <a:r>
              <a:rPr lang="en-US" dirty="0" smtClean="0"/>
              <a:t>. They see the schedule of one class (out of 3) at </a:t>
            </a:r>
            <a:r>
              <a:rPr lang="en-US" dirty="0"/>
              <a:t>a </a:t>
            </a:r>
            <a:r>
              <a:rPr lang="en-US" dirty="0" smtClean="0"/>
              <a:t>time. </a:t>
            </a:r>
            <a:r>
              <a:rPr lang="en-US" dirty="0"/>
              <a:t>All triples </a:t>
            </a:r>
            <a:r>
              <a:rPr lang="en-US" dirty="0" smtClean="0"/>
              <a:t>of tutorials </a:t>
            </a:r>
            <a:r>
              <a:rPr lang="en-US" dirty="0"/>
              <a:t>are balanced with unattractive and attractive </a:t>
            </a:r>
            <a:r>
              <a:rPr lang="en-US" dirty="0" smtClean="0"/>
              <a:t>timing.</a:t>
            </a:r>
          </a:p>
          <a:p>
            <a:pPr lvl="1">
              <a:buFont typeface="Arial" panose="020B0604020202020204" pitchFamily="34" charset="0"/>
              <a:buChar char="•"/>
            </a:pPr>
            <a:r>
              <a:rPr lang="en-US" dirty="0" smtClean="0"/>
              <a:t> Assignments are done within minutes. </a:t>
            </a:r>
            <a:r>
              <a:rPr lang="en-US" dirty="0"/>
              <a:t>Enrollment is hectic, and few get their first choices. </a:t>
            </a:r>
            <a:r>
              <a:rPr lang="en-US" dirty="0" smtClean="0"/>
              <a:t>Very </a:t>
            </a:r>
            <a:r>
              <a:rPr lang="en-US" dirty="0"/>
              <a:t>difficult to coordinate.</a:t>
            </a:r>
            <a:endParaRPr lang="en-US" dirty="0" smtClean="0"/>
          </a:p>
          <a:p>
            <a:pPr>
              <a:buFont typeface="Arial" panose="020B0604020202020204" pitchFamily="34" charset="0"/>
              <a:buChar char="•"/>
            </a:pPr>
            <a:r>
              <a:rPr lang="en-US" dirty="0"/>
              <a:t>No summary document is available to students. Information is very limited</a:t>
            </a:r>
            <a:r>
              <a:rPr lang="en-US" dirty="0" smtClean="0"/>
              <a:t>.</a:t>
            </a:r>
          </a:p>
          <a:p>
            <a:pPr>
              <a:buFont typeface="Arial" panose="020B0604020202020204" pitchFamily="34" charset="0"/>
              <a:buChar char="•"/>
            </a:pPr>
            <a:r>
              <a:rPr lang="en-US" dirty="0" smtClean="0"/>
              <a:t>No information on instructors, on next semester’s schedules.</a:t>
            </a:r>
            <a:endParaRPr lang="en-US" dirty="0"/>
          </a:p>
        </p:txBody>
      </p:sp>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49</a:t>
            </a:fld>
            <a:endParaRPr lang="fr-FR"/>
          </a:p>
        </p:txBody>
      </p:sp>
    </p:spTree>
    <p:extLst>
      <p:ext uri="{BB962C8B-B14F-4D97-AF65-F5344CB8AC3E}">
        <p14:creationId xmlns:p14="http://schemas.microsoft.com/office/powerpoint/2010/main" val="185424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Network of U.S. senators, 2013</a:t>
            </a:r>
            <a:endParaRPr lang="en-US" dirty="0"/>
          </a:p>
        </p:txBody>
      </p:sp>
      <p:sp>
        <p:nvSpPr>
          <p:cNvPr id="3" name="Espace réservé du contenu 2"/>
          <p:cNvSpPr>
            <a:spLocks noGrp="1"/>
          </p:cNvSpPr>
          <p:nvPr>
            <p:ph idx="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88765922-BF5F-4DEC-8F95-D703EC08FBB8}" type="slidenum">
              <a:rPr lang="fr-FR" smtClean="0"/>
              <a:pPr/>
              <a:t>5</a:t>
            </a:fld>
            <a:endParaRPr lang="fr-FR"/>
          </a:p>
        </p:txBody>
      </p:sp>
      <p:pic>
        <p:nvPicPr>
          <p:cNvPr id="17410" name="Picture 2" descr="http://i.huffpost.com/gadgets/slideshows/325249/slide_325249_3114148_f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44" y="718799"/>
            <a:ext cx="8299312" cy="549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115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Data collection</a:t>
            </a:r>
            <a:endParaRPr lang="en-US" dirty="0"/>
          </a:p>
        </p:txBody>
      </p:sp>
      <p:sp>
        <p:nvSpPr>
          <p:cNvPr id="3" name="Espace réservé du contenu 2"/>
          <p:cNvSpPr>
            <a:spLocks noGrp="1"/>
          </p:cNvSpPr>
          <p:nvPr>
            <p:ph idx="1"/>
          </p:nvPr>
        </p:nvSpPr>
        <p:spPr/>
        <p:txBody>
          <a:bodyPr/>
          <a:lstStyle/>
          <a:p>
            <a:pPr>
              <a:buFont typeface="Arial" panose="020B0604020202020204" pitchFamily="34" charset="0"/>
              <a:buChar char="•"/>
            </a:pPr>
            <a:r>
              <a:rPr lang="en-US" sz="2000" dirty="0"/>
              <a:t>March 2014: </a:t>
            </a:r>
            <a:r>
              <a:rPr lang="en-US" sz="2000" dirty="0" smtClean="0"/>
              <a:t>Online survey/game </a:t>
            </a:r>
            <a:r>
              <a:rPr lang="en-US" sz="2000" dirty="0"/>
              <a:t>for two classes (entry in 2013 and </a:t>
            </a:r>
            <a:r>
              <a:rPr lang="en-US" sz="2000" dirty="0" smtClean="0"/>
              <a:t>2009, with </a:t>
            </a:r>
            <a:r>
              <a:rPr lang="en-US" sz="2000" dirty="0"/>
              <a:t>focus on 2013)</a:t>
            </a:r>
          </a:p>
          <a:p>
            <a:pPr>
              <a:buFont typeface="Arial" panose="020B0604020202020204" pitchFamily="34" charset="0"/>
              <a:buChar char="•"/>
            </a:pPr>
            <a:r>
              <a:rPr lang="en-US" sz="2000" dirty="0"/>
              <a:t>Incentive-compatible questions to elicit social </a:t>
            </a:r>
            <a:r>
              <a:rPr lang="en-US" sz="2000" dirty="0" smtClean="0"/>
              <a:t>networks (</a:t>
            </a:r>
            <a:r>
              <a:rPr lang="en-US" sz="2000" dirty="0" err="1" smtClean="0"/>
              <a:t>Leider</a:t>
            </a:r>
            <a:r>
              <a:rPr lang="en-US" sz="2000" dirty="0" smtClean="0"/>
              <a:t> et al 2009)</a:t>
            </a:r>
          </a:p>
          <a:p>
            <a:pPr lvl="1">
              <a:spcBef>
                <a:spcPts val="600"/>
              </a:spcBef>
              <a:buFont typeface="Arial" panose="020B0604020202020204" pitchFamily="34" charset="0"/>
              <a:buChar char="•"/>
            </a:pPr>
            <a:r>
              <a:rPr lang="en-US" sz="2000" dirty="0" smtClean="0"/>
              <a:t> Each student chooses up to 10 friends</a:t>
            </a:r>
          </a:p>
          <a:p>
            <a:pPr lvl="1">
              <a:spcBef>
                <a:spcPts val="600"/>
              </a:spcBef>
              <a:buFont typeface="Arial" panose="020B0604020202020204" pitchFamily="34" charset="0"/>
              <a:buChar char="•"/>
            </a:pPr>
            <a:r>
              <a:rPr lang="en-US" sz="2000" dirty="0" smtClean="0"/>
              <a:t> Friends’ names are from “</a:t>
            </a:r>
            <a:r>
              <a:rPr lang="en-US" sz="2000" dirty="0" err="1" smtClean="0"/>
              <a:t>autosearch</a:t>
            </a:r>
            <a:r>
              <a:rPr lang="en-US" sz="2000" dirty="0" smtClean="0"/>
              <a:t>” lists</a:t>
            </a:r>
          </a:p>
          <a:p>
            <a:pPr lvl="1">
              <a:spcBef>
                <a:spcPts val="600"/>
              </a:spcBef>
              <a:buFont typeface="Arial" panose="020B0604020202020204" pitchFamily="34" charset="0"/>
              <a:buChar char="•"/>
            </a:pPr>
            <a:r>
              <a:rPr lang="en-US" sz="2000" dirty="0"/>
              <a:t> </a:t>
            </a:r>
            <a:r>
              <a:rPr lang="en-US" sz="2000" dirty="0" smtClean="0"/>
              <a:t>Incentives on cross-validation by friends (name, first meeting)</a:t>
            </a:r>
          </a:p>
          <a:p>
            <a:pPr lvl="1">
              <a:spcBef>
                <a:spcPts val="600"/>
              </a:spcBef>
              <a:buFont typeface="Arial" panose="020B0604020202020204" pitchFamily="34" charset="0"/>
              <a:buChar char="•"/>
            </a:pPr>
            <a:r>
              <a:rPr lang="en-US" sz="2000" dirty="0" smtClean="0"/>
              <a:t> High incentives to get high participation rate (Chandrasekhar Lewis 2014)</a:t>
            </a:r>
          </a:p>
          <a:p>
            <a:pPr lvl="1">
              <a:spcBef>
                <a:spcPts val="600"/>
              </a:spcBef>
              <a:buFont typeface="Arial" panose="020B0604020202020204" pitchFamily="34" charset="0"/>
              <a:buChar char="•"/>
            </a:pPr>
            <a:r>
              <a:rPr lang="en-US" sz="2000" dirty="0"/>
              <a:t> </a:t>
            </a:r>
            <a:r>
              <a:rPr lang="en-US" sz="2000" dirty="0" smtClean="0"/>
              <a:t>No priming on tutorial groups</a:t>
            </a:r>
            <a:endParaRPr lang="en-US" sz="2000" dirty="0"/>
          </a:p>
          <a:p>
            <a:pPr>
              <a:buFont typeface="Arial" panose="020B0604020202020204" pitchFamily="34" charset="0"/>
              <a:buChar char="•"/>
            </a:pPr>
            <a:r>
              <a:rPr lang="en-US" sz="2000" dirty="0"/>
              <a:t>Questions on political </a:t>
            </a:r>
            <a:r>
              <a:rPr lang="en-US" sz="2000" dirty="0" smtClean="0"/>
              <a:t>opinions, attitudes (</a:t>
            </a:r>
            <a:r>
              <a:rPr lang="en-US" sz="2000" dirty="0"/>
              <a:t>similar to European Value </a:t>
            </a:r>
            <a:r>
              <a:rPr lang="en-US" sz="2000" dirty="0" smtClean="0"/>
              <a:t>Survey)</a:t>
            </a:r>
            <a:endParaRPr lang="en-US" sz="2000" dirty="0"/>
          </a:p>
          <a:p>
            <a:pPr lvl="1">
              <a:spcBef>
                <a:spcPts val="600"/>
              </a:spcBef>
              <a:buFont typeface="Arial" panose="020B0604020202020204" pitchFamily="34" charset="0"/>
              <a:buChar char="•"/>
            </a:pPr>
            <a:r>
              <a:rPr lang="en-US" sz="2000" dirty="0" smtClean="0"/>
              <a:t> Retrospective </a:t>
            </a:r>
            <a:r>
              <a:rPr lang="en-US" sz="2000" dirty="0"/>
              <a:t>questions on </a:t>
            </a:r>
            <a:r>
              <a:rPr lang="en-US" sz="2000" dirty="0" smtClean="0"/>
              <a:t>pre-Sciences Po political opinions.</a:t>
            </a:r>
            <a:endParaRPr lang="en-US" sz="2000" dirty="0"/>
          </a:p>
          <a:p>
            <a:pPr>
              <a:buFont typeface="Arial" panose="020B0604020202020204" pitchFamily="34" charset="0"/>
              <a:buChar char="•"/>
            </a:pPr>
            <a:r>
              <a:rPr lang="en-US" sz="2000" dirty="0"/>
              <a:t>Other data obtained from administrative records: tutorial </a:t>
            </a:r>
            <a:r>
              <a:rPr lang="en-US" sz="2000" dirty="0" smtClean="0"/>
              <a:t>groups, student </a:t>
            </a:r>
            <a:r>
              <a:rPr lang="en-US" sz="2000" dirty="0"/>
              <a:t>characteristics, etc</a:t>
            </a:r>
            <a:r>
              <a:rPr lang="en-US" sz="2000" dirty="0" smtClean="0"/>
              <a:t>.</a:t>
            </a:r>
          </a:p>
          <a:p>
            <a:pPr>
              <a:buFont typeface="Arial" panose="020B0604020202020204" pitchFamily="34" charset="0"/>
              <a:buChar char="•"/>
            </a:pPr>
            <a:r>
              <a:rPr lang="en-US" sz="2000" dirty="0" smtClean="0"/>
              <a:t>Planned: a second survey in June 2015, further online experiments (trust, cooperation, etc.) in September 2015.</a:t>
            </a:r>
            <a:endParaRPr lang="en-US" sz="2000" dirty="0"/>
          </a:p>
        </p:txBody>
      </p:sp>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50</a:t>
            </a:fld>
            <a:endParaRPr lang="fr-FR"/>
          </a:p>
        </p:txBody>
      </p:sp>
    </p:spTree>
    <p:extLst>
      <p:ext uri="{BB962C8B-B14F-4D97-AF65-F5344CB8AC3E}">
        <p14:creationId xmlns:p14="http://schemas.microsoft.com/office/powerpoint/2010/main" val="383211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Survey design</a:t>
            </a:r>
            <a:endParaRPr lang="en-US" dirty="0"/>
          </a:p>
        </p:txBody>
      </p:sp>
      <p:sp>
        <p:nvSpPr>
          <p:cNvPr id="3" name="Espace réservé du contenu 2"/>
          <p:cNvSpPr>
            <a:spLocks noGrp="1"/>
          </p:cNvSpPr>
          <p:nvPr>
            <p:ph idx="1"/>
          </p:nvPr>
        </p:nvSpPr>
        <p:spPr/>
        <p:txBody>
          <a:bodyPr/>
          <a:lstStyle/>
          <a:p>
            <a:endParaRPr lang="en-US" dirty="0"/>
          </a:p>
        </p:txBody>
      </p:sp>
      <p:sp>
        <p:nvSpPr>
          <p:cNvPr id="4" name="Espace réservé du pied de page 3"/>
          <p:cNvSpPr>
            <a:spLocks noGrp="1"/>
          </p:cNvSpPr>
          <p:nvPr>
            <p:ph type="ftr" sz="quarter" idx="11"/>
          </p:nvPr>
        </p:nvSpPr>
        <p:spPr/>
        <p:txBody>
          <a:bodyPr/>
          <a:lstStyle/>
          <a:p>
            <a:r>
              <a:rPr lang="en-US" smtClean="0"/>
              <a:t>Social Networks and Beliefs Quoc-Anh DO</a:t>
            </a:r>
            <a:endParaRPr lang="fr-FR"/>
          </a:p>
        </p:txBody>
      </p:sp>
      <p:sp>
        <p:nvSpPr>
          <p:cNvPr id="5" name="Espace réservé du numéro de diapositive 4"/>
          <p:cNvSpPr>
            <a:spLocks noGrp="1"/>
          </p:cNvSpPr>
          <p:nvPr>
            <p:ph type="sldNum" sz="quarter" idx="12"/>
          </p:nvPr>
        </p:nvSpPr>
        <p:spPr/>
        <p:txBody>
          <a:bodyPr/>
          <a:lstStyle/>
          <a:p>
            <a:fld id="{88765922-BF5F-4DEC-8F95-D703EC08FBB8}" type="slidenum">
              <a:rPr lang="fr-FR" smtClean="0"/>
              <a:pPr/>
              <a:t>51</a:t>
            </a:fld>
            <a:endParaRPr lang="fr-F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41" y="1124744"/>
            <a:ext cx="9144000" cy="441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0095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dirty="0"/>
          </a:p>
        </p:txBody>
      </p:sp>
      <p:sp>
        <p:nvSpPr>
          <p:cNvPr id="4" name="Espace réservé du pied de page 3"/>
          <p:cNvSpPr>
            <a:spLocks noGrp="1"/>
          </p:cNvSpPr>
          <p:nvPr>
            <p:ph type="ftr" sz="quarter" idx="11"/>
          </p:nvPr>
        </p:nvSpPr>
        <p:spPr/>
        <p:txBody>
          <a:bodyPr/>
          <a:lstStyle/>
          <a:p>
            <a:r>
              <a:rPr lang="en-US" smtClean="0"/>
              <a:t>Social Networks and Beliefs Quoc-Anh DO</a:t>
            </a:r>
            <a:endParaRPr lang="fr-FR"/>
          </a:p>
        </p:txBody>
      </p:sp>
      <p:sp>
        <p:nvSpPr>
          <p:cNvPr id="5" name="Espace réservé du numéro de diapositive 4"/>
          <p:cNvSpPr>
            <a:spLocks noGrp="1"/>
          </p:cNvSpPr>
          <p:nvPr>
            <p:ph type="sldNum" sz="quarter" idx="12"/>
          </p:nvPr>
        </p:nvSpPr>
        <p:spPr/>
        <p:txBody>
          <a:bodyPr/>
          <a:lstStyle/>
          <a:p>
            <a:fld id="{88765922-BF5F-4DEC-8F95-D703EC08FBB8}" type="slidenum">
              <a:rPr lang="fr-FR" smtClean="0"/>
              <a:pPr/>
              <a:t>52</a:t>
            </a:fld>
            <a:endParaRPr lang="fr-FR"/>
          </a:p>
        </p:txBody>
      </p:sp>
      <p:sp>
        <p:nvSpPr>
          <p:cNvPr id="3" name="Espace réservé du contenu 2"/>
          <p:cNvSpPr>
            <a:spLocks noGrp="1"/>
          </p:cNvSpPr>
          <p:nvPr>
            <p:ph idx="1"/>
          </p:nvPr>
        </p:nvSpPr>
        <p:spPr/>
        <p:txBody>
          <a:bodyPr/>
          <a:lstStyle/>
          <a:p>
            <a:endParaRPr lang="en-US"/>
          </a:p>
        </p:txBody>
      </p:sp>
      <p:pic>
        <p:nvPicPr>
          <p:cNvPr id="7" name="Espace réservé du contenu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1656322"/>
            <a:ext cx="9144000" cy="3689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608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Empirical design</a:t>
            </a:r>
            <a:endParaRPr lang="en-US"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lstStyle/>
              <a:p>
                <a:pPr>
                  <a:buFont typeface="Arial" panose="020B0604020202020204" pitchFamily="34" charset="0"/>
                  <a:buChar char="•"/>
                </a:pPr>
                <a:r>
                  <a:rPr lang="en-US" dirty="0" smtClean="0"/>
                  <a:t>Dyadic regression:</a:t>
                </a:r>
              </a:p>
              <a:p>
                <a:pPr/>
                <a14:m>
                  <m:oMathPara xmlns:m="http://schemas.openxmlformats.org/officeDocument/2006/math">
                    <m:oMathParaPr>
                      <m:jc m:val="centerGroup"/>
                    </m:oMathParaPr>
                    <m:oMath xmlns:m="http://schemas.openxmlformats.org/officeDocument/2006/math">
                      <m:sSub>
                        <m:sSubPr>
                          <m:ctrlPr>
                            <a:rPr lang="fr-FR" b="0" i="1" smtClean="0">
                              <a:latin typeface="Cambria Math"/>
                            </a:rPr>
                          </m:ctrlPr>
                        </m:sSubPr>
                        <m:e>
                          <m:r>
                            <a:rPr lang="fr-FR" b="0" i="1" smtClean="0">
                              <a:latin typeface="Cambria Math"/>
                            </a:rPr>
                            <m:t>𝐷𝑌</m:t>
                          </m:r>
                        </m:e>
                        <m:sub>
                          <m:r>
                            <a:rPr lang="fr-FR" b="0" i="1" smtClean="0">
                              <a:latin typeface="Cambria Math"/>
                            </a:rPr>
                            <m:t>𝑖𝑗</m:t>
                          </m:r>
                        </m:sub>
                      </m:sSub>
                      <m:r>
                        <a:rPr lang="fr-FR" b="0" i="1" smtClean="0">
                          <a:latin typeface="Cambria Math"/>
                        </a:rPr>
                        <m:t>=</m:t>
                      </m:r>
                      <m:r>
                        <a:rPr lang="fr-FR" b="0" i="1" smtClean="0">
                          <a:latin typeface="Cambria Math"/>
                        </a:rPr>
                        <m:t>𝛼</m:t>
                      </m:r>
                      <m:r>
                        <a:rPr lang="fr-FR" b="0" i="1" smtClean="0">
                          <a:latin typeface="Cambria Math"/>
                        </a:rPr>
                        <m:t>+</m:t>
                      </m:r>
                      <m:r>
                        <a:rPr lang="fr-FR" b="0" i="1" smtClean="0">
                          <a:latin typeface="Cambria Math"/>
                        </a:rPr>
                        <m:t>𝜌</m:t>
                      </m:r>
                      <m:sSubSup>
                        <m:sSubSupPr>
                          <m:ctrlPr>
                            <a:rPr lang="fr-FR" b="0" i="1" smtClean="0">
                              <a:latin typeface="Cambria Math"/>
                            </a:rPr>
                          </m:ctrlPr>
                        </m:sSubSupPr>
                        <m:e>
                          <m:r>
                            <a:rPr lang="fr-FR" b="0" i="1" smtClean="0">
                              <a:latin typeface="Cambria Math"/>
                            </a:rPr>
                            <m:t>𝐷𝑌</m:t>
                          </m:r>
                        </m:e>
                        <m:sub>
                          <m:r>
                            <a:rPr lang="fr-FR" b="0" i="1" smtClean="0">
                              <a:latin typeface="Cambria Math"/>
                            </a:rPr>
                            <m:t>𝑖𝑗</m:t>
                          </m:r>
                        </m:sub>
                        <m:sup>
                          <m:r>
                            <a:rPr lang="fr-FR" b="0" i="1" smtClean="0">
                              <a:latin typeface="Cambria Math"/>
                            </a:rPr>
                            <m:t>0</m:t>
                          </m:r>
                        </m:sup>
                      </m:sSubSup>
                      <m:r>
                        <a:rPr lang="fr-FR" b="0" i="1" smtClean="0">
                          <a:latin typeface="Cambria Math"/>
                        </a:rPr>
                        <m:t>+</m:t>
                      </m:r>
                      <m:r>
                        <a:rPr lang="fr-FR" b="0" i="1" smtClean="0">
                          <a:latin typeface="Cambria Math"/>
                        </a:rPr>
                        <m:t>𝛽</m:t>
                      </m:r>
                      <m:sSub>
                        <m:sSubPr>
                          <m:ctrlPr>
                            <a:rPr lang="fr-FR" b="0" i="1" smtClean="0">
                              <a:latin typeface="Cambria Math"/>
                            </a:rPr>
                          </m:ctrlPr>
                        </m:sSubPr>
                        <m:e>
                          <m:r>
                            <a:rPr lang="fr-FR" b="0" i="1" smtClean="0">
                              <a:latin typeface="Cambria Math"/>
                            </a:rPr>
                            <m:t>𝐿</m:t>
                          </m:r>
                        </m:e>
                        <m:sub>
                          <m:r>
                            <a:rPr lang="fr-FR" b="0" i="1" smtClean="0">
                              <a:latin typeface="Cambria Math"/>
                            </a:rPr>
                            <m:t>𝑖𝑗</m:t>
                          </m:r>
                        </m:sub>
                      </m:sSub>
                      <m:r>
                        <a:rPr lang="fr-FR" b="0" i="1" smtClean="0">
                          <a:latin typeface="Cambria Math"/>
                        </a:rPr>
                        <m:t>+</m:t>
                      </m:r>
                      <m:r>
                        <a:rPr lang="fr-FR" b="0" i="1" smtClean="0">
                          <a:latin typeface="Cambria Math"/>
                        </a:rPr>
                        <m:t>𝛾</m:t>
                      </m:r>
                      <m:sSub>
                        <m:sSubPr>
                          <m:ctrlPr>
                            <a:rPr lang="fr-FR" b="0" i="1" smtClean="0">
                              <a:latin typeface="Cambria Math"/>
                            </a:rPr>
                          </m:ctrlPr>
                        </m:sSubPr>
                        <m:e>
                          <m:r>
                            <a:rPr lang="fr-FR" b="0" i="1" smtClean="0">
                              <a:latin typeface="Cambria Math"/>
                            </a:rPr>
                            <m:t>𝑋</m:t>
                          </m:r>
                        </m:e>
                        <m:sub>
                          <m:r>
                            <a:rPr lang="fr-FR" b="0" i="1" smtClean="0">
                              <a:latin typeface="Cambria Math"/>
                            </a:rPr>
                            <m:t>𝑖𝑗</m:t>
                          </m:r>
                        </m:sub>
                      </m:sSub>
                      <m:r>
                        <a:rPr lang="fr-FR" b="0" i="1" smtClean="0">
                          <a:latin typeface="Cambria Math"/>
                        </a:rPr>
                        <m:t>+</m:t>
                      </m:r>
                      <m:sSub>
                        <m:sSubPr>
                          <m:ctrlPr>
                            <a:rPr lang="fr-FR" b="0" i="1" smtClean="0">
                              <a:latin typeface="Cambria Math"/>
                            </a:rPr>
                          </m:ctrlPr>
                        </m:sSubPr>
                        <m:e>
                          <m:r>
                            <a:rPr lang="fr-FR" b="0" i="1" smtClean="0">
                              <a:latin typeface="Cambria Math"/>
                            </a:rPr>
                            <m:t>𝜖</m:t>
                          </m:r>
                        </m:e>
                        <m:sub>
                          <m:r>
                            <a:rPr lang="fr-FR" b="0" i="1" smtClean="0">
                              <a:latin typeface="Cambria Math"/>
                            </a:rPr>
                            <m:t>𝑖𝑗</m:t>
                          </m:r>
                        </m:sub>
                      </m:sSub>
                    </m:oMath>
                  </m:oMathPara>
                </a14:m>
                <a:endParaRPr lang="en-US" dirty="0" smtClean="0"/>
              </a:p>
              <a:p>
                <a:pPr>
                  <a:buFont typeface="Arial" panose="020B0604020202020204" pitchFamily="34" charset="0"/>
                  <a:buChar char="•"/>
                </a:pPr>
                <a:r>
                  <a:rPr lang="en-US" dirty="0"/>
                  <a:t>Unit of observation: any pair of students </a:t>
                </a:r>
                <a:r>
                  <a:rPr lang="en-US" i="1" dirty="0" err="1">
                    <a:latin typeface="Cambria Math"/>
                  </a:rPr>
                  <a:t>i</a:t>
                </a:r>
                <a:r>
                  <a:rPr lang="en-US" dirty="0"/>
                  <a:t> and </a:t>
                </a:r>
                <a:r>
                  <a:rPr lang="en-US" i="1" dirty="0">
                    <a:latin typeface="Cambria Math"/>
                  </a:rPr>
                  <a:t>j</a:t>
                </a:r>
                <a:r>
                  <a:rPr lang="en-US" dirty="0"/>
                  <a:t> with available information</a:t>
                </a:r>
              </a:p>
              <a:p>
                <a:pPr>
                  <a:buFont typeface="Arial" panose="020B0604020202020204" pitchFamily="34" charset="0"/>
                  <a:buChar char="•"/>
                </a:pPr>
                <a14:m>
                  <m:oMath xmlns:m="http://schemas.openxmlformats.org/officeDocument/2006/math">
                    <m:sSub>
                      <m:sSubPr>
                        <m:ctrlPr>
                          <a:rPr lang="fr-FR" i="1">
                            <a:latin typeface="Cambria Math"/>
                          </a:rPr>
                        </m:ctrlPr>
                      </m:sSubPr>
                      <m:e>
                        <m:r>
                          <a:rPr lang="fr-FR" i="1">
                            <a:latin typeface="Cambria Math"/>
                          </a:rPr>
                          <m:t>𝐿</m:t>
                        </m:r>
                      </m:e>
                      <m:sub>
                        <m:r>
                          <a:rPr lang="fr-FR" i="1">
                            <a:latin typeface="Cambria Math"/>
                          </a:rPr>
                          <m:t>𝑖𝑗</m:t>
                        </m:r>
                      </m:sub>
                    </m:sSub>
                    <m:r>
                      <m:rPr>
                        <m:nor/>
                      </m:rPr>
                      <a:rPr lang="en-US" dirty="0"/>
                      <m:t>: </m:t>
                    </m:r>
                    <m:r>
                      <m:rPr>
                        <m:nor/>
                      </m:rPr>
                      <a:rPr lang="en-US" dirty="0"/>
                      <m:t>undirected</m:t>
                    </m:r>
                    <m:r>
                      <m:rPr>
                        <m:nor/>
                      </m:rPr>
                      <a:rPr lang="en-US" dirty="0"/>
                      <m:t> </m:t>
                    </m:r>
                    <m:r>
                      <m:rPr>
                        <m:nor/>
                      </m:rPr>
                      <a:rPr lang="en-US" dirty="0"/>
                      <m:t>friendship</m:t>
                    </m:r>
                    <m:r>
                      <m:rPr>
                        <m:nor/>
                      </m:rPr>
                      <a:rPr lang="en-US" dirty="0"/>
                      <m:t> </m:t>
                    </m:r>
                    <m:r>
                      <m:rPr>
                        <m:nor/>
                      </m:rPr>
                      <a:rPr lang="en-US" dirty="0"/>
                      <m:t>link</m:t>
                    </m:r>
                    <m:r>
                      <m:rPr>
                        <m:nor/>
                      </m:rPr>
                      <a:rPr lang="en-US" dirty="0"/>
                      <m:t> </m:t>
                    </m:r>
                    <m:r>
                      <m:rPr>
                        <m:nor/>
                      </m:rPr>
                      <a:rPr lang="en-US" dirty="0"/>
                      <m:t>between</m:t>
                    </m:r>
                    <m:r>
                      <m:rPr>
                        <m:nor/>
                      </m:rPr>
                      <a:rPr lang="en-US" dirty="0"/>
                      <m:t> </m:t>
                    </m:r>
                    <m:r>
                      <m:rPr>
                        <m:nor/>
                      </m:rPr>
                      <a:rPr lang="en-US" i="1" dirty="0" err="1">
                        <a:latin typeface="Cambria Math"/>
                      </a:rPr>
                      <m:t>i</m:t>
                    </m:r>
                    <m:r>
                      <m:rPr>
                        <m:nor/>
                      </m:rPr>
                      <a:rPr lang="en-US" dirty="0"/>
                      <m:t> </m:t>
                    </m:r>
                    <m:r>
                      <m:rPr>
                        <m:nor/>
                      </m:rPr>
                      <a:rPr lang="en-US" dirty="0"/>
                      <m:t>and</m:t>
                    </m:r>
                    <m:r>
                      <m:rPr>
                        <m:nor/>
                      </m:rPr>
                      <a:rPr lang="en-US" dirty="0"/>
                      <m:t> </m:t>
                    </m:r>
                    <m:r>
                      <m:rPr>
                        <m:nor/>
                      </m:rPr>
                      <a:rPr lang="en-US" i="1" dirty="0">
                        <a:latin typeface="Cambria Math"/>
                      </a:rPr>
                      <m:t>j</m:t>
                    </m:r>
                  </m:oMath>
                </a14:m>
                <a:endParaRPr lang="en-US" i="1" dirty="0">
                  <a:latin typeface="Cambria Math"/>
                </a:endParaRPr>
              </a:p>
              <a:p>
                <a:pPr>
                  <a:buFont typeface="Arial" panose="020B0604020202020204" pitchFamily="34" charset="0"/>
                  <a:buChar char="•"/>
                </a:pPr>
                <a14:m>
                  <m:oMath xmlns:m="http://schemas.openxmlformats.org/officeDocument/2006/math">
                    <m:sSub>
                      <m:sSubPr>
                        <m:ctrlPr>
                          <a:rPr lang="fr-FR" i="1">
                            <a:latin typeface="Cambria Math"/>
                          </a:rPr>
                        </m:ctrlPr>
                      </m:sSubPr>
                      <m:e>
                        <m:r>
                          <a:rPr lang="fr-FR" i="1">
                            <a:latin typeface="Cambria Math"/>
                          </a:rPr>
                          <m:t>𝐷𝑌</m:t>
                        </m:r>
                      </m:e>
                      <m:sub>
                        <m:r>
                          <a:rPr lang="fr-FR" i="1">
                            <a:latin typeface="Cambria Math"/>
                          </a:rPr>
                          <m:t>𝑖𝑗</m:t>
                        </m:r>
                      </m:sub>
                    </m:sSub>
                    <m:r>
                      <m:rPr>
                        <m:nor/>
                      </m:rPr>
                      <a:rPr lang="en-US" dirty="0"/>
                      <m:t>: </m:t>
                    </m:r>
                    <m:r>
                      <m:rPr>
                        <m:nor/>
                      </m:rPr>
                      <a:rPr lang="en-US" dirty="0"/>
                      <m:t>difference</m:t>
                    </m:r>
                    <m:r>
                      <m:rPr>
                        <m:nor/>
                      </m:rPr>
                      <a:rPr lang="en-US" dirty="0"/>
                      <m:t> </m:t>
                    </m:r>
                    <m:r>
                      <m:rPr>
                        <m:nor/>
                      </m:rPr>
                      <a:rPr lang="en-US" dirty="0"/>
                      <m:t>in</m:t>
                    </m:r>
                    <m:r>
                      <m:rPr>
                        <m:nor/>
                      </m:rPr>
                      <a:rPr lang="en-US" dirty="0"/>
                      <m:t> </m:t>
                    </m:r>
                    <m:r>
                      <m:rPr>
                        <m:nor/>
                      </m:rPr>
                      <a:rPr lang="en-US" dirty="0"/>
                      <m:t>outcomes</m:t>
                    </m:r>
                    <m:r>
                      <m:rPr>
                        <m:nor/>
                      </m:rPr>
                      <a:rPr lang="en-US" dirty="0"/>
                      <m:t> (</m:t>
                    </m:r>
                    <m:r>
                      <m:rPr>
                        <m:nor/>
                      </m:rPr>
                      <a:rPr lang="en-US" dirty="0"/>
                      <m:t>opinion</m:t>
                    </m:r>
                    <m:r>
                      <m:rPr>
                        <m:nor/>
                      </m:rPr>
                      <a:rPr lang="en-US" dirty="0"/>
                      <m:t>, </m:t>
                    </m:r>
                    <m:r>
                      <m:rPr>
                        <m:nor/>
                      </m:rPr>
                      <a:rPr lang="fr-FR" b="0" i="0" dirty="0" smtClean="0"/>
                      <m:t>attitude</m:t>
                    </m:r>
                    <m:r>
                      <m:rPr>
                        <m:nor/>
                      </m:rPr>
                      <a:rPr lang="en-US" dirty="0"/>
                      <m:t>, </m:t>
                    </m:r>
                    <m:r>
                      <m:rPr>
                        <m:nor/>
                      </m:rPr>
                      <a:rPr lang="en-US" dirty="0"/>
                      <m:t>etc</m:t>
                    </m:r>
                    <m:r>
                      <m:rPr>
                        <m:nor/>
                      </m:rPr>
                      <a:rPr lang="en-US" dirty="0"/>
                      <m:t>.)</m:t>
                    </m:r>
                  </m:oMath>
                </a14:m>
                <a:endParaRPr lang="en-US" dirty="0"/>
              </a:p>
              <a:p>
                <a:pPr lvl="1">
                  <a:spcBef>
                    <a:spcPts val="600"/>
                  </a:spcBef>
                  <a:buFont typeface="Arial" panose="020B0604020202020204" pitchFamily="34" charset="0"/>
                  <a:buChar char="•"/>
                </a:pPr>
                <a14:m>
                  <m:oMath xmlns:m="http://schemas.openxmlformats.org/officeDocument/2006/math">
                    <m:r>
                      <m:rPr>
                        <m:nor/>
                      </m:rPr>
                      <a:rPr lang="fr-FR" dirty="0"/>
                      <m:t> </m:t>
                    </m:r>
                    <m:sSubSup>
                      <m:sSubSupPr>
                        <m:ctrlPr>
                          <a:rPr lang="fr-FR" i="1">
                            <a:latin typeface="Cambria Math"/>
                          </a:rPr>
                        </m:ctrlPr>
                      </m:sSubSupPr>
                      <m:e>
                        <m:r>
                          <a:rPr lang="fr-FR" i="1">
                            <a:latin typeface="Cambria Math"/>
                          </a:rPr>
                          <m:t>𝐷𝑌</m:t>
                        </m:r>
                      </m:e>
                      <m:sub>
                        <m:r>
                          <a:rPr lang="fr-FR" i="1">
                            <a:latin typeface="Cambria Math"/>
                          </a:rPr>
                          <m:t>𝑖𝑗</m:t>
                        </m:r>
                      </m:sub>
                      <m:sup>
                        <m:r>
                          <a:rPr lang="fr-FR" i="1">
                            <a:latin typeface="Cambria Math"/>
                          </a:rPr>
                          <m:t>0</m:t>
                        </m:r>
                      </m:sup>
                    </m:sSubSup>
                    <m:r>
                      <m:rPr>
                        <m:nor/>
                      </m:rPr>
                      <a:rPr lang="en-US" dirty="0"/>
                      <m:t>: </m:t>
                    </m:r>
                    <m:r>
                      <m:rPr>
                        <m:nor/>
                      </m:rPr>
                      <a:rPr lang="en-US" dirty="0"/>
                      <m:t>initial</m:t>
                    </m:r>
                    <m:r>
                      <m:rPr>
                        <m:nor/>
                      </m:rPr>
                      <a:rPr lang="en-US" dirty="0"/>
                      <m:t> </m:t>
                    </m:r>
                    <m:r>
                      <m:rPr>
                        <m:nor/>
                      </m:rPr>
                      <a:rPr lang="en-US" dirty="0"/>
                      <m:t>difference</m:t>
                    </m:r>
                    <m:r>
                      <m:rPr>
                        <m:nor/>
                      </m:rPr>
                      <a:rPr lang="en-US" dirty="0"/>
                      <m:t> </m:t>
                    </m:r>
                    <m:r>
                      <m:rPr>
                        <m:nor/>
                      </m:rPr>
                      <a:rPr lang="en-US" dirty="0"/>
                      <m:t>in</m:t>
                    </m:r>
                    <m:r>
                      <m:rPr>
                        <m:nor/>
                      </m:rPr>
                      <a:rPr lang="en-US" dirty="0"/>
                      <m:t> </m:t>
                    </m:r>
                    <m:r>
                      <m:rPr>
                        <m:nor/>
                      </m:rPr>
                      <a:rPr lang="en-US" dirty="0"/>
                      <m:t>opinion</m:t>
                    </m:r>
                  </m:oMath>
                </a14:m>
                <a:endParaRPr lang="en-US" dirty="0"/>
              </a:p>
              <a:p>
                <a:pPr>
                  <a:buFont typeface="Arial" panose="020B0604020202020204" pitchFamily="34" charset="0"/>
                  <a:buChar char="•"/>
                </a:pPr>
                <a14:m>
                  <m:oMath xmlns:m="http://schemas.openxmlformats.org/officeDocument/2006/math">
                    <m:r>
                      <a:rPr lang="fr-FR" i="1" smtClean="0">
                        <a:latin typeface="Cambria Math"/>
                      </a:rPr>
                      <m:t>𝛽</m:t>
                    </m:r>
                  </m:oMath>
                </a14:m>
                <a:r>
                  <a:rPr lang="en-US" dirty="0" smtClean="0"/>
                  <a:t>: </a:t>
                </a:r>
                <a:r>
                  <a:rPr lang="en-US" b="1" dirty="0" smtClean="0"/>
                  <a:t>coefficient of convergence</a:t>
                </a:r>
                <a:r>
                  <a:rPr lang="en-US" dirty="0" smtClean="0"/>
                  <a:t> caused by friendship</a:t>
                </a:r>
                <a:endParaRPr lang="en-US" b="1" dirty="0"/>
              </a:p>
              <a:p>
                <a:pPr>
                  <a:buFont typeface="Arial" panose="020B0604020202020204" pitchFamily="34" charset="0"/>
                  <a:buChar char="•"/>
                </a:pPr>
                <a14:m>
                  <m:oMath xmlns:m="http://schemas.openxmlformats.org/officeDocument/2006/math">
                    <m:sSub>
                      <m:sSubPr>
                        <m:ctrlPr>
                          <a:rPr lang="fr-FR" i="1">
                            <a:latin typeface="Cambria Math"/>
                          </a:rPr>
                        </m:ctrlPr>
                      </m:sSubPr>
                      <m:e>
                        <m:r>
                          <a:rPr lang="fr-FR" i="1">
                            <a:latin typeface="Cambria Math"/>
                          </a:rPr>
                          <m:t>𝑋</m:t>
                        </m:r>
                      </m:e>
                      <m:sub>
                        <m:r>
                          <a:rPr lang="fr-FR" i="1">
                            <a:latin typeface="Cambria Math"/>
                          </a:rPr>
                          <m:t>𝑖𝑗</m:t>
                        </m:r>
                      </m:sub>
                    </m:sSub>
                  </m:oMath>
                </a14:m>
                <a:r>
                  <a:rPr lang="en-US" dirty="0" smtClean="0"/>
                  <a:t>: controls of initial differences between </a:t>
                </a:r>
                <a:r>
                  <a:rPr lang="en-US" i="1" dirty="0" err="1">
                    <a:latin typeface="Cambria Math"/>
                  </a:rPr>
                  <a:t>i</a:t>
                </a:r>
                <a:r>
                  <a:rPr lang="en-US" dirty="0"/>
                  <a:t> and </a:t>
                </a:r>
                <a:r>
                  <a:rPr lang="en-US" i="1" dirty="0">
                    <a:latin typeface="Cambria Math"/>
                  </a:rPr>
                  <a:t>j </a:t>
                </a:r>
                <a:endParaRPr lang="en-US" dirty="0" smtClean="0"/>
              </a:p>
              <a:p>
                <a:pPr lvl="1">
                  <a:buFont typeface="Arial" panose="020B0604020202020204" pitchFamily="34" charset="0"/>
                  <a:buChar char="•"/>
                </a:pPr>
                <a:r>
                  <a:rPr lang="en-US" sz="2000" dirty="0"/>
                  <a:t> </a:t>
                </a:r>
                <a:r>
                  <a:rPr lang="en-US" sz="2000" dirty="0" smtClean="0"/>
                  <a:t>Dummies for common gender, nationality, admission type, high-school honors, district of high school, profession of parents, residence zip code; differences in tuition fees (parents’ income brackets)</a:t>
                </a:r>
                <a:endParaRPr lang="en-US" sz="2000" dirty="0"/>
              </a:p>
              <a:p>
                <a:pPr>
                  <a:buFont typeface="Arial" panose="020B0604020202020204" pitchFamily="34" charset="0"/>
                  <a:buChar char="•"/>
                </a:pPr>
                <a:endParaRPr lang="en-US"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2"/>
                <a:stretch>
                  <a:fillRect l="-867" t="-801"/>
                </a:stretch>
              </a:blipFill>
            </p:spPr>
            <p:txBody>
              <a:bodyPr/>
              <a:lstStyle/>
              <a:p>
                <a:r>
                  <a:rPr lang="en-US">
                    <a:noFill/>
                  </a:rPr>
                  <a:t> </a:t>
                </a:r>
              </a:p>
            </p:txBody>
          </p:sp>
        </mc:Fallback>
      </mc:AlternateContent>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53</a:t>
            </a:fld>
            <a:endParaRPr lang="fr-FR"/>
          </a:p>
        </p:txBody>
      </p:sp>
    </p:spTree>
    <p:extLst>
      <p:ext uri="{BB962C8B-B14F-4D97-AF65-F5344CB8AC3E}">
        <p14:creationId xmlns:p14="http://schemas.microsoft.com/office/powerpoint/2010/main" val="306295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Instrumental Variable strategy</a:t>
            </a:r>
            <a:endParaRPr lang="en-US"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lstStyle/>
              <a:p>
                <a:pPr>
                  <a:buFont typeface="Arial" panose="020B0604020202020204" pitchFamily="34" charset="0"/>
                  <a:buChar char="•"/>
                </a:pPr>
                <a:r>
                  <a:rPr lang="en-US" dirty="0" smtClean="0"/>
                  <a:t>If friendship is randomized: correct treatment effect </a:t>
                </a:r>
                <a14:m>
                  <m:oMath xmlns:m="http://schemas.openxmlformats.org/officeDocument/2006/math">
                    <m:sSub>
                      <m:sSubPr>
                        <m:ctrlPr>
                          <a:rPr lang="fr-FR" b="0" i="1" smtClean="0">
                            <a:latin typeface="Cambria Math"/>
                          </a:rPr>
                        </m:ctrlPr>
                      </m:sSubPr>
                      <m:e>
                        <m:acc>
                          <m:accPr>
                            <m:chr m:val="̂"/>
                            <m:ctrlPr>
                              <a:rPr lang="fr-FR" i="1">
                                <a:latin typeface="Cambria Math"/>
                              </a:rPr>
                            </m:ctrlPr>
                          </m:accPr>
                          <m:e>
                            <m:r>
                              <a:rPr lang="fr-FR" i="1">
                                <a:latin typeface="Cambria Math"/>
                              </a:rPr>
                              <m:t>𝛽</m:t>
                            </m:r>
                          </m:e>
                        </m:acc>
                      </m:e>
                      <m:sub>
                        <m:r>
                          <a:rPr lang="fr-FR" b="0" i="1" smtClean="0">
                            <a:latin typeface="Cambria Math"/>
                          </a:rPr>
                          <m:t>𝑂𝐿𝑆</m:t>
                        </m:r>
                      </m:sub>
                    </m:sSub>
                  </m:oMath>
                </a14:m>
                <a:endParaRPr lang="en-US" dirty="0" smtClean="0"/>
              </a:p>
              <a:p>
                <a:pPr>
                  <a:buFont typeface="Arial" panose="020B0604020202020204" pitchFamily="34" charset="0"/>
                  <a:buChar char="•"/>
                </a:pPr>
                <a:r>
                  <a:rPr lang="en-US" dirty="0" smtClean="0"/>
                  <a:t>Homophily: correlation between </a:t>
                </a:r>
                <a14:m>
                  <m:oMath xmlns:m="http://schemas.openxmlformats.org/officeDocument/2006/math">
                    <m:sSub>
                      <m:sSubPr>
                        <m:ctrlPr>
                          <a:rPr lang="fr-FR" i="1">
                            <a:latin typeface="Cambria Math"/>
                          </a:rPr>
                        </m:ctrlPr>
                      </m:sSubPr>
                      <m:e>
                        <m:r>
                          <a:rPr lang="fr-FR" i="1">
                            <a:latin typeface="Cambria Math"/>
                          </a:rPr>
                          <m:t>𝐿</m:t>
                        </m:r>
                      </m:e>
                      <m:sub>
                        <m:r>
                          <a:rPr lang="fr-FR" i="1">
                            <a:latin typeface="Cambria Math"/>
                          </a:rPr>
                          <m:t>𝑖𝑗</m:t>
                        </m:r>
                      </m:sub>
                    </m:sSub>
                  </m:oMath>
                </a14:m>
                <a:r>
                  <a:rPr lang="en-US" dirty="0" smtClean="0"/>
                  <a:t> and omitted </a:t>
                </a:r>
                <a14:m>
                  <m:oMath xmlns:m="http://schemas.openxmlformats.org/officeDocument/2006/math">
                    <m:sSub>
                      <m:sSubPr>
                        <m:ctrlPr>
                          <a:rPr lang="fr-FR" i="1">
                            <a:latin typeface="Cambria Math"/>
                          </a:rPr>
                        </m:ctrlPr>
                      </m:sSubPr>
                      <m:e>
                        <m:r>
                          <a:rPr lang="fr-FR" i="1">
                            <a:latin typeface="Cambria Math"/>
                          </a:rPr>
                          <m:t>𝑋</m:t>
                        </m:r>
                      </m:e>
                      <m:sub>
                        <m:r>
                          <a:rPr lang="fr-FR" i="1">
                            <a:latin typeface="Cambria Math"/>
                          </a:rPr>
                          <m:t>𝑖𝑗</m:t>
                        </m:r>
                      </m:sub>
                    </m:sSub>
                  </m:oMath>
                </a14:m>
                <a:endParaRPr lang="en-US" dirty="0" smtClean="0"/>
              </a:p>
              <a:p>
                <a:pPr lvl="1">
                  <a:spcBef>
                    <a:spcPts val="600"/>
                  </a:spcBef>
                  <a:buFont typeface="Arial" panose="020B0604020202020204" pitchFamily="34" charset="0"/>
                  <a:buChar char="•"/>
                </a:pPr>
                <a:r>
                  <a:rPr lang="en-US" dirty="0" smtClean="0"/>
                  <a:t> Size of omitted variable bias: </a:t>
                </a:r>
                <a14:m>
                  <m:oMath xmlns:m="http://schemas.openxmlformats.org/officeDocument/2006/math">
                    <m:sSub>
                      <m:sSubPr>
                        <m:ctrlPr>
                          <a:rPr lang="fr-FR" b="0" i="1" smtClean="0">
                            <a:latin typeface="Cambria Math"/>
                          </a:rPr>
                        </m:ctrlPr>
                      </m:sSubPr>
                      <m:e>
                        <m:r>
                          <a:rPr lang="fr-FR" b="0" i="1" smtClean="0">
                            <a:latin typeface="Cambria Math"/>
                          </a:rPr>
                          <m:t>𝛾</m:t>
                        </m:r>
                      </m:e>
                      <m:sub>
                        <m:r>
                          <a:rPr lang="fr-FR" b="0" i="1" smtClean="0">
                            <a:latin typeface="Cambria Math"/>
                          </a:rPr>
                          <m:t>𝑜𝑚𝑖𝑡𝑡𝑒𝑑</m:t>
                        </m:r>
                      </m:sub>
                    </m:sSub>
                    <m:r>
                      <a:rPr lang="fr-FR" b="0" i="1" smtClean="0">
                        <a:latin typeface="Cambria Math"/>
                      </a:rPr>
                      <m:t>𝐶𝑜𝑟𝑟</m:t>
                    </m:r>
                    <m:r>
                      <a:rPr lang="fr-FR" b="0" i="1" smtClean="0">
                        <a:latin typeface="Cambria Math"/>
                      </a:rPr>
                      <m:t>(</m:t>
                    </m:r>
                    <m:sSub>
                      <m:sSubPr>
                        <m:ctrlPr>
                          <a:rPr lang="fr-FR" b="0" i="1" smtClean="0">
                            <a:latin typeface="Cambria Math"/>
                          </a:rPr>
                        </m:ctrlPr>
                      </m:sSubPr>
                      <m:e>
                        <m:r>
                          <a:rPr lang="fr-FR" b="0" i="1" smtClean="0">
                            <a:latin typeface="Cambria Math"/>
                          </a:rPr>
                          <m:t>𝐿</m:t>
                        </m:r>
                      </m:e>
                      <m:sub>
                        <m:r>
                          <a:rPr lang="fr-FR" b="0" i="1" smtClean="0">
                            <a:latin typeface="Cambria Math"/>
                          </a:rPr>
                          <m:t>𝑖𝑗</m:t>
                        </m:r>
                      </m:sub>
                    </m:sSub>
                    <m:r>
                      <a:rPr lang="fr-FR" b="0" i="1" smtClean="0">
                        <a:latin typeface="Cambria Math"/>
                      </a:rPr>
                      <m:t>, </m:t>
                    </m:r>
                    <m:sSub>
                      <m:sSubPr>
                        <m:ctrlPr>
                          <a:rPr lang="fr-FR" b="0" i="1" smtClean="0">
                            <a:latin typeface="Cambria Math"/>
                          </a:rPr>
                        </m:ctrlPr>
                      </m:sSubPr>
                      <m:e>
                        <m:r>
                          <a:rPr lang="fr-FR" b="0" i="1" smtClean="0">
                            <a:latin typeface="Cambria Math"/>
                          </a:rPr>
                          <m:t>𝑋</m:t>
                        </m:r>
                      </m:e>
                      <m:sub>
                        <m:r>
                          <a:rPr lang="fr-FR" b="0" i="1" smtClean="0">
                            <a:latin typeface="Cambria Math"/>
                          </a:rPr>
                          <m:t>𝑖𝑗</m:t>
                        </m:r>
                      </m:sub>
                    </m:sSub>
                    <m:r>
                      <a:rPr lang="fr-FR" b="0" i="1" smtClean="0">
                        <a:latin typeface="Cambria Math"/>
                      </a:rPr>
                      <m:t>)</m:t>
                    </m:r>
                  </m:oMath>
                </a14:m>
                <a:endParaRPr lang="en-US" dirty="0" smtClean="0"/>
              </a:p>
              <a:p>
                <a:pPr lvl="1">
                  <a:spcBef>
                    <a:spcPts val="600"/>
                  </a:spcBef>
                  <a:buFont typeface="Arial" panose="020B0604020202020204" pitchFamily="34" charset="0"/>
                  <a:buChar char="•"/>
                </a:pPr>
                <a:r>
                  <a:rPr lang="en-US" dirty="0"/>
                  <a:t> </a:t>
                </a:r>
                <a:r>
                  <a:rPr lang="en-US" dirty="0" smtClean="0"/>
                  <a:t>Bias </a:t>
                </a:r>
                <a14:m>
                  <m:oMath xmlns:m="http://schemas.openxmlformats.org/officeDocument/2006/math">
                    <m:sSub>
                      <m:sSubPr>
                        <m:ctrlPr>
                          <a:rPr lang="fr-FR" b="0" i="1" smtClean="0">
                            <a:latin typeface="Cambria Math"/>
                          </a:rPr>
                        </m:ctrlPr>
                      </m:sSubPr>
                      <m:e>
                        <m:acc>
                          <m:accPr>
                            <m:chr m:val="̂"/>
                            <m:ctrlPr>
                              <a:rPr lang="fr-FR" i="1" smtClean="0">
                                <a:latin typeface="Cambria Math"/>
                              </a:rPr>
                            </m:ctrlPr>
                          </m:accPr>
                          <m:e>
                            <m:r>
                              <a:rPr lang="fr-FR" i="1">
                                <a:latin typeface="Cambria Math"/>
                              </a:rPr>
                              <m:t>𝛽</m:t>
                            </m:r>
                          </m:e>
                        </m:acc>
                      </m:e>
                      <m:sub>
                        <m:r>
                          <a:rPr lang="fr-FR" b="0" i="1" smtClean="0">
                            <a:latin typeface="Cambria Math"/>
                          </a:rPr>
                          <m:t>𝑂𝐿𝑆</m:t>
                        </m:r>
                      </m:sub>
                    </m:sSub>
                  </m:oMath>
                </a14:m>
                <a:r>
                  <a:rPr lang="en-US" dirty="0" smtClean="0"/>
                  <a:t> away from zero, all the more for </a:t>
                </a:r>
                <a:r>
                  <a:rPr lang="en-US" dirty="0"/>
                  <a:t>strong omitted predictors </a:t>
                </a:r>
                <a:r>
                  <a:rPr lang="en-US" dirty="0" smtClean="0"/>
                  <a:t>of friendships and differences in outcomes</a:t>
                </a:r>
              </a:p>
              <a:p>
                <a:pPr>
                  <a:buFont typeface="Arial" panose="020B0604020202020204" pitchFamily="34" charset="0"/>
                  <a:buChar char="•"/>
                </a:pPr>
                <a:r>
                  <a:rPr lang="en-US" dirty="0" smtClean="0"/>
                  <a:t>Instrumental variable: random common-group membership </a:t>
                </a:r>
                <a14:m>
                  <m:oMath xmlns:m="http://schemas.openxmlformats.org/officeDocument/2006/math">
                    <m:sSub>
                      <m:sSubPr>
                        <m:ctrlPr>
                          <a:rPr lang="fr-FR" b="0" i="1" smtClean="0">
                            <a:latin typeface="Cambria Math"/>
                          </a:rPr>
                        </m:ctrlPr>
                      </m:sSubPr>
                      <m:e>
                        <m:r>
                          <a:rPr lang="fr-FR" b="0" i="1" smtClean="0">
                            <a:latin typeface="Cambria Math"/>
                          </a:rPr>
                          <m:t>𝐶𝐺</m:t>
                        </m:r>
                      </m:e>
                      <m:sub>
                        <m:r>
                          <a:rPr lang="fr-FR" b="0" i="1" smtClean="0">
                            <a:latin typeface="Cambria Math"/>
                          </a:rPr>
                          <m:t>𝑖𝑗</m:t>
                        </m:r>
                      </m:sub>
                    </m:sSub>
                  </m:oMath>
                </a14:m>
                <a:endParaRPr lang="en-US" dirty="0" smtClean="0"/>
              </a:p>
              <a:p>
                <a:pPr lvl="1">
                  <a:spcBef>
                    <a:spcPts val="600"/>
                  </a:spcBef>
                  <a:buFont typeface="Arial" panose="020B0604020202020204" pitchFamily="34" charset="0"/>
                  <a:buChar char="•"/>
                </a:pPr>
                <a:r>
                  <a:rPr lang="en-US" dirty="0" smtClean="0"/>
                  <a:t> First stage: </a:t>
                </a:r>
                <a14:m>
                  <m:oMath xmlns:m="http://schemas.openxmlformats.org/officeDocument/2006/math">
                    <m:sSub>
                      <m:sSubPr>
                        <m:ctrlPr>
                          <a:rPr lang="fr-FR" i="1">
                            <a:latin typeface="Cambria Math"/>
                          </a:rPr>
                        </m:ctrlPr>
                      </m:sSubPr>
                      <m:e>
                        <m:r>
                          <a:rPr lang="fr-FR" b="0" i="1" smtClean="0">
                            <a:latin typeface="Cambria Math"/>
                          </a:rPr>
                          <m:t>𝐿</m:t>
                        </m:r>
                      </m:e>
                      <m:sub>
                        <m:r>
                          <a:rPr lang="fr-FR" i="1">
                            <a:latin typeface="Cambria Math"/>
                          </a:rPr>
                          <m:t>𝑖𝑗</m:t>
                        </m:r>
                      </m:sub>
                    </m:sSub>
                    <m:r>
                      <a:rPr lang="fr-FR" i="1">
                        <a:latin typeface="Cambria Math"/>
                      </a:rPr>
                      <m:t>=</m:t>
                    </m:r>
                    <m:sSub>
                      <m:sSubPr>
                        <m:ctrlPr>
                          <a:rPr lang="fr-FR" b="0" i="1" smtClean="0">
                            <a:latin typeface="Cambria Math"/>
                          </a:rPr>
                        </m:ctrlPr>
                      </m:sSubPr>
                      <m:e>
                        <m:r>
                          <a:rPr lang="fr-FR" i="1">
                            <a:latin typeface="Cambria Math"/>
                          </a:rPr>
                          <m:t>𝛼</m:t>
                        </m:r>
                      </m:e>
                      <m:sub>
                        <m:r>
                          <a:rPr lang="fr-FR" b="0" i="1" smtClean="0">
                            <a:latin typeface="Cambria Math"/>
                          </a:rPr>
                          <m:t>1</m:t>
                        </m:r>
                      </m:sub>
                    </m:sSub>
                    <m:r>
                      <a:rPr lang="fr-FR" i="1">
                        <a:latin typeface="Cambria Math"/>
                      </a:rPr>
                      <m:t>+</m:t>
                    </m:r>
                    <m:sSub>
                      <m:sSubPr>
                        <m:ctrlPr>
                          <a:rPr lang="fr-FR" b="0" i="1" smtClean="0">
                            <a:latin typeface="Cambria Math"/>
                          </a:rPr>
                        </m:ctrlPr>
                      </m:sSubPr>
                      <m:e>
                        <m:r>
                          <a:rPr lang="fr-FR" i="1">
                            <a:latin typeface="Cambria Math"/>
                          </a:rPr>
                          <m:t>𝜌</m:t>
                        </m:r>
                      </m:e>
                      <m:sub>
                        <m:r>
                          <a:rPr lang="fr-FR" b="0" i="1" smtClean="0">
                            <a:latin typeface="Cambria Math"/>
                          </a:rPr>
                          <m:t>1</m:t>
                        </m:r>
                      </m:sub>
                    </m:sSub>
                    <m:sSubSup>
                      <m:sSubSupPr>
                        <m:ctrlPr>
                          <a:rPr lang="fr-FR" i="1">
                            <a:latin typeface="Cambria Math"/>
                          </a:rPr>
                        </m:ctrlPr>
                      </m:sSubSupPr>
                      <m:e>
                        <m:r>
                          <a:rPr lang="fr-FR" i="1">
                            <a:latin typeface="Cambria Math"/>
                          </a:rPr>
                          <m:t>𝐷𝑌</m:t>
                        </m:r>
                      </m:e>
                      <m:sub>
                        <m:r>
                          <a:rPr lang="fr-FR" i="1">
                            <a:latin typeface="Cambria Math"/>
                          </a:rPr>
                          <m:t>𝑖𝑗</m:t>
                        </m:r>
                      </m:sub>
                      <m:sup>
                        <m:r>
                          <a:rPr lang="fr-FR" i="1">
                            <a:latin typeface="Cambria Math"/>
                          </a:rPr>
                          <m:t>0</m:t>
                        </m:r>
                      </m:sup>
                    </m:sSubSup>
                    <m:r>
                      <a:rPr lang="fr-FR" i="1">
                        <a:latin typeface="Cambria Math"/>
                      </a:rPr>
                      <m:t>+</m:t>
                    </m:r>
                    <m:r>
                      <a:rPr lang="fr-FR" b="0" i="1" smtClean="0">
                        <a:latin typeface="Cambria Math"/>
                      </a:rPr>
                      <m:t>𝜋</m:t>
                    </m:r>
                    <m:sSub>
                      <m:sSubPr>
                        <m:ctrlPr>
                          <a:rPr lang="fr-FR" i="1">
                            <a:latin typeface="Cambria Math"/>
                          </a:rPr>
                        </m:ctrlPr>
                      </m:sSubPr>
                      <m:e>
                        <m:r>
                          <a:rPr lang="fr-FR" b="0" i="1" smtClean="0">
                            <a:latin typeface="Cambria Math"/>
                          </a:rPr>
                          <m:t>𝐶𝐺</m:t>
                        </m:r>
                      </m:e>
                      <m:sub>
                        <m:r>
                          <a:rPr lang="fr-FR" i="1">
                            <a:latin typeface="Cambria Math"/>
                          </a:rPr>
                          <m:t>𝑖𝑗</m:t>
                        </m:r>
                      </m:sub>
                    </m:sSub>
                    <m:r>
                      <a:rPr lang="fr-FR" i="1">
                        <a:latin typeface="Cambria Math"/>
                      </a:rPr>
                      <m:t>+</m:t>
                    </m:r>
                    <m:sSub>
                      <m:sSubPr>
                        <m:ctrlPr>
                          <a:rPr lang="fr-FR" b="0" i="1" smtClean="0">
                            <a:latin typeface="Cambria Math"/>
                          </a:rPr>
                        </m:ctrlPr>
                      </m:sSubPr>
                      <m:e>
                        <m:r>
                          <a:rPr lang="fr-FR" i="1">
                            <a:latin typeface="Cambria Math"/>
                          </a:rPr>
                          <m:t>𝛾</m:t>
                        </m:r>
                      </m:e>
                      <m:sub>
                        <m:r>
                          <a:rPr lang="fr-FR" b="0" i="1" smtClean="0">
                            <a:latin typeface="Cambria Math"/>
                          </a:rPr>
                          <m:t>1</m:t>
                        </m:r>
                      </m:sub>
                    </m:sSub>
                    <m:sSub>
                      <m:sSubPr>
                        <m:ctrlPr>
                          <a:rPr lang="fr-FR" i="1">
                            <a:latin typeface="Cambria Math"/>
                          </a:rPr>
                        </m:ctrlPr>
                      </m:sSubPr>
                      <m:e>
                        <m:r>
                          <a:rPr lang="fr-FR" i="1">
                            <a:latin typeface="Cambria Math"/>
                          </a:rPr>
                          <m:t>𝑋</m:t>
                        </m:r>
                      </m:e>
                      <m:sub>
                        <m:r>
                          <a:rPr lang="fr-FR" i="1">
                            <a:latin typeface="Cambria Math"/>
                          </a:rPr>
                          <m:t>𝑖𝑗</m:t>
                        </m:r>
                      </m:sub>
                    </m:sSub>
                    <m:r>
                      <a:rPr lang="fr-FR" i="1">
                        <a:latin typeface="Cambria Math"/>
                      </a:rPr>
                      <m:t>+</m:t>
                    </m:r>
                    <m:sSub>
                      <m:sSubPr>
                        <m:ctrlPr>
                          <a:rPr lang="fr-FR" i="1">
                            <a:latin typeface="Cambria Math"/>
                          </a:rPr>
                        </m:ctrlPr>
                      </m:sSubPr>
                      <m:e>
                        <m:r>
                          <a:rPr lang="fr-FR" b="0" i="1" smtClean="0">
                            <a:latin typeface="Cambria Math"/>
                          </a:rPr>
                          <m:t>𝜂</m:t>
                        </m:r>
                      </m:e>
                      <m:sub>
                        <m:r>
                          <a:rPr lang="fr-FR" i="1">
                            <a:latin typeface="Cambria Math"/>
                          </a:rPr>
                          <m:t>𝑖𝑗</m:t>
                        </m:r>
                      </m:sub>
                    </m:sSub>
                  </m:oMath>
                </a14:m>
                <a:endParaRPr lang="en-US" dirty="0" smtClean="0"/>
              </a:p>
              <a:p>
                <a:pPr lvl="1">
                  <a:spcBef>
                    <a:spcPts val="600"/>
                  </a:spcBef>
                  <a:buFont typeface="Arial" panose="020B0604020202020204" pitchFamily="34" charset="0"/>
                  <a:buChar char="•"/>
                </a:pPr>
                <a:r>
                  <a:rPr lang="en-US" dirty="0" smtClean="0"/>
                  <a:t> Reduced form: </a:t>
                </a:r>
                <a14:m>
                  <m:oMath xmlns:m="http://schemas.openxmlformats.org/officeDocument/2006/math">
                    <m:sSub>
                      <m:sSubPr>
                        <m:ctrlPr>
                          <a:rPr lang="fr-FR" i="1">
                            <a:latin typeface="Cambria Math"/>
                          </a:rPr>
                        </m:ctrlPr>
                      </m:sSubPr>
                      <m:e>
                        <m:r>
                          <a:rPr lang="fr-FR" i="1">
                            <a:latin typeface="Cambria Math"/>
                          </a:rPr>
                          <m:t>𝐷𝑌</m:t>
                        </m:r>
                      </m:e>
                      <m:sub>
                        <m:r>
                          <a:rPr lang="fr-FR" i="1">
                            <a:latin typeface="Cambria Math"/>
                          </a:rPr>
                          <m:t>𝑖𝑗</m:t>
                        </m:r>
                      </m:sub>
                    </m:sSub>
                    <m:r>
                      <a:rPr lang="fr-FR" i="1">
                        <a:latin typeface="Cambria Math"/>
                      </a:rPr>
                      <m:t>=</m:t>
                    </m:r>
                    <m:sSub>
                      <m:sSubPr>
                        <m:ctrlPr>
                          <a:rPr lang="fr-FR" b="0" i="1" smtClean="0">
                            <a:latin typeface="Cambria Math"/>
                          </a:rPr>
                        </m:ctrlPr>
                      </m:sSubPr>
                      <m:e>
                        <m:r>
                          <a:rPr lang="fr-FR" i="1">
                            <a:latin typeface="Cambria Math"/>
                          </a:rPr>
                          <m:t>𝛼</m:t>
                        </m:r>
                      </m:e>
                      <m:sub>
                        <m:r>
                          <a:rPr lang="fr-FR" b="0" i="1" smtClean="0">
                            <a:latin typeface="Cambria Math"/>
                          </a:rPr>
                          <m:t>0</m:t>
                        </m:r>
                      </m:sub>
                    </m:sSub>
                    <m:r>
                      <a:rPr lang="fr-FR" i="1">
                        <a:latin typeface="Cambria Math"/>
                      </a:rPr>
                      <m:t>+</m:t>
                    </m:r>
                    <m:sSub>
                      <m:sSubPr>
                        <m:ctrlPr>
                          <a:rPr lang="fr-FR" b="0" i="1" smtClean="0">
                            <a:latin typeface="Cambria Math"/>
                          </a:rPr>
                        </m:ctrlPr>
                      </m:sSubPr>
                      <m:e>
                        <m:r>
                          <a:rPr lang="fr-FR" i="1">
                            <a:latin typeface="Cambria Math"/>
                          </a:rPr>
                          <m:t>𝜌</m:t>
                        </m:r>
                      </m:e>
                      <m:sub>
                        <m:r>
                          <a:rPr lang="fr-FR" b="0" i="1" smtClean="0">
                            <a:latin typeface="Cambria Math"/>
                          </a:rPr>
                          <m:t>0</m:t>
                        </m:r>
                      </m:sub>
                    </m:sSub>
                    <m:sSubSup>
                      <m:sSubSupPr>
                        <m:ctrlPr>
                          <a:rPr lang="fr-FR" i="1">
                            <a:latin typeface="Cambria Math"/>
                          </a:rPr>
                        </m:ctrlPr>
                      </m:sSubSupPr>
                      <m:e>
                        <m:r>
                          <a:rPr lang="fr-FR" i="1">
                            <a:latin typeface="Cambria Math"/>
                          </a:rPr>
                          <m:t>𝐷𝑌</m:t>
                        </m:r>
                      </m:e>
                      <m:sub>
                        <m:r>
                          <a:rPr lang="fr-FR" i="1">
                            <a:latin typeface="Cambria Math"/>
                          </a:rPr>
                          <m:t>𝑖𝑗</m:t>
                        </m:r>
                      </m:sub>
                      <m:sup>
                        <m:r>
                          <a:rPr lang="fr-FR" i="1">
                            <a:latin typeface="Cambria Math"/>
                          </a:rPr>
                          <m:t>0</m:t>
                        </m:r>
                      </m:sup>
                    </m:sSubSup>
                    <m:r>
                      <a:rPr lang="fr-FR" i="1">
                        <a:latin typeface="Cambria Math"/>
                      </a:rPr>
                      <m:t>+</m:t>
                    </m:r>
                    <m:r>
                      <a:rPr lang="fr-FR" b="0" i="1" smtClean="0">
                        <a:latin typeface="Cambria Math"/>
                      </a:rPr>
                      <m:t>𝜃</m:t>
                    </m:r>
                    <m:sSub>
                      <m:sSubPr>
                        <m:ctrlPr>
                          <a:rPr lang="fr-FR" i="1">
                            <a:latin typeface="Cambria Math"/>
                          </a:rPr>
                        </m:ctrlPr>
                      </m:sSubPr>
                      <m:e>
                        <m:r>
                          <a:rPr lang="fr-FR" b="0" i="1" smtClean="0">
                            <a:latin typeface="Cambria Math"/>
                          </a:rPr>
                          <m:t>𝐶𝐺</m:t>
                        </m:r>
                      </m:e>
                      <m:sub>
                        <m:r>
                          <a:rPr lang="fr-FR" i="1">
                            <a:latin typeface="Cambria Math"/>
                          </a:rPr>
                          <m:t>𝑖𝑗</m:t>
                        </m:r>
                      </m:sub>
                    </m:sSub>
                    <m:r>
                      <a:rPr lang="fr-FR" i="1">
                        <a:latin typeface="Cambria Math"/>
                      </a:rPr>
                      <m:t>+</m:t>
                    </m:r>
                    <m:sSub>
                      <m:sSubPr>
                        <m:ctrlPr>
                          <a:rPr lang="fr-FR" b="0" i="1" smtClean="0">
                            <a:latin typeface="Cambria Math"/>
                          </a:rPr>
                        </m:ctrlPr>
                      </m:sSubPr>
                      <m:e>
                        <m:r>
                          <a:rPr lang="fr-FR" i="1">
                            <a:latin typeface="Cambria Math"/>
                          </a:rPr>
                          <m:t>𝛾</m:t>
                        </m:r>
                      </m:e>
                      <m:sub>
                        <m:r>
                          <a:rPr lang="fr-FR" b="0" i="1" smtClean="0">
                            <a:latin typeface="Cambria Math"/>
                          </a:rPr>
                          <m:t>0</m:t>
                        </m:r>
                      </m:sub>
                    </m:sSub>
                    <m:sSub>
                      <m:sSubPr>
                        <m:ctrlPr>
                          <a:rPr lang="fr-FR" i="1">
                            <a:latin typeface="Cambria Math"/>
                          </a:rPr>
                        </m:ctrlPr>
                      </m:sSubPr>
                      <m:e>
                        <m:r>
                          <a:rPr lang="fr-FR" i="1">
                            <a:latin typeface="Cambria Math"/>
                          </a:rPr>
                          <m:t>𝑋</m:t>
                        </m:r>
                      </m:e>
                      <m:sub>
                        <m:r>
                          <a:rPr lang="fr-FR" i="1">
                            <a:latin typeface="Cambria Math"/>
                          </a:rPr>
                          <m:t>𝑖𝑗</m:t>
                        </m:r>
                      </m:sub>
                    </m:sSub>
                    <m:r>
                      <a:rPr lang="fr-FR" i="1">
                        <a:latin typeface="Cambria Math"/>
                      </a:rPr>
                      <m:t>+</m:t>
                    </m:r>
                    <m:sSub>
                      <m:sSubPr>
                        <m:ctrlPr>
                          <a:rPr lang="fr-FR" i="1">
                            <a:latin typeface="Cambria Math"/>
                          </a:rPr>
                        </m:ctrlPr>
                      </m:sSubPr>
                      <m:e>
                        <m:r>
                          <a:rPr lang="fr-FR" b="0" i="1" smtClean="0">
                            <a:latin typeface="Cambria Math"/>
                          </a:rPr>
                          <m:t>𝜁</m:t>
                        </m:r>
                      </m:e>
                      <m:sub>
                        <m:r>
                          <a:rPr lang="fr-FR" i="1">
                            <a:latin typeface="Cambria Math"/>
                          </a:rPr>
                          <m:t>𝑖𝑗</m:t>
                        </m:r>
                      </m:sub>
                    </m:sSub>
                  </m:oMath>
                </a14:m>
                <a:endParaRPr lang="en-US" dirty="0" smtClean="0"/>
              </a:p>
              <a:p>
                <a:pPr>
                  <a:buFont typeface="Arial" panose="020B0604020202020204" pitchFamily="34" charset="0"/>
                  <a:buChar char="•"/>
                </a:pPr>
                <a:r>
                  <a:rPr lang="en-US" dirty="0" smtClean="0"/>
                  <a:t>Homophily bias of observables: IV estimates should not differ much when observables are removed</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2"/>
                <a:stretch>
                  <a:fillRect l="-867" t="-458"/>
                </a:stretch>
              </a:blipFill>
            </p:spPr>
            <p:txBody>
              <a:bodyPr/>
              <a:lstStyle/>
              <a:p>
                <a:r>
                  <a:rPr lang="en-US">
                    <a:noFill/>
                  </a:rPr>
                  <a:t> </a:t>
                </a:r>
              </a:p>
            </p:txBody>
          </p:sp>
        </mc:Fallback>
      </mc:AlternateContent>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54</a:t>
            </a:fld>
            <a:endParaRPr lang="fr-FR"/>
          </a:p>
        </p:txBody>
      </p:sp>
    </p:spTree>
    <p:extLst>
      <p:ext uri="{BB962C8B-B14F-4D97-AF65-F5344CB8AC3E}">
        <p14:creationId xmlns:p14="http://schemas.microsoft.com/office/powerpoint/2010/main" val="351325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Interpretation and Inference</a:t>
            </a:r>
            <a:endParaRPr lang="en-US"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lstStyle/>
              <a:p>
                <a:pPr>
                  <a:buFont typeface="Arial" panose="020B0604020202020204" pitchFamily="34" charset="0"/>
                  <a:buChar char="•"/>
                </a:pPr>
                <a:r>
                  <a:rPr lang="en-US" dirty="0" smtClean="0"/>
                  <a:t>Estimate the LATE among compliers: those who become friends </a:t>
                </a:r>
                <a:r>
                  <a:rPr lang="en-US" i="1" dirty="0"/>
                  <a:t>because of</a:t>
                </a:r>
                <a:r>
                  <a:rPr lang="en-US" dirty="0"/>
                  <a:t> the assignment</a:t>
                </a:r>
              </a:p>
              <a:p>
                <a:pPr lvl="1">
                  <a:spcBef>
                    <a:spcPts val="600"/>
                  </a:spcBef>
                  <a:buFont typeface="Arial" panose="020B0604020202020204" pitchFamily="34" charset="0"/>
                  <a:buChar char="•"/>
                </a:pPr>
                <a:r>
                  <a:rPr lang="en-US" sz="2000" dirty="0" smtClean="0"/>
                  <a:t> Very strong first stage, </a:t>
                </a:r>
                <a:r>
                  <a:rPr lang="en-US" sz="2000" dirty="0"/>
                  <a:t>exogeneity and monotonicity are likely satisfied</a:t>
                </a:r>
              </a:p>
              <a:p>
                <a:pPr lvl="1">
                  <a:spcBef>
                    <a:spcPts val="600"/>
                  </a:spcBef>
                  <a:buFont typeface="Arial" panose="020B0604020202020204" pitchFamily="34" charset="0"/>
                  <a:buChar char="•"/>
                </a:pPr>
                <a:r>
                  <a:rPr lang="en-US" sz="2000" dirty="0" smtClean="0"/>
                  <a:t> Exclusion </a:t>
                </a:r>
                <a:r>
                  <a:rPr lang="en-US" sz="2000" dirty="0"/>
                  <a:t>restriction: common membership does not affect opinions through other </a:t>
                </a:r>
                <a:r>
                  <a:rPr lang="en-US" sz="2000" dirty="0" smtClean="0"/>
                  <a:t>channels</a:t>
                </a:r>
                <a:endParaRPr lang="en-US" sz="2000" dirty="0"/>
              </a:p>
              <a:p>
                <a:pPr lvl="1">
                  <a:spcBef>
                    <a:spcPts val="600"/>
                  </a:spcBef>
                  <a:buFont typeface="Arial" panose="020B0604020202020204" pitchFamily="34" charset="0"/>
                  <a:buChar char="•"/>
                </a:pPr>
                <a:r>
                  <a:rPr lang="en-US" sz="2000" dirty="0" smtClean="0"/>
                  <a:t> Possible </a:t>
                </a:r>
                <a:r>
                  <a:rPr lang="en-US" sz="2000" dirty="0"/>
                  <a:t>checks: convergence among </a:t>
                </a:r>
                <a:r>
                  <a:rPr lang="en-US" sz="2000" dirty="0" smtClean="0"/>
                  <a:t>same-group non-friends</a:t>
                </a:r>
              </a:p>
              <a:p>
                <a:pPr>
                  <a:buFont typeface="Arial" panose="020B0604020202020204" pitchFamily="34" charset="0"/>
                  <a:buChar char="•"/>
                </a:pPr>
                <a:r>
                  <a:rPr lang="en-US" dirty="0" smtClean="0"/>
                  <a:t>Explore heterogeneity of the effect: Estimate the effect as a nonparametric function of different characteristics: </a:t>
                </a:r>
                <a14:m>
                  <m:oMath xmlns:m="http://schemas.openxmlformats.org/officeDocument/2006/math">
                    <m:r>
                      <a:rPr lang="fr-FR" i="1">
                        <a:latin typeface="Cambria Math"/>
                      </a:rPr>
                      <m:t>𝛽</m:t>
                    </m:r>
                    <m:r>
                      <a:rPr lang="fr-FR" b="0" i="1" smtClean="0">
                        <a:latin typeface="Cambria Math"/>
                      </a:rPr>
                      <m:t>(</m:t>
                    </m:r>
                    <m:r>
                      <a:rPr lang="fr-FR" b="0" i="1" smtClean="0">
                        <a:latin typeface="Cambria Math"/>
                      </a:rPr>
                      <m:t>𝑝𝑜𝑙𝑖𝑡𝑖𝑐𝑎𝑙</m:t>
                    </m:r>
                    <m:r>
                      <a:rPr lang="fr-FR" b="0" i="1" smtClean="0">
                        <a:latin typeface="Cambria Math"/>
                      </a:rPr>
                      <m:t> </m:t>
                    </m:r>
                    <m:r>
                      <a:rPr lang="fr-FR" b="0" i="1" smtClean="0">
                        <a:latin typeface="Cambria Math"/>
                      </a:rPr>
                      <m:t>𝑜𝑝𝑖𝑛𝑖𝑜𝑛𝑠</m:t>
                    </m:r>
                    <m:r>
                      <a:rPr lang="fr-FR" b="0" i="1" smtClean="0">
                        <a:latin typeface="Cambria Math"/>
                      </a:rPr>
                      <m:t>, </m:t>
                    </m:r>
                    <m:r>
                      <a:rPr lang="fr-FR" b="0" i="1" smtClean="0">
                        <a:latin typeface="Cambria Math"/>
                      </a:rPr>
                      <m:t>𝑛𝑒𝑡𝑤𝑜𝑟𝑘</m:t>
                    </m:r>
                    <m:r>
                      <a:rPr lang="fr-FR" b="0" i="1" smtClean="0">
                        <a:latin typeface="Cambria Math"/>
                      </a:rPr>
                      <m:t> </m:t>
                    </m:r>
                    <m:r>
                      <a:rPr lang="fr-FR" b="0" i="1" smtClean="0">
                        <a:latin typeface="Cambria Math"/>
                      </a:rPr>
                      <m:t>𝑝𝑜𝑠𝑖𝑡𝑖𝑜𝑛𝑠</m:t>
                    </m:r>
                    <m:r>
                      <a:rPr lang="fr-FR" b="0" i="1" smtClean="0">
                        <a:latin typeface="Cambria Math"/>
                      </a:rPr>
                      <m:t>, </m:t>
                    </m:r>
                    <m:r>
                      <a:rPr lang="fr-FR" b="0" i="1" smtClean="0">
                        <a:latin typeface="Cambria Math"/>
                      </a:rPr>
                      <m:t>𝑒𝑡𝑐</m:t>
                    </m:r>
                    <m:r>
                      <a:rPr lang="fr-FR" b="0" i="1" smtClean="0">
                        <a:latin typeface="Cambria Math"/>
                      </a:rPr>
                      <m:t>.)</m:t>
                    </m:r>
                  </m:oMath>
                </a14:m>
                <a:r>
                  <a:rPr lang="en-US" dirty="0" smtClean="0"/>
                  <a:t> with weights by a kernel function</a:t>
                </a:r>
              </a:p>
              <a:p>
                <a:pPr>
                  <a:buFont typeface="Arial" panose="020B0604020202020204" pitchFamily="34" charset="0"/>
                  <a:buChar char="•"/>
                </a:pPr>
                <a:r>
                  <a:rPr lang="en-US" dirty="0" smtClean="0"/>
                  <a:t>Double clustering at group level: allow for arbitrary correlations of error terms across 2 observations with a common group.</a:t>
                </a:r>
                <a:endParaRPr lang="en-US"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2"/>
                <a:stretch>
                  <a:fillRect l="-867" t="-801" r="-800"/>
                </a:stretch>
              </a:blipFill>
            </p:spPr>
            <p:txBody>
              <a:bodyPr/>
              <a:lstStyle/>
              <a:p>
                <a:r>
                  <a:rPr lang="en-US">
                    <a:noFill/>
                  </a:rPr>
                  <a:t> </a:t>
                </a:r>
              </a:p>
            </p:txBody>
          </p:sp>
        </mc:Fallback>
      </mc:AlternateContent>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55</a:t>
            </a:fld>
            <a:endParaRPr lang="fr-FR"/>
          </a:p>
        </p:txBody>
      </p:sp>
    </p:spTree>
    <p:extLst>
      <p:ext uri="{BB962C8B-B14F-4D97-AF65-F5344CB8AC3E}">
        <p14:creationId xmlns:p14="http://schemas.microsoft.com/office/powerpoint/2010/main" val="67473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Data description</a:t>
            </a:r>
            <a:endParaRPr lang="en-US" dirty="0"/>
          </a:p>
        </p:txBody>
      </p:sp>
      <p:sp>
        <p:nvSpPr>
          <p:cNvPr id="3" name="Espace réservé du contenu 2"/>
          <p:cNvSpPr>
            <a:spLocks noGrp="1"/>
          </p:cNvSpPr>
          <p:nvPr>
            <p:ph idx="1"/>
          </p:nvPr>
        </p:nvSpPr>
        <p:spPr>
          <a:xfrm>
            <a:off x="0" y="836614"/>
            <a:ext cx="4644008" cy="5329237"/>
          </a:xfrm>
        </p:spPr>
        <p:txBody>
          <a:bodyPr/>
          <a:lstStyle/>
          <a:p>
            <a:pPr marL="0" indent="0"/>
            <a:r>
              <a:rPr lang="en-US" dirty="0" smtClean="0"/>
              <a:t>Quality of network survey:</a:t>
            </a:r>
          </a:p>
          <a:p>
            <a:pPr>
              <a:buFont typeface="Arial" panose="020B0604020202020204" pitchFamily="34" charset="0"/>
              <a:buChar char="•"/>
            </a:pPr>
            <a:r>
              <a:rPr lang="en-US" dirty="0" smtClean="0"/>
              <a:t>Participation rate of 66% (completed survey) for the 2013 cohort: in line with </a:t>
            </a:r>
            <a:r>
              <a:rPr lang="en-US" dirty="0" err="1" smtClean="0"/>
              <a:t>Leider</a:t>
            </a:r>
            <a:r>
              <a:rPr lang="en-US" dirty="0" smtClean="0"/>
              <a:t> et al (2009), </a:t>
            </a:r>
            <a:r>
              <a:rPr lang="en-US" dirty="0" err="1" smtClean="0"/>
              <a:t>Goeree</a:t>
            </a:r>
            <a:r>
              <a:rPr lang="en-US" dirty="0" smtClean="0"/>
              <a:t> et al (2010)</a:t>
            </a:r>
          </a:p>
          <a:p>
            <a:pPr>
              <a:buFont typeface="Arial" panose="020B0604020202020204" pitchFamily="34" charset="0"/>
              <a:buChar char="•"/>
            </a:pPr>
            <a:r>
              <a:rPr lang="en-US" dirty="0" smtClean="0"/>
              <a:t>High quality of reported friendship</a:t>
            </a:r>
            <a:endParaRPr lang="en-US" dirty="0"/>
          </a:p>
        </p:txBody>
      </p:sp>
      <p:graphicFrame>
        <p:nvGraphicFramePr>
          <p:cNvPr id="5" name="Espace réservé du contenu 4"/>
          <p:cNvGraphicFramePr>
            <a:graphicFrameLocks/>
          </p:cNvGraphicFramePr>
          <p:nvPr>
            <p:extLst>
              <p:ext uri="{D42A27DB-BD31-4B8C-83A1-F6EECF244321}">
                <p14:modId xmlns:p14="http://schemas.microsoft.com/office/powerpoint/2010/main" val="3550988006"/>
              </p:ext>
            </p:extLst>
          </p:nvPr>
        </p:nvGraphicFramePr>
        <p:xfrm>
          <a:off x="4644008" y="908720"/>
          <a:ext cx="4392488" cy="5256592"/>
        </p:xfrm>
        <a:graphic>
          <a:graphicData uri="http://schemas.openxmlformats.org/drawingml/2006/table">
            <a:tbl>
              <a:tblPr>
                <a:tableStyleId>{6E25E649-3F16-4E02-A733-19D2CDBF48F0}</a:tableStyleId>
              </a:tblPr>
              <a:tblGrid>
                <a:gridCol w="3430300"/>
                <a:gridCol w="962188"/>
              </a:tblGrid>
              <a:tr h="292033">
                <a:tc>
                  <a:txBody>
                    <a:bodyPr/>
                    <a:lstStyle/>
                    <a:p>
                      <a:pPr algn="ctr">
                        <a:lnSpc>
                          <a:spcPct val="107000"/>
                        </a:lnSpc>
                        <a:spcAft>
                          <a:spcPts val="0"/>
                        </a:spcAft>
                      </a:pPr>
                      <a:r>
                        <a:rPr lang="fr-FR" sz="1600" dirty="0">
                          <a:effectLst/>
                        </a:rPr>
                        <a:t> </a:t>
                      </a:r>
                      <a:endParaRPr lang="en-US" sz="1600" dirty="0">
                        <a:effectLst/>
                        <a:latin typeface="Calibri"/>
                        <a:ea typeface="Times New Roman"/>
                        <a:cs typeface="Times New Roman"/>
                      </a:endParaRPr>
                    </a:p>
                  </a:txBody>
                  <a:tcPr marL="68580" marR="68580" marT="0" marB="0"/>
                </a:tc>
                <a:tc>
                  <a:txBody>
                    <a:bodyPr/>
                    <a:lstStyle/>
                    <a:p>
                      <a:pPr algn="ctr">
                        <a:lnSpc>
                          <a:spcPct val="107000"/>
                        </a:lnSpc>
                        <a:spcAft>
                          <a:spcPts val="0"/>
                        </a:spcAft>
                      </a:pPr>
                      <a:r>
                        <a:rPr lang="fr-FR" sz="1600">
                          <a:effectLst/>
                        </a:rPr>
                        <a:t>mean</a:t>
                      </a:r>
                      <a:endParaRPr lang="en-US" sz="1600">
                        <a:effectLst/>
                        <a:latin typeface="Calibri"/>
                        <a:ea typeface="Times New Roman"/>
                        <a:cs typeface="Times New Roman"/>
                      </a:endParaRPr>
                    </a:p>
                  </a:txBody>
                  <a:tcPr marL="68580" marR="68580" marT="0" marB="0"/>
                </a:tc>
              </a:tr>
              <a:tr h="292033">
                <a:tc>
                  <a:txBody>
                    <a:bodyPr/>
                    <a:lstStyle/>
                    <a:p>
                      <a:pPr algn="ctr">
                        <a:lnSpc>
                          <a:spcPct val="107000"/>
                        </a:lnSpc>
                        <a:spcAft>
                          <a:spcPts val="0"/>
                        </a:spcAft>
                      </a:pPr>
                      <a:r>
                        <a:rPr lang="fr-FR" sz="1600" dirty="0">
                          <a:effectLst/>
                        </a:rPr>
                        <a:t>VARIABLES</a:t>
                      </a:r>
                      <a:endParaRPr lang="en-US" sz="1600" dirty="0">
                        <a:effectLst/>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dirty="0">
                          <a:effectLst/>
                        </a:rPr>
                        <a:t>(</a:t>
                      </a:r>
                      <a:r>
                        <a:rPr lang="fr-FR" sz="1600" dirty="0" err="1">
                          <a:effectLst/>
                        </a:rPr>
                        <a:t>sd</a:t>
                      </a:r>
                      <a:r>
                        <a:rPr lang="fr-FR" sz="1600" dirty="0">
                          <a:effectLst/>
                        </a:rPr>
                        <a:t>)</a:t>
                      </a:r>
                      <a:endParaRPr lang="en-US" sz="1600" dirty="0">
                        <a:effectLst/>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r>
              <a:tr h="292033">
                <a:tc>
                  <a:txBody>
                    <a:bodyPr/>
                    <a:lstStyle/>
                    <a:p>
                      <a:pPr algn="ctr">
                        <a:lnSpc>
                          <a:spcPct val="107000"/>
                        </a:lnSpc>
                        <a:spcAft>
                          <a:spcPts val="0"/>
                        </a:spcAft>
                      </a:pPr>
                      <a:r>
                        <a:rPr lang="fr-FR" sz="1600">
                          <a:effectLst/>
                        </a:rPr>
                        <a:t> </a:t>
                      </a:r>
                      <a:endParaRPr lang="en-US" sz="160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fr-FR" sz="1600">
                          <a:effectLst/>
                        </a:rPr>
                        <a:t> </a:t>
                      </a:r>
                      <a:endParaRPr lang="en-US" sz="160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r>
              <a:tr h="292033">
                <a:tc>
                  <a:txBody>
                    <a:bodyPr/>
                    <a:lstStyle/>
                    <a:p>
                      <a:pPr algn="ctr">
                        <a:lnSpc>
                          <a:spcPct val="107000"/>
                        </a:lnSpc>
                        <a:spcAft>
                          <a:spcPts val="0"/>
                        </a:spcAft>
                      </a:pPr>
                      <a:r>
                        <a:rPr lang="fr-FR" sz="1600">
                          <a:effectLst/>
                        </a:rPr>
                        <a:t>Number of reported friends</a:t>
                      </a:r>
                      <a:endParaRPr lang="en-US" sz="1600">
                        <a:effectLst/>
                        <a:latin typeface="Calibri"/>
                        <a:ea typeface="Times New Roman"/>
                        <a:cs typeface="Times New Roman"/>
                      </a:endParaRPr>
                    </a:p>
                  </a:txBody>
                  <a:tcPr marL="68580" marR="68580" marT="0" marB="0"/>
                </a:tc>
                <a:tc>
                  <a:txBody>
                    <a:bodyPr/>
                    <a:lstStyle/>
                    <a:p>
                      <a:pPr algn="ctr">
                        <a:lnSpc>
                          <a:spcPct val="107000"/>
                        </a:lnSpc>
                        <a:spcAft>
                          <a:spcPts val="0"/>
                        </a:spcAft>
                      </a:pPr>
                      <a:r>
                        <a:rPr lang="fr-FR" sz="1600">
                          <a:effectLst/>
                        </a:rPr>
                        <a:t>8.560</a:t>
                      </a:r>
                      <a:endParaRPr lang="en-US" sz="1600">
                        <a:effectLst/>
                        <a:latin typeface="Calibri"/>
                        <a:ea typeface="Times New Roman"/>
                        <a:cs typeface="Times New Roman"/>
                      </a:endParaRPr>
                    </a:p>
                  </a:txBody>
                  <a:tcPr marL="68580" marR="68580" marT="0" marB="0"/>
                </a:tc>
              </a:tr>
              <a:tr h="292033">
                <a:tc>
                  <a:txBody>
                    <a:bodyPr/>
                    <a:lstStyle/>
                    <a:p>
                      <a:pPr algn="ctr">
                        <a:lnSpc>
                          <a:spcPct val="107000"/>
                        </a:lnSpc>
                        <a:spcAft>
                          <a:spcPts val="0"/>
                        </a:spcAft>
                      </a:pPr>
                      <a:r>
                        <a:rPr lang="fr-FR" sz="1600" dirty="0">
                          <a:effectLst/>
                        </a:rPr>
                        <a:t> </a:t>
                      </a:r>
                      <a:endParaRPr lang="en-US" sz="1600" dirty="0">
                        <a:effectLst/>
                        <a:latin typeface="Calibri"/>
                        <a:ea typeface="Times New Roman"/>
                        <a:cs typeface="Times New Roman"/>
                      </a:endParaRPr>
                    </a:p>
                  </a:txBody>
                  <a:tcPr marL="68580" marR="68580" marT="0" marB="0"/>
                </a:tc>
                <a:tc>
                  <a:txBody>
                    <a:bodyPr/>
                    <a:lstStyle/>
                    <a:p>
                      <a:pPr algn="ctr">
                        <a:lnSpc>
                          <a:spcPct val="107000"/>
                        </a:lnSpc>
                        <a:spcAft>
                          <a:spcPts val="0"/>
                        </a:spcAft>
                      </a:pPr>
                      <a:r>
                        <a:rPr lang="fr-FR" sz="1600">
                          <a:effectLst/>
                        </a:rPr>
                        <a:t>(2.056)</a:t>
                      </a:r>
                      <a:endParaRPr lang="en-US" sz="1600">
                        <a:effectLst/>
                        <a:latin typeface="Calibri"/>
                        <a:ea typeface="Times New Roman"/>
                        <a:cs typeface="Times New Roman"/>
                      </a:endParaRPr>
                    </a:p>
                  </a:txBody>
                  <a:tcPr marL="68580" marR="68580" marT="0" marB="0"/>
                </a:tc>
              </a:tr>
              <a:tr h="292033">
                <a:tc>
                  <a:txBody>
                    <a:bodyPr/>
                    <a:lstStyle/>
                    <a:p>
                      <a:pPr algn="ctr">
                        <a:lnSpc>
                          <a:spcPct val="107000"/>
                        </a:lnSpc>
                        <a:spcAft>
                          <a:spcPts val="0"/>
                        </a:spcAft>
                      </a:pPr>
                      <a:r>
                        <a:rPr lang="fr-FR" sz="1600" dirty="0" err="1">
                          <a:effectLst/>
                        </a:rPr>
                        <a:t>Number</a:t>
                      </a:r>
                      <a:r>
                        <a:rPr lang="fr-FR" sz="1600" dirty="0">
                          <a:effectLst/>
                        </a:rPr>
                        <a:t> of </a:t>
                      </a:r>
                      <a:r>
                        <a:rPr lang="fr-FR" sz="1600" dirty="0" err="1">
                          <a:effectLst/>
                        </a:rPr>
                        <a:t>reciprocal</a:t>
                      </a:r>
                      <a:r>
                        <a:rPr lang="fr-FR" sz="1600" dirty="0">
                          <a:effectLst/>
                        </a:rPr>
                        <a:t> </a:t>
                      </a:r>
                      <a:r>
                        <a:rPr lang="fr-FR" sz="1600" dirty="0" err="1">
                          <a:effectLst/>
                        </a:rPr>
                        <a:t>friends</a:t>
                      </a:r>
                      <a:endParaRPr lang="en-US" sz="1600" dirty="0">
                        <a:effectLst/>
                        <a:latin typeface="Calibri"/>
                        <a:ea typeface="Times New Roman"/>
                        <a:cs typeface="Times New Roman"/>
                      </a:endParaRPr>
                    </a:p>
                  </a:txBody>
                  <a:tcPr marL="68580" marR="68580" marT="0" marB="0"/>
                </a:tc>
                <a:tc>
                  <a:txBody>
                    <a:bodyPr/>
                    <a:lstStyle/>
                    <a:p>
                      <a:pPr algn="ctr">
                        <a:lnSpc>
                          <a:spcPct val="107000"/>
                        </a:lnSpc>
                        <a:spcAft>
                          <a:spcPts val="0"/>
                        </a:spcAft>
                      </a:pPr>
                      <a:r>
                        <a:rPr lang="fr-FR" sz="1600">
                          <a:effectLst/>
                        </a:rPr>
                        <a:t>4.064</a:t>
                      </a:r>
                      <a:endParaRPr lang="en-US" sz="1600">
                        <a:effectLst/>
                        <a:latin typeface="Calibri"/>
                        <a:ea typeface="Times New Roman"/>
                        <a:cs typeface="Times New Roman"/>
                      </a:endParaRPr>
                    </a:p>
                  </a:txBody>
                  <a:tcPr marL="68580" marR="68580" marT="0" marB="0"/>
                </a:tc>
              </a:tr>
              <a:tr h="292033">
                <a:tc>
                  <a:txBody>
                    <a:bodyPr/>
                    <a:lstStyle/>
                    <a:p>
                      <a:pPr algn="ctr">
                        <a:lnSpc>
                          <a:spcPct val="107000"/>
                        </a:lnSpc>
                        <a:spcAft>
                          <a:spcPts val="0"/>
                        </a:spcAft>
                      </a:pPr>
                      <a:r>
                        <a:rPr lang="fr-FR" sz="1600">
                          <a:effectLst/>
                        </a:rPr>
                        <a:t> </a:t>
                      </a:r>
                      <a:endParaRPr lang="en-US" sz="1600">
                        <a:effectLst/>
                        <a:latin typeface="Calibri"/>
                        <a:ea typeface="Times New Roman"/>
                        <a:cs typeface="Times New Roman"/>
                      </a:endParaRPr>
                    </a:p>
                  </a:txBody>
                  <a:tcPr marL="68580" marR="68580" marT="0" marB="0"/>
                </a:tc>
                <a:tc>
                  <a:txBody>
                    <a:bodyPr/>
                    <a:lstStyle/>
                    <a:p>
                      <a:pPr algn="ctr">
                        <a:lnSpc>
                          <a:spcPct val="107000"/>
                        </a:lnSpc>
                        <a:spcAft>
                          <a:spcPts val="0"/>
                        </a:spcAft>
                      </a:pPr>
                      <a:r>
                        <a:rPr lang="fr-FR" sz="1600">
                          <a:effectLst/>
                        </a:rPr>
                        <a:t>(1.998)</a:t>
                      </a:r>
                      <a:endParaRPr lang="en-US" sz="1600">
                        <a:effectLst/>
                        <a:latin typeface="Calibri"/>
                        <a:ea typeface="Times New Roman"/>
                        <a:cs typeface="Times New Roman"/>
                      </a:endParaRPr>
                    </a:p>
                  </a:txBody>
                  <a:tcPr marL="68580" marR="68580" marT="0" marB="0"/>
                </a:tc>
              </a:tr>
              <a:tr h="292033">
                <a:tc>
                  <a:txBody>
                    <a:bodyPr/>
                    <a:lstStyle/>
                    <a:p>
                      <a:pPr algn="ctr">
                        <a:lnSpc>
                          <a:spcPct val="107000"/>
                        </a:lnSpc>
                        <a:spcAft>
                          <a:spcPts val="0"/>
                        </a:spcAft>
                      </a:pPr>
                      <a:r>
                        <a:rPr lang="fr-FR" sz="1600">
                          <a:effectLst/>
                        </a:rPr>
                        <a:t>Correct answer : meeting</a:t>
                      </a:r>
                      <a:endParaRPr lang="en-US" sz="1600">
                        <a:effectLst/>
                        <a:latin typeface="Calibri"/>
                        <a:ea typeface="Times New Roman"/>
                        <a:cs typeface="Times New Roman"/>
                      </a:endParaRPr>
                    </a:p>
                  </a:txBody>
                  <a:tcPr marL="68580" marR="68580" marT="0" marB="0"/>
                </a:tc>
                <a:tc>
                  <a:txBody>
                    <a:bodyPr/>
                    <a:lstStyle/>
                    <a:p>
                      <a:pPr algn="ctr">
                        <a:lnSpc>
                          <a:spcPct val="107000"/>
                        </a:lnSpc>
                        <a:spcAft>
                          <a:spcPts val="0"/>
                        </a:spcAft>
                      </a:pPr>
                      <a:r>
                        <a:rPr lang="fr-FR" sz="1600">
                          <a:effectLst/>
                        </a:rPr>
                        <a:t>0.760</a:t>
                      </a:r>
                      <a:endParaRPr lang="en-US" sz="1600">
                        <a:effectLst/>
                        <a:latin typeface="Calibri"/>
                        <a:ea typeface="Times New Roman"/>
                        <a:cs typeface="Times New Roman"/>
                      </a:endParaRPr>
                    </a:p>
                  </a:txBody>
                  <a:tcPr marL="68580" marR="68580" marT="0" marB="0"/>
                </a:tc>
              </a:tr>
              <a:tr h="292033">
                <a:tc>
                  <a:txBody>
                    <a:bodyPr/>
                    <a:lstStyle/>
                    <a:p>
                      <a:pPr algn="ctr">
                        <a:lnSpc>
                          <a:spcPct val="107000"/>
                        </a:lnSpc>
                        <a:spcAft>
                          <a:spcPts val="0"/>
                        </a:spcAft>
                      </a:pPr>
                      <a:r>
                        <a:rPr lang="fr-FR" sz="1600">
                          <a:effectLst/>
                        </a:rPr>
                        <a:t> </a:t>
                      </a:r>
                      <a:endParaRPr lang="en-US" sz="1600">
                        <a:effectLst/>
                        <a:latin typeface="Calibri"/>
                        <a:ea typeface="Times New Roman"/>
                        <a:cs typeface="Times New Roman"/>
                      </a:endParaRPr>
                    </a:p>
                  </a:txBody>
                  <a:tcPr marL="68580" marR="68580" marT="0" marB="0"/>
                </a:tc>
                <a:tc>
                  <a:txBody>
                    <a:bodyPr/>
                    <a:lstStyle/>
                    <a:p>
                      <a:pPr algn="ctr">
                        <a:lnSpc>
                          <a:spcPct val="107000"/>
                        </a:lnSpc>
                        <a:spcAft>
                          <a:spcPts val="0"/>
                        </a:spcAft>
                      </a:pPr>
                      <a:r>
                        <a:rPr lang="fr-FR" sz="1600">
                          <a:effectLst/>
                        </a:rPr>
                        <a:t>(0.274)</a:t>
                      </a:r>
                      <a:endParaRPr lang="en-US" sz="1600">
                        <a:effectLst/>
                        <a:latin typeface="Calibri"/>
                        <a:ea typeface="Times New Roman"/>
                        <a:cs typeface="Times New Roman"/>
                      </a:endParaRPr>
                    </a:p>
                  </a:txBody>
                  <a:tcPr marL="68580" marR="68580" marT="0" marB="0"/>
                </a:tc>
              </a:tr>
              <a:tr h="292033">
                <a:tc>
                  <a:txBody>
                    <a:bodyPr/>
                    <a:lstStyle/>
                    <a:p>
                      <a:pPr algn="ctr">
                        <a:lnSpc>
                          <a:spcPct val="107000"/>
                        </a:lnSpc>
                        <a:spcAft>
                          <a:spcPts val="0"/>
                        </a:spcAft>
                      </a:pPr>
                      <a:r>
                        <a:rPr lang="fr-FR" sz="1600">
                          <a:effectLst/>
                        </a:rPr>
                        <a:t>Correct answer : time spent</a:t>
                      </a:r>
                      <a:endParaRPr lang="en-US" sz="1600">
                        <a:effectLst/>
                        <a:latin typeface="Calibri"/>
                        <a:ea typeface="Times New Roman"/>
                        <a:cs typeface="Times New Roman"/>
                      </a:endParaRPr>
                    </a:p>
                  </a:txBody>
                  <a:tcPr marL="68580" marR="68580" marT="0" marB="0"/>
                </a:tc>
                <a:tc>
                  <a:txBody>
                    <a:bodyPr/>
                    <a:lstStyle/>
                    <a:p>
                      <a:pPr algn="ctr">
                        <a:lnSpc>
                          <a:spcPct val="107000"/>
                        </a:lnSpc>
                        <a:spcAft>
                          <a:spcPts val="0"/>
                        </a:spcAft>
                      </a:pPr>
                      <a:r>
                        <a:rPr lang="fr-FR" sz="1600">
                          <a:effectLst/>
                        </a:rPr>
                        <a:t>0.521</a:t>
                      </a:r>
                      <a:endParaRPr lang="en-US" sz="1600">
                        <a:effectLst/>
                        <a:latin typeface="Calibri"/>
                        <a:ea typeface="Times New Roman"/>
                        <a:cs typeface="Times New Roman"/>
                      </a:endParaRPr>
                    </a:p>
                  </a:txBody>
                  <a:tcPr marL="68580" marR="68580" marT="0" marB="0"/>
                </a:tc>
              </a:tr>
              <a:tr h="292033">
                <a:tc>
                  <a:txBody>
                    <a:bodyPr/>
                    <a:lstStyle/>
                    <a:p>
                      <a:pPr algn="ctr">
                        <a:lnSpc>
                          <a:spcPct val="107000"/>
                        </a:lnSpc>
                        <a:spcAft>
                          <a:spcPts val="0"/>
                        </a:spcAft>
                      </a:pPr>
                      <a:r>
                        <a:rPr lang="fr-FR" sz="1600">
                          <a:effectLst/>
                        </a:rPr>
                        <a:t> </a:t>
                      </a:r>
                      <a:endParaRPr lang="en-US" sz="1600">
                        <a:effectLst/>
                        <a:latin typeface="Calibri"/>
                        <a:ea typeface="Times New Roman"/>
                        <a:cs typeface="Times New Roman"/>
                      </a:endParaRPr>
                    </a:p>
                  </a:txBody>
                  <a:tcPr marL="68580" marR="68580" marT="0" marB="0"/>
                </a:tc>
                <a:tc>
                  <a:txBody>
                    <a:bodyPr/>
                    <a:lstStyle/>
                    <a:p>
                      <a:pPr algn="ctr">
                        <a:lnSpc>
                          <a:spcPct val="107000"/>
                        </a:lnSpc>
                        <a:spcAft>
                          <a:spcPts val="0"/>
                        </a:spcAft>
                      </a:pPr>
                      <a:r>
                        <a:rPr lang="fr-FR" sz="1600">
                          <a:effectLst/>
                        </a:rPr>
                        <a:t>(0.337)</a:t>
                      </a:r>
                      <a:endParaRPr lang="en-US" sz="1600">
                        <a:effectLst/>
                        <a:latin typeface="Calibri"/>
                        <a:ea typeface="Times New Roman"/>
                        <a:cs typeface="Times New Roman"/>
                      </a:endParaRPr>
                    </a:p>
                  </a:txBody>
                  <a:tcPr marL="68580" marR="68580" marT="0" marB="0"/>
                </a:tc>
              </a:tr>
              <a:tr h="292033">
                <a:tc>
                  <a:txBody>
                    <a:bodyPr/>
                    <a:lstStyle/>
                    <a:p>
                      <a:pPr algn="ctr">
                        <a:lnSpc>
                          <a:spcPct val="107000"/>
                        </a:lnSpc>
                        <a:spcAft>
                          <a:spcPts val="0"/>
                        </a:spcAft>
                      </a:pPr>
                      <a:r>
                        <a:rPr lang="fr-FR" sz="1600">
                          <a:effectLst/>
                        </a:rPr>
                        <a:t>Correct answer : activity</a:t>
                      </a:r>
                      <a:endParaRPr lang="en-US" sz="1600">
                        <a:effectLst/>
                        <a:latin typeface="Calibri"/>
                        <a:ea typeface="Times New Roman"/>
                        <a:cs typeface="Times New Roman"/>
                      </a:endParaRPr>
                    </a:p>
                  </a:txBody>
                  <a:tcPr marL="68580" marR="68580" marT="0" marB="0"/>
                </a:tc>
                <a:tc>
                  <a:txBody>
                    <a:bodyPr/>
                    <a:lstStyle/>
                    <a:p>
                      <a:pPr algn="ctr">
                        <a:lnSpc>
                          <a:spcPct val="107000"/>
                        </a:lnSpc>
                        <a:spcAft>
                          <a:spcPts val="0"/>
                        </a:spcAft>
                      </a:pPr>
                      <a:r>
                        <a:rPr lang="fr-FR" sz="1600">
                          <a:effectLst/>
                        </a:rPr>
                        <a:t>0.461</a:t>
                      </a:r>
                      <a:endParaRPr lang="en-US" sz="1600">
                        <a:effectLst/>
                        <a:latin typeface="Calibri"/>
                        <a:ea typeface="Times New Roman"/>
                        <a:cs typeface="Times New Roman"/>
                      </a:endParaRPr>
                    </a:p>
                  </a:txBody>
                  <a:tcPr marL="68580" marR="68580" marT="0" marB="0"/>
                </a:tc>
              </a:tr>
              <a:tr h="292033">
                <a:tc>
                  <a:txBody>
                    <a:bodyPr/>
                    <a:lstStyle/>
                    <a:p>
                      <a:pPr algn="ctr">
                        <a:lnSpc>
                          <a:spcPct val="107000"/>
                        </a:lnSpc>
                        <a:spcAft>
                          <a:spcPts val="0"/>
                        </a:spcAft>
                      </a:pPr>
                      <a:r>
                        <a:rPr lang="fr-FR" sz="1600">
                          <a:effectLst/>
                        </a:rPr>
                        <a:t> </a:t>
                      </a:r>
                      <a:endParaRPr lang="en-US" sz="1600">
                        <a:effectLst/>
                        <a:latin typeface="Calibri"/>
                        <a:ea typeface="Times New Roman"/>
                        <a:cs typeface="Times New Roman"/>
                      </a:endParaRPr>
                    </a:p>
                  </a:txBody>
                  <a:tcPr marL="68580" marR="68580" marT="0" marB="0"/>
                </a:tc>
                <a:tc>
                  <a:txBody>
                    <a:bodyPr/>
                    <a:lstStyle/>
                    <a:p>
                      <a:pPr algn="ctr">
                        <a:lnSpc>
                          <a:spcPct val="107000"/>
                        </a:lnSpc>
                        <a:spcAft>
                          <a:spcPts val="0"/>
                        </a:spcAft>
                      </a:pPr>
                      <a:r>
                        <a:rPr lang="fr-FR" sz="1600">
                          <a:effectLst/>
                        </a:rPr>
                        <a:t>(0.305)</a:t>
                      </a:r>
                      <a:endParaRPr lang="en-US" sz="1600">
                        <a:effectLst/>
                        <a:latin typeface="Calibri"/>
                        <a:ea typeface="Times New Roman"/>
                        <a:cs typeface="Times New Roman"/>
                      </a:endParaRPr>
                    </a:p>
                  </a:txBody>
                  <a:tcPr marL="68580" marR="68580" marT="0" marB="0"/>
                </a:tc>
              </a:tr>
              <a:tr h="584064">
                <a:tc>
                  <a:txBody>
                    <a:bodyPr/>
                    <a:lstStyle/>
                    <a:p>
                      <a:pPr algn="ctr">
                        <a:lnSpc>
                          <a:spcPct val="107000"/>
                        </a:lnSpc>
                        <a:spcAft>
                          <a:spcPts val="0"/>
                        </a:spcAft>
                      </a:pPr>
                      <a:r>
                        <a:rPr lang="en-US" sz="1600">
                          <a:effectLst/>
                        </a:rPr>
                        <a:t>Correct answer : strength of the relationship</a:t>
                      </a:r>
                      <a:endParaRPr lang="en-US" sz="1600">
                        <a:effectLst/>
                        <a:latin typeface="Calibri"/>
                        <a:ea typeface="Times New Roman"/>
                        <a:cs typeface="Times New Roman"/>
                      </a:endParaRPr>
                    </a:p>
                  </a:txBody>
                  <a:tcPr marL="68580" marR="68580" marT="0" marB="0"/>
                </a:tc>
                <a:tc>
                  <a:txBody>
                    <a:bodyPr/>
                    <a:lstStyle/>
                    <a:p>
                      <a:pPr algn="ctr">
                        <a:lnSpc>
                          <a:spcPct val="107000"/>
                        </a:lnSpc>
                        <a:spcAft>
                          <a:spcPts val="0"/>
                        </a:spcAft>
                      </a:pPr>
                      <a:r>
                        <a:rPr lang="fr-FR" sz="1600">
                          <a:effectLst/>
                        </a:rPr>
                        <a:t>0.515</a:t>
                      </a:r>
                      <a:endParaRPr lang="en-US" sz="1600">
                        <a:effectLst/>
                        <a:latin typeface="Calibri"/>
                        <a:ea typeface="Times New Roman"/>
                        <a:cs typeface="Times New Roman"/>
                      </a:endParaRPr>
                    </a:p>
                  </a:txBody>
                  <a:tcPr marL="68580" marR="68580" marT="0" marB="0"/>
                </a:tc>
              </a:tr>
              <a:tr h="292033">
                <a:tc>
                  <a:txBody>
                    <a:bodyPr/>
                    <a:lstStyle/>
                    <a:p>
                      <a:pPr algn="ctr">
                        <a:lnSpc>
                          <a:spcPct val="107000"/>
                        </a:lnSpc>
                        <a:spcAft>
                          <a:spcPts val="0"/>
                        </a:spcAft>
                      </a:pPr>
                      <a:r>
                        <a:rPr lang="fr-FR" sz="1600">
                          <a:effectLst/>
                        </a:rPr>
                        <a:t> </a:t>
                      </a:r>
                      <a:endParaRPr lang="en-US" sz="1600">
                        <a:effectLst/>
                        <a:latin typeface="Calibri"/>
                        <a:ea typeface="Times New Roman"/>
                        <a:cs typeface="Times New Roman"/>
                      </a:endParaRPr>
                    </a:p>
                  </a:txBody>
                  <a:tcPr marL="68580" marR="68580" marT="0" marB="0"/>
                </a:tc>
                <a:tc>
                  <a:txBody>
                    <a:bodyPr/>
                    <a:lstStyle/>
                    <a:p>
                      <a:pPr algn="ctr">
                        <a:lnSpc>
                          <a:spcPct val="107000"/>
                        </a:lnSpc>
                        <a:spcAft>
                          <a:spcPts val="0"/>
                        </a:spcAft>
                      </a:pPr>
                      <a:r>
                        <a:rPr lang="fr-FR" sz="1600">
                          <a:effectLst/>
                        </a:rPr>
                        <a:t>(0.310)</a:t>
                      </a:r>
                      <a:endParaRPr lang="en-US" sz="1600">
                        <a:effectLst/>
                        <a:latin typeface="Calibri"/>
                        <a:ea typeface="Times New Roman"/>
                        <a:cs typeface="Times New Roman"/>
                      </a:endParaRPr>
                    </a:p>
                  </a:txBody>
                  <a:tcPr marL="68580" marR="68580" marT="0" marB="0"/>
                </a:tc>
              </a:tr>
              <a:tr h="292033">
                <a:tc>
                  <a:txBody>
                    <a:bodyPr/>
                    <a:lstStyle/>
                    <a:p>
                      <a:pPr algn="ctr">
                        <a:lnSpc>
                          <a:spcPct val="107000"/>
                        </a:lnSpc>
                        <a:spcAft>
                          <a:spcPts val="0"/>
                        </a:spcAft>
                      </a:pPr>
                      <a:r>
                        <a:rPr lang="fr-FR" sz="1600">
                          <a:effectLst/>
                        </a:rPr>
                        <a:t> </a:t>
                      </a:r>
                      <a:endParaRPr lang="en-US" sz="1600">
                        <a:effectLst/>
                        <a:latin typeface="Calibri"/>
                        <a:ea typeface="Times New Roman"/>
                        <a:cs typeface="Times New Roman"/>
                      </a:endParaRPr>
                    </a:p>
                  </a:txBody>
                  <a:tcPr marL="68580" marR="68580" marT="0" marB="0"/>
                </a:tc>
                <a:tc>
                  <a:txBody>
                    <a:bodyPr/>
                    <a:lstStyle/>
                    <a:p>
                      <a:pPr algn="ctr">
                        <a:lnSpc>
                          <a:spcPct val="107000"/>
                        </a:lnSpc>
                        <a:spcAft>
                          <a:spcPts val="0"/>
                        </a:spcAft>
                      </a:pPr>
                      <a:r>
                        <a:rPr lang="fr-FR" sz="1600">
                          <a:effectLst/>
                        </a:rPr>
                        <a:t> </a:t>
                      </a:r>
                      <a:endParaRPr lang="en-US" sz="1600">
                        <a:effectLst/>
                        <a:latin typeface="Calibri"/>
                        <a:ea typeface="Times New Roman"/>
                        <a:cs typeface="Times New Roman"/>
                      </a:endParaRPr>
                    </a:p>
                  </a:txBody>
                  <a:tcPr marL="68580" marR="68580" marT="0" marB="0"/>
                </a:tc>
              </a:tr>
              <a:tr h="292033">
                <a:tc>
                  <a:txBody>
                    <a:bodyPr/>
                    <a:lstStyle/>
                    <a:p>
                      <a:pPr algn="ctr">
                        <a:lnSpc>
                          <a:spcPct val="107000"/>
                        </a:lnSpc>
                        <a:spcAft>
                          <a:spcPts val="0"/>
                        </a:spcAft>
                      </a:pPr>
                      <a:r>
                        <a:rPr lang="fr-FR" sz="1600">
                          <a:effectLst/>
                        </a:rPr>
                        <a:t>Observations</a:t>
                      </a:r>
                      <a:endParaRPr lang="en-US" sz="1600">
                        <a:effectLst/>
                        <a:latin typeface="Calibri"/>
                        <a:ea typeface="Times New Roman"/>
                        <a:cs typeface="Times New Roman"/>
                      </a:endParaRPr>
                    </a:p>
                  </a:txBody>
                  <a:tcPr marL="68580" marR="68580" marT="0" marB="0"/>
                </a:tc>
                <a:tc>
                  <a:txBody>
                    <a:bodyPr/>
                    <a:lstStyle/>
                    <a:p>
                      <a:pPr algn="ctr">
                        <a:lnSpc>
                          <a:spcPct val="107000"/>
                        </a:lnSpc>
                        <a:spcAft>
                          <a:spcPts val="0"/>
                        </a:spcAft>
                      </a:pPr>
                      <a:r>
                        <a:rPr lang="fr-FR" sz="1600" dirty="0">
                          <a:effectLst/>
                        </a:rPr>
                        <a:t>498</a:t>
                      </a:r>
                      <a:endParaRPr lang="en-US" sz="1600" dirty="0">
                        <a:effectLst/>
                        <a:latin typeface="Calibri"/>
                        <a:ea typeface="Times New Roman"/>
                        <a:cs typeface="Times New Roman"/>
                      </a:endParaRPr>
                    </a:p>
                  </a:txBody>
                  <a:tcPr marL="68580" marR="68580" marT="0" marB="0"/>
                </a:tc>
              </a:tr>
            </a:tbl>
          </a:graphicData>
        </a:graphic>
      </p:graphicFrame>
      <p:sp>
        <p:nvSpPr>
          <p:cNvPr id="8" name="Espace réservé du pied de page 7"/>
          <p:cNvSpPr>
            <a:spLocks noGrp="1"/>
          </p:cNvSpPr>
          <p:nvPr>
            <p:ph type="ftr" sz="quarter" idx="11"/>
          </p:nvPr>
        </p:nvSpPr>
        <p:spPr/>
        <p:txBody>
          <a:bodyPr/>
          <a:lstStyle/>
          <a:p>
            <a:r>
              <a:rPr lang="en-US" smtClean="0"/>
              <a:t>Social Networks and Beliefs Quoc-Anh DO</a:t>
            </a:r>
            <a:endParaRPr lang="fr-FR"/>
          </a:p>
        </p:txBody>
      </p:sp>
      <p:sp>
        <p:nvSpPr>
          <p:cNvPr id="9" name="Espace réservé du numéro de diapositive 8"/>
          <p:cNvSpPr>
            <a:spLocks noGrp="1"/>
          </p:cNvSpPr>
          <p:nvPr>
            <p:ph type="sldNum" sz="quarter" idx="12"/>
          </p:nvPr>
        </p:nvSpPr>
        <p:spPr/>
        <p:txBody>
          <a:bodyPr/>
          <a:lstStyle/>
          <a:p>
            <a:fld id="{88765922-BF5F-4DEC-8F95-D703EC08FBB8}" type="slidenum">
              <a:rPr lang="fr-FR" smtClean="0"/>
              <a:pPr/>
              <a:t>56</a:t>
            </a:fld>
            <a:endParaRPr lang="fr-FR"/>
          </a:p>
        </p:txBody>
      </p:sp>
    </p:spTree>
    <p:extLst>
      <p:ext uri="{BB962C8B-B14F-4D97-AF65-F5344CB8AC3E}">
        <p14:creationId xmlns:p14="http://schemas.microsoft.com/office/powerpoint/2010/main" val="11368201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Network structure and characteristics</a:t>
            </a:r>
            <a:endParaRPr lang="en-US" dirty="0"/>
          </a:p>
        </p:txBody>
      </p:sp>
      <p:sp>
        <p:nvSpPr>
          <p:cNvPr id="3" name="Espace réservé du contenu 2"/>
          <p:cNvSpPr>
            <a:spLocks noGrp="1"/>
          </p:cNvSpPr>
          <p:nvPr>
            <p:ph idx="1"/>
          </p:nvPr>
        </p:nvSpPr>
        <p:spPr/>
        <p:txBody>
          <a:bodyPr/>
          <a:lstStyle/>
          <a:p>
            <a:pPr>
              <a:buFont typeface="Arial" panose="020B0604020202020204" pitchFamily="34" charset="0"/>
              <a:buChar char="•"/>
            </a:pPr>
            <a:r>
              <a:rPr lang="en-US" dirty="0" smtClean="0"/>
              <a:t>We use the “OR” undirected network from the network survey (</a:t>
            </a:r>
            <a:r>
              <a:rPr lang="en-US" dirty="0" err="1" smtClean="0"/>
              <a:t>Leider</a:t>
            </a:r>
            <a:r>
              <a:rPr lang="en-US" dirty="0" smtClean="0"/>
              <a:t> et al 2009, 2010, </a:t>
            </a:r>
            <a:r>
              <a:rPr lang="en-US" dirty="0" err="1" smtClean="0"/>
              <a:t>Goeree</a:t>
            </a:r>
            <a:r>
              <a:rPr lang="en-US" dirty="0" smtClean="0"/>
              <a:t> et al 2010)</a:t>
            </a:r>
          </a:p>
          <a:p>
            <a:pPr>
              <a:buFont typeface="Arial" panose="020B0604020202020204" pitchFamily="34" charset="0"/>
              <a:buChar char="•"/>
            </a:pPr>
            <a:r>
              <a:rPr lang="en-US" dirty="0" smtClean="0"/>
              <a:t>Network statistics are similar to the literature</a:t>
            </a:r>
          </a:p>
          <a:p>
            <a:pPr>
              <a:buFont typeface="Arial" panose="020B0604020202020204" pitchFamily="34" charset="0"/>
              <a:buChar char="•"/>
            </a:pPr>
            <a:endParaRPr lang="en-US" dirty="0"/>
          </a:p>
        </p:txBody>
      </p:sp>
      <p:graphicFrame>
        <p:nvGraphicFramePr>
          <p:cNvPr id="5" name="Tableau 4"/>
          <p:cNvGraphicFramePr>
            <a:graphicFrameLocks noGrp="1"/>
          </p:cNvGraphicFramePr>
          <p:nvPr>
            <p:extLst>
              <p:ext uri="{D42A27DB-BD31-4B8C-83A1-F6EECF244321}">
                <p14:modId xmlns:p14="http://schemas.microsoft.com/office/powerpoint/2010/main" val="3228707562"/>
              </p:ext>
            </p:extLst>
          </p:nvPr>
        </p:nvGraphicFramePr>
        <p:xfrm>
          <a:off x="1763688" y="2132856"/>
          <a:ext cx="5728764" cy="4114800"/>
        </p:xfrm>
        <a:graphic>
          <a:graphicData uri="http://schemas.openxmlformats.org/drawingml/2006/table">
            <a:tbl>
              <a:tblPr>
                <a:tableStyleId>{8EC20E35-A176-4012-BC5E-935CFFF8708E}</a:tableStyleId>
              </a:tblPr>
              <a:tblGrid>
                <a:gridCol w="4504764"/>
                <a:gridCol w="1224000"/>
              </a:tblGrid>
              <a:tr h="410768">
                <a:tc>
                  <a:txBody>
                    <a:bodyPr/>
                    <a:lstStyle/>
                    <a:p>
                      <a:pPr algn="ctr">
                        <a:lnSpc>
                          <a:spcPct val="150000"/>
                        </a:lnSpc>
                        <a:spcAft>
                          <a:spcPts val="0"/>
                        </a:spcAft>
                      </a:pPr>
                      <a:r>
                        <a:rPr lang="fr-FR" sz="1800" dirty="0">
                          <a:effectLst/>
                        </a:rPr>
                        <a:t>Network </a:t>
                      </a:r>
                      <a:r>
                        <a:rPr lang="fr-FR" sz="1800" dirty="0" err="1">
                          <a:effectLst/>
                        </a:rPr>
                        <a:t>statistics</a:t>
                      </a:r>
                      <a:endParaRPr lang="en-US" sz="1800" dirty="0">
                        <a:effectLst/>
                        <a:latin typeface="Calibri"/>
                        <a:ea typeface="Times New Roman"/>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fr-FR" sz="1800" dirty="0">
                          <a:effectLst/>
                        </a:rPr>
                        <a:t> </a:t>
                      </a:r>
                      <a:r>
                        <a:rPr lang="fr-FR" sz="1800" dirty="0" smtClean="0">
                          <a:effectLst/>
                        </a:rPr>
                        <a:t>Value</a:t>
                      </a:r>
                      <a:endParaRPr lang="en-US" sz="1800" dirty="0">
                        <a:effectLst/>
                        <a:latin typeface="Calibri"/>
                        <a:ea typeface="Times New Roman"/>
                        <a:cs typeface="Times New Roman"/>
                      </a:endParaRPr>
                    </a:p>
                  </a:txBody>
                  <a:tcPr marL="68580" marR="68580" marT="0" marB="0" anchor="ctr">
                    <a:lnB w="12700" cap="flat" cmpd="sng" algn="ctr">
                      <a:solidFill>
                        <a:schemeClr val="tx1"/>
                      </a:solidFill>
                      <a:prstDash val="solid"/>
                      <a:round/>
                      <a:headEnd type="none" w="med" len="med"/>
                      <a:tailEnd type="none" w="med" len="med"/>
                    </a:lnB>
                  </a:tcPr>
                </a:tc>
              </a:tr>
              <a:tr h="410768">
                <a:tc>
                  <a:txBody>
                    <a:bodyPr/>
                    <a:lstStyle/>
                    <a:p>
                      <a:pPr>
                        <a:lnSpc>
                          <a:spcPct val="107000"/>
                        </a:lnSpc>
                        <a:spcAft>
                          <a:spcPts val="0"/>
                        </a:spcAft>
                      </a:pPr>
                      <a:r>
                        <a:rPr lang="en-US" sz="1800" dirty="0">
                          <a:effectLst/>
                        </a:rPr>
                        <a:t>Mean number of degree per individual </a:t>
                      </a:r>
                      <a:endParaRPr lang="en-US" sz="1800" dirty="0">
                        <a:effectLst/>
                        <a:latin typeface="Calibri"/>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50000"/>
                        </a:lnSpc>
                        <a:spcAft>
                          <a:spcPts val="0"/>
                        </a:spcAft>
                      </a:pPr>
                      <a:r>
                        <a:rPr lang="fr-FR" sz="1800">
                          <a:effectLst/>
                        </a:rPr>
                        <a:t>8.8625</a:t>
                      </a:r>
                      <a:endParaRPr lang="en-US" sz="1800">
                        <a:effectLst/>
                        <a:latin typeface="Calibri"/>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tcPr>
                </a:tc>
              </a:tr>
              <a:tr h="410768">
                <a:tc>
                  <a:txBody>
                    <a:bodyPr/>
                    <a:lstStyle/>
                    <a:p>
                      <a:pPr algn="just">
                        <a:lnSpc>
                          <a:spcPct val="150000"/>
                        </a:lnSpc>
                        <a:spcAft>
                          <a:spcPts val="0"/>
                        </a:spcAft>
                      </a:pPr>
                      <a:r>
                        <a:rPr lang="en-US" sz="1800">
                          <a:effectLst/>
                        </a:rPr>
                        <a:t>Variance number of degree per individual</a:t>
                      </a:r>
                      <a:endParaRPr lang="en-US" sz="1800">
                        <a:effectLst/>
                        <a:latin typeface="Calibri"/>
                        <a:ea typeface="Times New Roman"/>
                        <a:cs typeface="Times New Roman"/>
                      </a:endParaRPr>
                    </a:p>
                  </a:txBody>
                  <a:tcPr marL="68580" marR="68580" marT="0" marB="0" anchor="ctr"/>
                </a:tc>
                <a:tc>
                  <a:txBody>
                    <a:bodyPr/>
                    <a:lstStyle/>
                    <a:p>
                      <a:pPr algn="just">
                        <a:lnSpc>
                          <a:spcPct val="150000"/>
                        </a:lnSpc>
                        <a:spcAft>
                          <a:spcPts val="0"/>
                        </a:spcAft>
                      </a:pPr>
                      <a:r>
                        <a:rPr lang="fr-FR" sz="1800">
                          <a:effectLst/>
                        </a:rPr>
                        <a:t>18.4842</a:t>
                      </a:r>
                      <a:endParaRPr lang="en-US" sz="1800">
                        <a:effectLst/>
                        <a:latin typeface="Calibri"/>
                        <a:ea typeface="Times New Roman"/>
                        <a:cs typeface="Times New Roman"/>
                      </a:endParaRPr>
                    </a:p>
                  </a:txBody>
                  <a:tcPr marL="68580" marR="68580" marT="0" marB="0" anchor="ctr"/>
                </a:tc>
              </a:tr>
              <a:tr h="410768">
                <a:tc>
                  <a:txBody>
                    <a:bodyPr/>
                    <a:lstStyle/>
                    <a:p>
                      <a:pPr algn="just">
                        <a:lnSpc>
                          <a:spcPct val="150000"/>
                        </a:lnSpc>
                        <a:spcAft>
                          <a:spcPts val="0"/>
                        </a:spcAft>
                      </a:pPr>
                      <a:r>
                        <a:rPr lang="en-US" sz="1800">
                          <a:effectLst/>
                        </a:rPr>
                        <a:t>Median number of degree per individual</a:t>
                      </a:r>
                      <a:endParaRPr lang="en-US" sz="1800">
                        <a:effectLst/>
                        <a:latin typeface="Calibri"/>
                        <a:ea typeface="Times New Roman"/>
                        <a:cs typeface="Times New Roman"/>
                      </a:endParaRPr>
                    </a:p>
                  </a:txBody>
                  <a:tcPr marL="68580" marR="68580" marT="0" marB="0" anchor="ctr"/>
                </a:tc>
                <a:tc>
                  <a:txBody>
                    <a:bodyPr/>
                    <a:lstStyle/>
                    <a:p>
                      <a:pPr algn="just">
                        <a:lnSpc>
                          <a:spcPct val="150000"/>
                        </a:lnSpc>
                        <a:spcAft>
                          <a:spcPts val="0"/>
                        </a:spcAft>
                      </a:pPr>
                      <a:r>
                        <a:rPr lang="fr-FR" sz="1800">
                          <a:effectLst/>
                        </a:rPr>
                        <a:t>10</a:t>
                      </a:r>
                      <a:endParaRPr lang="en-US" sz="1800">
                        <a:effectLst/>
                        <a:latin typeface="Calibri"/>
                        <a:ea typeface="Times New Roman"/>
                        <a:cs typeface="Times New Roman"/>
                      </a:endParaRPr>
                    </a:p>
                  </a:txBody>
                  <a:tcPr marL="68580" marR="68580" marT="0" marB="0" anchor="ctr"/>
                </a:tc>
              </a:tr>
              <a:tr h="410768">
                <a:tc>
                  <a:txBody>
                    <a:bodyPr/>
                    <a:lstStyle/>
                    <a:p>
                      <a:pPr algn="just">
                        <a:lnSpc>
                          <a:spcPct val="150000"/>
                        </a:lnSpc>
                        <a:spcAft>
                          <a:spcPts val="0"/>
                        </a:spcAft>
                      </a:pPr>
                      <a:r>
                        <a:rPr lang="en-US" sz="1800">
                          <a:effectLst/>
                        </a:rPr>
                        <a:t>Maximum number of degree per individual</a:t>
                      </a:r>
                      <a:endParaRPr lang="en-US" sz="1800">
                        <a:effectLst/>
                        <a:latin typeface="Calibri"/>
                        <a:ea typeface="Times New Roman"/>
                        <a:cs typeface="Times New Roman"/>
                      </a:endParaRPr>
                    </a:p>
                  </a:txBody>
                  <a:tcPr marL="68580" marR="68580" marT="0" marB="0" anchor="ctr"/>
                </a:tc>
                <a:tc>
                  <a:txBody>
                    <a:bodyPr/>
                    <a:lstStyle/>
                    <a:p>
                      <a:pPr algn="just">
                        <a:lnSpc>
                          <a:spcPct val="150000"/>
                        </a:lnSpc>
                        <a:spcAft>
                          <a:spcPts val="0"/>
                        </a:spcAft>
                      </a:pPr>
                      <a:r>
                        <a:rPr lang="fr-FR" sz="1800">
                          <a:effectLst/>
                        </a:rPr>
                        <a:t>21</a:t>
                      </a:r>
                      <a:endParaRPr lang="en-US" sz="1800">
                        <a:effectLst/>
                        <a:latin typeface="Calibri"/>
                        <a:ea typeface="Times New Roman"/>
                        <a:cs typeface="Times New Roman"/>
                      </a:endParaRPr>
                    </a:p>
                  </a:txBody>
                  <a:tcPr marL="68580" marR="68580" marT="0" marB="0" anchor="ctr"/>
                </a:tc>
              </a:tr>
              <a:tr h="410768">
                <a:tc>
                  <a:txBody>
                    <a:bodyPr/>
                    <a:lstStyle/>
                    <a:p>
                      <a:pPr algn="just">
                        <a:lnSpc>
                          <a:spcPct val="150000"/>
                        </a:lnSpc>
                        <a:spcAft>
                          <a:spcPts val="0"/>
                        </a:spcAft>
                      </a:pPr>
                      <a:r>
                        <a:rPr lang="en-US" sz="1800" dirty="0">
                          <a:effectLst/>
                        </a:rPr>
                        <a:t>Minimum number of degree per individual</a:t>
                      </a:r>
                      <a:endParaRPr lang="en-US" sz="1800" dirty="0">
                        <a:effectLst/>
                        <a:latin typeface="Calibri"/>
                        <a:ea typeface="Times New Roman"/>
                        <a:cs typeface="Times New Roman"/>
                      </a:endParaRPr>
                    </a:p>
                  </a:txBody>
                  <a:tcPr marL="68580" marR="68580" marT="0" marB="0" anchor="ctr"/>
                </a:tc>
                <a:tc>
                  <a:txBody>
                    <a:bodyPr/>
                    <a:lstStyle/>
                    <a:p>
                      <a:pPr algn="just">
                        <a:lnSpc>
                          <a:spcPct val="150000"/>
                        </a:lnSpc>
                        <a:spcAft>
                          <a:spcPts val="0"/>
                        </a:spcAft>
                      </a:pPr>
                      <a:r>
                        <a:rPr lang="fr-FR" sz="1800" dirty="0">
                          <a:effectLst/>
                        </a:rPr>
                        <a:t>0</a:t>
                      </a:r>
                      <a:endParaRPr lang="en-US" sz="1800" dirty="0">
                        <a:effectLst/>
                        <a:latin typeface="Calibri"/>
                        <a:ea typeface="Times New Roman"/>
                        <a:cs typeface="Times New Roman"/>
                      </a:endParaRPr>
                    </a:p>
                  </a:txBody>
                  <a:tcPr marL="68580" marR="68580" marT="0" marB="0" anchor="ctr"/>
                </a:tc>
              </a:tr>
              <a:tr h="410768">
                <a:tc>
                  <a:txBody>
                    <a:bodyPr/>
                    <a:lstStyle/>
                    <a:p>
                      <a:pPr algn="just">
                        <a:lnSpc>
                          <a:spcPct val="150000"/>
                        </a:lnSpc>
                        <a:spcAft>
                          <a:spcPts val="0"/>
                        </a:spcAft>
                      </a:pPr>
                      <a:r>
                        <a:rPr lang="fr-FR" sz="1800">
                          <a:effectLst/>
                        </a:rPr>
                        <a:t>Diameter of the network</a:t>
                      </a:r>
                      <a:endParaRPr lang="en-US" sz="1800">
                        <a:effectLst/>
                        <a:latin typeface="Calibri"/>
                        <a:ea typeface="Times New Roman"/>
                        <a:cs typeface="Times New Roman"/>
                      </a:endParaRPr>
                    </a:p>
                  </a:txBody>
                  <a:tcPr marL="68580" marR="68580" marT="0" marB="0" anchor="ctr"/>
                </a:tc>
                <a:tc>
                  <a:txBody>
                    <a:bodyPr/>
                    <a:lstStyle/>
                    <a:p>
                      <a:pPr algn="just">
                        <a:lnSpc>
                          <a:spcPct val="150000"/>
                        </a:lnSpc>
                        <a:spcAft>
                          <a:spcPts val="0"/>
                        </a:spcAft>
                      </a:pPr>
                      <a:r>
                        <a:rPr lang="fr-FR" sz="1800">
                          <a:effectLst/>
                        </a:rPr>
                        <a:t>9</a:t>
                      </a:r>
                      <a:endParaRPr lang="en-US" sz="1800">
                        <a:effectLst/>
                        <a:latin typeface="Calibri"/>
                        <a:ea typeface="Times New Roman"/>
                        <a:cs typeface="Times New Roman"/>
                      </a:endParaRPr>
                    </a:p>
                  </a:txBody>
                  <a:tcPr marL="68580" marR="68580" marT="0" marB="0" anchor="ctr"/>
                </a:tc>
              </a:tr>
              <a:tr h="410768">
                <a:tc>
                  <a:txBody>
                    <a:bodyPr/>
                    <a:lstStyle/>
                    <a:p>
                      <a:pPr>
                        <a:lnSpc>
                          <a:spcPct val="107000"/>
                        </a:lnSpc>
                        <a:spcAft>
                          <a:spcPts val="0"/>
                        </a:spcAft>
                      </a:pPr>
                      <a:r>
                        <a:rPr lang="fr-FR" sz="1800">
                          <a:effectLst/>
                        </a:rPr>
                        <a:t>Average path length </a:t>
                      </a:r>
                      <a:endParaRPr lang="en-US" sz="1800">
                        <a:effectLst/>
                        <a:latin typeface="Calibri"/>
                        <a:ea typeface="Times New Roman"/>
                        <a:cs typeface="Times New Roman"/>
                      </a:endParaRPr>
                    </a:p>
                  </a:txBody>
                  <a:tcPr marL="68580" marR="68580" marT="0" marB="0" anchor="ctr"/>
                </a:tc>
                <a:tc>
                  <a:txBody>
                    <a:bodyPr/>
                    <a:lstStyle/>
                    <a:p>
                      <a:pPr algn="just">
                        <a:lnSpc>
                          <a:spcPct val="150000"/>
                        </a:lnSpc>
                        <a:spcAft>
                          <a:spcPts val="0"/>
                        </a:spcAft>
                      </a:pPr>
                      <a:r>
                        <a:rPr lang="fr-FR" sz="1800">
                          <a:effectLst/>
                        </a:rPr>
                        <a:t>3.7008</a:t>
                      </a:r>
                      <a:endParaRPr lang="en-US" sz="1800">
                        <a:effectLst/>
                        <a:latin typeface="Calibri"/>
                        <a:ea typeface="Times New Roman"/>
                        <a:cs typeface="Times New Roman"/>
                      </a:endParaRPr>
                    </a:p>
                  </a:txBody>
                  <a:tcPr marL="68580" marR="68580" marT="0" marB="0" anchor="ctr"/>
                </a:tc>
              </a:tr>
              <a:tr h="410768">
                <a:tc>
                  <a:txBody>
                    <a:bodyPr/>
                    <a:lstStyle/>
                    <a:p>
                      <a:pPr>
                        <a:lnSpc>
                          <a:spcPct val="107000"/>
                        </a:lnSpc>
                        <a:spcAft>
                          <a:spcPts val="0"/>
                        </a:spcAft>
                      </a:pPr>
                      <a:r>
                        <a:rPr lang="fr-FR" sz="1800">
                          <a:effectLst/>
                        </a:rPr>
                        <a:t>Overall clustering coefficient </a:t>
                      </a:r>
                      <a:endParaRPr lang="en-US" sz="1800">
                        <a:effectLst/>
                        <a:latin typeface="Calibri"/>
                        <a:ea typeface="Times New Roman"/>
                        <a:cs typeface="Times New Roman"/>
                      </a:endParaRPr>
                    </a:p>
                  </a:txBody>
                  <a:tcPr marL="68580" marR="68580" marT="0" marB="0" anchor="ctr"/>
                </a:tc>
                <a:tc>
                  <a:txBody>
                    <a:bodyPr/>
                    <a:lstStyle/>
                    <a:p>
                      <a:pPr algn="just">
                        <a:lnSpc>
                          <a:spcPct val="150000"/>
                        </a:lnSpc>
                        <a:spcAft>
                          <a:spcPts val="0"/>
                        </a:spcAft>
                      </a:pPr>
                      <a:r>
                        <a:rPr lang="fr-FR" sz="1800">
                          <a:effectLst/>
                        </a:rPr>
                        <a:t>0,241</a:t>
                      </a:r>
                      <a:endParaRPr lang="en-US" sz="1800">
                        <a:effectLst/>
                        <a:latin typeface="Calibri"/>
                        <a:ea typeface="Times New Roman"/>
                        <a:cs typeface="Times New Roman"/>
                      </a:endParaRPr>
                    </a:p>
                  </a:txBody>
                  <a:tcPr marL="68580" marR="68580" marT="0" marB="0" anchor="ctr"/>
                </a:tc>
              </a:tr>
              <a:tr h="410768">
                <a:tc>
                  <a:txBody>
                    <a:bodyPr/>
                    <a:lstStyle/>
                    <a:p>
                      <a:pPr algn="just">
                        <a:lnSpc>
                          <a:spcPct val="150000"/>
                        </a:lnSpc>
                        <a:spcAft>
                          <a:spcPts val="0"/>
                        </a:spcAft>
                      </a:pPr>
                      <a:r>
                        <a:rPr lang="fr-FR" sz="1800">
                          <a:effectLst/>
                        </a:rPr>
                        <a:t>Average clustering coefficient</a:t>
                      </a:r>
                      <a:endParaRPr lang="en-US" sz="1800">
                        <a:effectLst/>
                        <a:latin typeface="Calibri"/>
                        <a:ea typeface="Times New Roman"/>
                        <a:cs typeface="Times New Roman"/>
                      </a:endParaRPr>
                    </a:p>
                  </a:txBody>
                  <a:tcPr marL="68580" marR="68580" marT="0" marB="0" anchor="ctr"/>
                </a:tc>
                <a:tc>
                  <a:txBody>
                    <a:bodyPr/>
                    <a:lstStyle/>
                    <a:p>
                      <a:pPr algn="just">
                        <a:lnSpc>
                          <a:spcPct val="150000"/>
                        </a:lnSpc>
                        <a:spcAft>
                          <a:spcPts val="0"/>
                        </a:spcAft>
                      </a:pPr>
                      <a:r>
                        <a:rPr lang="fr-FR" sz="1800" dirty="0">
                          <a:effectLst/>
                        </a:rPr>
                        <a:t>0,271</a:t>
                      </a:r>
                      <a:endParaRPr lang="en-US" sz="1800" dirty="0">
                        <a:effectLst/>
                        <a:latin typeface="Calibri"/>
                        <a:ea typeface="Times New Roman"/>
                        <a:cs typeface="Times New Roman"/>
                      </a:endParaRPr>
                    </a:p>
                  </a:txBody>
                  <a:tcPr marL="68580" marR="68580" marT="0" marB="0" anchor="ctr"/>
                </a:tc>
              </a:tr>
            </a:tbl>
          </a:graphicData>
        </a:graphic>
      </p:graphicFrame>
      <p:sp>
        <p:nvSpPr>
          <p:cNvPr id="8" name="Espace réservé du pied de page 7"/>
          <p:cNvSpPr>
            <a:spLocks noGrp="1"/>
          </p:cNvSpPr>
          <p:nvPr>
            <p:ph type="ftr" sz="quarter" idx="11"/>
          </p:nvPr>
        </p:nvSpPr>
        <p:spPr/>
        <p:txBody>
          <a:bodyPr/>
          <a:lstStyle/>
          <a:p>
            <a:r>
              <a:rPr lang="en-US" smtClean="0"/>
              <a:t>Social Networks and Beliefs Quoc-Anh DO</a:t>
            </a:r>
            <a:endParaRPr lang="fr-FR"/>
          </a:p>
        </p:txBody>
      </p:sp>
      <p:sp>
        <p:nvSpPr>
          <p:cNvPr id="9" name="Espace réservé du numéro de diapositive 8"/>
          <p:cNvSpPr>
            <a:spLocks noGrp="1"/>
          </p:cNvSpPr>
          <p:nvPr>
            <p:ph type="sldNum" sz="quarter" idx="12"/>
          </p:nvPr>
        </p:nvSpPr>
        <p:spPr/>
        <p:txBody>
          <a:bodyPr/>
          <a:lstStyle/>
          <a:p>
            <a:fld id="{88765922-BF5F-4DEC-8F95-D703EC08FBB8}" type="slidenum">
              <a:rPr lang="fr-FR" smtClean="0"/>
              <a:pPr/>
              <a:t>57</a:t>
            </a:fld>
            <a:endParaRPr lang="fr-FR"/>
          </a:p>
        </p:txBody>
      </p:sp>
    </p:spTree>
    <p:extLst>
      <p:ext uri="{BB962C8B-B14F-4D97-AF65-F5344CB8AC3E}">
        <p14:creationId xmlns:p14="http://schemas.microsoft.com/office/powerpoint/2010/main" val="16858594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Outcome variables</a:t>
            </a:r>
            <a:endParaRPr lang="en-US" dirty="0"/>
          </a:p>
        </p:txBody>
      </p:sp>
      <p:sp>
        <p:nvSpPr>
          <p:cNvPr id="3" name="Espace réservé du contenu 2"/>
          <p:cNvSpPr>
            <a:spLocks noGrp="1"/>
          </p:cNvSpPr>
          <p:nvPr>
            <p:ph idx="1"/>
          </p:nvPr>
        </p:nvSpPr>
        <p:spPr/>
        <p:txBody>
          <a:bodyPr/>
          <a:lstStyle/>
          <a:p>
            <a:endParaRPr lang="en-US" dirty="0"/>
          </a:p>
        </p:txBody>
      </p:sp>
      <p:sp>
        <p:nvSpPr>
          <p:cNvPr id="4" name="Espace réservé du pied de page 3"/>
          <p:cNvSpPr>
            <a:spLocks noGrp="1"/>
          </p:cNvSpPr>
          <p:nvPr>
            <p:ph type="ftr" sz="quarter" idx="11"/>
          </p:nvPr>
        </p:nvSpPr>
        <p:spPr/>
        <p:txBody>
          <a:bodyPr/>
          <a:lstStyle/>
          <a:p>
            <a:r>
              <a:rPr lang="en-US" smtClean="0"/>
              <a:t>Social Networks and Beliefs Quoc-Anh DO</a:t>
            </a:r>
            <a:endParaRPr lang="fr-FR"/>
          </a:p>
        </p:txBody>
      </p:sp>
      <p:sp>
        <p:nvSpPr>
          <p:cNvPr id="5" name="Espace réservé du numéro de diapositive 4"/>
          <p:cNvSpPr>
            <a:spLocks noGrp="1"/>
          </p:cNvSpPr>
          <p:nvPr>
            <p:ph type="sldNum" sz="quarter" idx="12"/>
          </p:nvPr>
        </p:nvSpPr>
        <p:spPr/>
        <p:txBody>
          <a:bodyPr/>
          <a:lstStyle/>
          <a:p>
            <a:fld id="{88765922-BF5F-4DEC-8F95-D703EC08FBB8}" type="slidenum">
              <a:rPr lang="fr-FR" smtClean="0"/>
              <a:pPr/>
              <a:t>58</a:t>
            </a:fld>
            <a:endParaRPr lang="fr-F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6" y="1268760"/>
            <a:ext cx="911875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77512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Political opinion distribution</a:t>
            </a:r>
            <a:endParaRPr lang="en-US" dirty="0"/>
          </a:p>
        </p:txBody>
      </p:sp>
      <p:sp>
        <p:nvSpPr>
          <p:cNvPr id="4" name="Espace réservé du pied de page 3"/>
          <p:cNvSpPr>
            <a:spLocks noGrp="1"/>
          </p:cNvSpPr>
          <p:nvPr>
            <p:ph type="ftr" sz="quarter" idx="11"/>
          </p:nvPr>
        </p:nvSpPr>
        <p:spPr/>
        <p:txBody>
          <a:bodyPr/>
          <a:lstStyle/>
          <a:p>
            <a:r>
              <a:rPr lang="en-US" smtClean="0"/>
              <a:t>Social Networks and Beliefs Quoc-Anh DO</a:t>
            </a:r>
            <a:endParaRPr lang="fr-FR"/>
          </a:p>
        </p:txBody>
      </p:sp>
      <p:sp>
        <p:nvSpPr>
          <p:cNvPr id="5" name="Espace réservé du numéro de diapositive 4"/>
          <p:cNvSpPr>
            <a:spLocks noGrp="1"/>
          </p:cNvSpPr>
          <p:nvPr>
            <p:ph type="sldNum" sz="quarter" idx="12"/>
          </p:nvPr>
        </p:nvSpPr>
        <p:spPr/>
        <p:txBody>
          <a:bodyPr/>
          <a:lstStyle/>
          <a:p>
            <a:fld id="{88765922-BF5F-4DEC-8F95-D703EC08FBB8}" type="slidenum">
              <a:rPr lang="fr-FR" smtClean="0"/>
              <a:pPr/>
              <a:t>59</a:t>
            </a:fld>
            <a:endParaRPr lang="fr-F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0591" y="1270986"/>
            <a:ext cx="6323409" cy="4894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contenu 2"/>
          <p:cNvSpPr txBox="1">
            <a:spLocks/>
          </p:cNvSpPr>
          <p:nvPr/>
        </p:nvSpPr>
        <p:spPr bwMode="auto">
          <a:xfrm>
            <a:off x="0" y="836614"/>
            <a:ext cx="2771800" cy="532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defRPr sz="2400">
                <a:solidFill>
                  <a:schemeClr val="tx1"/>
                </a:solidFill>
                <a:latin typeface="+mn-lt"/>
                <a:ea typeface="+mn-ea"/>
                <a:cs typeface="+mn-cs"/>
              </a:defRPr>
            </a:lvl1pPr>
            <a:lvl2pPr marL="522288" indent="15875" algn="l" rtl="0" fontAlgn="base">
              <a:spcBef>
                <a:spcPct val="50000"/>
              </a:spcBef>
              <a:spcAft>
                <a:spcPct val="0"/>
              </a:spcAft>
              <a:defRPr sz="2400">
                <a:solidFill>
                  <a:srgbClr val="969696"/>
                </a:solidFill>
                <a:latin typeface="+mn-lt"/>
              </a:defRPr>
            </a:lvl2pPr>
            <a:lvl3pPr marL="1143000" indent="-228600" algn="l" rtl="0" fontAlgn="base">
              <a:spcBef>
                <a:spcPct val="20000"/>
              </a:spcBef>
              <a:spcAft>
                <a:spcPct val="0"/>
              </a:spcAft>
              <a:buClr>
                <a:srgbClr val="990000"/>
              </a:buClr>
              <a:buFont typeface="Wingdings" pitchFamily="2" charset="2"/>
              <a:buChar char="§"/>
              <a:defRPr sz="22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pPr marL="0" indent="0"/>
            <a:r>
              <a:rPr lang="en-US" kern="0" dirty="0" smtClean="0"/>
              <a:t>Distribution of opinions before and after the first year</a:t>
            </a:r>
            <a:endParaRPr lang="en-US" kern="0" dirty="0"/>
          </a:p>
        </p:txBody>
      </p:sp>
    </p:spTree>
    <p:extLst>
      <p:ext uri="{BB962C8B-B14F-4D97-AF65-F5344CB8AC3E}">
        <p14:creationId xmlns:p14="http://schemas.microsoft.com/office/powerpoint/2010/main" val="3735017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88765922-BF5F-4DEC-8F95-D703EC08FBB8}" type="slidenum">
              <a:rPr lang="fr-FR" smtClean="0"/>
              <a:pPr/>
              <a:t>6</a:t>
            </a:fld>
            <a:endParaRPr lang="fr-F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0" y="685800"/>
            <a:ext cx="4254500" cy="5486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6699250" y="2459504"/>
            <a:ext cx="2463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200" dirty="0" err="1"/>
              <a:t>Andris</a:t>
            </a:r>
            <a:r>
              <a:rPr lang="en-US" altLang="en-US" sz="1200" dirty="0"/>
              <a:t> C, Lee D, Hamilton MJ, Martino M, Gunning CE, et al. (2015) The Rise of Partisanship and Super-Cooperators in the U.S. House of Representatives. PLOS ONE 10(4): e0123507. https://doi.org/10.1371/journal.pone.0123507</a:t>
            </a:r>
          </a:p>
          <a:p>
            <a:pPr eaLnBrk="1" hangingPunct="1"/>
            <a:r>
              <a:rPr lang="en-US" altLang="en-US" sz="1200" dirty="0">
                <a:hlinkClick r:id="rId3"/>
              </a:rPr>
              <a:t>http://journals.plos.org/plosone/article?id=10.1371/journal.pone.0123507</a:t>
            </a:r>
            <a:endParaRPr lang="en-US" altLang="en-US" sz="1200" dirty="0"/>
          </a:p>
        </p:txBody>
      </p:sp>
    </p:spTree>
    <p:extLst>
      <p:ext uri="{BB962C8B-B14F-4D97-AF65-F5344CB8AC3E}">
        <p14:creationId xmlns:p14="http://schemas.microsoft.com/office/powerpoint/2010/main" val="33372521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Dyadic control variables</a:t>
            </a:r>
            <a:endParaRPr lang="en-US" dirty="0"/>
          </a:p>
        </p:txBody>
      </p:sp>
      <p:sp>
        <p:nvSpPr>
          <p:cNvPr id="3" name="Espace réservé du contenu 2"/>
          <p:cNvSpPr>
            <a:spLocks noGrp="1"/>
          </p:cNvSpPr>
          <p:nvPr>
            <p:ph idx="1"/>
          </p:nvPr>
        </p:nvSpPr>
        <p:spPr/>
        <p:txBody>
          <a:bodyPr/>
          <a:lstStyle/>
          <a:p>
            <a:pPr>
              <a:buFont typeface="Arial" panose="020B0604020202020204" pitchFamily="34" charset="0"/>
              <a:buChar char="•"/>
            </a:pPr>
            <a:r>
              <a:rPr lang="en-US" dirty="0" smtClean="0"/>
              <a:t>Common (binary) characteristics, differences in continuous variables</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1916832"/>
            <a:ext cx="744855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60</a:t>
            </a:fld>
            <a:endParaRPr lang="fr-FR"/>
          </a:p>
        </p:txBody>
      </p:sp>
    </p:spTree>
    <p:extLst>
      <p:ext uri="{BB962C8B-B14F-4D97-AF65-F5344CB8AC3E}">
        <p14:creationId xmlns:p14="http://schemas.microsoft.com/office/powerpoint/2010/main" val="6233076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Balancing tests</a:t>
            </a:r>
            <a:endParaRPr lang="en-US" dirty="0"/>
          </a:p>
        </p:txBody>
      </p:sp>
      <p:sp>
        <p:nvSpPr>
          <p:cNvPr id="3" name="Espace réservé du contenu 2"/>
          <p:cNvSpPr>
            <a:spLocks noGrp="1"/>
          </p:cNvSpPr>
          <p:nvPr>
            <p:ph idx="1"/>
          </p:nvPr>
        </p:nvSpPr>
        <p:spPr>
          <a:xfrm>
            <a:off x="0" y="836614"/>
            <a:ext cx="2483768" cy="5329237"/>
          </a:xfrm>
        </p:spPr>
        <p:txBody>
          <a:bodyPr/>
          <a:lstStyle/>
          <a:p>
            <a:pPr>
              <a:buFont typeface="Arial" panose="020B0604020202020204" pitchFamily="34" charset="0"/>
              <a:buChar char="•"/>
            </a:pPr>
            <a:r>
              <a:rPr lang="en-US" dirty="0" smtClean="0"/>
              <a:t>Most variables are really balanced</a:t>
            </a:r>
          </a:p>
          <a:p>
            <a:pPr>
              <a:buFont typeface="Arial" panose="020B0604020202020204" pitchFamily="34" charset="0"/>
              <a:buChar char="•"/>
            </a:pPr>
            <a:r>
              <a:rPr lang="en-US" dirty="0" smtClean="0"/>
              <a:t>Unbalanced in program and some special admission types, because of double degree requirements.</a:t>
            </a:r>
            <a:endParaRPr lang="en-US" dirty="0"/>
          </a:p>
        </p:txBody>
      </p:sp>
      <p:sp>
        <p:nvSpPr>
          <p:cNvPr id="8" name="Espace réservé du pied de page 7"/>
          <p:cNvSpPr>
            <a:spLocks noGrp="1"/>
          </p:cNvSpPr>
          <p:nvPr>
            <p:ph type="ftr" sz="quarter" idx="11"/>
          </p:nvPr>
        </p:nvSpPr>
        <p:spPr/>
        <p:txBody>
          <a:bodyPr/>
          <a:lstStyle/>
          <a:p>
            <a:r>
              <a:rPr lang="en-US" dirty="0" smtClean="0"/>
              <a:t>Social Networks and Beliefs Quoc-Anh DO</a:t>
            </a:r>
            <a:endParaRPr lang="fr-FR" dirty="0"/>
          </a:p>
        </p:txBody>
      </p:sp>
      <p:sp>
        <p:nvSpPr>
          <p:cNvPr id="9" name="Espace réservé du numéro de diapositive 8"/>
          <p:cNvSpPr>
            <a:spLocks noGrp="1"/>
          </p:cNvSpPr>
          <p:nvPr>
            <p:ph type="sldNum" sz="quarter" idx="12"/>
          </p:nvPr>
        </p:nvSpPr>
        <p:spPr/>
        <p:txBody>
          <a:bodyPr/>
          <a:lstStyle/>
          <a:p>
            <a:fld id="{88765922-BF5F-4DEC-8F95-D703EC08FBB8}" type="slidenum">
              <a:rPr lang="fr-FR" smtClean="0"/>
              <a:pPr/>
              <a:t>61</a:t>
            </a:fld>
            <a:endParaRPr lang="fr-F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7" y="620688"/>
            <a:ext cx="6636697"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0764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Results</a:t>
            </a:r>
            <a:endParaRPr lang="en-US" dirty="0"/>
          </a:p>
        </p:txBody>
      </p:sp>
      <p:sp>
        <p:nvSpPr>
          <p:cNvPr id="3" name="Espace réservé du contenu 2"/>
          <p:cNvSpPr>
            <a:spLocks noGrp="1"/>
          </p:cNvSpPr>
          <p:nvPr>
            <p:ph idx="1"/>
          </p:nvPr>
        </p:nvSpPr>
        <p:spPr>
          <a:xfrm>
            <a:off x="0" y="836614"/>
            <a:ext cx="2556942" cy="5329237"/>
          </a:xfrm>
        </p:spPr>
        <p:txBody>
          <a:bodyPr/>
          <a:lstStyle/>
          <a:p>
            <a:pPr marL="0" indent="0"/>
            <a:r>
              <a:rPr lang="en-US" dirty="0" smtClean="0"/>
              <a:t>Strong first stage: common group membership predicts friendship </a:t>
            </a:r>
            <a:endParaRPr lang="en-US" dirty="0"/>
          </a:p>
        </p:txBody>
      </p:sp>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62</a:t>
            </a:fld>
            <a:endParaRPr lang="fr-F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942" y="-3448"/>
            <a:ext cx="6587058" cy="683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3576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Convergence of political opinion</a:t>
            </a:r>
            <a:endParaRPr lang="en-US" dirty="0"/>
          </a:p>
        </p:txBody>
      </p:sp>
      <p:sp>
        <p:nvSpPr>
          <p:cNvPr id="3" name="Espace réservé du contenu 2"/>
          <p:cNvSpPr>
            <a:spLocks noGrp="1"/>
          </p:cNvSpPr>
          <p:nvPr>
            <p:ph idx="1"/>
          </p:nvPr>
        </p:nvSpPr>
        <p:spPr/>
        <p:txBody>
          <a:bodyPr/>
          <a:lstStyle/>
          <a:p>
            <a:pPr>
              <a:buFont typeface="Arial" panose="020B0604020202020204" pitchFamily="34" charset="0"/>
              <a:buChar char="•"/>
            </a:pPr>
            <a:r>
              <a:rPr lang="en-US" dirty="0" smtClean="0"/>
              <a:t>Convergence of about 11% of standard deviation</a:t>
            </a:r>
          </a:p>
          <a:p>
            <a:pPr>
              <a:buFont typeface="Arial" panose="020B0604020202020204" pitchFamily="34" charset="0"/>
              <a:buChar char="•"/>
            </a:pPr>
            <a:r>
              <a:rPr lang="en-US" dirty="0" smtClean="0"/>
              <a:t>Half-life of political differences: roughly 4 years.</a:t>
            </a:r>
          </a:p>
          <a:p>
            <a:pPr>
              <a:buFont typeface="Arial" panose="020B0604020202020204" pitchFamily="34" charset="0"/>
              <a:buChar char="•"/>
            </a:pPr>
            <a:r>
              <a:rPr lang="en-US" dirty="0" smtClean="0"/>
              <a:t>Most control variables do not matter to IV</a:t>
            </a:r>
          </a:p>
          <a:p>
            <a:pPr>
              <a:buFont typeface="Arial" panose="020B0604020202020204" pitchFamily="34" charset="0"/>
              <a:buChar char="•"/>
            </a:pPr>
            <a:r>
              <a:rPr lang="en-US" dirty="0" smtClean="0"/>
              <a:t>IV estimate is bigger than OLS</a:t>
            </a:r>
          </a:p>
        </p:txBody>
      </p:sp>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63</a:t>
            </a:fld>
            <a:endParaRPr lang="fr-F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7" y="2744223"/>
            <a:ext cx="9144000" cy="342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6828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Convergence in other outcomes</a:t>
            </a:r>
            <a:endParaRPr lang="en-US" dirty="0"/>
          </a:p>
        </p:txBody>
      </p:sp>
      <p:sp>
        <p:nvSpPr>
          <p:cNvPr id="3" name="Espace réservé du contenu 2"/>
          <p:cNvSpPr>
            <a:spLocks noGrp="1"/>
          </p:cNvSpPr>
          <p:nvPr>
            <p:ph idx="1"/>
          </p:nvPr>
        </p:nvSpPr>
        <p:spPr/>
        <p:txBody>
          <a:bodyPr/>
          <a:lstStyle/>
          <a:p>
            <a:r>
              <a:rPr lang="en-US" dirty="0" smtClean="0"/>
              <a:t>Political and associative participations</a:t>
            </a:r>
          </a:p>
          <a:p>
            <a:endParaRPr lang="en-US" dirty="0"/>
          </a:p>
          <a:p>
            <a:endParaRPr lang="en-US" dirty="0" smtClean="0"/>
          </a:p>
          <a:p>
            <a:endParaRPr lang="en-US" dirty="0"/>
          </a:p>
          <a:p>
            <a:endParaRPr lang="en-US" dirty="0" smtClean="0"/>
          </a:p>
          <a:p>
            <a:endParaRPr lang="en-US" dirty="0"/>
          </a:p>
          <a:p>
            <a:r>
              <a:rPr lang="en-US" dirty="0" smtClean="0"/>
              <a:t>Determinants of success</a:t>
            </a:r>
          </a:p>
          <a:p>
            <a:endParaRPr lang="en-US" dirty="0"/>
          </a:p>
        </p:txBody>
      </p:sp>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64</a:t>
            </a:fld>
            <a:endParaRPr lang="fr-F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89" y="3933056"/>
            <a:ext cx="7901419" cy="2301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021" y="1196751"/>
            <a:ext cx="7550554" cy="232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46470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Benchmark results</a:t>
            </a:r>
            <a:endParaRPr lang="en-US" dirty="0"/>
          </a:p>
        </p:txBody>
      </p:sp>
      <p:sp>
        <p:nvSpPr>
          <p:cNvPr id="3" name="Espace réservé du contenu 2"/>
          <p:cNvSpPr>
            <a:spLocks noGrp="1"/>
          </p:cNvSpPr>
          <p:nvPr>
            <p:ph idx="1"/>
          </p:nvPr>
        </p:nvSpPr>
        <p:spPr/>
        <p:txBody>
          <a:bodyPr/>
          <a:lstStyle/>
          <a:p>
            <a:pPr>
              <a:buFont typeface="Arial" panose="020B0604020202020204" pitchFamily="34" charset="0"/>
              <a:buChar char="•"/>
            </a:pPr>
            <a:r>
              <a:rPr lang="en-US" dirty="0" smtClean="0"/>
              <a:t>There is convergence on political opinions, determinants of success, and associative and political participation</a:t>
            </a:r>
          </a:p>
          <a:p>
            <a:pPr>
              <a:buFont typeface="Arial" panose="020B0604020202020204" pitchFamily="34" charset="0"/>
              <a:buChar char="•"/>
            </a:pPr>
            <a:r>
              <a:rPr lang="en-US" dirty="0" smtClean="0"/>
              <a:t>The estimated bias (IV-OLS) is not in the direction predicted by homophily</a:t>
            </a:r>
          </a:p>
          <a:p>
            <a:pPr>
              <a:buFont typeface="Arial" panose="020B0604020202020204" pitchFamily="34" charset="0"/>
              <a:buChar char="•"/>
            </a:pPr>
            <a:r>
              <a:rPr lang="en-US" dirty="0" smtClean="0"/>
              <a:t>It is probably due to heterogeneous effects: LATE on compliers (those who become friends because of same-group exposure)</a:t>
            </a:r>
          </a:p>
          <a:p>
            <a:pPr lvl="1">
              <a:buFont typeface="Arial" panose="020B0604020202020204" pitchFamily="34" charset="0"/>
              <a:buChar char="•"/>
            </a:pPr>
            <a:r>
              <a:rPr lang="en-US" dirty="0"/>
              <a:t> </a:t>
            </a:r>
            <a:r>
              <a:rPr lang="en-US" dirty="0" smtClean="0"/>
              <a:t>Effects are stronger among compliers, compared to always-takers and never-takers</a:t>
            </a:r>
          </a:p>
          <a:p>
            <a:pPr lvl="1">
              <a:buFont typeface="Arial" panose="020B0604020202020204" pitchFamily="34" charset="0"/>
              <a:buChar char="•"/>
            </a:pPr>
            <a:r>
              <a:rPr lang="en-US" dirty="0"/>
              <a:t> </a:t>
            </a:r>
            <a:r>
              <a:rPr lang="en-US" dirty="0" smtClean="0"/>
              <a:t>Policy driven convergence is strong</a:t>
            </a:r>
          </a:p>
        </p:txBody>
      </p:sp>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65</a:t>
            </a:fld>
            <a:endParaRPr lang="fr-FR"/>
          </a:p>
        </p:txBody>
      </p:sp>
    </p:spTree>
    <p:extLst>
      <p:ext uri="{BB962C8B-B14F-4D97-AF65-F5344CB8AC3E}">
        <p14:creationId xmlns:p14="http://schemas.microsoft.com/office/powerpoint/2010/main" val="152963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On the exclusion of common shocks</a:t>
            </a:r>
            <a:endParaRPr lang="en-US" dirty="0"/>
          </a:p>
        </p:txBody>
      </p:sp>
      <p:sp>
        <p:nvSpPr>
          <p:cNvPr id="3" name="Espace réservé du contenu 2"/>
          <p:cNvSpPr>
            <a:spLocks noGrp="1"/>
          </p:cNvSpPr>
          <p:nvPr>
            <p:ph idx="1"/>
          </p:nvPr>
        </p:nvSpPr>
        <p:spPr/>
        <p:txBody>
          <a:bodyPr/>
          <a:lstStyle/>
          <a:p>
            <a:pPr>
              <a:buFont typeface="Arial" panose="020B0604020202020204" pitchFamily="34" charset="0"/>
              <a:buChar char="•"/>
            </a:pPr>
            <a:r>
              <a:rPr lang="en-US" dirty="0" smtClean="0"/>
              <a:t>The design takes care of potential homophily biases in network formation: common group membership uncorrelated with common characteristics/differences in characteristics</a:t>
            </a:r>
          </a:p>
          <a:p>
            <a:pPr>
              <a:buFont typeface="Arial" panose="020B0604020202020204" pitchFamily="34" charset="0"/>
              <a:buChar char="•"/>
            </a:pPr>
            <a:r>
              <a:rPr lang="en-US" dirty="0" smtClean="0"/>
              <a:t>Another identification concern: within-group common shocks that lead to convergence (exclusion hypothesis)</a:t>
            </a:r>
          </a:p>
          <a:p>
            <a:pPr>
              <a:buFont typeface="Arial" panose="020B0604020202020204" pitchFamily="34" charset="0"/>
              <a:buChar char="•"/>
            </a:pPr>
            <a:r>
              <a:rPr lang="en-US" dirty="0" smtClean="0"/>
              <a:t>First test: Subsample of non-friend dyads, common group membership does not lead to convergence.</a:t>
            </a:r>
          </a:p>
          <a:p>
            <a:pPr>
              <a:buFont typeface="Arial" panose="020B0604020202020204" pitchFamily="34" charset="0"/>
              <a:buChar char="•"/>
            </a:pPr>
            <a:r>
              <a:rPr lang="en-US" dirty="0" smtClean="0"/>
              <a:t>Second test: Convergence effect along social distances</a:t>
            </a:r>
            <a:endParaRPr lang="en-US" dirty="0"/>
          </a:p>
        </p:txBody>
      </p:sp>
      <p:sp>
        <p:nvSpPr>
          <p:cNvPr id="4" name="Espace réservé du pied de page 3"/>
          <p:cNvSpPr>
            <a:spLocks noGrp="1"/>
          </p:cNvSpPr>
          <p:nvPr>
            <p:ph type="ftr" sz="quarter" idx="11"/>
          </p:nvPr>
        </p:nvSpPr>
        <p:spPr/>
        <p:txBody>
          <a:bodyPr/>
          <a:lstStyle/>
          <a:p>
            <a:r>
              <a:rPr lang="en-US" smtClean="0"/>
              <a:t>Social Networks and Beliefs Quoc-Anh DO</a:t>
            </a:r>
            <a:endParaRPr lang="fr-FR"/>
          </a:p>
        </p:txBody>
      </p:sp>
      <p:sp>
        <p:nvSpPr>
          <p:cNvPr id="5" name="Espace réservé du numéro de diapositive 4"/>
          <p:cNvSpPr>
            <a:spLocks noGrp="1"/>
          </p:cNvSpPr>
          <p:nvPr>
            <p:ph type="sldNum" sz="quarter" idx="12"/>
          </p:nvPr>
        </p:nvSpPr>
        <p:spPr/>
        <p:txBody>
          <a:bodyPr/>
          <a:lstStyle/>
          <a:p>
            <a:fld id="{88765922-BF5F-4DEC-8F95-D703EC08FBB8}" type="slidenum">
              <a:rPr lang="fr-FR" smtClean="0"/>
              <a:pPr/>
              <a:t>66</a:t>
            </a:fld>
            <a:endParaRPr lang="fr-FR"/>
          </a:p>
        </p:txBody>
      </p:sp>
    </p:spTree>
    <p:extLst>
      <p:ext uri="{BB962C8B-B14F-4D97-AF65-F5344CB8AC3E}">
        <p14:creationId xmlns:p14="http://schemas.microsoft.com/office/powerpoint/2010/main" val="10287971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Heterogeneous effects</a:t>
            </a:r>
            <a:endParaRPr lang="en-US" dirty="0"/>
          </a:p>
        </p:txBody>
      </p:sp>
      <p:sp>
        <p:nvSpPr>
          <p:cNvPr id="3" name="Espace réservé du contenu 2"/>
          <p:cNvSpPr>
            <a:spLocks noGrp="1"/>
          </p:cNvSpPr>
          <p:nvPr>
            <p:ph idx="1"/>
          </p:nvPr>
        </p:nvSpPr>
        <p:spPr/>
        <p:txBody>
          <a:bodyPr/>
          <a:lstStyle/>
          <a:p>
            <a:pPr>
              <a:buFont typeface="Arial" panose="020B0604020202020204" pitchFamily="34" charset="0"/>
              <a:buChar char="•"/>
            </a:pPr>
            <a:r>
              <a:rPr lang="en-US" dirty="0" smtClean="0"/>
              <a:t>Heterogeneity of convergence effects with respect to pre-Sciences Po distances (political opinion, common gender, common admission group).</a:t>
            </a:r>
          </a:p>
          <a:p>
            <a:pPr lvl="1">
              <a:buFont typeface="Arial" panose="020B0604020202020204" pitchFamily="34" charset="0"/>
              <a:buChar char="•"/>
            </a:pPr>
            <a:r>
              <a:rPr lang="en-US" dirty="0" smtClean="0"/>
              <a:t> The instruments </a:t>
            </a:r>
            <a:r>
              <a:rPr lang="en-US" dirty="0"/>
              <a:t>include common group membership and its interactions with those </a:t>
            </a:r>
            <a:r>
              <a:rPr lang="en-US" dirty="0" smtClean="0"/>
              <a:t>variables.</a:t>
            </a:r>
            <a:endParaRPr lang="en-US" dirty="0"/>
          </a:p>
          <a:p>
            <a:pPr>
              <a:buFont typeface="Arial" panose="020B0604020202020204" pitchFamily="34" charset="0"/>
              <a:buChar char="•"/>
            </a:pPr>
            <a:r>
              <a:rPr lang="en-US" dirty="0"/>
              <a:t>Heterogeneity of convergence effects with respect to </a:t>
            </a:r>
            <a:r>
              <a:rPr lang="en-US" dirty="0" smtClean="0"/>
              <a:t>predicted propensity to become friends between pairs, </a:t>
            </a:r>
            <a:r>
              <a:rPr lang="en-US" dirty="0"/>
              <a:t>excluding the effect of same group membership. </a:t>
            </a:r>
          </a:p>
          <a:p>
            <a:pPr lvl="1">
              <a:buFont typeface="Arial" panose="020B0604020202020204" pitchFamily="34" charset="0"/>
              <a:buChar char="•"/>
            </a:pPr>
            <a:r>
              <a:rPr lang="en-US" dirty="0" smtClean="0"/>
              <a:t> Run </a:t>
            </a:r>
            <a:r>
              <a:rPr lang="en-US" dirty="0" err="1"/>
              <a:t>probit</a:t>
            </a:r>
            <a:r>
              <a:rPr lang="en-US" dirty="0"/>
              <a:t> regressions of undirected friendship on </a:t>
            </a:r>
            <a:r>
              <a:rPr lang="en-US" dirty="0" smtClean="0"/>
              <a:t>control variables. </a:t>
            </a:r>
            <a:endParaRPr lang="en-US" dirty="0"/>
          </a:p>
          <a:p>
            <a:pPr lvl="1">
              <a:buFont typeface="Arial" panose="020B0604020202020204" pitchFamily="34" charset="0"/>
              <a:buChar char="•"/>
            </a:pPr>
            <a:r>
              <a:rPr lang="en-US" dirty="0" smtClean="0"/>
              <a:t> Then </a:t>
            </a:r>
            <a:r>
              <a:rPr lang="en-US" dirty="0"/>
              <a:t>predict the propensity to become friends between any pairs of students</a:t>
            </a:r>
            <a:r>
              <a:rPr lang="en-US" dirty="0" smtClean="0"/>
              <a:t>.</a:t>
            </a:r>
            <a:endParaRPr lang="sv-SE" dirty="0"/>
          </a:p>
        </p:txBody>
      </p:sp>
      <p:sp>
        <p:nvSpPr>
          <p:cNvPr id="4" name="Espace réservé du pied de page 3"/>
          <p:cNvSpPr>
            <a:spLocks noGrp="1"/>
          </p:cNvSpPr>
          <p:nvPr>
            <p:ph type="ftr" sz="quarter" idx="11"/>
          </p:nvPr>
        </p:nvSpPr>
        <p:spPr/>
        <p:txBody>
          <a:bodyPr/>
          <a:lstStyle/>
          <a:p>
            <a:r>
              <a:rPr lang="en-US" smtClean="0"/>
              <a:t>Social Networks and Beliefs Quoc-Anh DO</a:t>
            </a:r>
            <a:endParaRPr lang="fr-FR"/>
          </a:p>
        </p:txBody>
      </p:sp>
      <p:sp>
        <p:nvSpPr>
          <p:cNvPr id="5" name="Espace réservé du numéro de diapositive 4"/>
          <p:cNvSpPr>
            <a:spLocks noGrp="1"/>
          </p:cNvSpPr>
          <p:nvPr>
            <p:ph type="sldNum" sz="quarter" idx="12"/>
          </p:nvPr>
        </p:nvSpPr>
        <p:spPr/>
        <p:txBody>
          <a:bodyPr/>
          <a:lstStyle/>
          <a:p>
            <a:fld id="{88765922-BF5F-4DEC-8F95-D703EC08FBB8}" type="slidenum">
              <a:rPr lang="fr-FR" smtClean="0"/>
              <a:pPr/>
              <a:t>67</a:t>
            </a:fld>
            <a:endParaRPr lang="fr-FR"/>
          </a:p>
        </p:txBody>
      </p:sp>
    </p:spTree>
    <p:extLst>
      <p:ext uri="{BB962C8B-B14F-4D97-AF65-F5344CB8AC3E}">
        <p14:creationId xmlns:p14="http://schemas.microsoft.com/office/powerpoint/2010/main" val="266673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Heterogeneous convergence</a:t>
            </a:r>
            <a:endParaRPr lang="en-US" dirty="0"/>
          </a:p>
        </p:txBody>
      </p:sp>
      <p:sp>
        <p:nvSpPr>
          <p:cNvPr id="3" name="Espace réservé du contenu 2"/>
          <p:cNvSpPr>
            <a:spLocks noGrp="1"/>
          </p:cNvSpPr>
          <p:nvPr>
            <p:ph idx="1"/>
          </p:nvPr>
        </p:nvSpPr>
        <p:spPr>
          <a:xfrm>
            <a:off x="0" y="836614"/>
            <a:ext cx="2267744" cy="5329237"/>
          </a:xfrm>
        </p:spPr>
        <p:txBody>
          <a:bodyPr/>
          <a:lstStyle/>
          <a:p>
            <a:pPr>
              <a:buFont typeface="Arial" panose="020B0604020202020204" pitchFamily="34" charset="0"/>
              <a:buChar char="•"/>
            </a:pPr>
            <a:r>
              <a:rPr lang="en-US" sz="2000" dirty="0" smtClean="0"/>
              <a:t>Convergence is higher among students with more initial differences</a:t>
            </a:r>
            <a:endParaRPr lang="en-US" sz="2000" dirty="0"/>
          </a:p>
        </p:txBody>
      </p:sp>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68</a:t>
            </a:fld>
            <a:endParaRPr lang="fr-F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266" y="836712"/>
            <a:ext cx="6956734"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69255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Propensity score of friendship and convergence</a:t>
            </a:r>
            <a:endParaRPr lang="en-US" dirty="0"/>
          </a:p>
        </p:txBody>
      </p:sp>
      <p:sp>
        <p:nvSpPr>
          <p:cNvPr id="3" name="Espace réservé du contenu 2"/>
          <p:cNvSpPr>
            <a:spLocks noGrp="1"/>
          </p:cNvSpPr>
          <p:nvPr>
            <p:ph idx="1"/>
          </p:nvPr>
        </p:nvSpPr>
        <p:spPr>
          <a:xfrm>
            <a:off x="0" y="836614"/>
            <a:ext cx="1909986" cy="5329237"/>
          </a:xfrm>
        </p:spPr>
        <p:txBody>
          <a:bodyPr/>
          <a:lstStyle/>
          <a:p>
            <a:pPr>
              <a:buFont typeface="Arial" panose="020B0604020202020204" pitchFamily="34" charset="0"/>
              <a:buChar char="•"/>
            </a:pPr>
            <a:r>
              <a:rPr lang="en-US" sz="1800" dirty="0" smtClean="0"/>
              <a:t>Convergence is strong among unlikely friends</a:t>
            </a:r>
            <a:endParaRPr lang="en-US" sz="1800" dirty="0"/>
          </a:p>
          <a:p>
            <a:pPr>
              <a:buFont typeface="Arial" panose="020B0604020202020204" pitchFamily="34" charset="0"/>
              <a:buChar char="•"/>
            </a:pPr>
            <a:r>
              <a:rPr lang="en-US" sz="1800" dirty="0" smtClean="0"/>
              <a:t>Not much difference between OLS and IV. Homophily bias unlikely strong.</a:t>
            </a:r>
          </a:p>
          <a:p>
            <a:pPr>
              <a:buFont typeface="Arial" panose="020B0604020202020204" pitchFamily="34" charset="0"/>
              <a:buChar char="•"/>
            </a:pPr>
            <a:r>
              <a:rPr lang="en-US" sz="1800" dirty="0" smtClean="0"/>
              <a:t>Effect over propensity score similar to avoidance of double counting.</a:t>
            </a:r>
          </a:p>
        </p:txBody>
      </p:sp>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69</a:t>
            </a:fld>
            <a:endParaRPr lang="fr-F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986" y="836712"/>
            <a:ext cx="7234014" cy="5253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514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Empirical questions on social networks</a:t>
            </a:r>
            <a:endParaRPr lang="en-US" dirty="0"/>
          </a:p>
        </p:txBody>
      </p:sp>
      <p:sp>
        <p:nvSpPr>
          <p:cNvPr id="3" name="Espace réservé du contenu 2"/>
          <p:cNvSpPr>
            <a:spLocks noGrp="1"/>
          </p:cNvSpPr>
          <p:nvPr>
            <p:ph idx="1"/>
          </p:nvPr>
        </p:nvSpPr>
        <p:spPr/>
        <p:txBody>
          <a:bodyPr/>
          <a:lstStyle/>
          <a:p>
            <a:pPr>
              <a:buFontTx/>
              <a:buChar char="-"/>
            </a:pPr>
            <a:r>
              <a:rPr lang="en-US" dirty="0" smtClean="0"/>
              <a:t>What determines the network structure?</a:t>
            </a:r>
          </a:p>
          <a:p>
            <a:pPr lvl="1">
              <a:buFontTx/>
              <a:buChar char="-"/>
            </a:pPr>
            <a:r>
              <a:rPr lang="en-US" dirty="0" smtClean="0"/>
              <a:t> Testing theories of network formation</a:t>
            </a:r>
          </a:p>
          <a:p>
            <a:pPr lvl="1">
              <a:buFontTx/>
              <a:buChar char="-"/>
            </a:pPr>
            <a:r>
              <a:rPr lang="en-US" dirty="0"/>
              <a:t> </a:t>
            </a:r>
            <a:r>
              <a:rPr lang="en-US" dirty="0" smtClean="0"/>
              <a:t>Individual/pairwise/full-network determinants of </a:t>
            </a:r>
            <a:r>
              <a:rPr lang="en-US" dirty="0" smtClean="0"/>
              <a:t>links</a:t>
            </a:r>
            <a:endParaRPr lang="en-US" dirty="0" smtClean="0"/>
          </a:p>
          <a:p>
            <a:pPr>
              <a:buFontTx/>
              <a:buChar char="-"/>
            </a:pPr>
            <a:r>
              <a:rPr lang="en-US" dirty="0" smtClean="0"/>
              <a:t>Does the network matter? To what extent?</a:t>
            </a:r>
          </a:p>
          <a:p>
            <a:pPr lvl="1">
              <a:buFontTx/>
              <a:buChar char="-"/>
            </a:pPr>
            <a:r>
              <a:rPr lang="en-US" dirty="0" smtClean="0"/>
              <a:t> Links versus non-links</a:t>
            </a:r>
          </a:p>
          <a:p>
            <a:pPr lvl="1">
              <a:buFontTx/>
              <a:buChar char="-"/>
            </a:pPr>
            <a:r>
              <a:rPr lang="en-US" dirty="0"/>
              <a:t> </a:t>
            </a:r>
            <a:r>
              <a:rPr lang="en-US" dirty="0" smtClean="0"/>
              <a:t>Variation among peers/connected nodes</a:t>
            </a:r>
          </a:p>
          <a:p>
            <a:pPr lvl="1">
              <a:buFontTx/>
              <a:buChar char="-"/>
            </a:pPr>
            <a:r>
              <a:rPr lang="en-US" dirty="0" smtClean="0"/>
              <a:t> Network position</a:t>
            </a:r>
          </a:p>
          <a:p>
            <a:pPr lvl="1">
              <a:buFontTx/>
              <a:buChar char="-"/>
            </a:pPr>
            <a:r>
              <a:rPr lang="en-US" dirty="0" smtClean="0"/>
              <a:t> </a:t>
            </a:r>
            <a:r>
              <a:rPr lang="en-US" dirty="0"/>
              <a:t>Testing different theories based on </a:t>
            </a:r>
            <a:r>
              <a:rPr lang="en-US" dirty="0" smtClean="0"/>
              <a:t>given network structure, such as information diffusion, social learning, games on network, etc.</a:t>
            </a:r>
          </a:p>
          <a:p>
            <a:pPr>
              <a:buFontTx/>
              <a:buChar char="-"/>
            </a:pPr>
            <a:r>
              <a:rPr lang="en-US" dirty="0" smtClean="0"/>
              <a:t>In reality: usually both stages</a:t>
            </a:r>
            <a:endParaRPr lang="en-US" dirty="0"/>
          </a:p>
        </p:txBody>
      </p:sp>
      <p:sp>
        <p:nvSpPr>
          <p:cNvPr id="5" name="Espace réservé du numéro de diapositive 4"/>
          <p:cNvSpPr>
            <a:spLocks noGrp="1"/>
          </p:cNvSpPr>
          <p:nvPr>
            <p:ph type="sldNum" sz="quarter" idx="12"/>
          </p:nvPr>
        </p:nvSpPr>
        <p:spPr/>
        <p:txBody>
          <a:bodyPr/>
          <a:lstStyle/>
          <a:p>
            <a:fld id="{88765922-BF5F-4DEC-8F95-D703EC08FBB8}" type="slidenum">
              <a:rPr lang="fr-FR" smtClean="0"/>
              <a:pPr/>
              <a:t>7</a:t>
            </a:fld>
            <a:endParaRPr lang="fr-FR"/>
          </a:p>
        </p:txBody>
      </p:sp>
    </p:spTree>
    <p:extLst>
      <p:ext uri="{BB962C8B-B14F-4D97-AF65-F5344CB8AC3E}">
        <p14:creationId xmlns:p14="http://schemas.microsoft.com/office/powerpoint/2010/main" val="45188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Convergence, divergence, and extremism</a:t>
            </a:r>
            <a:endParaRPr lang="en-US" dirty="0"/>
          </a:p>
        </p:txBody>
      </p:sp>
      <p:sp>
        <p:nvSpPr>
          <p:cNvPr id="3" name="Espace réservé du contenu 2"/>
          <p:cNvSpPr>
            <a:spLocks noGrp="1"/>
          </p:cNvSpPr>
          <p:nvPr>
            <p:ph idx="1"/>
          </p:nvPr>
        </p:nvSpPr>
        <p:spPr/>
        <p:txBody>
          <a:bodyPr/>
          <a:lstStyle/>
          <a:p>
            <a:r>
              <a:rPr lang="en-US" dirty="0" smtClean="0"/>
              <a:t>Convergence of political opinion, by initial political opinion</a:t>
            </a:r>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5655"/>
            <a:ext cx="9144000" cy="500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70</a:t>
            </a:fld>
            <a:endParaRPr lang="fr-FR"/>
          </a:p>
        </p:txBody>
      </p:sp>
    </p:spTree>
    <p:extLst>
      <p:ext uri="{BB962C8B-B14F-4D97-AF65-F5344CB8AC3E}">
        <p14:creationId xmlns:p14="http://schemas.microsoft.com/office/powerpoint/2010/main" val="19640084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Extremism and divergence</a:t>
            </a:r>
            <a:endParaRPr lang="en-US" dirty="0"/>
          </a:p>
        </p:txBody>
      </p:sp>
      <p:sp>
        <p:nvSpPr>
          <p:cNvPr id="3" name="Espace réservé du contenu 2"/>
          <p:cNvSpPr>
            <a:spLocks noGrp="1"/>
          </p:cNvSpPr>
          <p:nvPr>
            <p:ph idx="1"/>
          </p:nvPr>
        </p:nvSpPr>
        <p:spPr/>
        <p:txBody>
          <a:bodyPr/>
          <a:lstStyle/>
          <a:p>
            <a:r>
              <a:rPr lang="en-US" dirty="0" smtClean="0"/>
              <a:t>Divergence among extreme leftists in political opinion:</a:t>
            </a:r>
            <a:endParaRPr lang="en-US" dirty="0"/>
          </a:p>
        </p:txBody>
      </p:sp>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71</a:t>
            </a:fld>
            <a:endParaRPr lang="fr-F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0" y="1916832"/>
            <a:ext cx="9001000" cy="3673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72067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Extremism and divergence</a:t>
            </a:r>
            <a:endParaRPr lang="en-US" dirty="0"/>
          </a:p>
        </p:txBody>
      </p:sp>
      <p:sp>
        <p:nvSpPr>
          <p:cNvPr id="3" name="Espace réservé du contenu 2"/>
          <p:cNvSpPr>
            <a:spLocks noGrp="1"/>
          </p:cNvSpPr>
          <p:nvPr>
            <p:ph idx="1"/>
          </p:nvPr>
        </p:nvSpPr>
        <p:spPr/>
        <p:txBody>
          <a:bodyPr/>
          <a:lstStyle/>
          <a:p>
            <a:r>
              <a:rPr lang="en-US" dirty="0" smtClean="0"/>
              <a:t>… and attitude towards immigration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72</a:t>
            </a:fld>
            <a:endParaRPr lang="fr-F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671373"/>
            <a:ext cx="5456049" cy="3442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65" y="1671373"/>
            <a:ext cx="2926811" cy="3442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2897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Convergence and eigenvector centrality</a:t>
            </a:r>
            <a:endParaRPr lang="en-US" dirty="0"/>
          </a:p>
        </p:txBody>
      </p:sp>
      <p:sp>
        <p:nvSpPr>
          <p:cNvPr id="3" name="Espace réservé du contenu 2"/>
          <p:cNvSpPr>
            <a:spLocks noGrp="1"/>
          </p:cNvSpPr>
          <p:nvPr>
            <p:ph idx="1"/>
          </p:nvPr>
        </p:nvSpPr>
        <p:spPr/>
        <p:txBody>
          <a:bodyPr/>
          <a:lstStyle/>
          <a:p>
            <a:r>
              <a:rPr lang="en-US" dirty="0" smtClean="0"/>
              <a:t>Convergence seems strongest between a star (top 10% centrality) and a non-star (bottom 90% centrality)</a:t>
            </a:r>
            <a:endParaRPr lang="en-US" dirty="0"/>
          </a:p>
        </p:txBody>
      </p:sp>
      <p:sp>
        <p:nvSpPr>
          <p:cNvPr id="4" name="Espace réservé du pied de page 3"/>
          <p:cNvSpPr>
            <a:spLocks noGrp="1"/>
          </p:cNvSpPr>
          <p:nvPr>
            <p:ph type="ftr" sz="quarter" idx="11"/>
          </p:nvPr>
        </p:nvSpPr>
        <p:spPr/>
        <p:txBody>
          <a:bodyPr/>
          <a:lstStyle/>
          <a:p>
            <a:r>
              <a:rPr lang="en-US" smtClean="0"/>
              <a:t>Social Networks and Beliefs Quoc-Anh DO</a:t>
            </a:r>
            <a:endParaRPr lang="fr-FR"/>
          </a:p>
        </p:txBody>
      </p:sp>
      <p:sp>
        <p:nvSpPr>
          <p:cNvPr id="5" name="Espace réservé du numéro de diapositive 4"/>
          <p:cNvSpPr>
            <a:spLocks noGrp="1"/>
          </p:cNvSpPr>
          <p:nvPr>
            <p:ph type="sldNum" sz="quarter" idx="12"/>
          </p:nvPr>
        </p:nvSpPr>
        <p:spPr/>
        <p:txBody>
          <a:bodyPr/>
          <a:lstStyle/>
          <a:p>
            <a:fld id="{88765922-BF5F-4DEC-8F95-D703EC08FBB8}" type="slidenum">
              <a:rPr lang="fr-FR" smtClean="0"/>
              <a:pPr/>
              <a:t>73</a:t>
            </a:fld>
            <a:endParaRPr lang="fr-F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1" y="2348880"/>
            <a:ext cx="9096118" cy="2876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57921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Path lengths and convergence</a:t>
            </a:r>
            <a:endParaRPr lang="en-US" dirty="0"/>
          </a:p>
        </p:txBody>
      </p:sp>
      <p:sp>
        <p:nvSpPr>
          <p:cNvPr id="3" name="Espace réservé du contenu 2"/>
          <p:cNvSpPr>
            <a:spLocks noGrp="1"/>
          </p:cNvSpPr>
          <p:nvPr>
            <p:ph idx="1"/>
          </p:nvPr>
        </p:nvSpPr>
        <p:spPr/>
        <p:txBody>
          <a:bodyPr/>
          <a:lstStyle/>
          <a:p>
            <a:pPr>
              <a:buFont typeface="Arial" panose="020B0604020202020204" pitchFamily="34" charset="0"/>
              <a:buChar char="•"/>
            </a:pPr>
            <a:r>
              <a:rPr lang="en-US" dirty="0" smtClean="0"/>
              <a:t>Use same-group membership as IV for path length between pairs: convergence from reduction in path lengths</a:t>
            </a:r>
          </a:p>
          <a:p>
            <a:pPr>
              <a:buFont typeface="Arial" panose="020B0604020202020204" pitchFamily="34" charset="0"/>
              <a:buChar char="•"/>
            </a:pPr>
            <a:r>
              <a:rPr lang="en-US" dirty="0" smtClean="0"/>
              <a:t>Convergence takes place mostly among direct friends</a:t>
            </a:r>
          </a:p>
          <a:p>
            <a:endParaRPr lang="en-US" dirty="0"/>
          </a:p>
        </p:txBody>
      </p:sp>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74</a:t>
            </a:fld>
            <a:endParaRPr lang="fr-F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80" y="1988841"/>
            <a:ext cx="7560840" cy="424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80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Summary</a:t>
            </a:r>
            <a:endParaRPr lang="en-US" dirty="0"/>
          </a:p>
        </p:txBody>
      </p:sp>
      <p:sp>
        <p:nvSpPr>
          <p:cNvPr id="3" name="Espace réservé du contenu 2"/>
          <p:cNvSpPr>
            <a:spLocks noGrp="1"/>
          </p:cNvSpPr>
          <p:nvPr>
            <p:ph idx="1"/>
          </p:nvPr>
        </p:nvSpPr>
        <p:spPr/>
        <p:txBody>
          <a:bodyPr/>
          <a:lstStyle/>
          <a:p>
            <a:pPr>
              <a:spcBef>
                <a:spcPts val="600"/>
              </a:spcBef>
              <a:buFont typeface="Arial" panose="020B0604020202020204" pitchFamily="34" charset="0"/>
              <a:buChar char="•"/>
            </a:pPr>
            <a:r>
              <a:rPr lang="en-US" sz="2000" dirty="0"/>
              <a:t>Beliefs on politics </a:t>
            </a:r>
            <a:r>
              <a:rPr lang="en-US" sz="2000" dirty="0" smtClean="0"/>
              <a:t>among </a:t>
            </a:r>
            <a:r>
              <a:rPr lang="en-US" sz="2000" dirty="0"/>
              <a:t>friends converge rapidly </a:t>
            </a:r>
            <a:r>
              <a:rPr lang="en-US" sz="2000" dirty="0" smtClean="0"/>
              <a:t>after one </a:t>
            </a:r>
            <a:r>
              <a:rPr lang="en-US" sz="2000" dirty="0"/>
              <a:t>year</a:t>
            </a:r>
          </a:p>
          <a:p>
            <a:pPr lvl="1">
              <a:spcBef>
                <a:spcPts val="600"/>
              </a:spcBef>
              <a:buFont typeface="Arial" panose="020B0604020202020204" pitchFamily="34" charset="0"/>
              <a:buChar char="•"/>
            </a:pPr>
            <a:r>
              <a:rPr lang="en-US" sz="2000" dirty="0" smtClean="0"/>
              <a:t> Overall, homophily matters, but homophily bias seems weak.</a:t>
            </a:r>
          </a:p>
          <a:p>
            <a:pPr>
              <a:spcBef>
                <a:spcPts val="600"/>
              </a:spcBef>
              <a:buFont typeface="Arial" panose="020B0604020202020204" pitchFamily="34" charset="0"/>
              <a:buChar char="•"/>
            </a:pPr>
            <a:r>
              <a:rPr lang="en-US" sz="2000" dirty="0" smtClean="0"/>
              <a:t>Convergence is highly heterogeneous:</a:t>
            </a:r>
          </a:p>
          <a:p>
            <a:pPr lvl="1">
              <a:spcBef>
                <a:spcPts val="600"/>
              </a:spcBef>
              <a:buFont typeface="Arial" panose="020B0604020202020204" pitchFamily="34" charset="0"/>
              <a:buChar char="•"/>
            </a:pPr>
            <a:r>
              <a:rPr lang="en-US" sz="2000" dirty="0" smtClean="0"/>
              <a:t> It is strongest among least likely friends, friends with most different predetermined characteristics</a:t>
            </a:r>
          </a:p>
          <a:p>
            <a:pPr lvl="2">
              <a:spcBef>
                <a:spcPts val="600"/>
              </a:spcBef>
              <a:buFont typeface="Arial" panose="020B0604020202020204" pitchFamily="34" charset="0"/>
              <a:buChar char="•"/>
            </a:pPr>
            <a:r>
              <a:rPr lang="en-US" sz="2000" dirty="0" smtClean="0"/>
              <a:t>Homophily reduces beliefs diffusion even more (complementary to Golub Jackson 2012)</a:t>
            </a:r>
          </a:p>
          <a:p>
            <a:pPr lvl="1">
              <a:spcBef>
                <a:spcPts val="600"/>
              </a:spcBef>
              <a:buFont typeface="Arial" panose="020B0604020202020204" pitchFamily="34" charset="0"/>
              <a:buChar char="•"/>
            </a:pPr>
            <a:r>
              <a:rPr lang="en-US" sz="2000" dirty="0"/>
              <a:t> </a:t>
            </a:r>
            <a:r>
              <a:rPr lang="en-US" sz="2000" dirty="0" smtClean="0"/>
              <a:t>Divergence among extreme leftists</a:t>
            </a:r>
          </a:p>
          <a:p>
            <a:pPr>
              <a:spcBef>
                <a:spcPts val="600"/>
              </a:spcBef>
              <a:buFont typeface="Arial" panose="020B0604020202020204" pitchFamily="34" charset="0"/>
              <a:buChar char="•"/>
            </a:pPr>
            <a:r>
              <a:rPr lang="en-US" sz="2000" dirty="0" smtClean="0"/>
              <a:t>How networks structure matters to convergence:</a:t>
            </a:r>
          </a:p>
          <a:p>
            <a:pPr lvl="1">
              <a:spcBef>
                <a:spcPts val="600"/>
              </a:spcBef>
              <a:buFont typeface="Arial" panose="020B0604020202020204" pitchFamily="34" charset="0"/>
              <a:buChar char="•"/>
            </a:pPr>
            <a:r>
              <a:rPr lang="en-US" sz="2000" dirty="0"/>
              <a:t> </a:t>
            </a:r>
            <a:r>
              <a:rPr lang="en-US" sz="2000" dirty="0" smtClean="0"/>
              <a:t>Works mostly through direct friends</a:t>
            </a:r>
          </a:p>
          <a:p>
            <a:pPr lvl="1">
              <a:spcBef>
                <a:spcPts val="600"/>
              </a:spcBef>
              <a:buFont typeface="Arial" panose="020B0604020202020204" pitchFamily="34" charset="0"/>
              <a:buChar char="•"/>
            </a:pPr>
            <a:r>
              <a:rPr lang="en-US" sz="2000" dirty="0" smtClean="0"/>
              <a:t> Convergence towards star</a:t>
            </a:r>
          </a:p>
          <a:p>
            <a:pPr lvl="1">
              <a:spcBef>
                <a:spcPts val="600"/>
              </a:spcBef>
              <a:buFont typeface="Arial" panose="020B0604020202020204" pitchFamily="34" charset="0"/>
              <a:buChar char="•"/>
            </a:pPr>
            <a:r>
              <a:rPr lang="en-US" sz="2000" dirty="0"/>
              <a:t> Common friends </a:t>
            </a:r>
            <a:r>
              <a:rPr lang="en-US" sz="2000" dirty="0" smtClean="0"/>
              <a:t>matter</a:t>
            </a:r>
            <a:endParaRPr lang="en-US" sz="2000" dirty="0"/>
          </a:p>
        </p:txBody>
      </p:sp>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75</a:t>
            </a:fld>
            <a:endParaRPr lang="fr-FR"/>
          </a:p>
        </p:txBody>
      </p:sp>
    </p:spTree>
    <p:extLst>
      <p:ext uri="{BB962C8B-B14F-4D97-AF65-F5344CB8AC3E}">
        <p14:creationId xmlns:p14="http://schemas.microsoft.com/office/powerpoint/2010/main" val="363384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Thank you!</a:t>
            </a:r>
            <a:endParaRPr lang="en-US" dirty="0"/>
          </a:p>
        </p:txBody>
      </p:sp>
      <p:sp>
        <p:nvSpPr>
          <p:cNvPr id="4" name="Espace réservé du pied de page 3"/>
          <p:cNvSpPr>
            <a:spLocks noGrp="1"/>
          </p:cNvSpPr>
          <p:nvPr>
            <p:ph type="ftr" sz="quarter" idx="10"/>
          </p:nvPr>
        </p:nvSpPr>
        <p:spPr/>
        <p:txBody>
          <a:bodyPr/>
          <a:lstStyle/>
          <a:p>
            <a:pPr algn="ctr"/>
            <a:r>
              <a:rPr lang="en-US" b="1" dirty="0" smtClean="0"/>
              <a:t>Network Effects on Social Networks</a:t>
            </a:r>
            <a:endParaRPr lang="fr-FR" sz="2000" dirty="0"/>
          </a:p>
        </p:txBody>
      </p:sp>
    </p:spTree>
    <p:extLst>
      <p:ext uri="{BB962C8B-B14F-4D97-AF65-F5344CB8AC3E}">
        <p14:creationId xmlns:p14="http://schemas.microsoft.com/office/powerpoint/2010/main" val="4210774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tLang="zh-TW" dirty="0">
                <a:ea typeface="新細明體" charset="-120"/>
              </a:rPr>
              <a:t>Social connections and firm values</a:t>
            </a:r>
          </a:p>
        </p:txBody>
      </p:sp>
      <p:sp>
        <p:nvSpPr>
          <p:cNvPr id="3" name="Content Placeholder 2"/>
          <p:cNvSpPr>
            <a:spLocks noGrp="1"/>
          </p:cNvSpPr>
          <p:nvPr>
            <p:ph idx="1"/>
          </p:nvPr>
        </p:nvSpPr>
        <p:spPr>
          <a:xfrm>
            <a:off x="457200" y="1371600"/>
            <a:ext cx="8229600" cy="5029200"/>
          </a:xfrm>
        </p:spPr>
        <p:txBody>
          <a:bodyPr rtlCol="0">
            <a:noAutofit/>
          </a:bodyPr>
          <a:lstStyle/>
          <a:p>
            <a:pPr algn="just">
              <a:spcBef>
                <a:spcPts val="0"/>
              </a:spcBef>
              <a:spcAft>
                <a:spcPts val="600"/>
              </a:spcAft>
            </a:pPr>
            <a:r>
              <a:rPr lang="en-US" sz="2200" dirty="0"/>
              <a:t>Important direct links (former/present employment or ownership) to top-level politics may </a:t>
            </a:r>
            <a:r>
              <a:rPr lang="en-US" sz="2200" dirty="0">
                <a:solidFill>
                  <a:srgbClr val="000000"/>
                </a:solidFill>
              </a:rPr>
              <a:t>increase firm value</a:t>
            </a:r>
          </a:p>
          <a:p>
            <a:pPr lvl="1" algn="just">
              <a:spcBef>
                <a:spcPts val="0"/>
              </a:spcBef>
              <a:spcAft>
                <a:spcPts val="600"/>
              </a:spcAft>
            </a:pPr>
            <a:r>
              <a:rPr lang="en-US" sz="2000" dirty="0"/>
              <a:t>In developing countries: </a:t>
            </a:r>
            <a:r>
              <a:rPr lang="en-US" sz="2000" dirty="0" err="1"/>
              <a:t>Fisman</a:t>
            </a:r>
            <a:r>
              <a:rPr lang="en-US" sz="2000" dirty="0"/>
              <a:t> </a:t>
            </a:r>
            <a:r>
              <a:rPr lang="en-US" sz="2000" i="1" dirty="0"/>
              <a:t>2001 AER</a:t>
            </a:r>
            <a:r>
              <a:rPr lang="en-US" sz="2000" dirty="0"/>
              <a:t> (Suharto), Johnson Mitton </a:t>
            </a:r>
            <a:r>
              <a:rPr lang="en-US" sz="2000" i="1" dirty="0"/>
              <a:t>2003 JFE</a:t>
            </a:r>
            <a:r>
              <a:rPr lang="en-US" sz="2000" dirty="0"/>
              <a:t> (Mahathir), </a:t>
            </a:r>
            <a:r>
              <a:rPr lang="en-US" sz="2000" dirty="0" err="1"/>
              <a:t>Khwajia</a:t>
            </a:r>
            <a:r>
              <a:rPr lang="en-US" sz="2000" dirty="0"/>
              <a:t> </a:t>
            </a:r>
            <a:r>
              <a:rPr lang="en-US" sz="2000" dirty="0" err="1"/>
              <a:t>Mian</a:t>
            </a:r>
            <a:r>
              <a:rPr lang="en-US" sz="2000" dirty="0"/>
              <a:t> </a:t>
            </a:r>
            <a:r>
              <a:rPr lang="en-US" sz="2000" i="1" dirty="0"/>
              <a:t>2005 QJE</a:t>
            </a:r>
            <a:r>
              <a:rPr lang="en-US" sz="2000" dirty="0"/>
              <a:t> (Pakistan), </a:t>
            </a:r>
            <a:r>
              <a:rPr lang="en-US" sz="2000" dirty="0" err="1"/>
              <a:t>Faccio</a:t>
            </a:r>
            <a:r>
              <a:rPr lang="en-US" sz="2000" dirty="0"/>
              <a:t> </a:t>
            </a:r>
            <a:r>
              <a:rPr lang="en-US" sz="2000" i="1" dirty="0"/>
              <a:t>2006 AER </a:t>
            </a:r>
            <a:r>
              <a:rPr lang="en-US" sz="2000" dirty="0"/>
              <a:t>(cross countries)</a:t>
            </a:r>
          </a:p>
          <a:p>
            <a:pPr lvl="1" algn="just">
              <a:spcBef>
                <a:spcPts val="0"/>
              </a:spcBef>
              <a:spcAft>
                <a:spcPts val="600"/>
              </a:spcAft>
            </a:pPr>
            <a:r>
              <a:rPr lang="en-US" sz="2000" dirty="0"/>
              <a:t>In American politics (strong safeguards against bribery for favor): </a:t>
            </a:r>
            <a:r>
              <a:rPr lang="en-US" sz="2000" dirty="0" err="1"/>
              <a:t>Fisman</a:t>
            </a:r>
            <a:r>
              <a:rPr lang="en-US" sz="2000" dirty="0"/>
              <a:t> et al. </a:t>
            </a:r>
            <a:r>
              <a:rPr lang="en-US" sz="2000" i="1" dirty="0"/>
              <a:t>2012 </a:t>
            </a:r>
            <a:r>
              <a:rPr lang="en-US" sz="2000" dirty="0"/>
              <a:t>(Dick Cheney brings no value) vs. Goldman et al. </a:t>
            </a:r>
            <a:r>
              <a:rPr lang="en-US" sz="2000" i="1" dirty="0"/>
              <a:t>2008 RFS</a:t>
            </a:r>
            <a:r>
              <a:rPr lang="en-US" sz="2000" dirty="0"/>
              <a:t> (Rep. Party links bring huge value), </a:t>
            </a:r>
            <a:r>
              <a:rPr lang="en-US" sz="2000" dirty="0" err="1"/>
              <a:t>Acemoglu</a:t>
            </a:r>
            <a:r>
              <a:rPr lang="en-US" sz="2000" dirty="0"/>
              <a:t> et al. </a:t>
            </a:r>
            <a:r>
              <a:rPr lang="en-US" sz="2000" i="1" dirty="0"/>
              <a:t>JFE forth</a:t>
            </a:r>
            <a:r>
              <a:rPr lang="en-US" sz="2000" dirty="0"/>
              <a:t>. (Tim Geithner), Roberts </a:t>
            </a:r>
            <a:r>
              <a:rPr lang="en-US" sz="2000" i="1" dirty="0"/>
              <a:t>1990 AJPS</a:t>
            </a:r>
            <a:r>
              <a:rPr lang="en-US" sz="2000" dirty="0"/>
              <a:t> (dead U.S. senator)</a:t>
            </a:r>
          </a:p>
          <a:p>
            <a:pPr algn="just">
              <a:spcBef>
                <a:spcPts val="0"/>
              </a:spcBef>
              <a:spcAft>
                <a:spcPts val="600"/>
              </a:spcAft>
            </a:pPr>
            <a:r>
              <a:rPr lang="en-US" sz="2200" dirty="0"/>
              <a:t>Our question:</a:t>
            </a:r>
          </a:p>
          <a:p>
            <a:pPr lvl="1" algn="just">
              <a:spcBef>
                <a:spcPts val="0"/>
              </a:spcBef>
              <a:spcAft>
                <a:spcPts val="600"/>
              </a:spcAft>
            </a:pPr>
            <a:r>
              <a:rPr lang="en-US" sz="2000" dirty="0"/>
              <a:t>Do </a:t>
            </a:r>
            <a:r>
              <a:rPr lang="en-US" sz="2000" i="1" dirty="0"/>
              <a:t>social</a:t>
            </a:r>
            <a:r>
              <a:rPr lang="en-US" sz="2000" dirty="0"/>
              <a:t> connections in the U.S. between politicians and corporate directors affect firm value?</a:t>
            </a:r>
          </a:p>
          <a:p>
            <a:pPr lvl="1" algn="just">
              <a:spcBef>
                <a:spcPts val="0"/>
              </a:spcBef>
              <a:spcAft>
                <a:spcPts val="600"/>
              </a:spcAft>
            </a:pPr>
            <a:r>
              <a:rPr lang="en-US" sz="2000" dirty="0"/>
              <a:t>Who make it stronger/weaker? A comparative look into U.S. politics</a:t>
            </a:r>
          </a:p>
        </p:txBody>
      </p:sp>
      <p:sp>
        <p:nvSpPr>
          <p:cNvPr id="6" name="Slide Number Placeholder 5"/>
          <p:cNvSpPr>
            <a:spLocks noGrp="1"/>
          </p:cNvSpPr>
          <p:nvPr>
            <p:ph type="sldNum" sz="quarter" idx="12"/>
          </p:nvPr>
        </p:nvSpPr>
        <p:spPr/>
        <p:txBody>
          <a:bodyPr/>
          <a:lstStyle/>
          <a:p>
            <a:fld id="{92D71123-4995-4906-9C78-8DB68EA980A7}" type="slidenum">
              <a:rPr lang="zh-TW" altLang="en-US" smtClean="0">
                <a:solidFill>
                  <a:srgbClr val="7F7F7F"/>
                </a:solidFill>
              </a:rPr>
              <a:pPr/>
              <a:t>77</a:t>
            </a:fld>
            <a:endParaRPr lang="en-US" altLang="zh-TW" dirty="0">
              <a:solidFill>
                <a:srgbClr val="7F7F7F"/>
              </a:solidFill>
            </a:endParaRPr>
          </a:p>
        </p:txBody>
      </p:sp>
      <p:sp>
        <p:nvSpPr>
          <p:cNvPr id="7" name="TextBox 3"/>
          <p:cNvSpPr txBox="1"/>
          <p:nvPr/>
        </p:nvSpPr>
        <p:spPr>
          <a:xfrm>
            <a:off x="0" y="0"/>
            <a:ext cx="1668170" cy="369332"/>
          </a:xfrm>
          <a:prstGeom prst="rect">
            <a:avLst/>
          </a:prstGeom>
          <a:noFill/>
        </p:spPr>
        <p:txBody>
          <a:bodyPr wrap="none">
            <a:spAutoFit/>
          </a:bodyPr>
          <a:lstStyle/>
          <a:p>
            <a:pPr fontAlgn="auto">
              <a:spcBef>
                <a:spcPts val="0"/>
              </a:spcBef>
              <a:spcAft>
                <a:spcPts val="0"/>
              </a:spcAft>
              <a:defRPr/>
            </a:pPr>
            <a:r>
              <a:rPr lang="en-US" dirty="0">
                <a:solidFill>
                  <a:schemeClr val="bg1">
                    <a:lumMod val="50000"/>
                  </a:schemeClr>
                </a:solidFill>
                <a:latin typeface="+mn-lt"/>
              </a:rPr>
              <a:t>INTRODUCTION</a:t>
            </a:r>
          </a:p>
        </p:txBody>
      </p:sp>
    </p:spTree>
    <p:extLst>
      <p:ext uri="{BB962C8B-B14F-4D97-AF65-F5344CB8AC3E}">
        <p14:creationId xmlns:p14="http://schemas.microsoft.com/office/powerpoint/2010/main" val="19503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tLang="zh-TW" dirty="0">
                <a:ea typeface="新細明體" charset="-120"/>
              </a:rPr>
              <a:t>Further robustness checks</a:t>
            </a:r>
          </a:p>
        </p:txBody>
      </p:sp>
      <p:sp>
        <p:nvSpPr>
          <p:cNvPr id="10" name="Content Placeholder 9"/>
          <p:cNvSpPr>
            <a:spLocks noGrp="1"/>
          </p:cNvSpPr>
          <p:nvPr>
            <p:ph idx="1"/>
          </p:nvPr>
        </p:nvSpPr>
        <p:spPr/>
        <p:txBody>
          <a:bodyPr>
            <a:normAutofit/>
          </a:bodyPr>
          <a:lstStyle/>
          <a:p>
            <a:pPr algn="just">
              <a:spcBef>
                <a:spcPts val="0"/>
              </a:spcBef>
              <a:spcAft>
                <a:spcPts val="1200"/>
              </a:spcAft>
            </a:pPr>
            <a:r>
              <a:rPr lang="en-US" altLang="zh-TW" sz="2800" dirty="0">
                <a:ea typeface="新細明體" charset="-120"/>
              </a:rPr>
              <a:t>Collapse the data by different levels</a:t>
            </a:r>
          </a:p>
          <a:p>
            <a:pPr algn="just">
              <a:spcBef>
                <a:spcPts val="0"/>
              </a:spcBef>
              <a:spcAft>
                <a:spcPts val="1200"/>
              </a:spcAft>
            </a:pPr>
            <a:r>
              <a:rPr lang="en-US" altLang="zh-TW" sz="2800" dirty="0">
                <a:ea typeface="新細明體" charset="-120"/>
              </a:rPr>
              <a:t>Using different weighting schemes</a:t>
            </a:r>
          </a:p>
          <a:p>
            <a:pPr algn="just">
              <a:spcBef>
                <a:spcPts val="0"/>
              </a:spcBef>
              <a:spcAft>
                <a:spcPts val="1200"/>
              </a:spcAft>
            </a:pPr>
            <a:r>
              <a:rPr lang="en-US" altLang="zh-TW" sz="2800" dirty="0">
                <a:ea typeface="新細明體" charset="-120"/>
              </a:rPr>
              <a:t>CAR calculated from raw returns, </a:t>
            </a:r>
            <a:r>
              <a:rPr lang="en-US" altLang="zh-TW" sz="2800" dirty="0" err="1">
                <a:ea typeface="新細明體" charset="-120"/>
              </a:rPr>
              <a:t>Fama</a:t>
            </a:r>
            <a:r>
              <a:rPr lang="en-US" altLang="zh-TW" sz="2800" dirty="0">
                <a:ea typeface="新細明體" charset="-120"/>
              </a:rPr>
              <a:t>-French 3-factor and 4-factor models</a:t>
            </a:r>
          </a:p>
          <a:p>
            <a:pPr algn="just">
              <a:spcBef>
                <a:spcPts val="0"/>
              </a:spcBef>
              <a:spcAft>
                <a:spcPts val="1200"/>
              </a:spcAft>
            </a:pPr>
            <a:r>
              <a:rPr lang="en-US" altLang="zh-TW" sz="2800" dirty="0">
                <a:ea typeface="新細明體" charset="-120"/>
              </a:rPr>
              <a:t>Standard error clustering at different levels</a:t>
            </a:r>
          </a:p>
          <a:p>
            <a:pPr algn="just">
              <a:spcBef>
                <a:spcPts val="0"/>
              </a:spcBef>
              <a:spcAft>
                <a:spcPts val="1200"/>
              </a:spcAft>
            </a:pPr>
            <a:r>
              <a:rPr lang="en-US" altLang="zh-TW" sz="2800" dirty="0">
                <a:ea typeface="新細明體" charset="-120"/>
              </a:rPr>
              <a:t>Near-randomness of assignment: no pre-election variable predicts election results</a:t>
            </a:r>
          </a:p>
          <a:p>
            <a:endParaRPr lang="en-US" altLang="zh-TW" sz="3000" dirty="0">
              <a:ea typeface="新細明體" charset="-120"/>
            </a:endParaRPr>
          </a:p>
        </p:txBody>
      </p:sp>
      <p:sp>
        <p:nvSpPr>
          <p:cNvPr id="6" name="Slide Number Placeholder 5"/>
          <p:cNvSpPr>
            <a:spLocks noGrp="1"/>
          </p:cNvSpPr>
          <p:nvPr>
            <p:ph type="sldNum" sz="quarter" idx="12"/>
          </p:nvPr>
        </p:nvSpPr>
        <p:spPr/>
        <p:txBody>
          <a:bodyPr/>
          <a:lstStyle/>
          <a:p>
            <a:fld id="{92D71123-4995-4906-9C78-8DB68EA980A7}" type="slidenum">
              <a:rPr lang="zh-TW" altLang="en-US" smtClean="0"/>
              <a:pPr/>
              <a:t>78</a:t>
            </a:fld>
            <a:endParaRPr lang="en-US" altLang="zh-TW"/>
          </a:p>
        </p:txBody>
      </p:sp>
    </p:spTree>
    <p:extLst>
      <p:ext uri="{BB962C8B-B14F-4D97-AF65-F5344CB8AC3E}">
        <p14:creationId xmlns:p14="http://schemas.microsoft.com/office/powerpoint/2010/main" val="32105112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Title 1"/>
          <p:cNvSpPr>
            <a:spLocks noGrp="1"/>
          </p:cNvSpPr>
          <p:nvPr>
            <p:ph type="title"/>
          </p:nvPr>
        </p:nvSpPr>
        <p:spPr/>
        <p:txBody>
          <a:bodyPr/>
          <a:lstStyle/>
          <a:p>
            <a:r>
              <a:rPr lang="en-US" altLang="zh-TW" dirty="0">
                <a:ea typeface="新細明體" charset="-120"/>
              </a:rPr>
              <a:t>RDD Implementation</a:t>
            </a:r>
          </a:p>
        </p:txBody>
      </p:sp>
      <p:sp>
        <p:nvSpPr>
          <p:cNvPr id="3" name="Content Placeholder 2"/>
          <p:cNvSpPr>
            <a:spLocks noGrp="1"/>
          </p:cNvSpPr>
          <p:nvPr>
            <p:ph idx="1"/>
          </p:nvPr>
        </p:nvSpPr>
        <p:spPr>
          <a:xfrm>
            <a:off x="457200" y="908720"/>
            <a:ext cx="8229600" cy="5339680"/>
          </a:xfrm>
        </p:spPr>
        <p:txBody>
          <a:bodyPr>
            <a:normAutofit/>
          </a:bodyPr>
          <a:lstStyle/>
          <a:p>
            <a:pPr>
              <a:lnSpc>
                <a:spcPct val="80000"/>
              </a:lnSpc>
            </a:pPr>
            <a:r>
              <a:rPr lang="en-US" altLang="zh-TW" sz="2500" b="1" dirty="0">
                <a:ea typeface="新細明體" charset="-120"/>
              </a:rPr>
              <a:t>(Semi-)Parametric Regression:</a:t>
            </a:r>
            <a:r>
              <a:rPr lang="en-US" altLang="zh-TW" sz="2500" dirty="0">
                <a:ea typeface="新細明體" charset="-120"/>
              </a:rPr>
              <a:t> </a:t>
            </a:r>
            <a:r>
              <a:rPr lang="en-US" altLang="zh-TW" sz="2500" dirty="0" err="1">
                <a:ea typeface="新細明體" charset="-120"/>
              </a:rPr>
              <a:t>CAR</a:t>
            </a:r>
            <a:r>
              <a:rPr lang="en-US" altLang="zh-TW" sz="2500" baseline="-25000" dirty="0" err="1">
                <a:ea typeface="新細明體" charset="-120"/>
              </a:rPr>
              <a:t>ift</a:t>
            </a:r>
            <a:r>
              <a:rPr lang="en-US" altLang="zh-TW" sz="2500" dirty="0">
                <a:ea typeface="新細明體" charset="-120"/>
              </a:rPr>
              <a:t> on Win/</a:t>
            </a:r>
            <a:r>
              <a:rPr lang="en-US" altLang="zh-TW" sz="2500" dirty="0" err="1">
                <a:ea typeface="新細明體" charset="-120"/>
              </a:rPr>
              <a:t>Lose</a:t>
            </a:r>
            <a:r>
              <a:rPr lang="en-US" altLang="zh-TW" sz="2500" baseline="-25000" dirty="0" err="1">
                <a:ea typeface="新細明體" charset="-120"/>
              </a:rPr>
              <a:t>it</a:t>
            </a:r>
            <a:endParaRPr lang="en-US" altLang="zh-TW" sz="2500" baseline="-25000" dirty="0">
              <a:ea typeface="新細明體" charset="-120"/>
            </a:endParaRPr>
          </a:p>
          <a:p>
            <a:pPr>
              <a:lnSpc>
                <a:spcPct val="80000"/>
              </a:lnSpc>
            </a:pPr>
            <a:r>
              <a:rPr lang="en-US" altLang="zh-TW" sz="2500" b="1" dirty="0">
                <a:ea typeface="新細明體" charset="-120"/>
              </a:rPr>
              <a:t>Unit of observation:</a:t>
            </a:r>
            <a:r>
              <a:rPr lang="en-US" altLang="zh-TW" sz="2500" dirty="0">
                <a:ea typeface="新細明體" charset="-120"/>
              </a:rPr>
              <a:t> Political Connection – Firm – time.</a:t>
            </a:r>
          </a:p>
          <a:p>
            <a:pPr>
              <a:lnSpc>
                <a:spcPct val="80000"/>
              </a:lnSpc>
            </a:pPr>
            <a:endParaRPr lang="en-US" altLang="zh-TW" sz="2500" dirty="0">
              <a:ea typeface="新細明體" charset="-120"/>
            </a:endParaRPr>
          </a:p>
          <a:p>
            <a:pPr>
              <a:lnSpc>
                <a:spcPct val="80000"/>
              </a:lnSpc>
            </a:pPr>
            <a:endParaRPr lang="en-US" altLang="zh-TW" sz="2500" b="1" dirty="0">
              <a:ea typeface="新細明體" charset="-120"/>
            </a:endParaRPr>
          </a:p>
          <a:p>
            <a:pPr>
              <a:lnSpc>
                <a:spcPct val="80000"/>
              </a:lnSpc>
            </a:pPr>
            <a:endParaRPr lang="en-US" altLang="zh-TW" sz="2500" b="1" dirty="0">
              <a:ea typeface="新細明體" charset="-120"/>
            </a:endParaRPr>
          </a:p>
          <a:p>
            <a:pPr>
              <a:lnSpc>
                <a:spcPct val="80000"/>
              </a:lnSpc>
            </a:pPr>
            <a:r>
              <a:rPr lang="en-US" altLang="zh-TW" sz="2500" dirty="0">
                <a:ea typeface="新細明體" charset="-120"/>
              </a:rPr>
              <a:t>Clustered standard errors are obtained from regression</a:t>
            </a:r>
          </a:p>
          <a:p>
            <a:pPr>
              <a:lnSpc>
                <a:spcPct val="80000"/>
              </a:lnSpc>
            </a:pPr>
            <a:r>
              <a:rPr lang="en-US" altLang="zh-TW" sz="2500" b="1" dirty="0">
                <a:ea typeface="新細明體" charset="-120"/>
              </a:rPr>
              <a:t>Non-parametric procedure:</a:t>
            </a:r>
          </a:p>
          <a:p>
            <a:pPr lvl="1">
              <a:lnSpc>
                <a:spcPct val="80000"/>
              </a:lnSpc>
            </a:pPr>
            <a:r>
              <a:rPr lang="en-US" altLang="zh-TW" sz="2200" dirty="0">
                <a:ea typeface="新細明體" charset="-120"/>
              </a:rPr>
              <a:t>Run non-parametric (local linear/polynomial) regressions of </a:t>
            </a:r>
            <a:r>
              <a:rPr lang="en-US" altLang="zh-TW" sz="2200" dirty="0" err="1">
                <a:ea typeface="新細明體" charset="-120"/>
              </a:rPr>
              <a:t>CAR</a:t>
            </a:r>
            <a:r>
              <a:rPr lang="en-US" altLang="zh-TW" sz="2200" baseline="-25000" dirty="0" err="1">
                <a:ea typeface="新細明體" charset="-120"/>
              </a:rPr>
              <a:t>ift</a:t>
            </a:r>
            <a:r>
              <a:rPr lang="en-US" altLang="zh-TW" sz="2200" dirty="0">
                <a:ea typeface="新細明體" charset="-120"/>
              </a:rPr>
              <a:t> on </a:t>
            </a:r>
            <a:r>
              <a:rPr lang="en-US" altLang="zh-TW" sz="2200" dirty="0" err="1">
                <a:ea typeface="新細明體" charset="-120"/>
              </a:rPr>
              <a:t>VoteShare</a:t>
            </a:r>
            <a:r>
              <a:rPr lang="en-US" altLang="zh-TW" sz="2200" baseline="-25000" dirty="0" err="1">
                <a:ea typeface="新細明體" charset="-120"/>
              </a:rPr>
              <a:t>it</a:t>
            </a:r>
            <a:r>
              <a:rPr lang="en-US" altLang="zh-TW" sz="2200" dirty="0">
                <a:ea typeface="新細明體" charset="-120"/>
              </a:rPr>
              <a:t> on each side of the cutoff</a:t>
            </a:r>
          </a:p>
          <a:p>
            <a:pPr lvl="1">
              <a:lnSpc>
                <a:spcPct val="80000"/>
              </a:lnSpc>
            </a:pPr>
            <a:r>
              <a:rPr lang="en-US" altLang="zh-TW" sz="2200" dirty="0">
                <a:ea typeface="新細明體" charset="-120"/>
              </a:rPr>
              <a:t>Take the difference at the cutoff &amp; calculate standard errors.</a:t>
            </a:r>
          </a:p>
          <a:p>
            <a:pPr>
              <a:lnSpc>
                <a:spcPct val="80000"/>
              </a:lnSpc>
            </a:pPr>
            <a:r>
              <a:rPr lang="en-US" altLang="zh-TW" sz="2500" dirty="0">
                <a:ea typeface="新細明體" charset="-120"/>
              </a:rPr>
              <a:t>Robustness check with different polynomial orders and different bandwidths.</a:t>
            </a:r>
          </a:p>
        </p:txBody>
      </p:sp>
      <p:graphicFrame>
        <p:nvGraphicFramePr>
          <p:cNvPr id="61442" name="Object 2"/>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18434" name="Equation" r:id="rId3" imgW="3657600" imgH="5689600" progId="">
                  <p:embed/>
                </p:oleObj>
              </mc:Choice>
              <mc:Fallback>
                <p:oleObj name="Equation" r:id="rId3" imgW="3657600" imgH="5689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4" name="Object 5"/>
          <p:cNvGraphicFramePr>
            <a:graphicFrameLocks noChangeAspect="1"/>
          </p:cNvGraphicFramePr>
          <p:nvPr>
            <p:extLst>
              <p:ext uri="{D42A27DB-BD31-4B8C-83A1-F6EECF244321}">
                <p14:modId xmlns:p14="http://schemas.microsoft.com/office/powerpoint/2010/main" val="1452284795"/>
              </p:ext>
            </p:extLst>
          </p:nvPr>
        </p:nvGraphicFramePr>
        <p:xfrm>
          <a:off x="-24409" y="1772816"/>
          <a:ext cx="9144000" cy="854100"/>
        </p:xfrm>
        <a:graphic>
          <a:graphicData uri="http://schemas.openxmlformats.org/presentationml/2006/ole">
            <mc:AlternateContent xmlns:mc="http://schemas.openxmlformats.org/markup-compatibility/2006">
              <mc:Choice xmlns:v="urn:schemas-microsoft-com:vml" Requires="v">
                <p:oleObj spid="_x0000_s18435" name="Equation" r:id="rId5" imgW="5422680" imgH="482400" progId="Equation.3">
                  <p:embed/>
                </p:oleObj>
              </mc:Choice>
              <mc:Fallback>
                <p:oleObj name="Equation" r:id="rId5" imgW="542268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09" y="1772816"/>
                        <a:ext cx="9144000" cy="8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Slide Number Placeholder 9"/>
          <p:cNvSpPr>
            <a:spLocks noGrp="1"/>
          </p:cNvSpPr>
          <p:nvPr>
            <p:ph type="sldNum" sz="quarter" idx="12"/>
          </p:nvPr>
        </p:nvSpPr>
        <p:spPr/>
        <p:txBody>
          <a:bodyPr/>
          <a:lstStyle/>
          <a:p>
            <a:fld id="{92D71123-4995-4906-9C78-8DB68EA980A7}" type="slidenum">
              <a:rPr lang="zh-TW" altLang="en-US" smtClean="0">
                <a:solidFill>
                  <a:srgbClr val="7F7F7F"/>
                </a:solidFill>
              </a:rPr>
              <a:pPr/>
              <a:t>79</a:t>
            </a:fld>
            <a:endParaRPr lang="en-US" altLang="zh-TW" dirty="0">
              <a:solidFill>
                <a:srgbClr val="7F7F7F"/>
              </a:solidFill>
            </a:endParaRPr>
          </a:p>
        </p:txBody>
      </p:sp>
    </p:spTree>
    <p:extLst>
      <p:ext uri="{BB962C8B-B14F-4D97-AF65-F5344CB8AC3E}">
        <p14:creationId xmlns:p14="http://schemas.microsoft.com/office/powerpoint/2010/main" val="387169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linds(horizontal)">
                                      <p:cBhvr>
                                        <p:cTn id="13" dur="500"/>
                                        <p:tgtEl>
                                          <p:spTgt spid="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linds(horizontal)">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 typical example from the literature</a:t>
            </a:r>
            <a:endParaRPr lang="en-US" dirty="0"/>
          </a:p>
        </p:txBody>
      </p:sp>
      <p:sp>
        <p:nvSpPr>
          <p:cNvPr id="3" name="Espace réservé du contenu 2"/>
          <p:cNvSpPr>
            <a:spLocks noGrp="1"/>
          </p:cNvSpPr>
          <p:nvPr>
            <p:ph idx="1"/>
          </p:nvPr>
        </p:nvSpPr>
        <p:spPr/>
        <p:txBody>
          <a:bodyPr/>
          <a:lstStyle/>
          <a:p>
            <a:pPr>
              <a:buFont typeface="Arial" panose="020B0604020202020204" pitchFamily="34" charset="0"/>
              <a:buChar char="•"/>
            </a:pPr>
            <a:r>
              <a:rPr lang="en-US" dirty="0" smtClean="0"/>
              <a:t>Hogwarts: Assignment into groups </a:t>
            </a:r>
            <a:r>
              <a:rPr lang="en-US" dirty="0" smtClean="0"/>
              <a:t>by “magic hat”. </a:t>
            </a:r>
            <a:r>
              <a:rPr lang="en-US" dirty="0" smtClean="0"/>
              <a:t>Same-group students interact a lot</a:t>
            </a:r>
          </a:p>
          <a:p>
            <a:pPr>
              <a:buFont typeface="Arial" panose="020B0604020202020204" pitchFamily="34" charset="0"/>
              <a:buChar char="•"/>
            </a:pPr>
            <a:r>
              <a:rPr lang="en-US" dirty="0" smtClean="0"/>
              <a:t>Friendship forms more among</a:t>
            </a:r>
          </a:p>
          <a:p>
            <a:pPr marL="0" indent="0"/>
            <a:r>
              <a:rPr lang="en-US" dirty="0" smtClean="0"/>
              <a:t>same-group students</a:t>
            </a:r>
          </a:p>
          <a:p>
            <a:pPr marL="0" indent="0"/>
            <a:r>
              <a:rPr lang="en-US" dirty="0" smtClean="0"/>
              <a:t>… and less across different groups</a:t>
            </a:r>
          </a:p>
        </p:txBody>
      </p:sp>
      <p:pic>
        <p:nvPicPr>
          <p:cNvPr id="19458" name="Picture 2" descr="http://www.mugglenet.com/wp-content/uploads/2014/01/2007-02-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292763"/>
            <a:ext cx="4211960" cy="2807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news.bbc.co.uk/media/images/52386000/jpg/_52386738_gall_young_tri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195421"/>
            <a:ext cx="4211960" cy="303767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img1.wikia.nocookie.net/__cb20090924015845/harrypotter/images/2/2f/The_Trio_(Crabbe,_Malfoy_and_Goyle)_1991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3285" y="4156206"/>
            <a:ext cx="4823744" cy="2076890"/>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numéro de diapositive 8"/>
          <p:cNvSpPr>
            <a:spLocks noGrp="1"/>
          </p:cNvSpPr>
          <p:nvPr>
            <p:ph type="sldNum" sz="quarter" idx="12"/>
          </p:nvPr>
        </p:nvSpPr>
        <p:spPr/>
        <p:txBody>
          <a:bodyPr/>
          <a:lstStyle/>
          <a:p>
            <a:fld id="{88765922-BF5F-4DEC-8F95-D703EC08FBB8}" type="slidenum">
              <a:rPr lang="fr-FR" smtClean="0"/>
              <a:pPr/>
              <a:t>8</a:t>
            </a:fld>
            <a:endParaRPr lang="fr-FR"/>
          </a:p>
        </p:txBody>
      </p:sp>
    </p:spTree>
    <p:extLst>
      <p:ext uri="{BB962C8B-B14F-4D97-AF65-F5344CB8AC3E}">
        <p14:creationId xmlns:p14="http://schemas.microsoft.com/office/powerpoint/2010/main" val="104228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itle 1"/>
          <p:cNvSpPr>
            <a:spLocks noGrp="1"/>
          </p:cNvSpPr>
          <p:nvPr>
            <p:ph type="title"/>
          </p:nvPr>
        </p:nvSpPr>
        <p:spPr/>
        <p:txBody>
          <a:bodyPr/>
          <a:lstStyle/>
          <a:p>
            <a:r>
              <a:rPr lang="en-US" altLang="zh-TW">
                <a:ea typeface="新細明體" charset="-120"/>
              </a:rPr>
              <a:t>Generalizability of Estimator</a:t>
            </a:r>
          </a:p>
        </p:txBody>
      </p:sp>
      <p:sp>
        <p:nvSpPr>
          <p:cNvPr id="3" name="Content Placeholder 2"/>
          <p:cNvSpPr>
            <a:spLocks noGrp="1"/>
          </p:cNvSpPr>
          <p:nvPr>
            <p:ph idx="1"/>
          </p:nvPr>
        </p:nvSpPr>
        <p:spPr/>
        <p:txBody>
          <a:bodyPr>
            <a:normAutofit/>
          </a:bodyPr>
          <a:lstStyle/>
          <a:p>
            <a:pPr>
              <a:lnSpc>
                <a:spcPct val="80000"/>
              </a:lnSpc>
            </a:pPr>
            <a:r>
              <a:rPr lang="en-US" altLang="zh-TW" sz="3000" dirty="0">
                <a:ea typeface="新細明體" charset="-120"/>
              </a:rPr>
              <a:t>Heterogeneous effect</a:t>
            </a:r>
            <a:r>
              <a:rPr lang="en-US" altLang="zh-TW" sz="3000" dirty="0" smtClean="0">
                <a:ea typeface="新細明體" charset="-120"/>
              </a:rPr>
              <a:t>:</a:t>
            </a:r>
            <a:endParaRPr lang="en-US" altLang="zh-TW" sz="3000" dirty="0">
              <a:ea typeface="新細明體" charset="-120"/>
            </a:endParaRPr>
          </a:p>
          <a:p>
            <a:pPr>
              <a:lnSpc>
                <a:spcPct val="80000"/>
              </a:lnSpc>
            </a:pPr>
            <a:r>
              <a:rPr lang="en-US" altLang="zh-TW" sz="3000" dirty="0">
                <a:ea typeface="新細明體" charset="-120"/>
              </a:rPr>
              <a:t>The estimator is:</a:t>
            </a:r>
          </a:p>
          <a:p>
            <a:pPr>
              <a:lnSpc>
                <a:spcPct val="80000"/>
              </a:lnSpc>
            </a:pPr>
            <a:endParaRPr lang="en-US" altLang="zh-TW" sz="3000" dirty="0">
              <a:ea typeface="新細明體" charset="-120"/>
            </a:endParaRPr>
          </a:p>
          <a:p>
            <a:pPr>
              <a:lnSpc>
                <a:spcPct val="80000"/>
              </a:lnSpc>
            </a:pPr>
            <a:endParaRPr lang="en-US" altLang="zh-TW" sz="3000" dirty="0">
              <a:ea typeface="新細明體" charset="-120"/>
            </a:endParaRPr>
          </a:p>
          <a:p>
            <a:pPr>
              <a:lnSpc>
                <a:spcPct val="80000"/>
              </a:lnSpc>
            </a:pPr>
            <a:endParaRPr lang="en-US" altLang="zh-TW" sz="3000" dirty="0">
              <a:ea typeface="新細明體" charset="-120"/>
            </a:endParaRPr>
          </a:p>
          <a:p>
            <a:pPr>
              <a:lnSpc>
                <a:spcPct val="80000"/>
              </a:lnSpc>
            </a:pPr>
            <a:endParaRPr lang="en-US" altLang="zh-TW" sz="3000" dirty="0" smtClean="0">
              <a:ea typeface="新細明體" charset="-120"/>
            </a:endParaRPr>
          </a:p>
          <a:p>
            <a:pPr>
              <a:lnSpc>
                <a:spcPct val="80000"/>
              </a:lnSpc>
            </a:pPr>
            <a:endParaRPr lang="en-US" altLang="zh-TW" sz="3000" dirty="0">
              <a:ea typeface="新細明體" charset="-120"/>
            </a:endParaRPr>
          </a:p>
          <a:p>
            <a:pPr>
              <a:lnSpc>
                <a:spcPct val="80000"/>
              </a:lnSpc>
            </a:pPr>
            <a:r>
              <a:rPr lang="en-US" altLang="zh-TW" sz="3000" dirty="0" smtClean="0">
                <a:ea typeface="新細明體" charset="-120"/>
              </a:rPr>
              <a:t>This </a:t>
            </a:r>
            <a:r>
              <a:rPr lang="en-US" altLang="zh-TW" sz="3000" dirty="0">
                <a:ea typeface="新細明體" charset="-120"/>
              </a:rPr>
              <a:t>estimates the </a:t>
            </a:r>
            <a:r>
              <a:rPr lang="en-US" altLang="zh-TW" sz="3000" b="1" dirty="0">
                <a:ea typeface="新細明體" charset="-120"/>
              </a:rPr>
              <a:t>Weighted</a:t>
            </a:r>
            <a:r>
              <a:rPr lang="en-US" altLang="zh-TW" sz="3000" dirty="0">
                <a:ea typeface="新細明體" charset="-120"/>
              </a:rPr>
              <a:t> </a:t>
            </a:r>
            <a:r>
              <a:rPr lang="en-US" altLang="zh-TW" sz="3000" b="1" dirty="0">
                <a:ea typeface="新細明體" charset="-120"/>
              </a:rPr>
              <a:t>Average Treatment Effect</a:t>
            </a:r>
            <a:r>
              <a:rPr lang="en-US" altLang="zh-TW" sz="3000" dirty="0">
                <a:ea typeface="新細明體" charset="-120"/>
              </a:rPr>
              <a:t> on a firm’s cumulative abnormal returns</a:t>
            </a:r>
          </a:p>
          <a:p>
            <a:pPr>
              <a:lnSpc>
                <a:spcPct val="80000"/>
              </a:lnSpc>
            </a:pPr>
            <a:r>
              <a:rPr lang="en-US" altLang="zh-TW" sz="3000" dirty="0">
                <a:ea typeface="新細明體" charset="-120"/>
              </a:rPr>
              <a:t>It is not just the effect at the cutoff.</a:t>
            </a:r>
          </a:p>
          <a:p>
            <a:pPr>
              <a:lnSpc>
                <a:spcPct val="80000"/>
              </a:lnSpc>
            </a:pPr>
            <a:endParaRPr lang="zh-TW" altLang="en-US" sz="3000" dirty="0">
              <a:ea typeface="新細明體" charset="-120"/>
            </a:endParaRPr>
          </a:p>
        </p:txBody>
      </p:sp>
      <p:graphicFrame>
        <p:nvGraphicFramePr>
          <p:cNvPr id="63490" name="Object 2"/>
          <p:cNvGraphicFramePr>
            <a:graphicFrameLocks noChangeAspect="1"/>
          </p:cNvGraphicFramePr>
          <p:nvPr>
            <p:extLst>
              <p:ext uri="{D42A27DB-BD31-4B8C-83A1-F6EECF244321}">
                <p14:modId xmlns:p14="http://schemas.microsoft.com/office/powerpoint/2010/main" val="512174326"/>
              </p:ext>
            </p:extLst>
          </p:nvPr>
        </p:nvGraphicFramePr>
        <p:xfrm>
          <a:off x="611560" y="1700808"/>
          <a:ext cx="7540625" cy="457200"/>
        </p:xfrm>
        <a:graphic>
          <a:graphicData uri="http://schemas.openxmlformats.org/presentationml/2006/ole">
            <mc:AlternateContent xmlns:mc="http://schemas.openxmlformats.org/markup-compatibility/2006">
              <mc:Choice xmlns:v="urn:schemas-microsoft-com:vml" Requires="v">
                <p:oleObj spid="_x0000_s19458" name="Equation" r:id="rId3" imgW="7315200" imgH="457200" progId="Equation.3">
                  <p:embed/>
                </p:oleObj>
              </mc:Choice>
              <mc:Fallback>
                <p:oleObj name="Equation" r:id="rId3" imgW="73152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00808"/>
                        <a:ext cx="754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1" name="Object 3"/>
          <p:cNvGraphicFramePr>
            <a:graphicFrameLocks noChangeAspect="1"/>
          </p:cNvGraphicFramePr>
          <p:nvPr>
            <p:extLst>
              <p:ext uri="{D42A27DB-BD31-4B8C-83A1-F6EECF244321}">
                <p14:modId xmlns:p14="http://schemas.microsoft.com/office/powerpoint/2010/main" val="660896514"/>
              </p:ext>
            </p:extLst>
          </p:nvPr>
        </p:nvGraphicFramePr>
        <p:xfrm>
          <a:off x="611560" y="2348880"/>
          <a:ext cx="7639050" cy="1381125"/>
        </p:xfrm>
        <a:graphic>
          <a:graphicData uri="http://schemas.openxmlformats.org/presentationml/2006/ole">
            <mc:AlternateContent xmlns:mc="http://schemas.openxmlformats.org/markup-compatibility/2006">
              <mc:Choice xmlns:v="urn:schemas-microsoft-com:vml" Requires="v">
                <p:oleObj spid="_x0000_s19459" name="Equation" r:id="rId5" imgW="7315200" imgH="1320800" progId="Equation.3">
                  <p:embed/>
                </p:oleObj>
              </mc:Choice>
              <mc:Fallback>
                <p:oleObj name="Equation" r:id="rId5" imgW="7315200" imgH="1320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2348880"/>
                        <a:ext cx="7639050" cy="1381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0" y="0"/>
            <a:ext cx="5875455" cy="369332"/>
          </a:xfrm>
          <a:prstGeom prst="rect">
            <a:avLst/>
          </a:prstGeom>
          <a:noFill/>
        </p:spPr>
        <p:txBody>
          <a:bodyPr wrap="none">
            <a:spAutoFit/>
          </a:bodyPr>
          <a:lstStyle/>
          <a:p>
            <a:pPr fontAlgn="auto">
              <a:spcBef>
                <a:spcPts val="0"/>
              </a:spcBef>
              <a:spcAft>
                <a:spcPts val="0"/>
              </a:spcAft>
              <a:defRPr/>
            </a:pPr>
            <a:r>
              <a:rPr lang="en-US" dirty="0">
                <a:solidFill>
                  <a:schemeClr val="bg1">
                    <a:lumMod val="50000"/>
                  </a:schemeClr>
                </a:solidFill>
                <a:latin typeface="+mn-lt"/>
              </a:rPr>
              <a:t>DATA &amp; METHODOLOGY: METHODOLOGY – TO SKIP</a:t>
            </a:r>
          </a:p>
        </p:txBody>
      </p:sp>
      <p:sp>
        <p:nvSpPr>
          <p:cNvPr id="8" name="Slide Number Placeholder 7"/>
          <p:cNvSpPr>
            <a:spLocks noGrp="1"/>
          </p:cNvSpPr>
          <p:nvPr>
            <p:ph type="sldNum" sz="quarter" idx="12"/>
          </p:nvPr>
        </p:nvSpPr>
        <p:spPr/>
        <p:txBody>
          <a:bodyPr/>
          <a:lstStyle/>
          <a:p>
            <a:fld id="{92D71123-4995-4906-9C78-8DB68EA980A7}" type="slidenum">
              <a:rPr lang="zh-TW" altLang="en-US" smtClean="0"/>
              <a:pPr/>
              <a:t>80</a:t>
            </a:fld>
            <a:endParaRPr lang="en-US" altLang="zh-TW"/>
          </a:p>
        </p:txBody>
      </p:sp>
    </p:spTree>
    <p:extLst>
      <p:ext uri="{BB962C8B-B14F-4D97-AF65-F5344CB8AC3E}">
        <p14:creationId xmlns:p14="http://schemas.microsoft.com/office/powerpoint/2010/main" val="26030588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zh-TW">
                <a:ea typeface="新細明體" charset="-120"/>
              </a:rPr>
              <a:t>Methodology Details</a:t>
            </a:r>
          </a:p>
        </p:txBody>
      </p:sp>
      <p:sp>
        <p:nvSpPr>
          <p:cNvPr id="66562" name="Content Placeholder 2"/>
          <p:cNvSpPr>
            <a:spLocks noGrp="1"/>
          </p:cNvSpPr>
          <p:nvPr>
            <p:ph idx="1"/>
          </p:nvPr>
        </p:nvSpPr>
        <p:spPr/>
        <p:txBody>
          <a:bodyPr>
            <a:normAutofit lnSpcReduction="10000"/>
          </a:bodyPr>
          <a:lstStyle/>
          <a:p>
            <a:r>
              <a:rPr lang="en-US" altLang="zh-TW" sz="2000">
                <a:ea typeface="新細明體" charset="-120"/>
              </a:rPr>
              <a:t>Alternative outcome measures:</a:t>
            </a:r>
          </a:p>
          <a:p>
            <a:pPr lvl="1"/>
            <a:r>
              <a:rPr lang="en-US" altLang="zh-TW" sz="1800">
                <a:ea typeface="新細明體" charset="-120"/>
              </a:rPr>
              <a:t>Different windows of event: -7 to -1 to +5 to +20</a:t>
            </a:r>
          </a:p>
          <a:p>
            <a:pPr lvl="1"/>
            <a:r>
              <a:rPr lang="en-US" altLang="zh-TW" sz="1800">
                <a:ea typeface="新細明體" charset="-120"/>
              </a:rPr>
              <a:t>CAR, CAR normalized by volatility, returns of Buy-and-Hold portfolios</a:t>
            </a:r>
          </a:p>
          <a:p>
            <a:r>
              <a:rPr lang="en-US" altLang="zh-TW" sz="2000">
                <a:ea typeface="新細明體" charset="-120"/>
              </a:rPr>
              <a:t>Alternative specifications:</a:t>
            </a:r>
          </a:p>
          <a:p>
            <a:pPr lvl="1"/>
            <a:r>
              <a:rPr lang="en-US" altLang="zh-TW" sz="1800">
                <a:ea typeface="新細明體" charset="-120"/>
              </a:rPr>
              <a:t>Narrow down the vote gap: 5% to 2%</a:t>
            </a:r>
          </a:p>
          <a:p>
            <a:pPr lvl="1"/>
            <a:r>
              <a:rPr lang="en-US" altLang="zh-TW" sz="1800">
                <a:ea typeface="新細明體" charset="-120"/>
              </a:rPr>
              <a:t>Non-parametric tests: Estimate a non-parametric function of vote share separately on each side of the 50% threshold, then take the difference</a:t>
            </a:r>
          </a:p>
          <a:p>
            <a:pPr lvl="1"/>
            <a:r>
              <a:rPr lang="en-US" altLang="zh-TW" sz="1800">
                <a:ea typeface="新細明體" charset="-120"/>
              </a:rPr>
              <a:t>Use “hypothetical thresholds” at 48% - 52%: no effect is expected</a:t>
            </a:r>
          </a:p>
          <a:p>
            <a:pPr lvl="1"/>
            <a:r>
              <a:rPr lang="en-US" altLang="zh-TW" sz="1800">
                <a:ea typeface="新細明體" charset="-120"/>
              </a:rPr>
              <a:t>Use quantile regressions instead of OLS to avoid impact of outliers</a:t>
            </a:r>
          </a:p>
          <a:p>
            <a:r>
              <a:rPr lang="en-US" altLang="zh-TW" sz="2000">
                <a:ea typeface="新細明體" charset="-120"/>
              </a:rPr>
              <a:t>Control of polynomial in Vote Share:</a:t>
            </a:r>
            <a:r>
              <a:rPr lang="en-US" altLang="zh-TW" sz="1800">
                <a:ea typeface="新細明體" charset="-120"/>
              </a:rPr>
              <a:t> Use linear controls in tables.</a:t>
            </a:r>
          </a:p>
          <a:p>
            <a:r>
              <a:rPr lang="en-US" altLang="zh-TW" sz="2000">
                <a:ea typeface="新細明體" charset="-120"/>
              </a:rPr>
              <a:t>Additional robustness checks:</a:t>
            </a:r>
          </a:p>
          <a:p>
            <a:pPr lvl="1"/>
            <a:r>
              <a:rPr lang="en-US" altLang="zh-TW" sz="1800">
                <a:ea typeface="新細明體" charset="-120"/>
              </a:rPr>
              <a:t>Check different weighting schemes</a:t>
            </a:r>
          </a:p>
          <a:p>
            <a:pPr lvl="1"/>
            <a:r>
              <a:rPr lang="en-US" altLang="zh-TW" sz="1800">
                <a:ea typeface="新細明體" charset="-120"/>
              </a:rPr>
              <a:t>Standard errors clustered in several ways (by politician-election in tables)</a:t>
            </a:r>
          </a:p>
          <a:p>
            <a:pPr lvl="1"/>
            <a:r>
              <a:rPr lang="en-US" altLang="zh-TW" sz="1800">
                <a:ea typeface="新細明體" charset="-120"/>
              </a:rPr>
              <a:t>Check near-randomness  of assignment</a:t>
            </a:r>
          </a:p>
        </p:txBody>
      </p:sp>
      <p:sp>
        <p:nvSpPr>
          <p:cNvPr id="6" name="Slide Number Placeholder 5"/>
          <p:cNvSpPr>
            <a:spLocks noGrp="1"/>
          </p:cNvSpPr>
          <p:nvPr>
            <p:ph type="sldNum" sz="quarter" idx="12"/>
          </p:nvPr>
        </p:nvSpPr>
        <p:spPr/>
        <p:txBody>
          <a:bodyPr/>
          <a:lstStyle/>
          <a:p>
            <a:fld id="{92D71123-4995-4906-9C78-8DB68EA980A7}" type="slidenum">
              <a:rPr lang="zh-TW" altLang="en-US" smtClean="0"/>
              <a:pPr/>
              <a:t>81</a:t>
            </a:fld>
            <a:endParaRPr lang="en-US" altLang="zh-TW"/>
          </a:p>
        </p:txBody>
      </p:sp>
    </p:spTree>
    <p:extLst>
      <p:ext uri="{BB962C8B-B14F-4D97-AF65-F5344CB8AC3E}">
        <p14:creationId xmlns:p14="http://schemas.microsoft.com/office/powerpoint/2010/main" val="32532487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normAutofit fontScale="90000"/>
          </a:bodyPr>
          <a:lstStyle/>
          <a:p>
            <a:r>
              <a:rPr lang="en-US" altLang="zh-TW">
                <a:ea typeface="新細明體" charset="-120"/>
              </a:rPr>
              <a:t>Homophily Concerns</a:t>
            </a:r>
          </a:p>
        </p:txBody>
      </p:sp>
      <p:sp>
        <p:nvSpPr>
          <p:cNvPr id="81922" name="Content Placeholder 3"/>
          <p:cNvSpPr>
            <a:spLocks noGrp="1"/>
          </p:cNvSpPr>
          <p:nvPr>
            <p:ph sz="half" idx="1"/>
          </p:nvPr>
        </p:nvSpPr>
        <p:spPr>
          <a:xfrm>
            <a:off x="457200" y="1447800"/>
            <a:ext cx="8153400" cy="5029200"/>
          </a:xfrm>
        </p:spPr>
        <p:txBody>
          <a:bodyPr>
            <a:normAutofit/>
          </a:bodyPr>
          <a:lstStyle/>
          <a:p>
            <a:pPr algn="just">
              <a:spcBef>
                <a:spcPts val="0"/>
              </a:spcBef>
              <a:spcAft>
                <a:spcPts val="1200"/>
              </a:spcAft>
            </a:pPr>
            <a:r>
              <a:rPr lang="en-US" altLang="zh-TW" sz="2600" dirty="0">
                <a:ea typeface="新細明體" charset="-120"/>
              </a:rPr>
              <a:t>Even when election results are almost random, </a:t>
            </a:r>
            <a:r>
              <a:rPr lang="en-US" altLang="zh-TW" sz="2600" dirty="0" err="1">
                <a:ea typeface="新細明體" charset="-120"/>
              </a:rPr>
              <a:t>homophily</a:t>
            </a:r>
            <a:r>
              <a:rPr lang="en-US" altLang="zh-TW" sz="2600" dirty="0">
                <a:ea typeface="新細明體" charset="-120"/>
              </a:rPr>
              <a:t> concerns are still relevant</a:t>
            </a:r>
          </a:p>
          <a:p>
            <a:pPr algn="just">
              <a:spcBef>
                <a:spcPts val="0"/>
              </a:spcBef>
              <a:spcAft>
                <a:spcPts val="1200"/>
              </a:spcAft>
            </a:pPr>
            <a:r>
              <a:rPr lang="en-US" altLang="zh-TW" sz="2600" b="1" dirty="0">
                <a:ea typeface="新細明體" charset="-120"/>
              </a:rPr>
              <a:t>Homophily:</a:t>
            </a:r>
            <a:r>
              <a:rPr lang="en-US" altLang="zh-TW" sz="2600" dirty="0">
                <a:ea typeface="新細明體" charset="-120"/>
              </a:rPr>
              <a:t> like-minded directors and politicians chose the same school </a:t>
            </a:r>
            <a:r>
              <a:rPr lang="en-US" altLang="zh-TW" sz="2600" dirty="0">
                <a:ea typeface="新細明體" charset="-120"/>
                <a:sym typeface="Wingdings"/>
              </a:rPr>
              <a:t> issue of of </a:t>
            </a:r>
            <a:r>
              <a:rPr lang="en-US" altLang="zh-TW" sz="2600" dirty="0" err="1">
                <a:ea typeface="新細明體" charset="-120"/>
                <a:sym typeface="Wingdings"/>
              </a:rPr>
              <a:t>untargetted</a:t>
            </a:r>
            <a:r>
              <a:rPr lang="en-US" altLang="zh-TW" sz="2600" dirty="0">
                <a:ea typeface="新細明體" charset="-120"/>
                <a:sym typeface="Wingdings"/>
              </a:rPr>
              <a:t> policy</a:t>
            </a:r>
            <a:endParaRPr lang="en-US" altLang="zh-TW" sz="2600" dirty="0">
              <a:ea typeface="新細明體" charset="-120"/>
            </a:endParaRPr>
          </a:p>
          <a:p>
            <a:pPr algn="just">
              <a:spcBef>
                <a:spcPts val="0"/>
              </a:spcBef>
              <a:spcAft>
                <a:spcPts val="1200"/>
              </a:spcAft>
            </a:pPr>
            <a:r>
              <a:rPr lang="en-US" altLang="zh-TW" sz="2600" b="1" dirty="0" err="1">
                <a:ea typeface="新細明體" charset="-120"/>
              </a:rPr>
              <a:t>Untargetted</a:t>
            </a:r>
            <a:r>
              <a:rPr lang="en-US" altLang="zh-TW" sz="2600" b="1" dirty="0">
                <a:ea typeface="新細明體" charset="-120"/>
              </a:rPr>
              <a:t> policy</a:t>
            </a:r>
            <a:r>
              <a:rPr lang="en-US" altLang="zh-TW" sz="2600" dirty="0">
                <a:ea typeface="新細明體" charset="-120"/>
              </a:rPr>
              <a:t>: A politician promotes policies that benefit a like-minded director’s firm, without favoring that specific network link</a:t>
            </a:r>
          </a:p>
          <a:p>
            <a:pPr algn="just">
              <a:spcBef>
                <a:spcPts val="0"/>
              </a:spcBef>
              <a:spcAft>
                <a:spcPts val="1200"/>
              </a:spcAft>
            </a:pPr>
            <a:r>
              <a:rPr lang="en-US" altLang="zh-TW" sz="2600" dirty="0">
                <a:ea typeface="新細明體" charset="-120"/>
              </a:rPr>
              <a:t>Address by within-school-election-year and within-industry-election-year comparisons</a:t>
            </a:r>
          </a:p>
        </p:txBody>
      </p:sp>
      <p:sp>
        <p:nvSpPr>
          <p:cNvPr id="7" name="Slide Number Placeholder 6"/>
          <p:cNvSpPr>
            <a:spLocks noGrp="1"/>
          </p:cNvSpPr>
          <p:nvPr>
            <p:ph type="sldNum" sz="quarter" idx="12"/>
          </p:nvPr>
        </p:nvSpPr>
        <p:spPr/>
        <p:txBody>
          <a:bodyPr/>
          <a:lstStyle/>
          <a:p>
            <a:fld id="{3F3F9E37-52F2-4FC0-AD0D-B98927825E32}" type="slidenum">
              <a:rPr lang="zh-TW" altLang="en-US" smtClean="0">
                <a:solidFill>
                  <a:srgbClr val="7F7F7F"/>
                </a:solidFill>
              </a:rPr>
              <a:pPr/>
              <a:t>82</a:t>
            </a:fld>
            <a:endParaRPr lang="en-US" altLang="zh-TW" dirty="0">
              <a:solidFill>
                <a:srgbClr val="7F7F7F"/>
              </a:solidFill>
            </a:endParaRPr>
          </a:p>
        </p:txBody>
      </p:sp>
    </p:spTree>
    <p:extLst>
      <p:ext uri="{BB962C8B-B14F-4D97-AF65-F5344CB8AC3E}">
        <p14:creationId xmlns:p14="http://schemas.microsoft.com/office/powerpoint/2010/main" val="97684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2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228600" y="274638"/>
            <a:ext cx="8610600" cy="1143000"/>
          </a:xfrm>
        </p:spPr>
        <p:txBody>
          <a:bodyPr>
            <a:normAutofit/>
          </a:bodyPr>
          <a:lstStyle/>
          <a:p>
            <a:r>
              <a:rPr lang="en-US" altLang="zh-TW">
                <a:ea typeface="新細明體" charset="-120"/>
              </a:rPr>
              <a:t>Internal Validity for Homophily Concern</a:t>
            </a:r>
          </a:p>
        </p:txBody>
      </p:sp>
      <mc:AlternateContent xmlns:mc="http://schemas.openxmlformats.org/markup-compatibility/2006" xmlns:a14="http://schemas.microsoft.com/office/drawing/2010/main">
        <mc:Choice Requires="a14">
          <p:sp>
            <p:nvSpPr>
              <p:cNvPr id="81922" name="Content Placeholder 3"/>
              <p:cNvSpPr>
                <a:spLocks noGrp="1"/>
              </p:cNvSpPr>
              <p:nvPr>
                <p:ph sz="half" idx="1"/>
              </p:nvPr>
            </p:nvSpPr>
            <p:spPr>
              <a:xfrm>
                <a:off x="457200" y="1371600"/>
                <a:ext cx="8153400" cy="5029200"/>
              </a:xfrm>
            </p:spPr>
            <p:txBody>
              <a:bodyPr>
                <a:noAutofit/>
              </a:bodyPr>
              <a:lstStyle/>
              <a:p>
                <a:pPr algn="just">
                  <a:spcBef>
                    <a:spcPts val="0"/>
                  </a:spcBef>
                  <a:spcAft>
                    <a:spcPts val="300"/>
                  </a:spcAft>
                </a:pPr>
                <a:r>
                  <a:rPr lang="en-US" altLang="zh-TW" dirty="0">
                    <a:ea typeface="新細明體" charset="-120"/>
                  </a:rPr>
                  <a:t>Homophily-induced policies will affect all firms in a single industry, and come from all alumni</a:t>
                </a:r>
              </a:p>
              <a:p>
                <a:pPr lvl="1" algn="just">
                  <a:spcBef>
                    <a:spcPts val="0"/>
                  </a:spcBef>
                  <a:spcAft>
                    <a:spcPts val="300"/>
                  </a:spcAft>
                </a:pPr>
                <a:r>
                  <a:rPr lang="en-US" altLang="zh-TW" dirty="0">
                    <a:ea typeface="新細明體" charset="-120"/>
                  </a:rPr>
                  <a:t>If some politician-alumni from same school (not necessarily from same year) wins (</a:t>
                </a:r>
                <a14:m>
                  <m:oMath xmlns:m="http://schemas.openxmlformats.org/officeDocument/2006/math">
                    <m:r>
                      <a:rPr lang="en-US" altLang="zh-TW" i="1" dirty="0" smtClean="0">
                        <a:latin typeface="Cambria Math" panose="02040503050406030204" pitchFamily="18" charset="0"/>
                        <a:ea typeface="新細明體" charset="-120"/>
                      </a:rPr>
                      <m:t>𝑊</m:t>
                    </m:r>
                    <m:sSub>
                      <m:sSubPr>
                        <m:ctrlPr>
                          <a:rPr lang="en-US" altLang="zh-TW" b="0" i="1" dirty="0" smtClean="0">
                            <a:latin typeface="Cambria Math"/>
                            <a:ea typeface="新細明體" charset="-120"/>
                          </a:rPr>
                        </m:ctrlPr>
                      </m:sSubPr>
                      <m:e>
                        <m:r>
                          <a:rPr lang="en-US" altLang="zh-TW" b="0" i="1" dirty="0" smtClean="0">
                            <a:latin typeface="Cambria Math" panose="02040503050406030204" pitchFamily="18" charset="0"/>
                            <a:ea typeface="新細明體" charset="-120"/>
                          </a:rPr>
                          <m:t>𝐿</m:t>
                        </m:r>
                      </m:e>
                      <m:sub>
                        <m:r>
                          <a:rPr lang="en-US" altLang="zh-TW" b="0" i="1" dirty="0" smtClean="0">
                            <a:latin typeface="Cambria Math" panose="02040503050406030204" pitchFamily="18" charset="0"/>
                            <a:ea typeface="新細明體" charset="-120"/>
                          </a:rPr>
                          <m:t>𝑠𝑐h𝑜𝑜𝑙</m:t>
                        </m:r>
                        <m:r>
                          <a:rPr lang="en-US" altLang="zh-TW" b="0" i="1" dirty="0" smtClean="0">
                            <a:latin typeface="Cambria Math" panose="02040503050406030204" pitchFamily="18" charset="0"/>
                            <a:ea typeface="新細明體" charset="-120"/>
                          </a:rPr>
                          <m:t>,</m:t>
                        </m:r>
                        <m:r>
                          <a:rPr lang="en-US" altLang="zh-TW" b="0" i="1" dirty="0" smtClean="0">
                            <a:latin typeface="Cambria Math" panose="02040503050406030204" pitchFamily="18" charset="0"/>
                            <a:ea typeface="新細明體" charset="-120"/>
                          </a:rPr>
                          <m:t>𝑡</m:t>
                        </m:r>
                      </m:sub>
                    </m:sSub>
                  </m:oMath>
                </a14:m>
                <a:r>
                  <a:rPr lang="en-US" altLang="zh-TW" dirty="0">
                    <a:ea typeface="新細明體" charset="-120"/>
                  </a:rPr>
                  <a:t>)</a:t>
                </a:r>
              </a:p>
              <a:p>
                <a:pPr lvl="1" algn="just">
                  <a:spcBef>
                    <a:spcPts val="0"/>
                  </a:spcBef>
                  <a:spcAft>
                    <a:spcPts val="1800"/>
                  </a:spcAft>
                </a:pPr>
                <a:r>
                  <a:rPr lang="en-US" altLang="zh-TW" dirty="0">
                    <a:ea typeface="新細明體" charset="-120"/>
                  </a:rPr>
                  <a:t>If someone connected to another firm in the same industry wins (</a:t>
                </a:r>
                <a14:m>
                  <m:oMath xmlns:m="http://schemas.openxmlformats.org/officeDocument/2006/math">
                    <m:r>
                      <a:rPr lang="en-US" altLang="zh-TW" b="0" i="1" dirty="0" smtClean="0">
                        <a:latin typeface="Cambria Math" panose="02040503050406030204" pitchFamily="18" charset="0"/>
                        <a:ea typeface="新細明體" charset="-120"/>
                      </a:rPr>
                      <m:t>𝑊</m:t>
                    </m:r>
                    <m:sSub>
                      <m:sSubPr>
                        <m:ctrlPr>
                          <a:rPr lang="en-US" altLang="zh-TW" b="0" i="1" dirty="0" smtClean="0">
                            <a:latin typeface="Cambria Math"/>
                            <a:ea typeface="新細明體" charset="-120"/>
                          </a:rPr>
                        </m:ctrlPr>
                      </m:sSubPr>
                      <m:e>
                        <m:r>
                          <a:rPr lang="en-US" altLang="zh-TW" b="0" i="1" dirty="0" smtClean="0">
                            <a:latin typeface="Cambria Math" panose="02040503050406030204" pitchFamily="18" charset="0"/>
                            <a:ea typeface="新細明體" charset="-120"/>
                          </a:rPr>
                          <m:t>𝐿</m:t>
                        </m:r>
                      </m:e>
                      <m:sub>
                        <m:r>
                          <a:rPr lang="en-US" altLang="zh-TW" b="0" i="1" dirty="0" smtClean="0">
                            <a:latin typeface="Cambria Math" panose="02040503050406030204" pitchFamily="18" charset="0"/>
                            <a:ea typeface="新細明體" charset="-120"/>
                          </a:rPr>
                          <m:t>𝑖𝑛𝑑𝑢𝑠𝑡𝑟𝑦</m:t>
                        </m:r>
                        <m:r>
                          <a:rPr lang="en-US" altLang="zh-TW" b="0" i="1" dirty="0" smtClean="0">
                            <a:latin typeface="Cambria Math" panose="02040503050406030204" pitchFamily="18" charset="0"/>
                            <a:ea typeface="新細明體" charset="-120"/>
                          </a:rPr>
                          <m:t>,</m:t>
                        </m:r>
                        <m:r>
                          <a:rPr lang="en-US" altLang="zh-TW" b="0" i="1" dirty="0" smtClean="0">
                            <a:latin typeface="Cambria Math" panose="02040503050406030204" pitchFamily="18" charset="0"/>
                            <a:ea typeface="新細明體" charset="-120"/>
                          </a:rPr>
                          <m:t>𝑡</m:t>
                        </m:r>
                      </m:sub>
                    </m:sSub>
                  </m:oMath>
                </a14:m>
                <a:r>
                  <a:rPr lang="en-US" altLang="zh-TW" dirty="0">
                    <a:ea typeface="新細明體" charset="-120"/>
                  </a:rPr>
                  <a:t>)</a:t>
                </a:r>
              </a:p>
              <a:p>
                <a:pPr marL="0" indent="0" algn="just">
                  <a:spcBef>
                    <a:spcPts val="0"/>
                  </a:spcBef>
                  <a:buNone/>
                </a:pPr>
                <a14:m>
                  <m:oMathPara xmlns:m="http://schemas.openxmlformats.org/officeDocument/2006/math">
                    <m:oMathParaPr>
                      <m:jc m:val="centerGroup"/>
                    </m:oMathParaPr>
                    <m:oMath xmlns:m="http://schemas.openxmlformats.org/officeDocument/2006/math">
                      <m:sSub>
                        <m:sSubPr>
                          <m:ctrlPr>
                            <a:rPr lang="en-US" altLang="zh-TW" sz="2200" b="0" i="1" smtClean="0">
                              <a:latin typeface="Cambria Math"/>
                              <a:ea typeface="新細明體" charset="-120"/>
                            </a:rPr>
                          </m:ctrlPr>
                        </m:sSubPr>
                        <m:e>
                          <m:r>
                            <a:rPr lang="en-US" altLang="zh-TW" sz="2200" b="0" i="1" smtClean="0">
                              <a:latin typeface="Cambria Math" panose="02040503050406030204" pitchFamily="18" charset="0"/>
                              <a:ea typeface="新細明體" charset="-120"/>
                            </a:rPr>
                            <m:t>𝑌</m:t>
                          </m:r>
                        </m:e>
                        <m:sub>
                          <m:r>
                            <a:rPr lang="en-US" altLang="zh-TW" sz="2200" b="0" i="1" smtClean="0">
                              <a:latin typeface="Cambria Math" panose="02040503050406030204" pitchFamily="18" charset="0"/>
                              <a:ea typeface="新細明體" charset="-120"/>
                            </a:rPr>
                            <m:t>𝑖𝑝𝑡</m:t>
                          </m:r>
                        </m:sub>
                      </m:sSub>
                      <m:r>
                        <a:rPr lang="en-US" altLang="zh-TW" sz="2200" b="0" i="1" smtClean="0">
                          <a:latin typeface="Cambria Math" panose="02040503050406030204" pitchFamily="18" charset="0"/>
                          <a:ea typeface="新細明體" charset="-120"/>
                        </a:rPr>
                        <m:t>=</m:t>
                      </m:r>
                      <m:r>
                        <a:rPr lang="en-US" altLang="zh-TW" sz="2200" b="0" i="1" smtClean="0">
                          <a:latin typeface="Cambria Math" panose="02040503050406030204" pitchFamily="18" charset="0"/>
                          <a:ea typeface="新細明體" charset="-120"/>
                        </a:rPr>
                        <m:t>𝛽</m:t>
                      </m:r>
                      <m:r>
                        <a:rPr lang="en-US" altLang="zh-TW" sz="2200" b="0" i="1" smtClean="0">
                          <a:latin typeface="Cambria Math" panose="02040503050406030204" pitchFamily="18" charset="0"/>
                          <a:ea typeface="新細明體" charset="-120"/>
                        </a:rPr>
                        <m:t>𝑊</m:t>
                      </m:r>
                      <m:sSub>
                        <m:sSubPr>
                          <m:ctrlPr>
                            <a:rPr lang="en-US" altLang="zh-TW" sz="2200" b="0" i="1" smtClean="0">
                              <a:latin typeface="Cambria Math"/>
                              <a:ea typeface="新細明體" charset="-120"/>
                            </a:rPr>
                          </m:ctrlPr>
                        </m:sSubPr>
                        <m:e>
                          <m:r>
                            <a:rPr lang="en-US" altLang="zh-TW" sz="2200" b="0" i="1" smtClean="0">
                              <a:latin typeface="Cambria Math" panose="02040503050406030204" pitchFamily="18" charset="0"/>
                              <a:ea typeface="新細明體" charset="-120"/>
                            </a:rPr>
                            <m:t>𝐿</m:t>
                          </m:r>
                        </m:e>
                        <m:sub>
                          <m:r>
                            <a:rPr lang="en-US" altLang="zh-TW" sz="2200" b="0" i="1" smtClean="0">
                              <a:latin typeface="Cambria Math" panose="02040503050406030204" pitchFamily="18" charset="0"/>
                              <a:ea typeface="新細明體" charset="-120"/>
                            </a:rPr>
                            <m:t>𝑝𝑡</m:t>
                          </m:r>
                        </m:sub>
                      </m:sSub>
                      <m:r>
                        <a:rPr lang="en-US" altLang="zh-TW" sz="2200" b="0" i="1" smtClean="0">
                          <a:latin typeface="Cambria Math" panose="02040503050406030204" pitchFamily="18" charset="0"/>
                          <a:ea typeface="新細明體" charset="-120"/>
                        </a:rPr>
                        <m:t>+</m:t>
                      </m:r>
                      <m:sSub>
                        <m:sSubPr>
                          <m:ctrlPr>
                            <a:rPr lang="en-US" altLang="zh-TW" sz="2200" b="0" i="1" smtClean="0">
                              <a:latin typeface="Cambria Math"/>
                              <a:ea typeface="新細明體" charset="-120"/>
                            </a:rPr>
                          </m:ctrlPr>
                        </m:sSubPr>
                        <m:e>
                          <m:r>
                            <a:rPr lang="en-US" altLang="zh-TW" sz="2200" b="0" i="1" smtClean="0">
                              <a:latin typeface="Cambria Math" panose="02040503050406030204" pitchFamily="18" charset="0"/>
                              <a:ea typeface="新細明體" charset="-120"/>
                            </a:rPr>
                            <m:t>𝛿</m:t>
                          </m:r>
                        </m:e>
                        <m:sub>
                          <m:r>
                            <a:rPr lang="en-US" altLang="zh-TW" sz="2200" b="0" i="1" smtClean="0">
                              <a:latin typeface="Cambria Math" panose="02040503050406030204" pitchFamily="18" charset="0"/>
                              <a:ea typeface="新細明體" charset="-120"/>
                            </a:rPr>
                            <m:t>𝑠𝑐h𝑜𝑜𝑙</m:t>
                          </m:r>
                        </m:sub>
                      </m:sSub>
                      <m:r>
                        <a:rPr lang="en-US" altLang="zh-TW" sz="2200" b="0" i="1" smtClean="0">
                          <a:latin typeface="Cambria Math" panose="02040503050406030204" pitchFamily="18" charset="0"/>
                          <a:ea typeface="新細明體" charset="-120"/>
                        </a:rPr>
                        <m:t>𝑊</m:t>
                      </m:r>
                      <m:sSub>
                        <m:sSubPr>
                          <m:ctrlPr>
                            <a:rPr lang="en-US" altLang="zh-TW" sz="2200" b="0" i="1" smtClean="0">
                              <a:latin typeface="Cambria Math"/>
                              <a:ea typeface="新細明體" charset="-120"/>
                            </a:rPr>
                          </m:ctrlPr>
                        </m:sSubPr>
                        <m:e>
                          <m:r>
                            <a:rPr lang="en-US" altLang="zh-TW" sz="2200" b="0" i="1" smtClean="0">
                              <a:latin typeface="Cambria Math" panose="02040503050406030204" pitchFamily="18" charset="0"/>
                              <a:ea typeface="新細明體" charset="-120"/>
                            </a:rPr>
                            <m:t>𝐿</m:t>
                          </m:r>
                        </m:e>
                        <m:sub>
                          <m:r>
                            <a:rPr lang="en-US" altLang="zh-TW" sz="2200" b="0" i="1" smtClean="0">
                              <a:latin typeface="Cambria Math" panose="02040503050406030204" pitchFamily="18" charset="0"/>
                              <a:ea typeface="新細明體" charset="-120"/>
                            </a:rPr>
                            <m:t>𝑠𝑐h𝑜𝑜𝑙</m:t>
                          </m:r>
                          <m:r>
                            <a:rPr lang="en-US" altLang="zh-TW" sz="2200" b="0" i="1" smtClean="0">
                              <a:latin typeface="Cambria Math" panose="02040503050406030204" pitchFamily="18" charset="0"/>
                              <a:ea typeface="新細明體" charset="-120"/>
                            </a:rPr>
                            <m:t>,</m:t>
                          </m:r>
                          <m:r>
                            <a:rPr lang="en-US" altLang="zh-TW" sz="2200" b="0" i="1" smtClean="0">
                              <a:latin typeface="Cambria Math" panose="02040503050406030204" pitchFamily="18" charset="0"/>
                              <a:ea typeface="新細明體" charset="-120"/>
                            </a:rPr>
                            <m:t>𝑡</m:t>
                          </m:r>
                        </m:sub>
                      </m:sSub>
                      <m:r>
                        <a:rPr lang="en-US" altLang="zh-TW" sz="2200" b="0" i="1" smtClean="0">
                          <a:latin typeface="Cambria Math" panose="02040503050406030204" pitchFamily="18" charset="0"/>
                          <a:ea typeface="新細明體" charset="-120"/>
                        </a:rPr>
                        <m:t>+</m:t>
                      </m:r>
                      <m:sSub>
                        <m:sSubPr>
                          <m:ctrlPr>
                            <a:rPr lang="en-US" altLang="zh-TW" sz="2200" b="0" i="1" smtClean="0">
                              <a:latin typeface="Cambria Math"/>
                              <a:ea typeface="新細明體" charset="-120"/>
                            </a:rPr>
                          </m:ctrlPr>
                        </m:sSubPr>
                        <m:e>
                          <m:r>
                            <a:rPr lang="en-US" altLang="zh-TW" sz="2200" b="0" i="1" smtClean="0">
                              <a:latin typeface="Cambria Math" panose="02040503050406030204" pitchFamily="18" charset="0"/>
                              <a:ea typeface="新細明體" charset="-120"/>
                            </a:rPr>
                            <m:t>𝜅</m:t>
                          </m:r>
                        </m:e>
                        <m:sub>
                          <m:r>
                            <a:rPr lang="en-US" altLang="zh-TW" sz="2200" b="0" i="1" smtClean="0">
                              <a:latin typeface="Cambria Math" panose="02040503050406030204" pitchFamily="18" charset="0"/>
                              <a:ea typeface="新細明體" charset="-120"/>
                            </a:rPr>
                            <m:t>𝑖𝑛𝑑𝑢𝑠𝑡𝑟𝑦</m:t>
                          </m:r>
                        </m:sub>
                      </m:sSub>
                      <m:r>
                        <a:rPr lang="en-US" altLang="zh-TW" sz="2200" b="0" i="1" smtClean="0">
                          <a:latin typeface="Cambria Math" panose="02040503050406030204" pitchFamily="18" charset="0"/>
                          <a:ea typeface="新細明體" charset="-120"/>
                        </a:rPr>
                        <m:t>𝑊</m:t>
                      </m:r>
                      <m:sSub>
                        <m:sSubPr>
                          <m:ctrlPr>
                            <a:rPr lang="en-US" altLang="zh-TW" sz="2200" b="0" i="1" smtClean="0">
                              <a:latin typeface="Cambria Math"/>
                              <a:ea typeface="新細明體" charset="-120"/>
                            </a:rPr>
                          </m:ctrlPr>
                        </m:sSubPr>
                        <m:e>
                          <m:r>
                            <a:rPr lang="en-US" altLang="zh-TW" sz="2200" b="0" i="1" smtClean="0">
                              <a:latin typeface="Cambria Math" panose="02040503050406030204" pitchFamily="18" charset="0"/>
                              <a:ea typeface="新細明體" charset="-120"/>
                            </a:rPr>
                            <m:t>𝐿</m:t>
                          </m:r>
                        </m:e>
                        <m:sub>
                          <m:r>
                            <a:rPr lang="en-US" altLang="zh-TW" sz="2200" b="0" i="1" smtClean="0">
                              <a:latin typeface="Cambria Math" panose="02040503050406030204" pitchFamily="18" charset="0"/>
                              <a:ea typeface="新細明體" charset="-120"/>
                            </a:rPr>
                            <m:t>𝑖𝑛𝑑𝑢𝑠𝑡𝑟𝑦</m:t>
                          </m:r>
                          <m:r>
                            <a:rPr lang="en-US" altLang="zh-TW" sz="2200" b="0" i="1" smtClean="0">
                              <a:latin typeface="Cambria Math" panose="02040503050406030204" pitchFamily="18" charset="0"/>
                              <a:ea typeface="新細明體" charset="-120"/>
                            </a:rPr>
                            <m:t>,</m:t>
                          </m:r>
                          <m:r>
                            <a:rPr lang="en-US" altLang="zh-TW" sz="2200" b="0" i="1" smtClean="0">
                              <a:latin typeface="Cambria Math" panose="02040503050406030204" pitchFamily="18" charset="0"/>
                              <a:ea typeface="新細明體" charset="-120"/>
                            </a:rPr>
                            <m:t>𝑡</m:t>
                          </m:r>
                        </m:sub>
                      </m:sSub>
                      <m:r>
                        <a:rPr lang="en-US" altLang="zh-TW" sz="2200" b="0" i="1" smtClean="0">
                          <a:latin typeface="Cambria Math" panose="02040503050406030204" pitchFamily="18" charset="0"/>
                          <a:ea typeface="新細明體" charset="-120"/>
                        </a:rPr>
                        <m:t>+</m:t>
                      </m:r>
                      <m:sSub>
                        <m:sSubPr>
                          <m:ctrlPr>
                            <a:rPr lang="en-US" altLang="zh-TW" sz="2200" b="0" i="1" smtClean="0">
                              <a:latin typeface="Cambria Math"/>
                              <a:ea typeface="新細明體" charset="-120"/>
                            </a:rPr>
                          </m:ctrlPr>
                        </m:sSubPr>
                        <m:e>
                          <m:r>
                            <a:rPr lang="en-US" altLang="zh-TW" sz="2200" b="0" i="1" smtClean="0">
                              <a:latin typeface="Cambria Math" panose="02040503050406030204" pitchFamily="18" charset="0"/>
                              <a:ea typeface="新細明體" charset="-120"/>
                            </a:rPr>
                            <m:t>𝑈</m:t>
                          </m:r>
                        </m:e>
                        <m:sub>
                          <m:r>
                            <a:rPr lang="en-US" altLang="zh-TW" sz="2200" b="0" i="1" smtClean="0">
                              <a:latin typeface="Cambria Math" panose="02040503050406030204" pitchFamily="18" charset="0"/>
                              <a:ea typeface="新細明體" charset="-120"/>
                            </a:rPr>
                            <m:t>𝑖𝑝𝑡</m:t>
                          </m:r>
                        </m:sub>
                      </m:sSub>
                    </m:oMath>
                  </m:oMathPara>
                </a14:m>
                <a:endParaRPr lang="en-US" altLang="zh-TW" sz="2200" dirty="0">
                  <a:ea typeface="新細明體" charset="-120"/>
                </a:endParaRPr>
              </a:p>
              <a:p>
                <a:pPr algn="just">
                  <a:spcBef>
                    <a:spcPts val="1800"/>
                  </a:spcBef>
                  <a:spcAft>
                    <a:spcPts val="300"/>
                  </a:spcAft>
                </a:pPr>
                <a:r>
                  <a:rPr lang="en-US" altLang="zh-TW" b="1" dirty="0">
                    <a:ea typeface="新細明體" charset="-120"/>
                  </a:rPr>
                  <a:t>Stronger specification:</a:t>
                </a:r>
              </a:p>
              <a:p>
                <a:pPr lvl="1" algn="just">
                  <a:spcBef>
                    <a:spcPts val="0"/>
                  </a:spcBef>
                  <a:spcAft>
                    <a:spcPts val="300"/>
                  </a:spcAft>
                </a:pPr>
                <a:r>
                  <a:rPr lang="en-US" altLang="zh-TW" dirty="0">
                    <a:ea typeface="新細明體" charset="-120"/>
                  </a:rPr>
                  <a:t>School FE </a:t>
                </a:r>
                <a14:m>
                  <m:oMath xmlns:m="http://schemas.openxmlformats.org/officeDocument/2006/math">
                    <m:r>
                      <a:rPr lang="en-US" altLang="zh-TW" b="0" i="1" smtClean="0">
                        <a:latin typeface="Cambria Math" panose="02040503050406030204" pitchFamily="18" charset="0"/>
                        <a:ea typeface="新細明體" charset="-120"/>
                      </a:rPr>
                      <m:t>×</m:t>
                    </m:r>
                  </m:oMath>
                </a14:m>
                <a:r>
                  <a:rPr lang="en-US" altLang="zh-TW" dirty="0">
                    <a:ea typeface="新細明體" charset="-120"/>
                  </a:rPr>
                  <a:t> Decade </a:t>
                </a:r>
                <a14:m>
                  <m:oMath xmlns:m="http://schemas.openxmlformats.org/officeDocument/2006/math">
                    <m:r>
                      <a:rPr lang="en-US" altLang="zh-TW" i="1">
                        <a:latin typeface="Cambria Math" panose="02040503050406030204" pitchFamily="18" charset="0"/>
                        <a:ea typeface="新細明體" charset="-120"/>
                      </a:rPr>
                      <m:t>×</m:t>
                    </m:r>
                    <m:r>
                      <a:rPr lang="en-US" altLang="zh-TW" b="0" i="1" smtClean="0">
                        <a:latin typeface="Cambria Math" panose="02040503050406030204" pitchFamily="18" charset="0"/>
                        <a:ea typeface="新細明體" charset="-120"/>
                      </a:rPr>
                      <m:t>𝑊</m:t>
                    </m:r>
                    <m:sSub>
                      <m:sSubPr>
                        <m:ctrlPr>
                          <a:rPr lang="en-US" altLang="zh-TW" b="0" i="1" smtClean="0">
                            <a:latin typeface="Cambria Math"/>
                            <a:ea typeface="新細明體" charset="-120"/>
                          </a:rPr>
                        </m:ctrlPr>
                      </m:sSubPr>
                      <m:e>
                        <m:r>
                          <a:rPr lang="en-US" altLang="zh-TW" b="0" i="1" smtClean="0">
                            <a:latin typeface="Cambria Math" panose="02040503050406030204" pitchFamily="18" charset="0"/>
                            <a:ea typeface="新細明體" charset="-120"/>
                          </a:rPr>
                          <m:t>𝐿</m:t>
                        </m:r>
                      </m:e>
                      <m:sub>
                        <m:r>
                          <a:rPr lang="en-US" altLang="zh-TW" b="0" i="1" smtClean="0">
                            <a:latin typeface="Cambria Math" panose="02040503050406030204" pitchFamily="18" charset="0"/>
                            <a:ea typeface="新細明體" charset="-120"/>
                          </a:rPr>
                          <m:t>𝑠𝑐h𝑜𝑜𝑙</m:t>
                        </m:r>
                        <m:r>
                          <a:rPr lang="en-US" altLang="zh-TW" b="0" i="1" smtClean="0">
                            <a:latin typeface="Cambria Math" panose="02040503050406030204" pitchFamily="18" charset="0"/>
                            <a:ea typeface="新細明體" charset="-120"/>
                          </a:rPr>
                          <m:t>,</m:t>
                        </m:r>
                        <m:r>
                          <a:rPr lang="en-US" altLang="zh-TW" b="0" i="1" smtClean="0">
                            <a:latin typeface="Cambria Math" panose="02040503050406030204" pitchFamily="18" charset="0"/>
                            <a:ea typeface="新細明體" charset="-120"/>
                          </a:rPr>
                          <m:t>𝑡</m:t>
                        </m:r>
                      </m:sub>
                    </m:sSub>
                  </m:oMath>
                </a14:m>
                <a:endParaRPr lang="en-US" altLang="zh-TW" baseline="-25000" dirty="0">
                  <a:ea typeface="新細明體" charset="-120"/>
                </a:endParaRPr>
              </a:p>
              <a:p>
                <a:pPr lvl="1" algn="just">
                  <a:spcBef>
                    <a:spcPts val="0"/>
                  </a:spcBef>
                  <a:spcAft>
                    <a:spcPts val="300"/>
                  </a:spcAft>
                </a:pPr>
                <a:r>
                  <a:rPr lang="en-US" altLang="zh-TW" dirty="0">
                    <a:ea typeface="新細明體" charset="-120"/>
                  </a:rPr>
                  <a:t>Industry FE </a:t>
                </a:r>
                <a14:m>
                  <m:oMath xmlns:m="http://schemas.openxmlformats.org/officeDocument/2006/math">
                    <m:r>
                      <a:rPr lang="en-US" altLang="zh-TW" i="1">
                        <a:latin typeface="Cambria Math" panose="02040503050406030204" pitchFamily="18" charset="0"/>
                        <a:ea typeface="新細明體" charset="-120"/>
                      </a:rPr>
                      <m:t>×</m:t>
                    </m:r>
                  </m:oMath>
                </a14:m>
                <a:r>
                  <a:rPr lang="en-US" altLang="zh-TW" dirty="0">
                    <a:ea typeface="新細明體" charset="-120"/>
                  </a:rPr>
                  <a:t> Size Quintile </a:t>
                </a:r>
                <a14:m>
                  <m:oMath xmlns:m="http://schemas.openxmlformats.org/officeDocument/2006/math">
                    <m:r>
                      <a:rPr lang="en-US" altLang="zh-TW" i="1">
                        <a:latin typeface="Cambria Math" panose="02040503050406030204" pitchFamily="18" charset="0"/>
                        <a:ea typeface="新細明體" charset="-120"/>
                      </a:rPr>
                      <m:t>×</m:t>
                    </m:r>
                    <m:r>
                      <a:rPr lang="en-US" altLang="zh-TW" b="0" i="1" smtClean="0">
                        <a:latin typeface="Cambria Math" panose="02040503050406030204" pitchFamily="18" charset="0"/>
                        <a:ea typeface="新細明體" charset="-120"/>
                      </a:rPr>
                      <m:t>𝑊</m:t>
                    </m:r>
                    <m:sSub>
                      <m:sSubPr>
                        <m:ctrlPr>
                          <a:rPr lang="en-US" altLang="zh-TW" b="0" i="1" smtClean="0">
                            <a:latin typeface="Cambria Math"/>
                            <a:ea typeface="新細明體" charset="-120"/>
                          </a:rPr>
                        </m:ctrlPr>
                      </m:sSubPr>
                      <m:e>
                        <m:r>
                          <a:rPr lang="en-US" altLang="zh-TW" b="0" i="1" smtClean="0">
                            <a:latin typeface="Cambria Math" panose="02040503050406030204" pitchFamily="18" charset="0"/>
                            <a:ea typeface="新細明體" charset="-120"/>
                          </a:rPr>
                          <m:t>𝐿</m:t>
                        </m:r>
                      </m:e>
                      <m:sub>
                        <m:r>
                          <a:rPr lang="en-US" altLang="zh-TW" b="0" i="1" smtClean="0">
                            <a:latin typeface="Cambria Math" panose="02040503050406030204" pitchFamily="18" charset="0"/>
                            <a:ea typeface="新細明體" charset="-120"/>
                          </a:rPr>
                          <m:t>𝑖𝑛𝑑𝑢𝑠𝑡𝑟𝑦</m:t>
                        </m:r>
                        <m:r>
                          <a:rPr lang="en-US" altLang="zh-TW" b="0" i="1" smtClean="0">
                            <a:latin typeface="Cambria Math" panose="02040503050406030204" pitchFamily="18" charset="0"/>
                            <a:ea typeface="新細明體" charset="-120"/>
                          </a:rPr>
                          <m:t>,</m:t>
                        </m:r>
                        <m:r>
                          <a:rPr lang="en-US" altLang="zh-TW" b="0" i="1" smtClean="0">
                            <a:latin typeface="Cambria Math" panose="02040503050406030204" pitchFamily="18" charset="0"/>
                            <a:ea typeface="新細明體" charset="-120"/>
                          </a:rPr>
                          <m:t>𝑡</m:t>
                        </m:r>
                      </m:sub>
                    </m:sSub>
                  </m:oMath>
                </a14:m>
                <a:endParaRPr lang="en-US" altLang="zh-TW" dirty="0">
                  <a:ea typeface="新細明體" charset="-120"/>
                </a:endParaRPr>
              </a:p>
              <a:p>
                <a:pPr lvl="1" algn="just">
                  <a:spcBef>
                    <a:spcPts val="0"/>
                  </a:spcBef>
                  <a:spcAft>
                    <a:spcPts val="300"/>
                  </a:spcAft>
                </a:pPr>
                <a:r>
                  <a:rPr lang="en-US" altLang="zh-TW" dirty="0">
                    <a:ea typeface="新細明體" charset="-120"/>
                  </a:rPr>
                  <a:t>Election Year FE (which captures </a:t>
                </a:r>
                <a14:m>
                  <m:oMath xmlns:m="http://schemas.openxmlformats.org/officeDocument/2006/math">
                    <m:r>
                      <a:rPr lang="en-US" altLang="zh-TW" b="0" i="1" smtClean="0">
                        <a:latin typeface="Cambria Math" panose="02040503050406030204" pitchFamily="18" charset="0"/>
                        <a:ea typeface="新細明體" charset="-120"/>
                      </a:rPr>
                      <m:t>𝑊</m:t>
                    </m:r>
                    <m:sSub>
                      <m:sSubPr>
                        <m:ctrlPr>
                          <a:rPr lang="en-US" altLang="zh-TW" b="0" i="1" smtClean="0">
                            <a:latin typeface="Cambria Math"/>
                            <a:ea typeface="新細明體" charset="-120"/>
                          </a:rPr>
                        </m:ctrlPr>
                      </m:sSubPr>
                      <m:e>
                        <m:r>
                          <a:rPr lang="en-US" altLang="zh-TW" b="0" i="1" smtClean="0">
                            <a:latin typeface="Cambria Math" panose="02040503050406030204" pitchFamily="18" charset="0"/>
                            <a:ea typeface="新細明體" charset="-120"/>
                          </a:rPr>
                          <m:t>𝐿</m:t>
                        </m:r>
                      </m:e>
                      <m:sub>
                        <m:r>
                          <a:rPr lang="en-US" altLang="zh-TW" b="0" i="1" smtClean="0">
                            <a:latin typeface="Cambria Math" panose="02040503050406030204" pitchFamily="18" charset="0"/>
                            <a:ea typeface="新細明體" charset="-120"/>
                          </a:rPr>
                          <m:t>𝑠𝑐h𝑜𝑜𝑙</m:t>
                        </m:r>
                        <m:r>
                          <a:rPr lang="en-US" altLang="zh-TW" b="0" i="1" smtClean="0">
                            <a:latin typeface="Cambria Math" panose="02040503050406030204" pitchFamily="18" charset="0"/>
                            <a:ea typeface="新細明體" charset="-120"/>
                          </a:rPr>
                          <m:t>,</m:t>
                        </m:r>
                        <m:r>
                          <a:rPr lang="en-US" altLang="zh-TW" b="0" i="1" smtClean="0">
                            <a:latin typeface="Cambria Math" panose="02040503050406030204" pitchFamily="18" charset="0"/>
                            <a:ea typeface="新細明體" charset="-120"/>
                          </a:rPr>
                          <m:t>𝑡</m:t>
                        </m:r>
                      </m:sub>
                    </m:sSub>
                    <m:r>
                      <a:rPr lang="en-US" altLang="zh-TW" b="0" i="0" smtClean="0">
                        <a:latin typeface="Cambria Math" panose="02040503050406030204" pitchFamily="18" charset="0"/>
                        <a:ea typeface="新細明體" charset="-120"/>
                      </a:rPr>
                      <m:t>, </m:t>
                    </m:r>
                    <m:r>
                      <a:rPr lang="en-US" altLang="zh-TW" b="0" i="1" dirty="0" smtClean="0">
                        <a:latin typeface="Cambria Math" panose="02040503050406030204" pitchFamily="18" charset="0"/>
                        <a:ea typeface="新細明體" charset="-120"/>
                      </a:rPr>
                      <m:t>𝑊</m:t>
                    </m:r>
                    <m:sSub>
                      <m:sSubPr>
                        <m:ctrlPr>
                          <a:rPr lang="en-US" altLang="zh-TW" b="0" i="1" dirty="0" smtClean="0">
                            <a:latin typeface="Cambria Math"/>
                            <a:ea typeface="新細明體" charset="-120"/>
                          </a:rPr>
                        </m:ctrlPr>
                      </m:sSubPr>
                      <m:e>
                        <m:r>
                          <a:rPr lang="en-US" altLang="zh-TW" b="0" i="1" dirty="0" smtClean="0">
                            <a:latin typeface="Cambria Math" panose="02040503050406030204" pitchFamily="18" charset="0"/>
                            <a:ea typeface="新細明體" charset="-120"/>
                          </a:rPr>
                          <m:t>𝐿</m:t>
                        </m:r>
                      </m:e>
                      <m:sub>
                        <m:r>
                          <a:rPr lang="en-US" altLang="zh-TW" b="0" i="1" dirty="0" smtClean="0">
                            <a:latin typeface="Cambria Math" panose="02040503050406030204" pitchFamily="18" charset="0"/>
                            <a:ea typeface="新細明體" charset="-120"/>
                          </a:rPr>
                          <m:t>𝑖𝑛𝑑𝑢𝑠𝑡𝑟𝑦</m:t>
                        </m:r>
                        <m:r>
                          <a:rPr lang="en-US" altLang="zh-TW" b="0" i="1" dirty="0" smtClean="0">
                            <a:latin typeface="Cambria Math" panose="02040503050406030204" pitchFamily="18" charset="0"/>
                            <a:ea typeface="新細明體" charset="-120"/>
                          </a:rPr>
                          <m:t>,</m:t>
                        </m:r>
                        <m:r>
                          <a:rPr lang="en-US" altLang="zh-TW" b="0" i="1" dirty="0" smtClean="0">
                            <a:latin typeface="Cambria Math" panose="02040503050406030204" pitchFamily="18" charset="0"/>
                            <a:ea typeface="新細明體" charset="-120"/>
                          </a:rPr>
                          <m:t>𝑡</m:t>
                        </m:r>
                      </m:sub>
                    </m:sSub>
                  </m:oMath>
                </a14:m>
                <a:r>
                  <a:rPr lang="en-US" altLang="zh-TW" dirty="0">
                    <a:ea typeface="新細明體" charset="-120"/>
                  </a:rPr>
                  <a:t>) </a:t>
                </a:r>
              </a:p>
            </p:txBody>
          </p:sp>
        </mc:Choice>
        <mc:Fallback xmlns="">
          <p:sp>
            <p:nvSpPr>
              <p:cNvPr id="81922" name="Content Placeholder 3"/>
              <p:cNvSpPr>
                <a:spLocks noGrp="1" noRot="1" noChangeAspect="1" noMove="1" noResize="1" noEditPoints="1" noAdjustHandles="1" noChangeArrowheads="1" noChangeShapeType="1" noTextEdit="1"/>
              </p:cNvSpPr>
              <p:nvPr>
                <p:ph sz="half" idx="1"/>
              </p:nvPr>
            </p:nvSpPr>
            <p:spPr>
              <a:xfrm>
                <a:off x="457200" y="1371600"/>
                <a:ext cx="8153400" cy="5029200"/>
              </a:xfrm>
              <a:blipFill>
                <a:blip r:embed="rId3"/>
                <a:stretch>
                  <a:fillRect l="-1345" t="-1091" r="-1420" b="-2909"/>
                </a:stretch>
              </a:blipFill>
            </p:spPr>
            <p:txBody>
              <a:bodyPr/>
              <a:lstStyle/>
              <a:p>
                <a:r>
                  <a:rPr lang="en-US">
                    <a:noFill/>
                  </a:rPr>
                  <a:t> </a:t>
                </a:r>
              </a:p>
            </p:txBody>
          </p:sp>
        </mc:Fallback>
      </mc:AlternateContent>
      <p:sp>
        <p:nvSpPr>
          <p:cNvPr id="5" name="TextBox 4"/>
          <p:cNvSpPr txBox="1"/>
          <p:nvPr/>
        </p:nvSpPr>
        <p:spPr>
          <a:xfrm>
            <a:off x="0" y="0"/>
            <a:ext cx="2084994" cy="369332"/>
          </a:xfrm>
          <a:prstGeom prst="rect">
            <a:avLst/>
          </a:prstGeom>
          <a:noFill/>
        </p:spPr>
        <p:txBody>
          <a:bodyPr wrap="none">
            <a:spAutoFit/>
          </a:bodyPr>
          <a:lstStyle/>
          <a:p>
            <a:pPr fontAlgn="auto">
              <a:spcBef>
                <a:spcPts val="0"/>
              </a:spcBef>
              <a:spcAft>
                <a:spcPts val="0"/>
              </a:spcAft>
              <a:defRPr/>
            </a:pPr>
            <a:r>
              <a:rPr lang="en-US" dirty="0">
                <a:solidFill>
                  <a:schemeClr val="bg1">
                    <a:lumMod val="50000"/>
                  </a:schemeClr>
                </a:solidFill>
                <a:latin typeface="+mn-lt"/>
              </a:rPr>
              <a:t>NETWORK ANALYSIS</a:t>
            </a:r>
          </a:p>
        </p:txBody>
      </p:sp>
      <p:sp>
        <p:nvSpPr>
          <p:cNvPr id="7" name="Slide Number Placeholder 6"/>
          <p:cNvSpPr>
            <a:spLocks noGrp="1"/>
          </p:cNvSpPr>
          <p:nvPr>
            <p:ph type="sldNum" sz="quarter" idx="12"/>
          </p:nvPr>
        </p:nvSpPr>
        <p:spPr/>
        <p:txBody>
          <a:bodyPr/>
          <a:lstStyle/>
          <a:p>
            <a:fld id="{3F3F9E37-52F2-4FC0-AD0D-B98927825E32}" type="slidenum">
              <a:rPr lang="zh-TW" altLang="en-US" smtClean="0">
                <a:solidFill>
                  <a:srgbClr val="7F7F7F"/>
                </a:solidFill>
              </a:rPr>
              <a:pPr/>
              <a:t>83</a:t>
            </a:fld>
            <a:endParaRPr lang="en-US" altLang="zh-TW" dirty="0">
              <a:solidFill>
                <a:srgbClr val="7F7F7F"/>
              </a:solidFill>
            </a:endParaRPr>
          </a:p>
        </p:txBody>
      </p:sp>
    </p:spTree>
    <p:extLst>
      <p:ext uri="{BB962C8B-B14F-4D97-AF65-F5344CB8AC3E}">
        <p14:creationId xmlns:p14="http://schemas.microsoft.com/office/powerpoint/2010/main" val="369345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2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sz="4000" dirty="0">
                <a:ea typeface="新細明體" charset="-120"/>
              </a:rPr>
              <a:t>Treating Homophily</a:t>
            </a:r>
            <a:endParaRPr lang="en-US" altLang="zh-TW" sz="4000" i="1" dirty="0">
              <a:solidFill>
                <a:srgbClr val="FF0000"/>
              </a:solidFill>
              <a:ea typeface="新細明體" charset="-120"/>
            </a:endParaRPr>
          </a:p>
        </p:txBody>
      </p:sp>
      <p:graphicFrame>
        <p:nvGraphicFramePr>
          <p:cNvPr id="84050" name="Group 82"/>
          <p:cNvGraphicFramePr>
            <a:graphicFrameLocks noGrp="1"/>
          </p:cNvGraphicFramePr>
          <p:nvPr>
            <p:extLst>
              <p:ext uri="{D42A27DB-BD31-4B8C-83A1-F6EECF244321}">
                <p14:modId xmlns:p14="http://schemas.microsoft.com/office/powerpoint/2010/main" val="2844833467"/>
              </p:ext>
            </p:extLst>
          </p:nvPr>
        </p:nvGraphicFramePr>
        <p:xfrm>
          <a:off x="252002" y="1447800"/>
          <a:ext cx="8739597" cy="3436678"/>
        </p:xfrm>
        <a:graphic>
          <a:graphicData uri="http://schemas.openxmlformats.org/drawingml/2006/table">
            <a:tbl>
              <a:tblPr/>
              <a:tblGrid>
                <a:gridCol w="1139949">
                  <a:extLst>
                    <a:ext uri="{9D8B030D-6E8A-4147-A177-3AD203B41FA5}">
                      <a16:colId xmlns:a16="http://schemas.microsoft.com/office/drawing/2014/main" xmlns="" val="20000"/>
                    </a:ext>
                  </a:extLst>
                </a:gridCol>
                <a:gridCol w="949956">
                  <a:extLst>
                    <a:ext uri="{9D8B030D-6E8A-4147-A177-3AD203B41FA5}">
                      <a16:colId xmlns:a16="http://schemas.microsoft.com/office/drawing/2014/main" xmlns="" val="20001"/>
                    </a:ext>
                  </a:extLst>
                </a:gridCol>
                <a:gridCol w="949956">
                  <a:extLst>
                    <a:ext uri="{9D8B030D-6E8A-4147-A177-3AD203B41FA5}">
                      <a16:colId xmlns:a16="http://schemas.microsoft.com/office/drawing/2014/main" xmlns="" val="20002"/>
                    </a:ext>
                  </a:extLst>
                </a:gridCol>
                <a:gridCol w="949956">
                  <a:extLst>
                    <a:ext uri="{9D8B030D-6E8A-4147-A177-3AD203B41FA5}">
                      <a16:colId xmlns:a16="http://schemas.microsoft.com/office/drawing/2014/main" xmlns="" val="20003"/>
                    </a:ext>
                  </a:extLst>
                </a:gridCol>
                <a:gridCol w="949956">
                  <a:extLst>
                    <a:ext uri="{9D8B030D-6E8A-4147-A177-3AD203B41FA5}">
                      <a16:colId xmlns:a16="http://schemas.microsoft.com/office/drawing/2014/main" xmlns="" val="20004"/>
                    </a:ext>
                  </a:extLst>
                </a:gridCol>
                <a:gridCol w="949956">
                  <a:extLst>
                    <a:ext uri="{9D8B030D-6E8A-4147-A177-3AD203B41FA5}">
                      <a16:colId xmlns:a16="http://schemas.microsoft.com/office/drawing/2014/main" xmlns="" val="20005"/>
                    </a:ext>
                  </a:extLst>
                </a:gridCol>
                <a:gridCol w="949956">
                  <a:extLst>
                    <a:ext uri="{9D8B030D-6E8A-4147-A177-3AD203B41FA5}">
                      <a16:colId xmlns:a16="http://schemas.microsoft.com/office/drawing/2014/main" xmlns="" val="20006"/>
                    </a:ext>
                  </a:extLst>
                </a:gridCol>
                <a:gridCol w="949956">
                  <a:extLst>
                    <a:ext uri="{9D8B030D-6E8A-4147-A177-3AD203B41FA5}">
                      <a16:colId xmlns:a16="http://schemas.microsoft.com/office/drawing/2014/main" xmlns="" val="20007"/>
                    </a:ext>
                  </a:extLst>
                </a:gridCol>
                <a:gridCol w="949956">
                  <a:extLst>
                    <a:ext uri="{9D8B030D-6E8A-4147-A177-3AD203B41FA5}">
                      <a16:colId xmlns:a16="http://schemas.microsoft.com/office/drawing/2014/main" xmlns="" val="20008"/>
                    </a:ext>
                  </a:extLst>
                </a:gridCol>
              </a:tblGrid>
              <a:tr h="35308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CAR (-1,+5)</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kern="1200" cap="none" normalizeH="0" baseline="0" dirty="0">
                          <a:ln>
                            <a:noFill/>
                          </a:ln>
                          <a:solidFill>
                            <a:schemeClr val="tx1"/>
                          </a:solidFill>
                          <a:effectLst/>
                          <a:latin typeface="Constantia" pitchFamily="18" charset="0"/>
                          <a:ea typeface="新細明體" charset="-120"/>
                          <a:cs typeface="+mn-cs"/>
                        </a:rPr>
                        <a:t>(1)</a:t>
                      </a: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(2)</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(3)</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(4)</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(5)</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chemeClr val="tx1"/>
                          </a:solidFill>
                          <a:effectLst/>
                          <a:latin typeface="Constantia" pitchFamily="18" charset="0"/>
                          <a:ea typeface="新細明體" charset="-120"/>
                        </a:rPr>
                        <a:t>(6)</a:t>
                      </a:r>
                      <a:endParaRPr kumimoji="0" lang="en-US" altLang="zh-TW" sz="1500" b="0"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altLang="zh-TW" sz="1500" b="1" i="0" u="none" strike="noStrike" cap="none" normalizeH="0" baseline="0" dirty="0">
                          <a:ln>
                            <a:noFill/>
                          </a:ln>
                          <a:solidFill>
                            <a:schemeClr val="tx1"/>
                          </a:solidFill>
                          <a:effectLst/>
                          <a:latin typeface="Constantia" pitchFamily="18" charset="0"/>
                          <a:ea typeface="新細明體" charset="-120"/>
                        </a:rPr>
                        <a:t>(7)</a:t>
                      </a:r>
                      <a:endParaRPr kumimoji="0" lang="en-US" altLang="zh-TW" sz="1500" b="1"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altLang="zh-TW" sz="1500" b="1" i="0" u="none" strike="noStrike" cap="none" normalizeH="0" baseline="0" dirty="0">
                          <a:ln>
                            <a:noFill/>
                          </a:ln>
                          <a:solidFill>
                            <a:schemeClr val="tx1"/>
                          </a:solidFill>
                          <a:effectLst/>
                          <a:latin typeface="Constantia" pitchFamily="18" charset="0"/>
                          <a:ea typeface="新細明體" charset="-120"/>
                        </a:rPr>
                        <a:t>(8)</a:t>
                      </a:r>
                      <a:endParaRPr kumimoji="0" lang="en-US" altLang="zh-TW" sz="1500" b="1" i="0" u="none" strike="noStrike" cap="none" normalizeH="0" baseline="0" dirty="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w="28575"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2551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Constantia" pitchFamily="18" charset="0"/>
                          <a:ea typeface="新細明體" charset="-120"/>
                        </a:rPr>
                        <a:t>FE included</a:t>
                      </a:r>
                    </a:p>
                  </a:txBody>
                  <a:tcPr marL="9525" marR="9525" marT="9525" marB="0" anchor="ctr" horzOverflow="overflow">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School * Decade * Elec. Year</a:t>
                      </a:r>
                    </a:p>
                  </a:txBody>
                  <a:tcPr marL="9525" marR="9525" marT="9525" marB="0" anchor="ctr">
                    <a:lnL>
                      <a:noFill/>
                    </a:lnL>
                    <a:lnR>
                      <a:noFill/>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School * Decade * Win(Sch.)</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Industry * Elec. Year</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Industry * Win(Ind.)</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Industry * Size Q. * Elec. Year</a:t>
                      </a:r>
                    </a:p>
                  </a:txBody>
                  <a:tcPr marL="9525" marR="9525" marT="9525" marB="0" anchor="ctr">
                    <a:lnL>
                      <a:noFill/>
                    </a:lnL>
                    <a:lnR>
                      <a:noFill/>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Industry * Size Q. * WL(Ind.)</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kumimoji="0" lang="fr-FR" sz="1500" b="0" i="0" u="none" strike="noStrike" kern="1200" cap="none" normalizeH="0" baseline="0" dirty="0">
                          <a:ln>
                            <a:noFill/>
                          </a:ln>
                          <a:solidFill>
                            <a:schemeClr val="tx1"/>
                          </a:solidFill>
                          <a:effectLst/>
                          <a:latin typeface="Constantia" pitchFamily="18" charset="0"/>
                          <a:ea typeface="新細明體" charset="-120"/>
                          <a:cs typeface="+mn-cs"/>
                        </a:rPr>
                        <a:t>(2) and (4)</a:t>
                      </a:r>
                      <a:endParaRPr kumimoji="0" lang="en-US" sz="1500" b="0" i="0" u="none" strike="noStrike" kern="1200" cap="none" normalizeH="0" baseline="0" dirty="0">
                        <a:ln>
                          <a:noFill/>
                        </a:ln>
                        <a:solidFill>
                          <a:schemeClr val="tx1"/>
                        </a:solidFill>
                        <a:effectLst/>
                        <a:latin typeface="Constantia" pitchFamily="18" charset="0"/>
                        <a:ea typeface="新細明體" charset="-120"/>
                        <a:cs typeface="+mn-cs"/>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kumimoji="0" lang="fr-FR" sz="1500" b="0" i="0" u="none" strike="noStrike" kern="1200" cap="none" normalizeH="0" baseline="0" dirty="0">
                          <a:ln>
                            <a:noFill/>
                          </a:ln>
                          <a:solidFill>
                            <a:schemeClr val="tx1"/>
                          </a:solidFill>
                          <a:effectLst/>
                          <a:latin typeface="Constantia" pitchFamily="18" charset="0"/>
                          <a:ea typeface="新細明體" charset="-120"/>
                          <a:cs typeface="+mn-cs"/>
                        </a:rPr>
                        <a:t>(1) and (3)</a:t>
                      </a:r>
                      <a:endParaRPr kumimoji="0" lang="en-US" sz="1500" b="0" i="0" u="none" strike="noStrike" kern="1200" cap="none" normalizeH="0" baseline="0" dirty="0">
                        <a:ln>
                          <a:noFill/>
                        </a:ln>
                        <a:solidFill>
                          <a:schemeClr val="tx1"/>
                        </a:solidFill>
                        <a:effectLst/>
                        <a:latin typeface="Constantia" pitchFamily="18" charset="0"/>
                        <a:ea typeface="新細明體" charset="-120"/>
                        <a:cs typeface="+mn-cs"/>
                      </a:endParaRPr>
                    </a:p>
                  </a:txBody>
                  <a:tcPr marL="9525" marR="9525" marT="9525" marB="0" anchor="ctr">
                    <a:lnL>
                      <a:noFill/>
                    </a:lnL>
                    <a:lnR>
                      <a:noFill/>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6452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Constantia" pitchFamily="18" charset="0"/>
                          <a:ea typeface="新細明體" charset="-120"/>
                        </a:rPr>
                        <a:t>Win/Lose</a:t>
                      </a:r>
                    </a:p>
                  </a:txBody>
                  <a:tcPr marL="9525" marR="9525" marT="9525" marB="0" anchor="ctr" horzOverflow="overflow">
                    <a:lnL>
                      <a:noFill/>
                    </a:lnL>
                    <a:lnR w="28575" cap="flat" cmpd="sng" algn="ctr">
                      <a:solidFill>
                        <a:srgbClr val="FF0000"/>
                      </a:solidFill>
                      <a:prstDash val="solid"/>
                      <a:round/>
                      <a:headEnd type="none" w="med" len="med"/>
                      <a:tailEnd type="none" w="med" len="med"/>
                    </a:lnR>
                    <a:lnT w="12700" cap="flat" cmpd="sng" algn="ctr">
                      <a:solidFill>
                        <a:prstClr val="black"/>
                      </a:solidFill>
                      <a:prstDash val="solid"/>
                      <a:round/>
                      <a:headEnd type="none" w="med" len="med"/>
                      <a:tailEnd type="none" w="med" len="med"/>
                    </a:lnT>
                    <a:lnB>
                      <a:noFill/>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-0.0274</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-0.0281</a:t>
                      </a:r>
                    </a:p>
                  </a:txBody>
                  <a:tcPr marL="9525" marR="9525" marT="9525" marB="0" anchor="ctr">
                    <a:lnL w="28575" cap="flat" cmpd="sng" algn="ctr">
                      <a:solidFill>
                        <a:srgbClr val="FF0000"/>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-0.0203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a:noFill/>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-0.0276</a:t>
                      </a:r>
                    </a:p>
                  </a:txBody>
                  <a:tcPr marL="9525" marR="9525" marT="9525" marB="0" anchor="ctr">
                    <a:lnL w="381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-0.0246</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-0.0308</a:t>
                      </a:r>
                    </a:p>
                  </a:txBody>
                  <a:tcPr marL="9525" marR="9525" marT="9525" marB="0" anchor="ctr">
                    <a:lnL w="28575" cap="flat" cmpd="sng" algn="ctr">
                      <a:solidFill>
                        <a:srgbClr val="FF0000"/>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-0.0383</a:t>
                      </a:r>
                    </a:p>
                  </a:txBody>
                  <a:tcPr marL="9525" marR="9525" marT="9525" marB="0" anchor="ctr">
                    <a:lnL w="381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 -0.0448</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64521">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TW" altLang="en-US" sz="1500" b="0" i="0" u="none" strike="noStrike" cap="none" normalizeH="0" baseline="0">
                        <a:ln>
                          <a:noFill/>
                        </a:ln>
                        <a:solidFill>
                          <a:schemeClr val="tx1"/>
                        </a:solidFill>
                        <a:effectLst/>
                        <a:latin typeface="Constantia" pitchFamily="18" charset="0"/>
                        <a:ea typeface="新細明體"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[0.0157]*</a:t>
                      </a:r>
                    </a:p>
                  </a:txBody>
                  <a:tcPr marL="9525" marR="9525" marT="9525" marB="0" anchor="ctr">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[0.0120]**</a:t>
                      </a:r>
                    </a:p>
                  </a:txBody>
                  <a:tcPr marL="9525" marR="9525" marT="9525" marB="0" anchor="ctr">
                    <a:lnL>
                      <a:noFill/>
                    </a:lnL>
                    <a:lnR>
                      <a:noFill/>
                    </a:lnR>
                    <a:lnT w="38100" cap="flat" cmpd="sng" algn="ctr">
                      <a:noFill/>
                      <a:prstDash val="solid"/>
                      <a:round/>
                      <a:headEnd type="none" w="med" len="med"/>
                      <a:tailEnd type="none" w="med" len="med"/>
                    </a:lnT>
                    <a:lnB>
                      <a:noFill/>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[0.0094]**</a:t>
                      </a:r>
                    </a:p>
                  </a:txBody>
                  <a:tcPr marL="9525" marR="9525" marT="9525" marB="0" anchor="ctr">
                    <a:lnL>
                      <a:noFill/>
                    </a:lnL>
                    <a:lnR>
                      <a:noFill/>
                    </a:lnR>
                    <a:lnT>
                      <a:noFill/>
                    </a:lnT>
                    <a:lnB>
                      <a:noFill/>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[0.0010]***</a:t>
                      </a:r>
                    </a:p>
                  </a:txBody>
                  <a:tcPr marL="9525" marR="9525" marT="9525" marB="0" anchor="ctr">
                    <a:lnL>
                      <a:noFill/>
                    </a:lnL>
                    <a:lnR>
                      <a:noFill/>
                    </a:lnR>
                    <a:lnT w="38100" cap="flat" cmpd="sng" algn="ctr">
                      <a:noFill/>
                      <a:prstDash val="solid"/>
                      <a:round/>
                      <a:headEnd type="none" w="med" len="med"/>
                      <a:tailEnd type="none" w="med" len="med"/>
                    </a:lnT>
                    <a:lnB>
                      <a:noFill/>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[0.0110]**</a:t>
                      </a:r>
                    </a:p>
                  </a:txBody>
                  <a:tcPr marL="9525" marR="9525" marT="9525" marB="0" anchor="ctr">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[0.0113]***</a:t>
                      </a:r>
                    </a:p>
                  </a:txBody>
                  <a:tcPr marL="9525" marR="9525" marT="9525" marB="0" anchor="ctr">
                    <a:lnL>
                      <a:noFill/>
                    </a:lnL>
                    <a:lnR>
                      <a:noFill/>
                    </a:lnR>
                    <a:lnT w="38100" cap="flat" cmpd="sng" algn="ctr">
                      <a:noFill/>
                      <a:prstDash val="solid"/>
                      <a:round/>
                      <a:headEnd type="none" w="med" len="med"/>
                      <a:tailEnd type="none" w="med" len="med"/>
                    </a:lnT>
                    <a:lnB>
                      <a:noFill/>
                    </a:lnB>
                    <a:lnTlToBr>
                      <a:noFill/>
                    </a:lnTlToBr>
                    <a:lnBlToTr>
                      <a:noFill/>
                    </a:lnBlToTr>
                    <a:noFill/>
                  </a:tcPr>
                </a:tc>
                <a:tc>
                  <a:txBody>
                    <a:bodyPr/>
                    <a:lstStyle/>
                    <a:p>
                      <a:pPr algn="ctr" fontAlgn="b"/>
                      <a:r>
                        <a:rPr kumimoji="0" lang="fr-FR" sz="1500" b="0" i="0" u="none" strike="noStrike" kern="1200" cap="none" normalizeH="0" baseline="0" dirty="0">
                          <a:ln>
                            <a:noFill/>
                          </a:ln>
                          <a:solidFill>
                            <a:schemeClr val="tx1"/>
                          </a:solidFill>
                          <a:effectLst/>
                          <a:latin typeface="Constantia" pitchFamily="18" charset="0"/>
                          <a:ea typeface="新細明體" charset="-120"/>
                          <a:cs typeface="+mn-cs"/>
                        </a:rPr>
                        <a:t>[0.0129]***</a:t>
                      </a:r>
                      <a:endParaRPr kumimoji="0" lang="en-US" sz="1500" b="0" i="0" u="none" strike="noStrike" kern="1200" cap="none" normalizeH="0" baseline="0" dirty="0">
                        <a:ln>
                          <a:noFill/>
                        </a:ln>
                        <a:solidFill>
                          <a:schemeClr val="tx1"/>
                        </a:solidFill>
                        <a:effectLst/>
                        <a:latin typeface="Constantia" pitchFamily="18" charset="0"/>
                        <a:ea typeface="新細明體" charset="-120"/>
                        <a:cs typeface="+mn-cs"/>
                      </a:endParaRPr>
                    </a:p>
                  </a:txBody>
                  <a:tcPr marL="9525" marR="9525" marT="9525" marB="0" anchor="ctr">
                    <a:lnL>
                      <a:noFill/>
                    </a:lnL>
                    <a:lnR>
                      <a:noFill/>
                    </a:lnR>
                    <a:lnT w="38100" cap="flat" cmpd="sng" algn="ctr">
                      <a:noFill/>
                      <a:prstDash val="solid"/>
                      <a:round/>
                      <a:headEnd type="none" w="med" len="med"/>
                      <a:tailEnd type="none" w="med" len="med"/>
                    </a:lnT>
                    <a:lnB>
                      <a:noFill/>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[0. 0172]***</a:t>
                      </a:r>
                    </a:p>
                  </a:txBody>
                  <a:tcPr marL="9525" marR="9525" marT="9525" marB="0" anchor="ctr">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3"/>
                  </a:ext>
                </a:extLst>
              </a:tr>
              <a:tr h="56452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Constantia" pitchFamily="18" charset="0"/>
                          <a:ea typeface="新細明體" charset="-120"/>
                        </a:rPr>
                        <a:t>Vote Shares</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Constantia" pitchFamily="18" charset="0"/>
                          <a:ea typeface="新細明體" charset="-120"/>
                        </a:rPr>
                        <a:t>(Win &amp; Lose)</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kern="1200" cap="none" normalizeH="0" baseline="0" dirty="0">
                          <a:ln>
                            <a:noFill/>
                          </a:ln>
                          <a:solidFill>
                            <a:schemeClr val="tx1"/>
                          </a:solidFill>
                          <a:effectLst/>
                          <a:latin typeface="Constantia" pitchFamily="18" charset="0"/>
                          <a:ea typeface="新細明體" charset="-120"/>
                          <a:cs typeface="+mn-cs"/>
                        </a:rPr>
                        <a:t>Yes</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kern="1200" cap="none" normalizeH="0" baseline="0" dirty="0">
                          <a:ln>
                            <a:noFill/>
                          </a:ln>
                          <a:solidFill>
                            <a:schemeClr val="tx1"/>
                          </a:solidFill>
                          <a:effectLst/>
                          <a:latin typeface="Constantia" pitchFamily="18" charset="0"/>
                          <a:ea typeface="新細明體" charset="-120"/>
                          <a:cs typeface="+mn-cs"/>
                        </a:rPr>
                        <a:t>Yes</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kern="1200" cap="none" normalizeH="0" baseline="0">
                          <a:ln>
                            <a:noFill/>
                          </a:ln>
                          <a:solidFill>
                            <a:schemeClr val="tx1"/>
                          </a:solidFill>
                          <a:effectLst/>
                          <a:latin typeface="Constantia" pitchFamily="18" charset="0"/>
                          <a:ea typeface="新細明體" charset="-120"/>
                          <a:cs typeface="+mn-cs"/>
                        </a:rPr>
                        <a:t>Yes</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kern="1200" cap="none" normalizeH="0" baseline="0" dirty="0">
                          <a:ln>
                            <a:noFill/>
                          </a:ln>
                          <a:solidFill>
                            <a:schemeClr val="tx1"/>
                          </a:solidFill>
                          <a:effectLst/>
                          <a:latin typeface="Constantia" pitchFamily="18" charset="0"/>
                          <a:ea typeface="新細明體" charset="-120"/>
                          <a:cs typeface="+mn-cs"/>
                        </a:rPr>
                        <a:t>Yes</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kern="1200" cap="none" normalizeH="0" baseline="0" dirty="0">
                          <a:ln>
                            <a:noFill/>
                          </a:ln>
                          <a:solidFill>
                            <a:schemeClr val="tx1"/>
                          </a:solidFill>
                          <a:effectLst/>
                          <a:latin typeface="Constantia" pitchFamily="18" charset="0"/>
                          <a:ea typeface="新細明體" charset="-120"/>
                          <a:cs typeface="+mn-cs"/>
                        </a:rPr>
                        <a:t>Yes</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kern="1200" cap="none" normalizeH="0" baseline="0" dirty="0">
                          <a:ln>
                            <a:noFill/>
                          </a:ln>
                          <a:solidFill>
                            <a:schemeClr val="tx1"/>
                          </a:solidFill>
                          <a:effectLst/>
                          <a:latin typeface="Constantia" pitchFamily="18" charset="0"/>
                          <a:ea typeface="新細明體" charset="-120"/>
                          <a:cs typeface="+mn-cs"/>
                        </a:rPr>
                        <a:t>Yes</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altLang="zh-TW" sz="1500" b="0" i="0" u="none" strike="noStrike" kern="1200" cap="none" normalizeH="0" baseline="0" dirty="0" err="1">
                          <a:ln>
                            <a:noFill/>
                          </a:ln>
                          <a:solidFill>
                            <a:schemeClr val="tx1"/>
                          </a:solidFill>
                          <a:effectLst/>
                          <a:latin typeface="Constantia" pitchFamily="18" charset="0"/>
                          <a:ea typeface="新細明體" charset="-120"/>
                          <a:cs typeface="+mn-cs"/>
                        </a:rPr>
                        <a:t>Yes</a:t>
                      </a:r>
                      <a:endParaRPr kumimoji="0" lang="en-US" altLang="zh-TW" sz="1500" b="0" i="0" u="none" strike="noStrike" kern="1200" cap="none" normalizeH="0" baseline="0" dirty="0">
                        <a:ln>
                          <a:noFill/>
                        </a:ln>
                        <a:solidFill>
                          <a:schemeClr val="tx1"/>
                        </a:solidFill>
                        <a:effectLst/>
                        <a:latin typeface="Constantia" pitchFamily="18" charset="0"/>
                        <a:ea typeface="新細明體" charset="-120"/>
                        <a:cs typeface="+mn-cs"/>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altLang="zh-TW" sz="1500" b="0" i="0" u="none" strike="noStrike" kern="1200" cap="none" normalizeH="0" baseline="0" dirty="0" err="1">
                          <a:ln>
                            <a:noFill/>
                          </a:ln>
                          <a:solidFill>
                            <a:schemeClr val="tx1"/>
                          </a:solidFill>
                          <a:effectLst/>
                          <a:latin typeface="Constantia" pitchFamily="18" charset="0"/>
                          <a:ea typeface="新細明體" charset="-120"/>
                          <a:cs typeface="+mn-cs"/>
                        </a:rPr>
                        <a:t>Yes</a:t>
                      </a:r>
                      <a:endParaRPr kumimoji="0" lang="en-US" altLang="zh-TW" sz="1500" b="0" i="0" u="none" strike="noStrike" kern="1200" cap="none" normalizeH="0" baseline="0" dirty="0">
                        <a:ln>
                          <a:noFill/>
                        </a:ln>
                        <a:solidFill>
                          <a:schemeClr val="tx1"/>
                        </a:solidFill>
                        <a:effectLst/>
                        <a:latin typeface="Constantia" pitchFamily="18" charset="0"/>
                        <a:ea typeface="新細明體" charset="-120"/>
                        <a:cs typeface="+mn-cs"/>
                      </a:endParaRPr>
                    </a:p>
                  </a:txBody>
                  <a:tcPr marL="9525" marR="9525" marT="9525"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56452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Constantia" pitchFamily="18" charset="0"/>
                          <a:ea typeface="新細明體" charset="-120"/>
                        </a:rPr>
                        <a:t>Observations</a:t>
                      </a:r>
                    </a:p>
                  </a:txBody>
                  <a:tcPr marL="9525" marR="9525" marT="9525" marB="0" anchor="ctr" horzOverflow="overflow">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kumimoji="0" lang="en-US" sz="1500" b="0" i="0" u="none" strike="noStrike" kern="1200" cap="none" normalizeH="0" baseline="0">
                          <a:ln>
                            <a:noFill/>
                          </a:ln>
                          <a:solidFill>
                            <a:schemeClr val="tx1"/>
                          </a:solidFill>
                          <a:effectLst/>
                          <a:latin typeface="Constantia" pitchFamily="18" charset="0"/>
                          <a:ea typeface="新細明體" charset="-120"/>
                          <a:cs typeface="+mn-cs"/>
                        </a:rPr>
                        <a:t>1,819</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1,819</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kumimoji="0" lang="en-US" sz="1500" b="0" i="0" u="none" strike="noStrike" kern="1200" cap="none" normalizeH="0" baseline="0">
                          <a:ln>
                            <a:noFill/>
                          </a:ln>
                          <a:solidFill>
                            <a:schemeClr val="tx1"/>
                          </a:solidFill>
                          <a:effectLst/>
                          <a:latin typeface="Constantia" pitchFamily="18" charset="0"/>
                          <a:ea typeface="新細明體" charset="-120"/>
                          <a:cs typeface="+mn-cs"/>
                        </a:rPr>
                        <a:t>1,804</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kumimoji="0" lang="en-US" sz="1500" b="0" i="0" u="none" strike="noStrike" kern="1200" cap="none" normalizeH="0" baseline="0">
                          <a:ln>
                            <a:noFill/>
                          </a:ln>
                          <a:solidFill>
                            <a:schemeClr val="tx1"/>
                          </a:solidFill>
                          <a:effectLst/>
                          <a:latin typeface="Constantia" pitchFamily="18" charset="0"/>
                          <a:ea typeface="新細明體" charset="-120"/>
                          <a:cs typeface="+mn-cs"/>
                        </a:rPr>
                        <a:t>1,804</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1,804</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kumimoji="0" lang="en-US" sz="1500" b="0" i="0" u="none" strike="noStrike" kern="1200" cap="none" normalizeH="0" baseline="0" dirty="0">
                          <a:ln>
                            <a:noFill/>
                          </a:ln>
                          <a:solidFill>
                            <a:schemeClr val="tx1"/>
                          </a:solidFill>
                          <a:effectLst/>
                          <a:latin typeface="Constantia" pitchFamily="18" charset="0"/>
                          <a:ea typeface="新細明體" charset="-120"/>
                          <a:cs typeface="+mn-cs"/>
                        </a:rPr>
                        <a:t>1,804</a:t>
                      </a: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kumimoji="0" lang="fr-FR" sz="1500" b="0" i="0" u="none" strike="noStrike" kern="1200" cap="none" normalizeH="0" baseline="0" dirty="0">
                          <a:ln>
                            <a:noFill/>
                          </a:ln>
                          <a:solidFill>
                            <a:schemeClr val="tx1"/>
                          </a:solidFill>
                          <a:effectLst/>
                          <a:latin typeface="Constantia" pitchFamily="18" charset="0"/>
                          <a:ea typeface="新細明體" charset="-120"/>
                          <a:cs typeface="+mn-cs"/>
                        </a:rPr>
                        <a:t>1804</a:t>
                      </a:r>
                      <a:endParaRPr kumimoji="0" lang="en-US" sz="1500" b="0" i="0" u="none" strike="noStrike" kern="1200" cap="none" normalizeH="0" baseline="0" dirty="0">
                        <a:ln>
                          <a:noFill/>
                        </a:ln>
                        <a:solidFill>
                          <a:schemeClr val="tx1"/>
                        </a:solidFill>
                        <a:effectLst/>
                        <a:latin typeface="Constantia" pitchFamily="18" charset="0"/>
                        <a:ea typeface="新細明體" charset="-120"/>
                        <a:cs typeface="+mn-cs"/>
                      </a:endParaRP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tc>
                  <a:txBody>
                    <a:bodyPr/>
                    <a:lstStyle/>
                    <a:p>
                      <a:pPr algn="ctr" fontAlgn="b"/>
                      <a:r>
                        <a:rPr kumimoji="0" lang="fr-FR" sz="1500" b="0" i="0" u="none" strike="noStrike" kern="1200" cap="none" normalizeH="0" baseline="0" dirty="0">
                          <a:ln>
                            <a:noFill/>
                          </a:ln>
                          <a:solidFill>
                            <a:schemeClr val="tx1"/>
                          </a:solidFill>
                          <a:effectLst/>
                          <a:latin typeface="Constantia" pitchFamily="18" charset="0"/>
                          <a:ea typeface="新細明體" charset="-120"/>
                          <a:cs typeface="+mn-cs"/>
                        </a:rPr>
                        <a:t>1804</a:t>
                      </a:r>
                      <a:endParaRPr kumimoji="0" lang="en-US" sz="1500" b="0" i="0" u="none" strike="noStrike" kern="1200" cap="none" normalizeH="0" baseline="0" dirty="0">
                        <a:ln>
                          <a:noFill/>
                        </a:ln>
                        <a:solidFill>
                          <a:schemeClr val="tx1"/>
                        </a:solidFill>
                        <a:effectLst/>
                        <a:latin typeface="Constantia" pitchFamily="18" charset="0"/>
                        <a:ea typeface="新細明體" charset="-120"/>
                        <a:cs typeface="+mn-cs"/>
                      </a:endParaRPr>
                    </a:p>
                  </a:txBody>
                  <a:tcPr marL="9525" marR="9525" marT="9525" marB="0" anchor="ctr">
                    <a:lnL>
                      <a:noFill/>
                    </a:lnL>
                    <a:lnR>
                      <a:noFill/>
                    </a:lnR>
                    <a:lnT>
                      <a:noFill/>
                    </a:lnT>
                    <a:lnB w="28575" cap="flat" cmpd="sng" algn="ctr">
                      <a:solidFill>
                        <a:prstClr val="blac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4" name="TextBox 3"/>
          <p:cNvSpPr txBox="1"/>
          <p:nvPr/>
        </p:nvSpPr>
        <p:spPr>
          <a:xfrm>
            <a:off x="0" y="0"/>
            <a:ext cx="2084994" cy="369332"/>
          </a:xfrm>
          <a:prstGeom prst="rect">
            <a:avLst/>
          </a:prstGeom>
          <a:noFill/>
        </p:spPr>
        <p:txBody>
          <a:bodyPr wrap="none">
            <a:spAutoFit/>
          </a:bodyPr>
          <a:lstStyle/>
          <a:p>
            <a:pPr fontAlgn="auto">
              <a:spcBef>
                <a:spcPts val="0"/>
              </a:spcBef>
              <a:spcAft>
                <a:spcPts val="0"/>
              </a:spcAft>
              <a:defRPr/>
            </a:pPr>
            <a:r>
              <a:rPr lang="en-US" dirty="0">
                <a:solidFill>
                  <a:schemeClr val="bg1">
                    <a:lumMod val="50000"/>
                  </a:schemeClr>
                </a:solidFill>
                <a:latin typeface="+mn-lt"/>
              </a:rPr>
              <a:t>NETWORK ANALYSIS</a:t>
            </a:r>
          </a:p>
        </p:txBody>
      </p:sp>
      <p:sp>
        <p:nvSpPr>
          <p:cNvPr id="84043" name="TextBox 9"/>
          <p:cNvSpPr txBox="1">
            <a:spLocks noChangeArrowheads="1"/>
          </p:cNvSpPr>
          <p:nvPr/>
        </p:nvSpPr>
        <p:spPr bwMode="auto">
          <a:xfrm>
            <a:off x="266700" y="5410200"/>
            <a:ext cx="8610600" cy="646331"/>
          </a:xfrm>
          <a:prstGeom prst="rect">
            <a:avLst/>
          </a:prstGeom>
          <a:noFill/>
          <a:ln w="9525">
            <a:noFill/>
            <a:miter lim="800000"/>
            <a:headEnd/>
            <a:tailEnd/>
          </a:ln>
        </p:spPr>
        <p:txBody>
          <a:bodyPr>
            <a:spAutoFit/>
          </a:bodyPr>
          <a:lstStyle/>
          <a:p>
            <a:pPr>
              <a:buFont typeface="Arial" charset="0"/>
              <a:buChar char="•"/>
            </a:pPr>
            <a:r>
              <a:rPr lang="en-US" altLang="zh-TW">
                <a:latin typeface="Constantia" pitchFamily="18" charset="0"/>
                <a:ea typeface="新細明體" charset="-120"/>
              </a:rPr>
              <a:t>Homophily does not matter to the qualitative conclusion</a:t>
            </a:r>
          </a:p>
          <a:p>
            <a:pPr>
              <a:buFont typeface="Arial" charset="0"/>
              <a:buChar char="•"/>
            </a:pPr>
            <a:r>
              <a:rPr lang="en-US" altLang="zh-TW">
                <a:latin typeface="Constantia" pitchFamily="18" charset="0"/>
                <a:ea typeface="新細明體" charset="-120"/>
              </a:rPr>
              <a:t>In the most stringent tests: homophily may have biased results towards zero.</a:t>
            </a:r>
          </a:p>
        </p:txBody>
      </p:sp>
      <p:sp>
        <p:nvSpPr>
          <p:cNvPr id="11" name="Slide Number Placeholder 10"/>
          <p:cNvSpPr>
            <a:spLocks noGrp="1"/>
          </p:cNvSpPr>
          <p:nvPr>
            <p:ph type="sldNum" sz="quarter" idx="12"/>
          </p:nvPr>
        </p:nvSpPr>
        <p:spPr/>
        <p:txBody>
          <a:bodyPr/>
          <a:lstStyle/>
          <a:p>
            <a:fld id="{92D71123-4995-4906-9C78-8DB68EA980A7}" type="slidenum">
              <a:rPr lang="zh-TW" altLang="en-US" smtClean="0">
                <a:solidFill>
                  <a:srgbClr val="7F7F7F"/>
                </a:solidFill>
              </a:rPr>
              <a:pPr/>
              <a:t>84</a:t>
            </a:fld>
            <a:endParaRPr lang="en-US" altLang="zh-TW" dirty="0">
              <a:solidFill>
                <a:srgbClr val="7F7F7F"/>
              </a:solidFill>
            </a:endParaRPr>
          </a:p>
        </p:txBody>
      </p:sp>
    </p:spTree>
    <p:extLst>
      <p:ext uri="{BB962C8B-B14F-4D97-AF65-F5344CB8AC3E}">
        <p14:creationId xmlns:p14="http://schemas.microsoft.com/office/powerpoint/2010/main" val="343009271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Relation to other existing literatures</a:t>
            </a:r>
            <a:endParaRPr lang="en-US" dirty="0"/>
          </a:p>
        </p:txBody>
      </p:sp>
      <p:sp>
        <p:nvSpPr>
          <p:cNvPr id="3" name="Espace réservé du contenu 2"/>
          <p:cNvSpPr>
            <a:spLocks noGrp="1"/>
          </p:cNvSpPr>
          <p:nvPr>
            <p:ph idx="1"/>
          </p:nvPr>
        </p:nvSpPr>
        <p:spPr/>
        <p:txBody>
          <a:bodyPr/>
          <a:lstStyle/>
          <a:p>
            <a:pPr>
              <a:buFont typeface="Arial" panose="020B0604020202020204" pitchFamily="34" charset="0"/>
              <a:buChar char="•"/>
            </a:pPr>
            <a:r>
              <a:rPr lang="en-US" sz="1400" dirty="0"/>
              <a:t>Transmission of Beliefs and Trust:</a:t>
            </a:r>
          </a:p>
          <a:p>
            <a:pPr lvl="1">
              <a:buFont typeface="Arial" panose="020B0604020202020204" pitchFamily="34" charset="0"/>
              <a:buChar char="•"/>
            </a:pPr>
            <a:r>
              <a:rPr lang="en-US" sz="1400" dirty="0" smtClean="0"/>
              <a:t> Persistence</a:t>
            </a:r>
            <a:r>
              <a:rPr lang="en-US" sz="1400" dirty="0"/>
              <a:t>: Putnam (1993), </a:t>
            </a:r>
            <a:r>
              <a:rPr lang="en-US" sz="1400" dirty="0" err="1"/>
              <a:t>Guiso</a:t>
            </a:r>
            <a:r>
              <a:rPr lang="en-US" sz="1400" dirty="0"/>
              <a:t> et al. (1997)</a:t>
            </a:r>
          </a:p>
          <a:p>
            <a:pPr lvl="1">
              <a:buFont typeface="Arial" panose="020B0604020202020204" pitchFamily="34" charset="0"/>
              <a:buChar char="•"/>
            </a:pPr>
            <a:r>
              <a:rPr lang="en-US" sz="1400" dirty="0" smtClean="0"/>
              <a:t> Transmission </a:t>
            </a:r>
            <a:r>
              <a:rPr lang="en-US" sz="1400" dirty="0"/>
              <a:t>within families (</a:t>
            </a:r>
            <a:r>
              <a:rPr lang="en-US" sz="1400" dirty="0" err="1"/>
              <a:t>Bisin-Verdier</a:t>
            </a:r>
            <a:r>
              <a:rPr lang="en-US" sz="1400" dirty="0"/>
              <a:t> 2001, </a:t>
            </a:r>
            <a:r>
              <a:rPr lang="en-US" sz="1400" dirty="0" err="1"/>
              <a:t>Tabellini</a:t>
            </a:r>
            <a:r>
              <a:rPr lang="en-US" sz="1400" dirty="0"/>
              <a:t> </a:t>
            </a:r>
            <a:r>
              <a:rPr lang="en-US" sz="1400" dirty="0" smtClean="0"/>
              <a:t>2008, </a:t>
            </a:r>
            <a:r>
              <a:rPr lang="en-US" sz="1400" dirty="0" err="1" smtClean="0"/>
              <a:t>Guiso</a:t>
            </a:r>
            <a:r>
              <a:rPr lang="en-US" sz="1400" dirty="0" smtClean="0"/>
              <a:t> </a:t>
            </a:r>
            <a:r>
              <a:rPr lang="en-US" sz="1400" dirty="0" err="1"/>
              <a:t>Sapienza</a:t>
            </a:r>
            <a:r>
              <a:rPr lang="en-US" sz="1400" dirty="0"/>
              <a:t> </a:t>
            </a:r>
            <a:r>
              <a:rPr lang="en-US" sz="1400" dirty="0" err="1"/>
              <a:t>Zingales</a:t>
            </a:r>
            <a:r>
              <a:rPr lang="en-US" sz="1400" dirty="0"/>
              <a:t> 2008, </a:t>
            </a:r>
            <a:r>
              <a:rPr lang="en-US" sz="1400" dirty="0" err="1"/>
              <a:t>Benabou</a:t>
            </a:r>
            <a:r>
              <a:rPr lang="en-US" sz="1400" dirty="0"/>
              <a:t> </a:t>
            </a:r>
            <a:r>
              <a:rPr lang="en-US" sz="1400" dirty="0" err="1"/>
              <a:t>Tirole</a:t>
            </a:r>
            <a:r>
              <a:rPr lang="en-US" sz="1400" dirty="0"/>
              <a:t>, 2003) and </a:t>
            </a:r>
            <a:r>
              <a:rPr lang="en-US" sz="1400" dirty="0" smtClean="0"/>
              <a:t>social interactions </a:t>
            </a:r>
            <a:r>
              <a:rPr lang="en-US" sz="1400" dirty="0"/>
              <a:t>(</a:t>
            </a:r>
            <a:r>
              <a:rPr lang="en-US" sz="1400" dirty="0" err="1"/>
              <a:t>Benabou</a:t>
            </a:r>
            <a:r>
              <a:rPr lang="en-US" sz="1400" dirty="0"/>
              <a:t> </a:t>
            </a:r>
            <a:r>
              <a:rPr lang="en-US" sz="1400" dirty="0" err="1"/>
              <a:t>Tirole</a:t>
            </a:r>
            <a:r>
              <a:rPr lang="en-US" sz="1400" dirty="0"/>
              <a:t> 2010)</a:t>
            </a:r>
          </a:p>
          <a:p>
            <a:pPr>
              <a:buFont typeface="Arial" panose="020B0604020202020204" pitchFamily="34" charset="0"/>
              <a:buChar char="•"/>
            </a:pPr>
            <a:r>
              <a:rPr lang="en-US" sz="1400" dirty="0"/>
              <a:t>Role of education in shaping </a:t>
            </a:r>
            <a:r>
              <a:rPr lang="en-US" sz="1400" dirty="0" smtClean="0"/>
              <a:t>Beliefs:</a:t>
            </a:r>
          </a:p>
          <a:p>
            <a:pPr lvl="1">
              <a:buFont typeface="Arial" panose="020B0604020202020204" pitchFamily="34" charset="0"/>
              <a:buChar char="•"/>
            </a:pPr>
            <a:r>
              <a:rPr lang="en-US" sz="1400" dirty="0" smtClean="0"/>
              <a:t> Capitalist </a:t>
            </a:r>
            <a:r>
              <a:rPr lang="en-US" sz="1400" dirty="0"/>
              <a:t>indoctrination: Bourdieu </a:t>
            </a:r>
            <a:r>
              <a:rPr lang="en-US" sz="1400" dirty="0" err="1"/>
              <a:t>Passeron</a:t>
            </a:r>
            <a:r>
              <a:rPr lang="en-US" sz="1400" dirty="0"/>
              <a:t> (1970), </a:t>
            </a:r>
            <a:r>
              <a:rPr lang="en-US" sz="1400" dirty="0" smtClean="0"/>
              <a:t>Bowles </a:t>
            </a:r>
            <a:r>
              <a:rPr lang="en-US" sz="1400" dirty="0" err="1" smtClean="0"/>
              <a:t>Gintis</a:t>
            </a:r>
            <a:r>
              <a:rPr lang="en-US" sz="1400" dirty="0" smtClean="0"/>
              <a:t> (1976)</a:t>
            </a:r>
          </a:p>
          <a:p>
            <a:pPr lvl="1">
              <a:buFont typeface="Arial" panose="020B0604020202020204" pitchFamily="34" charset="0"/>
              <a:buChar char="•"/>
            </a:pPr>
            <a:r>
              <a:rPr lang="en-US" sz="1400" dirty="0"/>
              <a:t> </a:t>
            </a:r>
            <a:r>
              <a:rPr lang="en-US" sz="1400" dirty="0" smtClean="0"/>
              <a:t>Education </a:t>
            </a:r>
            <a:r>
              <a:rPr lang="en-US" sz="1400" dirty="0"/>
              <a:t>and Beliefs: Dewey (1944), </a:t>
            </a:r>
            <a:r>
              <a:rPr lang="en-US" sz="1400" dirty="0" err="1"/>
              <a:t>Helliwell</a:t>
            </a:r>
            <a:r>
              <a:rPr lang="en-US" sz="1400" dirty="0"/>
              <a:t> Putnam (2007</a:t>
            </a:r>
            <a:r>
              <a:rPr lang="en-US" sz="1400" dirty="0" smtClean="0"/>
              <a:t>), Milligan </a:t>
            </a:r>
            <a:r>
              <a:rPr lang="en-US" sz="1400" dirty="0"/>
              <a:t>et al. (2004), Heckman (2008)</a:t>
            </a:r>
          </a:p>
          <a:p>
            <a:pPr>
              <a:buFont typeface="Arial" panose="020B0604020202020204" pitchFamily="34" charset="0"/>
              <a:buChar char="•"/>
            </a:pPr>
            <a:r>
              <a:rPr lang="en-US" sz="1400" dirty="0"/>
              <a:t>Social networks and </a:t>
            </a:r>
            <a:r>
              <a:rPr lang="en-US" sz="1400" dirty="0" smtClean="0"/>
              <a:t>Beliefs:</a:t>
            </a:r>
          </a:p>
          <a:p>
            <a:pPr lvl="1">
              <a:buFont typeface="Arial" panose="020B0604020202020204" pitchFamily="34" charset="0"/>
              <a:buChar char="•"/>
            </a:pPr>
            <a:r>
              <a:rPr lang="en-US" sz="1400" dirty="0" smtClean="0"/>
              <a:t> Social </a:t>
            </a:r>
            <a:r>
              <a:rPr lang="en-US" sz="1400" dirty="0"/>
              <a:t>preferences on existing social networks: </a:t>
            </a:r>
            <a:r>
              <a:rPr lang="en-US" sz="1400" dirty="0" err="1"/>
              <a:t>Leider</a:t>
            </a:r>
            <a:r>
              <a:rPr lang="en-US" sz="1400" dirty="0"/>
              <a:t> et al (</a:t>
            </a:r>
            <a:r>
              <a:rPr lang="en-US" sz="1400" dirty="0" smtClean="0"/>
              <a:t>2009, 2010), </a:t>
            </a:r>
            <a:r>
              <a:rPr lang="en-US" sz="1400" dirty="0" err="1" smtClean="0"/>
              <a:t>Goeree</a:t>
            </a:r>
            <a:r>
              <a:rPr lang="en-US" sz="1400" dirty="0" smtClean="0"/>
              <a:t> et al (2010)</a:t>
            </a:r>
            <a:endParaRPr lang="en-US" sz="1400" dirty="0"/>
          </a:p>
          <a:p>
            <a:pPr lvl="1">
              <a:buFont typeface="Arial" panose="020B0604020202020204" pitchFamily="34" charset="0"/>
              <a:buChar char="•"/>
            </a:pPr>
            <a:r>
              <a:rPr lang="en-US" sz="1400" dirty="0" smtClean="0"/>
              <a:t> Belief </a:t>
            </a:r>
            <a:r>
              <a:rPr lang="en-US" sz="1400" dirty="0"/>
              <a:t>formation and social networks: </a:t>
            </a:r>
            <a:r>
              <a:rPr lang="en-US" sz="1400" dirty="0" smtClean="0"/>
              <a:t>Mobius </a:t>
            </a:r>
            <a:r>
              <a:rPr lang="en-US" sz="1400" dirty="0"/>
              <a:t>Rosenblatt (2014</a:t>
            </a:r>
            <a:r>
              <a:rPr lang="en-US" sz="1400" dirty="0" smtClean="0"/>
              <a:t>), </a:t>
            </a:r>
            <a:r>
              <a:rPr lang="en-US" sz="1400" dirty="0" err="1" smtClean="0"/>
              <a:t>DeGroot</a:t>
            </a:r>
            <a:r>
              <a:rPr lang="en-US" sz="1400" dirty="0" smtClean="0"/>
              <a:t> </a:t>
            </a:r>
            <a:r>
              <a:rPr lang="en-US" sz="1400" dirty="0"/>
              <a:t>(1974</a:t>
            </a:r>
            <a:r>
              <a:rPr lang="en-US" sz="1400" dirty="0" smtClean="0"/>
              <a:t>)</a:t>
            </a:r>
          </a:p>
          <a:p>
            <a:pPr lvl="1">
              <a:buFont typeface="Arial" panose="020B0604020202020204" pitchFamily="34" charset="0"/>
              <a:buChar char="•"/>
            </a:pPr>
            <a:r>
              <a:rPr lang="en-US" sz="1400" dirty="0"/>
              <a:t> </a:t>
            </a:r>
            <a:r>
              <a:rPr lang="en-US" sz="1400" dirty="0" smtClean="0"/>
              <a:t>Diffusion in networks: Banerjee et al (2013, 2014), Jackson </a:t>
            </a:r>
            <a:r>
              <a:rPr lang="en-US" sz="1400" dirty="0" err="1" smtClean="0"/>
              <a:t>Yariv</a:t>
            </a:r>
            <a:r>
              <a:rPr lang="en-US" sz="1400" dirty="0" smtClean="0"/>
              <a:t> (2007)</a:t>
            </a:r>
          </a:p>
          <a:p>
            <a:pPr>
              <a:buFont typeface="Arial" panose="020B0604020202020204" pitchFamily="34" charset="0"/>
              <a:buChar char="•"/>
            </a:pPr>
            <a:r>
              <a:rPr lang="en-US" sz="1400" dirty="0" smtClean="0"/>
              <a:t>Peer effects, and (</a:t>
            </a:r>
            <a:r>
              <a:rPr lang="en-US" sz="1400" dirty="0"/>
              <a:t>q</a:t>
            </a:r>
            <a:r>
              <a:rPr lang="en-US" sz="1400" dirty="0" smtClean="0"/>
              <a:t>uasi-)experimental evidence:</a:t>
            </a:r>
          </a:p>
          <a:p>
            <a:pPr lvl="1">
              <a:buFont typeface="Arial" panose="020B0604020202020204" pitchFamily="34" charset="0"/>
              <a:buChar char="•"/>
            </a:pPr>
            <a:r>
              <a:rPr lang="en-US" sz="1400" dirty="0"/>
              <a:t> </a:t>
            </a:r>
            <a:r>
              <a:rPr lang="en-US" sz="1400" dirty="0" err="1" smtClean="0"/>
              <a:t>Sacerdote</a:t>
            </a:r>
            <a:r>
              <a:rPr lang="en-US" sz="1400" dirty="0" smtClean="0"/>
              <a:t> (2014), </a:t>
            </a:r>
            <a:r>
              <a:rPr lang="en-US" sz="1400" dirty="0" err="1" smtClean="0"/>
              <a:t>Sacerdote</a:t>
            </a:r>
            <a:r>
              <a:rPr lang="en-US" sz="1400" dirty="0" smtClean="0"/>
              <a:t> (2001), </a:t>
            </a:r>
            <a:r>
              <a:rPr lang="en-US" sz="1400" dirty="0" err="1" smtClean="0"/>
              <a:t>Marmaros</a:t>
            </a:r>
            <a:r>
              <a:rPr lang="en-US" sz="1400" dirty="0" smtClean="0"/>
              <a:t> </a:t>
            </a:r>
            <a:r>
              <a:rPr lang="en-US" sz="1400" dirty="0" err="1" smtClean="0"/>
              <a:t>Sacerdote</a:t>
            </a:r>
            <a:r>
              <a:rPr lang="en-US" sz="1400" dirty="0" smtClean="0"/>
              <a:t> (2006), Carrell et al (2013), </a:t>
            </a:r>
            <a:r>
              <a:rPr lang="en-US" sz="1400" dirty="0" err="1" smtClean="0"/>
              <a:t>Shue</a:t>
            </a:r>
            <a:r>
              <a:rPr lang="en-US" sz="1400" dirty="0" smtClean="0"/>
              <a:t> (2013), Ahern et al (2014), </a:t>
            </a:r>
            <a:r>
              <a:rPr lang="en-US" sz="1400" dirty="0" err="1" smtClean="0"/>
              <a:t>Manski</a:t>
            </a:r>
            <a:r>
              <a:rPr lang="en-US" sz="1400" dirty="0" smtClean="0"/>
              <a:t> (1993)</a:t>
            </a:r>
          </a:p>
          <a:p>
            <a:pPr>
              <a:buFont typeface="Arial" panose="020B0604020202020204" pitchFamily="34" charset="0"/>
              <a:buChar char="•"/>
            </a:pPr>
            <a:r>
              <a:rPr lang="en-US" sz="1400" dirty="0" smtClean="0"/>
              <a:t>Identification of social networks effects:</a:t>
            </a:r>
          </a:p>
          <a:p>
            <a:pPr lvl="1">
              <a:buFont typeface="Arial" panose="020B0604020202020204" pitchFamily="34" charset="0"/>
              <a:buChar char="•"/>
            </a:pPr>
            <a:r>
              <a:rPr lang="en-US" sz="1400" dirty="0" smtClean="0"/>
              <a:t> Bramoullé et al (2009), De Giorgi et al (2010), Jackson (2008), </a:t>
            </a:r>
            <a:r>
              <a:rPr lang="en-US" sz="1400" dirty="0" err="1" smtClean="0"/>
              <a:t>Durlauf</a:t>
            </a:r>
            <a:r>
              <a:rPr lang="en-US" sz="1400" dirty="0" smtClean="0"/>
              <a:t> </a:t>
            </a:r>
            <a:r>
              <a:rPr lang="en-US" sz="1400" dirty="0" err="1" smtClean="0"/>
              <a:t>Ioannides</a:t>
            </a:r>
            <a:r>
              <a:rPr lang="en-US" sz="1400" dirty="0" smtClean="0"/>
              <a:t> (2010), Blume et al (2010)</a:t>
            </a:r>
          </a:p>
          <a:p>
            <a:pPr lvl="1">
              <a:buFont typeface="Arial" panose="020B0604020202020204" pitchFamily="34" charset="0"/>
              <a:buChar char="•"/>
            </a:pPr>
            <a:r>
              <a:rPr lang="en-US" sz="1400" dirty="0" smtClean="0"/>
              <a:t> Structural estimation to deal with homophily: Goldsmith-Pinkham </a:t>
            </a:r>
            <a:r>
              <a:rPr lang="en-US" sz="1400" dirty="0" err="1" smtClean="0"/>
              <a:t>Imbens</a:t>
            </a:r>
            <a:r>
              <a:rPr lang="en-US" sz="1400" dirty="0" smtClean="0"/>
              <a:t> (2013), Christakis et al (2010)</a:t>
            </a:r>
            <a:endParaRPr lang="en-US" sz="1400" dirty="0"/>
          </a:p>
        </p:txBody>
      </p:sp>
      <p:sp>
        <p:nvSpPr>
          <p:cNvPr id="7" name="Espace réservé du pied de page 6"/>
          <p:cNvSpPr>
            <a:spLocks noGrp="1"/>
          </p:cNvSpPr>
          <p:nvPr>
            <p:ph type="ftr" sz="quarter" idx="11"/>
          </p:nvPr>
        </p:nvSpPr>
        <p:spPr/>
        <p:txBody>
          <a:bodyPr/>
          <a:lstStyle/>
          <a:p>
            <a:r>
              <a:rPr lang="en-US" smtClean="0"/>
              <a:t>Social Networks and Beliefs Quoc-Anh DO</a:t>
            </a:r>
            <a:endParaRPr lang="fr-FR"/>
          </a:p>
        </p:txBody>
      </p:sp>
      <p:sp>
        <p:nvSpPr>
          <p:cNvPr id="8" name="Espace réservé du numéro de diapositive 7"/>
          <p:cNvSpPr>
            <a:spLocks noGrp="1"/>
          </p:cNvSpPr>
          <p:nvPr>
            <p:ph type="sldNum" sz="quarter" idx="12"/>
          </p:nvPr>
        </p:nvSpPr>
        <p:spPr/>
        <p:txBody>
          <a:bodyPr/>
          <a:lstStyle/>
          <a:p>
            <a:fld id="{88765922-BF5F-4DEC-8F95-D703EC08FBB8}" type="slidenum">
              <a:rPr lang="fr-FR" smtClean="0"/>
              <a:pPr/>
              <a:t>85</a:t>
            </a:fld>
            <a:endParaRPr lang="fr-FR"/>
          </a:p>
        </p:txBody>
      </p:sp>
    </p:spTree>
    <p:extLst>
      <p:ext uri="{BB962C8B-B14F-4D97-AF65-F5344CB8AC3E}">
        <p14:creationId xmlns:p14="http://schemas.microsoft.com/office/powerpoint/2010/main" val="23520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Same-group </a:t>
            </a:r>
            <a:r>
              <a:rPr lang="en-US" dirty="0" smtClean="0"/>
              <a:t>and friendship </a:t>
            </a:r>
            <a:r>
              <a:rPr lang="en-US" dirty="0" smtClean="0"/>
              <a:t>influences</a:t>
            </a:r>
            <a:endParaRPr lang="en-US" dirty="0"/>
          </a:p>
        </p:txBody>
      </p:sp>
      <p:sp>
        <p:nvSpPr>
          <p:cNvPr id="5" name="Espace réservé du contenu 4"/>
          <p:cNvSpPr>
            <a:spLocks noGrp="1"/>
          </p:cNvSpPr>
          <p:nvPr>
            <p:ph idx="1"/>
          </p:nvPr>
        </p:nvSpPr>
        <p:spPr/>
        <p:txBody>
          <a:bodyPr/>
          <a:lstStyle/>
          <a:p>
            <a:pPr>
              <a:buFont typeface="Arial" panose="020B0604020202020204" pitchFamily="34" charset="0"/>
              <a:buChar char="•"/>
            </a:pPr>
            <a:r>
              <a:rPr lang="en-US" dirty="0" smtClean="0"/>
              <a:t>Peers in the same group may affect each other</a:t>
            </a:r>
          </a:p>
          <a:p>
            <a:pPr>
              <a:buFont typeface="Arial" panose="020B0604020202020204" pitchFamily="34" charset="0"/>
              <a:buChar char="•"/>
            </a:pPr>
            <a:r>
              <a:rPr lang="en-US" dirty="0" smtClean="0"/>
              <a:t>But true friends have much </a:t>
            </a:r>
          </a:p>
          <a:p>
            <a:pPr marL="0" indent="0"/>
            <a:r>
              <a:rPr lang="en-US" dirty="0" smtClean="0"/>
              <a:t>more influence</a:t>
            </a:r>
            <a:endParaRPr lang="en-US" dirty="0"/>
          </a:p>
        </p:txBody>
      </p:sp>
      <p:pic>
        <p:nvPicPr>
          <p:cNvPr id="20488" name="Picture 8" descr="http://images5.fanpop.com/image/photos/28500000/Gryffindors-gryffindor-28515824-2016-13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4155" y="1258686"/>
            <a:ext cx="4689845" cy="3168351"/>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http://monidole.o.m.f.unblog.fr/files/2008/06/sangmel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7204"/>
            <a:ext cx="5724128" cy="3813086"/>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numéro de diapositive 7"/>
          <p:cNvSpPr>
            <a:spLocks noGrp="1"/>
          </p:cNvSpPr>
          <p:nvPr>
            <p:ph type="sldNum" sz="quarter" idx="12"/>
          </p:nvPr>
        </p:nvSpPr>
        <p:spPr/>
        <p:txBody>
          <a:bodyPr/>
          <a:lstStyle/>
          <a:p>
            <a:fld id="{88765922-BF5F-4DEC-8F95-D703EC08FBB8}" type="slidenum">
              <a:rPr lang="fr-FR" smtClean="0"/>
              <a:pPr/>
              <a:t>9</a:t>
            </a:fld>
            <a:endParaRPr lang="fr-FR"/>
          </a:p>
        </p:txBody>
      </p:sp>
    </p:spTree>
    <p:extLst>
      <p:ext uri="{BB962C8B-B14F-4D97-AF65-F5344CB8AC3E}">
        <p14:creationId xmlns:p14="http://schemas.microsoft.com/office/powerpoint/2010/main" val="17395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9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theme/theme1.xml><?xml version="1.0" encoding="utf-8"?>
<a:theme xmlns:a="http://schemas.openxmlformats.org/drawingml/2006/main" name="Charte powerpoint Direction de la Formation continu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Charte powerpoint Direction de la Formation continue</Template>
  <TotalTime>7591</TotalTime>
  <Words>8676</Words>
  <Application>Microsoft Office PowerPoint</Application>
  <PresentationFormat>Affichage à l'écran (4:3)</PresentationFormat>
  <Paragraphs>1310</Paragraphs>
  <Slides>85</Slides>
  <Notes>17</Notes>
  <HiddenSlides>0</HiddenSlides>
  <MMClips>0</MMClips>
  <ScaleCrop>false</ScaleCrop>
  <HeadingPairs>
    <vt:vector size="6" baseType="variant">
      <vt:variant>
        <vt:lpstr>Thème</vt:lpstr>
      </vt:variant>
      <vt:variant>
        <vt:i4>3</vt:i4>
      </vt:variant>
      <vt:variant>
        <vt:lpstr>Serveurs OLE incorporés</vt:lpstr>
      </vt:variant>
      <vt:variant>
        <vt:i4>2</vt:i4>
      </vt:variant>
      <vt:variant>
        <vt:lpstr>Titres des diapositives</vt:lpstr>
      </vt:variant>
      <vt:variant>
        <vt:i4>85</vt:i4>
      </vt:variant>
    </vt:vector>
  </HeadingPairs>
  <TitlesOfParts>
    <vt:vector size="90" baseType="lpstr">
      <vt:lpstr>Charte powerpoint Direction de la Formation continue</vt:lpstr>
      <vt:lpstr>Modèle par défaut</vt:lpstr>
      <vt:lpstr>1_Conception personnalisée</vt:lpstr>
      <vt:lpstr>Photo Editor Photo</vt:lpstr>
      <vt:lpstr>Equation</vt:lpstr>
      <vt:lpstr>Network Effects on Social Networks</vt:lpstr>
      <vt:lpstr>Social Networks and Economics</vt:lpstr>
      <vt:lpstr>Definition of social networks in economics</vt:lpstr>
      <vt:lpstr>Network of U.S. senators, 1999</vt:lpstr>
      <vt:lpstr>Network of U.S. senators, 2013</vt:lpstr>
      <vt:lpstr>Présentation PowerPoint</vt:lpstr>
      <vt:lpstr>Empirical questions on social networks</vt:lpstr>
      <vt:lpstr>A typical example from the literature</vt:lpstr>
      <vt:lpstr>Same-group and friendship influences</vt:lpstr>
      <vt:lpstr>Empirical challenges</vt:lpstr>
      <vt:lpstr>Difficulties of estimating beta</vt:lpstr>
      <vt:lpstr>Difficulties of causal interpretation</vt:lpstr>
      <vt:lpstr>Elements of solution</vt:lpstr>
      <vt:lpstr>Alternative specification</vt:lpstr>
      <vt:lpstr>Some examples on firms’ political connections</vt:lpstr>
      <vt:lpstr>Cross-country evidence: Faccio 2006 AER</vt:lpstr>
      <vt:lpstr>Connections to Parties: Goldman et al. 2009</vt:lpstr>
      <vt:lpstr>Connections to VP Dick Cheney</vt:lpstr>
      <vt:lpstr>Do et al.’s empirical design</vt:lpstr>
      <vt:lpstr>Main results of the paper</vt:lpstr>
      <vt:lpstr>Contributions</vt:lpstr>
      <vt:lpstr>RDD implementation</vt:lpstr>
      <vt:lpstr>Economic interpretation</vt:lpstr>
      <vt:lpstr>Politician-director connection</vt:lpstr>
      <vt:lpstr>Outcome variable CAR</vt:lpstr>
      <vt:lpstr>Cross-sectional identification by RDD</vt:lpstr>
      <vt:lpstr>Data summary</vt:lpstr>
      <vt:lpstr>Covariate tests for selected politician, director, and firm characteristics</vt:lpstr>
      <vt:lpstr>Connections to elected Congresspersons bring negative values </vt:lpstr>
      <vt:lpstr>The negative discontinuity effect</vt:lpstr>
      <vt:lpstr>Effects vary by firm size</vt:lpstr>
      <vt:lpstr>Some anecdotal cases</vt:lpstr>
      <vt:lpstr>What explains the negative effect?</vt:lpstr>
      <vt:lpstr>Reduction in government contracts</vt:lpstr>
      <vt:lpstr>Reduction in in-state activities, employment, director’s tenure</vt:lpstr>
      <vt:lpstr>Better-governed firms are more affected</vt:lpstr>
      <vt:lpstr>Effect is stronger in states with higher corruption level (1/2)</vt:lpstr>
      <vt:lpstr>Effect is stronger in states with higher corruption level (2/2)</vt:lpstr>
      <vt:lpstr>Change in media scrutiny post-election</vt:lpstr>
      <vt:lpstr>Winners are more scrutinized, while distance to DC does not matter</vt:lpstr>
      <vt:lpstr>Effect diminishes with social distance</vt:lpstr>
      <vt:lpstr>How does it work?</vt:lpstr>
      <vt:lpstr>Summary</vt:lpstr>
      <vt:lpstr>Some further thoughts</vt:lpstr>
      <vt:lpstr>Some examples on firms’ political connections</vt:lpstr>
      <vt:lpstr>Targets of the empirical design</vt:lpstr>
      <vt:lpstr>Empirical design</vt:lpstr>
      <vt:lpstr>Setting of tutorial groups</vt:lpstr>
      <vt:lpstr>Assignment into tutorial groups</vt:lpstr>
      <vt:lpstr>Data collection</vt:lpstr>
      <vt:lpstr>Survey design</vt:lpstr>
      <vt:lpstr>Présentation PowerPoint</vt:lpstr>
      <vt:lpstr>Empirical design</vt:lpstr>
      <vt:lpstr>Instrumental Variable strategy</vt:lpstr>
      <vt:lpstr>Interpretation and Inference</vt:lpstr>
      <vt:lpstr>Data description</vt:lpstr>
      <vt:lpstr>Network structure and characteristics</vt:lpstr>
      <vt:lpstr>Outcome variables</vt:lpstr>
      <vt:lpstr>Political opinion distribution</vt:lpstr>
      <vt:lpstr>Dyadic control variables</vt:lpstr>
      <vt:lpstr>Balancing tests</vt:lpstr>
      <vt:lpstr>Results</vt:lpstr>
      <vt:lpstr>Convergence of political opinion</vt:lpstr>
      <vt:lpstr>Convergence in other outcomes</vt:lpstr>
      <vt:lpstr>Benchmark results</vt:lpstr>
      <vt:lpstr>On the exclusion of common shocks</vt:lpstr>
      <vt:lpstr>Heterogeneous effects</vt:lpstr>
      <vt:lpstr>Heterogeneous convergence</vt:lpstr>
      <vt:lpstr>Propensity score of friendship and convergence</vt:lpstr>
      <vt:lpstr>Convergence, divergence, and extremism</vt:lpstr>
      <vt:lpstr>Extremism and divergence</vt:lpstr>
      <vt:lpstr>Extremism and divergence</vt:lpstr>
      <vt:lpstr>Convergence and eigenvector centrality</vt:lpstr>
      <vt:lpstr>Path lengths and convergence</vt:lpstr>
      <vt:lpstr>Summary</vt:lpstr>
      <vt:lpstr>Thank you!</vt:lpstr>
      <vt:lpstr>Social connections and firm values</vt:lpstr>
      <vt:lpstr>Further robustness checks</vt:lpstr>
      <vt:lpstr>RDD Implementation</vt:lpstr>
      <vt:lpstr>Generalizability of Estimator</vt:lpstr>
      <vt:lpstr>Methodology Details</vt:lpstr>
      <vt:lpstr>Homophily Concerns</vt:lpstr>
      <vt:lpstr>Internal Validity for Homophily Concern</vt:lpstr>
      <vt:lpstr>Treating Homophily</vt:lpstr>
      <vt:lpstr>Relation to other existing literatures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Quoc-Anh Do</dc:creator>
  <cp:lastModifiedBy>Quoc-Anh Do</cp:lastModifiedBy>
  <cp:revision>137</cp:revision>
  <dcterms:created xsi:type="dcterms:W3CDTF">2015-04-15T09:23:31Z</dcterms:created>
  <dcterms:modified xsi:type="dcterms:W3CDTF">2017-05-22T09:29:40Z</dcterms:modified>
</cp:coreProperties>
</file>