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67"/>
  </p:notesMasterIdLst>
  <p:sldIdLst>
    <p:sldId id="256" r:id="rId2"/>
    <p:sldId id="306" r:id="rId3"/>
    <p:sldId id="263" r:id="rId4"/>
    <p:sldId id="307" r:id="rId5"/>
    <p:sldId id="308" r:id="rId6"/>
    <p:sldId id="311" r:id="rId7"/>
    <p:sldId id="309" r:id="rId8"/>
    <p:sldId id="310" r:id="rId9"/>
    <p:sldId id="264" r:id="rId10"/>
    <p:sldId id="265" r:id="rId11"/>
    <p:sldId id="266" r:id="rId12"/>
    <p:sldId id="312" r:id="rId13"/>
    <p:sldId id="313" r:id="rId14"/>
    <p:sldId id="314" r:id="rId15"/>
    <p:sldId id="315" r:id="rId16"/>
    <p:sldId id="267" r:id="rId17"/>
    <p:sldId id="268" r:id="rId18"/>
    <p:sldId id="269" r:id="rId19"/>
    <p:sldId id="270" r:id="rId20"/>
    <p:sldId id="271" r:id="rId21"/>
    <p:sldId id="272" r:id="rId22"/>
    <p:sldId id="273" r:id="rId23"/>
    <p:sldId id="302" r:id="rId24"/>
    <p:sldId id="316" r:id="rId25"/>
    <p:sldId id="317" r:id="rId26"/>
    <p:sldId id="318" r:id="rId27"/>
    <p:sldId id="319" r:id="rId28"/>
    <p:sldId id="320" r:id="rId29"/>
    <p:sldId id="321" r:id="rId30"/>
    <p:sldId id="322" r:id="rId31"/>
    <p:sldId id="323" r:id="rId32"/>
    <p:sldId id="324" r:id="rId33"/>
    <p:sldId id="325" r:id="rId34"/>
    <p:sldId id="326" r:id="rId35"/>
    <p:sldId id="327" r:id="rId36"/>
    <p:sldId id="328" r:id="rId37"/>
    <p:sldId id="329" r:id="rId38"/>
    <p:sldId id="330" r:id="rId39"/>
    <p:sldId id="331" r:id="rId40"/>
    <p:sldId id="332" r:id="rId41"/>
    <p:sldId id="333" r:id="rId42"/>
    <p:sldId id="334" r:id="rId43"/>
    <p:sldId id="335" r:id="rId44"/>
    <p:sldId id="336" r:id="rId45"/>
    <p:sldId id="337" r:id="rId46"/>
    <p:sldId id="338" r:id="rId47"/>
    <p:sldId id="339" r:id="rId48"/>
    <p:sldId id="340" r:id="rId49"/>
    <p:sldId id="341" r:id="rId50"/>
    <p:sldId id="342" r:id="rId51"/>
    <p:sldId id="343" r:id="rId52"/>
    <p:sldId id="345" r:id="rId53"/>
    <p:sldId id="346" r:id="rId54"/>
    <p:sldId id="347" r:id="rId55"/>
    <p:sldId id="348" r:id="rId56"/>
    <p:sldId id="349" r:id="rId57"/>
    <p:sldId id="350" r:id="rId58"/>
    <p:sldId id="351" r:id="rId59"/>
    <p:sldId id="352" r:id="rId60"/>
    <p:sldId id="353" r:id="rId61"/>
    <p:sldId id="354" r:id="rId62"/>
    <p:sldId id="355" r:id="rId63"/>
    <p:sldId id="356" r:id="rId64"/>
    <p:sldId id="357" r:id="rId65"/>
    <p:sldId id="303" r:id="rId6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85" d="100"/>
          <a:sy n="185" d="100"/>
        </p:scale>
        <p:origin x="-230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notesMaster" Target="notesMasters/notesMaster1.xml"/><Relationship Id="rId68" Type="http://schemas.openxmlformats.org/officeDocument/2006/relationships/printerSettings" Target="printerSettings/printerSettings1.bin"/><Relationship Id="rId69" Type="http://schemas.openxmlformats.org/officeDocument/2006/relationships/presProps" Target="presProps.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70" Type="http://schemas.openxmlformats.org/officeDocument/2006/relationships/viewProps" Target="viewProps.xml"/><Relationship Id="rId71" Type="http://schemas.openxmlformats.org/officeDocument/2006/relationships/theme" Target="theme/theme1.xml"/><Relationship Id="rId72"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DC1DE2-A70D-4C49-ACE5-5A8287498B89}" type="datetimeFigureOut">
              <a:rPr lang="en-US" smtClean="0"/>
              <a:t>5/30/17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A75A6E2-F950-4785-9D78-FF0A1F14BB7B}" type="slidenum">
              <a:rPr lang="en-US" smtClean="0"/>
              <a:t>‹#›</a:t>
            </a:fld>
            <a:endParaRPr lang="en-US"/>
          </a:p>
        </p:txBody>
      </p:sp>
    </p:spTree>
    <p:extLst>
      <p:ext uri="{BB962C8B-B14F-4D97-AF65-F5344CB8AC3E}">
        <p14:creationId xmlns:p14="http://schemas.microsoft.com/office/powerpoint/2010/main" val="2510523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ln/>
        </p:spPr>
      </p:sp>
      <p:sp>
        <p:nvSpPr>
          <p:cNvPr id="18435" name="Notes Placeholder 2"/>
          <p:cNvSpPr>
            <a:spLocks noGrp="1"/>
          </p:cNvSpPr>
          <p:nvPr>
            <p:ph type="body" idx="1"/>
          </p:nvPr>
        </p:nvSpPr>
        <p:spPr>
          <a:noFill/>
          <a:ln/>
        </p:spPr>
        <p:txBody>
          <a:bodyPr/>
          <a:lstStyle/>
          <a:p>
            <a:pPr eaLnBrk="1" hangingPunct="1"/>
            <a:endParaRPr lang="en-US" smtClean="0"/>
          </a:p>
        </p:txBody>
      </p:sp>
      <p:sp>
        <p:nvSpPr>
          <p:cNvPr id="18436" name="Slide Number Placeholder 3"/>
          <p:cNvSpPr>
            <a:spLocks noGrp="1"/>
          </p:cNvSpPr>
          <p:nvPr>
            <p:ph type="sldNum" sz="quarter" idx="5"/>
          </p:nvPr>
        </p:nvSpPr>
        <p:spPr>
          <a:noFill/>
        </p:spPr>
        <p:txBody>
          <a:bodyPr/>
          <a:lstStyle/>
          <a:p>
            <a:fld id="{14A7A5B2-B33A-4A5C-809E-2F542DBE148A}" type="slidenum">
              <a:rPr lang="en-US" smtClean="0"/>
              <a:pPr/>
              <a:t>9</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ln/>
        </p:spPr>
      </p:sp>
      <p:sp>
        <p:nvSpPr>
          <p:cNvPr id="18435" name="Notes Placeholder 2"/>
          <p:cNvSpPr>
            <a:spLocks noGrp="1"/>
          </p:cNvSpPr>
          <p:nvPr>
            <p:ph type="body" idx="1"/>
          </p:nvPr>
        </p:nvSpPr>
        <p:spPr>
          <a:noFill/>
          <a:ln/>
        </p:spPr>
        <p:txBody>
          <a:bodyPr/>
          <a:lstStyle/>
          <a:p>
            <a:pPr eaLnBrk="1" hangingPunct="1"/>
            <a:endParaRPr lang="en-US" smtClean="0"/>
          </a:p>
        </p:txBody>
      </p:sp>
      <p:sp>
        <p:nvSpPr>
          <p:cNvPr id="18436" name="Slide Number Placeholder 3"/>
          <p:cNvSpPr>
            <a:spLocks noGrp="1"/>
          </p:cNvSpPr>
          <p:nvPr>
            <p:ph type="sldNum" sz="quarter" idx="5"/>
          </p:nvPr>
        </p:nvSpPr>
        <p:spPr>
          <a:noFill/>
        </p:spPr>
        <p:txBody>
          <a:bodyPr/>
          <a:lstStyle/>
          <a:p>
            <a:fld id="{14A7A5B2-B33A-4A5C-809E-2F542DBE148A}" type="slidenum">
              <a:rPr lang="en-US" smtClean="0"/>
              <a:pPr/>
              <a:t>10</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ln/>
        </p:spPr>
      </p:sp>
      <p:sp>
        <p:nvSpPr>
          <p:cNvPr id="18435" name="Notes Placeholder 2"/>
          <p:cNvSpPr>
            <a:spLocks noGrp="1"/>
          </p:cNvSpPr>
          <p:nvPr>
            <p:ph type="body" idx="1"/>
          </p:nvPr>
        </p:nvSpPr>
        <p:spPr>
          <a:noFill/>
          <a:ln/>
        </p:spPr>
        <p:txBody>
          <a:bodyPr/>
          <a:lstStyle/>
          <a:p>
            <a:pPr eaLnBrk="1" hangingPunct="1"/>
            <a:endParaRPr lang="en-US" smtClean="0"/>
          </a:p>
        </p:txBody>
      </p:sp>
      <p:sp>
        <p:nvSpPr>
          <p:cNvPr id="18436" name="Slide Number Placeholder 3"/>
          <p:cNvSpPr>
            <a:spLocks noGrp="1"/>
          </p:cNvSpPr>
          <p:nvPr>
            <p:ph type="sldNum" sz="quarter" idx="5"/>
          </p:nvPr>
        </p:nvSpPr>
        <p:spPr>
          <a:noFill/>
        </p:spPr>
        <p:txBody>
          <a:bodyPr/>
          <a:lstStyle/>
          <a:p>
            <a:fld id="{14A7A5B2-B33A-4A5C-809E-2F542DBE148A}" type="slidenum">
              <a:rPr lang="en-US" smtClean="0"/>
              <a:pPr/>
              <a:t>16</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ln/>
        </p:spPr>
      </p:sp>
      <p:sp>
        <p:nvSpPr>
          <p:cNvPr id="18435" name="Notes Placeholder 2"/>
          <p:cNvSpPr>
            <a:spLocks noGrp="1"/>
          </p:cNvSpPr>
          <p:nvPr>
            <p:ph type="body" idx="1"/>
          </p:nvPr>
        </p:nvSpPr>
        <p:spPr>
          <a:noFill/>
          <a:ln/>
        </p:spPr>
        <p:txBody>
          <a:bodyPr/>
          <a:lstStyle/>
          <a:p>
            <a:pPr eaLnBrk="1" hangingPunct="1"/>
            <a:endParaRPr lang="en-US" smtClean="0"/>
          </a:p>
        </p:txBody>
      </p:sp>
      <p:sp>
        <p:nvSpPr>
          <p:cNvPr id="18436" name="Slide Number Placeholder 3"/>
          <p:cNvSpPr>
            <a:spLocks noGrp="1"/>
          </p:cNvSpPr>
          <p:nvPr>
            <p:ph type="sldNum" sz="quarter" idx="5"/>
          </p:nvPr>
        </p:nvSpPr>
        <p:spPr>
          <a:noFill/>
        </p:spPr>
        <p:txBody>
          <a:bodyPr/>
          <a:lstStyle/>
          <a:p>
            <a:fld id="{14A7A5B2-B33A-4A5C-809E-2F542DBE148A}" type="slidenum">
              <a:rPr lang="en-US" smtClean="0"/>
              <a:pPr/>
              <a:t>17</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ln/>
        </p:spPr>
      </p:sp>
      <p:sp>
        <p:nvSpPr>
          <p:cNvPr id="18435" name="Notes Placeholder 2"/>
          <p:cNvSpPr>
            <a:spLocks noGrp="1"/>
          </p:cNvSpPr>
          <p:nvPr>
            <p:ph type="body" idx="1"/>
          </p:nvPr>
        </p:nvSpPr>
        <p:spPr>
          <a:noFill/>
          <a:ln/>
        </p:spPr>
        <p:txBody>
          <a:bodyPr/>
          <a:lstStyle/>
          <a:p>
            <a:pPr eaLnBrk="1" hangingPunct="1"/>
            <a:endParaRPr lang="en-US" smtClean="0"/>
          </a:p>
        </p:txBody>
      </p:sp>
      <p:sp>
        <p:nvSpPr>
          <p:cNvPr id="18436" name="Slide Number Placeholder 3"/>
          <p:cNvSpPr>
            <a:spLocks noGrp="1"/>
          </p:cNvSpPr>
          <p:nvPr>
            <p:ph type="sldNum" sz="quarter" idx="5"/>
          </p:nvPr>
        </p:nvSpPr>
        <p:spPr>
          <a:noFill/>
        </p:spPr>
        <p:txBody>
          <a:bodyPr/>
          <a:lstStyle/>
          <a:p>
            <a:fld id="{14A7A5B2-B33A-4A5C-809E-2F542DBE148A}" type="slidenum">
              <a:rPr lang="en-US" smtClean="0"/>
              <a:pPr/>
              <a:t>37</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ln/>
        </p:spPr>
      </p:sp>
      <p:sp>
        <p:nvSpPr>
          <p:cNvPr id="18435" name="Notes Placeholder 2"/>
          <p:cNvSpPr>
            <a:spLocks noGrp="1"/>
          </p:cNvSpPr>
          <p:nvPr>
            <p:ph type="body" idx="1"/>
          </p:nvPr>
        </p:nvSpPr>
        <p:spPr>
          <a:noFill/>
          <a:ln/>
        </p:spPr>
        <p:txBody>
          <a:bodyPr/>
          <a:lstStyle/>
          <a:p>
            <a:pPr eaLnBrk="1" hangingPunct="1"/>
            <a:endParaRPr lang="en-US" smtClean="0"/>
          </a:p>
        </p:txBody>
      </p:sp>
      <p:sp>
        <p:nvSpPr>
          <p:cNvPr id="18436" name="Slide Number Placeholder 3"/>
          <p:cNvSpPr>
            <a:spLocks noGrp="1"/>
          </p:cNvSpPr>
          <p:nvPr>
            <p:ph type="sldNum" sz="quarter" idx="5"/>
          </p:nvPr>
        </p:nvSpPr>
        <p:spPr>
          <a:noFill/>
        </p:spPr>
        <p:txBody>
          <a:bodyPr/>
          <a:lstStyle/>
          <a:p>
            <a:fld id="{14A7A5B2-B33A-4A5C-809E-2F542DBE148A}" type="slidenum">
              <a:rPr lang="en-US" smtClean="0"/>
              <a:pPr/>
              <a:t>39</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ln/>
        </p:spPr>
      </p:sp>
      <p:sp>
        <p:nvSpPr>
          <p:cNvPr id="18435" name="Notes Placeholder 2"/>
          <p:cNvSpPr>
            <a:spLocks noGrp="1"/>
          </p:cNvSpPr>
          <p:nvPr>
            <p:ph type="body" idx="1"/>
          </p:nvPr>
        </p:nvSpPr>
        <p:spPr>
          <a:noFill/>
          <a:ln/>
        </p:spPr>
        <p:txBody>
          <a:bodyPr/>
          <a:lstStyle/>
          <a:p>
            <a:pPr eaLnBrk="1" hangingPunct="1"/>
            <a:endParaRPr lang="en-US" smtClean="0"/>
          </a:p>
        </p:txBody>
      </p:sp>
      <p:sp>
        <p:nvSpPr>
          <p:cNvPr id="18436" name="Slide Number Placeholder 3"/>
          <p:cNvSpPr>
            <a:spLocks noGrp="1"/>
          </p:cNvSpPr>
          <p:nvPr>
            <p:ph type="sldNum" sz="quarter" idx="5"/>
          </p:nvPr>
        </p:nvSpPr>
        <p:spPr>
          <a:noFill/>
        </p:spPr>
        <p:txBody>
          <a:bodyPr/>
          <a:lstStyle/>
          <a:p>
            <a:fld id="{14A7A5B2-B33A-4A5C-809E-2F542DBE148A}" type="slidenum">
              <a:rPr lang="en-US" smtClean="0"/>
              <a:pPr/>
              <a:t>40</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C7912BE-6E71-2A48-BDA1-D46939BF1A50}" type="datetimeFigureOut">
              <a:rPr lang="en-US" smtClean="0"/>
              <a:t>5/30/17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A0DD55-2CA6-7A4C-ADBB-0A671731FF28}" type="slidenum">
              <a:rPr lang="en-US" smtClean="0"/>
              <a:t>‹#›</a:t>
            </a:fld>
            <a:endParaRPr lang="en-US"/>
          </a:p>
        </p:txBody>
      </p:sp>
    </p:spTree>
    <p:extLst>
      <p:ext uri="{BB962C8B-B14F-4D97-AF65-F5344CB8AC3E}">
        <p14:creationId xmlns:p14="http://schemas.microsoft.com/office/powerpoint/2010/main" val="2702019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7912BE-6E71-2A48-BDA1-D46939BF1A50}" type="datetimeFigureOut">
              <a:rPr lang="en-US" smtClean="0"/>
              <a:t>5/30/17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A0DD55-2CA6-7A4C-ADBB-0A671731FF28}" type="slidenum">
              <a:rPr lang="en-US" smtClean="0"/>
              <a:t>‹#›</a:t>
            </a:fld>
            <a:endParaRPr lang="en-US"/>
          </a:p>
        </p:txBody>
      </p:sp>
    </p:spTree>
    <p:extLst>
      <p:ext uri="{BB962C8B-B14F-4D97-AF65-F5344CB8AC3E}">
        <p14:creationId xmlns:p14="http://schemas.microsoft.com/office/powerpoint/2010/main" val="2949498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7912BE-6E71-2A48-BDA1-D46939BF1A50}" type="datetimeFigureOut">
              <a:rPr lang="en-US" smtClean="0"/>
              <a:t>5/30/17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A0DD55-2CA6-7A4C-ADBB-0A671731FF28}" type="slidenum">
              <a:rPr lang="en-US" smtClean="0"/>
              <a:t>‹#›</a:t>
            </a:fld>
            <a:endParaRPr lang="en-US"/>
          </a:p>
        </p:txBody>
      </p:sp>
    </p:spTree>
    <p:extLst>
      <p:ext uri="{BB962C8B-B14F-4D97-AF65-F5344CB8AC3E}">
        <p14:creationId xmlns:p14="http://schemas.microsoft.com/office/powerpoint/2010/main" val="1427941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7912BE-6E71-2A48-BDA1-D46939BF1A50}" type="datetimeFigureOut">
              <a:rPr lang="en-US" smtClean="0"/>
              <a:t>5/30/17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A0DD55-2CA6-7A4C-ADBB-0A671731FF28}" type="slidenum">
              <a:rPr lang="en-US" smtClean="0"/>
              <a:t>‹#›</a:t>
            </a:fld>
            <a:endParaRPr lang="en-US"/>
          </a:p>
        </p:txBody>
      </p:sp>
    </p:spTree>
    <p:extLst>
      <p:ext uri="{BB962C8B-B14F-4D97-AF65-F5344CB8AC3E}">
        <p14:creationId xmlns:p14="http://schemas.microsoft.com/office/powerpoint/2010/main" val="2275933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C7912BE-6E71-2A48-BDA1-D46939BF1A50}" type="datetimeFigureOut">
              <a:rPr lang="en-US" smtClean="0"/>
              <a:t>5/30/17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A0DD55-2CA6-7A4C-ADBB-0A671731FF28}" type="slidenum">
              <a:rPr lang="en-US" smtClean="0"/>
              <a:t>‹#›</a:t>
            </a:fld>
            <a:endParaRPr lang="en-US"/>
          </a:p>
        </p:txBody>
      </p:sp>
    </p:spTree>
    <p:extLst>
      <p:ext uri="{BB962C8B-B14F-4D97-AF65-F5344CB8AC3E}">
        <p14:creationId xmlns:p14="http://schemas.microsoft.com/office/powerpoint/2010/main" val="1798952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C7912BE-6E71-2A48-BDA1-D46939BF1A50}" type="datetimeFigureOut">
              <a:rPr lang="en-US" smtClean="0"/>
              <a:t>5/30/17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A0DD55-2CA6-7A4C-ADBB-0A671731FF28}" type="slidenum">
              <a:rPr lang="en-US" smtClean="0"/>
              <a:t>‹#›</a:t>
            </a:fld>
            <a:endParaRPr lang="en-US"/>
          </a:p>
        </p:txBody>
      </p:sp>
    </p:spTree>
    <p:extLst>
      <p:ext uri="{BB962C8B-B14F-4D97-AF65-F5344CB8AC3E}">
        <p14:creationId xmlns:p14="http://schemas.microsoft.com/office/powerpoint/2010/main" val="1034301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C7912BE-6E71-2A48-BDA1-D46939BF1A50}" type="datetimeFigureOut">
              <a:rPr lang="en-US" smtClean="0"/>
              <a:t>5/30/17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A0DD55-2CA6-7A4C-ADBB-0A671731FF28}" type="slidenum">
              <a:rPr lang="en-US" smtClean="0"/>
              <a:t>‹#›</a:t>
            </a:fld>
            <a:endParaRPr lang="en-US"/>
          </a:p>
        </p:txBody>
      </p:sp>
    </p:spTree>
    <p:extLst>
      <p:ext uri="{BB962C8B-B14F-4D97-AF65-F5344CB8AC3E}">
        <p14:creationId xmlns:p14="http://schemas.microsoft.com/office/powerpoint/2010/main" val="1417940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C7912BE-6E71-2A48-BDA1-D46939BF1A50}" type="datetimeFigureOut">
              <a:rPr lang="en-US" smtClean="0"/>
              <a:t>5/30/17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A0DD55-2CA6-7A4C-ADBB-0A671731FF28}" type="slidenum">
              <a:rPr lang="en-US" smtClean="0"/>
              <a:t>‹#›</a:t>
            </a:fld>
            <a:endParaRPr lang="en-US"/>
          </a:p>
        </p:txBody>
      </p:sp>
    </p:spTree>
    <p:extLst>
      <p:ext uri="{BB962C8B-B14F-4D97-AF65-F5344CB8AC3E}">
        <p14:creationId xmlns:p14="http://schemas.microsoft.com/office/powerpoint/2010/main" val="656067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7912BE-6E71-2A48-BDA1-D46939BF1A50}" type="datetimeFigureOut">
              <a:rPr lang="en-US" smtClean="0"/>
              <a:t>5/30/17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A0DD55-2CA6-7A4C-ADBB-0A671731FF28}" type="slidenum">
              <a:rPr lang="en-US" smtClean="0"/>
              <a:t>‹#›</a:t>
            </a:fld>
            <a:endParaRPr lang="en-US"/>
          </a:p>
        </p:txBody>
      </p:sp>
    </p:spTree>
    <p:extLst>
      <p:ext uri="{BB962C8B-B14F-4D97-AF65-F5344CB8AC3E}">
        <p14:creationId xmlns:p14="http://schemas.microsoft.com/office/powerpoint/2010/main" val="1249128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7912BE-6E71-2A48-BDA1-D46939BF1A50}" type="datetimeFigureOut">
              <a:rPr lang="en-US" smtClean="0"/>
              <a:t>5/30/17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A0DD55-2CA6-7A4C-ADBB-0A671731FF28}" type="slidenum">
              <a:rPr lang="en-US" smtClean="0"/>
              <a:t>‹#›</a:t>
            </a:fld>
            <a:endParaRPr lang="en-US"/>
          </a:p>
        </p:txBody>
      </p:sp>
    </p:spTree>
    <p:extLst>
      <p:ext uri="{BB962C8B-B14F-4D97-AF65-F5344CB8AC3E}">
        <p14:creationId xmlns:p14="http://schemas.microsoft.com/office/powerpoint/2010/main" val="2730116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7912BE-6E71-2A48-BDA1-D46939BF1A50}" type="datetimeFigureOut">
              <a:rPr lang="en-US" smtClean="0"/>
              <a:t>5/30/17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A0DD55-2CA6-7A4C-ADBB-0A671731FF28}" type="slidenum">
              <a:rPr lang="en-US" smtClean="0"/>
              <a:t>‹#›</a:t>
            </a:fld>
            <a:endParaRPr lang="en-US"/>
          </a:p>
        </p:txBody>
      </p:sp>
    </p:spTree>
    <p:extLst>
      <p:ext uri="{BB962C8B-B14F-4D97-AF65-F5344CB8AC3E}">
        <p14:creationId xmlns:p14="http://schemas.microsoft.com/office/powerpoint/2010/main" val="50657455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7912BE-6E71-2A48-BDA1-D46939BF1A50}" type="datetimeFigureOut">
              <a:rPr lang="en-US" smtClean="0"/>
              <a:t>5/30/17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A0DD55-2CA6-7A4C-ADBB-0A671731FF28}" type="slidenum">
              <a:rPr lang="en-US" smtClean="0"/>
              <a:t>‹#›</a:t>
            </a:fld>
            <a:endParaRPr lang="en-US"/>
          </a:p>
        </p:txBody>
      </p:sp>
    </p:spTree>
    <p:extLst>
      <p:ext uri="{BB962C8B-B14F-4D97-AF65-F5344CB8AC3E}">
        <p14:creationId xmlns:p14="http://schemas.microsoft.com/office/powerpoint/2010/main" val="255771123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http://knowledge-commons.net/" TargetMode="External"/><Relationship Id="rId3"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3.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 Id="rId3" Type="http://schemas.openxmlformats.org/officeDocument/2006/relationships/image" Target="../media/image5.jpe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3.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4.jpeg"/><Relationship Id="rId3" Type="http://schemas.openxmlformats.org/officeDocument/2006/relationships/image" Target="../media/image5.jpeg"/></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068739" y="2479520"/>
            <a:ext cx="7142101"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b="1" dirty="0" smtClean="0"/>
              <a:t>Knowledge Commons Studies</a:t>
            </a:r>
          </a:p>
          <a:p>
            <a:r>
              <a:rPr lang="en-US" sz="1600" dirty="0" smtClean="0">
                <a:hlinkClick r:id="rId2"/>
              </a:rPr>
              <a:t>http</a:t>
            </a:r>
            <a:r>
              <a:rPr lang="en-US" sz="1600" dirty="0">
                <a:hlinkClick r:id="rId2"/>
              </a:rPr>
              <a:t>://knowledge-commons.net</a:t>
            </a:r>
            <a:r>
              <a:rPr lang="en-US" sz="1600" dirty="0" smtClean="0">
                <a:hlinkClick r:id="rId2"/>
              </a:rPr>
              <a:t>/</a:t>
            </a:r>
            <a:endParaRPr lang="en-US" sz="1600" dirty="0" smtClean="0"/>
          </a:p>
          <a:p>
            <a:r>
              <a:rPr lang="en-US" sz="4000" dirty="0" smtClean="0"/>
              <a:t/>
            </a:r>
            <a:br>
              <a:rPr lang="en-US" sz="4000" dirty="0" smtClean="0"/>
            </a:br>
            <a:endParaRPr lang="en-US" sz="4000" dirty="0"/>
          </a:p>
        </p:txBody>
      </p:sp>
      <p:sp>
        <p:nvSpPr>
          <p:cNvPr id="5" name="Subtitle 2"/>
          <p:cNvSpPr txBox="1">
            <a:spLocks/>
          </p:cNvSpPr>
          <p:nvPr/>
        </p:nvSpPr>
        <p:spPr>
          <a:xfrm>
            <a:off x="1672262" y="4415118"/>
            <a:ext cx="6171858" cy="175260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2400" dirty="0" smtClean="0"/>
              <a:t>Brett Frischmann, Michael Madison, Katherine Strandburg, and many others!</a:t>
            </a:r>
          </a:p>
        </p:txBody>
      </p:sp>
      <p:pic>
        <p:nvPicPr>
          <p:cNvPr id="6" name="Content Placeholder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7251" y="0"/>
            <a:ext cx="1516749" cy="23058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28521932"/>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32886" y="76200"/>
            <a:ext cx="9144000" cy="685800"/>
          </a:xfrm>
        </p:spPr>
        <p:txBody>
          <a:bodyPr/>
          <a:lstStyle/>
          <a:p>
            <a:pPr eaLnBrk="1" hangingPunct="1"/>
            <a:r>
              <a:rPr lang="en-US" sz="3200" b="1" dirty="0" smtClean="0">
                <a:solidFill>
                  <a:srgbClr val="66FFFF"/>
                </a:solidFill>
                <a:latin typeface="Comic Sans MS" pitchFamily="66" charset="0"/>
              </a:rPr>
              <a:t>The </a:t>
            </a:r>
            <a:r>
              <a:rPr lang="en-US" sz="3200" b="1" dirty="0" err="1" smtClean="0">
                <a:solidFill>
                  <a:srgbClr val="66FFFF"/>
                </a:solidFill>
                <a:latin typeface="Comic Sans MS" pitchFamily="66" charset="0"/>
              </a:rPr>
              <a:t>Ostrom</a:t>
            </a:r>
            <a:r>
              <a:rPr lang="en-US" sz="3200" b="1" dirty="0" smtClean="0">
                <a:solidFill>
                  <a:srgbClr val="66FFFF"/>
                </a:solidFill>
                <a:latin typeface="Comic Sans MS" pitchFamily="66" charset="0"/>
              </a:rPr>
              <a:t> Approach </a:t>
            </a:r>
          </a:p>
        </p:txBody>
      </p:sp>
      <p:sp>
        <p:nvSpPr>
          <p:cNvPr id="3075" name="Rectangle 3"/>
          <p:cNvSpPr>
            <a:spLocks noGrp="1" noChangeArrowheads="1"/>
          </p:cNvSpPr>
          <p:nvPr>
            <p:ph idx="1"/>
          </p:nvPr>
        </p:nvSpPr>
        <p:spPr>
          <a:xfrm>
            <a:off x="0" y="762000"/>
            <a:ext cx="9144000" cy="5943600"/>
          </a:xfrm>
        </p:spPr>
        <p:txBody>
          <a:bodyPr/>
          <a:lstStyle/>
          <a:p>
            <a:pPr marL="457200" indent="-457200" eaLnBrk="1" hangingPunct="1"/>
            <a:r>
              <a:rPr lang="en-US" b="1" dirty="0" smtClean="0">
                <a:sym typeface="Symbol" pitchFamily="18" charset="2"/>
              </a:rPr>
              <a:t>Construct </a:t>
            </a:r>
            <a:r>
              <a:rPr lang="en-US" b="1" dirty="0">
                <a:sym typeface="Symbol" pitchFamily="18" charset="2"/>
              </a:rPr>
              <a:t>a </a:t>
            </a:r>
            <a:r>
              <a:rPr lang="en-US" b="1" dirty="0">
                <a:solidFill>
                  <a:srgbClr val="FFFF00"/>
                </a:solidFill>
                <a:sym typeface="Symbol" pitchFamily="18" charset="2"/>
              </a:rPr>
              <a:t>framework</a:t>
            </a:r>
            <a:r>
              <a:rPr lang="en-US" b="1" dirty="0">
                <a:sym typeface="Symbol" pitchFamily="18" charset="2"/>
              </a:rPr>
              <a:t> for analyzing various case studies to identify and categorize potentially important </a:t>
            </a:r>
            <a:r>
              <a:rPr lang="en-US" b="1" dirty="0" smtClean="0">
                <a:sym typeface="Symbol" pitchFamily="18" charset="2"/>
              </a:rPr>
              <a:t>variables</a:t>
            </a:r>
          </a:p>
          <a:p>
            <a:pPr marL="857250" lvl="1" indent="-457200">
              <a:buFont typeface="Arial" pitchFamily="34" charset="0"/>
              <a:buChar char="•"/>
            </a:pPr>
            <a:r>
              <a:rPr lang="en-US" b="1" dirty="0" smtClean="0">
                <a:sym typeface="Symbol" pitchFamily="18" charset="2"/>
              </a:rPr>
              <a:t>Organizes  </a:t>
            </a:r>
            <a:r>
              <a:rPr lang="en-US" b="1" dirty="0">
                <a:sym typeface="Symbol" pitchFamily="18" charset="2"/>
              </a:rPr>
              <a:t>empirical inquiry by specifying general sets of variables and relationships to each other</a:t>
            </a:r>
          </a:p>
          <a:p>
            <a:pPr marL="857250" lvl="1" indent="-457200">
              <a:buFont typeface="Arial" pitchFamily="34" charset="0"/>
              <a:buChar char="•"/>
            </a:pPr>
            <a:r>
              <a:rPr lang="en-US" b="1" dirty="0">
                <a:sym typeface="Symbol" pitchFamily="18" charset="2"/>
              </a:rPr>
              <a:t>Allows  integrated and comparative inquiry across domains</a:t>
            </a:r>
          </a:p>
          <a:p>
            <a:pPr marL="857250" lvl="1" indent="-457200">
              <a:buFont typeface="Arial" pitchFamily="34" charset="0"/>
              <a:buChar char="•"/>
            </a:pPr>
            <a:r>
              <a:rPr lang="en-US" b="1" dirty="0">
                <a:sym typeface="Symbol" pitchFamily="18" charset="2"/>
              </a:rPr>
              <a:t>Useful when one needs to identify and build theories</a:t>
            </a:r>
          </a:p>
          <a:p>
            <a:pPr marL="857250" lvl="1" indent="-457200">
              <a:buFont typeface="Arial" pitchFamily="34" charset="0"/>
              <a:buChar char="•"/>
            </a:pPr>
            <a:r>
              <a:rPr lang="en-US" b="1" dirty="0">
                <a:sym typeface="Symbol" pitchFamily="18" charset="2"/>
              </a:rPr>
              <a:t>Initial goal is to map our parameter space</a:t>
            </a:r>
          </a:p>
          <a:p>
            <a:pPr marL="857250" lvl="1" indent="-457200">
              <a:buFont typeface="Arial" pitchFamily="34" charset="0"/>
              <a:buChar char="•"/>
            </a:pPr>
            <a:endParaRPr lang="en-US" sz="2000" b="1" dirty="0">
              <a:sym typeface="Symbol" pitchFamily="18" charset="2"/>
            </a:endParaRPr>
          </a:p>
          <a:p>
            <a:pPr marL="857250" lvl="1" indent="-457200" eaLnBrk="1" hangingPunct="1">
              <a:buNone/>
            </a:pPr>
            <a:endParaRPr lang="en-US" sz="2400" b="1" dirty="0" smtClean="0">
              <a:sym typeface="Symbol" pitchFamily="18" charset="2"/>
            </a:endParaRPr>
          </a:p>
        </p:txBody>
      </p:sp>
    </p:spTree>
    <p:extLst>
      <p:ext uri="{BB962C8B-B14F-4D97-AF65-F5344CB8AC3E}">
        <p14:creationId xmlns:p14="http://schemas.microsoft.com/office/powerpoint/2010/main" val="11351026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2"/>
          <p:cNvPicPr>
            <a:picLocks noChangeAspect="1" noChangeArrowheads="1"/>
          </p:cNvPicPr>
          <p:nvPr/>
        </p:nvPicPr>
        <p:blipFill>
          <a:blip r:embed="rId2" cstate="print"/>
          <a:srcRect/>
          <a:stretch>
            <a:fillRect/>
          </a:stretch>
        </p:blipFill>
        <p:spPr bwMode="auto">
          <a:xfrm>
            <a:off x="381000" y="1371601"/>
            <a:ext cx="8391525" cy="3352800"/>
          </a:xfrm>
          <a:prstGeom prst="rect">
            <a:avLst/>
          </a:prstGeom>
          <a:noFill/>
          <a:ln w="9525">
            <a:noFill/>
            <a:miter lim="800000"/>
            <a:headEnd/>
            <a:tailEnd/>
          </a:ln>
          <a:effectLst/>
        </p:spPr>
      </p:pic>
      <p:sp>
        <p:nvSpPr>
          <p:cNvPr id="5" name="TextBox 4"/>
          <p:cNvSpPr txBox="1"/>
          <p:nvPr/>
        </p:nvSpPr>
        <p:spPr>
          <a:xfrm>
            <a:off x="381000" y="152400"/>
            <a:ext cx="8391525" cy="1077218"/>
          </a:xfrm>
          <a:prstGeom prst="rect">
            <a:avLst/>
          </a:prstGeom>
          <a:noFill/>
        </p:spPr>
        <p:txBody>
          <a:bodyPr wrap="square" rtlCol="0">
            <a:spAutoFit/>
          </a:bodyPr>
          <a:lstStyle/>
          <a:p>
            <a:r>
              <a:rPr lang="en-US" sz="3200" dirty="0" smtClean="0">
                <a:solidFill>
                  <a:srgbClr val="66FFFF"/>
                </a:solidFill>
                <a:latin typeface="Comic Sans MS" pitchFamily="66" charset="0"/>
                <a:ea typeface="+mj-ea"/>
                <a:cs typeface="+mj-cs"/>
              </a:rPr>
              <a:t>The </a:t>
            </a:r>
            <a:r>
              <a:rPr lang="en-US" sz="3200" dirty="0">
                <a:solidFill>
                  <a:srgbClr val="66FFFF"/>
                </a:solidFill>
                <a:latin typeface="Comic Sans MS" pitchFamily="66" charset="0"/>
                <a:ea typeface="+mj-ea"/>
                <a:cs typeface="+mj-cs"/>
              </a:rPr>
              <a:t>IAD </a:t>
            </a:r>
            <a:r>
              <a:rPr lang="en-US" sz="3200" dirty="0" smtClean="0">
                <a:solidFill>
                  <a:srgbClr val="66FFFF"/>
                </a:solidFill>
                <a:latin typeface="Comic Sans MS" pitchFamily="66" charset="0"/>
                <a:ea typeface="+mj-ea"/>
                <a:cs typeface="+mj-cs"/>
              </a:rPr>
              <a:t>Framework for structured </a:t>
            </a:r>
            <a:r>
              <a:rPr lang="en-US" sz="3200" dirty="0">
                <a:solidFill>
                  <a:srgbClr val="66FFFF"/>
                </a:solidFill>
                <a:latin typeface="Comic Sans MS" pitchFamily="66" charset="0"/>
                <a:ea typeface="+mj-ea"/>
                <a:cs typeface="+mj-cs"/>
              </a:rPr>
              <a:t>case study analysis</a:t>
            </a:r>
          </a:p>
        </p:txBody>
      </p:sp>
    </p:spTree>
    <p:extLst>
      <p:ext uri="{BB962C8B-B14F-4D97-AF65-F5344CB8AC3E}">
        <p14:creationId xmlns:p14="http://schemas.microsoft.com/office/powerpoint/2010/main" val="17715977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2"/>
          <p:cNvPicPr>
            <a:picLocks noChangeAspect="1" noChangeArrowheads="1"/>
          </p:cNvPicPr>
          <p:nvPr/>
        </p:nvPicPr>
        <p:blipFill>
          <a:blip r:embed="rId2" cstate="print"/>
          <a:srcRect/>
          <a:stretch>
            <a:fillRect/>
          </a:stretch>
        </p:blipFill>
        <p:spPr bwMode="auto">
          <a:xfrm>
            <a:off x="381000" y="1371601"/>
            <a:ext cx="8391525" cy="3352800"/>
          </a:xfrm>
          <a:prstGeom prst="rect">
            <a:avLst/>
          </a:prstGeom>
          <a:noFill/>
          <a:ln w="9525">
            <a:noFill/>
            <a:miter lim="800000"/>
            <a:headEnd/>
            <a:tailEnd/>
          </a:ln>
          <a:effectLst/>
        </p:spPr>
      </p:pic>
      <p:sp>
        <p:nvSpPr>
          <p:cNvPr id="5" name="TextBox 4"/>
          <p:cNvSpPr txBox="1"/>
          <p:nvPr/>
        </p:nvSpPr>
        <p:spPr>
          <a:xfrm>
            <a:off x="381000" y="152400"/>
            <a:ext cx="8391525" cy="1077218"/>
          </a:xfrm>
          <a:prstGeom prst="rect">
            <a:avLst/>
          </a:prstGeom>
          <a:noFill/>
        </p:spPr>
        <p:txBody>
          <a:bodyPr wrap="square" rtlCol="0">
            <a:spAutoFit/>
          </a:bodyPr>
          <a:lstStyle/>
          <a:p>
            <a:r>
              <a:rPr lang="en-US" sz="3200" dirty="0" smtClean="0">
                <a:solidFill>
                  <a:srgbClr val="66FFFF"/>
                </a:solidFill>
                <a:latin typeface="Comic Sans MS" pitchFamily="66" charset="0"/>
                <a:ea typeface="+mj-ea"/>
                <a:cs typeface="+mj-cs"/>
              </a:rPr>
              <a:t>The </a:t>
            </a:r>
            <a:r>
              <a:rPr lang="en-US" sz="3200" dirty="0">
                <a:solidFill>
                  <a:srgbClr val="66FFFF"/>
                </a:solidFill>
                <a:latin typeface="Comic Sans MS" pitchFamily="66" charset="0"/>
                <a:ea typeface="+mj-ea"/>
                <a:cs typeface="+mj-cs"/>
              </a:rPr>
              <a:t>IAD </a:t>
            </a:r>
            <a:r>
              <a:rPr lang="en-US" sz="3200" dirty="0" smtClean="0">
                <a:solidFill>
                  <a:srgbClr val="66FFFF"/>
                </a:solidFill>
                <a:latin typeface="Comic Sans MS" pitchFamily="66" charset="0"/>
                <a:ea typeface="+mj-ea"/>
                <a:cs typeface="+mj-cs"/>
              </a:rPr>
              <a:t>Framework for structured </a:t>
            </a:r>
            <a:r>
              <a:rPr lang="en-US" sz="3200" dirty="0">
                <a:solidFill>
                  <a:srgbClr val="66FFFF"/>
                </a:solidFill>
                <a:latin typeface="Comic Sans MS" pitchFamily="66" charset="0"/>
                <a:ea typeface="+mj-ea"/>
                <a:cs typeface="+mj-cs"/>
              </a:rPr>
              <a:t>case study analysis</a:t>
            </a:r>
          </a:p>
        </p:txBody>
      </p:sp>
      <p:sp>
        <p:nvSpPr>
          <p:cNvPr id="6" name="TextBox 5"/>
          <p:cNvSpPr txBox="1"/>
          <p:nvPr/>
        </p:nvSpPr>
        <p:spPr>
          <a:xfrm>
            <a:off x="0" y="5791200"/>
            <a:ext cx="9144000" cy="523220"/>
          </a:xfrm>
          <a:prstGeom prst="rect">
            <a:avLst/>
          </a:prstGeom>
          <a:noFill/>
        </p:spPr>
        <p:txBody>
          <a:bodyPr wrap="square" rtlCol="0">
            <a:spAutoFit/>
          </a:bodyPr>
          <a:lstStyle/>
          <a:p>
            <a:r>
              <a:rPr lang="en-US" sz="2800" dirty="0" smtClean="0"/>
              <a:t>E.g.  soccer league, fishery, agricultural cooperative</a:t>
            </a:r>
            <a:endParaRPr lang="en-US" sz="2800" dirty="0"/>
          </a:p>
        </p:txBody>
      </p:sp>
      <p:sp>
        <p:nvSpPr>
          <p:cNvPr id="10" name="TextBox 9"/>
          <p:cNvSpPr txBox="1"/>
          <p:nvPr/>
        </p:nvSpPr>
        <p:spPr>
          <a:xfrm>
            <a:off x="1323476" y="5039232"/>
            <a:ext cx="6106026" cy="369332"/>
          </a:xfrm>
          <a:prstGeom prst="rect">
            <a:avLst/>
          </a:prstGeom>
          <a:noFill/>
        </p:spPr>
        <p:txBody>
          <a:bodyPr wrap="square" rtlCol="0">
            <a:spAutoFit/>
          </a:bodyPr>
          <a:lstStyle/>
          <a:p>
            <a:r>
              <a:rPr lang="en-US" dirty="0" smtClean="0">
                <a:solidFill>
                  <a:srgbClr val="FF0000"/>
                </a:solidFill>
              </a:rPr>
              <a:t>Can be used to study many different phenomena</a:t>
            </a:r>
            <a:endParaRPr lang="en-US" dirty="0">
              <a:solidFill>
                <a:srgbClr val="FF0000"/>
              </a:solidFill>
            </a:endParaRPr>
          </a:p>
        </p:txBody>
      </p:sp>
    </p:spTree>
    <p:extLst>
      <p:ext uri="{BB962C8B-B14F-4D97-AF65-F5344CB8AC3E}">
        <p14:creationId xmlns:p14="http://schemas.microsoft.com/office/powerpoint/2010/main" val="41496544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2"/>
          <p:cNvPicPr>
            <a:picLocks noChangeAspect="1" noChangeArrowheads="1"/>
          </p:cNvPicPr>
          <p:nvPr/>
        </p:nvPicPr>
        <p:blipFill>
          <a:blip r:embed="rId2" cstate="print"/>
          <a:srcRect/>
          <a:stretch>
            <a:fillRect/>
          </a:stretch>
        </p:blipFill>
        <p:spPr bwMode="auto">
          <a:xfrm>
            <a:off x="381000" y="1371601"/>
            <a:ext cx="8391525" cy="3352800"/>
          </a:xfrm>
          <a:prstGeom prst="rect">
            <a:avLst/>
          </a:prstGeom>
          <a:noFill/>
          <a:ln w="9525">
            <a:noFill/>
            <a:miter lim="800000"/>
            <a:headEnd/>
            <a:tailEnd/>
          </a:ln>
          <a:effectLst/>
        </p:spPr>
      </p:pic>
      <p:sp>
        <p:nvSpPr>
          <p:cNvPr id="5" name="TextBox 4"/>
          <p:cNvSpPr txBox="1"/>
          <p:nvPr/>
        </p:nvSpPr>
        <p:spPr>
          <a:xfrm>
            <a:off x="381000" y="152400"/>
            <a:ext cx="8391525" cy="1077218"/>
          </a:xfrm>
          <a:prstGeom prst="rect">
            <a:avLst/>
          </a:prstGeom>
          <a:noFill/>
        </p:spPr>
        <p:txBody>
          <a:bodyPr wrap="square" rtlCol="0">
            <a:spAutoFit/>
          </a:bodyPr>
          <a:lstStyle/>
          <a:p>
            <a:r>
              <a:rPr lang="en-US" sz="3200" dirty="0" smtClean="0">
                <a:solidFill>
                  <a:srgbClr val="66FFFF"/>
                </a:solidFill>
                <a:latin typeface="Comic Sans MS" pitchFamily="66" charset="0"/>
                <a:ea typeface="+mj-ea"/>
                <a:cs typeface="+mj-cs"/>
              </a:rPr>
              <a:t>The </a:t>
            </a:r>
            <a:r>
              <a:rPr lang="en-US" sz="3200" dirty="0">
                <a:solidFill>
                  <a:srgbClr val="66FFFF"/>
                </a:solidFill>
                <a:latin typeface="Comic Sans MS" pitchFamily="66" charset="0"/>
                <a:ea typeface="+mj-ea"/>
                <a:cs typeface="+mj-cs"/>
              </a:rPr>
              <a:t>IAD </a:t>
            </a:r>
            <a:r>
              <a:rPr lang="en-US" sz="3200" dirty="0" smtClean="0">
                <a:solidFill>
                  <a:srgbClr val="66FFFF"/>
                </a:solidFill>
                <a:latin typeface="Comic Sans MS" pitchFamily="66" charset="0"/>
                <a:ea typeface="+mj-ea"/>
                <a:cs typeface="+mj-cs"/>
              </a:rPr>
              <a:t>Framework for structured </a:t>
            </a:r>
            <a:r>
              <a:rPr lang="en-US" sz="3200" dirty="0">
                <a:solidFill>
                  <a:srgbClr val="66FFFF"/>
                </a:solidFill>
                <a:latin typeface="Comic Sans MS" pitchFamily="66" charset="0"/>
                <a:ea typeface="+mj-ea"/>
                <a:cs typeface="+mj-cs"/>
              </a:rPr>
              <a:t>case study analysis</a:t>
            </a:r>
          </a:p>
        </p:txBody>
      </p:sp>
      <p:sp>
        <p:nvSpPr>
          <p:cNvPr id="6" name="TextBox 5"/>
          <p:cNvSpPr txBox="1"/>
          <p:nvPr/>
        </p:nvSpPr>
        <p:spPr>
          <a:xfrm>
            <a:off x="0" y="5791200"/>
            <a:ext cx="9144000" cy="523220"/>
          </a:xfrm>
          <a:prstGeom prst="rect">
            <a:avLst/>
          </a:prstGeom>
          <a:noFill/>
        </p:spPr>
        <p:txBody>
          <a:bodyPr wrap="square" rtlCol="0">
            <a:spAutoFit/>
          </a:bodyPr>
          <a:lstStyle/>
          <a:p>
            <a:r>
              <a:rPr lang="en-US" sz="2800" dirty="0" smtClean="0"/>
              <a:t>E.g.  soccer league</a:t>
            </a:r>
            <a:endParaRPr lang="en-US" sz="2800" dirty="0"/>
          </a:p>
        </p:txBody>
      </p:sp>
      <p:sp>
        <p:nvSpPr>
          <p:cNvPr id="7" name="TextBox 6"/>
          <p:cNvSpPr txBox="1"/>
          <p:nvPr/>
        </p:nvSpPr>
        <p:spPr>
          <a:xfrm>
            <a:off x="685800" y="5045248"/>
            <a:ext cx="2133600" cy="369332"/>
          </a:xfrm>
          <a:prstGeom prst="rect">
            <a:avLst/>
          </a:prstGeom>
          <a:noFill/>
        </p:spPr>
        <p:txBody>
          <a:bodyPr wrap="square" rtlCol="0">
            <a:spAutoFit/>
          </a:bodyPr>
          <a:lstStyle/>
          <a:p>
            <a:pPr algn="ctr"/>
            <a:r>
              <a:rPr lang="en-US" dirty="0" smtClean="0"/>
              <a:t>Soccer field</a:t>
            </a:r>
            <a:endParaRPr lang="en-US" dirty="0"/>
          </a:p>
        </p:txBody>
      </p:sp>
      <p:sp>
        <p:nvSpPr>
          <p:cNvPr id="8" name="TextBox 7"/>
          <p:cNvSpPr txBox="1"/>
          <p:nvPr/>
        </p:nvSpPr>
        <p:spPr>
          <a:xfrm>
            <a:off x="3505200" y="5029200"/>
            <a:ext cx="1460656" cy="338554"/>
          </a:xfrm>
          <a:prstGeom prst="rect">
            <a:avLst/>
          </a:prstGeom>
          <a:noFill/>
        </p:spPr>
        <p:txBody>
          <a:bodyPr wrap="none" rtlCol="0">
            <a:spAutoFit/>
          </a:bodyPr>
          <a:lstStyle/>
          <a:p>
            <a:r>
              <a:rPr lang="en-US" dirty="0" smtClean="0"/>
              <a:t>Soccer game</a:t>
            </a:r>
            <a:endParaRPr lang="en-US" dirty="0"/>
          </a:p>
        </p:txBody>
      </p:sp>
    </p:spTree>
    <p:extLst>
      <p:ext uri="{BB962C8B-B14F-4D97-AF65-F5344CB8AC3E}">
        <p14:creationId xmlns:p14="http://schemas.microsoft.com/office/powerpoint/2010/main" val="41496544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2"/>
          <p:cNvPicPr>
            <a:picLocks noChangeAspect="1" noChangeArrowheads="1"/>
          </p:cNvPicPr>
          <p:nvPr/>
        </p:nvPicPr>
        <p:blipFill>
          <a:blip r:embed="rId2" cstate="print"/>
          <a:srcRect/>
          <a:stretch>
            <a:fillRect/>
          </a:stretch>
        </p:blipFill>
        <p:spPr bwMode="auto">
          <a:xfrm>
            <a:off x="381000" y="1371601"/>
            <a:ext cx="8391525" cy="3352800"/>
          </a:xfrm>
          <a:prstGeom prst="rect">
            <a:avLst/>
          </a:prstGeom>
          <a:noFill/>
          <a:ln w="9525">
            <a:noFill/>
            <a:miter lim="800000"/>
            <a:headEnd/>
            <a:tailEnd/>
          </a:ln>
          <a:effectLst/>
        </p:spPr>
      </p:pic>
      <p:sp>
        <p:nvSpPr>
          <p:cNvPr id="5" name="TextBox 4"/>
          <p:cNvSpPr txBox="1"/>
          <p:nvPr/>
        </p:nvSpPr>
        <p:spPr>
          <a:xfrm>
            <a:off x="381000" y="152400"/>
            <a:ext cx="8391525" cy="1077218"/>
          </a:xfrm>
          <a:prstGeom prst="rect">
            <a:avLst/>
          </a:prstGeom>
          <a:noFill/>
        </p:spPr>
        <p:txBody>
          <a:bodyPr wrap="square" rtlCol="0">
            <a:spAutoFit/>
          </a:bodyPr>
          <a:lstStyle/>
          <a:p>
            <a:r>
              <a:rPr lang="en-US" sz="3200" dirty="0" smtClean="0">
                <a:solidFill>
                  <a:srgbClr val="66FFFF"/>
                </a:solidFill>
                <a:latin typeface="Comic Sans MS" pitchFamily="66" charset="0"/>
                <a:ea typeface="+mj-ea"/>
                <a:cs typeface="+mj-cs"/>
              </a:rPr>
              <a:t>The </a:t>
            </a:r>
            <a:r>
              <a:rPr lang="en-US" sz="3200" dirty="0">
                <a:solidFill>
                  <a:srgbClr val="66FFFF"/>
                </a:solidFill>
                <a:latin typeface="Comic Sans MS" pitchFamily="66" charset="0"/>
                <a:ea typeface="+mj-ea"/>
                <a:cs typeface="+mj-cs"/>
              </a:rPr>
              <a:t>IAD </a:t>
            </a:r>
            <a:r>
              <a:rPr lang="en-US" sz="3200" dirty="0" smtClean="0">
                <a:solidFill>
                  <a:srgbClr val="66FFFF"/>
                </a:solidFill>
                <a:latin typeface="Comic Sans MS" pitchFamily="66" charset="0"/>
                <a:ea typeface="+mj-ea"/>
                <a:cs typeface="+mj-cs"/>
              </a:rPr>
              <a:t>Framework for structured </a:t>
            </a:r>
            <a:r>
              <a:rPr lang="en-US" sz="3200" dirty="0">
                <a:solidFill>
                  <a:srgbClr val="66FFFF"/>
                </a:solidFill>
                <a:latin typeface="Comic Sans MS" pitchFamily="66" charset="0"/>
                <a:ea typeface="+mj-ea"/>
                <a:cs typeface="+mj-cs"/>
              </a:rPr>
              <a:t>case study analysis</a:t>
            </a:r>
          </a:p>
        </p:txBody>
      </p:sp>
      <p:sp>
        <p:nvSpPr>
          <p:cNvPr id="6" name="TextBox 5"/>
          <p:cNvSpPr txBox="1"/>
          <p:nvPr/>
        </p:nvSpPr>
        <p:spPr>
          <a:xfrm>
            <a:off x="0" y="5791200"/>
            <a:ext cx="9144000" cy="523220"/>
          </a:xfrm>
          <a:prstGeom prst="rect">
            <a:avLst/>
          </a:prstGeom>
          <a:noFill/>
        </p:spPr>
        <p:txBody>
          <a:bodyPr wrap="square" rtlCol="0">
            <a:spAutoFit/>
          </a:bodyPr>
          <a:lstStyle/>
          <a:p>
            <a:r>
              <a:rPr lang="en-US" sz="2800" dirty="0" smtClean="0"/>
              <a:t>E.g.  soccer league</a:t>
            </a:r>
            <a:endParaRPr lang="en-US" sz="2800" dirty="0"/>
          </a:p>
        </p:txBody>
      </p:sp>
      <p:sp>
        <p:nvSpPr>
          <p:cNvPr id="7" name="TextBox 6"/>
          <p:cNvSpPr txBox="1"/>
          <p:nvPr/>
        </p:nvSpPr>
        <p:spPr>
          <a:xfrm>
            <a:off x="685799" y="4881327"/>
            <a:ext cx="2328111" cy="923330"/>
          </a:xfrm>
          <a:prstGeom prst="rect">
            <a:avLst/>
          </a:prstGeom>
          <a:noFill/>
        </p:spPr>
        <p:txBody>
          <a:bodyPr wrap="square" rtlCol="0">
            <a:spAutoFit/>
          </a:bodyPr>
          <a:lstStyle/>
          <a:p>
            <a:pPr algn="ctr"/>
            <a:r>
              <a:rPr lang="en-US" dirty="0" smtClean="0"/>
              <a:t>Soccer </a:t>
            </a:r>
            <a:r>
              <a:rPr lang="en-US" dirty="0"/>
              <a:t>field, </a:t>
            </a:r>
            <a:r>
              <a:rPr lang="en-US" dirty="0" smtClean="0"/>
              <a:t>weather, </a:t>
            </a:r>
            <a:r>
              <a:rPr lang="en-US" dirty="0"/>
              <a:t>p</a:t>
            </a:r>
            <a:r>
              <a:rPr lang="en-US" dirty="0" smtClean="0"/>
              <a:t>layers (ages, skill level), rules</a:t>
            </a:r>
            <a:r>
              <a:rPr lang="en-US" dirty="0"/>
              <a:t>.</a:t>
            </a:r>
          </a:p>
        </p:txBody>
      </p:sp>
      <p:sp>
        <p:nvSpPr>
          <p:cNvPr id="8" name="TextBox 7"/>
          <p:cNvSpPr txBox="1"/>
          <p:nvPr/>
        </p:nvSpPr>
        <p:spPr>
          <a:xfrm>
            <a:off x="3505200" y="5029200"/>
            <a:ext cx="1460656" cy="338554"/>
          </a:xfrm>
          <a:prstGeom prst="rect">
            <a:avLst/>
          </a:prstGeom>
          <a:noFill/>
        </p:spPr>
        <p:txBody>
          <a:bodyPr wrap="none" rtlCol="0">
            <a:spAutoFit/>
          </a:bodyPr>
          <a:lstStyle/>
          <a:p>
            <a:r>
              <a:rPr lang="en-US" dirty="0" smtClean="0"/>
              <a:t>Soccer game</a:t>
            </a:r>
            <a:endParaRPr lang="en-US" dirty="0"/>
          </a:p>
        </p:txBody>
      </p:sp>
      <p:sp>
        <p:nvSpPr>
          <p:cNvPr id="9" name="TextBox 8"/>
          <p:cNvSpPr txBox="1"/>
          <p:nvPr/>
        </p:nvSpPr>
        <p:spPr>
          <a:xfrm>
            <a:off x="5334000" y="4953000"/>
            <a:ext cx="1676400" cy="338554"/>
          </a:xfrm>
          <a:prstGeom prst="rect">
            <a:avLst/>
          </a:prstGeom>
          <a:noFill/>
        </p:spPr>
        <p:txBody>
          <a:bodyPr wrap="square" rtlCol="0">
            <a:spAutoFit/>
          </a:bodyPr>
          <a:lstStyle/>
          <a:p>
            <a:r>
              <a:rPr lang="en-US" dirty="0" smtClean="0"/>
              <a:t>League season</a:t>
            </a:r>
            <a:endParaRPr lang="en-US" dirty="0"/>
          </a:p>
        </p:txBody>
      </p:sp>
      <p:sp>
        <p:nvSpPr>
          <p:cNvPr id="10" name="TextBox 9"/>
          <p:cNvSpPr txBox="1"/>
          <p:nvPr/>
        </p:nvSpPr>
        <p:spPr>
          <a:xfrm>
            <a:off x="7239000" y="4876800"/>
            <a:ext cx="1524000" cy="830997"/>
          </a:xfrm>
          <a:prstGeom prst="rect">
            <a:avLst/>
          </a:prstGeom>
          <a:noFill/>
        </p:spPr>
        <p:txBody>
          <a:bodyPr wrap="square" rtlCol="0">
            <a:spAutoFit/>
          </a:bodyPr>
          <a:lstStyle/>
          <a:p>
            <a:r>
              <a:rPr lang="en-US" dirty="0" smtClean="0"/>
              <a:t>Skill, team-building, fun, revenue</a:t>
            </a:r>
            <a:endParaRPr lang="en-US" dirty="0"/>
          </a:p>
        </p:txBody>
      </p:sp>
    </p:spTree>
    <p:extLst>
      <p:ext uri="{BB962C8B-B14F-4D97-AF65-F5344CB8AC3E}">
        <p14:creationId xmlns:p14="http://schemas.microsoft.com/office/powerpoint/2010/main" val="41496544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2"/>
          <p:cNvPicPr>
            <a:picLocks noChangeAspect="1" noChangeArrowheads="1"/>
          </p:cNvPicPr>
          <p:nvPr/>
        </p:nvPicPr>
        <p:blipFill>
          <a:blip r:embed="rId2" cstate="print"/>
          <a:srcRect/>
          <a:stretch>
            <a:fillRect/>
          </a:stretch>
        </p:blipFill>
        <p:spPr bwMode="auto">
          <a:xfrm>
            <a:off x="381000" y="1371601"/>
            <a:ext cx="8391525" cy="3352800"/>
          </a:xfrm>
          <a:prstGeom prst="rect">
            <a:avLst/>
          </a:prstGeom>
          <a:noFill/>
          <a:ln w="9525">
            <a:noFill/>
            <a:miter lim="800000"/>
            <a:headEnd/>
            <a:tailEnd/>
          </a:ln>
          <a:effectLst/>
        </p:spPr>
      </p:pic>
      <p:sp>
        <p:nvSpPr>
          <p:cNvPr id="5" name="TextBox 4"/>
          <p:cNvSpPr txBox="1"/>
          <p:nvPr/>
        </p:nvSpPr>
        <p:spPr>
          <a:xfrm>
            <a:off x="381000" y="152400"/>
            <a:ext cx="8391525" cy="1077218"/>
          </a:xfrm>
          <a:prstGeom prst="rect">
            <a:avLst/>
          </a:prstGeom>
          <a:noFill/>
        </p:spPr>
        <p:txBody>
          <a:bodyPr wrap="square" rtlCol="0">
            <a:spAutoFit/>
          </a:bodyPr>
          <a:lstStyle/>
          <a:p>
            <a:r>
              <a:rPr lang="en-US" sz="3200" dirty="0" smtClean="0">
                <a:solidFill>
                  <a:srgbClr val="66FFFF"/>
                </a:solidFill>
                <a:latin typeface="Comic Sans MS" pitchFamily="66" charset="0"/>
                <a:ea typeface="+mj-ea"/>
                <a:cs typeface="+mj-cs"/>
              </a:rPr>
              <a:t>The </a:t>
            </a:r>
            <a:r>
              <a:rPr lang="en-US" sz="3200" dirty="0">
                <a:solidFill>
                  <a:srgbClr val="66FFFF"/>
                </a:solidFill>
                <a:latin typeface="Comic Sans MS" pitchFamily="66" charset="0"/>
                <a:ea typeface="+mj-ea"/>
                <a:cs typeface="+mj-cs"/>
              </a:rPr>
              <a:t>IAD </a:t>
            </a:r>
            <a:r>
              <a:rPr lang="en-US" sz="3200" dirty="0" smtClean="0">
                <a:solidFill>
                  <a:srgbClr val="66FFFF"/>
                </a:solidFill>
                <a:latin typeface="Comic Sans MS" pitchFamily="66" charset="0"/>
                <a:ea typeface="+mj-ea"/>
                <a:cs typeface="+mj-cs"/>
              </a:rPr>
              <a:t>Framework for structured </a:t>
            </a:r>
            <a:r>
              <a:rPr lang="en-US" sz="3200" dirty="0">
                <a:solidFill>
                  <a:srgbClr val="66FFFF"/>
                </a:solidFill>
                <a:latin typeface="Comic Sans MS" pitchFamily="66" charset="0"/>
                <a:ea typeface="+mj-ea"/>
                <a:cs typeface="+mj-cs"/>
              </a:rPr>
              <a:t>case study analysis</a:t>
            </a:r>
          </a:p>
        </p:txBody>
      </p:sp>
      <p:sp>
        <p:nvSpPr>
          <p:cNvPr id="6" name="TextBox 5"/>
          <p:cNvSpPr txBox="1"/>
          <p:nvPr/>
        </p:nvSpPr>
        <p:spPr>
          <a:xfrm>
            <a:off x="0" y="5791200"/>
            <a:ext cx="9144000" cy="523220"/>
          </a:xfrm>
          <a:prstGeom prst="rect">
            <a:avLst/>
          </a:prstGeom>
          <a:noFill/>
        </p:spPr>
        <p:txBody>
          <a:bodyPr wrap="square" rtlCol="0">
            <a:spAutoFit/>
          </a:bodyPr>
          <a:lstStyle/>
          <a:p>
            <a:r>
              <a:rPr lang="en-US" sz="2800" dirty="0" smtClean="0"/>
              <a:t>E.g.  soccer league, fishery, agricultural cooperative</a:t>
            </a:r>
            <a:endParaRPr lang="en-US" sz="2800" dirty="0"/>
          </a:p>
        </p:txBody>
      </p:sp>
      <p:sp>
        <p:nvSpPr>
          <p:cNvPr id="8" name="TextBox 7"/>
          <p:cNvSpPr txBox="1"/>
          <p:nvPr/>
        </p:nvSpPr>
        <p:spPr>
          <a:xfrm>
            <a:off x="3505200" y="5029200"/>
            <a:ext cx="1460656" cy="338554"/>
          </a:xfrm>
          <a:prstGeom prst="rect">
            <a:avLst/>
          </a:prstGeom>
          <a:noFill/>
        </p:spPr>
        <p:txBody>
          <a:bodyPr wrap="none" rtlCol="0">
            <a:spAutoFit/>
          </a:bodyPr>
          <a:lstStyle/>
          <a:p>
            <a:r>
              <a:rPr lang="en-US" dirty="0" smtClean="0"/>
              <a:t>Soccer game</a:t>
            </a:r>
            <a:endParaRPr lang="en-US" dirty="0"/>
          </a:p>
        </p:txBody>
      </p:sp>
      <p:sp>
        <p:nvSpPr>
          <p:cNvPr id="9" name="TextBox 8"/>
          <p:cNvSpPr txBox="1"/>
          <p:nvPr/>
        </p:nvSpPr>
        <p:spPr>
          <a:xfrm>
            <a:off x="5334000" y="4953000"/>
            <a:ext cx="1676400" cy="338554"/>
          </a:xfrm>
          <a:prstGeom prst="rect">
            <a:avLst/>
          </a:prstGeom>
          <a:noFill/>
        </p:spPr>
        <p:txBody>
          <a:bodyPr wrap="square" rtlCol="0">
            <a:spAutoFit/>
          </a:bodyPr>
          <a:lstStyle/>
          <a:p>
            <a:r>
              <a:rPr lang="en-US" dirty="0" smtClean="0"/>
              <a:t>League season</a:t>
            </a:r>
            <a:endParaRPr lang="en-US" dirty="0"/>
          </a:p>
        </p:txBody>
      </p:sp>
      <p:sp>
        <p:nvSpPr>
          <p:cNvPr id="10" name="TextBox 9"/>
          <p:cNvSpPr txBox="1"/>
          <p:nvPr/>
        </p:nvSpPr>
        <p:spPr>
          <a:xfrm>
            <a:off x="7239000" y="4876800"/>
            <a:ext cx="1524000" cy="830997"/>
          </a:xfrm>
          <a:prstGeom prst="rect">
            <a:avLst/>
          </a:prstGeom>
          <a:noFill/>
        </p:spPr>
        <p:txBody>
          <a:bodyPr wrap="square" rtlCol="0">
            <a:spAutoFit/>
          </a:bodyPr>
          <a:lstStyle/>
          <a:p>
            <a:r>
              <a:rPr lang="en-US" dirty="0" smtClean="0"/>
              <a:t>Skill, team-building, fun, revenue</a:t>
            </a:r>
            <a:endParaRPr lang="en-US" dirty="0"/>
          </a:p>
        </p:txBody>
      </p:sp>
      <p:sp>
        <p:nvSpPr>
          <p:cNvPr id="11" name="TextBox 10"/>
          <p:cNvSpPr txBox="1"/>
          <p:nvPr/>
        </p:nvSpPr>
        <p:spPr>
          <a:xfrm>
            <a:off x="685799" y="4875311"/>
            <a:ext cx="2328111" cy="923330"/>
          </a:xfrm>
          <a:prstGeom prst="rect">
            <a:avLst/>
          </a:prstGeom>
          <a:noFill/>
        </p:spPr>
        <p:txBody>
          <a:bodyPr wrap="square" rtlCol="0">
            <a:spAutoFit/>
          </a:bodyPr>
          <a:lstStyle/>
          <a:p>
            <a:pPr algn="ctr"/>
            <a:r>
              <a:rPr lang="en-US" dirty="0" smtClean="0"/>
              <a:t>Soccer </a:t>
            </a:r>
            <a:r>
              <a:rPr lang="en-US" dirty="0"/>
              <a:t>field, </a:t>
            </a:r>
            <a:r>
              <a:rPr lang="en-US" dirty="0" smtClean="0"/>
              <a:t>weather, </a:t>
            </a:r>
            <a:r>
              <a:rPr lang="en-US" dirty="0"/>
              <a:t>p</a:t>
            </a:r>
            <a:r>
              <a:rPr lang="en-US" dirty="0" smtClean="0"/>
              <a:t>layers (ages, skill level), rules</a:t>
            </a:r>
            <a:r>
              <a:rPr lang="en-US" dirty="0"/>
              <a:t>.</a:t>
            </a:r>
          </a:p>
        </p:txBody>
      </p:sp>
    </p:spTree>
    <p:extLst>
      <p:ext uri="{BB962C8B-B14F-4D97-AF65-F5344CB8AC3E}">
        <p14:creationId xmlns:p14="http://schemas.microsoft.com/office/powerpoint/2010/main" val="41496544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idx="1"/>
          </p:nvPr>
        </p:nvSpPr>
        <p:spPr>
          <a:xfrm>
            <a:off x="0" y="76200"/>
            <a:ext cx="9144000" cy="6705600"/>
          </a:xfrm>
        </p:spPr>
        <p:txBody>
          <a:bodyPr>
            <a:normAutofit/>
          </a:bodyPr>
          <a:lstStyle/>
          <a:p>
            <a:pPr marL="0" indent="0" eaLnBrk="1" hangingPunct="1">
              <a:buNone/>
            </a:pPr>
            <a:r>
              <a:rPr lang="en-US" sz="2400" b="1" dirty="0" smtClean="0">
                <a:sym typeface="Symbol" pitchFamily="18" charset="2"/>
              </a:rPr>
              <a:t>Results of </a:t>
            </a:r>
            <a:r>
              <a:rPr lang="en-US" sz="2400" b="1" dirty="0" err="1" smtClean="0">
                <a:sym typeface="Symbol" pitchFamily="18" charset="2"/>
              </a:rPr>
              <a:t>Ostrom’s</a:t>
            </a:r>
            <a:r>
              <a:rPr lang="en-US" sz="2400" b="1" dirty="0" smtClean="0">
                <a:sym typeface="Symbol" pitchFamily="18" charset="2"/>
              </a:rPr>
              <a:t> Approach:</a:t>
            </a:r>
          </a:p>
          <a:p>
            <a:pPr marL="857250" lvl="1" indent="-457200" eaLnBrk="1" hangingPunct="1">
              <a:buFont typeface="Symbol" pitchFamily="18" charset="2"/>
              <a:buChar char="·"/>
            </a:pPr>
            <a:r>
              <a:rPr lang="en-US" sz="2400" b="1" dirty="0" smtClean="0">
                <a:sym typeface="Symbol" pitchFamily="18" charset="2"/>
              </a:rPr>
              <a:t>Design Principles for Governing Sustainable Resources</a:t>
            </a:r>
          </a:p>
          <a:p>
            <a:pPr marL="1257300" lvl="2" indent="-457200" eaLnBrk="1" hangingPunct="1">
              <a:buFont typeface="Symbol" pitchFamily="18" charset="2"/>
              <a:buChar char="·"/>
            </a:pPr>
            <a:r>
              <a:rPr lang="en-US" sz="2000" b="1" dirty="0" smtClean="0">
                <a:sym typeface="Symbol" pitchFamily="18" charset="2"/>
              </a:rPr>
              <a:t>Clearly defined boundaries</a:t>
            </a:r>
          </a:p>
          <a:p>
            <a:pPr marL="1257300" lvl="2" indent="-457200" eaLnBrk="1" hangingPunct="1">
              <a:buFont typeface="Symbol" pitchFamily="18" charset="2"/>
              <a:buChar char="·"/>
            </a:pPr>
            <a:r>
              <a:rPr lang="en-US" sz="2000" b="1" dirty="0" smtClean="0">
                <a:sym typeface="Symbol" pitchFamily="18" charset="2"/>
              </a:rPr>
              <a:t>Proportional equivalence btw benefits and costs</a:t>
            </a:r>
          </a:p>
          <a:p>
            <a:pPr marL="1257300" lvl="2" indent="-457200" eaLnBrk="1" hangingPunct="1">
              <a:buFont typeface="Symbol" pitchFamily="18" charset="2"/>
              <a:buChar char="·"/>
            </a:pPr>
            <a:r>
              <a:rPr lang="en-US" sz="2000" b="1" dirty="0" smtClean="0">
                <a:sym typeface="Symbol" pitchFamily="18" charset="2"/>
              </a:rPr>
              <a:t>Governance by those affected</a:t>
            </a:r>
          </a:p>
          <a:p>
            <a:pPr marL="1257300" lvl="2" indent="-457200" eaLnBrk="1" hangingPunct="1">
              <a:buFont typeface="Symbol" pitchFamily="18" charset="2"/>
              <a:buChar char="·"/>
            </a:pPr>
            <a:r>
              <a:rPr lang="en-US" sz="2000" b="1" dirty="0" smtClean="0">
                <a:sym typeface="Symbol" pitchFamily="18" charset="2"/>
              </a:rPr>
              <a:t>Monitoring</a:t>
            </a:r>
          </a:p>
          <a:p>
            <a:pPr marL="1257300" lvl="2" indent="-457200" eaLnBrk="1" hangingPunct="1">
              <a:buFont typeface="Symbol" pitchFamily="18" charset="2"/>
              <a:buChar char="·"/>
            </a:pPr>
            <a:r>
              <a:rPr lang="en-US" sz="2000" b="1" dirty="0" smtClean="0">
                <a:sym typeface="Symbol" pitchFamily="18" charset="2"/>
              </a:rPr>
              <a:t>Graduated sanctions</a:t>
            </a:r>
          </a:p>
          <a:p>
            <a:pPr marL="1257300" lvl="2" indent="-457200" eaLnBrk="1" hangingPunct="1">
              <a:buFont typeface="Symbol" pitchFamily="18" charset="2"/>
              <a:buChar char="·"/>
            </a:pPr>
            <a:r>
              <a:rPr lang="en-US" sz="2000" b="1" dirty="0" smtClean="0">
                <a:sym typeface="Symbol" pitchFamily="18" charset="2"/>
              </a:rPr>
              <a:t>Conflict-resolution mechanisms</a:t>
            </a:r>
          </a:p>
          <a:p>
            <a:pPr marL="1257300" lvl="2" indent="-457200" eaLnBrk="1" hangingPunct="1">
              <a:buFont typeface="Symbol" pitchFamily="18" charset="2"/>
              <a:buChar char="·"/>
            </a:pPr>
            <a:r>
              <a:rPr lang="en-US" sz="2000" b="1" dirty="0" smtClean="0">
                <a:sym typeface="Symbol" pitchFamily="18" charset="2"/>
              </a:rPr>
              <a:t>Minimal recognition of rights for self-organization</a:t>
            </a:r>
          </a:p>
          <a:p>
            <a:pPr marL="1257300" lvl="2" indent="-457200" eaLnBrk="1" hangingPunct="1">
              <a:buFont typeface="Symbol" pitchFamily="18" charset="2"/>
              <a:buChar char="·"/>
            </a:pPr>
            <a:r>
              <a:rPr lang="en-US" sz="2000" b="1" dirty="0" smtClean="0">
                <a:sym typeface="Symbol" pitchFamily="18" charset="2"/>
              </a:rPr>
              <a:t>Nested enterprises</a:t>
            </a:r>
          </a:p>
          <a:p>
            <a:pPr marL="0" indent="0">
              <a:buNone/>
            </a:pPr>
            <a:endParaRPr lang="en-US" sz="2400" b="1" dirty="0">
              <a:sym typeface="Symbol" pitchFamily="18" charset="2"/>
            </a:endParaRPr>
          </a:p>
          <a:p>
            <a:pPr marL="0" indent="0">
              <a:buNone/>
            </a:pPr>
            <a:r>
              <a:rPr lang="en-US" sz="2400" b="1" dirty="0" smtClean="0">
                <a:sym typeface="Symbol" pitchFamily="18" charset="2"/>
              </a:rPr>
              <a:t>We </a:t>
            </a:r>
            <a:r>
              <a:rPr lang="en-US" sz="2400" b="1" dirty="0">
                <a:sym typeface="Symbol" pitchFamily="18" charset="2"/>
              </a:rPr>
              <a:t>apply a similar approach to study knowledge </a:t>
            </a:r>
            <a:r>
              <a:rPr lang="en-US" sz="2400" b="1" dirty="0" smtClean="0">
                <a:sym typeface="Symbol" pitchFamily="18" charset="2"/>
              </a:rPr>
              <a:t>commons, but we </a:t>
            </a:r>
            <a:r>
              <a:rPr lang="en-US" sz="2400" b="1" dirty="0" smtClean="0">
                <a:solidFill>
                  <a:srgbClr val="FF0000"/>
                </a:solidFill>
                <a:sym typeface="Symbol" pitchFamily="18" charset="2"/>
              </a:rPr>
              <a:t>do not </a:t>
            </a:r>
            <a:r>
              <a:rPr lang="en-US" sz="2400" b="1" dirty="0" smtClean="0">
                <a:sym typeface="Symbol" pitchFamily="18" charset="2"/>
              </a:rPr>
              <a:t>anticipate uncovering the </a:t>
            </a:r>
            <a:r>
              <a:rPr lang="en-US" sz="2400" b="1" dirty="0" smtClean="0">
                <a:solidFill>
                  <a:srgbClr val="FF0000"/>
                </a:solidFill>
                <a:sym typeface="Symbol" pitchFamily="18" charset="2"/>
              </a:rPr>
              <a:t>same</a:t>
            </a:r>
            <a:r>
              <a:rPr lang="en-US" sz="2400" b="1" dirty="0" smtClean="0">
                <a:sym typeface="Symbol" pitchFamily="18" charset="2"/>
              </a:rPr>
              <a:t> design principles because intellectual resources are </a:t>
            </a:r>
            <a:r>
              <a:rPr lang="en-US" sz="2400" b="1" dirty="0" smtClean="0">
                <a:solidFill>
                  <a:srgbClr val="FF0000"/>
                </a:solidFill>
                <a:sym typeface="Symbol" pitchFamily="18" charset="2"/>
              </a:rPr>
              <a:t>different</a:t>
            </a:r>
            <a:r>
              <a:rPr lang="en-US" sz="2400" b="1" dirty="0" smtClean="0">
                <a:sym typeface="Symbol" pitchFamily="18" charset="2"/>
              </a:rPr>
              <a:t> in important ways –</a:t>
            </a:r>
          </a:p>
          <a:p>
            <a:pPr lvl="1" indent="-342900" eaLnBrk="1" hangingPunct="1">
              <a:buFontTx/>
              <a:buChar char="-"/>
            </a:pPr>
            <a:r>
              <a:rPr lang="en-US" sz="2400" b="1" dirty="0" err="1" smtClean="0">
                <a:sym typeface="Symbol" pitchFamily="18" charset="2"/>
              </a:rPr>
              <a:t>Nonrivalry</a:t>
            </a:r>
            <a:endParaRPr lang="en-US" sz="2400" b="1" dirty="0" smtClean="0">
              <a:sym typeface="Symbol" pitchFamily="18" charset="2"/>
            </a:endParaRPr>
          </a:p>
          <a:p>
            <a:pPr lvl="1" indent="-342900" eaLnBrk="1" hangingPunct="1">
              <a:buFontTx/>
              <a:buChar char="-"/>
            </a:pPr>
            <a:r>
              <a:rPr lang="en-US" sz="2400" b="1" dirty="0" smtClean="0">
                <a:sym typeface="Symbol" pitchFamily="18" charset="2"/>
              </a:rPr>
              <a:t>Resources must be created, not just managed</a:t>
            </a:r>
          </a:p>
          <a:p>
            <a:pPr marL="1257300" lvl="2" indent="-457200" eaLnBrk="1" hangingPunct="1">
              <a:buFont typeface="Symbol" pitchFamily="18" charset="2"/>
              <a:buChar char="·"/>
            </a:pPr>
            <a:endParaRPr lang="en-US" b="1" dirty="0" smtClean="0">
              <a:sym typeface="Symbol" pitchFamily="18" charset="2"/>
            </a:endParaRPr>
          </a:p>
        </p:txBody>
      </p:sp>
    </p:spTree>
    <p:extLst>
      <p:ext uri="{BB962C8B-B14F-4D97-AF65-F5344CB8AC3E}">
        <p14:creationId xmlns:p14="http://schemas.microsoft.com/office/powerpoint/2010/main" val="18459421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228600" y="0"/>
            <a:ext cx="8686800" cy="609600"/>
          </a:xfrm>
        </p:spPr>
        <p:txBody>
          <a:bodyPr/>
          <a:lstStyle/>
          <a:p>
            <a:pPr eaLnBrk="1" hangingPunct="1"/>
            <a:r>
              <a:rPr lang="en-US" sz="2800" b="1" dirty="0" smtClean="0">
                <a:solidFill>
                  <a:srgbClr val="66FFFF"/>
                </a:solidFill>
                <a:latin typeface="Comic Sans MS" pitchFamily="66" charset="0"/>
              </a:rPr>
              <a:t>MAPPING TO THE CULTURAL ENVIRONMENT:  </a:t>
            </a:r>
          </a:p>
        </p:txBody>
      </p:sp>
      <p:sp>
        <p:nvSpPr>
          <p:cNvPr id="3075" name="Rectangle 3"/>
          <p:cNvSpPr>
            <a:spLocks noGrp="1" noChangeArrowheads="1"/>
          </p:cNvSpPr>
          <p:nvPr>
            <p:ph idx="1"/>
          </p:nvPr>
        </p:nvSpPr>
        <p:spPr>
          <a:xfrm>
            <a:off x="0" y="685800"/>
            <a:ext cx="9144000" cy="5715000"/>
          </a:xfrm>
        </p:spPr>
        <p:txBody>
          <a:bodyPr/>
          <a:lstStyle/>
          <a:p>
            <a:pPr marL="857250" lvl="1" indent="-457200" eaLnBrk="1" hangingPunct="1"/>
            <a:r>
              <a:rPr lang="en-US" b="1" dirty="0" smtClean="0">
                <a:sym typeface="Symbol" pitchFamily="18" charset="2"/>
              </a:rPr>
              <a:t>IAD Framework must be adapted</a:t>
            </a:r>
          </a:p>
          <a:p>
            <a:pPr marL="1257300" lvl="2" indent="-457200" eaLnBrk="1" hangingPunct="1"/>
            <a:r>
              <a:rPr lang="en-US" b="1" dirty="0" smtClean="0">
                <a:sym typeface="Symbol" pitchFamily="18" charset="2"/>
              </a:rPr>
              <a:t>In natural resource context resource characteristics are primarily exogenous, actions focus  on use</a:t>
            </a:r>
          </a:p>
          <a:p>
            <a:pPr marL="1257300" lvl="2" indent="-457200" eaLnBrk="1" hangingPunct="1"/>
            <a:r>
              <a:rPr lang="en-US" b="1" dirty="0" smtClean="0">
                <a:sym typeface="Symbol" pitchFamily="18" charset="2"/>
              </a:rPr>
              <a:t>In cultural context resources are human-made, actions focus on production </a:t>
            </a:r>
            <a:r>
              <a:rPr lang="en-US" b="1" i="1" dirty="0" smtClean="0">
                <a:sym typeface="Symbol" pitchFamily="18" charset="2"/>
              </a:rPr>
              <a:t>and</a:t>
            </a:r>
            <a:r>
              <a:rPr lang="en-US" b="1" dirty="0" smtClean="0">
                <a:sym typeface="Symbol" pitchFamily="18" charset="2"/>
              </a:rPr>
              <a:t> use</a:t>
            </a:r>
          </a:p>
        </p:txBody>
      </p:sp>
      <p:pic>
        <p:nvPicPr>
          <p:cNvPr id="46082" name="Picture 2"/>
          <p:cNvPicPr>
            <a:picLocks noChangeAspect="1" noChangeArrowheads="1"/>
          </p:cNvPicPr>
          <p:nvPr/>
        </p:nvPicPr>
        <p:blipFill>
          <a:blip r:embed="rId3" cstate="print"/>
          <a:srcRect/>
          <a:stretch>
            <a:fillRect/>
          </a:stretch>
        </p:blipFill>
        <p:spPr bwMode="auto">
          <a:xfrm>
            <a:off x="400838" y="3211629"/>
            <a:ext cx="8415096" cy="3046128"/>
          </a:xfrm>
          <a:prstGeom prst="rect">
            <a:avLst/>
          </a:prstGeom>
          <a:noFill/>
          <a:ln w="76200">
            <a:noFill/>
            <a:miter lim="800000"/>
            <a:headEnd/>
            <a:tailEnd/>
          </a:ln>
          <a:effectLst/>
        </p:spPr>
      </p:pic>
      <p:sp>
        <p:nvSpPr>
          <p:cNvPr id="5" name="Oval 4"/>
          <p:cNvSpPr/>
          <p:nvPr/>
        </p:nvSpPr>
        <p:spPr bwMode="auto">
          <a:xfrm>
            <a:off x="1219200" y="4038600"/>
            <a:ext cx="1600200" cy="762000"/>
          </a:xfrm>
          <a:prstGeom prst="ellipse">
            <a:avLst/>
          </a:prstGeom>
          <a:noFill/>
          <a:ln w="38100" cap="flat" cmpd="sng" algn="ctr">
            <a:solidFill>
              <a:srgbClr val="0070C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smtClean="0">
              <a:ln>
                <a:noFill/>
              </a:ln>
              <a:solidFill>
                <a:schemeClr val="tx1"/>
              </a:solidFill>
              <a:effectLst/>
              <a:latin typeface="Arial" charset="0"/>
            </a:endParaRPr>
          </a:p>
        </p:txBody>
      </p:sp>
      <p:cxnSp>
        <p:nvCxnSpPr>
          <p:cNvPr id="7" name="Straight Arrow Connector 6"/>
          <p:cNvCxnSpPr/>
          <p:nvPr/>
        </p:nvCxnSpPr>
        <p:spPr bwMode="auto">
          <a:xfrm rot="10800000" flipV="1">
            <a:off x="4495800" y="3886200"/>
            <a:ext cx="1752600" cy="76200"/>
          </a:xfrm>
          <a:prstGeom prst="straightConnector1">
            <a:avLst/>
          </a:prstGeom>
          <a:solidFill>
            <a:schemeClr val="accent1"/>
          </a:solidFill>
          <a:ln w="38100" cap="flat" cmpd="sng" algn="ctr">
            <a:solidFill>
              <a:schemeClr val="bg1">
                <a:lumMod val="60000"/>
                <a:lumOff val="40000"/>
              </a:schemeClr>
            </a:solidFill>
            <a:prstDash val="solid"/>
            <a:round/>
            <a:headEnd type="none" w="med" len="med"/>
            <a:tailEnd type="arrow"/>
          </a:ln>
          <a:effectLst/>
        </p:spPr>
      </p:cxnSp>
      <p:sp>
        <p:nvSpPr>
          <p:cNvPr id="10" name="TextBox 9"/>
          <p:cNvSpPr txBox="1"/>
          <p:nvPr/>
        </p:nvSpPr>
        <p:spPr>
          <a:xfrm>
            <a:off x="6400800" y="3733800"/>
            <a:ext cx="1924839" cy="584775"/>
          </a:xfrm>
          <a:prstGeom prst="rect">
            <a:avLst/>
          </a:prstGeom>
          <a:noFill/>
        </p:spPr>
        <p:txBody>
          <a:bodyPr wrap="square" rtlCol="0">
            <a:spAutoFit/>
          </a:bodyPr>
          <a:lstStyle/>
          <a:p>
            <a:r>
              <a:rPr lang="en-US" dirty="0" smtClean="0">
                <a:solidFill>
                  <a:srgbClr val="0070C0"/>
                </a:solidFill>
              </a:rPr>
              <a:t>Actions produce resources</a:t>
            </a:r>
            <a:endParaRPr lang="en-US" dirty="0">
              <a:solidFill>
                <a:srgbClr val="0070C0"/>
              </a:solidFill>
            </a:endParaRPr>
          </a:p>
        </p:txBody>
      </p:sp>
      <p:cxnSp>
        <p:nvCxnSpPr>
          <p:cNvPr id="12" name="Straight Arrow Connector 11"/>
          <p:cNvCxnSpPr/>
          <p:nvPr/>
        </p:nvCxnSpPr>
        <p:spPr bwMode="auto">
          <a:xfrm flipH="1" flipV="1">
            <a:off x="4876800" y="5851070"/>
            <a:ext cx="1371600" cy="228600"/>
          </a:xfrm>
          <a:prstGeom prst="straightConnector1">
            <a:avLst/>
          </a:prstGeom>
          <a:solidFill>
            <a:schemeClr val="accent1"/>
          </a:solidFill>
          <a:ln w="28575" cap="flat" cmpd="sng" algn="ctr">
            <a:solidFill>
              <a:schemeClr val="bg1">
                <a:lumMod val="60000"/>
                <a:lumOff val="40000"/>
              </a:schemeClr>
            </a:solidFill>
            <a:prstDash val="solid"/>
            <a:round/>
            <a:headEnd type="none" w="med" len="med"/>
            <a:tailEnd type="arrow"/>
          </a:ln>
          <a:effectLst/>
        </p:spPr>
      </p:cxnSp>
      <p:sp>
        <p:nvSpPr>
          <p:cNvPr id="16" name="TextBox 15"/>
          <p:cNvSpPr txBox="1"/>
          <p:nvPr/>
        </p:nvSpPr>
        <p:spPr>
          <a:xfrm>
            <a:off x="6248400" y="5672982"/>
            <a:ext cx="2209800" cy="584775"/>
          </a:xfrm>
          <a:prstGeom prst="rect">
            <a:avLst/>
          </a:prstGeom>
          <a:noFill/>
        </p:spPr>
        <p:txBody>
          <a:bodyPr wrap="square" rtlCol="0">
            <a:spAutoFit/>
          </a:bodyPr>
          <a:lstStyle/>
          <a:p>
            <a:r>
              <a:rPr lang="en-US" dirty="0" smtClean="0">
                <a:solidFill>
                  <a:srgbClr val="0070C0"/>
                </a:solidFill>
              </a:rPr>
              <a:t>Outcomes are resources/ attributes</a:t>
            </a:r>
            <a:endParaRPr lang="en-US" dirty="0">
              <a:solidFill>
                <a:srgbClr val="0070C0"/>
              </a:solidFill>
            </a:endParaRPr>
          </a:p>
        </p:txBody>
      </p:sp>
    </p:spTree>
    <p:extLst>
      <p:ext uri="{BB962C8B-B14F-4D97-AF65-F5344CB8AC3E}">
        <p14:creationId xmlns:p14="http://schemas.microsoft.com/office/powerpoint/2010/main" val="3048183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903A8E62-668D-4575-A5BB-E0B2C883905F}" type="slidenum">
              <a:rPr lang="en-US" smtClean="0"/>
              <a:pPr>
                <a:defRPr/>
              </a:pPr>
              <a:t>18</a:t>
            </a:fld>
            <a:endParaRPr lang="en-US"/>
          </a:p>
        </p:txBody>
      </p:sp>
      <p:sp>
        <p:nvSpPr>
          <p:cNvPr id="5" name="Content Placeholder 4"/>
          <p:cNvSpPr>
            <a:spLocks noGrp="1"/>
          </p:cNvSpPr>
          <p:nvPr>
            <p:ph idx="1"/>
          </p:nvPr>
        </p:nvSpPr>
        <p:spPr>
          <a:xfrm>
            <a:off x="228600" y="152400"/>
            <a:ext cx="8763000" cy="6705600"/>
          </a:xfrm>
        </p:spPr>
        <p:txBody>
          <a:bodyPr>
            <a:normAutofit lnSpcReduction="10000"/>
          </a:bodyPr>
          <a:lstStyle/>
          <a:p>
            <a:pPr marL="400050" lvl="0" indent="-400050">
              <a:spcBef>
                <a:spcPts val="0"/>
              </a:spcBef>
              <a:spcAft>
                <a:spcPts val="0"/>
              </a:spcAft>
              <a:buFont typeface="+mj-lt"/>
              <a:buAutoNum type="romanUcPeriod"/>
            </a:pPr>
            <a:r>
              <a:rPr lang="en-US" sz="1600" b="1" dirty="0" smtClean="0">
                <a:solidFill>
                  <a:srgbClr val="FF0000"/>
                </a:solidFill>
                <a:latin typeface="Times New Roman"/>
              </a:rPr>
              <a:t>Background Environment</a:t>
            </a:r>
            <a:endParaRPr lang="en-US" sz="1600" b="1" dirty="0" smtClean="0">
              <a:solidFill>
                <a:srgbClr val="FF0000"/>
              </a:solidFill>
            </a:endParaRPr>
          </a:p>
          <a:p>
            <a:pPr lvl="1">
              <a:spcBef>
                <a:spcPts val="0"/>
              </a:spcBef>
              <a:spcAft>
                <a:spcPts val="0"/>
              </a:spcAft>
              <a:buFont typeface="+mj-lt"/>
              <a:buAutoNum type="alphaUcPeriod"/>
            </a:pPr>
            <a:r>
              <a:rPr lang="en-US" sz="1400" b="1" dirty="0" smtClean="0">
                <a:latin typeface="Times New Roman"/>
              </a:rPr>
              <a:t>What </a:t>
            </a:r>
            <a:r>
              <a:rPr lang="en-US" sz="1400" b="1" dirty="0">
                <a:latin typeface="Times New Roman"/>
              </a:rPr>
              <a:t>is the background context (legal, cultural, etc.) of this particular commons?</a:t>
            </a:r>
            <a:endParaRPr lang="en-US" sz="1400" b="1" dirty="0"/>
          </a:p>
          <a:p>
            <a:pPr lvl="1">
              <a:spcBef>
                <a:spcPts val="0"/>
              </a:spcBef>
              <a:spcAft>
                <a:spcPts val="0"/>
              </a:spcAft>
              <a:buFont typeface="+mj-lt"/>
              <a:buAutoNum type="alphaUcPeriod"/>
            </a:pPr>
            <a:r>
              <a:rPr lang="en-US" sz="1400" b="1" dirty="0">
                <a:latin typeface="Times New Roman"/>
              </a:rPr>
              <a:t>What is the “default” status of the resources involved in the commons?  Patented?  Copyright? Open?</a:t>
            </a:r>
            <a:endParaRPr lang="en-US" sz="1400" b="1" dirty="0"/>
          </a:p>
          <a:p>
            <a:pPr marL="285750" marR="0" indent="-285750">
              <a:lnSpc>
                <a:spcPct val="115000"/>
              </a:lnSpc>
              <a:spcBef>
                <a:spcPts val="0"/>
              </a:spcBef>
              <a:spcAft>
                <a:spcPts val="0"/>
              </a:spcAft>
              <a:buFont typeface="+mj-lt"/>
              <a:buAutoNum type="romanUcPeriod"/>
            </a:pPr>
            <a:endParaRPr lang="en-US" sz="1400" b="1" dirty="0" smtClean="0">
              <a:latin typeface="Calibri"/>
              <a:ea typeface="Calibri"/>
              <a:cs typeface="Times New Roman"/>
            </a:endParaRPr>
          </a:p>
          <a:p>
            <a:pPr marL="400050" lvl="0" indent="-400050">
              <a:spcBef>
                <a:spcPts val="0"/>
              </a:spcBef>
              <a:spcAft>
                <a:spcPts val="0"/>
              </a:spcAft>
              <a:buFont typeface="+mj-lt"/>
              <a:buAutoNum type="romanUcPeriod"/>
            </a:pPr>
            <a:r>
              <a:rPr lang="en-US" sz="1600" b="1" dirty="0" smtClean="0">
                <a:solidFill>
                  <a:srgbClr val="FF0000"/>
                </a:solidFill>
                <a:latin typeface="Times New Roman"/>
              </a:rPr>
              <a:t>Attributes of the Commons</a:t>
            </a:r>
            <a:endParaRPr lang="en-US" sz="1600" b="1" dirty="0" smtClean="0">
              <a:solidFill>
                <a:srgbClr val="FF0000"/>
              </a:solidFill>
            </a:endParaRPr>
          </a:p>
          <a:p>
            <a:pPr lvl="1">
              <a:spcBef>
                <a:spcPts val="0"/>
              </a:spcBef>
              <a:spcAft>
                <a:spcPts val="0"/>
              </a:spcAft>
              <a:buFont typeface="+mj-lt"/>
              <a:buAutoNum type="alphaUcPeriod"/>
            </a:pPr>
            <a:r>
              <a:rPr lang="en-US" sz="1400" b="1" dirty="0" smtClean="0">
                <a:solidFill>
                  <a:srgbClr val="FFFF00"/>
                </a:solidFill>
                <a:latin typeface="Times New Roman"/>
              </a:rPr>
              <a:t>Resources</a:t>
            </a:r>
            <a:endParaRPr lang="en-US" sz="1400" b="1" dirty="0" smtClean="0">
              <a:solidFill>
                <a:srgbClr val="FFFF00"/>
              </a:solidFill>
            </a:endParaRPr>
          </a:p>
          <a:p>
            <a:pPr marL="1200150" lvl="2" indent="-285750">
              <a:spcBef>
                <a:spcPts val="0"/>
              </a:spcBef>
              <a:spcAft>
                <a:spcPts val="0"/>
              </a:spcAft>
              <a:buFont typeface="+mj-lt"/>
              <a:buAutoNum type="romanLcPeriod"/>
            </a:pPr>
            <a:r>
              <a:rPr lang="en-US" sz="1200" b="1" dirty="0"/>
              <a:t>What resources are pooled and how they are created or obtained</a:t>
            </a:r>
            <a:r>
              <a:rPr lang="en-US" sz="1200" b="1" dirty="0" smtClean="0"/>
              <a:t>?</a:t>
            </a:r>
          </a:p>
          <a:p>
            <a:pPr marL="1200150" lvl="2" indent="-285750">
              <a:spcBef>
                <a:spcPts val="0"/>
              </a:spcBef>
              <a:spcAft>
                <a:spcPts val="0"/>
              </a:spcAft>
              <a:buFont typeface="+mj-lt"/>
              <a:buAutoNum type="romanLcPeriod"/>
            </a:pPr>
            <a:r>
              <a:rPr lang="en-US" sz="1200" b="1" dirty="0" smtClean="0">
                <a:latin typeface="Times New Roman"/>
              </a:rPr>
              <a:t>What are the characteristics of the resources, such as whether they are rival or non-rival, whether they are tangible or intangible, </a:t>
            </a:r>
          </a:p>
          <a:p>
            <a:pPr marL="1200150" lvl="2" indent="-285750">
              <a:spcBef>
                <a:spcPts val="0"/>
              </a:spcBef>
              <a:spcAft>
                <a:spcPts val="0"/>
              </a:spcAft>
              <a:buFont typeface="+mj-lt"/>
              <a:buAutoNum type="romanLcPeriod"/>
            </a:pPr>
            <a:r>
              <a:rPr lang="en-US" sz="1200" b="1" dirty="0" smtClean="0">
                <a:latin typeface="Times New Roman"/>
              </a:rPr>
              <a:t>What technologies and skills are needed to create, obtain, maintain and use them?</a:t>
            </a:r>
            <a:endParaRPr lang="en-US" sz="1200" b="1" dirty="0" smtClean="0"/>
          </a:p>
          <a:p>
            <a:pPr lvl="1">
              <a:spcBef>
                <a:spcPts val="0"/>
              </a:spcBef>
              <a:spcAft>
                <a:spcPts val="0"/>
              </a:spcAft>
              <a:buFont typeface="+mj-lt"/>
              <a:buAutoNum type="alphaUcPeriod"/>
            </a:pPr>
            <a:r>
              <a:rPr lang="en-US" sz="1400" b="1" dirty="0" smtClean="0">
                <a:solidFill>
                  <a:srgbClr val="FFFF00"/>
                </a:solidFill>
                <a:latin typeface="Times New Roman"/>
              </a:rPr>
              <a:t>Community </a:t>
            </a:r>
            <a:r>
              <a:rPr lang="en-US" sz="1400" b="1" dirty="0">
                <a:solidFill>
                  <a:srgbClr val="FFFF00"/>
                </a:solidFill>
                <a:latin typeface="Times New Roman"/>
              </a:rPr>
              <a:t>Members</a:t>
            </a:r>
            <a:endParaRPr lang="en-US" sz="1400" b="1" dirty="0">
              <a:solidFill>
                <a:srgbClr val="FFFF00"/>
              </a:solidFill>
            </a:endParaRPr>
          </a:p>
          <a:p>
            <a:pPr marL="1200150" lvl="2" indent="-285750">
              <a:spcBef>
                <a:spcPts val="0"/>
              </a:spcBef>
              <a:spcAft>
                <a:spcPts val="0"/>
              </a:spcAft>
              <a:buFont typeface="+mj-lt"/>
              <a:buAutoNum type="romanLcPeriod"/>
            </a:pPr>
            <a:r>
              <a:rPr lang="en-US" sz="1200" b="1" dirty="0" smtClean="0">
                <a:latin typeface="Times New Roman"/>
              </a:rPr>
              <a:t>Who are the community </a:t>
            </a:r>
            <a:r>
              <a:rPr lang="en-US" sz="1200" b="1" dirty="0">
                <a:latin typeface="Times New Roman"/>
              </a:rPr>
              <a:t>members and </a:t>
            </a:r>
            <a:r>
              <a:rPr lang="en-US" sz="1200" b="1" dirty="0" smtClean="0">
                <a:latin typeface="Times New Roman"/>
              </a:rPr>
              <a:t>what are their roles?</a:t>
            </a:r>
            <a:endParaRPr lang="en-US" sz="1200" b="1" dirty="0"/>
          </a:p>
          <a:p>
            <a:pPr marL="1200150" lvl="2" indent="-285750">
              <a:spcBef>
                <a:spcPts val="0"/>
              </a:spcBef>
              <a:spcAft>
                <a:spcPts val="0"/>
              </a:spcAft>
              <a:buFont typeface="+mj-lt"/>
              <a:buAutoNum type="romanLcPeriod"/>
            </a:pPr>
            <a:r>
              <a:rPr lang="en-US" sz="1200" b="1" dirty="0" smtClean="0">
                <a:latin typeface="Times New Roman"/>
              </a:rPr>
              <a:t>What are the degree </a:t>
            </a:r>
            <a:r>
              <a:rPr lang="en-US" sz="1200" b="1" dirty="0">
                <a:latin typeface="Times New Roman"/>
              </a:rPr>
              <a:t>and nature of openness of the community with respect to each type of community member and the general </a:t>
            </a:r>
            <a:r>
              <a:rPr lang="en-US" sz="1200" b="1" dirty="0" smtClean="0">
                <a:latin typeface="Times New Roman"/>
              </a:rPr>
              <a:t>public?</a:t>
            </a:r>
            <a:endParaRPr lang="en-US" sz="1200" b="1" dirty="0"/>
          </a:p>
          <a:p>
            <a:pPr lvl="1">
              <a:spcBef>
                <a:spcPts val="0"/>
              </a:spcBef>
              <a:spcAft>
                <a:spcPts val="0"/>
              </a:spcAft>
              <a:buFont typeface="+mj-lt"/>
              <a:buAutoNum type="alphaUcPeriod"/>
            </a:pPr>
            <a:r>
              <a:rPr lang="en-US" sz="1400" b="1" dirty="0">
                <a:solidFill>
                  <a:srgbClr val="FFFF00"/>
                </a:solidFill>
                <a:latin typeface="Times New Roman"/>
              </a:rPr>
              <a:t>Goals and </a:t>
            </a:r>
            <a:r>
              <a:rPr lang="en-US" sz="1400" b="1" dirty="0" smtClean="0">
                <a:solidFill>
                  <a:srgbClr val="FFFF00"/>
                </a:solidFill>
                <a:latin typeface="Times New Roman"/>
              </a:rPr>
              <a:t>Objectives</a:t>
            </a:r>
            <a:endParaRPr lang="en-US" sz="1400" b="1" dirty="0">
              <a:solidFill>
                <a:srgbClr val="FFFF00"/>
              </a:solidFill>
            </a:endParaRPr>
          </a:p>
          <a:p>
            <a:pPr marL="1200150" lvl="2" indent="-285750">
              <a:spcBef>
                <a:spcPts val="0"/>
              </a:spcBef>
              <a:spcAft>
                <a:spcPts val="0"/>
              </a:spcAft>
              <a:buFont typeface="+mj-lt"/>
              <a:buAutoNum type="romanLcPeriod"/>
            </a:pPr>
            <a:r>
              <a:rPr lang="en-US" sz="1200" b="1" dirty="0" smtClean="0">
                <a:latin typeface="Times New Roman"/>
              </a:rPr>
              <a:t>What are the </a:t>
            </a:r>
            <a:r>
              <a:rPr lang="en-US" sz="1200" b="1" dirty="0">
                <a:latin typeface="Times New Roman"/>
              </a:rPr>
              <a:t>goals and </a:t>
            </a:r>
            <a:r>
              <a:rPr lang="en-US" sz="1200" b="1" dirty="0" smtClean="0">
                <a:latin typeface="Times New Roman"/>
              </a:rPr>
              <a:t>objectives, including obstacles or dilemmas to overcome?</a:t>
            </a:r>
            <a:endParaRPr lang="en-US" sz="1200" b="1" dirty="0"/>
          </a:p>
          <a:p>
            <a:pPr marL="1200150" lvl="2" indent="-285750">
              <a:spcBef>
                <a:spcPts val="0"/>
              </a:spcBef>
              <a:spcAft>
                <a:spcPts val="0"/>
              </a:spcAft>
              <a:buFont typeface="+mj-lt"/>
              <a:buAutoNum type="romanLcPeriod"/>
            </a:pPr>
            <a:r>
              <a:rPr lang="en-US" sz="1200" b="1" dirty="0" smtClean="0">
                <a:latin typeface="Times New Roman"/>
              </a:rPr>
              <a:t>What are the </a:t>
            </a:r>
            <a:r>
              <a:rPr lang="en-US" sz="1200" b="1" dirty="0">
                <a:latin typeface="Times New Roman"/>
              </a:rPr>
              <a:t>history and narrative of the </a:t>
            </a:r>
            <a:r>
              <a:rPr lang="en-US" sz="1200" b="1" dirty="0" smtClean="0">
                <a:latin typeface="Times New Roman"/>
              </a:rPr>
              <a:t>commons?</a:t>
            </a:r>
            <a:endParaRPr lang="en-US" sz="1200" b="1" dirty="0"/>
          </a:p>
          <a:p>
            <a:pPr marL="285750" marR="0" indent="-285750">
              <a:lnSpc>
                <a:spcPct val="115000"/>
              </a:lnSpc>
              <a:spcBef>
                <a:spcPts val="0"/>
              </a:spcBef>
              <a:spcAft>
                <a:spcPts val="0"/>
              </a:spcAft>
              <a:buFont typeface="+mj-lt"/>
              <a:buAutoNum type="romanUcPeriod"/>
            </a:pPr>
            <a:endParaRPr lang="en-US" sz="1400" b="1" dirty="0">
              <a:latin typeface="Calibri"/>
              <a:ea typeface="Calibri"/>
              <a:cs typeface="Times New Roman"/>
            </a:endParaRPr>
          </a:p>
          <a:p>
            <a:pPr marL="400050" lvl="0" indent="-400050">
              <a:spcBef>
                <a:spcPts val="0"/>
              </a:spcBef>
              <a:spcAft>
                <a:spcPts val="0"/>
              </a:spcAft>
              <a:buFont typeface="+mj-lt"/>
              <a:buAutoNum type="romanUcPeriod"/>
            </a:pPr>
            <a:r>
              <a:rPr lang="en-US" sz="1600" b="1" dirty="0">
                <a:solidFill>
                  <a:srgbClr val="FF0000"/>
                </a:solidFill>
                <a:latin typeface="Times New Roman"/>
              </a:rPr>
              <a:t>Governance</a:t>
            </a:r>
            <a:endParaRPr lang="en-US" sz="1600" b="1" dirty="0">
              <a:solidFill>
                <a:srgbClr val="FF0000"/>
              </a:solidFill>
            </a:endParaRPr>
          </a:p>
          <a:p>
            <a:pPr marL="685800" lvl="1" indent="-228600">
              <a:spcBef>
                <a:spcPts val="0"/>
              </a:spcBef>
              <a:spcAft>
                <a:spcPts val="0"/>
              </a:spcAft>
              <a:buFont typeface="+mj-lt"/>
              <a:buAutoNum type="alphaUcPeriod"/>
            </a:pPr>
            <a:r>
              <a:rPr lang="en-US" sz="1400" b="1" dirty="0">
                <a:latin typeface="Times New Roman"/>
              </a:rPr>
              <a:t>What are the governance mechanisms of the commons (e.g., membership rules, resource contribution or extraction standards and requirements, conflict resolution mechanisms, sanctions for rule violation</a:t>
            </a:r>
            <a:r>
              <a:rPr lang="en-US" sz="1400" b="1" dirty="0" smtClean="0">
                <a:latin typeface="Times New Roman"/>
              </a:rPr>
              <a:t>)?</a:t>
            </a:r>
            <a:endParaRPr lang="en-US" sz="1400" b="1" dirty="0"/>
          </a:p>
          <a:p>
            <a:pPr marL="685800" lvl="1" indent="-228600">
              <a:spcBef>
                <a:spcPts val="0"/>
              </a:spcBef>
              <a:spcAft>
                <a:spcPts val="0"/>
              </a:spcAft>
              <a:buFont typeface="+mj-lt"/>
              <a:buAutoNum type="alphaUcPeriod"/>
            </a:pPr>
            <a:r>
              <a:rPr lang="en-US" sz="1400" b="1" dirty="0">
                <a:latin typeface="Times New Roman"/>
              </a:rPr>
              <a:t>Who are the decision-makers and how are they selected?</a:t>
            </a:r>
            <a:endParaRPr lang="en-US" sz="1400" b="1" dirty="0"/>
          </a:p>
          <a:p>
            <a:pPr marL="685800" lvl="1" indent="-228600">
              <a:spcBef>
                <a:spcPts val="0"/>
              </a:spcBef>
              <a:spcAft>
                <a:spcPts val="0"/>
              </a:spcAft>
              <a:buFont typeface="+mj-lt"/>
              <a:buAutoNum type="alphaUcPeriod"/>
            </a:pPr>
            <a:r>
              <a:rPr lang="en-US" sz="1400" b="1" dirty="0">
                <a:latin typeface="Times New Roman"/>
              </a:rPr>
              <a:t>What are the institutions that govern decision-making?</a:t>
            </a:r>
            <a:endParaRPr lang="en-US" sz="1400" b="1" dirty="0"/>
          </a:p>
          <a:p>
            <a:pPr marL="685800" lvl="1" indent="-228600">
              <a:spcBef>
                <a:spcPts val="0"/>
              </a:spcBef>
              <a:spcAft>
                <a:spcPts val="0"/>
              </a:spcAft>
              <a:buFont typeface="+mj-lt"/>
              <a:buAutoNum type="alphaUcPeriod"/>
            </a:pPr>
            <a:r>
              <a:rPr lang="en-US" sz="1400" b="1" dirty="0">
                <a:latin typeface="Times New Roman"/>
              </a:rPr>
              <a:t>What informal norms govern the commons?</a:t>
            </a:r>
            <a:endParaRPr lang="en-US" sz="1400" b="1" dirty="0"/>
          </a:p>
          <a:p>
            <a:pPr marL="685800" lvl="1" indent="-228600">
              <a:spcBef>
                <a:spcPts val="0"/>
              </a:spcBef>
              <a:spcAft>
                <a:spcPts val="0"/>
              </a:spcAft>
              <a:buFont typeface="+mj-lt"/>
              <a:buAutoNum type="alphaUcPeriod"/>
            </a:pPr>
            <a:r>
              <a:rPr lang="en-US" sz="1400" b="1" dirty="0">
                <a:latin typeface="Times New Roman"/>
              </a:rPr>
              <a:t>How do nonmembers interact with the commons?  What institutions govern those interactions?</a:t>
            </a:r>
            <a:endParaRPr lang="en-US" sz="1400" b="1" dirty="0"/>
          </a:p>
          <a:p>
            <a:pPr marL="685800" lvl="1" indent="-228600">
              <a:spcBef>
                <a:spcPts val="0"/>
              </a:spcBef>
              <a:spcAft>
                <a:spcPts val="0"/>
              </a:spcAft>
              <a:buFont typeface="+mj-lt"/>
              <a:buAutoNum type="alphaUcPeriod"/>
            </a:pPr>
            <a:r>
              <a:rPr lang="en-US" sz="1400" b="1" dirty="0">
                <a:latin typeface="Times New Roman"/>
              </a:rPr>
              <a:t>What legal structures (including intellectual property rules, subsidies, contract and licensing law, antitrust provisions) govern the functioning of the commons?</a:t>
            </a:r>
            <a:endParaRPr lang="en-US" sz="1400" b="1" dirty="0"/>
          </a:p>
          <a:p>
            <a:pPr marL="285750" marR="0" indent="-285750">
              <a:lnSpc>
                <a:spcPct val="115000"/>
              </a:lnSpc>
              <a:spcBef>
                <a:spcPts val="0"/>
              </a:spcBef>
              <a:spcAft>
                <a:spcPts val="0"/>
              </a:spcAft>
              <a:buFont typeface="+mj-lt"/>
              <a:buAutoNum type="romanUcPeriod"/>
            </a:pPr>
            <a:endParaRPr lang="en-US" sz="1400" b="1" dirty="0">
              <a:latin typeface="Calibri"/>
              <a:ea typeface="Calibri"/>
              <a:cs typeface="Times New Roman"/>
            </a:endParaRPr>
          </a:p>
          <a:p>
            <a:pPr marL="400050" lvl="0" indent="-400050">
              <a:spcBef>
                <a:spcPts val="0"/>
              </a:spcBef>
              <a:spcAft>
                <a:spcPts val="0"/>
              </a:spcAft>
              <a:buFont typeface="+mj-lt"/>
              <a:buAutoNum type="romanUcPeriod"/>
            </a:pPr>
            <a:r>
              <a:rPr lang="en-US" sz="1600" b="1" dirty="0">
                <a:solidFill>
                  <a:srgbClr val="FF0000"/>
                </a:solidFill>
                <a:latin typeface="Times New Roman"/>
              </a:rPr>
              <a:t>Patterns and Outcomes</a:t>
            </a:r>
            <a:endParaRPr lang="en-US" sz="1600" b="1" dirty="0">
              <a:solidFill>
                <a:srgbClr val="FF0000"/>
              </a:solidFill>
            </a:endParaRPr>
          </a:p>
          <a:p>
            <a:pPr lvl="1">
              <a:spcBef>
                <a:spcPts val="0"/>
              </a:spcBef>
              <a:spcAft>
                <a:spcPts val="0"/>
              </a:spcAft>
              <a:buFont typeface="+mj-lt"/>
              <a:buAutoNum type="alphaUcPeriod"/>
            </a:pPr>
            <a:r>
              <a:rPr lang="en-US" sz="1400" b="1" dirty="0">
                <a:latin typeface="Times New Roman"/>
              </a:rPr>
              <a:t>What benefits are delivered to members and to others (including innovations and creative output, production, sharing, and dissemination of those innovations and output to a broader audience, and social interactions that emerge from the commons?)</a:t>
            </a:r>
            <a:endParaRPr lang="en-US" sz="1400" b="1" dirty="0"/>
          </a:p>
          <a:p>
            <a:pPr lvl="1" algn="just">
              <a:spcBef>
                <a:spcPts val="0"/>
              </a:spcBef>
              <a:spcAft>
                <a:spcPts val="0"/>
              </a:spcAft>
              <a:buFont typeface="+mj-lt"/>
              <a:buAutoNum type="alphaUcPeriod"/>
            </a:pPr>
            <a:r>
              <a:rPr lang="en-US" sz="1400" b="1" dirty="0">
                <a:latin typeface="Times New Roman"/>
              </a:rPr>
              <a:t>What costs and risks are associated with the commons, including, for example, any negative externalities</a:t>
            </a:r>
            <a:r>
              <a:rPr lang="en-US" sz="1400" b="1" dirty="0" smtClean="0">
                <a:latin typeface="Times New Roman"/>
              </a:rPr>
              <a:t>?</a:t>
            </a:r>
            <a:endParaRPr lang="en-US" sz="1400" b="1" dirty="0">
              <a:latin typeface="Calibri"/>
              <a:ea typeface="Calibri"/>
              <a:cs typeface="Times New Roman"/>
            </a:endParaRPr>
          </a:p>
          <a:p>
            <a:endParaRPr lang="en-US" dirty="0"/>
          </a:p>
        </p:txBody>
      </p:sp>
    </p:spTree>
    <p:extLst>
      <p:ext uri="{BB962C8B-B14F-4D97-AF65-F5344CB8AC3E}">
        <p14:creationId xmlns:p14="http://schemas.microsoft.com/office/powerpoint/2010/main" val="29759337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903A8E62-668D-4575-A5BB-E0B2C883905F}" type="slidenum">
              <a:rPr lang="en-US" smtClean="0"/>
              <a:pPr>
                <a:defRPr/>
              </a:pPr>
              <a:t>19</a:t>
            </a:fld>
            <a:endParaRPr lang="en-US"/>
          </a:p>
        </p:txBody>
      </p:sp>
      <p:sp>
        <p:nvSpPr>
          <p:cNvPr id="5" name="Content Placeholder 4"/>
          <p:cNvSpPr>
            <a:spLocks noGrp="1"/>
          </p:cNvSpPr>
          <p:nvPr>
            <p:ph idx="1"/>
          </p:nvPr>
        </p:nvSpPr>
        <p:spPr>
          <a:xfrm>
            <a:off x="228600" y="152400"/>
            <a:ext cx="8763000" cy="6705600"/>
          </a:xfrm>
        </p:spPr>
        <p:txBody>
          <a:bodyPr>
            <a:normAutofit lnSpcReduction="10000"/>
          </a:bodyPr>
          <a:lstStyle/>
          <a:p>
            <a:pPr marL="400050" lvl="0" indent="-400050">
              <a:spcBef>
                <a:spcPts val="0"/>
              </a:spcBef>
              <a:spcAft>
                <a:spcPts val="0"/>
              </a:spcAft>
              <a:buFont typeface="+mj-lt"/>
              <a:buAutoNum type="romanUcPeriod"/>
            </a:pPr>
            <a:r>
              <a:rPr lang="en-US" sz="1600" b="1" dirty="0" smtClean="0">
                <a:solidFill>
                  <a:srgbClr val="FF0000"/>
                </a:solidFill>
                <a:latin typeface="Times New Roman"/>
              </a:rPr>
              <a:t>Background Environment</a:t>
            </a:r>
            <a:endParaRPr lang="en-US" sz="1600" b="1" dirty="0" smtClean="0">
              <a:solidFill>
                <a:srgbClr val="FF0000"/>
              </a:solidFill>
            </a:endParaRPr>
          </a:p>
          <a:p>
            <a:pPr lvl="1">
              <a:spcBef>
                <a:spcPts val="0"/>
              </a:spcBef>
              <a:spcAft>
                <a:spcPts val="0"/>
              </a:spcAft>
              <a:buFont typeface="+mj-lt"/>
              <a:buAutoNum type="alphaUcPeriod"/>
            </a:pPr>
            <a:r>
              <a:rPr lang="en-US" sz="1400" b="1" dirty="0" smtClean="0">
                <a:latin typeface="Times New Roman"/>
              </a:rPr>
              <a:t>What </a:t>
            </a:r>
            <a:r>
              <a:rPr lang="en-US" sz="1400" b="1" dirty="0">
                <a:latin typeface="Times New Roman"/>
              </a:rPr>
              <a:t>is the background context (legal, cultural, etc.) of this particular commons?</a:t>
            </a:r>
            <a:endParaRPr lang="en-US" sz="1400" b="1" dirty="0"/>
          </a:p>
          <a:p>
            <a:pPr lvl="1">
              <a:spcBef>
                <a:spcPts val="0"/>
              </a:spcBef>
              <a:spcAft>
                <a:spcPts val="0"/>
              </a:spcAft>
              <a:buFont typeface="+mj-lt"/>
              <a:buAutoNum type="alphaUcPeriod"/>
            </a:pPr>
            <a:r>
              <a:rPr lang="en-US" sz="1400" b="1" dirty="0">
                <a:latin typeface="Times New Roman"/>
              </a:rPr>
              <a:t>What is the “default” status of the resources involved in the commons?  Patented?  Copyright? Open?</a:t>
            </a:r>
            <a:endParaRPr lang="en-US" sz="1400" b="1" dirty="0"/>
          </a:p>
          <a:p>
            <a:pPr marL="285750" marR="0" indent="-285750">
              <a:lnSpc>
                <a:spcPct val="115000"/>
              </a:lnSpc>
              <a:spcBef>
                <a:spcPts val="0"/>
              </a:spcBef>
              <a:spcAft>
                <a:spcPts val="0"/>
              </a:spcAft>
              <a:buFont typeface="+mj-lt"/>
              <a:buAutoNum type="romanUcPeriod"/>
            </a:pPr>
            <a:endParaRPr lang="en-US" sz="1400" b="1" dirty="0" smtClean="0">
              <a:latin typeface="Calibri"/>
              <a:ea typeface="Calibri"/>
              <a:cs typeface="Times New Roman"/>
            </a:endParaRPr>
          </a:p>
          <a:p>
            <a:pPr marL="400050" lvl="0" indent="-400050">
              <a:spcBef>
                <a:spcPts val="0"/>
              </a:spcBef>
              <a:spcAft>
                <a:spcPts val="0"/>
              </a:spcAft>
              <a:buFont typeface="+mj-lt"/>
              <a:buAutoNum type="romanUcPeriod"/>
            </a:pPr>
            <a:r>
              <a:rPr lang="en-US" sz="1600" b="1" dirty="0" smtClean="0">
                <a:solidFill>
                  <a:srgbClr val="FF0000"/>
                </a:solidFill>
                <a:latin typeface="Times New Roman"/>
              </a:rPr>
              <a:t>Attributes of the Commons</a:t>
            </a:r>
            <a:endParaRPr lang="en-US" sz="1600" b="1" dirty="0" smtClean="0">
              <a:solidFill>
                <a:srgbClr val="FF0000"/>
              </a:solidFill>
            </a:endParaRPr>
          </a:p>
          <a:p>
            <a:pPr lvl="1">
              <a:spcBef>
                <a:spcPts val="0"/>
              </a:spcBef>
              <a:spcAft>
                <a:spcPts val="0"/>
              </a:spcAft>
              <a:buFont typeface="+mj-lt"/>
              <a:buAutoNum type="alphaUcPeriod"/>
            </a:pPr>
            <a:r>
              <a:rPr lang="en-US" sz="1400" b="1" dirty="0" smtClean="0">
                <a:solidFill>
                  <a:srgbClr val="FFFF00"/>
                </a:solidFill>
                <a:latin typeface="Times New Roman"/>
              </a:rPr>
              <a:t>Resources</a:t>
            </a:r>
            <a:endParaRPr lang="en-US" sz="1400" b="1" dirty="0" smtClean="0">
              <a:solidFill>
                <a:srgbClr val="FFFF00"/>
              </a:solidFill>
            </a:endParaRPr>
          </a:p>
          <a:p>
            <a:pPr marL="1200150" lvl="2" indent="-285750">
              <a:spcBef>
                <a:spcPts val="0"/>
              </a:spcBef>
              <a:spcAft>
                <a:spcPts val="0"/>
              </a:spcAft>
              <a:buFont typeface="+mj-lt"/>
              <a:buAutoNum type="romanLcPeriod"/>
            </a:pPr>
            <a:r>
              <a:rPr lang="en-US" sz="1200" b="1" dirty="0"/>
              <a:t>What resources are pooled and how they are created or obtained</a:t>
            </a:r>
            <a:r>
              <a:rPr lang="en-US" sz="1200" b="1" dirty="0" smtClean="0"/>
              <a:t>?</a:t>
            </a:r>
          </a:p>
          <a:p>
            <a:pPr marL="1200150" lvl="2" indent="-285750">
              <a:spcBef>
                <a:spcPts val="0"/>
              </a:spcBef>
              <a:spcAft>
                <a:spcPts val="0"/>
              </a:spcAft>
              <a:buFont typeface="+mj-lt"/>
              <a:buAutoNum type="romanLcPeriod"/>
            </a:pPr>
            <a:r>
              <a:rPr lang="en-US" sz="1200" b="1" dirty="0" smtClean="0">
                <a:latin typeface="Times New Roman"/>
              </a:rPr>
              <a:t>What are the characteristics of the resources, such as whether they are rival or non-rival, whether they are tangible or intangible, </a:t>
            </a:r>
          </a:p>
          <a:p>
            <a:pPr marL="1200150" lvl="2" indent="-285750">
              <a:spcBef>
                <a:spcPts val="0"/>
              </a:spcBef>
              <a:spcAft>
                <a:spcPts val="0"/>
              </a:spcAft>
              <a:buFont typeface="+mj-lt"/>
              <a:buAutoNum type="romanLcPeriod"/>
            </a:pPr>
            <a:r>
              <a:rPr lang="en-US" sz="1200" b="1" dirty="0" smtClean="0">
                <a:latin typeface="Times New Roman"/>
              </a:rPr>
              <a:t>What technologies and skills are needed to create, obtain, maintain and use them?</a:t>
            </a:r>
            <a:endParaRPr lang="en-US" sz="1200" b="1" dirty="0" smtClean="0"/>
          </a:p>
          <a:p>
            <a:pPr lvl="1">
              <a:spcBef>
                <a:spcPts val="0"/>
              </a:spcBef>
              <a:spcAft>
                <a:spcPts val="0"/>
              </a:spcAft>
              <a:buFont typeface="+mj-lt"/>
              <a:buAutoNum type="alphaUcPeriod"/>
            </a:pPr>
            <a:r>
              <a:rPr lang="en-US" sz="1400" b="1" dirty="0" smtClean="0">
                <a:solidFill>
                  <a:srgbClr val="FFFF00"/>
                </a:solidFill>
                <a:latin typeface="Times New Roman"/>
              </a:rPr>
              <a:t>Community </a:t>
            </a:r>
            <a:r>
              <a:rPr lang="en-US" sz="1400" b="1" dirty="0">
                <a:solidFill>
                  <a:srgbClr val="FFFF00"/>
                </a:solidFill>
                <a:latin typeface="Times New Roman"/>
              </a:rPr>
              <a:t>Members</a:t>
            </a:r>
            <a:endParaRPr lang="en-US" sz="1400" b="1" dirty="0">
              <a:solidFill>
                <a:srgbClr val="FFFF00"/>
              </a:solidFill>
            </a:endParaRPr>
          </a:p>
          <a:p>
            <a:pPr marL="1200150" lvl="2" indent="-285750">
              <a:spcBef>
                <a:spcPts val="0"/>
              </a:spcBef>
              <a:spcAft>
                <a:spcPts val="0"/>
              </a:spcAft>
              <a:buFont typeface="+mj-lt"/>
              <a:buAutoNum type="romanLcPeriod"/>
            </a:pPr>
            <a:r>
              <a:rPr lang="en-US" sz="1200" b="1" dirty="0" smtClean="0">
                <a:latin typeface="Times New Roman"/>
              </a:rPr>
              <a:t>Who are the community </a:t>
            </a:r>
            <a:r>
              <a:rPr lang="en-US" sz="1200" b="1" dirty="0">
                <a:latin typeface="Times New Roman"/>
              </a:rPr>
              <a:t>members and </a:t>
            </a:r>
            <a:r>
              <a:rPr lang="en-US" sz="1200" b="1" dirty="0" smtClean="0">
                <a:latin typeface="Times New Roman"/>
              </a:rPr>
              <a:t>what are their roles?</a:t>
            </a:r>
            <a:endParaRPr lang="en-US" sz="1200" b="1" dirty="0"/>
          </a:p>
          <a:p>
            <a:pPr marL="1200150" lvl="2" indent="-285750">
              <a:spcBef>
                <a:spcPts val="0"/>
              </a:spcBef>
              <a:spcAft>
                <a:spcPts val="0"/>
              </a:spcAft>
              <a:buFont typeface="+mj-lt"/>
              <a:buAutoNum type="romanLcPeriod"/>
            </a:pPr>
            <a:r>
              <a:rPr lang="en-US" sz="1200" b="1" dirty="0" smtClean="0">
                <a:latin typeface="Times New Roman"/>
              </a:rPr>
              <a:t>What are the degree </a:t>
            </a:r>
            <a:r>
              <a:rPr lang="en-US" sz="1200" b="1" dirty="0">
                <a:latin typeface="Times New Roman"/>
              </a:rPr>
              <a:t>and nature of openness of the community with respect to each type of community member and the general </a:t>
            </a:r>
            <a:r>
              <a:rPr lang="en-US" sz="1200" b="1" dirty="0" smtClean="0">
                <a:latin typeface="Times New Roman"/>
              </a:rPr>
              <a:t>public?</a:t>
            </a:r>
            <a:endParaRPr lang="en-US" sz="1200" b="1" dirty="0"/>
          </a:p>
          <a:p>
            <a:pPr lvl="1">
              <a:spcBef>
                <a:spcPts val="0"/>
              </a:spcBef>
              <a:spcAft>
                <a:spcPts val="0"/>
              </a:spcAft>
              <a:buFont typeface="+mj-lt"/>
              <a:buAutoNum type="alphaUcPeriod"/>
            </a:pPr>
            <a:r>
              <a:rPr lang="en-US" sz="1400" b="1" dirty="0">
                <a:solidFill>
                  <a:srgbClr val="FFFF00"/>
                </a:solidFill>
                <a:latin typeface="Times New Roman"/>
              </a:rPr>
              <a:t>Goals and </a:t>
            </a:r>
            <a:r>
              <a:rPr lang="en-US" sz="1400" b="1" dirty="0" smtClean="0">
                <a:solidFill>
                  <a:srgbClr val="FFFF00"/>
                </a:solidFill>
                <a:latin typeface="Times New Roman"/>
              </a:rPr>
              <a:t>Objectives</a:t>
            </a:r>
            <a:endParaRPr lang="en-US" sz="1400" b="1" dirty="0">
              <a:solidFill>
                <a:srgbClr val="FFFF00"/>
              </a:solidFill>
            </a:endParaRPr>
          </a:p>
          <a:p>
            <a:pPr marL="1200150" lvl="2" indent="-285750">
              <a:spcBef>
                <a:spcPts val="0"/>
              </a:spcBef>
              <a:spcAft>
                <a:spcPts val="0"/>
              </a:spcAft>
              <a:buFont typeface="+mj-lt"/>
              <a:buAutoNum type="romanLcPeriod"/>
            </a:pPr>
            <a:r>
              <a:rPr lang="en-US" sz="1200" b="1" dirty="0" smtClean="0">
                <a:latin typeface="Times New Roman"/>
              </a:rPr>
              <a:t>What are the </a:t>
            </a:r>
            <a:r>
              <a:rPr lang="en-US" sz="1200" b="1" dirty="0">
                <a:latin typeface="Times New Roman"/>
              </a:rPr>
              <a:t>goals and </a:t>
            </a:r>
            <a:r>
              <a:rPr lang="en-US" sz="1200" b="1" dirty="0" smtClean="0">
                <a:latin typeface="Times New Roman"/>
              </a:rPr>
              <a:t>objectives, including obstacles or dilemmas to overcome?</a:t>
            </a:r>
            <a:endParaRPr lang="en-US" sz="1200" b="1" dirty="0"/>
          </a:p>
          <a:p>
            <a:pPr marL="1200150" lvl="2" indent="-285750">
              <a:spcBef>
                <a:spcPts val="0"/>
              </a:spcBef>
              <a:spcAft>
                <a:spcPts val="0"/>
              </a:spcAft>
              <a:buFont typeface="+mj-lt"/>
              <a:buAutoNum type="romanLcPeriod"/>
            </a:pPr>
            <a:r>
              <a:rPr lang="en-US" sz="1200" b="1" dirty="0" smtClean="0">
                <a:latin typeface="Times New Roman"/>
              </a:rPr>
              <a:t>What are the </a:t>
            </a:r>
            <a:r>
              <a:rPr lang="en-US" sz="1200" b="1" dirty="0">
                <a:latin typeface="Times New Roman"/>
              </a:rPr>
              <a:t>history and narrative of the </a:t>
            </a:r>
            <a:r>
              <a:rPr lang="en-US" sz="1200" b="1" dirty="0" smtClean="0">
                <a:latin typeface="Times New Roman"/>
              </a:rPr>
              <a:t>commons?</a:t>
            </a:r>
            <a:endParaRPr lang="en-US" sz="1200" b="1" dirty="0"/>
          </a:p>
          <a:p>
            <a:pPr marL="285750" marR="0" indent="-285750">
              <a:lnSpc>
                <a:spcPct val="115000"/>
              </a:lnSpc>
              <a:spcBef>
                <a:spcPts val="0"/>
              </a:spcBef>
              <a:spcAft>
                <a:spcPts val="0"/>
              </a:spcAft>
              <a:buFont typeface="+mj-lt"/>
              <a:buAutoNum type="romanUcPeriod"/>
            </a:pPr>
            <a:endParaRPr lang="en-US" sz="1400" b="1" dirty="0">
              <a:latin typeface="Calibri"/>
              <a:ea typeface="Calibri"/>
              <a:cs typeface="Times New Roman"/>
            </a:endParaRPr>
          </a:p>
          <a:p>
            <a:pPr marL="400050" lvl="0" indent="-400050">
              <a:spcBef>
                <a:spcPts val="0"/>
              </a:spcBef>
              <a:spcAft>
                <a:spcPts val="0"/>
              </a:spcAft>
              <a:buFont typeface="+mj-lt"/>
              <a:buAutoNum type="romanUcPeriod"/>
            </a:pPr>
            <a:r>
              <a:rPr lang="en-US" sz="1600" b="1" dirty="0">
                <a:solidFill>
                  <a:srgbClr val="FF0000"/>
                </a:solidFill>
                <a:latin typeface="Times New Roman"/>
              </a:rPr>
              <a:t>Governance</a:t>
            </a:r>
            <a:endParaRPr lang="en-US" sz="1600" b="1" dirty="0">
              <a:solidFill>
                <a:srgbClr val="FF0000"/>
              </a:solidFill>
            </a:endParaRPr>
          </a:p>
          <a:p>
            <a:pPr marL="685800" lvl="1" indent="-228600">
              <a:spcBef>
                <a:spcPts val="0"/>
              </a:spcBef>
              <a:spcAft>
                <a:spcPts val="0"/>
              </a:spcAft>
              <a:buFont typeface="+mj-lt"/>
              <a:buAutoNum type="alphaUcPeriod"/>
            </a:pPr>
            <a:r>
              <a:rPr lang="en-US" sz="1400" b="1" dirty="0">
                <a:latin typeface="Times New Roman"/>
              </a:rPr>
              <a:t>What are the governance mechanisms of the commons (e.g., membership rules, resource contribution or extraction standards and requirements, conflict resolution mechanisms, sanctions for rule violation</a:t>
            </a:r>
            <a:r>
              <a:rPr lang="en-US" sz="1400" b="1" dirty="0" smtClean="0">
                <a:latin typeface="Times New Roman"/>
              </a:rPr>
              <a:t>)?</a:t>
            </a:r>
            <a:endParaRPr lang="en-US" sz="1400" b="1" dirty="0"/>
          </a:p>
          <a:p>
            <a:pPr marL="685800" lvl="1" indent="-228600">
              <a:spcBef>
                <a:spcPts val="0"/>
              </a:spcBef>
              <a:spcAft>
                <a:spcPts val="0"/>
              </a:spcAft>
              <a:buFont typeface="+mj-lt"/>
              <a:buAutoNum type="alphaUcPeriod"/>
            </a:pPr>
            <a:r>
              <a:rPr lang="en-US" sz="1400" b="1" dirty="0">
                <a:latin typeface="Times New Roman"/>
              </a:rPr>
              <a:t>Who are the decision-makers and how are they selected?</a:t>
            </a:r>
            <a:endParaRPr lang="en-US" sz="1400" b="1" dirty="0"/>
          </a:p>
          <a:p>
            <a:pPr marL="685800" lvl="1" indent="-228600">
              <a:spcBef>
                <a:spcPts val="0"/>
              </a:spcBef>
              <a:spcAft>
                <a:spcPts val="0"/>
              </a:spcAft>
              <a:buFont typeface="+mj-lt"/>
              <a:buAutoNum type="alphaUcPeriod"/>
            </a:pPr>
            <a:r>
              <a:rPr lang="en-US" sz="1400" b="1" dirty="0">
                <a:latin typeface="Times New Roman"/>
              </a:rPr>
              <a:t>What are the institutions that govern decision-making?</a:t>
            </a:r>
            <a:endParaRPr lang="en-US" sz="1400" b="1" dirty="0"/>
          </a:p>
          <a:p>
            <a:pPr marL="685800" lvl="1" indent="-228600">
              <a:spcBef>
                <a:spcPts val="0"/>
              </a:spcBef>
              <a:spcAft>
                <a:spcPts val="0"/>
              </a:spcAft>
              <a:buFont typeface="+mj-lt"/>
              <a:buAutoNum type="alphaUcPeriod"/>
            </a:pPr>
            <a:r>
              <a:rPr lang="en-US" sz="1400" b="1" dirty="0">
                <a:latin typeface="Times New Roman"/>
              </a:rPr>
              <a:t>What informal norms govern the commons?</a:t>
            </a:r>
            <a:endParaRPr lang="en-US" sz="1400" b="1" dirty="0"/>
          </a:p>
          <a:p>
            <a:pPr marL="685800" lvl="1" indent="-228600">
              <a:spcBef>
                <a:spcPts val="0"/>
              </a:spcBef>
              <a:spcAft>
                <a:spcPts val="0"/>
              </a:spcAft>
              <a:buFont typeface="+mj-lt"/>
              <a:buAutoNum type="alphaUcPeriod"/>
            </a:pPr>
            <a:r>
              <a:rPr lang="en-US" sz="1400" b="1" dirty="0">
                <a:latin typeface="Times New Roman"/>
              </a:rPr>
              <a:t>How do nonmembers interact with the commons?  What institutions govern those interactions?</a:t>
            </a:r>
            <a:endParaRPr lang="en-US" sz="1400" b="1" dirty="0"/>
          </a:p>
          <a:p>
            <a:pPr marL="685800" lvl="1" indent="-228600">
              <a:spcBef>
                <a:spcPts val="0"/>
              </a:spcBef>
              <a:spcAft>
                <a:spcPts val="0"/>
              </a:spcAft>
              <a:buFont typeface="+mj-lt"/>
              <a:buAutoNum type="alphaUcPeriod"/>
            </a:pPr>
            <a:r>
              <a:rPr lang="en-US" sz="1400" b="1" dirty="0">
                <a:latin typeface="Times New Roman"/>
              </a:rPr>
              <a:t>What legal structures (including intellectual property rules, subsidies, contract and licensing law, antitrust provisions) govern the functioning of the commons?</a:t>
            </a:r>
            <a:endParaRPr lang="en-US" sz="1400" b="1" dirty="0"/>
          </a:p>
          <a:p>
            <a:pPr marL="285750" marR="0" indent="-285750">
              <a:lnSpc>
                <a:spcPct val="115000"/>
              </a:lnSpc>
              <a:spcBef>
                <a:spcPts val="0"/>
              </a:spcBef>
              <a:spcAft>
                <a:spcPts val="0"/>
              </a:spcAft>
              <a:buFont typeface="+mj-lt"/>
              <a:buAutoNum type="romanUcPeriod"/>
            </a:pPr>
            <a:endParaRPr lang="en-US" sz="1400" b="1" dirty="0">
              <a:latin typeface="Calibri"/>
              <a:ea typeface="Calibri"/>
              <a:cs typeface="Times New Roman"/>
            </a:endParaRPr>
          </a:p>
          <a:p>
            <a:pPr marL="400050" lvl="0" indent="-400050">
              <a:spcBef>
                <a:spcPts val="0"/>
              </a:spcBef>
              <a:spcAft>
                <a:spcPts val="0"/>
              </a:spcAft>
              <a:buFont typeface="+mj-lt"/>
              <a:buAutoNum type="romanUcPeriod"/>
            </a:pPr>
            <a:r>
              <a:rPr lang="en-US" sz="1600" b="1" dirty="0">
                <a:solidFill>
                  <a:srgbClr val="FF0000"/>
                </a:solidFill>
                <a:latin typeface="Times New Roman"/>
              </a:rPr>
              <a:t>Patterns and Outcomes</a:t>
            </a:r>
            <a:endParaRPr lang="en-US" sz="1600" b="1" dirty="0">
              <a:solidFill>
                <a:srgbClr val="FF0000"/>
              </a:solidFill>
            </a:endParaRPr>
          </a:p>
          <a:p>
            <a:pPr lvl="1">
              <a:spcBef>
                <a:spcPts val="0"/>
              </a:spcBef>
              <a:spcAft>
                <a:spcPts val="0"/>
              </a:spcAft>
              <a:buFont typeface="+mj-lt"/>
              <a:buAutoNum type="alphaUcPeriod"/>
            </a:pPr>
            <a:r>
              <a:rPr lang="en-US" sz="1400" b="1" dirty="0">
                <a:latin typeface="Times New Roman"/>
              </a:rPr>
              <a:t>What benefits are delivered to members and to others (including innovations and creative output, production, sharing, and dissemination of those innovations and output to a broader audience, and social interactions that emerge from the commons?)</a:t>
            </a:r>
            <a:endParaRPr lang="en-US" sz="1400" b="1" dirty="0"/>
          </a:p>
          <a:p>
            <a:pPr lvl="1" algn="just">
              <a:spcBef>
                <a:spcPts val="0"/>
              </a:spcBef>
              <a:spcAft>
                <a:spcPts val="0"/>
              </a:spcAft>
              <a:buFont typeface="+mj-lt"/>
              <a:buAutoNum type="alphaUcPeriod"/>
            </a:pPr>
            <a:r>
              <a:rPr lang="en-US" sz="1400" b="1" dirty="0">
                <a:latin typeface="Times New Roman"/>
              </a:rPr>
              <a:t>What costs and risks are associated with the commons, including, for example, any negative externalities</a:t>
            </a:r>
            <a:r>
              <a:rPr lang="en-US" sz="1400" b="1" dirty="0" smtClean="0">
                <a:latin typeface="Times New Roman"/>
              </a:rPr>
              <a:t>?</a:t>
            </a:r>
            <a:endParaRPr lang="en-US" sz="1400" b="1" dirty="0">
              <a:latin typeface="Calibri"/>
              <a:ea typeface="Calibri"/>
              <a:cs typeface="Times New Roman"/>
            </a:endParaRPr>
          </a:p>
          <a:p>
            <a:endParaRPr lang="en-US" dirty="0"/>
          </a:p>
        </p:txBody>
      </p:sp>
      <p:sp>
        <p:nvSpPr>
          <p:cNvPr id="6" name="TextBox 5"/>
          <p:cNvSpPr txBox="1"/>
          <p:nvPr/>
        </p:nvSpPr>
        <p:spPr>
          <a:xfrm>
            <a:off x="3581400" y="573095"/>
            <a:ext cx="5410200" cy="5539978"/>
          </a:xfrm>
          <a:prstGeom prst="rect">
            <a:avLst/>
          </a:prstGeom>
          <a:solidFill>
            <a:srgbClr val="FFFF00"/>
          </a:solidFill>
        </p:spPr>
        <p:txBody>
          <a:bodyPr wrap="square" rtlCol="0">
            <a:spAutoFit/>
          </a:bodyPr>
          <a:lstStyle/>
          <a:p>
            <a:pPr algn="ctr"/>
            <a:r>
              <a:rPr lang="en-US" sz="3200" dirty="0" smtClean="0">
                <a:solidFill>
                  <a:srgbClr val="FF0000"/>
                </a:solidFill>
              </a:rPr>
              <a:t>Don’t worry about the content of this slide.  </a:t>
            </a:r>
          </a:p>
          <a:p>
            <a:pPr algn="ctr"/>
            <a:endParaRPr lang="en-US" sz="2000" dirty="0">
              <a:solidFill>
                <a:srgbClr val="FF0000"/>
              </a:solidFill>
            </a:endParaRPr>
          </a:p>
          <a:p>
            <a:pPr algn="ctr"/>
            <a:r>
              <a:rPr lang="en-US" sz="3200" dirty="0" smtClean="0">
                <a:solidFill>
                  <a:srgbClr val="FF0000"/>
                </a:solidFill>
              </a:rPr>
              <a:t>Too much text!!!</a:t>
            </a:r>
          </a:p>
          <a:p>
            <a:pPr algn="ctr"/>
            <a:endParaRPr lang="en-US" sz="2000" dirty="0">
              <a:solidFill>
                <a:srgbClr val="FF0000"/>
              </a:solidFill>
            </a:endParaRPr>
          </a:p>
          <a:p>
            <a:pPr algn="ctr"/>
            <a:r>
              <a:rPr lang="en-US" sz="3200" dirty="0" smtClean="0">
                <a:solidFill>
                  <a:srgbClr val="FF0000"/>
                </a:solidFill>
              </a:rPr>
              <a:t>Just note the structure and approach.</a:t>
            </a:r>
          </a:p>
          <a:p>
            <a:pPr algn="ctr"/>
            <a:endParaRPr lang="en-US" sz="2000" dirty="0" smtClean="0">
              <a:solidFill>
                <a:srgbClr val="FF0000"/>
              </a:solidFill>
            </a:endParaRPr>
          </a:p>
          <a:p>
            <a:pPr algn="ctr"/>
            <a:r>
              <a:rPr lang="en-US" sz="2800" i="1" dirty="0" smtClean="0">
                <a:solidFill>
                  <a:srgbClr val="FF0000"/>
                </a:solidFill>
              </a:rPr>
              <a:t>Common set of questions, variables, etc. to shape interviews, doc review, analysis of data, etc. and enable comparative analysis and learning.</a:t>
            </a:r>
          </a:p>
          <a:p>
            <a:endParaRPr lang="en-US" dirty="0"/>
          </a:p>
        </p:txBody>
      </p:sp>
    </p:spTree>
    <p:extLst>
      <p:ext uri="{BB962C8B-B14F-4D97-AF65-F5344CB8AC3E}">
        <p14:creationId xmlns:p14="http://schemas.microsoft.com/office/powerpoint/2010/main" val="12542773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IOEA Workshop Plan</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Governing Knowledge Commons Studies</a:t>
            </a:r>
          </a:p>
          <a:p>
            <a:pPr marL="514350" indent="-514350">
              <a:buFont typeface="+mj-lt"/>
              <a:buAutoNum type="arabicPeriod"/>
            </a:pPr>
            <a:r>
              <a:rPr lang="en-US" dirty="0" smtClean="0"/>
              <a:t>Two rare disease research consortia case studies: UCDC and NAMDC</a:t>
            </a:r>
          </a:p>
          <a:p>
            <a:pPr marL="514350" indent="-514350">
              <a:buFont typeface="+mj-lt"/>
              <a:buAutoNum type="arabicPeriod"/>
            </a:pPr>
            <a:r>
              <a:rPr lang="en-US" dirty="0" smtClean="0"/>
              <a:t>New Research Area: Privacy Commons</a:t>
            </a:r>
          </a:p>
          <a:p>
            <a:pPr marL="514350" indent="-514350">
              <a:buFont typeface="+mj-lt"/>
              <a:buAutoNum type="arabicPeriod"/>
            </a:pPr>
            <a:r>
              <a:rPr lang="en-US" dirty="0" smtClean="0"/>
              <a:t>Future: Research and Collaboration Opportunities</a:t>
            </a:r>
          </a:p>
          <a:p>
            <a:pPr marL="514350" indent="-514350">
              <a:buFont typeface="+mj-lt"/>
              <a:buAutoNum type="arabicPeriod"/>
            </a:pPr>
            <a:r>
              <a:rPr lang="en-US" dirty="0" smtClean="0"/>
              <a:t>Q&amp;A / Open Discussion </a:t>
            </a:r>
            <a:endParaRPr lang="en-US" dirty="0"/>
          </a:p>
          <a:p>
            <a:pPr marL="0" indent="0">
              <a:buNone/>
            </a:pPr>
            <a:endParaRPr lang="en-US" dirty="0" smtClean="0">
              <a:solidFill>
                <a:srgbClr val="FF0000"/>
              </a:solidFill>
            </a:endParaRPr>
          </a:p>
          <a:p>
            <a:pPr marL="514350" indent="-514350">
              <a:buFont typeface="+mj-lt"/>
              <a:buAutoNum type="arabicPeriod"/>
            </a:pPr>
            <a:endParaRPr lang="en-US" dirty="0"/>
          </a:p>
        </p:txBody>
      </p:sp>
    </p:spTree>
    <p:extLst>
      <p:ext uri="{BB962C8B-B14F-4D97-AF65-F5344CB8AC3E}">
        <p14:creationId xmlns:p14="http://schemas.microsoft.com/office/powerpoint/2010/main" val="16834644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783813550"/>
              </p:ext>
            </p:extLst>
          </p:nvPr>
        </p:nvGraphicFramePr>
        <p:xfrm>
          <a:off x="152400" y="304800"/>
          <a:ext cx="8839200" cy="6035814"/>
        </p:xfrm>
        <a:graphic>
          <a:graphicData uri="http://schemas.openxmlformats.org/drawingml/2006/table">
            <a:tbl>
              <a:tblPr firstRow="1" firstCol="1" bandRow="1">
                <a:tableStyleId>{5C22544A-7EE6-4342-B048-85BDC9FD1C3A}</a:tableStyleId>
              </a:tblPr>
              <a:tblGrid>
                <a:gridCol w="1447800"/>
                <a:gridCol w="5415160"/>
                <a:gridCol w="1976240"/>
              </a:tblGrid>
              <a:tr h="235339">
                <a:tc>
                  <a:txBody>
                    <a:bodyPr/>
                    <a:lstStyle/>
                    <a:p>
                      <a:pPr marL="0" marR="0">
                        <a:lnSpc>
                          <a:spcPct val="115000"/>
                        </a:lnSpc>
                        <a:spcBef>
                          <a:spcPts val="0"/>
                        </a:spcBef>
                        <a:spcAft>
                          <a:spcPts val="0"/>
                        </a:spcAft>
                      </a:pPr>
                      <a:r>
                        <a:rPr lang="en-US" sz="1200" dirty="0">
                          <a:effectLst/>
                        </a:rPr>
                        <a:t>Author</a:t>
                      </a:r>
                      <a:endParaRPr lang="en-US" sz="1200" dirty="0">
                        <a:effectLst/>
                        <a:latin typeface="Times New Roman"/>
                        <a:ea typeface="Calibri"/>
                        <a:cs typeface="Times New Roman"/>
                      </a:endParaRPr>
                    </a:p>
                  </a:txBody>
                  <a:tcPr marL="35997" marR="35997" marT="0" marB="0"/>
                </a:tc>
                <a:tc>
                  <a:txBody>
                    <a:bodyPr/>
                    <a:lstStyle/>
                    <a:p>
                      <a:pPr marL="0" marR="0">
                        <a:lnSpc>
                          <a:spcPct val="115000"/>
                        </a:lnSpc>
                        <a:spcBef>
                          <a:spcPts val="0"/>
                        </a:spcBef>
                        <a:spcAft>
                          <a:spcPts val="0"/>
                        </a:spcAft>
                      </a:pPr>
                      <a:r>
                        <a:rPr lang="en-US" sz="1200">
                          <a:effectLst/>
                        </a:rPr>
                        <a:t>Title</a:t>
                      </a:r>
                      <a:endParaRPr lang="en-US" sz="1200">
                        <a:effectLst/>
                        <a:latin typeface="Times New Roman"/>
                        <a:ea typeface="Calibri"/>
                        <a:cs typeface="Times New Roman"/>
                      </a:endParaRPr>
                    </a:p>
                  </a:txBody>
                  <a:tcPr marL="35997" marR="35997" marT="0" marB="0"/>
                </a:tc>
                <a:tc>
                  <a:txBody>
                    <a:bodyPr/>
                    <a:lstStyle/>
                    <a:p>
                      <a:pPr marL="0" marR="0">
                        <a:lnSpc>
                          <a:spcPct val="115000"/>
                        </a:lnSpc>
                        <a:spcBef>
                          <a:spcPts val="0"/>
                        </a:spcBef>
                        <a:spcAft>
                          <a:spcPts val="0"/>
                        </a:spcAft>
                      </a:pPr>
                      <a:r>
                        <a:rPr lang="en-US" sz="1200">
                          <a:effectLst/>
                        </a:rPr>
                        <a:t>Commons</a:t>
                      </a:r>
                      <a:endParaRPr lang="en-US" sz="1200">
                        <a:effectLst/>
                        <a:latin typeface="Times New Roman"/>
                        <a:ea typeface="Calibri"/>
                        <a:cs typeface="Times New Roman"/>
                      </a:endParaRPr>
                    </a:p>
                  </a:txBody>
                  <a:tcPr marL="35997" marR="35997" marT="0" marB="0"/>
                </a:tc>
              </a:tr>
              <a:tr h="500102">
                <a:tc>
                  <a:txBody>
                    <a:bodyPr/>
                    <a:lstStyle/>
                    <a:p>
                      <a:pPr marL="0" marR="0">
                        <a:lnSpc>
                          <a:spcPct val="115000"/>
                        </a:lnSpc>
                        <a:spcBef>
                          <a:spcPts val="0"/>
                        </a:spcBef>
                        <a:spcAft>
                          <a:spcPts val="0"/>
                        </a:spcAft>
                      </a:pPr>
                      <a:r>
                        <a:rPr lang="en-US" sz="1200" dirty="0">
                          <a:effectLst/>
                        </a:rPr>
                        <a:t>Cole, Daniel</a:t>
                      </a:r>
                      <a:endParaRPr lang="en-US" sz="1200" dirty="0">
                        <a:effectLst/>
                        <a:latin typeface="Times New Roman"/>
                        <a:ea typeface="Calibri"/>
                        <a:cs typeface="Times New Roman"/>
                      </a:endParaRPr>
                    </a:p>
                  </a:txBody>
                  <a:tcPr marL="35997" marR="35997" marT="0" marB="0"/>
                </a:tc>
                <a:tc>
                  <a:txBody>
                    <a:bodyPr/>
                    <a:lstStyle/>
                    <a:p>
                      <a:pPr marL="0" marR="0">
                        <a:lnSpc>
                          <a:spcPct val="115000"/>
                        </a:lnSpc>
                        <a:spcBef>
                          <a:spcPts val="0"/>
                        </a:spcBef>
                        <a:spcAft>
                          <a:spcPts val="0"/>
                        </a:spcAft>
                      </a:pPr>
                      <a:r>
                        <a:rPr lang="en-US" sz="1200">
                          <a:effectLst/>
                        </a:rPr>
                        <a:t>Learning from Lin: Lessons and Cautions from the Natural Commons </a:t>
                      </a:r>
                    </a:p>
                    <a:p>
                      <a:pPr marL="0" marR="0">
                        <a:lnSpc>
                          <a:spcPct val="115000"/>
                        </a:lnSpc>
                        <a:spcBef>
                          <a:spcPts val="0"/>
                        </a:spcBef>
                        <a:spcAft>
                          <a:spcPts val="0"/>
                        </a:spcAft>
                      </a:pPr>
                      <a:r>
                        <a:rPr lang="en-US" sz="1200">
                          <a:effectLst/>
                        </a:rPr>
                        <a:t>for the Knowledge Commons</a:t>
                      </a:r>
                      <a:endParaRPr lang="en-US" sz="1200">
                        <a:effectLst/>
                        <a:latin typeface="Times New Roman"/>
                        <a:ea typeface="Calibri"/>
                        <a:cs typeface="Times New Roman"/>
                      </a:endParaRPr>
                    </a:p>
                  </a:txBody>
                  <a:tcPr marL="35997" marR="35997" marT="0" marB="0"/>
                </a:tc>
                <a:tc>
                  <a:txBody>
                    <a:bodyPr/>
                    <a:lstStyle/>
                    <a:p>
                      <a:pPr marL="0" marR="0">
                        <a:lnSpc>
                          <a:spcPct val="115000"/>
                        </a:lnSpc>
                        <a:spcBef>
                          <a:spcPts val="0"/>
                        </a:spcBef>
                        <a:spcAft>
                          <a:spcPts val="0"/>
                        </a:spcAft>
                      </a:pPr>
                      <a:r>
                        <a:rPr lang="en-US" sz="1200" dirty="0">
                          <a:effectLst/>
                        </a:rPr>
                        <a:t>Theory</a:t>
                      </a:r>
                      <a:endParaRPr lang="en-US" sz="1200" dirty="0">
                        <a:effectLst/>
                        <a:latin typeface="Times New Roman"/>
                        <a:ea typeface="Calibri"/>
                        <a:cs typeface="Times New Roman"/>
                      </a:endParaRPr>
                    </a:p>
                  </a:txBody>
                  <a:tcPr marL="35997" marR="35997" marT="0" marB="0"/>
                </a:tc>
              </a:tr>
              <a:tr h="356587">
                <a:tc>
                  <a:txBody>
                    <a:bodyPr/>
                    <a:lstStyle/>
                    <a:p>
                      <a:pPr marL="0" marR="0">
                        <a:lnSpc>
                          <a:spcPct val="115000"/>
                        </a:lnSpc>
                        <a:spcBef>
                          <a:spcPts val="0"/>
                        </a:spcBef>
                        <a:spcAft>
                          <a:spcPts val="0"/>
                        </a:spcAft>
                      </a:pPr>
                      <a:r>
                        <a:rPr lang="en-US" sz="1200">
                          <a:effectLst/>
                        </a:rPr>
                        <a:t>Benkler, Yochai</a:t>
                      </a:r>
                      <a:endParaRPr lang="en-US" sz="1200">
                        <a:effectLst/>
                        <a:latin typeface="Times New Roman"/>
                        <a:ea typeface="Calibri"/>
                        <a:cs typeface="Times New Roman"/>
                      </a:endParaRPr>
                    </a:p>
                  </a:txBody>
                  <a:tcPr marL="35997" marR="35997" marT="0" marB="0"/>
                </a:tc>
                <a:tc>
                  <a:txBody>
                    <a:bodyPr/>
                    <a:lstStyle/>
                    <a:p>
                      <a:pPr marL="0" marR="0">
                        <a:lnSpc>
                          <a:spcPct val="115000"/>
                        </a:lnSpc>
                        <a:spcBef>
                          <a:spcPts val="0"/>
                        </a:spcBef>
                        <a:spcAft>
                          <a:spcPts val="0"/>
                        </a:spcAft>
                      </a:pPr>
                      <a:r>
                        <a:rPr lang="en-US" sz="1200">
                          <a:effectLst/>
                        </a:rPr>
                        <a:t>Between Spanish Huertas and the Open Road: A Tale of Two Commons?</a:t>
                      </a:r>
                      <a:endParaRPr lang="en-US" sz="1200">
                        <a:effectLst/>
                        <a:latin typeface="Times New Roman"/>
                        <a:ea typeface="Calibri"/>
                        <a:cs typeface="Times New Roman"/>
                      </a:endParaRPr>
                    </a:p>
                  </a:txBody>
                  <a:tcPr marL="35997" marR="35997" marT="0" marB="0"/>
                </a:tc>
                <a:tc>
                  <a:txBody>
                    <a:bodyPr/>
                    <a:lstStyle/>
                    <a:p>
                      <a:pPr marL="0" marR="0">
                        <a:lnSpc>
                          <a:spcPct val="115000"/>
                        </a:lnSpc>
                        <a:spcBef>
                          <a:spcPts val="0"/>
                        </a:spcBef>
                        <a:spcAft>
                          <a:spcPts val="0"/>
                        </a:spcAft>
                      </a:pPr>
                      <a:r>
                        <a:rPr lang="en-US" sz="1200">
                          <a:effectLst/>
                        </a:rPr>
                        <a:t>Theory</a:t>
                      </a:r>
                      <a:endParaRPr lang="en-US" sz="1200">
                        <a:effectLst/>
                        <a:latin typeface="Times New Roman"/>
                        <a:ea typeface="Calibri"/>
                        <a:cs typeface="Times New Roman"/>
                      </a:endParaRPr>
                    </a:p>
                  </a:txBody>
                  <a:tcPr marL="35997" marR="35997" marT="0" marB="0"/>
                </a:tc>
              </a:tr>
              <a:tr h="235339">
                <a:tc>
                  <a:txBody>
                    <a:bodyPr/>
                    <a:lstStyle/>
                    <a:p>
                      <a:pPr marL="0" marR="0">
                        <a:lnSpc>
                          <a:spcPct val="115000"/>
                        </a:lnSpc>
                        <a:spcBef>
                          <a:spcPts val="0"/>
                        </a:spcBef>
                        <a:spcAft>
                          <a:spcPts val="0"/>
                        </a:spcAft>
                      </a:pPr>
                      <a:r>
                        <a:rPr lang="en-US" sz="1200">
                          <a:effectLst/>
                        </a:rPr>
                        <a:t>Contreras, Jorge</a:t>
                      </a:r>
                      <a:endParaRPr lang="en-US" sz="1200">
                        <a:effectLst/>
                        <a:latin typeface="Times New Roman"/>
                        <a:ea typeface="Calibri"/>
                        <a:cs typeface="Times New Roman"/>
                      </a:endParaRPr>
                    </a:p>
                  </a:txBody>
                  <a:tcPr marL="35997" marR="35997" marT="0" marB="0"/>
                </a:tc>
                <a:tc>
                  <a:txBody>
                    <a:bodyPr/>
                    <a:lstStyle/>
                    <a:p>
                      <a:pPr marL="0" marR="0">
                        <a:lnSpc>
                          <a:spcPct val="115000"/>
                        </a:lnSpc>
                        <a:spcBef>
                          <a:spcPts val="0"/>
                        </a:spcBef>
                        <a:spcAft>
                          <a:spcPts val="0"/>
                        </a:spcAft>
                      </a:pPr>
                      <a:r>
                        <a:rPr lang="en-US" sz="1200">
                          <a:effectLst/>
                        </a:rPr>
                        <a:t>Constructing the Genome Commons</a:t>
                      </a:r>
                      <a:endParaRPr lang="en-US" sz="1200">
                        <a:effectLst/>
                        <a:latin typeface="Times New Roman"/>
                        <a:ea typeface="Calibri"/>
                        <a:cs typeface="Times New Roman"/>
                      </a:endParaRPr>
                    </a:p>
                  </a:txBody>
                  <a:tcPr marL="35997" marR="35997" marT="0" marB="0"/>
                </a:tc>
                <a:tc>
                  <a:txBody>
                    <a:bodyPr/>
                    <a:lstStyle/>
                    <a:p>
                      <a:pPr marL="0" marR="0">
                        <a:lnSpc>
                          <a:spcPct val="115000"/>
                        </a:lnSpc>
                        <a:spcBef>
                          <a:spcPts val="0"/>
                        </a:spcBef>
                        <a:spcAft>
                          <a:spcPts val="0"/>
                        </a:spcAft>
                      </a:pPr>
                      <a:r>
                        <a:rPr lang="en-US" sz="1200">
                          <a:effectLst/>
                        </a:rPr>
                        <a:t>Gene data</a:t>
                      </a:r>
                      <a:endParaRPr lang="en-US" sz="1200">
                        <a:effectLst/>
                        <a:latin typeface="Times New Roman"/>
                        <a:ea typeface="Calibri"/>
                        <a:cs typeface="Times New Roman"/>
                      </a:endParaRPr>
                    </a:p>
                  </a:txBody>
                  <a:tcPr marL="35997" marR="35997" marT="0" marB="0"/>
                </a:tc>
              </a:tr>
              <a:tr h="436674">
                <a:tc>
                  <a:txBody>
                    <a:bodyPr/>
                    <a:lstStyle/>
                    <a:p>
                      <a:pPr marL="0" marR="0">
                        <a:lnSpc>
                          <a:spcPct val="115000"/>
                        </a:lnSpc>
                        <a:spcBef>
                          <a:spcPts val="0"/>
                        </a:spcBef>
                        <a:spcAft>
                          <a:spcPts val="0"/>
                        </a:spcAft>
                      </a:pPr>
                      <a:r>
                        <a:rPr lang="en-US" sz="1200">
                          <a:effectLst/>
                        </a:rPr>
                        <a:t>Von Overwalle, Geertrui</a:t>
                      </a:r>
                      <a:endParaRPr lang="en-US" sz="1200">
                        <a:effectLst/>
                        <a:latin typeface="Times New Roman"/>
                        <a:ea typeface="Calibri"/>
                        <a:cs typeface="Times New Roman"/>
                      </a:endParaRPr>
                    </a:p>
                  </a:txBody>
                  <a:tcPr marL="35997" marR="35997" marT="0" marB="0"/>
                </a:tc>
                <a:tc>
                  <a:txBody>
                    <a:bodyPr/>
                    <a:lstStyle/>
                    <a:p>
                      <a:pPr marL="0" marR="0">
                        <a:lnSpc>
                          <a:spcPct val="115000"/>
                        </a:lnSpc>
                        <a:spcBef>
                          <a:spcPts val="0"/>
                        </a:spcBef>
                        <a:spcAft>
                          <a:spcPts val="0"/>
                        </a:spcAft>
                      </a:pPr>
                      <a:r>
                        <a:rPr lang="en-US" sz="1200">
                          <a:effectLst/>
                        </a:rPr>
                        <a:t>Van Overwalle, Geertrui, Governing Genomic Data: Plea for an ‘Open Commons’</a:t>
                      </a:r>
                      <a:endParaRPr lang="en-US" sz="1200">
                        <a:effectLst/>
                        <a:latin typeface="Times New Roman"/>
                        <a:ea typeface="Calibri"/>
                        <a:cs typeface="Times New Roman"/>
                      </a:endParaRPr>
                    </a:p>
                  </a:txBody>
                  <a:tcPr marL="35997" marR="35997" marT="0" marB="0"/>
                </a:tc>
                <a:tc>
                  <a:txBody>
                    <a:bodyPr/>
                    <a:lstStyle/>
                    <a:p>
                      <a:pPr marL="0" marR="0">
                        <a:lnSpc>
                          <a:spcPct val="115000"/>
                        </a:lnSpc>
                        <a:spcBef>
                          <a:spcPts val="0"/>
                        </a:spcBef>
                        <a:spcAft>
                          <a:spcPts val="0"/>
                        </a:spcAft>
                      </a:pPr>
                      <a:r>
                        <a:rPr lang="en-US" sz="1200">
                          <a:effectLst/>
                        </a:rPr>
                        <a:t>Gene data</a:t>
                      </a:r>
                      <a:endParaRPr lang="en-US" sz="1200">
                        <a:effectLst/>
                        <a:latin typeface="Times New Roman"/>
                        <a:ea typeface="Calibri"/>
                        <a:cs typeface="Times New Roman"/>
                      </a:endParaRPr>
                    </a:p>
                  </a:txBody>
                  <a:tcPr marL="35997" marR="35997" marT="0" marB="0"/>
                </a:tc>
              </a:tr>
              <a:tr h="522677">
                <a:tc>
                  <a:txBody>
                    <a:bodyPr/>
                    <a:lstStyle/>
                    <a:p>
                      <a:pPr marL="0" marR="0">
                        <a:lnSpc>
                          <a:spcPct val="115000"/>
                        </a:lnSpc>
                        <a:spcBef>
                          <a:spcPts val="0"/>
                        </a:spcBef>
                        <a:spcAft>
                          <a:spcPts val="0"/>
                        </a:spcAft>
                      </a:pPr>
                      <a:r>
                        <a:rPr lang="en-US" sz="1200" dirty="0">
                          <a:effectLst/>
                        </a:rPr>
                        <a:t>Strandburg</a:t>
                      </a:r>
                      <a:r>
                        <a:rPr lang="en-US" sz="1200" dirty="0" smtClean="0">
                          <a:effectLst/>
                        </a:rPr>
                        <a:t>, </a:t>
                      </a:r>
                      <a:r>
                        <a:rPr lang="en-US" sz="1200" dirty="0">
                          <a:effectLst/>
                        </a:rPr>
                        <a:t>Frischmann, </a:t>
                      </a:r>
                      <a:r>
                        <a:rPr lang="en-US" sz="1200" dirty="0" smtClean="0">
                          <a:effectLst/>
                        </a:rPr>
                        <a:t>&amp; Cui</a:t>
                      </a:r>
                      <a:endParaRPr lang="en-US" sz="1200" dirty="0">
                        <a:effectLst/>
                        <a:latin typeface="Times New Roman"/>
                        <a:ea typeface="Calibri"/>
                        <a:cs typeface="Times New Roman"/>
                      </a:endParaRPr>
                    </a:p>
                  </a:txBody>
                  <a:tcPr marL="35997" marR="35997" marT="0" marB="0"/>
                </a:tc>
                <a:tc>
                  <a:txBody>
                    <a:bodyPr/>
                    <a:lstStyle/>
                    <a:p>
                      <a:pPr marL="0" marR="0">
                        <a:lnSpc>
                          <a:spcPct val="115000"/>
                        </a:lnSpc>
                        <a:spcBef>
                          <a:spcPts val="0"/>
                        </a:spcBef>
                        <a:spcAft>
                          <a:spcPts val="0"/>
                        </a:spcAft>
                      </a:pPr>
                      <a:r>
                        <a:rPr lang="en-US" sz="1200" dirty="0">
                          <a:effectLst/>
                        </a:rPr>
                        <a:t>The Rare Diseases Clinical Research Network and the Urea Cycle </a:t>
                      </a:r>
                      <a:r>
                        <a:rPr lang="en-US" sz="1200" dirty="0" smtClean="0">
                          <a:effectLst/>
                        </a:rPr>
                        <a:t>Disorders Consortium </a:t>
                      </a:r>
                      <a:r>
                        <a:rPr lang="en-US" sz="1200" dirty="0">
                          <a:effectLst/>
                        </a:rPr>
                        <a:t>as Nested Knowledge Commons</a:t>
                      </a:r>
                      <a:endParaRPr lang="en-US" sz="1200" dirty="0">
                        <a:effectLst/>
                        <a:latin typeface="Times New Roman"/>
                        <a:ea typeface="Calibri"/>
                        <a:cs typeface="Times New Roman"/>
                      </a:endParaRPr>
                    </a:p>
                  </a:txBody>
                  <a:tcPr marL="35997" marR="35997" marT="0" marB="0"/>
                </a:tc>
                <a:tc>
                  <a:txBody>
                    <a:bodyPr/>
                    <a:lstStyle/>
                    <a:p>
                      <a:pPr marL="0" marR="0">
                        <a:lnSpc>
                          <a:spcPct val="115000"/>
                        </a:lnSpc>
                        <a:spcBef>
                          <a:spcPts val="0"/>
                        </a:spcBef>
                        <a:spcAft>
                          <a:spcPts val="0"/>
                        </a:spcAft>
                      </a:pPr>
                      <a:r>
                        <a:rPr lang="en-US" sz="1200" dirty="0">
                          <a:effectLst/>
                        </a:rPr>
                        <a:t>Rare disease research</a:t>
                      </a:r>
                      <a:endParaRPr lang="en-US" sz="1200" dirty="0">
                        <a:effectLst/>
                        <a:latin typeface="Times New Roman"/>
                        <a:ea typeface="Calibri"/>
                        <a:cs typeface="Times New Roman"/>
                      </a:endParaRPr>
                    </a:p>
                  </a:txBody>
                  <a:tcPr marL="35997" marR="35997" marT="0" marB="0"/>
                </a:tc>
              </a:tr>
              <a:tr h="495134">
                <a:tc>
                  <a:txBody>
                    <a:bodyPr/>
                    <a:lstStyle/>
                    <a:p>
                      <a:pPr marL="0" marR="0">
                        <a:lnSpc>
                          <a:spcPct val="115000"/>
                        </a:lnSpc>
                        <a:spcBef>
                          <a:spcPts val="0"/>
                        </a:spcBef>
                        <a:spcAft>
                          <a:spcPts val="0"/>
                        </a:spcAft>
                      </a:pPr>
                      <a:r>
                        <a:rPr lang="en-US" sz="1200">
                          <a:effectLst/>
                        </a:rPr>
                        <a:t>Madison, Michael</a:t>
                      </a:r>
                      <a:endParaRPr lang="en-US" sz="1200">
                        <a:effectLst/>
                        <a:latin typeface="Times New Roman"/>
                        <a:ea typeface="Calibri"/>
                        <a:cs typeface="Times New Roman"/>
                      </a:endParaRPr>
                    </a:p>
                  </a:txBody>
                  <a:tcPr marL="35997" marR="35997" marT="0" marB="0"/>
                </a:tc>
                <a:tc>
                  <a:txBody>
                    <a:bodyPr/>
                    <a:lstStyle/>
                    <a:p>
                      <a:pPr marL="0" marR="0">
                        <a:lnSpc>
                          <a:spcPct val="115000"/>
                        </a:lnSpc>
                        <a:spcBef>
                          <a:spcPts val="0"/>
                        </a:spcBef>
                        <a:spcAft>
                          <a:spcPts val="0"/>
                        </a:spcAft>
                      </a:pPr>
                      <a:r>
                        <a:rPr lang="en-US" sz="1200">
                          <a:effectLst/>
                        </a:rPr>
                        <a:t>Commons at the Intersection of Peer Production, Citizen Science, and Big Data:  Galaxy Zoo</a:t>
                      </a:r>
                      <a:endParaRPr lang="en-US" sz="1200">
                        <a:effectLst/>
                        <a:latin typeface="Times New Roman"/>
                        <a:ea typeface="Calibri"/>
                        <a:cs typeface="Times New Roman"/>
                      </a:endParaRPr>
                    </a:p>
                  </a:txBody>
                  <a:tcPr marL="35997" marR="35997" marT="0" marB="0"/>
                </a:tc>
                <a:tc>
                  <a:txBody>
                    <a:bodyPr/>
                    <a:lstStyle/>
                    <a:p>
                      <a:pPr marL="0" marR="0">
                        <a:lnSpc>
                          <a:spcPct val="115000"/>
                        </a:lnSpc>
                        <a:spcBef>
                          <a:spcPts val="0"/>
                        </a:spcBef>
                        <a:spcAft>
                          <a:spcPts val="0"/>
                        </a:spcAft>
                      </a:pPr>
                      <a:r>
                        <a:rPr lang="en-US" sz="1200">
                          <a:effectLst/>
                        </a:rPr>
                        <a:t>Astronomical data</a:t>
                      </a:r>
                      <a:endParaRPr lang="en-US" sz="1200">
                        <a:effectLst/>
                        <a:latin typeface="Times New Roman"/>
                        <a:ea typeface="Calibri"/>
                        <a:cs typeface="Times New Roman"/>
                      </a:endParaRPr>
                    </a:p>
                  </a:txBody>
                  <a:tcPr marL="35997" marR="35997" marT="0" marB="0"/>
                </a:tc>
              </a:tr>
              <a:tr h="330089">
                <a:tc>
                  <a:txBody>
                    <a:bodyPr/>
                    <a:lstStyle/>
                    <a:p>
                      <a:pPr marL="0" marR="0">
                        <a:lnSpc>
                          <a:spcPct val="115000"/>
                        </a:lnSpc>
                        <a:spcBef>
                          <a:spcPts val="0"/>
                        </a:spcBef>
                        <a:spcAft>
                          <a:spcPts val="0"/>
                        </a:spcAft>
                      </a:pPr>
                      <a:r>
                        <a:rPr lang="en-US" sz="1200">
                          <a:effectLst/>
                        </a:rPr>
                        <a:t>Schweik, Charlie</a:t>
                      </a:r>
                      <a:endParaRPr lang="en-US" sz="1200">
                        <a:effectLst/>
                        <a:latin typeface="Times New Roman"/>
                        <a:ea typeface="Calibri"/>
                        <a:cs typeface="Times New Roman"/>
                      </a:endParaRPr>
                    </a:p>
                  </a:txBody>
                  <a:tcPr marL="35997" marR="35997" marT="0" marB="0"/>
                </a:tc>
                <a:tc>
                  <a:txBody>
                    <a:bodyPr/>
                    <a:lstStyle/>
                    <a:p>
                      <a:pPr marL="0" marR="0">
                        <a:lnSpc>
                          <a:spcPct val="115000"/>
                        </a:lnSpc>
                        <a:spcBef>
                          <a:spcPts val="0"/>
                        </a:spcBef>
                        <a:spcAft>
                          <a:spcPts val="0"/>
                        </a:spcAft>
                      </a:pPr>
                      <a:r>
                        <a:rPr lang="en-US" sz="1200">
                          <a:effectLst/>
                        </a:rPr>
                        <a:t>Toward the Comparison of Open Source Commons Institutions</a:t>
                      </a:r>
                      <a:endParaRPr lang="en-US" sz="1200">
                        <a:effectLst/>
                        <a:latin typeface="Times New Roman"/>
                        <a:ea typeface="Calibri"/>
                        <a:cs typeface="Times New Roman"/>
                      </a:endParaRPr>
                    </a:p>
                  </a:txBody>
                  <a:tcPr marL="35997" marR="35997" marT="0" marB="0"/>
                </a:tc>
                <a:tc>
                  <a:txBody>
                    <a:bodyPr/>
                    <a:lstStyle/>
                    <a:p>
                      <a:pPr marL="0" marR="0">
                        <a:lnSpc>
                          <a:spcPct val="115000"/>
                        </a:lnSpc>
                        <a:spcBef>
                          <a:spcPts val="0"/>
                        </a:spcBef>
                        <a:spcAft>
                          <a:spcPts val="0"/>
                        </a:spcAft>
                      </a:pPr>
                      <a:r>
                        <a:rPr lang="en-US" sz="1200">
                          <a:effectLst/>
                        </a:rPr>
                        <a:t>OSS</a:t>
                      </a:r>
                      <a:endParaRPr lang="en-US" sz="1200">
                        <a:effectLst/>
                        <a:latin typeface="Times New Roman"/>
                        <a:ea typeface="Calibri"/>
                        <a:cs typeface="Times New Roman"/>
                      </a:endParaRPr>
                    </a:p>
                  </a:txBody>
                  <a:tcPr marL="35997" marR="35997" marT="0" marB="0"/>
                </a:tc>
              </a:tr>
              <a:tr h="383658">
                <a:tc>
                  <a:txBody>
                    <a:bodyPr/>
                    <a:lstStyle/>
                    <a:p>
                      <a:pPr marL="0" marR="0">
                        <a:lnSpc>
                          <a:spcPct val="115000"/>
                        </a:lnSpc>
                        <a:spcBef>
                          <a:spcPts val="0"/>
                        </a:spcBef>
                        <a:spcAft>
                          <a:spcPts val="0"/>
                        </a:spcAft>
                      </a:pPr>
                      <a:r>
                        <a:rPr lang="en-US" sz="1200">
                          <a:effectLst/>
                        </a:rPr>
                        <a:t>Morell, Mayo Fuster</a:t>
                      </a:r>
                      <a:endParaRPr lang="en-US" sz="1200">
                        <a:effectLst/>
                        <a:latin typeface="Times New Roman"/>
                        <a:ea typeface="Calibri"/>
                        <a:cs typeface="Times New Roman"/>
                      </a:endParaRPr>
                    </a:p>
                  </a:txBody>
                  <a:tcPr marL="35997" marR="35997" marT="0" marB="0"/>
                </a:tc>
                <a:tc>
                  <a:txBody>
                    <a:bodyPr/>
                    <a:lstStyle/>
                    <a:p>
                      <a:pPr marL="0" marR="0">
                        <a:lnSpc>
                          <a:spcPct val="115000"/>
                        </a:lnSpc>
                        <a:spcBef>
                          <a:spcPts val="0"/>
                        </a:spcBef>
                        <a:spcAft>
                          <a:spcPts val="0"/>
                        </a:spcAft>
                      </a:pPr>
                      <a:r>
                        <a:rPr lang="en-US" sz="1200">
                          <a:effectLst/>
                        </a:rPr>
                        <a:t>Governance of online creation communities for the building of digital commons</a:t>
                      </a:r>
                      <a:endParaRPr lang="en-US" sz="1200">
                        <a:effectLst/>
                        <a:latin typeface="Times New Roman"/>
                        <a:ea typeface="Calibri"/>
                        <a:cs typeface="Times New Roman"/>
                      </a:endParaRPr>
                    </a:p>
                  </a:txBody>
                  <a:tcPr marL="35997" marR="35997" marT="0" marB="0"/>
                </a:tc>
                <a:tc>
                  <a:txBody>
                    <a:bodyPr/>
                    <a:lstStyle/>
                    <a:p>
                      <a:pPr marL="0" marR="0">
                        <a:lnSpc>
                          <a:spcPct val="115000"/>
                        </a:lnSpc>
                        <a:spcBef>
                          <a:spcPts val="0"/>
                        </a:spcBef>
                        <a:spcAft>
                          <a:spcPts val="0"/>
                        </a:spcAft>
                      </a:pPr>
                      <a:r>
                        <a:rPr lang="en-US" sz="1200" dirty="0">
                          <a:effectLst/>
                        </a:rPr>
                        <a:t>Online creation </a:t>
                      </a:r>
                      <a:r>
                        <a:rPr lang="en-US" sz="1200" dirty="0" smtClean="0">
                          <a:effectLst/>
                        </a:rPr>
                        <a:t>communities</a:t>
                      </a:r>
                      <a:endParaRPr lang="en-US" sz="1200" dirty="0">
                        <a:effectLst/>
                        <a:latin typeface="Times New Roman"/>
                        <a:ea typeface="Calibri"/>
                        <a:cs typeface="Times New Roman"/>
                      </a:endParaRPr>
                    </a:p>
                  </a:txBody>
                  <a:tcPr marL="35997" marR="35997" marT="0" marB="0"/>
                </a:tc>
              </a:tr>
              <a:tr h="563768">
                <a:tc>
                  <a:txBody>
                    <a:bodyPr/>
                    <a:lstStyle/>
                    <a:p>
                      <a:pPr marL="0" marR="0">
                        <a:lnSpc>
                          <a:spcPct val="115000"/>
                        </a:lnSpc>
                        <a:spcBef>
                          <a:spcPts val="0"/>
                        </a:spcBef>
                        <a:spcAft>
                          <a:spcPts val="0"/>
                        </a:spcAft>
                      </a:pPr>
                      <a:r>
                        <a:rPr lang="en-US" sz="1200">
                          <a:effectLst/>
                        </a:rPr>
                        <a:t>Shah, Sonali and Moody, Cyrus</a:t>
                      </a:r>
                      <a:endParaRPr lang="en-US" sz="1200">
                        <a:effectLst/>
                        <a:latin typeface="Times New Roman"/>
                        <a:ea typeface="Calibri"/>
                        <a:cs typeface="Times New Roman"/>
                      </a:endParaRPr>
                    </a:p>
                  </a:txBody>
                  <a:tcPr marL="35997" marR="35997" marT="0" marB="0"/>
                </a:tc>
                <a:tc>
                  <a:txBody>
                    <a:bodyPr/>
                    <a:lstStyle/>
                    <a:p>
                      <a:pPr marL="0" marR="0">
                        <a:lnSpc>
                          <a:spcPct val="115000"/>
                        </a:lnSpc>
                        <a:spcBef>
                          <a:spcPts val="0"/>
                        </a:spcBef>
                        <a:spcAft>
                          <a:spcPts val="0"/>
                        </a:spcAft>
                      </a:pPr>
                      <a:r>
                        <a:rPr lang="en-US" sz="1200" dirty="0">
                          <a:effectLst/>
                        </a:rPr>
                        <a:t>Creating a Context for Entrepreneurship</a:t>
                      </a:r>
                      <a:r>
                        <a:rPr lang="en-US" sz="1200" dirty="0" smtClean="0">
                          <a:effectLst/>
                        </a:rPr>
                        <a:t>:  Examining </a:t>
                      </a:r>
                      <a:r>
                        <a:rPr lang="en-US" sz="1200" dirty="0">
                          <a:effectLst/>
                        </a:rPr>
                        <a:t>How Users’ Technological &amp; Organizational Innovations Set the Stage for Entrepreneurial Activity</a:t>
                      </a:r>
                      <a:endParaRPr lang="en-US" sz="1200" dirty="0">
                        <a:effectLst/>
                        <a:latin typeface="Times New Roman"/>
                        <a:ea typeface="Calibri"/>
                        <a:cs typeface="Times New Roman"/>
                      </a:endParaRPr>
                    </a:p>
                  </a:txBody>
                  <a:tcPr marL="35997" marR="35997" marT="0" marB="0"/>
                </a:tc>
                <a:tc>
                  <a:txBody>
                    <a:bodyPr/>
                    <a:lstStyle/>
                    <a:p>
                      <a:pPr marL="0" marR="0">
                        <a:lnSpc>
                          <a:spcPct val="115000"/>
                        </a:lnSpc>
                        <a:spcBef>
                          <a:spcPts val="0"/>
                        </a:spcBef>
                        <a:spcAft>
                          <a:spcPts val="0"/>
                        </a:spcAft>
                      </a:pPr>
                      <a:r>
                        <a:rPr lang="en-US" sz="1200">
                          <a:effectLst/>
                        </a:rPr>
                        <a:t>User Innovation</a:t>
                      </a:r>
                      <a:endParaRPr lang="en-US" sz="1200">
                        <a:effectLst/>
                        <a:latin typeface="Times New Roman"/>
                        <a:ea typeface="Calibri"/>
                        <a:cs typeface="Times New Roman"/>
                      </a:endParaRPr>
                    </a:p>
                  </a:txBody>
                  <a:tcPr marL="35997" marR="35997" marT="0" marB="0"/>
                </a:tc>
              </a:tr>
              <a:tr h="495134">
                <a:tc>
                  <a:txBody>
                    <a:bodyPr/>
                    <a:lstStyle/>
                    <a:p>
                      <a:pPr marL="0" marR="0">
                        <a:lnSpc>
                          <a:spcPct val="115000"/>
                        </a:lnSpc>
                        <a:spcBef>
                          <a:spcPts val="0"/>
                        </a:spcBef>
                        <a:spcAft>
                          <a:spcPts val="0"/>
                        </a:spcAft>
                      </a:pPr>
                      <a:r>
                        <a:rPr lang="en-US" sz="1200">
                          <a:effectLst/>
                        </a:rPr>
                        <a:t>Meyer, Peter</a:t>
                      </a:r>
                      <a:endParaRPr lang="en-US" sz="1200">
                        <a:effectLst/>
                        <a:latin typeface="Times New Roman"/>
                        <a:ea typeface="Calibri"/>
                        <a:cs typeface="Times New Roman"/>
                      </a:endParaRPr>
                    </a:p>
                  </a:txBody>
                  <a:tcPr marL="35997" marR="35997" marT="0" marB="0"/>
                </a:tc>
                <a:tc>
                  <a:txBody>
                    <a:bodyPr/>
                    <a:lstStyle/>
                    <a:p>
                      <a:pPr marL="0" marR="0">
                        <a:lnSpc>
                          <a:spcPct val="115000"/>
                        </a:lnSpc>
                        <a:spcBef>
                          <a:spcPts val="0"/>
                        </a:spcBef>
                        <a:spcAft>
                          <a:spcPts val="0"/>
                        </a:spcAft>
                      </a:pPr>
                      <a:r>
                        <a:rPr lang="en-US" sz="1200" dirty="0">
                          <a:effectLst/>
                        </a:rPr>
                        <a:t>An inventive commons</a:t>
                      </a:r>
                      <a:r>
                        <a:rPr lang="en-US" sz="1200" dirty="0" smtClean="0">
                          <a:effectLst/>
                        </a:rPr>
                        <a:t>:  Shared </a:t>
                      </a:r>
                      <a:r>
                        <a:rPr lang="en-US" sz="1200" dirty="0">
                          <a:effectLst/>
                        </a:rPr>
                        <a:t>sources of the airplane and its industry</a:t>
                      </a:r>
                      <a:endParaRPr lang="en-US" sz="1200" dirty="0">
                        <a:effectLst/>
                        <a:latin typeface="Times New Roman"/>
                        <a:ea typeface="Calibri"/>
                        <a:cs typeface="Times New Roman"/>
                      </a:endParaRPr>
                    </a:p>
                  </a:txBody>
                  <a:tcPr marL="35997" marR="35997" marT="0" marB="0"/>
                </a:tc>
                <a:tc>
                  <a:txBody>
                    <a:bodyPr/>
                    <a:lstStyle/>
                    <a:p>
                      <a:pPr marL="0" marR="0">
                        <a:lnSpc>
                          <a:spcPct val="115000"/>
                        </a:lnSpc>
                        <a:spcBef>
                          <a:spcPts val="0"/>
                        </a:spcBef>
                        <a:spcAft>
                          <a:spcPts val="0"/>
                        </a:spcAft>
                      </a:pPr>
                      <a:r>
                        <a:rPr lang="en-US" sz="1200">
                          <a:effectLst/>
                        </a:rPr>
                        <a:t>Airplane invention</a:t>
                      </a:r>
                      <a:endParaRPr lang="en-US" sz="1200">
                        <a:effectLst/>
                        <a:latin typeface="Times New Roman"/>
                        <a:ea typeface="Calibri"/>
                        <a:cs typeface="Times New Roman"/>
                      </a:endParaRPr>
                    </a:p>
                  </a:txBody>
                  <a:tcPr marL="35997" marR="35997" marT="0" marB="0"/>
                </a:tc>
              </a:tr>
              <a:tr h="471325">
                <a:tc>
                  <a:txBody>
                    <a:bodyPr/>
                    <a:lstStyle/>
                    <a:p>
                      <a:pPr marL="0" marR="0">
                        <a:lnSpc>
                          <a:spcPct val="115000"/>
                        </a:lnSpc>
                        <a:spcBef>
                          <a:spcPts val="0"/>
                        </a:spcBef>
                        <a:spcAft>
                          <a:spcPts val="0"/>
                        </a:spcAft>
                      </a:pPr>
                      <a:r>
                        <a:rPr lang="en-US" sz="1200">
                          <a:effectLst/>
                        </a:rPr>
                        <a:t>Murray, Laura</a:t>
                      </a:r>
                      <a:endParaRPr lang="en-US" sz="1200">
                        <a:effectLst/>
                        <a:latin typeface="Times New Roman"/>
                        <a:ea typeface="Calibri"/>
                        <a:cs typeface="Times New Roman"/>
                      </a:endParaRPr>
                    </a:p>
                  </a:txBody>
                  <a:tcPr marL="35997" marR="35997" marT="0" marB="0"/>
                </a:tc>
                <a:tc>
                  <a:txBody>
                    <a:bodyPr/>
                    <a:lstStyle/>
                    <a:p>
                      <a:pPr marL="0" marR="0">
                        <a:lnSpc>
                          <a:spcPct val="115000"/>
                        </a:lnSpc>
                        <a:spcBef>
                          <a:spcPts val="0"/>
                        </a:spcBef>
                        <a:spcAft>
                          <a:spcPts val="0"/>
                        </a:spcAft>
                      </a:pPr>
                      <a:r>
                        <a:rPr lang="en-US" sz="1200">
                          <a:effectLst/>
                        </a:rPr>
                        <a:t>Exchange Practices Among Nineteenth-century US Newspaper Editors: </a:t>
                      </a:r>
                    </a:p>
                    <a:p>
                      <a:pPr marL="0" marR="0">
                        <a:lnSpc>
                          <a:spcPct val="115000"/>
                        </a:lnSpc>
                        <a:spcBef>
                          <a:spcPts val="0"/>
                        </a:spcBef>
                        <a:spcAft>
                          <a:spcPts val="0"/>
                        </a:spcAft>
                      </a:pPr>
                      <a:r>
                        <a:rPr lang="en-US" sz="1200">
                          <a:effectLst/>
                        </a:rPr>
                        <a:t>Cooperation in Competition</a:t>
                      </a:r>
                      <a:endParaRPr lang="en-US" sz="1200">
                        <a:effectLst/>
                        <a:latin typeface="Times New Roman"/>
                        <a:ea typeface="Calibri"/>
                        <a:cs typeface="Times New Roman"/>
                      </a:endParaRPr>
                    </a:p>
                  </a:txBody>
                  <a:tcPr marL="35997" marR="35997" marT="0" marB="0"/>
                </a:tc>
                <a:tc>
                  <a:txBody>
                    <a:bodyPr/>
                    <a:lstStyle/>
                    <a:p>
                      <a:pPr marL="0" marR="0">
                        <a:lnSpc>
                          <a:spcPct val="115000"/>
                        </a:lnSpc>
                        <a:spcBef>
                          <a:spcPts val="0"/>
                        </a:spcBef>
                        <a:spcAft>
                          <a:spcPts val="0"/>
                        </a:spcAft>
                      </a:pPr>
                      <a:r>
                        <a:rPr lang="en-US" sz="1200">
                          <a:effectLst/>
                        </a:rPr>
                        <a:t>Journalism</a:t>
                      </a:r>
                      <a:endParaRPr lang="en-US" sz="1200">
                        <a:effectLst/>
                        <a:latin typeface="Times New Roman"/>
                        <a:ea typeface="Calibri"/>
                        <a:cs typeface="Times New Roman"/>
                      </a:endParaRPr>
                    </a:p>
                  </a:txBody>
                  <a:tcPr marL="35997" marR="35997" marT="0" marB="0"/>
                </a:tc>
              </a:tr>
              <a:tr h="495134">
                <a:tc>
                  <a:txBody>
                    <a:bodyPr/>
                    <a:lstStyle/>
                    <a:p>
                      <a:pPr marL="0" marR="0">
                        <a:lnSpc>
                          <a:spcPct val="115000"/>
                        </a:lnSpc>
                        <a:spcBef>
                          <a:spcPts val="0"/>
                        </a:spcBef>
                        <a:spcAft>
                          <a:spcPts val="0"/>
                        </a:spcAft>
                      </a:pPr>
                      <a:r>
                        <a:rPr lang="en-US" sz="1200">
                          <a:effectLst/>
                        </a:rPr>
                        <a:t>Piper, Tina</a:t>
                      </a:r>
                      <a:endParaRPr lang="en-US" sz="1200">
                        <a:effectLst/>
                        <a:latin typeface="Times New Roman"/>
                        <a:ea typeface="Calibri"/>
                        <a:cs typeface="Times New Roman"/>
                      </a:endParaRPr>
                    </a:p>
                  </a:txBody>
                  <a:tcPr marL="35997" marR="35997" marT="0" marB="0"/>
                </a:tc>
                <a:tc>
                  <a:txBody>
                    <a:bodyPr/>
                    <a:lstStyle/>
                    <a:p>
                      <a:pPr marL="0" marR="0">
                        <a:lnSpc>
                          <a:spcPct val="115000"/>
                        </a:lnSpc>
                        <a:spcBef>
                          <a:spcPts val="0"/>
                        </a:spcBef>
                        <a:spcAft>
                          <a:spcPts val="0"/>
                        </a:spcAft>
                      </a:pPr>
                      <a:r>
                        <a:rPr lang="en-US" sz="1200">
                          <a:effectLst/>
                        </a:rPr>
                        <a:t>How War Creates Commons: General McNaughton and the National Research Council, 1914-1939</a:t>
                      </a:r>
                      <a:endParaRPr lang="en-US" sz="1200">
                        <a:effectLst/>
                        <a:latin typeface="Times New Roman"/>
                        <a:ea typeface="Calibri"/>
                        <a:cs typeface="Times New Roman"/>
                      </a:endParaRPr>
                    </a:p>
                  </a:txBody>
                  <a:tcPr marL="35997" marR="35997" marT="0" marB="0"/>
                </a:tc>
                <a:tc>
                  <a:txBody>
                    <a:bodyPr/>
                    <a:lstStyle/>
                    <a:p>
                      <a:pPr marL="0" marR="0">
                        <a:lnSpc>
                          <a:spcPct val="115000"/>
                        </a:lnSpc>
                        <a:spcBef>
                          <a:spcPts val="0"/>
                        </a:spcBef>
                        <a:spcAft>
                          <a:spcPts val="0"/>
                        </a:spcAft>
                      </a:pPr>
                      <a:r>
                        <a:rPr lang="en-US" sz="1200">
                          <a:effectLst/>
                        </a:rPr>
                        <a:t>Military Technology</a:t>
                      </a:r>
                      <a:endParaRPr lang="en-US" sz="1200">
                        <a:effectLst/>
                        <a:latin typeface="Times New Roman"/>
                        <a:ea typeface="Calibri"/>
                        <a:cs typeface="Times New Roman"/>
                      </a:endParaRPr>
                    </a:p>
                  </a:txBody>
                  <a:tcPr marL="35997" marR="35997" marT="0" marB="0"/>
                </a:tc>
              </a:tr>
              <a:tr h="279515">
                <a:tc>
                  <a:txBody>
                    <a:bodyPr/>
                    <a:lstStyle/>
                    <a:p>
                      <a:pPr marL="0" marR="0">
                        <a:lnSpc>
                          <a:spcPct val="115000"/>
                        </a:lnSpc>
                        <a:spcBef>
                          <a:spcPts val="0"/>
                        </a:spcBef>
                        <a:spcAft>
                          <a:spcPts val="0"/>
                        </a:spcAft>
                      </a:pPr>
                      <a:r>
                        <a:rPr lang="en-US" sz="1200">
                          <a:effectLst/>
                        </a:rPr>
                        <a:t>Fagundes, David</a:t>
                      </a:r>
                      <a:endParaRPr lang="en-US" sz="1200">
                        <a:effectLst/>
                        <a:latin typeface="Times New Roman"/>
                        <a:ea typeface="Calibri"/>
                        <a:cs typeface="Times New Roman"/>
                      </a:endParaRPr>
                    </a:p>
                  </a:txBody>
                  <a:tcPr marL="35997" marR="35997" marT="0" marB="0"/>
                </a:tc>
                <a:tc>
                  <a:txBody>
                    <a:bodyPr/>
                    <a:lstStyle/>
                    <a:p>
                      <a:pPr marL="0" marR="0">
                        <a:lnSpc>
                          <a:spcPct val="115000"/>
                        </a:lnSpc>
                        <a:spcBef>
                          <a:spcPts val="0"/>
                        </a:spcBef>
                        <a:spcAft>
                          <a:spcPts val="0"/>
                        </a:spcAft>
                      </a:pPr>
                      <a:r>
                        <a:rPr lang="en-US" sz="1200">
                          <a:effectLst/>
                        </a:rPr>
                        <a:t>Labor and/as Love: Roller Derby’s Constructed Cultural Commons</a:t>
                      </a:r>
                      <a:endParaRPr lang="en-US" sz="1200">
                        <a:effectLst/>
                        <a:latin typeface="Times New Roman"/>
                        <a:ea typeface="Calibri"/>
                        <a:cs typeface="Times New Roman"/>
                      </a:endParaRPr>
                    </a:p>
                  </a:txBody>
                  <a:tcPr marL="35997" marR="35997" marT="0" marB="0"/>
                </a:tc>
                <a:tc>
                  <a:txBody>
                    <a:bodyPr/>
                    <a:lstStyle/>
                    <a:p>
                      <a:pPr marL="0" marR="0">
                        <a:lnSpc>
                          <a:spcPct val="115000"/>
                        </a:lnSpc>
                        <a:spcBef>
                          <a:spcPts val="0"/>
                        </a:spcBef>
                        <a:spcAft>
                          <a:spcPts val="0"/>
                        </a:spcAft>
                      </a:pPr>
                      <a:r>
                        <a:rPr lang="en-US" sz="1200">
                          <a:effectLst/>
                        </a:rPr>
                        <a:t>Roller derby names</a:t>
                      </a:r>
                      <a:endParaRPr lang="en-US" sz="1200">
                        <a:effectLst/>
                        <a:latin typeface="Times New Roman"/>
                        <a:ea typeface="Calibri"/>
                        <a:cs typeface="Times New Roman"/>
                      </a:endParaRPr>
                    </a:p>
                  </a:txBody>
                  <a:tcPr marL="35997" marR="35997" marT="0" marB="0"/>
                </a:tc>
              </a:tr>
              <a:tr h="235339">
                <a:tc>
                  <a:txBody>
                    <a:bodyPr/>
                    <a:lstStyle/>
                    <a:p>
                      <a:pPr marL="0" marR="0">
                        <a:lnSpc>
                          <a:spcPct val="115000"/>
                        </a:lnSpc>
                        <a:spcBef>
                          <a:spcPts val="0"/>
                        </a:spcBef>
                        <a:spcAft>
                          <a:spcPts val="0"/>
                        </a:spcAft>
                      </a:pPr>
                      <a:r>
                        <a:rPr lang="en-US" sz="1200">
                          <a:effectLst/>
                        </a:rPr>
                        <a:t>Daniels, Brigham</a:t>
                      </a:r>
                      <a:endParaRPr lang="en-US" sz="1200">
                        <a:effectLst/>
                        <a:latin typeface="Times New Roman"/>
                        <a:ea typeface="Calibri"/>
                        <a:cs typeface="Times New Roman"/>
                      </a:endParaRPr>
                    </a:p>
                  </a:txBody>
                  <a:tcPr marL="35997" marR="35997" marT="0" marB="0"/>
                </a:tc>
                <a:tc>
                  <a:txBody>
                    <a:bodyPr/>
                    <a:lstStyle/>
                    <a:p>
                      <a:pPr marL="0" marR="0">
                        <a:lnSpc>
                          <a:spcPct val="115000"/>
                        </a:lnSpc>
                        <a:spcBef>
                          <a:spcPts val="0"/>
                        </a:spcBef>
                        <a:spcAft>
                          <a:spcPts val="0"/>
                        </a:spcAft>
                      </a:pPr>
                      <a:r>
                        <a:rPr lang="en-US" sz="1200">
                          <a:effectLst/>
                        </a:rPr>
                        <a:t>Legispedia</a:t>
                      </a:r>
                      <a:endParaRPr lang="en-US" sz="1200">
                        <a:effectLst/>
                        <a:latin typeface="Times New Roman"/>
                        <a:ea typeface="Calibri"/>
                        <a:cs typeface="Times New Roman"/>
                      </a:endParaRPr>
                    </a:p>
                  </a:txBody>
                  <a:tcPr marL="35997" marR="35997" marT="0" marB="0"/>
                </a:tc>
                <a:tc>
                  <a:txBody>
                    <a:bodyPr/>
                    <a:lstStyle/>
                    <a:p>
                      <a:pPr marL="0" marR="0">
                        <a:lnSpc>
                          <a:spcPct val="115000"/>
                        </a:lnSpc>
                        <a:spcBef>
                          <a:spcPts val="0"/>
                        </a:spcBef>
                        <a:spcAft>
                          <a:spcPts val="0"/>
                        </a:spcAft>
                      </a:pPr>
                      <a:r>
                        <a:rPr lang="en-US" sz="1200" dirty="0">
                          <a:effectLst/>
                        </a:rPr>
                        <a:t>Congress</a:t>
                      </a:r>
                      <a:endParaRPr lang="en-US" sz="1200" dirty="0">
                        <a:effectLst/>
                        <a:latin typeface="Times New Roman"/>
                        <a:ea typeface="Calibri"/>
                        <a:cs typeface="Times New Roman"/>
                      </a:endParaRPr>
                    </a:p>
                  </a:txBody>
                  <a:tcPr marL="35997" marR="35997" marT="0" marB="0"/>
                </a:tc>
              </a:tr>
            </a:tbl>
          </a:graphicData>
        </a:graphic>
      </p:graphicFrame>
    </p:spTree>
    <p:extLst>
      <p:ext uri="{BB962C8B-B14F-4D97-AF65-F5344CB8AC3E}">
        <p14:creationId xmlns:p14="http://schemas.microsoft.com/office/powerpoint/2010/main" val="29090943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475840307"/>
              </p:ext>
            </p:extLst>
          </p:nvPr>
        </p:nvGraphicFramePr>
        <p:xfrm>
          <a:off x="152400" y="467638"/>
          <a:ext cx="8897655" cy="6163018"/>
        </p:xfrm>
        <a:graphic>
          <a:graphicData uri="http://schemas.openxmlformats.org/drawingml/2006/table">
            <a:tbl>
              <a:tblPr firstRow="1" firstCol="1" bandRow="1">
                <a:tableStyleId>{5C22544A-7EE6-4342-B048-85BDC9FD1C3A}</a:tableStyleId>
              </a:tblPr>
              <a:tblGrid>
                <a:gridCol w="2139863"/>
                <a:gridCol w="6757792"/>
              </a:tblGrid>
              <a:tr h="235339">
                <a:tc>
                  <a:txBody>
                    <a:bodyPr/>
                    <a:lstStyle/>
                    <a:p>
                      <a:pPr marL="0" marR="0">
                        <a:lnSpc>
                          <a:spcPct val="115000"/>
                        </a:lnSpc>
                        <a:spcBef>
                          <a:spcPts val="0"/>
                        </a:spcBef>
                        <a:spcAft>
                          <a:spcPts val="0"/>
                        </a:spcAft>
                      </a:pPr>
                      <a:r>
                        <a:rPr lang="en-US" sz="1200" b="1" dirty="0">
                          <a:effectLst/>
                        </a:rPr>
                        <a:t>Author</a:t>
                      </a:r>
                      <a:endParaRPr lang="en-US" sz="1200" b="1" dirty="0">
                        <a:effectLst/>
                        <a:latin typeface="Times New Roman"/>
                        <a:ea typeface="Calibri"/>
                        <a:cs typeface="Times New Roman"/>
                      </a:endParaRPr>
                    </a:p>
                  </a:txBody>
                  <a:tcPr marL="35997" marR="35997" marT="0" marB="0"/>
                </a:tc>
                <a:tc>
                  <a:txBody>
                    <a:bodyPr/>
                    <a:lstStyle/>
                    <a:p>
                      <a:pPr marL="0" marR="0">
                        <a:lnSpc>
                          <a:spcPct val="115000"/>
                        </a:lnSpc>
                        <a:spcBef>
                          <a:spcPts val="0"/>
                        </a:spcBef>
                        <a:spcAft>
                          <a:spcPts val="0"/>
                        </a:spcAft>
                      </a:pPr>
                      <a:r>
                        <a:rPr lang="en-US" sz="1200" b="1" dirty="0">
                          <a:effectLst/>
                        </a:rPr>
                        <a:t>Title</a:t>
                      </a:r>
                      <a:endParaRPr lang="en-US" sz="1200" b="1" dirty="0">
                        <a:effectLst/>
                        <a:latin typeface="Times New Roman"/>
                        <a:ea typeface="Calibri"/>
                        <a:cs typeface="Times New Roman"/>
                      </a:endParaRPr>
                    </a:p>
                  </a:txBody>
                  <a:tcPr marL="35997" marR="35997" marT="0" marB="0"/>
                </a:tc>
              </a:tr>
              <a:tr h="500102">
                <a:tc>
                  <a:txBody>
                    <a:bodyPr/>
                    <a:lstStyle/>
                    <a:p>
                      <a:pPr marL="0" marR="0">
                        <a:spcBef>
                          <a:spcPts val="0"/>
                        </a:spcBef>
                        <a:spcAft>
                          <a:spcPts val="0"/>
                        </a:spcAft>
                      </a:pPr>
                      <a:r>
                        <a:rPr lang="en-US" sz="1200" b="1" dirty="0">
                          <a:effectLst/>
                          <a:latin typeface="Times New Roman"/>
                          <a:ea typeface="Calibri"/>
                        </a:rPr>
                        <a:t>Abbott, Ryan</a:t>
                      </a:r>
                    </a:p>
                  </a:txBody>
                  <a:tcPr marL="68580" marR="68580" marT="0" marB="0"/>
                </a:tc>
                <a:tc>
                  <a:txBody>
                    <a:bodyPr/>
                    <a:lstStyle/>
                    <a:p>
                      <a:pPr marL="0" marR="0">
                        <a:spcBef>
                          <a:spcPts val="0"/>
                        </a:spcBef>
                        <a:spcAft>
                          <a:spcPts val="0"/>
                        </a:spcAft>
                      </a:pPr>
                      <a:r>
                        <a:rPr lang="en-US" sz="1200" b="0" dirty="0">
                          <a:effectLst/>
                          <a:latin typeface="Times New Roman"/>
                          <a:ea typeface="Calibri"/>
                        </a:rPr>
                        <a:t>The Sentinel Initiative as a Knowledge Commons</a:t>
                      </a:r>
                    </a:p>
                  </a:txBody>
                  <a:tcPr marL="68580" marR="68580" marT="0" marB="0"/>
                </a:tc>
              </a:tr>
              <a:tr h="356587">
                <a:tc>
                  <a:txBody>
                    <a:bodyPr/>
                    <a:lstStyle/>
                    <a:p>
                      <a:pPr marL="0" marR="0">
                        <a:spcBef>
                          <a:spcPts val="0"/>
                        </a:spcBef>
                        <a:spcAft>
                          <a:spcPts val="0"/>
                        </a:spcAft>
                      </a:pPr>
                      <a:r>
                        <a:rPr lang="en-US" sz="1200" b="1" dirty="0" err="1">
                          <a:effectLst/>
                          <a:latin typeface="Times New Roman"/>
                          <a:ea typeface="Calibri"/>
                        </a:rPr>
                        <a:t>Boggio</a:t>
                      </a:r>
                      <a:r>
                        <a:rPr lang="en-US" sz="1200" b="1" dirty="0">
                          <a:effectLst/>
                          <a:latin typeface="Times New Roman"/>
                          <a:ea typeface="Calibri"/>
                        </a:rPr>
                        <a:t>, Andrea</a:t>
                      </a:r>
                    </a:p>
                  </a:txBody>
                  <a:tcPr marL="68580" marR="68580" marT="0" marB="0"/>
                </a:tc>
                <a:tc>
                  <a:txBody>
                    <a:bodyPr/>
                    <a:lstStyle/>
                    <a:p>
                      <a:pPr marL="0" marR="0">
                        <a:spcBef>
                          <a:spcPts val="0"/>
                        </a:spcBef>
                        <a:spcAft>
                          <a:spcPts val="0"/>
                        </a:spcAft>
                      </a:pPr>
                      <a:r>
                        <a:rPr lang="en-US" sz="1200" b="0" dirty="0" err="1">
                          <a:effectLst/>
                          <a:latin typeface="Times New Roman"/>
                          <a:ea typeface="Calibri"/>
                        </a:rPr>
                        <a:t>Biobanking</a:t>
                      </a:r>
                      <a:r>
                        <a:rPr lang="en-US" sz="1200" b="0" dirty="0">
                          <a:effectLst/>
                          <a:latin typeface="Times New Roman"/>
                          <a:ea typeface="Calibri"/>
                        </a:rPr>
                        <a:t> Governance:  A Case Study of Knowledge Commons</a:t>
                      </a:r>
                    </a:p>
                  </a:txBody>
                  <a:tcPr marL="68580" marR="68580" marT="0" marB="0"/>
                </a:tc>
              </a:tr>
              <a:tr h="235339">
                <a:tc>
                  <a:txBody>
                    <a:bodyPr/>
                    <a:lstStyle/>
                    <a:p>
                      <a:pPr marL="0" marR="0">
                        <a:spcBef>
                          <a:spcPts val="0"/>
                        </a:spcBef>
                        <a:spcAft>
                          <a:spcPts val="0"/>
                        </a:spcAft>
                      </a:pPr>
                      <a:r>
                        <a:rPr lang="en-US" sz="1200" b="1" dirty="0" err="1">
                          <a:effectLst/>
                          <a:latin typeface="Times New Roman"/>
                          <a:ea typeface="Calibri"/>
                        </a:rPr>
                        <a:t>Bubela</a:t>
                      </a:r>
                      <a:r>
                        <a:rPr lang="en-US" sz="1200" b="1" dirty="0">
                          <a:effectLst/>
                          <a:latin typeface="Times New Roman"/>
                          <a:ea typeface="Calibri"/>
                        </a:rPr>
                        <a:t>, </a:t>
                      </a:r>
                      <a:r>
                        <a:rPr lang="en-US" sz="1200" b="1" dirty="0" smtClean="0">
                          <a:effectLst/>
                          <a:latin typeface="Times New Roman"/>
                          <a:ea typeface="Calibri"/>
                        </a:rPr>
                        <a:t>Tania; </a:t>
                      </a:r>
                      <a:r>
                        <a:rPr lang="en-US" sz="1200" b="1" kern="1200" dirty="0" smtClean="0">
                          <a:solidFill>
                            <a:schemeClr val="lt1"/>
                          </a:solidFill>
                          <a:effectLst/>
                          <a:latin typeface="Times New Roman"/>
                          <a:ea typeface="Calibri"/>
                          <a:cs typeface="+mn-cs"/>
                        </a:rPr>
                        <a:t>Adams</a:t>
                      </a:r>
                      <a:r>
                        <a:rPr lang="en-US" sz="1200" b="1" kern="1200" dirty="0">
                          <a:solidFill>
                            <a:schemeClr val="lt1"/>
                          </a:solidFill>
                          <a:effectLst/>
                          <a:latin typeface="Times New Roman"/>
                          <a:ea typeface="Calibri"/>
                          <a:cs typeface="+mn-cs"/>
                        </a:rPr>
                        <a:t>, </a:t>
                      </a:r>
                      <a:r>
                        <a:rPr lang="en-US" sz="1200" b="1" kern="1200" dirty="0" smtClean="0">
                          <a:solidFill>
                            <a:schemeClr val="lt1"/>
                          </a:solidFill>
                          <a:effectLst/>
                          <a:latin typeface="Times New Roman"/>
                          <a:ea typeface="Calibri"/>
                          <a:cs typeface="+mn-cs"/>
                        </a:rPr>
                        <a:t>Rhiannon;</a:t>
                      </a:r>
                      <a:endParaRPr lang="en-US" sz="1200" b="1" kern="1200" dirty="0">
                        <a:solidFill>
                          <a:schemeClr val="lt1"/>
                        </a:solidFill>
                        <a:effectLst/>
                        <a:latin typeface="Times New Roman"/>
                        <a:ea typeface="Calibri"/>
                        <a:cs typeface="+mn-cs"/>
                      </a:endParaRPr>
                    </a:p>
                    <a:p>
                      <a:pPr marL="0" marR="0">
                        <a:lnSpc>
                          <a:spcPct val="107000"/>
                        </a:lnSpc>
                        <a:spcBef>
                          <a:spcPts val="0"/>
                        </a:spcBef>
                        <a:spcAft>
                          <a:spcPts val="0"/>
                        </a:spcAft>
                      </a:pPr>
                      <a:r>
                        <a:rPr lang="en-US" sz="1200" b="1" kern="1200" dirty="0" err="1">
                          <a:solidFill>
                            <a:schemeClr val="lt1"/>
                          </a:solidFill>
                          <a:effectLst/>
                          <a:latin typeface="Times New Roman"/>
                          <a:ea typeface="Calibri"/>
                          <a:cs typeface="+mn-cs"/>
                        </a:rPr>
                        <a:t>Chandrasekharan</a:t>
                      </a:r>
                      <a:r>
                        <a:rPr lang="en-US" sz="1200" b="1" kern="1200" dirty="0">
                          <a:solidFill>
                            <a:schemeClr val="lt1"/>
                          </a:solidFill>
                          <a:effectLst/>
                          <a:latin typeface="Times New Roman"/>
                          <a:ea typeface="Calibri"/>
                          <a:cs typeface="+mn-cs"/>
                        </a:rPr>
                        <a:t>, </a:t>
                      </a:r>
                      <a:r>
                        <a:rPr lang="en-US" sz="1200" b="1" kern="1200" dirty="0" smtClean="0">
                          <a:solidFill>
                            <a:schemeClr val="lt1"/>
                          </a:solidFill>
                          <a:effectLst/>
                          <a:latin typeface="Times New Roman"/>
                          <a:ea typeface="Calibri"/>
                          <a:cs typeface="+mn-cs"/>
                        </a:rPr>
                        <a:t>Shubha;</a:t>
                      </a:r>
                      <a:endParaRPr lang="en-US" sz="1200" b="1" kern="1200" dirty="0">
                        <a:solidFill>
                          <a:schemeClr val="lt1"/>
                        </a:solidFill>
                        <a:effectLst/>
                        <a:latin typeface="Times New Roman"/>
                        <a:ea typeface="Calibri"/>
                        <a:cs typeface="+mn-cs"/>
                      </a:endParaRPr>
                    </a:p>
                    <a:p>
                      <a:pPr marL="0" marR="0">
                        <a:lnSpc>
                          <a:spcPct val="107000"/>
                        </a:lnSpc>
                        <a:spcBef>
                          <a:spcPts val="0"/>
                        </a:spcBef>
                        <a:spcAft>
                          <a:spcPts val="0"/>
                        </a:spcAft>
                      </a:pPr>
                      <a:r>
                        <a:rPr lang="en-US" sz="1200" b="1" kern="1200" dirty="0">
                          <a:solidFill>
                            <a:schemeClr val="lt1"/>
                          </a:solidFill>
                          <a:effectLst/>
                          <a:latin typeface="Times New Roman"/>
                          <a:ea typeface="Calibri"/>
                          <a:cs typeface="+mn-cs"/>
                        </a:rPr>
                        <a:t>Mishra, </a:t>
                      </a:r>
                      <a:r>
                        <a:rPr lang="en-US" sz="1200" b="1" kern="1200" dirty="0" smtClean="0">
                          <a:solidFill>
                            <a:schemeClr val="lt1"/>
                          </a:solidFill>
                          <a:effectLst/>
                          <a:latin typeface="Times New Roman"/>
                          <a:ea typeface="Calibri"/>
                          <a:cs typeface="+mn-cs"/>
                        </a:rPr>
                        <a:t>Amrita; Liu</a:t>
                      </a:r>
                      <a:r>
                        <a:rPr lang="en-US" sz="1200" b="1" kern="1200" dirty="0">
                          <a:solidFill>
                            <a:schemeClr val="lt1"/>
                          </a:solidFill>
                          <a:effectLst/>
                          <a:latin typeface="Times New Roman"/>
                          <a:ea typeface="Calibri"/>
                          <a:cs typeface="+mn-cs"/>
                        </a:rPr>
                        <a:t>, </a:t>
                      </a:r>
                      <a:r>
                        <a:rPr lang="en-US" sz="1200" b="1" kern="1200" dirty="0" err="1">
                          <a:solidFill>
                            <a:schemeClr val="lt1"/>
                          </a:solidFill>
                          <a:effectLst/>
                          <a:latin typeface="Times New Roman"/>
                          <a:ea typeface="Calibri"/>
                          <a:cs typeface="+mn-cs"/>
                        </a:rPr>
                        <a:t>Songyan</a:t>
                      </a:r>
                      <a:endParaRPr lang="en-US" sz="1200" b="1" kern="1200" dirty="0">
                        <a:solidFill>
                          <a:schemeClr val="lt1"/>
                        </a:solidFill>
                        <a:effectLst/>
                        <a:latin typeface="Times New Roman"/>
                        <a:ea typeface="Calibri"/>
                        <a:cs typeface="+mn-cs"/>
                      </a:endParaRPr>
                    </a:p>
                  </a:txBody>
                  <a:tcPr marL="68580" marR="68580" marT="0" marB="0"/>
                </a:tc>
                <a:tc>
                  <a:txBody>
                    <a:bodyPr/>
                    <a:lstStyle/>
                    <a:p>
                      <a:pPr marL="0" marR="0">
                        <a:lnSpc>
                          <a:spcPct val="107000"/>
                        </a:lnSpc>
                        <a:spcBef>
                          <a:spcPts val="0"/>
                        </a:spcBef>
                        <a:spcAft>
                          <a:spcPts val="0"/>
                        </a:spcAft>
                      </a:pPr>
                      <a:r>
                        <a:rPr lang="en-US" sz="1200" b="0" dirty="0">
                          <a:solidFill>
                            <a:srgbClr val="000000"/>
                          </a:solidFill>
                          <a:effectLst/>
                          <a:uFill>
                            <a:solidFill>
                              <a:srgbClr val="000000"/>
                            </a:solidFill>
                          </a:uFill>
                          <a:latin typeface="Times New Roman"/>
                          <a:ea typeface="Calibri"/>
                          <a:cs typeface="Calibri"/>
                        </a:rPr>
                        <a:t>Governance of Biomedical Research Commons to Advance Clinical Translation: Lessons from the Mouse Model Community</a:t>
                      </a:r>
                      <a:endParaRPr lang="en-US" sz="1100" b="0" dirty="0">
                        <a:solidFill>
                          <a:srgbClr val="000000"/>
                        </a:solidFill>
                        <a:effectLst/>
                        <a:uFill>
                          <a:solidFill>
                            <a:srgbClr val="000000"/>
                          </a:solidFill>
                        </a:uFill>
                        <a:latin typeface="Calibri"/>
                        <a:ea typeface="Calibri"/>
                        <a:cs typeface="Calibri"/>
                      </a:endParaRPr>
                    </a:p>
                  </a:txBody>
                  <a:tcPr marL="68580" marR="68580" marT="0" marB="0"/>
                </a:tc>
              </a:tr>
              <a:tr h="436674">
                <a:tc>
                  <a:txBody>
                    <a:bodyPr/>
                    <a:lstStyle/>
                    <a:p>
                      <a:pPr marL="0" marR="0">
                        <a:spcBef>
                          <a:spcPts val="0"/>
                        </a:spcBef>
                        <a:spcAft>
                          <a:spcPts val="0"/>
                        </a:spcAft>
                      </a:pPr>
                      <a:r>
                        <a:rPr lang="en-US" sz="1200" b="1" dirty="0">
                          <a:effectLst/>
                          <a:latin typeface="Times New Roman"/>
                          <a:ea typeface="Calibri"/>
                        </a:rPr>
                        <a:t>Larson, </a:t>
                      </a:r>
                      <a:r>
                        <a:rPr lang="en-US" sz="1200" b="1" dirty="0" smtClean="0">
                          <a:effectLst/>
                          <a:latin typeface="Times New Roman"/>
                          <a:ea typeface="Calibri"/>
                        </a:rPr>
                        <a:t>Maja &amp;</a:t>
                      </a:r>
                      <a:endParaRPr lang="en-US" sz="1200" b="1" dirty="0">
                        <a:effectLst/>
                        <a:latin typeface="Times New Roman"/>
                        <a:ea typeface="Calibri"/>
                      </a:endParaRPr>
                    </a:p>
                    <a:p>
                      <a:pPr marL="0" marR="0">
                        <a:spcBef>
                          <a:spcPts val="0"/>
                        </a:spcBef>
                        <a:spcAft>
                          <a:spcPts val="0"/>
                        </a:spcAft>
                      </a:pPr>
                      <a:r>
                        <a:rPr lang="en-US" sz="1200" b="1" dirty="0">
                          <a:effectLst/>
                          <a:latin typeface="Times New Roman"/>
                          <a:ea typeface="Calibri"/>
                        </a:rPr>
                        <a:t>Chon, Margaret</a:t>
                      </a:r>
                    </a:p>
                  </a:txBody>
                  <a:tcPr marL="68580" marR="68580" marT="0" marB="0"/>
                </a:tc>
                <a:tc>
                  <a:txBody>
                    <a:bodyPr/>
                    <a:lstStyle/>
                    <a:p>
                      <a:pPr marL="0" marR="0">
                        <a:spcBef>
                          <a:spcPts val="0"/>
                        </a:spcBef>
                        <a:spcAft>
                          <a:spcPts val="0"/>
                        </a:spcAft>
                      </a:pPr>
                      <a:r>
                        <a:rPr lang="en-US" sz="1200" b="0" dirty="0">
                          <a:effectLst/>
                          <a:latin typeface="Times New Roman"/>
                          <a:ea typeface="Calibri"/>
                        </a:rPr>
                        <a:t>The Greatest Generational Impact: The Open Neuroscience Movement as an Emerging Knowledge Commons</a:t>
                      </a:r>
                    </a:p>
                  </a:txBody>
                  <a:tcPr marL="68580" marR="68580" marT="0" marB="0"/>
                </a:tc>
              </a:tr>
              <a:tr h="342348">
                <a:tc>
                  <a:txBody>
                    <a:bodyPr/>
                    <a:lstStyle/>
                    <a:p>
                      <a:pPr marL="0" marR="0">
                        <a:spcBef>
                          <a:spcPts val="0"/>
                        </a:spcBef>
                        <a:spcAft>
                          <a:spcPts val="0"/>
                        </a:spcAft>
                      </a:pPr>
                      <a:r>
                        <a:rPr lang="en-US" sz="1200" b="1" dirty="0">
                          <a:effectLst/>
                          <a:latin typeface="Times New Roman"/>
                          <a:ea typeface="Calibri"/>
                        </a:rPr>
                        <a:t>Contreras, Jorge L.</a:t>
                      </a:r>
                    </a:p>
                  </a:txBody>
                  <a:tcPr marL="68580" marR="68580" marT="0" marB="0"/>
                </a:tc>
                <a:tc>
                  <a:txBody>
                    <a:bodyPr/>
                    <a:lstStyle/>
                    <a:p>
                      <a:pPr marL="0" marR="0">
                        <a:spcBef>
                          <a:spcPts val="0"/>
                        </a:spcBef>
                        <a:spcAft>
                          <a:spcPts val="0"/>
                        </a:spcAft>
                      </a:pPr>
                      <a:r>
                        <a:rPr lang="en-US" sz="1200" b="0" dirty="0">
                          <a:effectLst/>
                          <a:latin typeface="Times New Roman"/>
                          <a:ea typeface="Calibri"/>
                        </a:rPr>
                        <a:t>Leviathan in the Commons:  Biomedical Data and the State</a:t>
                      </a:r>
                    </a:p>
                  </a:txBody>
                  <a:tcPr marL="68580" marR="68580" marT="0" marB="0"/>
                </a:tc>
              </a:tr>
              <a:tr h="326294">
                <a:tc>
                  <a:txBody>
                    <a:bodyPr/>
                    <a:lstStyle/>
                    <a:p>
                      <a:pPr marL="0" marR="0">
                        <a:spcBef>
                          <a:spcPts val="0"/>
                        </a:spcBef>
                        <a:spcAft>
                          <a:spcPts val="0"/>
                        </a:spcAft>
                      </a:pPr>
                      <a:r>
                        <a:rPr lang="en-US" sz="1200" b="1" dirty="0">
                          <a:effectLst/>
                          <a:latin typeface="Times New Roman"/>
                          <a:ea typeface="Calibri"/>
                        </a:rPr>
                        <a:t>Evans, Barbara J.</a:t>
                      </a:r>
                    </a:p>
                  </a:txBody>
                  <a:tcPr marL="68580" marR="68580" marT="0" marB="0"/>
                </a:tc>
                <a:tc>
                  <a:txBody>
                    <a:bodyPr/>
                    <a:lstStyle/>
                    <a:p>
                      <a:pPr marL="0" marR="0">
                        <a:spcBef>
                          <a:spcPts val="0"/>
                        </a:spcBef>
                        <a:spcAft>
                          <a:spcPts val="0"/>
                        </a:spcAft>
                      </a:pPr>
                      <a:r>
                        <a:rPr lang="en-US" sz="1200" b="0" dirty="0">
                          <a:effectLst/>
                          <a:latin typeface="Times New Roman"/>
                          <a:ea typeface="Calibri"/>
                        </a:rPr>
                        <a:t>Genomic Data Commons</a:t>
                      </a:r>
                    </a:p>
                  </a:txBody>
                  <a:tcPr marL="68580" marR="68580" marT="0" marB="0"/>
                </a:tc>
              </a:tr>
              <a:tr h="330089">
                <a:tc>
                  <a:txBody>
                    <a:bodyPr/>
                    <a:lstStyle/>
                    <a:p>
                      <a:pPr marL="0" marR="0">
                        <a:spcBef>
                          <a:spcPts val="0"/>
                        </a:spcBef>
                        <a:spcAft>
                          <a:spcPts val="0"/>
                        </a:spcAft>
                      </a:pPr>
                      <a:r>
                        <a:rPr lang="en-US" sz="1200" b="1" dirty="0">
                          <a:effectLst/>
                          <a:latin typeface="Times New Roman"/>
                          <a:ea typeface="Calibri"/>
                        </a:rPr>
                        <a:t>Flowers, Stephen</a:t>
                      </a:r>
                    </a:p>
                  </a:txBody>
                  <a:tcPr marL="68580" marR="68580" marT="0" marB="0"/>
                </a:tc>
                <a:tc>
                  <a:txBody>
                    <a:bodyPr/>
                    <a:lstStyle/>
                    <a:p>
                      <a:pPr marL="0" marR="0">
                        <a:spcBef>
                          <a:spcPts val="0"/>
                        </a:spcBef>
                        <a:spcAft>
                          <a:spcPts val="0"/>
                        </a:spcAft>
                      </a:pPr>
                      <a:r>
                        <a:rPr lang="en-US" sz="1200" b="0" dirty="0">
                          <a:effectLst/>
                          <a:latin typeface="Times New Roman"/>
                          <a:ea typeface="Calibri"/>
                        </a:rPr>
                        <a:t>Chronic </a:t>
                      </a:r>
                      <a:r>
                        <a:rPr lang="en-US" sz="1200" b="0" dirty="0" smtClean="0">
                          <a:effectLst/>
                          <a:latin typeface="Times New Roman"/>
                          <a:ea typeface="Calibri"/>
                        </a:rPr>
                        <a:t>Disease</a:t>
                      </a:r>
                      <a:r>
                        <a:rPr lang="en-US" sz="1200" b="0" dirty="0">
                          <a:effectLst/>
                          <a:latin typeface="Times New Roman"/>
                          <a:ea typeface="Calibri"/>
                        </a:rPr>
                        <a:t>, </a:t>
                      </a:r>
                      <a:r>
                        <a:rPr lang="en-US" sz="1200" b="0" dirty="0" smtClean="0">
                          <a:effectLst/>
                          <a:latin typeface="Times New Roman"/>
                          <a:ea typeface="Calibri"/>
                        </a:rPr>
                        <a:t>New Thinking </a:t>
                      </a:r>
                      <a:r>
                        <a:rPr lang="en-US" sz="1200" b="0" dirty="0">
                          <a:effectLst/>
                          <a:latin typeface="Times New Roman"/>
                          <a:ea typeface="Calibri"/>
                        </a:rPr>
                        <a:t>and </a:t>
                      </a:r>
                      <a:r>
                        <a:rPr lang="en-US" sz="1200" b="0" dirty="0" smtClean="0">
                          <a:effectLst/>
                          <a:latin typeface="Times New Roman"/>
                          <a:ea typeface="Calibri"/>
                        </a:rPr>
                        <a:t>Outlaw Innovation</a:t>
                      </a:r>
                      <a:r>
                        <a:rPr lang="en-US" sz="1200" b="0" dirty="0">
                          <a:effectLst/>
                          <a:latin typeface="Times New Roman"/>
                          <a:ea typeface="Calibri"/>
                        </a:rPr>
                        <a:t>: </a:t>
                      </a:r>
                      <a:r>
                        <a:rPr lang="en-US" sz="1200" b="0" dirty="0" smtClean="0">
                          <a:effectLst/>
                          <a:latin typeface="Times New Roman"/>
                          <a:ea typeface="Calibri"/>
                        </a:rPr>
                        <a:t>Patients </a:t>
                      </a:r>
                      <a:r>
                        <a:rPr lang="en-US" sz="1200" b="0" dirty="0">
                          <a:effectLst/>
                          <a:latin typeface="Times New Roman"/>
                          <a:ea typeface="Calibri"/>
                        </a:rPr>
                        <a:t>on the </a:t>
                      </a:r>
                      <a:r>
                        <a:rPr lang="en-US" sz="1200" b="0" dirty="0" smtClean="0">
                          <a:effectLst/>
                          <a:latin typeface="Times New Roman"/>
                          <a:ea typeface="Calibri"/>
                        </a:rPr>
                        <a:t>Edge </a:t>
                      </a:r>
                      <a:r>
                        <a:rPr lang="en-US" sz="1200" b="0" dirty="0">
                          <a:effectLst/>
                          <a:latin typeface="Times New Roman"/>
                          <a:ea typeface="Calibri"/>
                        </a:rPr>
                        <a:t>in the </a:t>
                      </a:r>
                      <a:r>
                        <a:rPr lang="en-US" sz="1200" b="0" dirty="0" smtClean="0">
                          <a:effectLst/>
                          <a:latin typeface="Times New Roman"/>
                          <a:ea typeface="Calibri"/>
                        </a:rPr>
                        <a:t>Knowledge Commons</a:t>
                      </a:r>
                      <a:endParaRPr lang="en-US" sz="1200" b="0" dirty="0">
                        <a:effectLst/>
                        <a:latin typeface="Times New Roman"/>
                        <a:ea typeface="Calibri"/>
                      </a:endParaRPr>
                    </a:p>
                  </a:txBody>
                  <a:tcPr marL="68580" marR="68580" marT="0" marB="0"/>
                </a:tc>
              </a:tr>
              <a:tr h="383658">
                <a:tc>
                  <a:txBody>
                    <a:bodyPr/>
                    <a:lstStyle/>
                    <a:p>
                      <a:pPr marL="0" marR="0">
                        <a:spcBef>
                          <a:spcPts val="0"/>
                        </a:spcBef>
                        <a:spcAft>
                          <a:spcPts val="0"/>
                        </a:spcAft>
                      </a:pPr>
                      <a:r>
                        <a:rPr lang="en-US" sz="1200" b="1" dirty="0">
                          <a:effectLst/>
                          <a:latin typeface="Times New Roman"/>
                          <a:ea typeface="Calibri"/>
                        </a:rPr>
                        <a:t>Lee, Peter</a:t>
                      </a:r>
                    </a:p>
                  </a:txBody>
                  <a:tcPr marL="68580" marR="68580" marT="0" marB="0"/>
                </a:tc>
                <a:tc>
                  <a:txBody>
                    <a:bodyPr/>
                    <a:lstStyle/>
                    <a:p>
                      <a:pPr marL="0" marR="0">
                        <a:spcBef>
                          <a:spcPts val="0"/>
                        </a:spcBef>
                        <a:spcAft>
                          <a:spcPts val="0"/>
                        </a:spcAft>
                      </a:pPr>
                      <a:r>
                        <a:rPr lang="en-US" sz="1200" b="0" dirty="0">
                          <a:effectLst/>
                          <a:latin typeface="Times New Roman"/>
                          <a:ea typeface="Calibri"/>
                        </a:rPr>
                        <a:t>Centralization, Fragmentation, and Replication in the Genomic Data Commons</a:t>
                      </a:r>
                    </a:p>
                  </a:txBody>
                  <a:tcPr marL="68580" marR="68580" marT="0" marB="0"/>
                </a:tc>
              </a:tr>
              <a:tr h="376017">
                <a:tc>
                  <a:txBody>
                    <a:bodyPr/>
                    <a:lstStyle/>
                    <a:p>
                      <a:pPr marL="0" marR="0">
                        <a:spcBef>
                          <a:spcPts val="0"/>
                        </a:spcBef>
                        <a:spcAft>
                          <a:spcPts val="0"/>
                        </a:spcAft>
                      </a:pPr>
                      <a:r>
                        <a:rPr lang="en-US" sz="1200" b="1" dirty="0">
                          <a:effectLst/>
                          <a:latin typeface="Times New Roman"/>
                          <a:ea typeface="Calibri"/>
                        </a:rPr>
                        <a:t>Mattioli, Michael</a:t>
                      </a:r>
                    </a:p>
                  </a:txBody>
                  <a:tcPr marL="68580" marR="68580" marT="0" marB="0"/>
                </a:tc>
                <a:tc>
                  <a:txBody>
                    <a:bodyPr/>
                    <a:lstStyle/>
                    <a:p>
                      <a:pPr marL="0" marR="0">
                        <a:spcBef>
                          <a:spcPts val="0"/>
                        </a:spcBef>
                        <a:spcAft>
                          <a:spcPts val="0"/>
                        </a:spcAft>
                      </a:pPr>
                      <a:r>
                        <a:rPr lang="en-US" sz="1200" b="0" dirty="0">
                          <a:effectLst/>
                          <a:latin typeface="Times New Roman"/>
                          <a:ea typeface="Calibri"/>
                        </a:rPr>
                        <a:t>Cancer: From a Kingdom to a Commons</a:t>
                      </a:r>
                    </a:p>
                  </a:txBody>
                  <a:tcPr marL="68580" marR="68580" marT="0" marB="0"/>
                </a:tc>
              </a:tr>
              <a:tr h="495134">
                <a:tc>
                  <a:txBody>
                    <a:bodyPr/>
                    <a:lstStyle/>
                    <a:p>
                      <a:pPr marL="0" marR="0">
                        <a:spcBef>
                          <a:spcPts val="0"/>
                        </a:spcBef>
                        <a:spcAft>
                          <a:spcPts val="0"/>
                        </a:spcAft>
                      </a:pPr>
                      <a:r>
                        <a:rPr lang="en-US" sz="1200" b="1" dirty="0">
                          <a:effectLst/>
                          <a:latin typeface="Times New Roman"/>
                          <a:ea typeface="Calibri"/>
                        </a:rPr>
                        <a:t>Oliveira, </a:t>
                      </a:r>
                      <a:r>
                        <a:rPr lang="en-US" sz="1200" b="1" dirty="0" smtClean="0">
                          <a:effectLst/>
                          <a:latin typeface="Times New Roman"/>
                          <a:ea typeface="Calibri"/>
                        </a:rPr>
                        <a:t>Pedro; </a:t>
                      </a:r>
                      <a:r>
                        <a:rPr lang="en-US" sz="1200" b="1" dirty="0" err="1" smtClean="0">
                          <a:effectLst/>
                          <a:latin typeface="Times New Roman"/>
                          <a:ea typeface="Calibri"/>
                        </a:rPr>
                        <a:t>Zejnilovic</a:t>
                      </a:r>
                      <a:r>
                        <a:rPr lang="en-US" sz="1200" b="1" dirty="0">
                          <a:effectLst/>
                          <a:latin typeface="Times New Roman"/>
                          <a:ea typeface="Calibri"/>
                        </a:rPr>
                        <a:t>, </a:t>
                      </a:r>
                      <a:r>
                        <a:rPr lang="en-US" sz="1200" b="1" dirty="0" err="1">
                          <a:effectLst/>
                          <a:latin typeface="Times New Roman"/>
                          <a:ea typeface="Calibri"/>
                        </a:rPr>
                        <a:t>Leid</a:t>
                      </a:r>
                      <a:r>
                        <a:rPr lang="en-US" sz="1200" b="1" dirty="0">
                          <a:effectLst/>
                          <a:latin typeface="Times New Roman"/>
                          <a:ea typeface="Calibri"/>
                        </a:rPr>
                        <a:t> </a:t>
                      </a:r>
                      <a:r>
                        <a:rPr lang="en-US" sz="1200" b="1" dirty="0" smtClean="0">
                          <a:effectLst/>
                          <a:latin typeface="Times New Roman"/>
                          <a:ea typeface="Calibri"/>
                        </a:rPr>
                        <a:t>; </a:t>
                      </a:r>
                      <a:r>
                        <a:rPr lang="en-US" sz="1200" b="1" dirty="0" err="1" smtClean="0">
                          <a:effectLst/>
                          <a:latin typeface="Times New Roman"/>
                          <a:ea typeface="Calibri"/>
                        </a:rPr>
                        <a:t>Canhão</a:t>
                      </a:r>
                      <a:r>
                        <a:rPr lang="en-US" sz="1200" b="1" dirty="0">
                          <a:effectLst/>
                          <a:latin typeface="Times New Roman"/>
                          <a:ea typeface="Calibri"/>
                        </a:rPr>
                        <a:t>, Helena</a:t>
                      </a:r>
                    </a:p>
                  </a:txBody>
                  <a:tcPr marL="68580" marR="68580" marT="0" marB="0"/>
                </a:tc>
                <a:tc>
                  <a:txBody>
                    <a:bodyPr/>
                    <a:lstStyle/>
                    <a:p>
                      <a:pPr marL="0" marR="0">
                        <a:lnSpc>
                          <a:spcPct val="115000"/>
                        </a:lnSpc>
                        <a:spcBef>
                          <a:spcPts val="0"/>
                        </a:spcBef>
                        <a:spcAft>
                          <a:spcPts val="0"/>
                        </a:spcAft>
                      </a:pPr>
                      <a:r>
                        <a:rPr lang="en-US" sz="1200" b="0" dirty="0">
                          <a:effectLst/>
                          <a:latin typeface="Times New Roman"/>
                          <a:ea typeface="Calibri"/>
                        </a:rPr>
                        <a:t>Challenges and opportunities in developing and sharing solutions by patients and caregivers, the story of a knowledge commons for patient innovation</a:t>
                      </a:r>
                    </a:p>
                  </a:txBody>
                  <a:tcPr marL="68580" marR="68580" marT="0" marB="0"/>
                </a:tc>
              </a:tr>
              <a:tr h="298370">
                <a:tc>
                  <a:txBody>
                    <a:bodyPr/>
                    <a:lstStyle/>
                    <a:p>
                      <a:pPr marL="0" marR="0">
                        <a:spcBef>
                          <a:spcPts val="0"/>
                        </a:spcBef>
                        <a:spcAft>
                          <a:spcPts val="0"/>
                        </a:spcAft>
                      </a:pPr>
                      <a:r>
                        <a:rPr lang="en-US" sz="1200" b="1" dirty="0">
                          <a:effectLst/>
                          <a:latin typeface="Times New Roman"/>
                          <a:ea typeface="Calibri"/>
                        </a:rPr>
                        <a:t>Pedraza-Farina, Laura</a:t>
                      </a:r>
                    </a:p>
                  </a:txBody>
                  <a:tcPr marL="68580" marR="68580" marT="0" marB="0"/>
                </a:tc>
                <a:tc>
                  <a:txBody>
                    <a:bodyPr/>
                    <a:lstStyle/>
                    <a:p>
                      <a:pPr marL="0" marR="0">
                        <a:spcBef>
                          <a:spcPts val="0"/>
                        </a:spcBef>
                        <a:spcAft>
                          <a:spcPts val="0"/>
                        </a:spcAft>
                      </a:pPr>
                      <a:r>
                        <a:rPr lang="en-US" sz="1200" b="0" dirty="0">
                          <a:effectLst/>
                          <a:latin typeface="Garamond"/>
                          <a:ea typeface="Calibri"/>
                        </a:rPr>
                        <a:t>The National Physicians Cooperative: Bridging Oncology and Reproductive Endocrinology</a:t>
                      </a:r>
                      <a:endParaRPr lang="en-US" sz="1200" b="0" dirty="0">
                        <a:effectLst/>
                        <a:latin typeface="Times New Roman"/>
                        <a:ea typeface="Calibri"/>
                      </a:endParaRPr>
                    </a:p>
                  </a:txBody>
                  <a:tcPr marL="68580" marR="68580" marT="0" marB="0"/>
                </a:tc>
              </a:tr>
              <a:tr h="272120">
                <a:tc>
                  <a:txBody>
                    <a:bodyPr/>
                    <a:lstStyle/>
                    <a:p>
                      <a:pPr marL="0" marR="0">
                        <a:spcBef>
                          <a:spcPts val="0"/>
                        </a:spcBef>
                        <a:spcAft>
                          <a:spcPts val="0"/>
                        </a:spcAft>
                      </a:pPr>
                      <a:r>
                        <a:rPr lang="en-US" sz="1200" b="1" dirty="0">
                          <a:effectLst/>
                          <a:latin typeface="Times New Roman"/>
                          <a:ea typeface="Calibri"/>
                        </a:rPr>
                        <a:t>Saxe, Glenn</a:t>
                      </a:r>
                    </a:p>
                  </a:txBody>
                  <a:tcPr marL="68580" marR="68580" marT="0" marB="0"/>
                </a:tc>
                <a:tc>
                  <a:txBody>
                    <a:bodyPr/>
                    <a:lstStyle/>
                    <a:p>
                      <a:pPr marL="0" marR="0" algn="ctr">
                        <a:spcBef>
                          <a:spcPts val="0"/>
                        </a:spcBef>
                        <a:spcAft>
                          <a:spcPts val="0"/>
                        </a:spcAft>
                      </a:pPr>
                      <a:r>
                        <a:rPr lang="en-US" sz="1200" b="0" dirty="0">
                          <a:effectLst/>
                          <a:latin typeface="Times New Roman"/>
                          <a:ea typeface="Calibri"/>
                        </a:rPr>
                        <a:t>The Application of User Innovation and Knowledge Commons Governance to Mental Health Intervention</a:t>
                      </a:r>
                    </a:p>
                  </a:txBody>
                  <a:tcPr marL="68580" marR="68580" marT="0" marB="0"/>
                </a:tc>
              </a:tr>
              <a:tr h="279515">
                <a:tc>
                  <a:txBody>
                    <a:bodyPr/>
                    <a:lstStyle/>
                    <a:p>
                      <a:pPr marL="0" marR="0">
                        <a:spcBef>
                          <a:spcPts val="0"/>
                        </a:spcBef>
                        <a:spcAft>
                          <a:spcPts val="0"/>
                        </a:spcAft>
                      </a:pPr>
                      <a:r>
                        <a:rPr lang="en-US" sz="1200" b="1" dirty="0">
                          <a:effectLst/>
                          <a:latin typeface="Times New Roman"/>
                          <a:ea typeface="Calibri"/>
                        </a:rPr>
                        <a:t>Torrance, Andrew</a:t>
                      </a:r>
                    </a:p>
                  </a:txBody>
                  <a:tcPr marL="68580" marR="68580" marT="0" marB="0"/>
                </a:tc>
                <a:tc>
                  <a:txBody>
                    <a:bodyPr/>
                    <a:lstStyle/>
                    <a:p>
                      <a:pPr marL="0" marR="0">
                        <a:spcBef>
                          <a:spcPts val="0"/>
                        </a:spcBef>
                        <a:spcAft>
                          <a:spcPts val="0"/>
                        </a:spcAft>
                      </a:pPr>
                      <a:r>
                        <a:rPr lang="en-US" sz="1200" b="0" dirty="0">
                          <a:effectLst/>
                          <a:latin typeface="Times New Roman"/>
                          <a:ea typeface="Calibri"/>
                        </a:rPr>
                        <a:t>Better to Give than to Receive:  An Uncommon Commons in Synthetic Biology</a:t>
                      </a:r>
                    </a:p>
                  </a:txBody>
                  <a:tcPr marL="68580" marR="68580" marT="0" marB="0"/>
                </a:tc>
              </a:tr>
              <a:tr h="407888">
                <a:tc>
                  <a:txBody>
                    <a:bodyPr/>
                    <a:lstStyle/>
                    <a:p>
                      <a:pPr marL="0" marR="0">
                        <a:spcBef>
                          <a:spcPts val="0"/>
                        </a:spcBef>
                        <a:spcAft>
                          <a:spcPts val="0"/>
                        </a:spcAft>
                      </a:pPr>
                      <a:r>
                        <a:rPr lang="en-US" sz="1200" b="1" dirty="0" err="1">
                          <a:effectLst/>
                          <a:latin typeface="Times New Roman"/>
                          <a:ea typeface="Calibri"/>
                        </a:rPr>
                        <a:t>Bechtold</a:t>
                      </a:r>
                      <a:r>
                        <a:rPr lang="en-US" sz="1200" b="1" dirty="0">
                          <a:effectLst/>
                          <a:latin typeface="Times New Roman"/>
                          <a:ea typeface="Calibri"/>
                        </a:rPr>
                        <a:t>, </a:t>
                      </a:r>
                      <a:r>
                        <a:rPr lang="en-US" sz="1200" b="1" dirty="0" smtClean="0">
                          <a:effectLst/>
                          <a:latin typeface="Times New Roman"/>
                          <a:ea typeface="Calibri"/>
                        </a:rPr>
                        <a:t>Stefan &amp;</a:t>
                      </a:r>
                      <a:endParaRPr lang="en-US" sz="1200" b="1" dirty="0">
                        <a:effectLst/>
                        <a:latin typeface="Times New Roman"/>
                        <a:ea typeface="Calibri"/>
                      </a:endParaRPr>
                    </a:p>
                    <a:p>
                      <a:pPr marL="0" marR="0">
                        <a:spcBef>
                          <a:spcPts val="0"/>
                        </a:spcBef>
                        <a:spcAft>
                          <a:spcPts val="0"/>
                        </a:spcAft>
                      </a:pPr>
                      <a:r>
                        <a:rPr lang="en-US" sz="1200" b="1" dirty="0">
                          <a:effectLst/>
                          <a:latin typeface="Times New Roman"/>
                          <a:ea typeface="Calibri"/>
                        </a:rPr>
                        <a:t>Strandburg, </a:t>
                      </a:r>
                      <a:r>
                        <a:rPr lang="en-US" sz="1200" b="1" dirty="0" smtClean="0">
                          <a:effectLst/>
                          <a:latin typeface="Times New Roman"/>
                          <a:ea typeface="Calibri"/>
                        </a:rPr>
                        <a:t>Katherine</a:t>
                      </a:r>
                      <a:endParaRPr lang="en-US" sz="1200" b="1" dirty="0">
                        <a:effectLst/>
                        <a:latin typeface="Times New Roman"/>
                        <a:ea typeface="Calibri"/>
                      </a:endParaRPr>
                    </a:p>
                  </a:txBody>
                  <a:tcPr marL="68580" marR="68580" marT="0" marB="0"/>
                </a:tc>
                <a:tc>
                  <a:txBody>
                    <a:bodyPr/>
                    <a:lstStyle/>
                    <a:p>
                      <a:pPr marL="0" marR="0">
                        <a:spcBef>
                          <a:spcPts val="0"/>
                        </a:spcBef>
                        <a:spcAft>
                          <a:spcPts val="0"/>
                        </a:spcAft>
                      </a:pPr>
                      <a:r>
                        <a:rPr lang="en-US" sz="1200" b="0" dirty="0">
                          <a:effectLst/>
                          <a:latin typeface="Times New Roman"/>
                          <a:ea typeface="Calibri"/>
                        </a:rPr>
                        <a:t>The Eosinophilic Esophagitis Research Community and the NIH Rare Disease Clinical Research </a:t>
                      </a:r>
                      <a:r>
                        <a:rPr lang="en-US" sz="1200" b="0" dirty="0" smtClean="0">
                          <a:effectLst/>
                          <a:latin typeface="Times New Roman"/>
                          <a:ea typeface="Calibri"/>
                        </a:rPr>
                        <a:t>Network</a:t>
                      </a:r>
                    </a:p>
                  </a:txBody>
                  <a:tcPr marL="68580" marR="68580" marT="0" marB="0"/>
                </a:tc>
              </a:tr>
              <a:tr h="235339">
                <a:tc>
                  <a:txBody>
                    <a:bodyPr/>
                    <a:lstStyle/>
                    <a:p>
                      <a:pPr marL="0" marR="0">
                        <a:spcBef>
                          <a:spcPts val="0"/>
                        </a:spcBef>
                        <a:spcAft>
                          <a:spcPts val="0"/>
                        </a:spcAft>
                      </a:pPr>
                      <a:r>
                        <a:rPr lang="en-US" sz="1200" b="1" dirty="0">
                          <a:effectLst/>
                          <a:latin typeface="Times New Roman"/>
                          <a:ea typeface="Calibri"/>
                        </a:rPr>
                        <a:t>Frischmann, </a:t>
                      </a:r>
                      <a:r>
                        <a:rPr lang="en-US" sz="1200" b="1" dirty="0" smtClean="0">
                          <a:effectLst/>
                          <a:latin typeface="Times New Roman"/>
                          <a:ea typeface="Calibri"/>
                        </a:rPr>
                        <a:t>Brett &amp;</a:t>
                      </a:r>
                      <a:endParaRPr lang="en-US" sz="1200" b="1" dirty="0">
                        <a:effectLst/>
                        <a:latin typeface="Times New Roman"/>
                        <a:ea typeface="Calibri"/>
                      </a:endParaRPr>
                    </a:p>
                    <a:p>
                      <a:pPr marL="0" marR="0">
                        <a:spcBef>
                          <a:spcPts val="0"/>
                        </a:spcBef>
                        <a:spcAft>
                          <a:spcPts val="0"/>
                        </a:spcAft>
                      </a:pPr>
                      <a:r>
                        <a:rPr lang="en-US" sz="1200" b="1" dirty="0">
                          <a:effectLst/>
                          <a:latin typeface="Times New Roman"/>
                          <a:ea typeface="Calibri"/>
                        </a:rPr>
                        <a:t>Strandburg, Katherine</a:t>
                      </a:r>
                    </a:p>
                  </a:txBody>
                  <a:tcPr marL="68580" marR="68580" marT="0" marB="0"/>
                </a:tc>
                <a:tc>
                  <a:txBody>
                    <a:bodyPr/>
                    <a:lstStyle/>
                    <a:p>
                      <a:pPr marL="0" marR="0">
                        <a:spcBef>
                          <a:spcPts val="0"/>
                        </a:spcBef>
                        <a:spcAft>
                          <a:spcPts val="0"/>
                        </a:spcAft>
                      </a:pPr>
                      <a:r>
                        <a:rPr lang="en-US" sz="1200" b="0" dirty="0">
                          <a:effectLst/>
                          <a:latin typeface="Times New Roman"/>
                          <a:ea typeface="Calibri"/>
                        </a:rPr>
                        <a:t>The North American Mitochondrial Disease Consortium:  An Emerging Knowledge Commons</a:t>
                      </a:r>
                    </a:p>
                  </a:txBody>
                  <a:tcPr marL="68580" marR="68580" marT="0" marB="0"/>
                </a:tc>
              </a:tr>
            </a:tbl>
          </a:graphicData>
        </a:graphic>
      </p:graphicFrame>
    </p:spTree>
    <p:extLst>
      <p:ext uri="{BB962C8B-B14F-4D97-AF65-F5344CB8AC3E}">
        <p14:creationId xmlns:p14="http://schemas.microsoft.com/office/powerpoint/2010/main" val="13840724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Themes </a:t>
            </a:r>
            <a:r>
              <a:rPr lang="en-US" sz="3200" dirty="0" smtClean="0"/>
              <a:t>from GKC case studies</a:t>
            </a:r>
            <a:endParaRPr lang="en-US" sz="3200" dirty="0"/>
          </a:p>
        </p:txBody>
      </p:sp>
      <p:sp>
        <p:nvSpPr>
          <p:cNvPr id="3" name="Content Placeholder 2"/>
          <p:cNvSpPr>
            <a:spLocks noGrp="1"/>
          </p:cNvSpPr>
          <p:nvPr>
            <p:ph idx="1"/>
          </p:nvPr>
        </p:nvSpPr>
        <p:spPr>
          <a:xfrm>
            <a:off x="457200" y="1600200"/>
            <a:ext cx="8229600" cy="4724400"/>
          </a:xfrm>
        </p:spPr>
        <p:txBody>
          <a:bodyPr>
            <a:normAutofit fontScale="70000" lnSpcReduction="20000"/>
          </a:bodyPr>
          <a:lstStyle/>
          <a:p>
            <a:pPr marL="514350" indent="-514350">
              <a:buFont typeface="+mj-lt"/>
              <a:buAutoNum type="arabicPeriod"/>
            </a:pPr>
            <a:r>
              <a:rPr lang="en-US" dirty="0" smtClean="0">
                <a:solidFill>
                  <a:srgbClr val="F8F8F8"/>
                </a:solidFill>
              </a:rPr>
              <a:t>Knowledge </a:t>
            </a:r>
            <a:r>
              <a:rPr lang="en-US" dirty="0">
                <a:solidFill>
                  <a:srgbClr val="F8F8F8"/>
                </a:solidFill>
              </a:rPr>
              <a:t>commons may confront </a:t>
            </a:r>
            <a:r>
              <a:rPr lang="en-US" b="1" i="1" dirty="0"/>
              <a:t>diverse obstacles or social dilemmas</a:t>
            </a:r>
            <a:r>
              <a:rPr lang="en-US" dirty="0">
                <a:solidFill>
                  <a:srgbClr val="F8F8F8"/>
                </a:solidFill>
              </a:rPr>
              <a:t>, many of which are not well described or reducible to the simple free rider dilemma</a:t>
            </a:r>
            <a:r>
              <a:rPr lang="en-US" dirty="0" smtClean="0">
                <a:solidFill>
                  <a:srgbClr val="F8F8F8"/>
                </a:solidFill>
              </a:rPr>
              <a:t>. </a:t>
            </a:r>
          </a:p>
          <a:p>
            <a:pPr marL="514350" indent="-514350">
              <a:buFont typeface="+mj-lt"/>
              <a:buAutoNum type="arabicPeriod"/>
            </a:pPr>
            <a:r>
              <a:rPr lang="en-US" dirty="0" smtClean="0">
                <a:solidFill>
                  <a:srgbClr val="F8F8F8"/>
                </a:solidFill>
              </a:rPr>
              <a:t>Complex </a:t>
            </a:r>
            <a:r>
              <a:rPr lang="en-US" sz="3100" dirty="0">
                <a:solidFill>
                  <a:srgbClr val="F8F8F8"/>
                </a:solidFill>
              </a:rPr>
              <a:t>relationships between knowledge commons and the systems within which they operate and/or are nested.  </a:t>
            </a:r>
            <a:r>
              <a:rPr lang="en-US" dirty="0" smtClean="0">
                <a:solidFill>
                  <a:srgbClr val="F8F8F8"/>
                </a:solidFill>
              </a:rPr>
              <a:t>(</a:t>
            </a:r>
            <a:r>
              <a:rPr lang="en-US" sz="3100" b="1" i="1" dirty="0"/>
              <a:t>complex, nested systems</a:t>
            </a:r>
            <a:r>
              <a:rPr lang="en-US" dirty="0" smtClean="0">
                <a:solidFill>
                  <a:srgbClr val="F8F8F8"/>
                </a:solidFill>
              </a:rPr>
              <a:t>)</a:t>
            </a:r>
          </a:p>
          <a:p>
            <a:pPr marL="514350" indent="-514350">
              <a:buFont typeface="+mj-lt"/>
              <a:buAutoNum type="arabicPeriod"/>
            </a:pPr>
            <a:r>
              <a:rPr lang="en-US" dirty="0" smtClean="0">
                <a:solidFill>
                  <a:srgbClr val="F8F8F8"/>
                </a:solidFill>
              </a:rPr>
              <a:t>Knowledge </a:t>
            </a:r>
            <a:r>
              <a:rPr lang="en-US" dirty="0">
                <a:solidFill>
                  <a:srgbClr val="F8F8F8"/>
                </a:solidFill>
              </a:rPr>
              <a:t>commons often depended on </a:t>
            </a:r>
            <a:r>
              <a:rPr lang="en-US" sz="3100" b="1" i="1" dirty="0"/>
              <a:t>shared infrastructure</a:t>
            </a:r>
          </a:p>
          <a:p>
            <a:pPr marL="514350" indent="-514350">
              <a:buFont typeface="+mj-lt"/>
              <a:buAutoNum type="arabicPeriod"/>
            </a:pPr>
            <a:r>
              <a:rPr lang="en-US" sz="3100" b="1" i="1" dirty="0"/>
              <a:t>Informal governance </a:t>
            </a:r>
            <a:r>
              <a:rPr lang="en-US" dirty="0">
                <a:solidFill>
                  <a:srgbClr val="F8F8F8"/>
                </a:solidFill>
              </a:rPr>
              <a:t>institutions, and especially trusted leadership, often played key roles </a:t>
            </a:r>
            <a:endParaRPr lang="en-US" dirty="0" smtClean="0">
              <a:solidFill>
                <a:srgbClr val="F8F8F8"/>
              </a:solidFill>
            </a:endParaRPr>
          </a:p>
          <a:p>
            <a:pPr marL="514350" indent="-514350">
              <a:buFont typeface="+mj-lt"/>
              <a:buAutoNum type="arabicPeriod"/>
            </a:pPr>
            <a:r>
              <a:rPr lang="en-US" sz="3100" dirty="0">
                <a:solidFill>
                  <a:srgbClr val="F8F8F8"/>
                </a:solidFill>
              </a:rPr>
              <a:t>Commons governance often evolved over time</a:t>
            </a:r>
            <a:r>
              <a:rPr lang="en-US" dirty="0">
                <a:solidFill>
                  <a:srgbClr val="F8F8F8"/>
                </a:solidFill>
              </a:rPr>
              <a:t>, and commons seemed to play an </a:t>
            </a:r>
            <a:r>
              <a:rPr lang="en-US" dirty="0" smtClean="0">
                <a:solidFill>
                  <a:srgbClr val="F8F8F8"/>
                </a:solidFill>
              </a:rPr>
              <a:t>important </a:t>
            </a:r>
            <a:r>
              <a:rPr lang="en-US" dirty="0">
                <a:solidFill>
                  <a:srgbClr val="F8F8F8"/>
                </a:solidFill>
              </a:rPr>
              <a:t>role in </a:t>
            </a:r>
            <a:r>
              <a:rPr lang="en-US" dirty="0" smtClean="0">
                <a:solidFill>
                  <a:srgbClr val="F8F8F8"/>
                </a:solidFill>
              </a:rPr>
              <a:t>early </a:t>
            </a:r>
            <a:r>
              <a:rPr lang="en-US" dirty="0">
                <a:solidFill>
                  <a:srgbClr val="F8F8F8"/>
                </a:solidFill>
              </a:rPr>
              <a:t>stages of some </a:t>
            </a:r>
            <a:r>
              <a:rPr lang="en-US" dirty="0" smtClean="0">
                <a:solidFill>
                  <a:srgbClr val="F8F8F8"/>
                </a:solidFill>
              </a:rPr>
              <a:t>industries  (</a:t>
            </a:r>
            <a:r>
              <a:rPr lang="en-US" sz="3100" b="1" i="1" dirty="0"/>
              <a:t>evolution</a:t>
            </a:r>
            <a:r>
              <a:rPr lang="en-US" dirty="0" smtClean="0">
                <a:solidFill>
                  <a:srgbClr val="F8F8F8"/>
                </a:solidFill>
              </a:rPr>
              <a:t>)</a:t>
            </a:r>
          </a:p>
          <a:p>
            <a:pPr marL="514350" indent="-514350">
              <a:buFont typeface="+mj-lt"/>
              <a:buAutoNum type="arabicPeriod"/>
            </a:pPr>
            <a:r>
              <a:rPr lang="en-US" dirty="0">
                <a:solidFill>
                  <a:srgbClr val="F8F8F8"/>
                </a:solidFill>
              </a:rPr>
              <a:t>Knowledge commons governance often did not depend on one strong type or source of individual motivations for cooperation. </a:t>
            </a:r>
            <a:r>
              <a:rPr lang="en-US" dirty="0" smtClean="0">
                <a:solidFill>
                  <a:srgbClr val="F8F8F8"/>
                </a:solidFill>
              </a:rPr>
              <a:t> (</a:t>
            </a:r>
            <a:r>
              <a:rPr lang="en-US" sz="3100" b="1" i="1" dirty="0"/>
              <a:t>many motivations; complex</a:t>
            </a:r>
            <a:r>
              <a:rPr lang="en-US" dirty="0" smtClean="0">
                <a:solidFill>
                  <a:srgbClr val="F8F8F8"/>
                </a:solidFill>
              </a:rPr>
              <a:t>)</a:t>
            </a:r>
            <a:endParaRPr lang="en-US" dirty="0">
              <a:solidFill>
                <a:srgbClr val="F8F8F8"/>
              </a:solidFill>
            </a:endParaRPr>
          </a:p>
        </p:txBody>
      </p:sp>
    </p:spTree>
    <p:extLst>
      <p:ext uri="{BB962C8B-B14F-4D97-AF65-F5344CB8AC3E}">
        <p14:creationId xmlns:p14="http://schemas.microsoft.com/office/powerpoint/2010/main" val="8811386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9144000" cy="7078861"/>
          </a:xfrm>
          <a:prstGeom prst="rect">
            <a:avLst/>
          </a:prstGeom>
          <a:solidFill>
            <a:srgbClr val="000000"/>
          </a:solidFill>
        </p:spPr>
        <p:txBody>
          <a:bodyPr wrap="square" rtlCol="0">
            <a:spAutoFit/>
          </a:bodyPr>
          <a:lstStyle/>
          <a:p>
            <a:endParaRPr lang="en-US" b="1" dirty="0" smtClean="0"/>
          </a:p>
          <a:p>
            <a:endParaRPr lang="en-US" b="1" dirty="0"/>
          </a:p>
          <a:p>
            <a:pPr marL="457200"/>
            <a:endParaRPr lang="en-US" dirty="0" smtClean="0"/>
          </a:p>
          <a:p>
            <a:endParaRPr lang="en-US" sz="2000" dirty="0"/>
          </a:p>
          <a:p>
            <a:endParaRPr lang="en-US" sz="2000" dirty="0" smtClean="0"/>
          </a:p>
          <a:p>
            <a:endParaRPr lang="en-US" sz="2000" dirty="0" smtClean="0"/>
          </a:p>
          <a:p>
            <a:endParaRPr lang="en-US" sz="2000" dirty="0"/>
          </a:p>
          <a:p>
            <a:endParaRPr lang="en-US" sz="2000" dirty="0" smtClean="0"/>
          </a:p>
          <a:p>
            <a:endParaRPr lang="en-US" sz="2000" dirty="0"/>
          </a:p>
          <a:p>
            <a:endParaRPr lang="en-US" sz="2000" dirty="0" smtClean="0"/>
          </a:p>
          <a:p>
            <a:endParaRPr lang="en-US" sz="2000" dirty="0"/>
          </a:p>
          <a:p>
            <a:endParaRPr lang="en-US" sz="2000" dirty="0" smtClean="0"/>
          </a:p>
          <a:p>
            <a:endParaRPr lang="en-US" sz="2000" dirty="0"/>
          </a:p>
          <a:p>
            <a:endParaRPr lang="en-US" sz="2000" dirty="0" smtClean="0"/>
          </a:p>
          <a:p>
            <a:endParaRPr lang="en-US" sz="2000" dirty="0"/>
          </a:p>
          <a:p>
            <a:endParaRPr lang="en-US" sz="2000" dirty="0" smtClean="0"/>
          </a:p>
          <a:p>
            <a:endParaRPr lang="en-US" sz="2000" dirty="0"/>
          </a:p>
          <a:p>
            <a:endParaRPr lang="en-US" sz="2000" dirty="0" smtClean="0"/>
          </a:p>
          <a:p>
            <a:endParaRPr lang="en-US" sz="2000" dirty="0"/>
          </a:p>
          <a:p>
            <a:endParaRPr lang="en-US" sz="2000" dirty="0" smtClean="0"/>
          </a:p>
          <a:p>
            <a:endParaRPr lang="en-US" sz="2000" dirty="0"/>
          </a:p>
          <a:p>
            <a:endParaRPr lang="en-US" sz="2000" dirty="0"/>
          </a:p>
          <a:p>
            <a:endParaRPr lang="en-US" sz="2000" dirty="0"/>
          </a:p>
        </p:txBody>
      </p:sp>
      <p:sp>
        <p:nvSpPr>
          <p:cNvPr id="3" name="Content Placeholder 2"/>
          <p:cNvSpPr>
            <a:spLocks noGrp="1"/>
          </p:cNvSpPr>
          <p:nvPr>
            <p:ph idx="1"/>
          </p:nvPr>
        </p:nvSpPr>
        <p:spPr>
          <a:xfrm>
            <a:off x="685800" y="539496"/>
            <a:ext cx="7772400" cy="5964710"/>
          </a:xfrm>
        </p:spPr>
        <p:txBody>
          <a:bodyPr wrap="square">
            <a:spAutoFit/>
          </a:bodyPr>
          <a:lstStyle/>
          <a:p>
            <a:pPr marL="0" indent="0" algn="ctr">
              <a:buNone/>
            </a:pPr>
            <a:r>
              <a:rPr lang="en-US" dirty="0">
                <a:latin typeface="+mj-lt"/>
                <a:ea typeface="+mj-ea"/>
                <a:cs typeface="+mj-cs"/>
              </a:rPr>
              <a:t>Themes from </a:t>
            </a:r>
            <a:r>
              <a:rPr lang="en-US" dirty="0" smtClean="0">
                <a:latin typeface="+mj-lt"/>
                <a:ea typeface="+mj-ea"/>
                <a:cs typeface="+mj-cs"/>
              </a:rPr>
              <a:t>GKMC </a:t>
            </a:r>
            <a:r>
              <a:rPr lang="en-US" dirty="0"/>
              <a:t>case studies</a:t>
            </a:r>
            <a:endParaRPr lang="en-US" dirty="0">
              <a:latin typeface="+mj-lt"/>
              <a:ea typeface="+mj-ea"/>
              <a:cs typeface="+mj-cs"/>
            </a:endParaRPr>
          </a:p>
          <a:p>
            <a:pPr marL="0" indent="0">
              <a:buNone/>
            </a:pPr>
            <a:endParaRPr lang="en-US" sz="2000" dirty="0" smtClean="0"/>
          </a:p>
          <a:p>
            <a:pPr marL="457200" indent="-457200">
              <a:buFont typeface="+mj-lt"/>
              <a:buAutoNum type="arabicPeriod"/>
            </a:pPr>
            <a:r>
              <a:rPr lang="en-US" sz="2200" dirty="0" smtClean="0">
                <a:solidFill>
                  <a:srgbClr val="F8F8F8"/>
                </a:solidFill>
              </a:rPr>
              <a:t>Knowledge commons may be </a:t>
            </a:r>
            <a:r>
              <a:rPr lang="en-US" sz="2200" b="1" i="1" dirty="0" smtClean="0"/>
              <a:t>clustered</a:t>
            </a:r>
            <a:r>
              <a:rPr lang="en-US" sz="2200" b="1" dirty="0" smtClean="0"/>
              <a:t> </a:t>
            </a:r>
            <a:r>
              <a:rPr lang="en-US" sz="2200" dirty="0" smtClean="0">
                <a:solidFill>
                  <a:srgbClr val="F8F8F8"/>
                </a:solidFill>
              </a:rPr>
              <a:t>in complex ways as well as </a:t>
            </a:r>
            <a:r>
              <a:rPr lang="en-US" sz="2200" b="1" i="1" dirty="0"/>
              <a:t>nested</a:t>
            </a:r>
            <a:r>
              <a:rPr lang="en-US" sz="2200" b="1" dirty="0" smtClean="0">
                <a:solidFill>
                  <a:srgbClr val="F8F8F8"/>
                </a:solidFill>
              </a:rPr>
              <a:t> </a:t>
            </a:r>
            <a:r>
              <a:rPr lang="en-US" sz="2200" dirty="0" smtClean="0">
                <a:solidFill>
                  <a:srgbClr val="F8F8F8"/>
                </a:solidFill>
              </a:rPr>
              <a:t>within each other:  In medicine and health, we see patient-related commons; clinician/researcher-related commons; infrastructure and tools-related commons; data and analytics-related commons.</a:t>
            </a:r>
          </a:p>
          <a:p>
            <a:pPr marL="457200" indent="-457200">
              <a:buFont typeface="+mj-lt"/>
              <a:buAutoNum type="arabicPeriod"/>
            </a:pPr>
            <a:r>
              <a:rPr lang="en-US" sz="2200" dirty="0" smtClean="0">
                <a:solidFill>
                  <a:srgbClr val="F8F8F8"/>
                </a:solidFill>
              </a:rPr>
              <a:t>Social dilemmas addressed by knowledge commons may relate to </a:t>
            </a:r>
            <a:r>
              <a:rPr lang="en-US" sz="2200" b="1" i="1" dirty="0"/>
              <a:t>multiple creation, curation, and coordination dilemmas </a:t>
            </a:r>
            <a:r>
              <a:rPr lang="en-US" sz="2200" dirty="0" smtClean="0">
                <a:solidFill>
                  <a:srgbClr val="F8F8F8"/>
                </a:solidFill>
              </a:rPr>
              <a:t>from demand-side (patients), supply-side (clinician/researcher), and both at once (infrastructure/tools, analytics).</a:t>
            </a:r>
          </a:p>
          <a:p>
            <a:pPr marL="457200" indent="-457200">
              <a:buFont typeface="+mj-lt"/>
              <a:buAutoNum type="arabicPeriod"/>
            </a:pPr>
            <a:r>
              <a:rPr lang="en-US" sz="2200" b="1" i="1" dirty="0"/>
              <a:t>Trusted leadership </a:t>
            </a:r>
            <a:r>
              <a:rPr lang="en-US" sz="2200" dirty="0" smtClean="0">
                <a:solidFill>
                  <a:srgbClr val="F8F8F8"/>
                </a:solidFill>
              </a:rPr>
              <a:t>often plays a central role in sustaining commons.</a:t>
            </a:r>
            <a:endParaRPr lang="en-US" sz="2200" b="1" dirty="0" smtClean="0">
              <a:solidFill>
                <a:srgbClr val="F8F8F8"/>
              </a:solidFill>
            </a:endParaRPr>
          </a:p>
          <a:p>
            <a:pPr marL="457200" indent="-457200">
              <a:buFont typeface="+mj-lt"/>
              <a:buAutoNum type="arabicPeriod"/>
            </a:pPr>
            <a:r>
              <a:rPr lang="en-US" sz="2200" b="1" i="1" dirty="0"/>
              <a:t>The state </a:t>
            </a:r>
            <a:r>
              <a:rPr lang="en-US" sz="2200" dirty="0" smtClean="0">
                <a:solidFill>
                  <a:srgbClr val="F8F8F8"/>
                </a:solidFill>
              </a:rPr>
              <a:t>is often a key institutional actor in defining action arenas and providing formal governance devices.</a:t>
            </a:r>
          </a:p>
        </p:txBody>
      </p:sp>
      <p:sp>
        <p:nvSpPr>
          <p:cNvPr id="4" name="Slide Number Placeholder 3"/>
          <p:cNvSpPr>
            <a:spLocks noGrp="1"/>
          </p:cNvSpPr>
          <p:nvPr>
            <p:ph type="sldNum" sz="quarter" idx="12"/>
          </p:nvPr>
        </p:nvSpPr>
        <p:spPr/>
        <p:txBody>
          <a:bodyPr/>
          <a:lstStyle/>
          <a:p>
            <a:pPr>
              <a:defRPr/>
            </a:pPr>
            <a:fld id="{3D9EC54A-A6E1-42D6-87FC-213154017CE3}" type="slidenum">
              <a:rPr lang="en-US" smtClean="0"/>
              <a:pPr>
                <a:defRPr/>
              </a:pPr>
              <a:t>23</a:t>
            </a:fld>
            <a:endParaRPr lang="en-US"/>
          </a:p>
        </p:txBody>
      </p:sp>
    </p:spTree>
    <p:extLst>
      <p:ext uri="{BB962C8B-B14F-4D97-AF65-F5344CB8AC3E}">
        <p14:creationId xmlns:p14="http://schemas.microsoft.com/office/powerpoint/2010/main" val="327177446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38609611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1143000"/>
          </a:xfrm>
        </p:spPr>
        <p:txBody>
          <a:bodyPr>
            <a:normAutofit fontScale="90000"/>
          </a:bodyPr>
          <a:lstStyle/>
          <a:p>
            <a:r>
              <a:rPr lang="en-US" sz="3600" b="1" i="1" dirty="0">
                <a:solidFill>
                  <a:srgbClr val="66FFFF"/>
                </a:solidFill>
                <a:latin typeface="Comic Sans MS" pitchFamily="66" charset="0"/>
              </a:rPr>
              <a:t>The North American Mitochondrial Disease Consortium (NAMDC): An Emerging Knowledge Commons</a:t>
            </a:r>
            <a:r>
              <a:rPr lang="en-US" sz="3200" i="1" dirty="0">
                <a:solidFill>
                  <a:prstClr val="white"/>
                </a:solidFill>
              </a:rPr>
              <a:t/>
            </a:r>
            <a:br>
              <a:rPr lang="en-US" sz="3200" i="1" dirty="0">
                <a:solidFill>
                  <a:prstClr val="white"/>
                </a:solidFill>
              </a:rPr>
            </a:br>
            <a:r>
              <a:rPr lang="en-US" sz="3200" i="1" dirty="0">
                <a:solidFill>
                  <a:prstClr val="white"/>
                </a:solidFill>
              </a:rPr>
              <a:t>           </a:t>
            </a:r>
            <a:r>
              <a:rPr lang="en-US" sz="2400" i="1" dirty="0">
                <a:solidFill>
                  <a:prstClr val="white"/>
                </a:solidFill>
              </a:rPr>
              <a:t>Katherine Strandburg &amp; Brett Frischmann</a:t>
            </a:r>
            <a:br>
              <a:rPr lang="en-US" sz="2400" i="1" dirty="0">
                <a:solidFill>
                  <a:prstClr val="white"/>
                </a:solidFill>
              </a:rPr>
            </a:br>
            <a:endParaRPr lang="en-US" dirty="0"/>
          </a:p>
        </p:txBody>
      </p:sp>
      <p:sp>
        <p:nvSpPr>
          <p:cNvPr id="3" name="Content Placeholder 2"/>
          <p:cNvSpPr>
            <a:spLocks noGrp="1"/>
          </p:cNvSpPr>
          <p:nvPr>
            <p:ph idx="1"/>
          </p:nvPr>
        </p:nvSpPr>
        <p:spPr>
          <a:xfrm>
            <a:off x="228600" y="2286000"/>
            <a:ext cx="8839200" cy="3840163"/>
          </a:xfrm>
        </p:spPr>
        <p:txBody>
          <a:bodyPr>
            <a:noAutofit/>
          </a:bodyPr>
          <a:lstStyle/>
          <a:p>
            <a:pPr marL="0" indent="0">
              <a:buNone/>
            </a:pPr>
            <a:r>
              <a:rPr lang="en-US" i="1" dirty="0"/>
              <a:t>Project: </a:t>
            </a:r>
            <a:endParaRPr lang="en-US" i="1" dirty="0" smtClean="0"/>
          </a:p>
          <a:p>
            <a:pPr marL="400050" lvl="1" indent="0">
              <a:buNone/>
            </a:pPr>
            <a:r>
              <a:rPr lang="en-US" dirty="0" smtClean="0">
                <a:solidFill>
                  <a:srgbClr val="FF0000"/>
                </a:solidFill>
              </a:rPr>
              <a:t>Rare </a:t>
            </a:r>
            <a:r>
              <a:rPr lang="en-US" dirty="0">
                <a:solidFill>
                  <a:srgbClr val="FF0000"/>
                </a:solidFill>
              </a:rPr>
              <a:t>Disease Research Consortia as Nested </a:t>
            </a:r>
            <a:r>
              <a:rPr lang="en-US" dirty="0" smtClean="0">
                <a:solidFill>
                  <a:srgbClr val="FF0000"/>
                </a:solidFill>
              </a:rPr>
              <a:t>Commons</a:t>
            </a:r>
          </a:p>
          <a:p>
            <a:pPr marL="0" indent="0">
              <a:buNone/>
            </a:pPr>
            <a:r>
              <a:rPr lang="en-US" i="1" dirty="0" smtClean="0"/>
              <a:t>Case </a:t>
            </a:r>
            <a:r>
              <a:rPr lang="en-US" i="1" dirty="0"/>
              <a:t>Studies</a:t>
            </a:r>
            <a:r>
              <a:rPr lang="en-US" i="1" dirty="0" smtClean="0"/>
              <a:t>:</a:t>
            </a:r>
          </a:p>
          <a:p>
            <a:pPr marL="400050" lvl="1" indent="0">
              <a:buNone/>
            </a:pPr>
            <a:r>
              <a:rPr lang="en-US" dirty="0" smtClean="0">
                <a:solidFill>
                  <a:srgbClr val="FF0000"/>
                </a:solidFill>
              </a:rPr>
              <a:t>(</a:t>
            </a:r>
            <a:r>
              <a:rPr lang="en-US" dirty="0">
                <a:solidFill>
                  <a:srgbClr val="FF0000"/>
                </a:solidFill>
              </a:rPr>
              <a:t>1)  Urea Cycle Disorder Consortium</a:t>
            </a:r>
            <a:br>
              <a:rPr lang="en-US" dirty="0">
                <a:solidFill>
                  <a:srgbClr val="FF0000"/>
                </a:solidFill>
              </a:rPr>
            </a:br>
            <a:r>
              <a:rPr lang="en-US" dirty="0">
                <a:solidFill>
                  <a:srgbClr val="FF0000"/>
                </a:solidFill>
              </a:rPr>
              <a:t>(2) North American Mitochondrial Disease Consortium</a:t>
            </a:r>
            <a:br>
              <a:rPr lang="en-US" dirty="0">
                <a:solidFill>
                  <a:srgbClr val="FF0000"/>
                </a:solidFill>
              </a:rPr>
            </a:br>
            <a:r>
              <a:rPr lang="en-US" dirty="0">
                <a:solidFill>
                  <a:srgbClr val="FF0000"/>
                </a:solidFill>
              </a:rPr>
              <a:t>… more to come …</a:t>
            </a:r>
            <a:endParaRPr lang="en-US" dirty="0"/>
          </a:p>
        </p:txBody>
      </p:sp>
      <p:pic>
        <p:nvPicPr>
          <p:cNvPr id="4" name="Picture 3" descr="https://global.oup.com/academic/covers/pop-up/978019022582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248400" y="4800600"/>
            <a:ext cx="1342030" cy="203899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http://lorrie.cranor.org/quilts/ceiling.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24963"/>
          <a:stretch/>
        </p:blipFill>
        <p:spPr bwMode="auto">
          <a:xfrm>
            <a:off x="7753400" y="4800601"/>
            <a:ext cx="1348236" cy="205740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7854317" y="5215988"/>
            <a:ext cx="1146401" cy="1273361"/>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sz="1600" b="1" dirty="0" smtClean="0"/>
              <a:t>Governing Medical Commons</a:t>
            </a:r>
          </a:p>
          <a:p>
            <a:r>
              <a:rPr lang="en-US" sz="800" b="1" dirty="0" smtClean="0"/>
              <a:t>Edited by</a:t>
            </a:r>
          </a:p>
          <a:p>
            <a:r>
              <a:rPr lang="en-US" sz="800" b="1" dirty="0" smtClean="0"/>
              <a:t>Frischmann</a:t>
            </a:r>
          </a:p>
          <a:p>
            <a:r>
              <a:rPr lang="en-US" sz="800" b="1" dirty="0" smtClean="0"/>
              <a:t>Madison &amp;</a:t>
            </a:r>
          </a:p>
          <a:p>
            <a:r>
              <a:rPr lang="en-US" sz="800" b="1" dirty="0" smtClean="0"/>
              <a:t>Strandburg</a:t>
            </a:r>
            <a:endParaRPr lang="en-US" sz="800" b="1" dirty="0"/>
          </a:p>
        </p:txBody>
      </p:sp>
      <p:sp>
        <p:nvSpPr>
          <p:cNvPr id="7" name="TextBox 6"/>
          <p:cNvSpPr txBox="1"/>
          <p:nvPr/>
        </p:nvSpPr>
        <p:spPr>
          <a:xfrm>
            <a:off x="8229600" y="6553200"/>
            <a:ext cx="838200" cy="230832"/>
          </a:xfrm>
          <a:prstGeom prst="rect">
            <a:avLst/>
          </a:prstGeom>
          <a:solidFill>
            <a:schemeClr val="bg1"/>
          </a:solidFill>
        </p:spPr>
        <p:txBody>
          <a:bodyPr wrap="square" rtlCol="0">
            <a:spAutoFit/>
          </a:bodyPr>
          <a:lstStyle/>
          <a:p>
            <a:r>
              <a:rPr lang="en-US" sz="900" dirty="0" smtClean="0"/>
              <a:t>Cambridge</a:t>
            </a:r>
            <a:endParaRPr lang="en-US" sz="1050" dirty="0"/>
          </a:p>
        </p:txBody>
      </p:sp>
    </p:spTree>
    <p:extLst>
      <p:ext uri="{BB962C8B-B14F-4D97-AF65-F5344CB8AC3E}">
        <p14:creationId xmlns:p14="http://schemas.microsoft.com/office/powerpoint/2010/main" val="446048695"/>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305800" cy="838200"/>
          </a:xfrm>
        </p:spPr>
        <p:txBody>
          <a:bodyPr/>
          <a:lstStyle/>
          <a:p>
            <a:r>
              <a:rPr lang="en-US" sz="3600" b="1" dirty="0">
                <a:solidFill>
                  <a:srgbClr val="66FFFF"/>
                </a:solidFill>
                <a:latin typeface="Comic Sans MS" pitchFamily="66" charset="0"/>
              </a:rPr>
              <a:t>T</a:t>
            </a:r>
            <a:r>
              <a:rPr lang="en-US" sz="3600" b="1" dirty="0" smtClean="0">
                <a:solidFill>
                  <a:srgbClr val="66FFFF"/>
                </a:solidFill>
                <a:latin typeface="Comic Sans MS" pitchFamily="66" charset="0"/>
              </a:rPr>
              <a:t>he Rare Disease Problem</a:t>
            </a:r>
            <a:endParaRPr lang="en-US" sz="3600" dirty="0"/>
          </a:p>
        </p:txBody>
      </p:sp>
      <p:sp>
        <p:nvSpPr>
          <p:cNvPr id="3" name="Content Placeholder 2"/>
          <p:cNvSpPr>
            <a:spLocks noGrp="1"/>
          </p:cNvSpPr>
          <p:nvPr>
            <p:ph idx="1"/>
          </p:nvPr>
        </p:nvSpPr>
        <p:spPr>
          <a:xfrm>
            <a:off x="76201" y="838200"/>
            <a:ext cx="9067799" cy="5638800"/>
          </a:xfrm>
        </p:spPr>
        <p:txBody>
          <a:bodyPr/>
          <a:lstStyle/>
          <a:p>
            <a:r>
              <a:rPr lang="en-US" sz="2800" b="1" dirty="0" smtClean="0"/>
              <a:t>Few patients per disease (officially &lt; 200K in US, often only a few thousand globally)</a:t>
            </a:r>
          </a:p>
          <a:p>
            <a:r>
              <a:rPr lang="en-US" sz="2800" b="1" dirty="0" smtClean="0"/>
              <a:t>No </a:t>
            </a:r>
            <a:r>
              <a:rPr lang="en-US" sz="2800" b="1" dirty="0"/>
              <a:t>“blockbuster” </a:t>
            </a:r>
            <a:r>
              <a:rPr lang="en-US" sz="2800" b="1" dirty="0" err="1"/>
              <a:t>pharma</a:t>
            </a:r>
            <a:r>
              <a:rPr lang="en-US" sz="2800" b="1" dirty="0"/>
              <a:t> </a:t>
            </a:r>
            <a:r>
              <a:rPr lang="en-US" sz="2800" b="1" dirty="0" smtClean="0"/>
              <a:t>profits</a:t>
            </a:r>
          </a:p>
          <a:p>
            <a:r>
              <a:rPr lang="en-US" sz="2800" b="1" dirty="0" smtClean="0"/>
              <a:t>Patients are geographically scattered</a:t>
            </a:r>
          </a:p>
          <a:p>
            <a:r>
              <a:rPr lang="en-US" sz="2800" b="1" dirty="0" smtClean="0"/>
              <a:t>Latest science:  many diseases “rare” in the sense that treatments must be personalized?</a:t>
            </a:r>
          </a:p>
          <a:p>
            <a:endParaRPr lang="en-US" sz="2800" b="1" dirty="0" smtClean="0">
              <a:solidFill>
                <a:srgbClr val="FFFF00"/>
              </a:solidFill>
            </a:endParaRPr>
          </a:p>
          <a:p>
            <a:pPr marL="0" indent="0">
              <a:buNone/>
            </a:pPr>
            <a:r>
              <a:rPr lang="en-US" sz="2800" b="1" dirty="0" smtClean="0">
                <a:solidFill>
                  <a:srgbClr val="FFFF00"/>
                </a:solidFill>
              </a:rPr>
              <a:t>Requirements for research and treatment advances:</a:t>
            </a:r>
          </a:p>
          <a:p>
            <a:r>
              <a:rPr lang="en-US" sz="2800" b="1" dirty="0" smtClean="0"/>
              <a:t>Patient recruitment for studies and drug trials</a:t>
            </a:r>
          </a:p>
          <a:p>
            <a:r>
              <a:rPr lang="en-US" sz="2800" b="1" dirty="0" smtClean="0"/>
              <a:t>Protocol standardization and data aggregation</a:t>
            </a:r>
          </a:p>
          <a:p>
            <a:r>
              <a:rPr lang="en-US" sz="2800" b="1" dirty="0" smtClean="0"/>
              <a:t>Cooperation among widely scattered researchers</a:t>
            </a:r>
            <a:endParaRPr lang="en-US" sz="2800" b="1" dirty="0"/>
          </a:p>
          <a:p>
            <a:pPr marL="0" indent="0">
              <a:buNone/>
            </a:pPr>
            <a:endParaRPr lang="en-US" sz="2800" dirty="0" smtClean="0"/>
          </a:p>
          <a:p>
            <a:endParaRPr lang="en-US" sz="2800" dirty="0"/>
          </a:p>
        </p:txBody>
      </p:sp>
    </p:spTree>
    <p:extLst>
      <p:ext uri="{BB962C8B-B14F-4D97-AF65-F5344CB8AC3E}">
        <p14:creationId xmlns:p14="http://schemas.microsoft.com/office/powerpoint/2010/main" val="37386858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305800" cy="1325562"/>
          </a:xfrm>
        </p:spPr>
        <p:txBody>
          <a:bodyPr/>
          <a:lstStyle/>
          <a:p>
            <a:r>
              <a:rPr lang="en-US" sz="3600" b="1" dirty="0" smtClean="0">
                <a:solidFill>
                  <a:srgbClr val="66FFFF"/>
                </a:solidFill>
                <a:latin typeface="Comic Sans MS" pitchFamily="66" charset="0"/>
              </a:rPr>
              <a:t>What is the Rare </a:t>
            </a:r>
            <a:r>
              <a:rPr lang="en-US" sz="3600" b="1" dirty="0">
                <a:solidFill>
                  <a:srgbClr val="66FFFF"/>
                </a:solidFill>
                <a:latin typeface="Comic Sans MS" pitchFamily="66" charset="0"/>
              </a:rPr>
              <a:t>Disease Clinical Research </a:t>
            </a:r>
            <a:r>
              <a:rPr lang="en-US" sz="3600" b="1" dirty="0" smtClean="0">
                <a:solidFill>
                  <a:srgbClr val="66FFFF"/>
                </a:solidFill>
                <a:latin typeface="Comic Sans MS" pitchFamily="66" charset="0"/>
              </a:rPr>
              <a:t>Network?</a:t>
            </a:r>
            <a:endParaRPr lang="en-US" sz="3600" dirty="0"/>
          </a:p>
        </p:txBody>
      </p:sp>
      <p:sp>
        <p:nvSpPr>
          <p:cNvPr id="3" name="Content Placeholder 2"/>
          <p:cNvSpPr>
            <a:spLocks noGrp="1"/>
          </p:cNvSpPr>
          <p:nvPr>
            <p:ph idx="1"/>
          </p:nvPr>
        </p:nvSpPr>
        <p:spPr>
          <a:xfrm>
            <a:off x="152400" y="1219200"/>
            <a:ext cx="8915400" cy="5334000"/>
          </a:xfrm>
        </p:spPr>
        <p:txBody>
          <a:bodyPr/>
          <a:lstStyle/>
          <a:p>
            <a:r>
              <a:rPr lang="en-US" sz="2800" b="1" dirty="0" smtClean="0"/>
              <a:t>Established in 2003 by NIH </a:t>
            </a:r>
          </a:p>
          <a:p>
            <a:r>
              <a:rPr lang="en-US" sz="2800" b="1" dirty="0"/>
              <a:t>P</a:t>
            </a:r>
            <a:r>
              <a:rPr lang="en-US" sz="2800" b="1" dirty="0" smtClean="0"/>
              <a:t>eer-reviewed grants of about $1.25M/</a:t>
            </a:r>
            <a:r>
              <a:rPr lang="en-US" sz="2800" b="1" dirty="0" err="1" smtClean="0"/>
              <a:t>yr</a:t>
            </a:r>
            <a:endParaRPr lang="en-US" sz="2800" b="1" dirty="0" smtClean="0"/>
          </a:p>
          <a:p>
            <a:r>
              <a:rPr lang="en-US" sz="2800" b="1" dirty="0" smtClean="0"/>
              <a:t>Now 19 Consortia (each dealing with a different cluster of rare diseases)</a:t>
            </a:r>
          </a:p>
          <a:p>
            <a:pPr marL="0" indent="0">
              <a:buNone/>
            </a:pPr>
            <a:r>
              <a:rPr lang="en-US" sz="2800" b="1" dirty="0" smtClean="0">
                <a:solidFill>
                  <a:srgbClr val="FFFF00"/>
                </a:solidFill>
              </a:rPr>
              <a:t>Goals:</a:t>
            </a:r>
          </a:p>
          <a:p>
            <a:r>
              <a:rPr lang="en-US" sz="2800" b="1" dirty="0" smtClean="0"/>
              <a:t>Explore methods for rare disease research</a:t>
            </a:r>
          </a:p>
          <a:p>
            <a:r>
              <a:rPr lang="en-US" sz="2800" b="1" dirty="0" smtClean="0"/>
              <a:t>Overcome obstacles of small numbers/geographical isolation</a:t>
            </a:r>
          </a:p>
          <a:p>
            <a:r>
              <a:rPr lang="en-US" sz="2800" b="1" dirty="0" smtClean="0"/>
              <a:t>Establish shared resources for rare disease research and treatment development</a:t>
            </a:r>
            <a:endParaRPr lang="en-US" sz="2800" b="1" dirty="0"/>
          </a:p>
          <a:p>
            <a:pPr marL="0" indent="0">
              <a:buNone/>
            </a:pPr>
            <a:endParaRPr lang="en-US" sz="2800" dirty="0" smtClean="0"/>
          </a:p>
          <a:p>
            <a:endParaRPr lang="en-US" sz="2800" dirty="0"/>
          </a:p>
        </p:txBody>
      </p:sp>
    </p:spTree>
    <p:extLst>
      <p:ext uri="{BB962C8B-B14F-4D97-AF65-F5344CB8AC3E}">
        <p14:creationId xmlns:p14="http://schemas.microsoft.com/office/powerpoint/2010/main" val="31500090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685800"/>
          </a:xfrm>
        </p:spPr>
        <p:txBody>
          <a:bodyPr/>
          <a:lstStyle/>
          <a:p>
            <a:r>
              <a:rPr lang="en-US" sz="3600" b="1" dirty="0" smtClean="0">
                <a:solidFill>
                  <a:srgbClr val="66FFFF"/>
                </a:solidFill>
                <a:latin typeface="Comic Sans MS" pitchFamily="66" charset="0"/>
              </a:rPr>
              <a:t>Why Study the RDCRN?</a:t>
            </a:r>
            <a:endParaRPr lang="en-US" sz="3600" dirty="0"/>
          </a:p>
        </p:txBody>
      </p:sp>
      <p:sp>
        <p:nvSpPr>
          <p:cNvPr id="3" name="Content Placeholder 2"/>
          <p:cNvSpPr>
            <a:spLocks noGrp="1"/>
          </p:cNvSpPr>
          <p:nvPr>
            <p:ph idx="1"/>
          </p:nvPr>
        </p:nvSpPr>
        <p:spPr>
          <a:xfrm>
            <a:off x="228600" y="1371600"/>
            <a:ext cx="8915400" cy="5334000"/>
          </a:xfrm>
        </p:spPr>
        <p:txBody>
          <a:bodyPr>
            <a:normAutofit/>
          </a:bodyPr>
          <a:lstStyle/>
          <a:p>
            <a:r>
              <a:rPr lang="en-US" sz="2800" b="1" dirty="0" smtClean="0"/>
              <a:t>Obvious importance of rare disease research</a:t>
            </a:r>
          </a:p>
          <a:p>
            <a:r>
              <a:rPr lang="en-US" sz="2800" b="1" dirty="0" smtClean="0"/>
              <a:t>Good test bed for the framework/methodology</a:t>
            </a:r>
          </a:p>
          <a:p>
            <a:pPr lvl="1"/>
            <a:r>
              <a:rPr lang="en-US" b="1" dirty="0" smtClean="0"/>
              <a:t>Several consortia to be compared</a:t>
            </a:r>
          </a:p>
          <a:p>
            <a:pPr lvl="1"/>
            <a:r>
              <a:rPr lang="en-US" b="1" dirty="0" smtClean="0"/>
              <a:t>Nested structure</a:t>
            </a:r>
            <a:endParaRPr lang="en-US" b="1" dirty="0"/>
          </a:p>
          <a:p>
            <a:r>
              <a:rPr lang="en-US" sz="2800" b="1" dirty="0" smtClean="0"/>
              <a:t>Began </a:t>
            </a:r>
            <a:r>
              <a:rPr lang="en-US" sz="2800" b="1" dirty="0"/>
              <a:t>by studying one consortium in depth:  </a:t>
            </a:r>
            <a:r>
              <a:rPr lang="en-US" sz="2800" b="1" dirty="0" smtClean="0"/>
              <a:t>UCDC (</a:t>
            </a:r>
            <a:r>
              <a:rPr lang="en-US" sz="2800" dirty="0"/>
              <a:t>Urea Cycle Disorders </a:t>
            </a:r>
            <a:r>
              <a:rPr lang="en-US" sz="2800" dirty="0" smtClean="0"/>
              <a:t>Consortium)</a:t>
            </a:r>
            <a:endParaRPr lang="en-US" sz="2800" b="1" dirty="0" smtClean="0"/>
          </a:p>
          <a:p>
            <a:endParaRPr lang="en-US" sz="2800" b="1" dirty="0" smtClean="0"/>
          </a:p>
          <a:p>
            <a:r>
              <a:rPr lang="en-US" sz="2800" b="1" dirty="0" smtClean="0">
                <a:solidFill>
                  <a:srgbClr val="FFFF00"/>
                </a:solidFill>
              </a:rPr>
              <a:t>NAMDC is our second RDR case study</a:t>
            </a:r>
            <a:endParaRPr lang="en-US" sz="2800" b="1" dirty="0"/>
          </a:p>
          <a:p>
            <a:pPr marL="0" indent="0">
              <a:buNone/>
            </a:pPr>
            <a:endParaRPr lang="en-US" sz="2800" dirty="0" smtClean="0"/>
          </a:p>
          <a:p>
            <a:endParaRPr lang="en-US" sz="2800" dirty="0"/>
          </a:p>
        </p:txBody>
      </p:sp>
    </p:spTree>
    <p:extLst>
      <p:ext uri="{BB962C8B-B14F-4D97-AF65-F5344CB8AC3E}">
        <p14:creationId xmlns:p14="http://schemas.microsoft.com/office/powerpoint/2010/main" val="14996770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Rectangle 4"/>
          <p:cNvSpPr txBox="1">
            <a:spLocks noChangeArrowheads="1"/>
          </p:cNvSpPr>
          <p:nvPr/>
        </p:nvSpPr>
        <p:spPr bwMode="auto">
          <a:xfrm>
            <a:off x="123824" y="38389"/>
            <a:ext cx="8918575" cy="838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sz="3600" dirty="0" smtClean="0">
                <a:solidFill>
                  <a:srgbClr val="66FFFF"/>
                </a:solidFill>
                <a:latin typeface="Comic Sans MS" pitchFamily="66" charset="0"/>
              </a:rPr>
              <a:t>Nested Structure: RDCRN Level</a:t>
            </a:r>
            <a:endParaRPr lang="en-US" sz="3600" dirty="0"/>
          </a:p>
        </p:txBody>
      </p:sp>
      <p:sp>
        <p:nvSpPr>
          <p:cNvPr id="105" name="Rectangle 5"/>
          <p:cNvSpPr>
            <a:spLocks noChangeArrowheads="1"/>
          </p:cNvSpPr>
          <p:nvPr/>
        </p:nvSpPr>
        <p:spPr bwMode="auto">
          <a:xfrm>
            <a:off x="255299" y="719427"/>
            <a:ext cx="1101416" cy="835604"/>
          </a:xfrm>
          <a:prstGeom prst="rect">
            <a:avLst/>
          </a:prstGeom>
          <a:solidFill>
            <a:srgbClr val="FF0000"/>
          </a:solidFill>
          <a:ln>
            <a:noFill/>
          </a:ln>
        </p:spPr>
        <p:txBody>
          <a:bodyPr wrap="none" anchor="ctr"/>
          <a:lstStyle/>
          <a:p>
            <a:pPr eaLnBrk="0" hangingPunct="0"/>
            <a:r>
              <a:rPr lang="en-US" sz="1800" dirty="0" smtClean="0">
                <a:solidFill>
                  <a:srgbClr val="002060"/>
                </a:solidFill>
                <a:latin typeface="Tahoma" pitchFamily="34" charset="0"/>
              </a:rPr>
              <a:t>Zoom in </a:t>
            </a:r>
          </a:p>
          <a:p>
            <a:pPr eaLnBrk="0" hangingPunct="0"/>
            <a:r>
              <a:rPr lang="en-US" sz="1800" dirty="0" smtClean="0">
                <a:solidFill>
                  <a:srgbClr val="002060"/>
                </a:solidFill>
                <a:latin typeface="Tahoma" pitchFamily="34" charset="0"/>
              </a:rPr>
              <a:t>Here</a:t>
            </a:r>
            <a:endParaRPr lang="en-US" sz="1800" dirty="0">
              <a:solidFill>
                <a:srgbClr val="002060"/>
              </a:solidFill>
              <a:latin typeface="Tahoma" pitchFamily="34" charset="0"/>
            </a:endParaRPr>
          </a:p>
        </p:txBody>
      </p:sp>
      <p:sp>
        <p:nvSpPr>
          <p:cNvPr id="106" name="Oval 8"/>
          <p:cNvSpPr>
            <a:spLocks noChangeArrowheads="1"/>
          </p:cNvSpPr>
          <p:nvPr/>
        </p:nvSpPr>
        <p:spPr bwMode="auto">
          <a:xfrm>
            <a:off x="2349500" y="1739900"/>
            <a:ext cx="4191000" cy="4051300"/>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algn="ctr" eaLnBrk="0" hangingPunct="0"/>
            <a:endParaRPr lang="en-US" sz="1800">
              <a:solidFill>
                <a:schemeClr val="tx1"/>
              </a:solidFill>
              <a:latin typeface="Tahoma" pitchFamily="34" charset="0"/>
            </a:endParaRPr>
          </a:p>
        </p:txBody>
      </p:sp>
      <p:sp>
        <p:nvSpPr>
          <p:cNvPr id="109" name="Oval 6"/>
          <p:cNvSpPr>
            <a:spLocks noChangeArrowheads="1"/>
          </p:cNvSpPr>
          <p:nvPr/>
        </p:nvSpPr>
        <p:spPr bwMode="auto">
          <a:xfrm>
            <a:off x="2641600" y="3898900"/>
            <a:ext cx="2311400" cy="1358900"/>
          </a:xfrm>
          <a:prstGeom prst="ellipse">
            <a:avLst/>
          </a:prstGeom>
          <a:solidFill>
            <a:srgbClr val="FFCC00">
              <a:alpha val="89999"/>
            </a:srgbClr>
          </a:solidFill>
          <a:ln w="9525">
            <a:solidFill>
              <a:schemeClr val="tx1"/>
            </a:solidFill>
            <a:round/>
            <a:headEnd/>
            <a:tailEnd/>
          </a:ln>
        </p:spPr>
        <p:txBody>
          <a:bodyPr wrap="none" anchor="ctr"/>
          <a:lstStyle/>
          <a:p>
            <a:pPr algn="ctr" eaLnBrk="0" hangingPunct="0"/>
            <a:r>
              <a:rPr lang="en-US" b="1" dirty="0">
                <a:solidFill>
                  <a:schemeClr val="tx1"/>
                </a:solidFill>
                <a:latin typeface="Book Antiqua" pitchFamily="18" charset="0"/>
              </a:rPr>
              <a:t>Data Management </a:t>
            </a:r>
          </a:p>
          <a:p>
            <a:pPr algn="ctr" eaLnBrk="0" hangingPunct="0"/>
            <a:r>
              <a:rPr lang="en-US" b="1" dirty="0">
                <a:solidFill>
                  <a:schemeClr val="tx1"/>
                </a:solidFill>
                <a:latin typeface="Book Antiqua" pitchFamily="18" charset="0"/>
              </a:rPr>
              <a:t>Coordinating Center</a:t>
            </a:r>
          </a:p>
          <a:p>
            <a:pPr algn="ctr" eaLnBrk="0" hangingPunct="0"/>
            <a:r>
              <a:rPr lang="en-US" sz="1800" b="1" dirty="0">
                <a:solidFill>
                  <a:schemeClr val="tx1"/>
                </a:solidFill>
                <a:latin typeface="Book Antiqua" pitchFamily="18" charset="0"/>
              </a:rPr>
              <a:t>(DMCC)</a:t>
            </a:r>
            <a:r>
              <a:rPr lang="en-US" sz="1800" b="1" dirty="0">
                <a:solidFill>
                  <a:schemeClr val="bg2"/>
                </a:solidFill>
                <a:latin typeface="Book Antiqua" pitchFamily="18" charset="0"/>
              </a:rPr>
              <a:t> </a:t>
            </a:r>
          </a:p>
        </p:txBody>
      </p:sp>
      <p:sp>
        <p:nvSpPr>
          <p:cNvPr id="110" name="Oval 6"/>
          <p:cNvSpPr>
            <a:spLocks noChangeArrowheads="1"/>
          </p:cNvSpPr>
          <p:nvPr/>
        </p:nvSpPr>
        <p:spPr bwMode="auto">
          <a:xfrm>
            <a:off x="3093605" y="1993323"/>
            <a:ext cx="2819400" cy="914400"/>
          </a:xfrm>
          <a:prstGeom prst="ellipse">
            <a:avLst/>
          </a:prstGeom>
          <a:solidFill>
            <a:srgbClr val="00B0F0">
              <a:alpha val="89999"/>
            </a:srgbClr>
          </a:solidFill>
          <a:ln w="9525">
            <a:solidFill>
              <a:schemeClr val="tx1"/>
            </a:solidFill>
            <a:round/>
            <a:headEnd/>
            <a:tailEnd/>
          </a:ln>
        </p:spPr>
        <p:txBody>
          <a:bodyPr wrap="none" anchor="ctr"/>
          <a:lstStyle/>
          <a:p>
            <a:pPr algn="ctr" eaLnBrk="0" hangingPunct="0"/>
            <a:r>
              <a:rPr lang="en-US" sz="1800" b="1" dirty="0" smtClean="0">
                <a:solidFill>
                  <a:schemeClr val="tx1"/>
                </a:solidFill>
                <a:latin typeface="Book Antiqua" pitchFamily="18" charset="0"/>
              </a:rPr>
              <a:t>Coalition of </a:t>
            </a:r>
          </a:p>
          <a:p>
            <a:pPr algn="ctr" eaLnBrk="0" hangingPunct="0"/>
            <a:r>
              <a:rPr lang="en-US" sz="1800" b="1" dirty="0" smtClean="0">
                <a:solidFill>
                  <a:schemeClr val="tx1"/>
                </a:solidFill>
                <a:latin typeface="Book Antiqua" pitchFamily="18" charset="0"/>
              </a:rPr>
              <a:t>Patient </a:t>
            </a:r>
            <a:r>
              <a:rPr lang="en-US" sz="1800" b="1" dirty="0">
                <a:solidFill>
                  <a:schemeClr val="tx1"/>
                </a:solidFill>
                <a:latin typeface="Book Antiqua" pitchFamily="18" charset="0"/>
              </a:rPr>
              <a:t>Advocacy Groups</a:t>
            </a:r>
            <a:r>
              <a:rPr lang="en-US" sz="1800" b="1" dirty="0">
                <a:solidFill>
                  <a:schemeClr val="bg2"/>
                </a:solidFill>
                <a:latin typeface="Book Antiqua" pitchFamily="18" charset="0"/>
              </a:rPr>
              <a:t> </a:t>
            </a:r>
          </a:p>
        </p:txBody>
      </p:sp>
      <p:sp>
        <p:nvSpPr>
          <p:cNvPr id="112" name="Oval 6"/>
          <p:cNvSpPr>
            <a:spLocks noChangeArrowheads="1"/>
          </p:cNvSpPr>
          <p:nvPr/>
        </p:nvSpPr>
        <p:spPr bwMode="auto">
          <a:xfrm>
            <a:off x="2867891" y="2899064"/>
            <a:ext cx="2819400" cy="914400"/>
          </a:xfrm>
          <a:prstGeom prst="ellipse">
            <a:avLst/>
          </a:prstGeom>
          <a:solidFill>
            <a:srgbClr val="C00000">
              <a:alpha val="89999"/>
            </a:srgbClr>
          </a:solidFill>
          <a:ln w="9525">
            <a:solidFill>
              <a:schemeClr val="tx1"/>
            </a:solidFill>
            <a:round/>
            <a:headEnd/>
            <a:tailEnd/>
          </a:ln>
        </p:spPr>
        <p:txBody>
          <a:bodyPr wrap="none" anchor="ctr"/>
          <a:lstStyle/>
          <a:p>
            <a:pPr algn="ctr" eaLnBrk="0" hangingPunct="0"/>
            <a:r>
              <a:rPr lang="en-US" b="1" dirty="0">
                <a:solidFill>
                  <a:schemeClr val="tx1"/>
                </a:solidFill>
                <a:latin typeface="Book Antiqua" pitchFamily="18" charset="0"/>
              </a:rPr>
              <a:t>NIH </a:t>
            </a:r>
            <a:r>
              <a:rPr lang="en-US" b="1" dirty="0" smtClean="0">
                <a:solidFill>
                  <a:schemeClr val="tx1"/>
                </a:solidFill>
                <a:latin typeface="Book Antiqua" pitchFamily="18" charset="0"/>
              </a:rPr>
              <a:t>Office of </a:t>
            </a:r>
          </a:p>
          <a:p>
            <a:pPr algn="ctr" eaLnBrk="0" hangingPunct="0"/>
            <a:r>
              <a:rPr lang="en-US" b="1" dirty="0" smtClean="0">
                <a:solidFill>
                  <a:schemeClr val="tx1"/>
                </a:solidFill>
                <a:latin typeface="Book Antiqua" pitchFamily="18" charset="0"/>
              </a:rPr>
              <a:t>Rare Disease Research</a:t>
            </a:r>
            <a:endParaRPr lang="en-US" b="1" dirty="0">
              <a:solidFill>
                <a:schemeClr val="tx1"/>
              </a:solidFill>
              <a:latin typeface="Book Antiqua" pitchFamily="18" charset="0"/>
            </a:endParaRPr>
          </a:p>
        </p:txBody>
      </p:sp>
      <p:sp>
        <p:nvSpPr>
          <p:cNvPr id="118" name="Oval 6"/>
          <p:cNvSpPr>
            <a:spLocks noChangeArrowheads="1"/>
          </p:cNvSpPr>
          <p:nvPr/>
        </p:nvSpPr>
        <p:spPr bwMode="auto">
          <a:xfrm>
            <a:off x="2361045" y="1137229"/>
            <a:ext cx="1309832" cy="914400"/>
          </a:xfrm>
          <a:prstGeom prst="ellipse">
            <a:avLst/>
          </a:prstGeom>
          <a:solidFill>
            <a:srgbClr val="00B050">
              <a:alpha val="89803"/>
            </a:srgbClr>
          </a:solidFill>
          <a:ln w="9525">
            <a:solidFill>
              <a:schemeClr val="tx1"/>
            </a:solidFill>
            <a:round/>
            <a:headEnd/>
            <a:tailEnd/>
          </a:ln>
        </p:spPr>
        <p:txBody>
          <a:bodyPr wrap="none" anchor="ctr"/>
          <a:lstStyle/>
          <a:p>
            <a:pPr algn="ctr" eaLnBrk="0" hangingPunct="0"/>
            <a:r>
              <a:rPr lang="en-US" sz="1800" dirty="0" smtClean="0">
                <a:solidFill>
                  <a:srgbClr val="FF0000"/>
                </a:solidFill>
                <a:effectLst>
                  <a:outerShdw blurRad="38100" dist="38100" dir="2700000" algn="tl">
                    <a:srgbClr val="000000">
                      <a:alpha val="43137"/>
                    </a:srgbClr>
                  </a:outerShdw>
                </a:effectLst>
                <a:latin typeface="Book Antiqua" pitchFamily="18" charset="0"/>
              </a:rPr>
              <a:t>UCDC</a:t>
            </a:r>
            <a:endParaRPr lang="en-US" sz="1800" b="1" dirty="0">
              <a:solidFill>
                <a:srgbClr val="FF0000"/>
              </a:solidFill>
              <a:effectLst>
                <a:outerShdw blurRad="38100" dist="38100" dir="2700000" algn="tl">
                  <a:srgbClr val="000000">
                    <a:alpha val="43137"/>
                  </a:srgbClr>
                </a:outerShdw>
              </a:effectLst>
              <a:latin typeface="Book Antiqua" pitchFamily="18" charset="0"/>
            </a:endParaRPr>
          </a:p>
        </p:txBody>
      </p:sp>
      <p:sp>
        <p:nvSpPr>
          <p:cNvPr id="131" name="Oval 6"/>
          <p:cNvSpPr>
            <a:spLocks noChangeArrowheads="1"/>
          </p:cNvSpPr>
          <p:nvPr/>
        </p:nvSpPr>
        <p:spPr bwMode="auto">
          <a:xfrm>
            <a:off x="3373006" y="852633"/>
            <a:ext cx="1309832" cy="914400"/>
          </a:xfrm>
          <a:prstGeom prst="ellipse">
            <a:avLst/>
          </a:prstGeom>
          <a:solidFill>
            <a:srgbClr val="00B050">
              <a:alpha val="89803"/>
            </a:srgbClr>
          </a:solidFill>
          <a:ln w="9525">
            <a:solidFill>
              <a:schemeClr val="tx1"/>
            </a:solidFill>
            <a:round/>
            <a:headEnd/>
            <a:tailEnd/>
          </a:ln>
        </p:spPr>
        <p:txBody>
          <a:bodyPr wrap="none" anchor="ctr"/>
          <a:lstStyle/>
          <a:p>
            <a:pPr algn="ctr" eaLnBrk="0" hangingPunct="0"/>
            <a:r>
              <a:rPr lang="en-US" sz="1800" b="1" dirty="0">
                <a:solidFill>
                  <a:schemeClr val="tx1"/>
                </a:solidFill>
                <a:latin typeface="Book Antiqua" pitchFamily="18" charset="0"/>
              </a:rPr>
              <a:t>RDCRC </a:t>
            </a:r>
            <a:r>
              <a:rPr lang="en-US" sz="1800" b="1" dirty="0" smtClean="0">
                <a:solidFill>
                  <a:schemeClr val="bg2"/>
                </a:solidFill>
                <a:latin typeface="Book Antiqua" pitchFamily="18" charset="0"/>
              </a:rPr>
              <a:t> </a:t>
            </a:r>
            <a:endParaRPr lang="en-US" sz="1800" b="1" dirty="0">
              <a:solidFill>
                <a:schemeClr val="bg2"/>
              </a:solidFill>
              <a:latin typeface="Book Antiqua" pitchFamily="18" charset="0"/>
            </a:endParaRPr>
          </a:p>
        </p:txBody>
      </p:sp>
      <p:sp>
        <p:nvSpPr>
          <p:cNvPr id="132" name="Oval 6"/>
          <p:cNvSpPr>
            <a:spLocks noChangeArrowheads="1"/>
          </p:cNvSpPr>
          <p:nvPr/>
        </p:nvSpPr>
        <p:spPr bwMode="auto">
          <a:xfrm>
            <a:off x="4377459" y="876589"/>
            <a:ext cx="1309832" cy="914400"/>
          </a:xfrm>
          <a:prstGeom prst="ellipse">
            <a:avLst/>
          </a:prstGeom>
          <a:solidFill>
            <a:srgbClr val="00B050">
              <a:alpha val="89803"/>
            </a:srgbClr>
          </a:solidFill>
          <a:ln w="9525">
            <a:solidFill>
              <a:schemeClr val="tx1"/>
            </a:solidFill>
            <a:round/>
            <a:headEnd/>
            <a:tailEnd/>
          </a:ln>
        </p:spPr>
        <p:txBody>
          <a:bodyPr wrap="none" anchor="ctr"/>
          <a:lstStyle/>
          <a:p>
            <a:pPr algn="ctr" eaLnBrk="0" hangingPunct="0"/>
            <a:r>
              <a:rPr lang="en-US" sz="1800" b="1" dirty="0">
                <a:solidFill>
                  <a:schemeClr val="tx1"/>
                </a:solidFill>
                <a:latin typeface="Book Antiqua" pitchFamily="18" charset="0"/>
              </a:rPr>
              <a:t>RDCRC </a:t>
            </a:r>
            <a:r>
              <a:rPr lang="en-US" sz="1800" b="1" dirty="0" smtClean="0">
                <a:solidFill>
                  <a:schemeClr val="bg2"/>
                </a:solidFill>
                <a:latin typeface="Book Antiqua" pitchFamily="18" charset="0"/>
              </a:rPr>
              <a:t> </a:t>
            </a:r>
            <a:endParaRPr lang="en-US" sz="1800" b="1" dirty="0">
              <a:solidFill>
                <a:schemeClr val="bg2"/>
              </a:solidFill>
              <a:latin typeface="Book Antiqua" pitchFamily="18" charset="0"/>
            </a:endParaRPr>
          </a:p>
        </p:txBody>
      </p:sp>
      <p:sp>
        <p:nvSpPr>
          <p:cNvPr id="133" name="Oval 6"/>
          <p:cNvSpPr>
            <a:spLocks noChangeArrowheads="1"/>
          </p:cNvSpPr>
          <p:nvPr/>
        </p:nvSpPr>
        <p:spPr bwMode="auto">
          <a:xfrm>
            <a:off x="1685059" y="1772233"/>
            <a:ext cx="1309832" cy="914400"/>
          </a:xfrm>
          <a:prstGeom prst="ellipse">
            <a:avLst/>
          </a:prstGeom>
          <a:solidFill>
            <a:srgbClr val="00B050">
              <a:alpha val="89803"/>
            </a:srgbClr>
          </a:solidFill>
          <a:ln w="9525">
            <a:solidFill>
              <a:schemeClr val="tx1"/>
            </a:solidFill>
            <a:round/>
            <a:headEnd/>
            <a:tailEnd/>
          </a:ln>
        </p:spPr>
        <p:txBody>
          <a:bodyPr wrap="none" anchor="ctr"/>
          <a:lstStyle/>
          <a:p>
            <a:pPr algn="ctr" eaLnBrk="0" hangingPunct="0"/>
            <a:r>
              <a:rPr lang="en-US" dirty="0" smtClean="0">
                <a:solidFill>
                  <a:srgbClr val="FF0000"/>
                </a:solidFill>
                <a:effectLst>
                  <a:outerShdw blurRad="38100" dist="38100" dir="2700000" algn="tl">
                    <a:srgbClr val="000000">
                      <a:alpha val="43137"/>
                    </a:srgbClr>
                  </a:outerShdw>
                </a:effectLst>
                <a:latin typeface="Book Antiqua" pitchFamily="18" charset="0"/>
              </a:rPr>
              <a:t>NAM</a:t>
            </a:r>
            <a:r>
              <a:rPr lang="en-US" sz="1800" dirty="0" smtClean="0">
                <a:solidFill>
                  <a:srgbClr val="FF0000"/>
                </a:solidFill>
                <a:effectLst>
                  <a:outerShdw blurRad="38100" dist="38100" dir="2700000" algn="tl">
                    <a:srgbClr val="000000">
                      <a:alpha val="43137"/>
                    </a:srgbClr>
                  </a:outerShdw>
                </a:effectLst>
                <a:latin typeface="Book Antiqua" pitchFamily="18" charset="0"/>
              </a:rPr>
              <a:t>DC </a:t>
            </a:r>
            <a:r>
              <a:rPr lang="en-US" sz="1800" dirty="0" smtClean="0">
                <a:solidFill>
                  <a:schemeClr val="bg2"/>
                </a:solidFill>
                <a:latin typeface="Book Antiqua" pitchFamily="18" charset="0"/>
              </a:rPr>
              <a:t> </a:t>
            </a:r>
            <a:endParaRPr lang="en-US" sz="1800" dirty="0">
              <a:solidFill>
                <a:schemeClr val="bg2"/>
              </a:solidFill>
              <a:latin typeface="Book Antiqua" pitchFamily="18" charset="0"/>
            </a:endParaRPr>
          </a:p>
        </p:txBody>
      </p:sp>
      <p:sp>
        <p:nvSpPr>
          <p:cNvPr id="134" name="Oval 6"/>
          <p:cNvSpPr>
            <a:spLocks noChangeArrowheads="1"/>
          </p:cNvSpPr>
          <p:nvPr/>
        </p:nvSpPr>
        <p:spPr bwMode="auto">
          <a:xfrm>
            <a:off x="5252027" y="1209969"/>
            <a:ext cx="1309832" cy="914400"/>
          </a:xfrm>
          <a:prstGeom prst="ellipse">
            <a:avLst/>
          </a:prstGeom>
          <a:solidFill>
            <a:srgbClr val="00B050">
              <a:alpha val="89803"/>
            </a:srgbClr>
          </a:solidFill>
          <a:ln w="9525">
            <a:solidFill>
              <a:schemeClr val="tx1"/>
            </a:solidFill>
            <a:round/>
            <a:headEnd/>
            <a:tailEnd/>
          </a:ln>
        </p:spPr>
        <p:txBody>
          <a:bodyPr wrap="none" anchor="ctr"/>
          <a:lstStyle/>
          <a:p>
            <a:pPr algn="ctr" eaLnBrk="0" hangingPunct="0"/>
            <a:r>
              <a:rPr lang="en-US" sz="1800" b="1" dirty="0">
                <a:solidFill>
                  <a:schemeClr val="tx1"/>
                </a:solidFill>
                <a:latin typeface="Book Antiqua" pitchFamily="18" charset="0"/>
              </a:rPr>
              <a:t>RDCRC </a:t>
            </a:r>
            <a:r>
              <a:rPr lang="en-US" sz="1800" b="1" dirty="0" smtClean="0">
                <a:solidFill>
                  <a:schemeClr val="bg2"/>
                </a:solidFill>
                <a:latin typeface="Book Antiqua" pitchFamily="18" charset="0"/>
              </a:rPr>
              <a:t> </a:t>
            </a:r>
            <a:endParaRPr lang="en-US" sz="1800" b="1" dirty="0">
              <a:solidFill>
                <a:schemeClr val="bg2"/>
              </a:solidFill>
              <a:latin typeface="Book Antiqua" pitchFamily="18" charset="0"/>
            </a:endParaRPr>
          </a:p>
        </p:txBody>
      </p:sp>
      <p:sp>
        <p:nvSpPr>
          <p:cNvPr id="135" name="Oval 6"/>
          <p:cNvSpPr>
            <a:spLocks noChangeArrowheads="1"/>
          </p:cNvSpPr>
          <p:nvPr/>
        </p:nvSpPr>
        <p:spPr bwMode="auto">
          <a:xfrm>
            <a:off x="5906943" y="1719696"/>
            <a:ext cx="1309832" cy="914400"/>
          </a:xfrm>
          <a:prstGeom prst="ellipse">
            <a:avLst/>
          </a:prstGeom>
          <a:solidFill>
            <a:srgbClr val="00B050">
              <a:alpha val="89803"/>
            </a:srgbClr>
          </a:solidFill>
          <a:ln w="9525">
            <a:solidFill>
              <a:schemeClr val="tx1"/>
            </a:solidFill>
            <a:round/>
            <a:headEnd/>
            <a:tailEnd/>
          </a:ln>
        </p:spPr>
        <p:txBody>
          <a:bodyPr wrap="none" anchor="ctr"/>
          <a:lstStyle/>
          <a:p>
            <a:pPr algn="ctr" eaLnBrk="0" hangingPunct="0"/>
            <a:r>
              <a:rPr lang="en-US" sz="1800" b="1" dirty="0">
                <a:solidFill>
                  <a:schemeClr val="tx1"/>
                </a:solidFill>
                <a:latin typeface="Book Antiqua" pitchFamily="18" charset="0"/>
              </a:rPr>
              <a:t>RDCRC </a:t>
            </a:r>
            <a:r>
              <a:rPr lang="en-US" sz="1800" b="1" dirty="0" smtClean="0">
                <a:solidFill>
                  <a:schemeClr val="bg2"/>
                </a:solidFill>
                <a:latin typeface="Book Antiqua" pitchFamily="18" charset="0"/>
              </a:rPr>
              <a:t> </a:t>
            </a:r>
            <a:endParaRPr lang="en-US" sz="1800" b="1" dirty="0">
              <a:solidFill>
                <a:schemeClr val="bg2"/>
              </a:solidFill>
              <a:latin typeface="Book Antiqua" pitchFamily="18" charset="0"/>
            </a:endParaRPr>
          </a:p>
        </p:txBody>
      </p:sp>
      <p:sp>
        <p:nvSpPr>
          <p:cNvPr id="136" name="Oval 6"/>
          <p:cNvSpPr>
            <a:spLocks noChangeArrowheads="1"/>
          </p:cNvSpPr>
          <p:nvPr/>
        </p:nvSpPr>
        <p:spPr bwMode="auto">
          <a:xfrm>
            <a:off x="6324600" y="2240685"/>
            <a:ext cx="1309832" cy="914400"/>
          </a:xfrm>
          <a:prstGeom prst="ellipse">
            <a:avLst/>
          </a:prstGeom>
          <a:solidFill>
            <a:srgbClr val="00B050">
              <a:alpha val="89803"/>
            </a:srgbClr>
          </a:solidFill>
          <a:ln w="9525">
            <a:solidFill>
              <a:schemeClr val="tx1"/>
            </a:solidFill>
            <a:round/>
            <a:headEnd/>
            <a:tailEnd/>
          </a:ln>
        </p:spPr>
        <p:txBody>
          <a:bodyPr wrap="none" anchor="ctr"/>
          <a:lstStyle/>
          <a:p>
            <a:pPr algn="ctr" eaLnBrk="0" hangingPunct="0"/>
            <a:r>
              <a:rPr lang="en-US" sz="1800" b="1" dirty="0">
                <a:solidFill>
                  <a:schemeClr val="tx1"/>
                </a:solidFill>
                <a:latin typeface="Book Antiqua" pitchFamily="18" charset="0"/>
              </a:rPr>
              <a:t>RDCRC </a:t>
            </a:r>
            <a:r>
              <a:rPr lang="en-US" sz="1800" b="1" dirty="0" smtClean="0">
                <a:solidFill>
                  <a:schemeClr val="bg2"/>
                </a:solidFill>
                <a:latin typeface="Book Antiqua" pitchFamily="18" charset="0"/>
              </a:rPr>
              <a:t> </a:t>
            </a:r>
            <a:endParaRPr lang="en-US" sz="1800" b="1" dirty="0">
              <a:solidFill>
                <a:schemeClr val="bg2"/>
              </a:solidFill>
              <a:latin typeface="Book Antiqua" pitchFamily="18" charset="0"/>
            </a:endParaRPr>
          </a:p>
        </p:txBody>
      </p:sp>
      <p:sp>
        <p:nvSpPr>
          <p:cNvPr id="137" name="Oval 6"/>
          <p:cNvSpPr>
            <a:spLocks noChangeArrowheads="1"/>
          </p:cNvSpPr>
          <p:nvPr/>
        </p:nvSpPr>
        <p:spPr bwMode="auto">
          <a:xfrm>
            <a:off x="6495761" y="2857789"/>
            <a:ext cx="1309832" cy="914400"/>
          </a:xfrm>
          <a:prstGeom prst="ellipse">
            <a:avLst/>
          </a:prstGeom>
          <a:solidFill>
            <a:srgbClr val="00B050">
              <a:alpha val="89803"/>
            </a:srgbClr>
          </a:solidFill>
          <a:ln w="9525">
            <a:solidFill>
              <a:schemeClr val="tx1"/>
            </a:solidFill>
            <a:round/>
            <a:headEnd/>
            <a:tailEnd/>
          </a:ln>
        </p:spPr>
        <p:txBody>
          <a:bodyPr wrap="none" anchor="ctr"/>
          <a:lstStyle/>
          <a:p>
            <a:pPr algn="ctr" eaLnBrk="0" hangingPunct="0"/>
            <a:r>
              <a:rPr lang="en-US" sz="1800" b="1" dirty="0">
                <a:solidFill>
                  <a:schemeClr val="tx1"/>
                </a:solidFill>
                <a:latin typeface="Book Antiqua" pitchFamily="18" charset="0"/>
              </a:rPr>
              <a:t>RDCRC </a:t>
            </a:r>
            <a:r>
              <a:rPr lang="en-US" sz="1800" b="1" dirty="0" smtClean="0">
                <a:solidFill>
                  <a:schemeClr val="bg2"/>
                </a:solidFill>
                <a:latin typeface="Book Antiqua" pitchFamily="18" charset="0"/>
              </a:rPr>
              <a:t> </a:t>
            </a:r>
            <a:endParaRPr lang="en-US" sz="1800" b="1" dirty="0">
              <a:solidFill>
                <a:schemeClr val="bg2"/>
              </a:solidFill>
              <a:latin typeface="Book Antiqua" pitchFamily="18" charset="0"/>
            </a:endParaRPr>
          </a:p>
        </p:txBody>
      </p:sp>
      <p:sp>
        <p:nvSpPr>
          <p:cNvPr id="138" name="Oval 6"/>
          <p:cNvSpPr>
            <a:spLocks noChangeArrowheads="1"/>
          </p:cNvSpPr>
          <p:nvPr/>
        </p:nvSpPr>
        <p:spPr bwMode="auto">
          <a:xfrm>
            <a:off x="6495184" y="3484708"/>
            <a:ext cx="1309832" cy="914400"/>
          </a:xfrm>
          <a:prstGeom prst="ellipse">
            <a:avLst/>
          </a:prstGeom>
          <a:solidFill>
            <a:srgbClr val="00B050">
              <a:alpha val="89803"/>
            </a:srgbClr>
          </a:solidFill>
          <a:ln w="9525">
            <a:solidFill>
              <a:schemeClr val="tx1"/>
            </a:solidFill>
            <a:round/>
            <a:headEnd/>
            <a:tailEnd/>
          </a:ln>
        </p:spPr>
        <p:txBody>
          <a:bodyPr wrap="none" anchor="ctr"/>
          <a:lstStyle/>
          <a:p>
            <a:pPr algn="ctr" eaLnBrk="0" hangingPunct="0"/>
            <a:r>
              <a:rPr lang="en-US" sz="1800" b="1" dirty="0">
                <a:solidFill>
                  <a:schemeClr val="tx1"/>
                </a:solidFill>
                <a:latin typeface="Book Antiqua" pitchFamily="18" charset="0"/>
              </a:rPr>
              <a:t>RDCRC </a:t>
            </a:r>
            <a:r>
              <a:rPr lang="en-US" sz="1800" b="1" dirty="0" smtClean="0">
                <a:solidFill>
                  <a:schemeClr val="bg2"/>
                </a:solidFill>
                <a:latin typeface="Book Antiqua" pitchFamily="18" charset="0"/>
              </a:rPr>
              <a:t> </a:t>
            </a:r>
            <a:endParaRPr lang="en-US" sz="1800" b="1" dirty="0">
              <a:solidFill>
                <a:schemeClr val="bg2"/>
              </a:solidFill>
              <a:latin typeface="Book Antiqua" pitchFamily="18" charset="0"/>
            </a:endParaRPr>
          </a:p>
        </p:txBody>
      </p:sp>
      <p:sp>
        <p:nvSpPr>
          <p:cNvPr id="139" name="Oval 6"/>
          <p:cNvSpPr>
            <a:spLocks noChangeArrowheads="1"/>
          </p:cNvSpPr>
          <p:nvPr/>
        </p:nvSpPr>
        <p:spPr bwMode="auto">
          <a:xfrm>
            <a:off x="6324600" y="4081319"/>
            <a:ext cx="1309832" cy="914400"/>
          </a:xfrm>
          <a:prstGeom prst="ellipse">
            <a:avLst/>
          </a:prstGeom>
          <a:solidFill>
            <a:srgbClr val="00B050">
              <a:alpha val="89803"/>
            </a:srgbClr>
          </a:solidFill>
          <a:ln w="9525">
            <a:solidFill>
              <a:schemeClr val="tx1"/>
            </a:solidFill>
            <a:round/>
            <a:headEnd/>
            <a:tailEnd/>
          </a:ln>
        </p:spPr>
        <p:txBody>
          <a:bodyPr wrap="none" anchor="ctr"/>
          <a:lstStyle/>
          <a:p>
            <a:pPr algn="ctr" eaLnBrk="0" hangingPunct="0"/>
            <a:r>
              <a:rPr lang="en-US" sz="1800" b="1" dirty="0">
                <a:solidFill>
                  <a:schemeClr val="tx1"/>
                </a:solidFill>
                <a:latin typeface="Book Antiqua" pitchFamily="18" charset="0"/>
              </a:rPr>
              <a:t>RDCRC </a:t>
            </a:r>
            <a:r>
              <a:rPr lang="en-US" sz="1800" b="1" dirty="0" smtClean="0">
                <a:solidFill>
                  <a:schemeClr val="bg2"/>
                </a:solidFill>
                <a:latin typeface="Book Antiqua" pitchFamily="18" charset="0"/>
              </a:rPr>
              <a:t> </a:t>
            </a:r>
            <a:endParaRPr lang="en-US" sz="1800" b="1" dirty="0">
              <a:solidFill>
                <a:schemeClr val="bg2"/>
              </a:solidFill>
              <a:latin typeface="Book Antiqua" pitchFamily="18" charset="0"/>
            </a:endParaRPr>
          </a:p>
        </p:txBody>
      </p:sp>
      <p:sp>
        <p:nvSpPr>
          <p:cNvPr id="140" name="Oval 6"/>
          <p:cNvSpPr>
            <a:spLocks noChangeArrowheads="1"/>
          </p:cNvSpPr>
          <p:nvPr/>
        </p:nvSpPr>
        <p:spPr bwMode="auto">
          <a:xfrm>
            <a:off x="5924262" y="4749800"/>
            <a:ext cx="1309832" cy="914400"/>
          </a:xfrm>
          <a:prstGeom prst="ellipse">
            <a:avLst/>
          </a:prstGeom>
          <a:solidFill>
            <a:srgbClr val="00B050">
              <a:alpha val="89803"/>
            </a:srgbClr>
          </a:solidFill>
          <a:ln w="9525">
            <a:solidFill>
              <a:schemeClr val="tx1"/>
            </a:solidFill>
            <a:round/>
            <a:headEnd/>
            <a:tailEnd/>
          </a:ln>
        </p:spPr>
        <p:txBody>
          <a:bodyPr wrap="none" anchor="ctr"/>
          <a:lstStyle/>
          <a:p>
            <a:pPr algn="ctr" eaLnBrk="0" hangingPunct="0"/>
            <a:r>
              <a:rPr lang="en-US" sz="1800" b="1" dirty="0">
                <a:solidFill>
                  <a:schemeClr val="tx1"/>
                </a:solidFill>
                <a:latin typeface="Book Antiqua" pitchFamily="18" charset="0"/>
              </a:rPr>
              <a:t>RDCRC </a:t>
            </a:r>
            <a:r>
              <a:rPr lang="en-US" sz="1800" b="1" dirty="0" smtClean="0">
                <a:solidFill>
                  <a:schemeClr val="bg2"/>
                </a:solidFill>
                <a:latin typeface="Book Antiqua" pitchFamily="18" charset="0"/>
              </a:rPr>
              <a:t> </a:t>
            </a:r>
            <a:endParaRPr lang="en-US" sz="1800" b="1" dirty="0">
              <a:solidFill>
                <a:schemeClr val="bg2"/>
              </a:solidFill>
              <a:latin typeface="Book Antiqua" pitchFamily="18" charset="0"/>
            </a:endParaRPr>
          </a:p>
        </p:txBody>
      </p:sp>
      <p:sp>
        <p:nvSpPr>
          <p:cNvPr id="141" name="Oval 6"/>
          <p:cNvSpPr>
            <a:spLocks noChangeArrowheads="1"/>
          </p:cNvSpPr>
          <p:nvPr/>
        </p:nvSpPr>
        <p:spPr bwMode="auto">
          <a:xfrm>
            <a:off x="5157354" y="5334000"/>
            <a:ext cx="1309832" cy="914400"/>
          </a:xfrm>
          <a:prstGeom prst="ellipse">
            <a:avLst/>
          </a:prstGeom>
          <a:solidFill>
            <a:srgbClr val="00B050">
              <a:alpha val="89803"/>
            </a:srgbClr>
          </a:solidFill>
          <a:ln w="9525">
            <a:solidFill>
              <a:schemeClr val="tx1"/>
            </a:solidFill>
            <a:round/>
            <a:headEnd/>
            <a:tailEnd/>
          </a:ln>
        </p:spPr>
        <p:txBody>
          <a:bodyPr wrap="none" anchor="ctr"/>
          <a:lstStyle/>
          <a:p>
            <a:pPr algn="ctr" eaLnBrk="0" hangingPunct="0"/>
            <a:r>
              <a:rPr lang="en-US" sz="1800" b="1" dirty="0">
                <a:solidFill>
                  <a:schemeClr val="tx1"/>
                </a:solidFill>
                <a:latin typeface="Book Antiqua" pitchFamily="18" charset="0"/>
              </a:rPr>
              <a:t>RDCRC </a:t>
            </a:r>
            <a:r>
              <a:rPr lang="en-US" sz="1800" b="1" dirty="0" smtClean="0">
                <a:solidFill>
                  <a:schemeClr val="bg2"/>
                </a:solidFill>
                <a:latin typeface="Book Antiqua" pitchFamily="18" charset="0"/>
              </a:rPr>
              <a:t> </a:t>
            </a:r>
            <a:endParaRPr lang="en-US" sz="1800" b="1" dirty="0">
              <a:solidFill>
                <a:schemeClr val="bg2"/>
              </a:solidFill>
              <a:latin typeface="Book Antiqua" pitchFamily="18" charset="0"/>
            </a:endParaRPr>
          </a:p>
        </p:txBody>
      </p:sp>
      <p:sp>
        <p:nvSpPr>
          <p:cNvPr id="143" name="Oval 6"/>
          <p:cNvSpPr>
            <a:spLocks noChangeArrowheads="1"/>
          </p:cNvSpPr>
          <p:nvPr/>
        </p:nvSpPr>
        <p:spPr bwMode="auto">
          <a:xfrm>
            <a:off x="3135168" y="5664200"/>
            <a:ext cx="1309832" cy="914400"/>
          </a:xfrm>
          <a:prstGeom prst="ellipse">
            <a:avLst/>
          </a:prstGeom>
          <a:solidFill>
            <a:srgbClr val="00B050">
              <a:alpha val="89803"/>
            </a:srgbClr>
          </a:solidFill>
          <a:ln w="9525">
            <a:solidFill>
              <a:schemeClr val="tx1"/>
            </a:solidFill>
            <a:round/>
            <a:headEnd/>
            <a:tailEnd/>
          </a:ln>
        </p:spPr>
        <p:txBody>
          <a:bodyPr wrap="none" anchor="ctr"/>
          <a:lstStyle/>
          <a:p>
            <a:pPr algn="ctr" eaLnBrk="0" hangingPunct="0"/>
            <a:r>
              <a:rPr lang="en-US" sz="1800" b="1" dirty="0">
                <a:solidFill>
                  <a:schemeClr val="tx1"/>
                </a:solidFill>
                <a:latin typeface="Book Antiqua" pitchFamily="18" charset="0"/>
              </a:rPr>
              <a:t>RDCRC </a:t>
            </a:r>
            <a:r>
              <a:rPr lang="en-US" sz="1800" b="1" dirty="0" smtClean="0">
                <a:solidFill>
                  <a:schemeClr val="bg2"/>
                </a:solidFill>
                <a:latin typeface="Book Antiqua" pitchFamily="18" charset="0"/>
              </a:rPr>
              <a:t> </a:t>
            </a:r>
            <a:endParaRPr lang="en-US" sz="1800" b="1" dirty="0">
              <a:solidFill>
                <a:schemeClr val="bg2"/>
              </a:solidFill>
              <a:latin typeface="Book Antiqua" pitchFamily="18" charset="0"/>
            </a:endParaRPr>
          </a:p>
        </p:txBody>
      </p:sp>
      <p:sp>
        <p:nvSpPr>
          <p:cNvPr id="142" name="Oval 6"/>
          <p:cNvSpPr>
            <a:spLocks noChangeArrowheads="1"/>
          </p:cNvSpPr>
          <p:nvPr/>
        </p:nvSpPr>
        <p:spPr bwMode="auto">
          <a:xfrm>
            <a:off x="4191000" y="5746173"/>
            <a:ext cx="1309832" cy="914400"/>
          </a:xfrm>
          <a:prstGeom prst="ellipse">
            <a:avLst/>
          </a:prstGeom>
          <a:solidFill>
            <a:srgbClr val="00B050">
              <a:alpha val="89803"/>
            </a:srgbClr>
          </a:solidFill>
          <a:ln w="9525">
            <a:solidFill>
              <a:schemeClr val="tx1"/>
            </a:solidFill>
            <a:round/>
            <a:headEnd/>
            <a:tailEnd/>
          </a:ln>
        </p:spPr>
        <p:txBody>
          <a:bodyPr wrap="none" anchor="ctr"/>
          <a:lstStyle/>
          <a:p>
            <a:pPr algn="ctr" eaLnBrk="0" hangingPunct="0"/>
            <a:r>
              <a:rPr lang="en-US" sz="1800" b="1" dirty="0">
                <a:solidFill>
                  <a:schemeClr val="tx1"/>
                </a:solidFill>
                <a:latin typeface="Book Antiqua" pitchFamily="18" charset="0"/>
              </a:rPr>
              <a:t>RDCRC </a:t>
            </a:r>
            <a:r>
              <a:rPr lang="en-US" sz="1800" b="1" dirty="0" smtClean="0">
                <a:solidFill>
                  <a:schemeClr val="bg2"/>
                </a:solidFill>
                <a:latin typeface="Book Antiqua" pitchFamily="18" charset="0"/>
              </a:rPr>
              <a:t> </a:t>
            </a:r>
            <a:endParaRPr lang="en-US" sz="1800" b="1" dirty="0">
              <a:solidFill>
                <a:schemeClr val="bg2"/>
              </a:solidFill>
              <a:latin typeface="Book Antiqua" pitchFamily="18" charset="0"/>
            </a:endParaRPr>
          </a:p>
        </p:txBody>
      </p:sp>
      <p:sp>
        <p:nvSpPr>
          <p:cNvPr id="144" name="Oval 6"/>
          <p:cNvSpPr>
            <a:spLocks noChangeArrowheads="1"/>
          </p:cNvSpPr>
          <p:nvPr/>
        </p:nvSpPr>
        <p:spPr bwMode="auto">
          <a:xfrm>
            <a:off x="1558059" y="4601154"/>
            <a:ext cx="1309832" cy="914400"/>
          </a:xfrm>
          <a:prstGeom prst="ellipse">
            <a:avLst/>
          </a:prstGeom>
          <a:solidFill>
            <a:srgbClr val="00B050">
              <a:alpha val="89803"/>
            </a:srgbClr>
          </a:solidFill>
          <a:ln w="9525">
            <a:solidFill>
              <a:schemeClr val="tx1"/>
            </a:solidFill>
            <a:round/>
            <a:headEnd/>
            <a:tailEnd/>
          </a:ln>
        </p:spPr>
        <p:txBody>
          <a:bodyPr wrap="none" anchor="ctr"/>
          <a:lstStyle/>
          <a:p>
            <a:pPr algn="ctr" eaLnBrk="0" hangingPunct="0"/>
            <a:r>
              <a:rPr lang="en-US" sz="1800" b="1" dirty="0">
                <a:solidFill>
                  <a:schemeClr val="tx1"/>
                </a:solidFill>
                <a:latin typeface="Book Antiqua" pitchFamily="18" charset="0"/>
              </a:rPr>
              <a:t>RDCRC </a:t>
            </a:r>
            <a:r>
              <a:rPr lang="en-US" sz="1800" b="1" dirty="0" smtClean="0">
                <a:solidFill>
                  <a:schemeClr val="bg2"/>
                </a:solidFill>
                <a:latin typeface="Book Antiqua" pitchFamily="18" charset="0"/>
              </a:rPr>
              <a:t> </a:t>
            </a:r>
            <a:endParaRPr lang="en-US" sz="1800" b="1" dirty="0">
              <a:solidFill>
                <a:schemeClr val="bg2"/>
              </a:solidFill>
              <a:latin typeface="Book Antiqua" pitchFamily="18" charset="0"/>
            </a:endParaRPr>
          </a:p>
        </p:txBody>
      </p:sp>
      <p:sp>
        <p:nvSpPr>
          <p:cNvPr id="145" name="Oval 6"/>
          <p:cNvSpPr>
            <a:spLocks noChangeArrowheads="1"/>
          </p:cNvSpPr>
          <p:nvPr/>
        </p:nvSpPr>
        <p:spPr bwMode="auto">
          <a:xfrm>
            <a:off x="2212975" y="5207000"/>
            <a:ext cx="1309832" cy="914400"/>
          </a:xfrm>
          <a:prstGeom prst="ellipse">
            <a:avLst/>
          </a:prstGeom>
          <a:solidFill>
            <a:srgbClr val="00B050">
              <a:alpha val="89803"/>
            </a:srgbClr>
          </a:solidFill>
          <a:ln w="9525">
            <a:solidFill>
              <a:schemeClr val="tx1"/>
            </a:solidFill>
            <a:round/>
            <a:headEnd/>
            <a:tailEnd/>
          </a:ln>
        </p:spPr>
        <p:txBody>
          <a:bodyPr wrap="none" anchor="ctr"/>
          <a:lstStyle/>
          <a:p>
            <a:pPr algn="ctr" eaLnBrk="0" hangingPunct="0"/>
            <a:r>
              <a:rPr lang="en-US" sz="1800" b="1" dirty="0">
                <a:solidFill>
                  <a:schemeClr val="tx1"/>
                </a:solidFill>
                <a:latin typeface="Book Antiqua" pitchFamily="18" charset="0"/>
              </a:rPr>
              <a:t>RDCRC </a:t>
            </a:r>
            <a:r>
              <a:rPr lang="en-US" sz="1800" b="1" dirty="0" smtClean="0">
                <a:solidFill>
                  <a:schemeClr val="bg2"/>
                </a:solidFill>
                <a:latin typeface="Book Antiqua" pitchFamily="18" charset="0"/>
              </a:rPr>
              <a:t> </a:t>
            </a:r>
            <a:endParaRPr lang="en-US" sz="1800" b="1" dirty="0">
              <a:solidFill>
                <a:schemeClr val="bg2"/>
              </a:solidFill>
              <a:latin typeface="Book Antiqua" pitchFamily="18" charset="0"/>
            </a:endParaRPr>
          </a:p>
        </p:txBody>
      </p:sp>
      <p:sp>
        <p:nvSpPr>
          <p:cNvPr id="146" name="Oval 6"/>
          <p:cNvSpPr>
            <a:spLocks noChangeArrowheads="1"/>
          </p:cNvSpPr>
          <p:nvPr/>
        </p:nvSpPr>
        <p:spPr bwMode="auto">
          <a:xfrm>
            <a:off x="1216602" y="3908138"/>
            <a:ext cx="1309832" cy="914400"/>
          </a:xfrm>
          <a:prstGeom prst="ellipse">
            <a:avLst/>
          </a:prstGeom>
          <a:solidFill>
            <a:srgbClr val="00B050">
              <a:alpha val="89803"/>
            </a:srgbClr>
          </a:solidFill>
          <a:ln w="9525">
            <a:solidFill>
              <a:schemeClr val="tx1"/>
            </a:solidFill>
            <a:round/>
            <a:headEnd/>
            <a:tailEnd/>
          </a:ln>
        </p:spPr>
        <p:txBody>
          <a:bodyPr wrap="none" anchor="ctr"/>
          <a:lstStyle/>
          <a:p>
            <a:pPr algn="ctr" eaLnBrk="0" hangingPunct="0"/>
            <a:r>
              <a:rPr lang="en-US" sz="1800" b="1" dirty="0">
                <a:solidFill>
                  <a:schemeClr val="tx1"/>
                </a:solidFill>
                <a:latin typeface="Book Antiqua" pitchFamily="18" charset="0"/>
              </a:rPr>
              <a:t>RDCRC </a:t>
            </a:r>
            <a:r>
              <a:rPr lang="en-US" sz="1800" b="1" dirty="0" smtClean="0">
                <a:solidFill>
                  <a:schemeClr val="bg2"/>
                </a:solidFill>
                <a:latin typeface="Book Antiqua" pitchFamily="18" charset="0"/>
              </a:rPr>
              <a:t> </a:t>
            </a:r>
            <a:endParaRPr lang="en-US" sz="1800" b="1" dirty="0">
              <a:solidFill>
                <a:schemeClr val="bg2"/>
              </a:solidFill>
              <a:latin typeface="Book Antiqua" pitchFamily="18" charset="0"/>
            </a:endParaRPr>
          </a:p>
        </p:txBody>
      </p:sp>
      <p:sp>
        <p:nvSpPr>
          <p:cNvPr id="147" name="Oval 6"/>
          <p:cNvSpPr>
            <a:spLocks noChangeArrowheads="1"/>
          </p:cNvSpPr>
          <p:nvPr/>
        </p:nvSpPr>
        <p:spPr bwMode="auto">
          <a:xfrm>
            <a:off x="1129145" y="3166919"/>
            <a:ext cx="1309832" cy="914400"/>
          </a:xfrm>
          <a:prstGeom prst="ellipse">
            <a:avLst/>
          </a:prstGeom>
          <a:solidFill>
            <a:srgbClr val="00B050">
              <a:alpha val="89803"/>
            </a:srgbClr>
          </a:solidFill>
          <a:ln w="9525">
            <a:solidFill>
              <a:schemeClr val="tx1"/>
            </a:solidFill>
            <a:round/>
            <a:headEnd/>
            <a:tailEnd/>
          </a:ln>
        </p:spPr>
        <p:txBody>
          <a:bodyPr wrap="none" anchor="ctr"/>
          <a:lstStyle/>
          <a:p>
            <a:pPr algn="ctr" eaLnBrk="0" hangingPunct="0"/>
            <a:r>
              <a:rPr lang="en-US" sz="1800" b="1" dirty="0">
                <a:solidFill>
                  <a:schemeClr val="tx1"/>
                </a:solidFill>
                <a:latin typeface="Book Antiqua" pitchFamily="18" charset="0"/>
              </a:rPr>
              <a:t>RDCRC </a:t>
            </a:r>
            <a:r>
              <a:rPr lang="en-US" sz="1800" b="1" dirty="0" smtClean="0">
                <a:solidFill>
                  <a:schemeClr val="bg2"/>
                </a:solidFill>
                <a:latin typeface="Book Antiqua" pitchFamily="18" charset="0"/>
              </a:rPr>
              <a:t> </a:t>
            </a:r>
            <a:endParaRPr lang="en-US" sz="1800" b="1" dirty="0">
              <a:solidFill>
                <a:schemeClr val="bg2"/>
              </a:solidFill>
              <a:latin typeface="Book Antiqua" pitchFamily="18" charset="0"/>
            </a:endParaRPr>
          </a:p>
        </p:txBody>
      </p:sp>
      <p:sp>
        <p:nvSpPr>
          <p:cNvPr id="148" name="Oval 6"/>
          <p:cNvSpPr>
            <a:spLocks noChangeArrowheads="1"/>
          </p:cNvSpPr>
          <p:nvPr/>
        </p:nvSpPr>
        <p:spPr bwMode="auto">
          <a:xfrm>
            <a:off x="1216602" y="2450523"/>
            <a:ext cx="1309832" cy="914400"/>
          </a:xfrm>
          <a:prstGeom prst="ellipse">
            <a:avLst/>
          </a:prstGeom>
          <a:solidFill>
            <a:srgbClr val="00B050">
              <a:alpha val="89803"/>
            </a:srgbClr>
          </a:solidFill>
          <a:ln w="9525">
            <a:solidFill>
              <a:schemeClr val="tx1"/>
            </a:solidFill>
            <a:round/>
            <a:headEnd/>
            <a:tailEnd/>
          </a:ln>
        </p:spPr>
        <p:txBody>
          <a:bodyPr wrap="none" anchor="ctr"/>
          <a:lstStyle/>
          <a:p>
            <a:pPr algn="ctr" eaLnBrk="0" hangingPunct="0"/>
            <a:r>
              <a:rPr lang="en-US" sz="1800" b="1" dirty="0">
                <a:solidFill>
                  <a:schemeClr val="tx1"/>
                </a:solidFill>
                <a:latin typeface="Book Antiqua" pitchFamily="18" charset="0"/>
              </a:rPr>
              <a:t>RDCRC </a:t>
            </a:r>
            <a:r>
              <a:rPr lang="en-US" sz="1800" b="1" dirty="0" smtClean="0">
                <a:solidFill>
                  <a:schemeClr val="bg2"/>
                </a:solidFill>
                <a:latin typeface="Book Antiqua" pitchFamily="18" charset="0"/>
              </a:rPr>
              <a:t> </a:t>
            </a:r>
            <a:endParaRPr lang="en-US" sz="1800" b="1" dirty="0">
              <a:solidFill>
                <a:schemeClr val="bg2"/>
              </a:solidFill>
              <a:latin typeface="Book Antiqua" pitchFamily="18" charset="0"/>
            </a:endParaRPr>
          </a:p>
        </p:txBody>
      </p:sp>
      <p:sp>
        <p:nvSpPr>
          <p:cNvPr id="149" name="Oval 6"/>
          <p:cNvSpPr>
            <a:spLocks noChangeArrowheads="1"/>
          </p:cNvSpPr>
          <p:nvPr/>
        </p:nvSpPr>
        <p:spPr bwMode="auto">
          <a:xfrm>
            <a:off x="4429414" y="3581400"/>
            <a:ext cx="2276186" cy="914400"/>
          </a:xfrm>
          <a:prstGeom prst="ellipse">
            <a:avLst/>
          </a:prstGeom>
          <a:solidFill>
            <a:srgbClr val="7030A0">
              <a:alpha val="89999"/>
            </a:srgbClr>
          </a:solidFill>
          <a:ln w="9525">
            <a:solidFill>
              <a:schemeClr val="tx1"/>
            </a:solidFill>
            <a:round/>
            <a:headEnd/>
            <a:tailEnd/>
          </a:ln>
        </p:spPr>
        <p:txBody>
          <a:bodyPr wrap="none" anchor="ctr"/>
          <a:lstStyle/>
          <a:p>
            <a:pPr algn="ctr" eaLnBrk="0" hangingPunct="0"/>
            <a:r>
              <a:rPr lang="en-US" b="1" dirty="0" smtClean="0">
                <a:solidFill>
                  <a:schemeClr val="tx1"/>
                </a:solidFill>
                <a:latin typeface="Book Antiqua" pitchFamily="18" charset="0"/>
              </a:rPr>
              <a:t>RDCRN </a:t>
            </a:r>
          </a:p>
          <a:p>
            <a:pPr algn="ctr" eaLnBrk="0" hangingPunct="0"/>
            <a:r>
              <a:rPr lang="en-US" b="1" dirty="0" smtClean="0">
                <a:solidFill>
                  <a:schemeClr val="tx1"/>
                </a:solidFill>
                <a:latin typeface="Book Antiqua" pitchFamily="18" charset="0"/>
              </a:rPr>
              <a:t>Steering Committee</a:t>
            </a:r>
            <a:endParaRPr lang="en-US" b="1" dirty="0">
              <a:solidFill>
                <a:schemeClr val="tx1"/>
              </a:solidFill>
              <a:latin typeface="Book Antiqua" pitchFamily="18" charset="0"/>
            </a:endParaRPr>
          </a:p>
        </p:txBody>
      </p:sp>
      <p:cxnSp>
        <p:nvCxnSpPr>
          <p:cNvPr id="151" name="Straight Connector 150"/>
          <p:cNvCxnSpPr/>
          <p:nvPr/>
        </p:nvCxnSpPr>
        <p:spPr bwMode="auto">
          <a:xfrm flipH="1" flipV="1">
            <a:off x="1216602" y="1447800"/>
            <a:ext cx="634197" cy="567163"/>
          </a:xfrm>
          <a:prstGeom prst="line">
            <a:avLst/>
          </a:prstGeom>
          <a:solidFill>
            <a:schemeClr val="accent1"/>
          </a:solidFill>
          <a:ln w="50800" cap="flat" cmpd="sng" algn="ctr">
            <a:solidFill>
              <a:srgbClr val="FF0000"/>
            </a:solidFill>
            <a:prstDash val="solid"/>
            <a:round/>
            <a:headEnd type="stealth" w="lg" len="lg"/>
            <a:tailEnd type="none" w="med" len="med"/>
          </a:ln>
          <a:effectLst/>
        </p:spPr>
      </p:cxnSp>
    </p:spTree>
    <p:extLst>
      <p:ext uri="{BB962C8B-B14F-4D97-AF65-F5344CB8AC3E}">
        <p14:creationId xmlns:p14="http://schemas.microsoft.com/office/powerpoint/2010/main" val="26312413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Knowledge Commons Studies</a:t>
            </a:r>
            <a:endParaRPr lang="en-US" dirty="0"/>
          </a:p>
        </p:txBody>
      </p:sp>
      <p:sp>
        <p:nvSpPr>
          <p:cNvPr id="3" name="Content Placeholder 2"/>
          <p:cNvSpPr>
            <a:spLocks noGrp="1"/>
          </p:cNvSpPr>
          <p:nvPr>
            <p:ph idx="1"/>
          </p:nvPr>
        </p:nvSpPr>
        <p:spPr/>
        <p:txBody>
          <a:bodyPr/>
          <a:lstStyle/>
          <a:p>
            <a:r>
              <a:rPr lang="en-US" dirty="0" smtClean="0"/>
              <a:t>Governing Knowledge Commons (OUP 2014)</a:t>
            </a:r>
          </a:p>
          <a:p>
            <a:r>
              <a:rPr lang="en-US" dirty="0" smtClean="0"/>
              <a:t>Governing Medical Research Commons (Cambridge 2017)</a:t>
            </a:r>
          </a:p>
          <a:p>
            <a:r>
              <a:rPr lang="en-US" dirty="0" smtClean="0"/>
              <a:t>Book Series with Cambridge:  Cambridge Studies on Knowledge Commons </a:t>
            </a:r>
            <a:endParaRPr lang="en-US" dirty="0"/>
          </a:p>
        </p:txBody>
      </p:sp>
      <p:pic>
        <p:nvPicPr>
          <p:cNvPr id="4" name="Content Placeholder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01115" y="4303059"/>
            <a:ext cx="1549012" cy="23549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400343" y="5052893"/>
            <a:ext cx="5839460" cy="1200328"/>
          </a:xfrm>
          <a:prstGeom prst="rect">
            <a:avLst/>
          </a:prstGeom>
          <a:noFill/>
        </p:spPr>
        <p:txBody>
          <a:bodyPr wrap="square" rtlCol="0">
            <a:spAutoFit/>
          </a:bodyPr>
          <a:lstStyle/>
          <a:p>
            <a:r>
              <a:rPr lang="en-US" sz="2400" b="1" dirty="0" smtClean="0">
                <a:solidFill>
                  <a:srgbClr val="FF0000"/>
                </a:solidFill>
              </a:rPr>
              <a:t>Main aim has been descriptive, but we also learn a lot about various community values and individual motivations.</a:t>
            </a:r>
            <a:endParaRPr lang="en-US" sz="2400" b="1" dirty="0">
              <a:solidFill>
                <a:srgbClr val="FF0000"/>
              </a:solidFill>
            </a:endParaRPr>
          </a:p>
        </p:txBody>
      </p:sp>
    </p:spTree>
    <p:extLst>
      <p:ext uri="{BB962C8B-B14F-4D97-AF65-F5344CB8AC3E}">
        <p14:creationId xmlns:p14="http://schemas.microsoft.com/office/powerpoint/2010/main" val="2179616903"/>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Oval 8"/>
          <p:cNvSpPr>
            <a:spLocks noChangeArrowheads="1"/>
          </p:cNvSpPr>
          <p:nvPr/>
        </p:nvSpPr>
        <p:spPr bwMode="auto">
          <a:xfrm>
            <a:off x="2244643" y="2193059"/>
            <a:ext cx="4191000" cy="4051300"/>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algn="ctr" eaLnBrk="0" hangingPunct="0"/>
            <a:endParaRPr lang="en-US" sz="1800">
              <a:solidFill>
                <a:schemeClr val="tx1"/>
              </a:solidFill>
              <a:latin typeface="Tahoma" pitchFamily="34" charset="0"/>
            </a:endParaRPr>
          </a:p>
        </p:txBody>
      </p:sp>
      <p:sp>
        <p:nvSpPr>
          <p:cNvPr id="104" name="Rectangle 4"/>
          <p:cNvSpPr txBox="1">
            <a:spLocks noChangeArrowheads="1"/>
          </p:cNvSpPr>
          <p:nvPr/>
        </p:nvSpPr>
        <p:spPr bwMode="auto">
          <a:xfrm>
            <a:off x="123825" y="0"/>
            <a:ext cx="8918575" cy="838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sz="3600" dirty="0" smtClean="0">
                <a:solidFill>
                  <a:srgbClr val="66FFFF"/>
                </a:solidFill>
                <a:latin typeface="Comic Sans MS" pitchFamily="66" charset="0"/>
              </a:rPr>
              <a:t>Nested Structure: Consortium Level</a:t>
            </a:r>
            <a:endParaRPr lang="en-US" sz="3600" dirty="0"/>
          </a:p>
        </p:txBody>
      </p:sp>
      <p:sp>
        <p:nvSpPr>
          <p:cNvPr id="110" name="Oval 6"/>
          <p:cNvSpPr>
            <a:spLocks noChangeArrowheads="1"/>
          </p:cNvSpPr>
          <p:nvPr/>
        </p:nvSpPr>
        <p:spPr bwMode="auto">
          <a:xfrm>
            <a:off x="2549443" y="4100945"/>
            <a:ext cx="2005445" cy="914400"/>
          </a:xfrm>
          <a:prstGeom prst="ellipse">
            <a:avLst/>
          </a:prstGeom>
          <a:solidFill>
            <a:srgbClr val="00B050">
              <a:alpha val="89999"/>
            </a:srgbClr>
          </a:solidFill>
          <a:ln w="9525">
            <a:solidFill>
              <a:schemeClr val="tx1"/>
            </a:solidFill>
            <a:round/>
            <a:headEnd/>
            <a:tailEnd/>
          </a:ln>
        </p:spPr>
        <p:txBody>
          <a:bodyPr wrap="none" anchor="ctr"/>
          <a:lstStyle/>
          <a:p>
            <a:pPr algn="ctr" eaLnBrk="0" hangingPunct="0"/>
            <a:r>
              <a:rPr lang="en-US" sz="1800" b="1" dirty="0" smtClean="0">
                <a:solidFill>
                  <a:srgbClr val="FF0000"/>
                </a:solidFill>
                <a:latin typeface="Book Antiqua" pitchFamily="18" charset="0"/>
              </a:rPr>
              <a:t>UMDF</a:t>
            </a:r>
            <a:r>
              <a:rPr lang="en-US" sz="1800" b="1" dirty="0" smtClean="0">
                <a:solidFill>
                  <a:schemeClr val="tx1"/>
                </a:solidFill>
                <a:latin typeface="Book Antiqua" pitchFamily="18" charset="0"/>
              </a:rPr>
              <a:t> (PAG)</a:t>
            </a:r>
            <a:r>
              <a:rPr lang="en-US" sz="1800" b="1" dirty="0" smtClean="0">
                <a:solidFill>
                  <a:schemeClr val="bg2"/>
                </a:solidFill>
                <a:latin typeface="Book Antiqua" pitchFamily="18" charset="0"/>
              </a:rPr>
              <a:t> </a:t>
            </a:r>
            <a:endParaRPr lang="en-US" sz="1800" b="1" dirty="0">
              <a:solidFill>
                <a:schemeClr val="bg2"/>
              </a:solidFill>
              <a:latin typeface="Book Antiqua" pitchFamily="18" charset="0"/>
            </a:endParaRPr>
          </a:p>
        </p:txBody>
      </p:sp>
      <p:sp>
        <p:nvSpPr>
          <p:cNvPr id="112" name="Oval 6"/>
          <p:cNvSpPr>
            <a:spLocks noChangeArrowheads="1"/>
          </p:cNvSpPr>
          <p:nvPr/>
        </p:nvSpPr>
        <p:spPr bwMode="auto">
          <a:xfrm>
            <a:off x="5374245" y="2079625"/>
            <a:ext cx="1924628" cy="914400"/>
          </a:xfrm>
          <a:prstGeom prst="ellipse">
            <a:avLst/>
          </a:prstGeom>
          <a:solidFill>
            <a:srgbClr val="C00000">
              <a:alpha val="89999"/>
            </a:srgbClr>
          </a:solidFill>
          <a:ln w="9525">
            <a:solidFill>
              <a:schemeClr val="tx1"/>
            </a:solidFill>
            <a:round/>
            <a:headEnd/>
            <a:tailEnd/>
          </a:ln>
        </p:spPr>
        <p:txBody>
          <a:bodyPr wrap="none" anchor="ctr"/>
          <a:lstStyle/>
          <a:p>
            <a:pPr algn="ctr" eaLnBrk="0" hangingPunct="0"/>
            <a:r>
              <a:rPr lang="en-US" b="1" dirty="0">
                <a:solidFill>
                  <a:schemeClr val="tx1"/>
                </a:solidFill>
                <a:latin typeface="Book Antiqua" pitchFamily="18" charset="0"/>
              </a:rPr>
              <a:t>NIH </a:t>
            </a:r>
            <a:endParaRPr lang="en-US" b="1" dirty="0" smtClean="0">
              <a:solidFill>
                <a:schemeClr val="tx1"/>
              </a:solidFill>
              <a:latin typeface="Book Antiqua" pitchFamily="18" charset="0"/>
            </a:endParaRPr>
          </a:p>
          <a:p>
            <a:pPr algn="ctr" eaLnBrk="0" hangingPunct="0"/>
            <a:r>
              <a:rPr lang="en-US" dirty="0" smtClean="0">
                <a:latin typeface="Book Antiqua" pitchFamily="18" charset="0"/>
              </a:rPr>
              <a:t>Science Officer</a:t>
            </a:r>
            <a:endParaRPr lang="en-US" b="1" dirty="0">
              <a:solidFill>
                <a:schemeClr val="tx1"/>
              </a:solidFill>
              <a:latin typeface="Book Antiqua" pitchFamily="18" charset="0"/>
            </a:endParaRPr>
          </a:p>
        </p:txBody>
      </p:sp>
      <p:sp>
        <p:nvSpPr>
          <p:cNvPr id="147" name="Oval 6"/>
          <p:cNvSpPr>
            <a:spLocks noChangeArrowheads="1"/>
          </p:cNvSpPr>
          <p:nvPr/>
        </p:nvSpPr>
        <p:spPr bwMode="auto">
          <a:xfrm>
            <a:off x="2793422" y="2869334"/>
            <a:ext cx="1555173" cy="1163782"/>
          </a:xfrm>
          <a:prstGeom prst="ellipse">
            <a:avLst/>
          </a:prstGeom>
          <a:solidFill>
            <a:srgbClr val="FF0066">
              <a:alpha val="89412"/>
            </a:srgbClr>
          </a:solidFill>
          <a:ln w="9525">
            <a:solidFill>
              <a:schemeClr val="tx1"/>
            </a:solidFill>
            <a:round/>
            <a:headEnd/>
            <a:tailEnd/>
          </a:ln>
        </p:spPr>
        <p:txBody>
          <a:bodyPr wrap="none" anchor="ctr"/>
          <a:lstStyle/>
          <a:p>
            <a:pPr algn="ctr" eaLnBrk="0" hangingPunct="0"/>
            <a:r>
              <a:rPr lang="en-US" sz="1800" b="1" dirty="0" smtClean="0">
                <a:solidFill>
                  <a:schemeClr val="tx1"/>
                </a:solidFill>
                <a:latin typeface="Book Antiqua" pitchFamily="18" charset="0"/>
              </a:rPr>
              <a:t>Consortium </a:t>
            </a:r>
          </a:p>
          <a:p>
            <a:pPr algn="ctr" eaLnBrk="0" hangingPunct="0"/>
            <a:r>
              <a:rPr lang="en-US" sz="1800" b="1" dirty="0" smtClean="0">
                <a:solidFill>
                  <a:schemeClr val="tx1"/>
                </a:solidFill>
                <a:latin typeface="Book Antiqua" pitchFamily="18" charset="0"/>
              </a:rPr>
              <a:t>PIs</a:t>
            </a:r>
            <a:endParaRPr lang="en-US" sz="1800" b="1" dirty="0">
              <a:solidFill>
                <a:schemeClr val="bg2"/>
              </a:solidFill>
              <a:latin typeface="Book Antiqua" pitchFamily="18" charset="0"/>
            </a:endParaRPr>
          </a:p>
        </p:txBody>
      </p:sp>
      <p:sp>
        <p:nvSpPr>
          <p:cNvPr id="149" name="Oval 6"/>
          <p:cNvSpPr>
            <a:spLocks noChangeArrowheads="1"/>
          </p:cNvSpPr>
          <p:nvPr/>
        </p:nvSpPr>
        <p:spPr bwMode="auto">
          <a:xfrm>
            <a:off x="3524456" y="4994563"/>
            <a:ext cx="2276186" cy="914400"/>
          </a:xfrm>
          <a:prstGeom prst="ellipse">
            <a:avLst/>
          </a:prstGeom>
          <a:solidFill>
            <a:srgbClr val="7030A0">
              <a:alpha val="89999"/>
            </a:srgbClr>
          </a:solidFill>
          <a:ln w="9525">
            <a:solidFill>
              <a:schemeClr val="tx1"/>
            </a:solidFill>
            <a:round/>
            <a:headEnd/>
            <a:tailEnd/>
          </a:ln>
        </p:spPr>
        <p:txBody>
          <a:bodyPr wrap="none" anchor="ctr"/>
          <a:lstStyle/>
          <a:p>
            <a:pPr algn="ctr" eaLnBrk="0" hangingPunct="0"/>
            <a:r>
              <a:rPr lang="en-US" b="1" dirty="0" smtClean="0">
                <a:solidFill>
                  <a:schemeClr val="tx1"/>
                </a:solidFill>
                <a:latin typeface="Book Antiqua" pitchFamily="18" charset="0"/>
              </a:rPr>
              <a:t>Consortium</a:t>
            </a:r>
          </a:p>
          <a:p>
            <a:pPr algn="ctr" eaLnBrk="0" hangingPunct="0"/>
            <a:r>
              <a:rPr lang="en-US" b="1" dirty="0" smtClean="0">
                <a:solidFill>
                  <a:schemeClr val="tx1"/>
                </a:solidFill>
                <a:latin typeface="Book Antiqua" pitchFamily="18" charset="0"/>
              </a:rPr>
              <a:t>Steering Committee</a:t>
            </a:r>
            <a:endParaRPr lang="en-US" b="1" dirty="0">
              <a:solidFill>
                <a:schemeClr val="tx1"/>
              </a:solidFill>
              <a:latin typeface="Book Antiqua" pitchFamily="18" charset="0"/>
            </a:endParaRPr>
          </a:p>
        </p:txBody>
      </p:sp>
      <p:sp>
        <p:nvSpPr>
          <p:cNvPr id="28" name="Oval 6"/>
          <p:cNvSpPr>
            <a:spLocks noChangeArrowheads="1"/>
          </p:cNvSpPr>
          <p:nvPr/>
        </p:nvSpPr>
        <p:spPr bwMode="auto">
          <a:xfrm>
            <a:off x="6123916" y="2994025"/>
            <a:ext cx="1914814" cy="914400"/>
          </a:xfrm>
          <a:prstGeom prst="ellipse">
            <a:avLst/>
          </a:prstGeom>
          <a:solidFill>
            <a:srgbClr val="C00000">
              <a:alpha val="89999"/>
            </a:srgbClr>
          </a:solidFill>
          <a:ln w="9525">
            <a:solidFill>
              <a:schemeClr val="tx1"/>
            </a:solidFill>
            <a:round/>
            <a:headEnd/>
            <a:tailEnd/>
          </a:ln>
        </p:spPr>
        <p:txBody>
          <a:bodyPr wrap="none" anchor="ctr"/>
          <a:lstStyle/>
          <a:p>
            <a:pPr algn="ctr" eaLnBrk="0" hangingPunct="0"/>
            <a:r>
              <a:rPr lang="en-US" b="1" dirty="0">
                <a:solidFill>
                  <a:schemeClr val="tx1"/>
                </a:solidFill>
                <a:latin typeface="Book Antiqua" pitchFamily="18" charset="0"/>
              </a:rPr>
              <a:t>NIH </a:t>
            </a:r>
            <a:endParaRPr lang="en-US" b="1" dirty="0" smtClean="0">
              <a:solidFill>
                <a:schemeClr val="tx1"/>
              </a:solidFill>
              <a:latin typeface="Book Antiqua" pitchFamily="18" charset="0"/>
            </a:endParaRPr>
          </a:p>
          <a:p>
            <a:pPr algn="ctr" eaLnBrk="0" hangingPunct="0"/>
            <a:r>
              <a:rPr lang="en-US" dirty="0" smtClean="0">
                <a:latin typeface="Book Antiqua" pitchFamily="18" charset="0"/>
              </a:rPr>
              <a:t>Project Officer</a:t>
            </a:r>
            <a:endParaRPr lang="en-US" b="1" dirty="0">
              <a:solidFill>
                <a:schemeClr val="tx1"/>
              </a:solidFill>
              <a:latin typeface="Book Antiqua" pitchFamily="18" charset="0"/>
            </a:endParaRPr>
          </a:p>
        </p:txBody>
      </p:sp>
      <p:sp>
        <p:nvSpPr>
          <p:cNvPr id="109" name="Oval 6"/>
          <p:cNvSpPr>
            <a:spLocks noChangeArrowheads="1"/>
          </p:cNvSpPr>
          <p:nvPr/>
        </p:nvSpPr>
        <p:spPr bwMode="auto">
          <a:xfrm>
            <a:off x="3109189" y="720725"/>
            <a:ext cx="2311400" cy="1358900"/>
          </a:xfrm>
          <a:prstGeom prst="ellipse">
            <a:avLst/>
          </a:prstGeom>
          <a:solidFill>
            <a:srgbClr val="FFCC00">
              <a:alpha val="89999"/>
            </a:srgbClr>
          </a:solidFill>
          <a:ln w="9525">
            <a:solidFill>
              <a:schemeClr val="tx1"/>
            </a:solidFill>
            <a:round/>
            <a:headEnd/>
            <a:tailEnd/>
          </a:ln>
        </p:spPr>
        <p:txBody>
          <a:bodyPr wrap="none" anchor="ctr"/>
          <a:lstStyle/>
          <a:p>
            <a:pPr algn="ctr" eaLnBrk="0" hangingPunct="0"/>
            <a:r>
              <a:rPr lang="en-US" b="1" dirty="0">
                <a:solidFill>
                  <a:schemeClr val="tx1"/>
                </a:solidFill>
                <a:latin typeface="Book Antiqua" pitchFamily="18" charset="0"/>
              </a:rPr>
              <a:t>Data Management </a:t>
            </a:r>
          </a:p>
          <a:p>
            <a:pPr algn="ctr" eaLnBrk="0" hangingPunct="0"/>
            <a:r>
              <a:rPr lang="en-US" b="1" dirty="0">
                <a:solidFill>
                  <a:schemeClr val="tx1"/>
                </a:solidFill>
                <a:latin typeface="Book Antiqua" pitchFamily="18" charset="0"/>
              </a:rPr>
              <a:t>Coordinating Center</a:t>
            </a:r>
          </a:p>
          <a:p>
            <a:pPr algn="ctr" eaLnBrk="0" hangingPunct="0"/>
            <a:r>
              <a:rPr lang="en-US" sz="1800" b="1" dirty="0">
                <a:solidFill>
                  <a:schemeClr val="tx1"/>
                </a:solidFill>
                <a:latin typeface="Book Antiqua" pitchFamily="18" charset="0"/>
              </a:rPr>
              <a:t>(DMCC)</a:t>
            </a:r>
            <a:r>
              <a:rPr lang="en-US" sz="1800" b="1" dirty="0">
                <a:solidFill>
                  <a:schemeClr val="bg2"/>
                </a:solidFill>
                <a:latin typeface="Book Antiqua" pitchFamily="18" charset="0"/>
              </a:rPr>
              <a:t> </a:t>
            </a:r>
          </a:p>
        </p:txBody>
      </p:sp>
      <p:sp>
        <p:nvSpPr>
          <p:cNvPr id="30" name="Oval 6"/>
          <p:cNvSpPr>
            <a:spLocks noChangeArrowheads="1"/>
          </p:cNvSpPr>
          <p:nvPr/>
        </p:nvSpPr>
        <p:spPr bwMode="auto">
          <a:xfrm>
            <a:off x="6123916" y="4159250"/>
            <a:ext cx="1741632" cy="914400"/>
          </a:xfrm>
          <a:prstGeom prst="ellipse">
            <a:avLst/>
          </a:prstGeom>
          <a:solidFill>
            <a:srgbClr val="666633">
              <a:alpha val="89804"/>
            </a:srgbClr>
          </a:solidFill>
          <a:ln w="9525">
            <a:solidFill>
              <a:schemeClr val="tx1"/>
            </a:solidFill>
            <a:round/>
            <a:headEnd/>
            <a:tailEnd/>
          </a:ln>
        </p:spPr>
        <p:txBody>
          <a:bodyPr wrap="none" anchor="ctr"/>
          <a:lstStyle/>
          <a:p>
            <a:pPr algn="ctr" eaLnBrk="0" hangingPunct="0"/>
            <a:r>
              <a:rPr lang="en-US" dirty="0" err="1" smtClean="0">
                <a:latin typeface="Book Antiqua" pitchFamily="18" charset="0"/>
              </a:rPr>
              <a:t>Pharma</a:t>
            </a:r>
            <a:r>
              <a:rPr lang="en-US" dirty="0" smtClean="0">
                <a:latin typeface="Book Antiqua" pitchFamily="18" charset="0"/>
              </a:rPr>
              <a:t> </a:t>
            </a:r>
          </a:p>
          <a:p>
            <a:pPr algn="ctr" eaLnBrk="0" hangingPunct="0"/>
            <a:r>
              <a:rPr lang="en-US" dirty="0" smtClean="0">
                <a:latin typeface="Book Antiqua" pitchFamily="18" charset="0"/>
              </a:rPr>
              <a:t>Company</a:t>
            </a:r>
            <a:endParaRPr lang="en-US" b="1" dirty="0">
              <a:solidFill>
                <a:schemeClr val="tx1"/>
              </a:solidFill>
              <a:latin typeface="Book Antiqua" pitchFamily="18" charset="0"/>
            </a:endParaRPr>
          </a:p>
        </p:txBody>
      </p:sp>
      <p:sp>
        <p:nvSpPr>
          <p:cNvPr id="31" name="Oval 6"/>
          <p:cNvSpPr>
            <a:spLocks noChangeArrowheads="1"/>
          </p:cNvSpPr>
          <p:nvPr/>
        </p:nvSpPr>
        <p:spPr bwMode="auto">
          <a:xfrm>
            <a:off x="1678627" y="2138230"/>
            <a:ext cx="1741632" cy="914400"/>
          </a:xfrm>
          <a:prstGeom prst="ellipse">
            <a:avLst/>
          </a:prstGeom>
          <a:solidFill>
            <a:srgbClr val="00B0F0">
              <a:alpha val="89999"/>
            </a:srgbClr>
          </a:solidFill>
          <a:ln w="9525">
            <a:solidFill>
              <a:schemeClr val="tx1"/>
            </a:solidFill>
            <a:round/>
            <a:headEnd/>
            <a:tailEnd/>
          </a:ln>
        </p:spPr>
        <p:txBody>
          <a:bodyPr wrap="none" anchor="ctr"/>
          <a:lstStyle/>
          <a:p>
            <a:pPr algn="ctr" eaLnBrk="0" hangingPunct="0"/>
            <a:r>
              <a:rPr lang="en-US" dirty="0" smtClean="0">
                <a:latin typeface="Book Antiqua" pitchFamily="18" charset="0"/>
              </a:rPr>
              <a:t>Clinical </a:t>
            </a:r>
          </a:p>
          <a:p>
            <a:pPr algn="ctr" eaLnBrk="0" hangingPunct="0"/>
            <a:r>
              <a:rPr lang="en-US" dirty="0" smtClean="0">
                <a:latin typeface="Book Antiqua" pitchFamily="18" charset="0"/>
              </a:rPr>
              <a:t>Research Site</a:t>
            </a:r>
            <a:endParaRPr lang="en-US" b="1" dirty="0">
              <a:solidFill>
                <a:schemeClr val="tx1"/>
              </a:solidFill>
              <a:latin typeface="Book Antiqua" pitchFamily="18" charset="0"/>
            </a:endParaRPr>
          </a:p>
        </p:txBody>
      </p:sp>
      <p:sp>
        <p:nvSpPr>
          <p:cNvPr id="32" name="Oval 6"/>
          <p:cNvSpPr>
            <a:spLocks noChangeArrowheads="1"/>
          </p:cNvSpPr>
          <p:nvPr/>
        </p:nvSpPr>
        <p:spPr bwMode="auto">
          <a:xfrm>
            <a:off x="1741261" y="5472545"/>
            <a:ext cx="1741632" cy="914400"/>
          </a:xfrm>
          <a:prstGeom prst="ellipse">
            <a:avLst/>
          </a:prstGeom>
          <a:solidFill>
            <a:srgbClr val="00B0F0">
              <a:alpha val="89999"/>
            </a:srgbClr>
          </a:solidFill>
          <a:ln w="9525">
            <a:solidFill>
              <a:schemeClr val="tx1"/>
            </a:solidFill>
            <a:round/>
            <a:headEnd/>
            <a:tailEnd/>
          </a:ln>
        </p:spPr>
        <p:txBody>
          <a:bodyPr wrap="none" anchor="ctr"/>
          <a:lstStyle/>
          <a:p>
            <a:pPr algn="ctr" eaLnBrk="0" hangingPunct="0"/>
            <a:r>
              <a:rPr lang="en-US" dirty="0" smtClean="0">
                <a:latin typeface="Book Antiqua" pitchFamily="18" charset="0"/>
              </a:rPr>
              <a:t>Clinical </a:t>
            </a:r>
          </a:p>
          <a:p>
            <a:pPr algn="ctr" eaLnBrk="0" hangingPunct="0"/>
            <a:r>
              <a:rPr lang="en-US" dirty="0" smtClean="0">
                <a:latin typeface="Book Antiqua" pitchFamily="18" charset="0"/>
              </a:rPr>
              <a:t>Research Site</a:t>
            </a:r>
            <a:endParaRPr lang="en-US" b="1" dirty="0">
              <a:solidFill>
                <a:schemeClr val="tx1"/>
              </a:solidFill>
              <a:latin typeface="Book Antiqua" pitchFamily="18" charset="0"/>
            </a:endParaRPr>
          </a:p>
        </p:txBody>
      </p:sp>
      <p:sp>
        <p:nvSpPr>
          <p:cNvPr id="33" name="Oval 6"/>
          <p:cNvSpPr>
            <a:spLocks noChangeArrowheads="1"/>
          </p:cNvSpPr>
          <p:nvPr/>
        </p:nvSpPr>
        <p:spPr bwMode="auto">
          <a:xfrm>
            <a:off x="5591877" y="5302250"/>
            <a:ext cx="1741632" cy="914400"/>
          </a:xfrm>
          <a:prstGeom prst="ellipse">
            <a:avLst/>
          </a:prstGeom>
          <a:solidFill>
            <a:srgbClr val="00B0F0">
              <a:alpha val="89999"/>
            </a:srgbClr>
          </a:solidFill>
          <a:ln w="9525">
            <a:solidFill>
              <a:schemeClr val="tx1"/>
            </a:solidFill>
            <a:round/>
            <a:headEnd/>
            <a:tailEnd/>
          </a:ln>
        </p:spPr>
        <p:txBody>
          <a:bodyPr wrap="none" anchor="ctr"/>
          <a:lstStyle/>
          <a:p>
            <a:pPr algn="ctr" eaLnBrk="0" hangingPunct="0"/>
            <a:r>
              <a:rPr lang="en-US" dirty="0" smtClean="0">
                <a:latin typeface="Book Antiqua" pitchFamily="18" charset="0"/>
              </a:rPr>
              <a:t>Clinical </a:t>
            </a:r>
          </a:p>
          <a:p>
            <a:pPr algn="ctr" eaLnBrk="0" hangingPunct="0"/>
            <a:r>
              <a:rPr lang="en-US" dirty="0" smtClean="0">
                <a:latin typeface="Book Antiqua" pitchFamily="18" charset="0"/>
              </a:rPr>
              <a:t>Research Site</a:t>
            </a:r>
            <a:endParaRPr lang="en-US" b="1" dirty="0">
              <a:solidFill>
                <a:schemeClr val="tx1"/>
              </a:solidFill>
              <a:latin typeface="Book Antiqua" pitchFamily="18" charset="0"/>
            </a:endParaRPr>
          </a:p>
        </p:txBody>
      </p:sp>
      <p:sp>
        <p:nvSpPr>
          <p:cNvPr id="34" name="Oval 6"/>
          <p:cNvSpPr>
            <a:spLocks noChangeArrowheads="1"/>
          </p:cNvSpPr>
          <p:nvPr/>
        </p:nvSpPr>
        <p:spPr bwMode="auto">
          <a:xfrm>
            <a:off x="849354" y="3798666"/>
            <a:ext cx="1741632" cy="914400"/>
          </a:xfrm>
          <a:prstGeom prst="ellipse">
            <a:avLst/>
          </a:prstGeom>
          <a:solidFill>
            <a:srgbClr val="00B0F0">
              <a:alpha val="89999"/>
            </a:srgbClr>
          </a:solidFill>
          <a:ln w="9525">
            <a:solidFill>
              <a:schemeClr val="tx1"/>
            </a:solidFill>
            <a:round/>
            <a:headEnd/>
            <a:tailEnd/>
          </a:ln>
        </p:spPr>
        <p:txBody>
          <a:bodyPr wrap="none" anchor="ctr"/>
          <a:lstStyle/>
          <a:p>
            <a:pPr algn="ctr" eaLnBrk="0" hangingPunct="0"/>
            <a:r>
              <a:rPr lang="en-US" dirty="0" smtClean="0">
                <a:latin typeface="Book Antiqua" pitchFamily="18" charset="0"/>
              </a:rPr>
              <a:t>Clinical </a:t>
            </a:r>
          </a:p>
          <a:p>
            <a:pPr algn="ctr" eaLnBrk="0" hangingPunct="0"/>
            <a:r>
              <a:rPr lang="en-US" dirty="0" smtClean="0">
                <a:latin typeface="Book Antiqua" pitchFamily="18" charset="0"/>
              </a:rPr>
              <a:t>Research Site</a:t>
            </a:r>
            <a:endParaRPr lang="en-US" b="1" dirty="0">
              <a:solidFill>
                <a:schemeClr val="tx1"/>
              </a:solidFill>
              <a:latin typeface="Book Antiqua" pitchFamily="18" charset="0"/>
            </a:endParaRPr>
          </a:p>
        </p:txBody>
      </p:sp>
      <p:sp>
        <p:nvSpPr>
          <p:cNvPr id="35" name="Rectangle 5"/>
          <p:cNvSpPr>
            <a:spLocks noChangeArrowheads="1"/>
          </p:cNvSpPr>
          <p:nvPr/>
        </p:nvSpPr>
        <p:spPr bwMode="auto">
          <a:xfrm>
            <a:off x="228600" y="1400170"/>
            <a:ext cx="1101416" cy="835604"/>
          </a:xfrm>
          <a:prstGeom prst="rect">
            <a:avLst/>
          </a:prstGeom>
          <a:solidFill>
            <a:srgbClr val="FF0000"/>
          </a:solidFill>
          <a:ln>
            <a:noFill/>
          </a:ln>
        </p:spPr>
        <p:txBody>
          <a:bodyPr wrap="none" anchor="ctr"/>
          <a:lstStyle/>
          <a:p>
            <a:pPr eaLnBrk="0" hangingPunct="0"/>
            <a:r>
              <a:rPr lang="en-US" sz="1800" dirty="0" smtClean="0">
                <a:solidFill>
                  <a:srgbClr val="002060"/>
                </a:solidFill>
                <a:latin typeface="Tahoma" pitchFamily="34" charset="0"/>
              </a:rPr>
              <a:t>Zoom in </a:t>
            </a:r>
          </a:p>
          <a:p>
            <a:pPr eaLnBrk="0" hangingPunct="0"/>
            <a:r>
              <a:rPr lang="en-US" sz="1800" dirty="0" smtClean="0">
                <a:solidFill>
                  <a:srgbClr val="002060"/>
                </a:solidFill>
                <a:latin typeface="Tahoma" pitchFamily="34" charset="0"/>
              </a:rPr>
              <a:t>Here</a:t>
            </a:r>
            <a:endParaRPr lang="en-US" sz="1800" dirty="0">
              <a:solidFill>
                <a:srgbClr val="002060"/>
              </a:solidFill>
              <a:latin typeface="Tahoma" pitchFamily="34" charset="0"/>
            </a:endParaRPr>
          </a:p>
        </p:txBody>
      </p:sp>
      <p:cxnSp>
        <p:nvCxnSpPr>
          <p:cNvPr id="36" name="Straight Connector 35"/>
          <p:cNvCxnSpPr/>
          <p:nvPr/>
        </p:nvCxnSpPr>
        <p:spPr bwMode="auto">
          <a:xfrm flipH="1" flipV="1">
            <a:off x="1204375" y="2133039"/>
            <a:ext cx="700625" cy="403786"/>
          </a:xfrm>
          <a:prstGeom prst="line">
            <a:avLst/>
          </a:prstGeom>
          <a:solidFill>
            <a:schemeClr val="accent1"/>
          </a:solidFill>
          <a:ln w="50800" cap="flat" cmpd="sng" algn="ctr">
            <a:solidFill>
              <a:srgbClr val="FF0000"/>
            </a:solidFill>
            <a:prstDash val="solid"/>
            <a:round/>
            <a:headEnd type="stealth" w="lg" len="lg"/>
            <a:tailEnd type="none" w="med" len="med"/>
          </a:ln>
          <a:effectLst/>
        </p:spPr>
      </p:cxnSp>
      <p:sp>
        <p:nvSpPr>
          <p:cNvPr id="45" name="Oval 6"/>
          <p:cNvSpPr>
            <a:spLocks noChangeArrowheads="1"/>
          </p:cNvSpPr>
          <p:nvPr/>
        </p:nvSpPr>
        <p:spPr bwMode="auto">
          <a:xfrm>
            <a:off x="4568743" y="3244850"/>
            <a:ext cx="1555173" cy="1163782"/>
          </a:xfrm>
          <a:prstGeom prst="ellipse">
            <a:avLst/>
          </a:prstGeom>
          <a:solidFill>
            <a:schemeClr val="bg1">
              <a:lumMod val="75000"/>
              <a:alpha val="89412"/>
            </a:schemeClr>
          </a:solidFill>
          <a:ln w="9525">
            <a:solidFill>
              <a:schemeClr val="tx1"/>
            </a:solidFill>
            <a:round/>
            <a:headEnd/>
            <a:tailEnd/>
          </a:ln>
        </p:spPr>
        <p:txBody>
          <a:bodyPr wrap="none" anchor="ctr"/>
          <a:lstStyle/>
          <a:p>
            <a:pPr algn="ctr" eaLnBrk="0" hangingPunct="0"/>
            <a:r>
              <a:rPr lang="en-US" sz="1800" b="1" dirty="0" smtClean="0">
                <a:solidFill>
                  <a:schemeClr val="tx1"/>
                </a:solidFill>
                <a:latin typeface="Book Antiqua" pitchFamily="18" charset="0"/>
              </a:rPr>
              <a:t>Study </a:t>
            </a:r>
          </a:p>
          <a:p>
            <a:pPr algn="ctr" eaLnBrk="0" hangingPunct="0"/>
            <a:r>
              <a:rPr lang="en-US" sz="1800" b="1" dirty="0" smtClean="0">
                <a:solidFill>
                  <a:schemeClr val="tx1"/>
                </a:solidFill>
                <a:latin typeface="Book Antiqua" pitchFamily="18" charset="0"/>
              </a:rPr>
              <a:t>Coordinator</a:t>
            </a:r>
            <a:endParaRPr lang="en-US" sz="1800" b="1" dirty="0">
              <a:solidFill>
                <a:schemeClr val="bg2"/>
              </a:solidFill>
              <a:latin typeface="Book Antiqua" pitchFamily="18" charset="0"/>
            </a:endParaRPr>
          </a:p>
        </p:txBody>
      </p:sp>
      <p:sp>
        <p:nvSpPr>
          <p:cNvPr id="18" name="Oval 6"/>
          <p:cNvSpPr>
            <a:spLocks noChangeArrowheads="1"/>
          </p:cNvSpPr>
          <p:nvPr/>
        </p:nvSpPr>
        <p:spPr bwMode="auto">
          <a:xfrm>
            <a:off x="2770208" y="1741772"/>
            <a:ext cx="1420792" cy="849028"/>
          </a:xfrm>
          <a:prstGeom prst="ellipse">
            <a:avLst/>
          </a:prstGeom>
          <a:solidFill>
            <a:schemeClr val="accent2">
              <a:lumMod val="40000"/>
              <a:lumOff val="60000"/>
              <a:alpha val="89412"/>
            </a:schemeClr>
          </a:solidFill>
          <a:ln w="9525">
            <a:solidFill>
              <a:schemeClr val="tx1"/>
            </a:solidFill>
            <a:round/>
            <a:headEnd/>
            <a:tailEnd/>
          </a:ln>
        </p:spPr>
        <p:txBody>
          <a:bodyPr wrap="none" anchor="ctr"/>
          <a:lstStyle/>
          <a:p>
            <a:pPr algn="ctr" eaLnBrk="0" hangingPunct="0"/>
            <a:r>
              <a:rPr lang="en-US" sz="1050" dirty="0">
                <a:solidFill>
                  <a:schemeClr val="accent4">
                    <a:lumMod val="50000"/>
                  </a:schemeClr>
                </a:solidFill>
              </a:rPr>
              <a:t>Columbia’s </a:t>
            </a:r>
            <a:r>
              <a:rPr lang="en-US" sz="1050" dirty="0" smtClean="0">
                <a:solidFill>
                  <a:schemeClr val="accent4">
                    <a:lumMod val="50000"/>
                  </a:schemeClr>
                </a:solidFill>
              </a:rPr>
              <a:t>Statistical</a:t>
            </a:r>
          </a:p>
          <a:p>
            <a:pPr algn="ctr" eaLnBrk="0" hangingPunct="0"/>
            <a:r>
              <a:rPr lang="en-US" sz="1050" dirty="0" smtClean="0">
                <a:solidFill>
                  <a:schemeClr val="accent4">
                    <a:lumMod val="50000"/>
                  </a:schemeClr>
                </a:solidFill>
              </a:rPr>
              <a:t> </a:t>
            </a:r>
            <a:r>
              <a:rPr lang="en-US" sz="1050" dirty="0">
                <a:solidFill>
                  <a:schemeClr val="accent4">
                    <a:lumMod val="50000"/>
                  </a:schemeClr>
                </a:solidFill>
              </a:rPr>
              <a:t>Analysis </a:t>
            </a:r>
            <a:r>
              <a:rPr lang="en-US" sz="1050" dirty="0" smtClean="0">
                <a:solidFill>
                  <a:schemeClr val="accent4">
                    <a:lumMod val="50000"/>
                  </a:schemeClr>
                </a:solidFill>
              </a:rPr>
              <a:t>Center</a:t>
            </a:r>
            <a:endParaRPr lang="en-US" sz="1050" b="1" dirty="0">
              <a:solidFill>
                <a:schemeClr val="accent4">
                  <a:lumMod val="50000"/>
                </a:schemeClr>
              </a:solidFill>
              <a:latin typeface="Book Antiqua" pitchFamily="18" charset="0"/>
            </a:endParaRPr>
          </a:p>
        </p:txBody>
      </p:sp>
    </p:spTree>
    <p:extLst>
      <p:ext uri="{BB962C8B-B14F-4D97-AF65-F5344CB8AC3E}">
        <p14:creationId xmlns:p14="http://schemas.microsoft.com/office/powerpoint/2010/main" val="6010685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Oval 8"/>
          <p:cNvSpPr>
            <a:spLocks noChangeArrowheads="1"/>
          </p:cNvSpPr>
          <p:nvPr/>
        </p:nvSpPr>
        <p:spPr bwMode="auto">
          <a:xfrm>
            <a:off x="2244643" y="2193059"/>
            <a:ext cx="4191000" cy="4051300"/>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algn="ctr" eaLnBrk="0" hangingPunct="0"/>
            <a:endParaRPr lang="en-US" sz="1800">
              <a:solidFill>
                <a:schemeClr val="tx1"/>
              </a:solidFill>
              <a:latin typeface="Tahoma" pitchFamily="34" charset="0"/>
            </a:endParaRPr>
          </a:p>
        </p:txBody>
      </p:sp>
      <p:sp>
        <p:nvSpPr>
          <p:cNvPr id="104" name="Rectangle 4"/>
          <p:cNvSpPr txBox="1">
            <a:spLocks noChangeArrowheads="1"/>
          </p:cNvSpPr>
          <p:nvPr/>
        </p:nvSpPr>
        <p:spPr bwMode="auto">
          <a:xfrm>
            <a:off x="123825" y="0"/>
            <a:ext cx="8918575" cy="838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sz="3600" dirty="0" smtClean="0">
                <a:solidFill>
                  <a:srgbClr val="66FFFF"/>
                </a:solidFill>
                <a:latin typeface="Comic Sans MS" pitchFamily="66" charset="0"/>
              </a:rPr>
              <a:t>Nested Structure: Site Level</a:t>
            </a:r>
            <a:endParaRPr lang="en-US" sz="3600" dirty="0"/>
          </a:p>
        </p:txBody>
      </p:sp>
      <p:sp>
        <p:nvSpPr>
          <p:cNvPr id="149" name="Oval 6"/>
          <p:cNvSpPr>
            <a:spLocks noChangeArrowheads="1"/>
          </p:cNvSpPr>
          <p:nvPr/>
        </p:nvSpPr>
        <p:spPr bwMode="auto">
          <a:xfrm>
            <a:off x="471055" y="2667000"/>
            <a:ext cx="2276186" cy="914400"/>
          </a:xfrm>
          <a:prstGeom prst="ellipse">
            <a:avLst/>
          </a:prstGeom>
          <a:solidFill>
            <a:srgbClr val="7030A0">
              <a:alpha val="89999"/>
            </a:srgbClr>
          </a:solidFill>
          <a:ln w="9525">
            <a:solidFill>
              <a:schemeClr val="tx1"/>
            </a:solidFill>
            <a:round/>
            <a:headEnd/>
            <a:tailEnd/>
          </a:ln>
        </p:spPr>
        <p:txBody>
          <a:bodyPr wrap="none" anchor="ctr"/>
          <a:lstStyle/>
          <a:p>
            <a:pPr algn="ctr" eaLnBrk="0" hangingPunct="0"/>
            <a:r>
              <a:rPr lang="en-US" b="1" dirty="0" smtClean="0">
                <a:solidFill>
                  <a:schemeClr val="tx1"/>
                </a:solidFill>
                <a:latin typeface="Book Antiqua" pitchFamily="18" charset="0"/>
              </a:rPr>
              <a:t>Consortium</a:t>
            </a:r>
          </a:p>
          <a:p>
            <a:pPr algn="ctr" eaLnBrk="0" hangingPunct="0"/>
            <a:r>
              <a:rPr lang="en-US" b="1" dirty="0" smtClean="0">
                <a:solidFill>
                  <a:schemeClr val="tx1"/>
                </a:solidFill>
                <a:latin typeface="Book Antiqua" pitchFamily="18" charset="0"/>
              </a:rPr>
              <a:t>Steering Committee</a:t>
            </a:r>
            <a:endParaRPr lang="en-US" b="1" dirty="0">
              <a:solidFill>
                <a:schemeClr val="tx1"/>
              </a:solidFill>
              <a:latin typeface="Book Antiqua" pitchFamily="18" charset="0"/>
            </a:endParaRPr>
          </a:p>
        </p:txBody>
      </p:sp>
      <p:sp>
        <p:nvSpPr>
          <p:cNvPr id="109" name="Oval 6"/>
          <p:cNvSpPr>
            <a:spLocks noChangeArrowheads="1"/>
          </p:cNvSpPr>
          <p:nvPr/>
        </p:nvSpPr>
        <p:spPr bwMode="auto">
          <a:xfrm>
            <a:off x="3109189" y="981364"/>
            <a:ext cx="2311400" cy="1358900"/>
          </a:xfrm>
          <a:prstGeom prst="ellipse">
            <a:avLst/>
          </a:prstGeom>
          <a:solidFill>
            <a:srgbClr val="FFCC00">
              <a:alpha val="89999"/>
            </a:srgbClr>
          </a:solidFill>
          <a:ln w="9525">
            <a:solidFill>
              <a:schemeClr val="tx1"/>
            </a:solidFill>
            <a:round/>
            <a:headEnd/>
            <a:tailEnd/>
          </a:ln>
        </p:spPr>
        <p:txBody>
          <a:bodyPr wrap="none" anchor="ctr"/>
          <a:lstStyle/>
          <a:p>
            <a:pPr algn="ctr" eaLnBrk="0" hangingPunct="0"/>
            <a:r>
              <a:rPr lang="en-US" b="1" dirty="0">
                <a:solidFill>
                  <a:schemeClr val="tx1"/>
                </a:solidFill>
                <a:latin typeface="Book Antiqua" pitchFamily="18" charset="0"/>
              </a:rPr>
              <a:t>Data Management </a:t>
            </a:r>
          </a:p>
          <a:p>
            <a:pPr algn="ctr" eaLnBrk="0" hangingPunct="0"/>
            <a:r>
              <a:rPr lang="en-US" b="1" dirty="0">
                <a:solidFill>
                  <a:schemeClr val="tx1"/>
                </a:solidFill>
                <a:latin typeface="Book Antiqua" pitchFamily="18" charset="0"/>
              </a:rPr>
              <a:t>Coordinating Center</a:t>
            </a:r>
          </a:p>
          <a:p>
            <a:pPr algn="ctr" eaLnBrk="0" hangingPunct="0"/>
            <a:r>
              <a:rPr lang="en-US" sz="1800" b="1" dirty="0">
                <a:solidFill>
                  <a:schemeClr val="tx1"/>
                </a:solidFill>
                <a:latin typeface="Book Antiqua" pitchFamily="18" charset="0"/>
              </a:rPr>
              <a:t>(DMCC)</a:t>
            </a:r>
            <a:r>
              <a:rPr lang="en-US" sz="1800" b="1" dirty="0">
                <a:solidFill>
                  <a:schemeClr val="bg2"/>
                </a:solidFill>
                <a:latin typeface="Book Antiqua" pitchFamily="18" charset="0"/>
              </a:rPr>
              <a:t> </a:t>
            </a:r>
          </a:p>
        </p:txBody>
      </p:sp>
      <p:sp>
        <p:nvSpPr>
          <p:cNvPr id="30" name="Oval 6"/>
          <p:cNvSpPr>
            <a:spLocks noChangeArrowheads="1"/>
          </p:cNvSpPr>
          <p:nvPr/>
        </p:nvSpPr>
        <p:spPr bwMode="auto">
          <a:xfrm>
            <a:off x="6121615" y="4675909"/>
            <a:ext cx="1741632" cy="914400"/>
          </a:xfrm>
          <a:prstGeom prst="ellipse">
            <a:avLst/>
          </a:prstGeom>
          <a:solidFill>
            <a:srgbClr val="666633">
              <a:alpha val="89804"/>
            </a:srgbClr>
          </a:solidFill>
          <a:ln w="9525">
            <a:solidFill>
              <a:schemeClr val="tx1"/>
            </a:solidFill>
            <a:round/>
            <a:headEnd/>
            <a:tailEnd/>
          </a:ln>
        </p:spPr>
        <p:txBody>
          <a:bodyPr wrap="none" anchor="ctr"/>
          <a:lstStyle/>
          <a:p>
            <a:pPr algn="ctr" eaLnBrk="0" hangingPunct="0"/>
            <a:r>
              <a:rPr lang="en-US" dirty="0" err="1" smtClean="0">
                <a:latin typeface="Book Antiqua" pitchFamily="18" charset="0"/>
              </a:rPr>
              <a:t>Pharma</a:t>
            </a:r>
            <a:r>
              <a:rPr lang="en-US" dirty="0" smtClean="0">
                <a:latin typeface="Book Antiqua" pitchFamily="18" charset="0"/>
              </a:rPr>
              <a:t> </a:t>
            </a:r>
          </a:p>
          <a:p>
            <a:pPr algn="ctr" eaLnBrk="0" hangingPunct="0"/>
            <a:r>
              <a:rPr lang="en-US" dirty="0" smtClean="0">
                <a:latin typeface="Book Antiqua" pitchFamily="18" charset="0"/>
              </a:rPr>
              <a:t>Company</a:t>
            </a:r>
            <a:endParaRPr lang="en-US" b="1" dirty="0">
              <a:solidFill>
                <a:schemeClr val="tx1"/>
              </a:solidFill>
              <a:latin typeface="Book Antiqua" pitchFamily="18" charset="0"/>
            </a:endParaRPr>
          </a:p>
        </p:txBody>
      </p:sp>
      <p:sp>
        <p:nvSpPr>
          <p:cNvPr id="32" name="Oval 6"/>
          <p:cNvSpPr>
            <a:spLocks noChangeArrowheads="1"/>
          </p:cNvSpPr>
          <p:nvPr/>
        </p:nvSpPr>
        <p:spPr bwMode="auto">
          <a:xfrm>
            <a:off x="2798249" y="2774950"/>
            <a:ext cx="1293089" cy="914400"/>
          </a:xfrm>
          <a:prstGeom prst="ellipse">
            <a:avLst/>
          </a:prstGeom>
          <a:solidFill>
            <a:srgbClr val="FF0066">
              <a:alpha val="89999"/>
            </a:srgbClr>
          </a:solidFill>
          <a:ln w="9525">
            <a:solidFill>
              <a:schemeClr val="tx1"/>
            </a:solidFill>
            <a:round/>
            <a:headEnd/>
            <a:tailEnd/>
          </a:ln>
        </p:spPr>
        <p:txBody>
          <a:bodyPr wrap="none" anchor="ctr"/>
          <a:lstStyle/>
          <a:p>
            <a:pPr algn="ctr" eaLnBrk="0" hangingPunct="0"/>
            <a:r>
              <a:rPr lang="en-US" sz="1800" dirty="0" smtClean="0">
                <a:latin typeface="Book Antiqua" pitchFamily="18" charset="0"/>
              </a:rPr>
              <a:t>Site PI</a:t>
            </a:r>
            <a:endParaRPr lang="en-US" sz="1800" b="1" dirty="0">
              <a:solidFill>
                <a:schemeClr val="tx1"/>
              </a:solidFill>
              <a:latin typeface="Book Antiqua" pitchFamily="18" charset="0"/>
            </a:endParaRPr>
          </a:p>
        </p:txBody>
      </p:sp>
      <p:sp>
        <p:nvSpPr>
          <p:cNvPr id="45" name="Oval 6"/>
          <p:cNvSpPr>
            <a:spLocks noChangeArrowheads="1"/>
          </p:cNvSpPr>
          <p:nvPr/>
        </p:nvSpPr>
        <p:spPr bwMode="auto">
          <a:xfrm>
            <a:off x="5851814" y="2291773"/>
            <a:ext cx="1555173" cy="1163782"/>
          </a:xfrm>
          <a:prstGeom prst="ellipse">
            <a:avLst/>
          </a:prstGeom>
          <a:solidFill>
            <a:schemeClr val="bg1">
              <a:lumMod val="75000"/>
              <a:alpha val="89412"/>
            </a:schemeClr>
          </a:solidFill>
          <a:ln w="9525">
            <a:solidFill>
              <a:schemeClr val="tx1"/>
            </a:solidFill>
            <a:round/>
            <a:headEnd/>
            <a:tailEnd/>
          </a:ln>
        </p:spPr>
        <p:txBody>
          <a:bodyPr wrap="none" anchor="ctr"/>
          <a:lstStyle/>
          <a:p>
            <a:pPr algn="ctr" eaLnBrk="0" hangingPunct="0"/>
            <a:r>
              <a:rPr lang="en-US" sz="1800" b="1" dirty="0" smtClean="0">
                <a:solidFill>
                  <a:schemeClr val="tx1"/>
                </a:solidFill>
                <a:latin typeface="Book Antiqua" pitchFamily="18" charset="0"/>
              </a:rPr>
              <a:t>Study </a:t>
            </a:r>
          </a:p>
          <a:p>
            <a:pPr algn="ctr" eaLnBrk="0" hangingPunct="0"/>
            <a:r>
              <a:rPr lang="en-US" sz="1800" b="1" dirty="0" smtClean="0">
                <a:solidFill>
                  <a:schemeClr val="tx1"/>
                </a:solidFill>
                <a:latin typeface="Book Antiqua" pitchFamily="18" charset="0"/>
              </a:rPr>
              <a:t>Coordinator</a:t>
            </a:r>
            <a:endParaRPr lang="en-US" sz="1800" b="1" dirty="0">
              <a:solidFill>
                <a:schemeClr val="bg2"/>
              </a:solidFill>
              <a:latin typeface="Book Antiqua" pitchFamily="18" charset="0"/>
            </a:endParaRPr>
          </a:p>
        </p:txBody>
      </p:sp>
      <p:sp>
        <p:nvSpPr>
          <p:cNvPr id="18" name="Oval 6"/>
          <p:cNvSpPr>
            <a:spLocks noChangeArrowheads="1"/>
          </p:cNvSpPr>
          <p:nvPr/>
        </p:nvSpPr>
        <p:spPr bwMode="auto">
          <a:xfrm>
            <a:off x="4417289" y="2873664"/>
            <a:ext cx="1293089" cy="914400"/>
          </a:xfrm>
          <a:prstGeom prst="ellipse">
            <a:avLst/>
          </a:prstGeom>
          <a:solidFill>
            <a:schemeClr val="bg1">
              <a:lumMod val="75000"/>
              <a:alpha val="89999"/>
            </a:schemeClr>
          </a:solidFill>
          <a:ln w="9525">
            <a:solidFill>
              <a:schemeClr val="tx1"/>
            </a:solidFill>
            <a:round/>
            <a:headEnd/>
            <a:tailEnd/>
          </a:ln>
        </p:spPr>
        <p:txBody>
          <a:bodyPr wrap="none" anchor="ctr"/>
          <a:lstStyle/>
          <a:p>
            <a:pPr algn="ctr" eaLnBrk="0" hangingPunct="0"/>
            <a:r>
              <a:rPr lang="en-US" sz="1800" dirty="0" smtClean="0">
                <a:latin typeface="Book Antiqua" pitchFamily="18" charset="0"/>
              </a:rPr>
              <a:t>Site </a:t>
            </a:r>
          </a:p>
          <a:p>
            <a:pPr algn="ctr" eaLnBrk="0" hangingPunct="0"/>
            <a:r>
              <a:rPr lang="en-US" sz="1800" dirty="0" smtClean="0">
                <a:latin typeface="Book Antiqua" pitchFamily="18" charset="0"/>
              </a:rPr>
              <a:t>Coordinator</a:t>
            </a:r>
            <a:endParaRPr lang="en-US" sz="1800" b="1" dirty="0">
              <a:solidFill>
                <a:schemeClr val="tx1"/>
              </a:solidFill>
              <a:latin typeface="Book Antiqua" pitchFamily="18" charset="0"/>
            </a:endParaRPr>
          </a:p>
        </p:txBody>
      </p:sp>
      <p:sp>
        <p:nvSpPr>
          <p:cNvPr id="19" name="Oval 6"/>
          <p:cNvSpPr>
            <a:spLocks noChangeArrowheads="1"/>
          </p:cNvSpPr>
          <p:nvPr/>
        </p:nvSpPr>
        <p:spPr bwMode="auto">
          <a:xfrm>
            <a:off x="2474189" y="3810000"/>
            <a:ext cx="1790700" cy="914400"/>
          </a:xfrm>
          <a:prstGeom prst="ellipse">
            <a:avLst/>
          </a:prstGeom>
          <a:solidFill>
            <a:srgbClr val="00B050">
              <a:alpha val="89999"/>
            </a:srgbClr>
          </a:solidFill>
          <a:ln w="9525">
            <a:solidFill>
              <a:schemeClr val="tx1"/>
            </a:solidFill>
            <a:round/>
            <a:headEnd/>
            <a:tailEnd/>
          </a:ln>
        </p:spPr>
        <p:txBody>
          <a:bodyPr wrap="none" anchor="ctr"/>
          <a:lstStyle/>
          <a:p>
            <a:pPr algn="ctr" eaLnBrk="0" hangingPunct="0"/>
            <a:r>
              <a:rPr lang="en-US" sz="1800" b="1" dirty="0" smtClean="0">
                <a:solidFill>
                  <a:schemeClr val="tx1"/>
                </a:solidFill>
                <a:latin typeface="Book Antiqua" pitchFamily="18" charset="0"/>
              </a:rPr>
              <a:t>Patients and </a:t>
            </a:r>
          </a:p>
          <a:p>
            <a:pPr algn="ctr" eaLnBrk="0" hangingPunct="0"/>
            <a:r>
              <a:rPr lang="en-US" sz="1800" b="1" dirty="0" smtClean="0">
                <a:solidFill>
                  <a:schemeClr val="tx1"/>
                </a:solidFill>
                <a:latin typeface="Book Antiqua" pitchFamily="18" charset="0"/>
              </a:rPr>
              <a:t>Families</a:t>
            </a:r>
          </a:p>
        </p:txBody>
      </p:sp>
      <p:sp>
        <p:nvSpPr>
          <p:cNvPr id="20" name="Oval 6"/>
          <p:cNvSpPr>
            <a:spLocks noChangeArrowheads="1"/>
          </p:cNvSpPr>
          <p:nvPr/>
        </p:nvSpPr>
        <p:spPr bwMode="auto">
          <a:xfrm>
            <a:off x="4719563" y="4017818"/>
            <a:ext cx="1402052" cy="914400"/>
          </a:xfrm>
          <a:prstGeom prst="ellipse">
            <a:avLst/>
          </a:prstGeom>
          <a:solidFill>
            <a:srgbClr val="FF0066">
              <a:alpha val="89999"/>
            </a:srgbClr>
          </a:solidFill>
          <a:ln w="9525">
            <a:solidFill>
              <a:schemeClr val="tx1"/>
            </a:solidFill>
            <a:round/>
            <a:headEnd/>
            <a:tailEnd/>
          </a:ln>
        </p:spPr>
        <p:txBody>
          <a:bodyPr wrap="none" anchor="ctr"/>
          <a:lstStyle/>
          <a:p>
            <a:pPr algn="ctr" eaLnBrk="0" hangingPunct="0"/>
            <a:r>
              <a:rPr lang="en-US" sz="1800" dirty="0" smtClean="0">
                <a:latin typeface="Book Antiqua" pitchFamily="18" charset="0"/>
              </a:rPr>
              <a:t>Other </a:t>
            </a:r>
          </a:p>
          <a:p>
            <a:pPr algn="ctr" eaLnBrk="0" hangingPunct="0"/>
            <a:r>
              <a:rPr lang="en-US" sz="1800" dirty="0" smtClean="0">
                <a:latin typeface="Book Antiqua" pitchFamily="18" charset="0"/>
              </a:rPr>
              <a:t>Researchers</a:t>
            </a:r>
            <a:endParaRPr lang="en-US" sz="1800" b="1" dirty="0">
              <a:solidFill>
                <a:schemeClr val="tx1"/>
              </a:solidFill>
              <a:latin typeface="Book Antiqua" pitchFamily="18" charset="0"/>
            </a:endParaRPr>
          </a:p>
        </p:txBody>
      </p:sp>
      <p:sp>
        <p:nvSpPr>
          <p:cNvPr id="21" name="Oval 6"/>
          <p:cNvSpPr>
            <a:spLocks noChangeArrowheads="1"/>
          </p:cNvSpPr>
          <p:nvPr/>
        </p:nvSpPr>
        <p:spPr bwMode="auto">
          <a:xfrm>
            <a:off x="3581401" y="4932219"/>
            <a:ext cx="1839188" cy="858982"/>
          </a:xfrm>
          <a:prstGeom prst="ellipse">
            <a:avLst/>
          </a:prstGeom>
          <a:solidFill>
            <a:srgbClr val="FF0066">
              <a:alpha val="89999"/>
            </a:srgbClr>
          </a:solidFill>
          <a:ln w="9525">
            <a:solidFill>
              <a:schemeClr val="tx1"/>
            </a:solidFill>
            <a:round/>
            <a:headEnd/>
            <a:tailEnd/>
          </a:ln>
        </p:spPr>
        <p:txBody>
          <a:bodyPr wrap="none" anchor="ctr"/>
          <a:lstStyle/>
          <a:p>
            <a:pPr algn="ctr" eaLnBrk="0" hangingPunct="0"/>
            <a:r>
              <a:rPr lang="en-US" sz="1800" dirty="0" smtClean="0">
                <a:latin typeface="Book Antiqua" pitchFamily="18" charset="0"/>
              </a:rPr>
              <a:t>Neurologists, </a:t>
            </a:r>
          </a:p>
          <a:p>
            <a:pPr algn="ctr" eaLnBrk="0" hangingPunct="0"/>
            <a:r>
              <a:rPr lang="en-US" sz="1800" dirty="0" smtClean="0">
                <a:latin typeface="Book Antiqua" pitchFamily="18" charset="0"/>
              </a:rPr>
              <a:t>etc.</a:t>
            </a:r>
            <a:endParaRPr lang="en-US" sz="1800" b="1" dirty="0">
              <a:solidFill>
                <a:schemeClr val="tx1"/>
              </a:solidFill>
              <a:latin typeface="Book Antiqua" pitchFamily="18" charset="0"/>
            </a:endParaRPr>
          </a:p>
        </p:txBody>
      </p:sp>
      <p:sp>
        <p:nvSpPr>
          <p:cNvPr id="22" name="Oval 6"/>
          <p:cNvSpPr>
            <a:spLocks noChangeArrowheads="1"/>
          </p:cNvSpPr>
          <p:nvPr/>
        </p:nvSpPr>
        <p:spPr bwMode="auto">
          <a:xfrm>
            <a:off x="919016" y="3984625"/>
            <a:ext cx="1555173" cy="1163782"/>
          </a:xfrm>
          <a:prstGeom prst="ellipse">
            <a:avLst/>
          </a:prstGeom>
          <a:solidFill>
            <a:srgbClr val="FF0066">
              <a:alpha val="89412"/>
            </a:srgbClr>
          </a:solidFill>
          <a:ln w="9525">
            <a:solidFill>
              <a:schemeClr val="tx1"/>
            </a:solidFill>
            <a:round/>
            <a:headEnd/>
            <a:tailEnd/>
          </a:ln>
        </p:spPr>
        <p:txBody>
          <a:bodyPr wrap="none" anchor="ctr"/>
          <a:lstStyle/>
          <a:p>
            <a:pPr algn="ctr" eaLnBrk="0" hangingPunct="0"/>
            <a:r>
              <a:rPr lang="en-US" sz="1800" b="1" dirty="0" smtClean="0">
                <a:solidFill>
                  <a:schemeClr val="tx1"/>
                </a:solidFill>
                <a:latin typeface="Book Antiqua" pitchFamily="18" charset="0"/>
              </a:rPr>
              <a:t>Consortium </a:t>
            </a:r>
          </a:p>
          <a:p>
            <a:pPr algn="ctr" eaLnBrk="0" hangingPunct="0"/>
            <a:r>
              <a:rPr lang="en-US" sz="1800" b="1" dirty="0" smtClean="0">
                <a:solidFill>
                  <a:schemeClr val="tx1"/>
                </a:solidFill>
                <a:latin typeface="Book Antiqua" pitchFamily="18" charset="0"/>
              </a:rPr>
              <a:t>PIs</a:t>
            </a:r>
            <a:endParaRPr lang="en-US" sz="1800" b="1" dirty="0">
              <a:solidFill>
                <a:schemeClr val="bg2"/>
              </a:solidFill>
              <a:latin typeface="Book Antiqua" pitchFamily="18" charset="0"/>
            </a:endParaRPr>
          </a:p>
        </p:txBody>
      </p:sp>
    </p:spTree>
    <p:extLst>
      <p:ext uri="{BB962C8B-B14F-4D97-AF65-F5344CB8AC3E}">
        <p14:creationId xmlns:p14="http://schemas.microsoft.com/office/powerpoint/2010/main" val="42561053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solidFill>
                  <a:srgbClr val="66FFFF"/>
                </a:solidFill>
                <a:latin typeface="Comic Sans MS" pitchFamily="66" charset="0"/>
              </a:rPr>
              <a:t>Main </a:t>
            </a:r>
            <a:r>
              <a:rPr lang="en-US" sz="3600" b="1" dirty="0" smtClean="0">
                <a:solidFill>
                  <a:srgbClr val="66FFFF"/>
                </a:solidFill>
                <a:latin typeface="Comic Sans MS" pitchFamily="66" charset="0"/>
              </a:rPr>
              <a:t>Objectives for RDCRCs</a:t>
            </a:r>
            <a:endParaRPr lang="en-US" sz="3600" b="1" dirty="0">
              <a:solidFill>
                <a:srgbClr val="66FFFF"/>
              </a:solidFill>
              <a:latin typeface="Comic Sans MS" pitchFamily="66" charset="0"/>
            </a:endParaRPr>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dirty="0" smtClean="0"/>
              <a:t>Create a pool of research subjects and patient data</a:t>
            </a:r>
          </a:p>
          <a:p>
            <a:pPr marL="514350" indent="-514350">
              <a:buFont typeface="+mj-lt"/>
              <a:buAutoNum type="arabicPeriod"/>
            </a:pPr>
            <a:r>
              <a:rPr lang="en-US" dirty="0" smtClean="0"/>
              <a:t>Sustain and grow community</a:t>
            </a:r>
          </a:p>
          <a:p>
            <a:pPr marL="514350" indent="-514350">
              <a:buFont typeface="+mj-lt"/>
              <a:buAutoNum type="arabicPeriod"/>
            </a:pPr>
            <a:r>
              <a:rPr lang="en-US" dirty="0" smtClean="0"/>
              <a:t>Promote knowledge sharing within community (and to outside communities)</a:t>
            </a:r>
          </a:p>
          <a:p>
            <a:pPr marL="514350" indent="-514350">
              <a:buFont typeface="+mj-lt"/>
              <a:buAutoNum type="arabicPeriod"/>
            </a:pPr>
            <a:r>
              <a:rPr lang="en-US" dirty="0" smtClean="0"/>
              <a:t>Cooperate with patients in setting research priorities and communicating results</a:t>
            </a:r>
          </a:p>
          <a:p>
            <a:pPr marL="514350" indent="-514350">
              <a:buFont typeface="+mj-lt"/>
              <a:buAutoNum type="arabicPeriod"/>
            </a:pPr>
            <a:r>
              <a:rPr lang="en-US" dirty="0" smtClean="0"/>
              <a:t>Translate research into treatment (</a:t>
            </a:r>
            <a:r>
              <a:rPr lang="en-US" dirty="0" err="1" smtClean="0"/>
              <a:t>pharma</a:t>
            </a:r>
            <a:r>
              <a:rPr lang="en-US" dirty="0" smtClean="0"/>
              <a:t>)</a:t>
            </a:r>
            <a:endParaRPr lang="en-US" dirty="0"/>
          </a:p>
        </p:txBody>
      </p:sp>
    </p:spTree>
    <p:extLst>
      <p:ext uri="{BB962C8B-B14F-4D97-AF65-F5344CB8AC3E}">
        <p14:creationId xmlns:p14="http://schemas.microsoft.com/office/powerpoint/2010/main" val="33619719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382000" cy="609600"/>
          </a:xfrm>
        </p:spPr>
        <p:txBody>
          <a:bodyPr>
            <a:normAutofit fontScale="90000"/>
          </a:bodyPr>
          <a:lstStyle/>
          <a:p>
            <a:r>
              <a:rPr lang="en-US" sz="3600" b="1" dirty="0" smtClean="0">
                <a:solidFill>
                  <a:srgbClr val="66FFFF"/>
                </a:solidFill>
                <a:latin typeface="Comic Sans MS" pitchFamily="66" charset="0"/>
              </a:rPr>
              <a:t>Analysis</a:t>
            </a:r>
            <a:endParaRPr lang="en-US" sz="3600" dirty="0"/>
          </a:p>
        </p:txBody>
      </p:sp>
      <p:sp>
        <p:nvSpPr>
          <p:cNvPr id="3" name="Content Placeholder 2"/>
          <p:cNvSpPr>
            <a:spLocks noGrp="1"/>
          </p:cNvSpPr>
          <p:nvPr>
            <p:ph idx="1"/>
          </p:nvPr>
        </p:nvSpPr>
        <p:spPr>
          <a:xfrm>
            <a:off x="76199" y="609600"/>
            <a:ext cx="8984673" cy="6096000"/>
          </a:xfrm>
        </p:spPr>
        <p:txBody>
          <a:bodyPr/>
          <a:lstStyle/>
          <a:p>
            <a:r>
              <a:rPr lang="en-US" sz="2800" b="1" dirty="0" smtClean="0">
                <a:solidFill>
                  <a:srgbClr val="FFFF00"/>
                </a:solidFill>
              </a:rPr>
              <a:t>RDCRCs involve </a:t>
            </a:r>
            <a:r>
              <a:rPr lang="en-US" sz="2800" b="1" i="1" dirty="0" smtClean="0">
                <a:solidFill>
                  <a:srgbClr val="FFFF00"/>
                </a:solidFill>
              </a:rPr>
              <a:t>many</a:t>
            </a:r>
            <a:r>
              <a:rPr lang="en-US" sz="2800" b="1" dirty="0" smtClean="0">
                <a:solidFill>
                  <a:srgbClr val="FFFF00"/>
                </a:solidFill>
              </a:rPr>
              <a:t> resources and outcomes</a:t>
            </a:r>
          </a:p>
          <a:p>
            <a:pPr>
              <a:buFont typeface="Arial" pitchFamily="34" charset="0"/>
              <a:buChar char="−"/>
            </a:pPr>
            <a:r>
              <a:rPr lang="en-US" sz="2400" b="1" dirty="0" smtClean="0"/>
              <a:t>Funding, patients as research subjects, DMCC, knowledge about the disease and about research practice, publications, research and treatment protocols, drugs, data, website (public and researcher only) …</a:t>
            </a:r>
          </a:p>
          <a:p>
            <a:r>
              <a:rPr lang="en-US" sz="2800" b="1" dirty="0" smtClean="0">
                <a:solidFill>
                  <a:srgbClr val="FFFF00"/>
                </a:solidFill>
              </a:rPr>
              <a:t>RDCRCs involve </a:t>
            </a:r>
            <a:r>
              <a:rPr lang="en-US" sz="2800" b="1" i="1" dirty="0" smtClean="0">
                <a:solidFill>
                  <a:srgbClr val="FFFF00"/>
                </a:solidFill>
              </a:rPr>
              <a:t>many</a:t>
            </a:r>
            <a:r>
              <a:rPr lang="en-US" sz="2800" b="1" dirty="0" smtClean="0">
                <a:solidFill>
                  <a:srgbClr val="FFFF00"/>
                </a:solidFill>
              </a:rPr>
              <a:t> types of actors</a:t>
            </a:r>
          </a:p>
          <a:p>
            <a:pPr>
              <a:buFont typeface="Arial" pitchFamily="34" charset="0"/>
              <a:buChar char="−"/>
            </a:pPr>
            <a:r>
              <a:rPr lang="en-US" sz="2400" b="1" dirty="0" smtClean="0"/>
              <a:t>MD/PhD researchers (pediatricians, metabolic and genetic specialists), Study PIs, Site PIs, study coordinator, site coordinators, patients, patient advocacy group, NIH officials, </a:t>
            </a:r>
            <a:r>
              <a:rPr lang="en-US" sz="2400" b="1" dirty="0" err="1" smtClean="0"/>
              <a:t>pharma</a:t>
            </a:r>
            <a:r>
              <a:rPr lang="en-US" sz="2400" b="1" dirty="0" smtClean="0"/>
              <a:t> representatives …</a:t>
            </a:r>
          </a:p>
          <a:p>
            <a:r>
              <a:rPr lang="en-US" sz="2800" b="1" dirty="0" smtClean="0">
                <a:solidFill>
                  <a:srgbClr val="FFFF00"/>
                </a:solidFill>
              </a:rPr>
              <a:t>RDCRCs involve </a:t>
            </a:r>
            <a:r>
              <a:rPr lang="en-US" sz="2800" b="1" i="1" dirty="0" smtClean="0">
                <a:solidFill>
                  <a:srgbClr val="FFFF00"/>
                </a:solidFill>
              </a:rPr>
              <a:t>many</a:t>
            </a:r>
            <a:r>
              <a:rPr lang="en-US" sz="2800" b="1" dirty="0" smtClean="0">
                <a:solidFill>
                  <a:srgbClr val="FFFF00"/>
                </a:solidFill>
              </a:rPr>
              <a:t> action situations </a:t>
            </a:r>
          </a:p>
          <a:p>
            <a:pPr>
              <a:buFont typeface="Arial" pitchFamily="34" charset="0"/>
              <a:buChar char="−"/>
            </a:pPr>
            <a:r>
              <a:rPr lang="en-US" sz="2400" b="1" dirty="0"/>
              <a:t>Longitudinal Study (required by </a:t>
            </a:r>
            <a:r>
              <a:rPr lang="en-US" sz="2400" b="1" dirty="0" smtClean="0"/>
              <a:t>NIH), other research projects, clinical trials, treatment </a:t>
            </a:r>
            <a:r>
              <a:rPr lang="en-US" sz="2400" b="1" dirty="0"/>
              <a:t>of p</a:t>
            </a:r>
            <a:r>
              <a:rPr lang="en-US" sz="2400" b="1" dirty="0" smtClean="0"/>
              <a:t>atients, training </a:t>
            </a:r>
            <a:r>
              <a:rPr lang="en-US" sz="2400" b="1" dirty="0"/>
              <a:t>of junior researchers (required by NIH</a:t>
            </a:r>
            <a:r>
              <a:rPr lang="en-US" sz="2400" b="1" dirty="0" smtClean="0"/>
              <a:t>), production of publications, protocols, website</a:t>
            </a:r>
            <a:endParaRPr lang="en-US" sz="2400" b="1" dirty="0"/>
          </a:p>
          <a:p>
            <a:endParaRPr lang="en-US" sz="2800" b="1" dirty="0" smtClean="0"/>
          </a:p>
        </p:txBody>
      </p:sp>
    </p:spTree>
    <p:extLst>
      <p:ext uri="{BB962C8B-B14F-4D97-AF65-F5344CB8AC3E}">
        <p14:creationId xmlns:p14="http://schemas.microsoft.com/office/powerpoint/2010/main" val="12910053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382000" cy="762000"/>
          </a:xfrm>
        </p:spPr>
        <p:txBody>
          <a:bodyPr/>
          <a:lstStyle/>
          <a:p>
            <a:r>
              <a:rPr lang="en-US" sz="3600" b="1" dirty="0" smtClean="0">
                <a:solidFill>
                  <a:srgbClr val="66FFFF"/>
                </a:solidFill>
                <a:latin typeface="Comic Sans MS" pitchFamily="66" charset="0"/>
              </a:rPr>
              <a:t>Analysis</a:t>
            </a:r>
            <a:endParaRPr lang="en-US" sz="3600" dirty="0"/>
          </a:p>
        </p:txBody>
      </p:sp>
      <p:sp>
        <p:nvSpPr>
          <p:cNvPr id="3" name="Content Placeholder 2"/>
          <p:cNvSpPr>
            <a:spLocks noGrp="1"/>
          </p:cNvSpPr>
          <p:nvPr>
            <p:ph idx="1"/>
          </p:nvPr>
        </p:nvSpPr>
        <p:spPr>
          <a:xfrm>
            <a:off x="76200" y="685800"/>
            <a:ext cx="8915400" cy="5943600"/>
          </a:xfrm>
        </p:spPr>
        <p:txBody>
          <a:bodyPr/>
          <a:lstStyle/>
          <a:p>
            <a:r>
              <a:rPr lang="en-US" sz="2800" b="1" dirty="0"/>
              <a:t>D</a:t>
            </a:r>
            <a:r>
              <a:rPr lang="en-US" sz="2800" b="1" dirty="0" smtClean="0"/>
              <a:t>ifferences from default </a:t>
            </a:r>
            <a:r>
              <a:rPr lang="en-US" sz="2800" b="1" dirty="0"/>
              <a:t>“typical NIH-funded medical </a:t>
            </a:r>
            <a:r>
              <a:rPr lang="en-US" sz="2800" b="1" dirty="0" smtClean="0"/>
              <a:t>research” environment</a:t>
            </a:r>
          </a:p>
          <a:p>
            <a:pPr>
              <a:buNone/>
            </a:pPr>
            <a:r>
              <a:rPr lang="en-US" sz="2800" b="1" dirty="0" smtClean="0">
                <a:solidFill>
                  <a:srgbClr val="FFFF00"/>
                </a:solidFill>
              </a:rPr>
              <a:t>Need </a:t>
            </a:r>
            <a:r>
              <a:rPr lang="en-US" sz="2800" b="1" dirty="0">
                <a:solidFill>
                  <a:srgbClr val="FFFF00"/>
                </a:solidFill>
              </a:rPr>
              <a:t>to recruit large fraction of all patients</a:t>
            </a:r>
            <a:r>
              <a:rPr lang="en-US" sz="2800" b="1" dirty="0" smtClean="0"/>
              <a:t> </a:t>
            </a:r>
          </a:p>
          <a:p>
            <a:pPr lvl="1"/>
            <a:r>
              <a:rPr lang="en-US" sz="2400" b="1" dirty="0" smtClean="0"/>
              <a:t>Important role of patient advocacy groups and importance of relationship to patients</a:t>
            </a:r>
          </a:p>
          <a:p>
            <a:pPr>
              <a:buNone/>
            </a:pPr>
            <a:r>
              <a:rPr lang="en-US" sz="2800" b="1" dirty="0">
                <a:solidFill>
                  <a:srgbClr val="FFFF00"/>
                </a:solidFill>
              </a:rPr>
              <a:t>Need to involve many clinical sites          </a:t>
            </a:r>
          </a:p>
          <a:p>
            <a:pPr lvl="1"/>
            <a:r>
              <a:rPr lang="en-US" sz="2400" b="1" dirty="0" smtClean="0"/>
              <a:t>Importance of recruiting researchers to participate despite potential issues: researcher competitiveness or researcher disinterest/lack of career potential</a:t>
            </a:r>
          </a:p>
          <a:p>
            <a:pPr lvl="1"/>
            <a:r>
              <a:rPr lang="en-US" sz="2400" b="1" dirty="0" smtClean="0"/>
              <a:t>Governance and leadership </a:t>
            </a:r>
            <a:r>
              <a:rPr lang="en-US" sz="2400" b="1" dirty="0"/>
              <a:t>issues</a:t>
            </a:r>
          </a:p>
          <a:p>
            <a:pPr>
              <a:buNone/>
            </a:pPr>
            <a:r>
              <a:rPr lang="en-US" sz="2800" b="1" dirty="0">
                <a:solidFill>
                  <a:srgbClr val="FFFF00"/>
                </a:solidFill>
              </a:rPr>
              <a:t>Difficulty attracting </a:t>
            </a:r>
            <a:r>
              <a:rPr lang="en-US" sz="2800" b="1" dirty="0" err="1">
                <a:solidFill>
                  <a:srgbClr val="FFFF00"/>
                </a:solidFill>
              </a:rPr>
              <a:t>pharmco</a:t>
            </a:r>
            <a:r>
              <a:rPr lang="en-US" sz="2800" b="1" dirty="0">
                <a:solidFill>
                  <a:srgbClr val="FFFF00"/>
                </a:solidFill>
              </a:rPr>
              <a:t> interest</a:t>
            </a:r>
          </a:p>
          <a:p>
            <a:pPr marL="742950" lvl="2" indent="-342900">
              <a:buFont typeface="Arial" pitchFamily="34" charset="0"/>
              <a:buChar char="–"/>
            </a:pPr>
            <a:r>
              <a:rPr lang="en-US" b="1" dirty="0" smtClean="0"/>
              <a:t>Cost/benefit issues for small patient pool</a:t>
            </a:r>
          </a:p>
          <a:p>
            <a:pPr lvl="1">
              <a:buNone/>
            </a:pPr>
            <a:endParaRPr lang="en-US" b="1" dirty="0" smtClean="0"/>
          </a:p>
          <a:p>
            <a:endParaRPr lang="en-US" b="1" dirty="0"/>
          </a:p>
        </p:txBody>
      </p:sp>
    </p:spTree>
    <p:extLst>
      <p:ext uri="{BB962C8B-B14F-4D97-AF65-F5344CB8AC3E}">
        <p14:creationId xmlns:p14="http://schemas.microsoft.com/office/powerpoint/2010/main" val="17918808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solidFill>
                  <a:srgbClr val="66FFFF"/>
                </a:solidFill>
                <a:latin typeface="Comic Sans MS" pitchFamily="66" charset="0"/>
              </a:rPr>
              <a:t>NAMDC</a:t>
            </a:r>
          </a:p>
        </p:txBody>
      </p:sp>
      <p:sp>
        <p:nvSpPr>
          <p:cNvPr id="3" name="Content Placeholder 2"/>
          <p:cNvSpPr>
            <a:spLocks noGrp="1"/>
          </p:cNvSpPr>
          <p:nvPr>
            <p:ph idx="1"/>
          </p:nvPr>
        </p:nvSpPr>
        <p:spPr>
          <a:xfrm>
            <a:off x="76200" y="1295400"/>
            <a:ext cx="8915400" cy="3124200"/>
          </a:xfrm>
        </p:spPr>
        <p:txBody>
          <a:bodyPr>
            <a:noAutofit/>
          </a:bodyPr>
          <a:lstStyle/>
          <a:p>
            <a:pPr marL="0" indent="0">
              <a:buNone/>
            </a:pPr>
            <a:r>
              <a:rPr lang="en-US" sz="1400" b="1" dirty="0">
                <a:latin typeface="Arial" charset="0"/>
              </a:rPr>
              <a:t>Mitochondrial diseases are a challenge because they are probably the most diverse human disorders at every level: clinical, biochemical, and genetic. Some are confined to the nervous system but most are multi-systemic, often affecting the brain, heart, liver, skeletal muscles, kidney and the endocrine and respiratory systems. Although severity varies, by and large these are progressive and often crippling disorders. They can cause paralysis, seizures, mental retardation, dementia, hearing loss, blindness, weakness and premature death.</a:t>
            </a:r>
          </a:p>
          <a:p>
            <a:pPr marL="0" indent="0">
              <a:buNone/>
            </a:pPr>
            <a:r>
              <a:rPr lang="en-US" sz="1400" b="1" dirty="0">
                <a:latin typeface="Arial" charset="0"/>
              </a:rPr>
              <a:t> </a:t>
            </a:r>
          </a:p>
          <a:p>
            <a:pPr marL="0" indent="0">
              <a:buNone/>
            </a:pPr>
            <a:r>
              <a:rPr lang="en-US" sz="1400" b="1" dirty="0">
                <a:latin typeface="Arial" charset="0"/>
              </a:rPr>
              <a:t>Because of the range of symptoms and the frequent involvement of multiple body systems, mitochondrial diseases can be a great challenge to diagnose. Even when accurately diagnosed, they pose an even more formidable challenge to treat, as there are very few therapies and most are only partially effective.</a:t>
            </a:r>
          </a:p>
          <a:p>
            <a:pPr marL="0" indent="0">
              <a:buNone/>
            </a:pPr>
            <a:endParaRPr lang="en-US" sz="1400" b="1" dirty="0">
              <a:latin typeface="Arial" charset="0"/>
            </a:endParaRPr>
          </a:p>
          <a:p>
            <a:pPr marL="0" indent="0" algn="r">
              <a:buNone/>
            </a:pPr>
            <a:r>
              <a:rPr lang="en-US" sz="1400" b="1" dirty="0">
                <a:latin typeface="Arial" charset="0"/>
              </a:rPr>
              <a:t>NAMDC website</a:t>
            </a:r>
          </a:p>
        </p:txBody>
      </p:sp>
      <p:sp>
        <p:nvSpPr>
          <p:cNvPr id="4" name="TextBox 3"/>
          <p:cNvSpPr txBox="1"/>
          <p:nvPr/>
        </p:nvSpPr>
        <p:spPr>
          <a:xfrm>
            <a:off x="76200" y="4800600"/>
            <a:ext cx="8915400" cy="1600438"/>
          </a:xfrm>
          <a:prstGeom prst="rect">
            <a:avLst/>
          </a:prstGeom>
          <a:noFill/>
        </p:spPr>
        <p:txBody>
          <a:bodyPr wrap="square" rtlCol="0">
            <a:spAutoFit/>
          </a:bodyPr>
          <a:lstStyle/>
          <a:p>
            <a:r>
              <a:rPr lang="en-US" sz="1400" dirty="0" smtClean="0"/>
              <a:t>Many </a:t>
            </a:r>
            <a:r>
              <a:rPr lang="en-US" sz="1400" dirty="0"/>
              <a:t>of us believe that … mitochondrial diseases [are] in a very unique position. Because if we solve mitochondrial disease or at least understand it, you’ve solved or understand diabetes, the aging process itself; </a:t>
            </a:r>
            <a:r>
              <a:rPr lang="en-US" sz="1400" dirty="0" err="1"/>
              <a:t>Parkinsons</a:t>
            </a:r>
            <a:r>
              <a:rPr lang="en-US" sz="1400" dirty="0"/>
              <a:t>, Alzheimer’s disease, muscle loss during the ‘70s and ‘80s.  … </a:t>
            </a:r>
            <a:r>
              <a:rPr lang="en-US" sz="1400" dirty="0" smtClean="0"/>
              <a:t>we </a:t>
            </a:r>
            <a:r>
              <a:rPr lang="en-US" sz="1400" dirty="0"/>
              <a:t>think that mitochondrial disease is unique in terms of rare diseases because it’s so important, it’s the holy grail of 50% of what’s going on in American </a:t>
            </a:r>
            <a:r>
              <a:rPr lang="en-US" sz="1400" dirty="0" smtClean="0"/>
              <a:t>health</a:t>
            </a:r>
          </a:p>
          <a:p>
            <a:endParaRPr lang="en-US" sz="1400" dirty="0"/>
          </a:p>
          <a:p>
            <a:pPr algn="r"/>
            <a:r>
              <a:rPr lang="en-US" sz="1400" dirty="0" smtClean="0"/>
              <a:t>Interviewee</a:t>
            </a:r>
            <a:endParaRPr lang="en-US" sz="1400" dirty="0"/>
          </a:p>
        </p:txBody>
      </p:sp>
    </p:spTree>
    <p:extLst>
      <p:ext uri="{BB962C8B-B14F-4D97-AF65-F5344CB8AC3E}">
        <p14:creationId xmlns:p14="http://schemas.microsoft.com/office/powerpoint/2010/main" val="1801970399"/>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smtClean="0">
                <a:solidFill>
                  <a:srgbClr val="66FFFF"/>
                </a:solidFill>
                <a:latin typeface="Comic Sans MS" pitchFamily="66" charset="0"/>
              </a:rPr>
              <a:t>Methodology (NAMDC study)</a:t>
            </a:r>
            <a:endParaRPr lang="en-US" sz="3600" b="1" dirty="0">
              <a:solidFill>
                <a:srgbClr val="66FFFF"/>
              </a:solidFill>
              <a:latin typeface="Comic Sans MS" pitchFamily="66" charset="0"/>
            </a:endParaRPr>
          </a:p>
        </p:txBody>
      </p:sp>
      <p:sp>
        <p:nvSpPr>
          <p:cNvPr id="3" name="Content Placeholder 2"/>
          <p:cNvSpPr>
            <a:spLocks noGrp="1"/>
          </p:cNvSpPr>
          <p:nvPr>
            <p:ph idx="1"/>
          </p:nvPr>
        </p:nvSpPr>
        <p:spPr/>
        <p:txBody>
          <a:bodyPr/>
          <a:lstStyle/>
          <a:p>
            <a:r>
              <a:rPr lang="en-US" b="1" dirty="0" smtClean="0">
                <a:solidFill>
                  <a:srgbClr val="FFFF00"/>
                </a:solidFill>
              </a:rPr>
              <a:t>Literature review, incl. policies, industry agreements, minutes</a:t>
            </a:r>
          </a:p>
          <a:p>
            <a:r>
              <a:rPr lang="en-US" b="1" dirty="0" smtClean="0">
                <a:solidFill>
                  <a:srgbClr val="FFFF00"/>
                </a:solidFill>
              </a:rPr>
              <a:t>22 Semi-structured interviews with NIH officials, researchers, administrator, </a:t>
            </a:r>
            <a:r>
              <a:rPr lang="en-US" b="1" dirty="0">
                <a:solidFill>
                  <a:srgbClr val="FFFF00"/>
                </a:solidFill>
              </a:rPr>
              <a:t>biostatistician, data manager</a:t>
            </a:r>
            <a:r>
              <a:rPr lang="en-US" b="1" dirty="0" smtClean="0">
                <a:solidFill>
                  <a:srgbClr val="FFFF00"/>
                </a:solidFill>
              </a:rPr>
              <a:t>, patient advocacy group representative</a:t>
            </a:r>
          </a:p>
          <a:p>
            <a:r>
              <a:rPr lang="en-US" b="1" dirty="0" smtClean="0">
                <a:solidFill>
                  <a:srgbClr val="FFFF00"/>
                </a:solidFill>
              </a:rPr>
              <a:t>Attended annual consortium meeting</a:t>
            </a:r>
          </a:p>
          <a:p>
            <a:r>
              <a:rPr lang="en-US" b="1" dirty="0" smtClean="0">
                <a:solidFill>
                  <a:srgbClr val="FFFF00"/>
                </a:solidFill>
              </a:rPr>
              <a:t>Surveyed consortium members</a:t>
            </a:r>
          </a:p>
          <a:p>
            <a:endParaRPr lang="en-US" dirty="0"/>
          </a:p>
        </p:txBody>
      </p:sp>
    </p:spTree>
    <p:extLst>
      <p:ext uri="{BB962C8B-B14F-4D97-AF65-F5344CB8AC3E}">
        <p14:creationId xmlns:p14="http://schemas.microsoft.com/office/powerpoint/2010/main" val="31073134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228600" y="0"/>
            <a:ext cx="8686800" cy="1066800"/>
          </a:xfrm>
        </p:spPr>
        <p:txBody>
          <a:bodyPr/>
          <a:lstStyle/>
          <a:p>
            <a:pPr eaLnBrk="1" hangingPunct="1"/>
            <a:r>
              <a:rPr lang="en-US" sz="2800" b="1" dirty="0" smtClean="0">
                <a:solidFill>
                  <a:srgbClr val="66FFFF"/>
                </a:solidFill>
                <a:latin typeface="Comic Sans MS" pitchFamily="66" charset="0"/>
              </a:rPr>
              <a:t>GKC Framework</a:t>
            </a:r>
          </a:p>
        </p:txBody>
      </p:sp>
      <p:pic>
        <p:nvPicPr>
          <p:cNvPr id="11" name="Content Placeholder 10"/>
          <p:cNvPicPr>
            <a:picLocks noGrp="1" noChangeAspect="1" noChangeArrowheads="1"/>
          </p:cNvPicPr>
          <p:nvPr>
            <p:ph idx="1"/>
          </p:nvPr>
        </p:nvPicPr>
        <p:blipFill>
          <a:blip r:embed="rId3" cstate="print"/>
          <a:srcRect/>
          <a:stretch>
            <a:fillRect/>
          </a:stretch>
        </p:blipFill>
        <p:spPr bwMode="auto">
          <a:xfrm>
            <a:off x="1295400" y="1946910"/>
            <a:ext cx="7136734" cy="3539490"/>
          </a:xfrm>
          <a:prstGeom prst="rect">
            <a:avLst/>
          </a:prstGeom>
          <a:noFill/>
          <a:ln w="76200">
            <a:noFill/>
            <a:miter lim="800000"/>
            <a:headEnd/>
            <a:tailEnd/>
          </a:ln>
          <a:effectLst/>
        </p:spPr>
      </p:pic>
      <p:sp>
        <p:nvSpPr>
          <p:cNvPr id="14" name="TextBox 16"/>
          <p:cNvSpPr txBox="1"/>
          <p:nvPr/>
        </p:nvSpPr>
        <p:spPr>
          <a:xfrm>
            <a:off x="4829734" y="1905000"/>
            <a:ext cx="2590800" cy="707886"/>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b="1" dirty="0" smtClean="0">
                <a:solidFill>
                  <a:srgbClr val="0070C0"/>
                </a:solidFill>
              </a:rPr>
              <a:t>Actions produce resources/ community</a:t>
            </a:r>
            <a:endParaRPr lang="en-US" sz="2000" b="1" dirty="0">
              <a:solidFill>
                <a:srgbClr val="0070C0"/>
              </a:solidFill>
            </a:endParaRPr>
          </a:p>
        </p:txBody>
      </p:sp>
      <p:sp>
        <p:nvSpPr>
          <p:cNvPr id="15" name="TextBox 17"/>
          <p:cNvSpPr txBox="1"/>
          <p:nvPr/>
        </p:nvSpPr>
        <p:spPr>
          <a:xfrm>
            <a:off x="6364940" y="4572000"/>
            <a:ext cx="2093260" cy="1015663"/>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b="1" dirty="0" smtClean="0">
                <a:solidFill>
                  <a:srgbClr val="0070C0"/>
                </a:solidFill>
              </a:rPr>
              <a:t>Outcomes are resources/ attributes</a:t>
            </a:r>
            <a:endParaRPr lang="en-US" sz="2000" b="1" dirty="0">
              <a:solidFill>
                <a:srgbClr val="0070C0"/>
              </a:solidFill>
            </a:endParaRPr>
          </a:p>
        </p:txBody>
      </p:sp>
    </p:spTree>
    <p:extLst>
      <p:ext uri="{BB962C8B-B14F-4D97-AF65-F5344CB8AC3E}">
        <p14:creationId xmlns:p14="http://schemas.microsoft.com/office/powerpoint/2010/main" val="16214960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903A8E62-668D-4575-A5BB-E0B2C883905F}" type="slidenum">
              <a:rPr lang="en-US" smtClean="0"/>
              <a:pPr>
                <a:defRPr/>
              </a:pPr>
              <a:t>38</a:t>
            </a:fld>
            <a:endParaRPr lang="en-US"/>
          </a:p>
        </p:txBody>
      </p:sp>
      <p:sp>
        <p:nvSpPr>
          <p:cNvPr id="5" name="Content Placeholder 4"/>
          <p:cNvSpPr>
            <a:spLocks noGrp="1"/>
          </p:cNvSpPr>
          <p:nvPr>
            <p:ph idx="1"/>
          </p:nvPr>
        </p:nvSpPr>
        <p:spPr>
          <a:xfrm>
            <a:off x="228600" y="152400"/>
            <a:ext cx="8763000" cy="6705600"/>
          </a:xfrm>
        </p:spPr>
        <p:txBody>
          <a:bodyPr>
            <a:normAutofit lnSpcReduction="10000"/>
          </a:bodyPr>
          <a:lstStyle/>
          <a:p>
            <a:pPr marL="400050" lvl="0" indent="-400050">
              <a:spcBef>
                <a:spcPts val="0"/>
              </a:spcBef>
              <a:spcAft>
                <a:spcPts val="0"/>
              </a:spcAft>
              <a:buFont typeface="+mj-lt"/>
              <a:buAutoNum type="romanUcPeriod"/>
            </a:pPr>
            <a:r>
              <a:rPr lang="en-US" sz="1600" b="1" dirty="0" smtClean="0">
                <a:solidFill>
                  <a:srgbClr val="FF0000"/>
                </a:solidFill>
                <a:latin typeface="Times New Roman"/>
              </a:rPr>
              <a:t>Background Environment</a:t>
            </a:r>
            <a:endParaRPr lang="en-US" sz="1600" b="1" dirty="0" smtClean="0">
              <a:solidFill>
                <a:srgbClr val="FF0000"/>
              </a:solidFill>
            </a:endParaRPr>
          </a:p>
          <a:p>
            <a:pPr lvl="1">
              <a:spcBef>
                <a:spcPts val="0"/>
              </a:spcBef>
              <a:spcAft>
                <a:spcPts val="0"/>
              </a:spcAft>
              <a:buFont typeface="+mj-lt"/>
              <a:buAutoNum type="alphaUcPeriod"/>
            </a:pPr>
            <a:r>
              <a:rPr lang="en-US" sz="1400" b="1" dirty="0" smtClean="0">
                <a:latin typeface="Times New Roman"/>
              </a:rPr>
              <a:t>What </a:t>
            </a:r>
            <a:r>
              <a:rPr lang="en-US" sz="1400" b="1" dirty="0">
                <a:latin typeface="Times New Roman"/>
              </a:rPr>
              <a:t>is the background context (legal, cultural, etc.) of this particular commons?</a:t>
            </a:r>
            <a:endParaRPr lang="en-US" sz="1400" b="1" dirty="0"/>
          </a:p>
          <a:p>
            <a:pPr lvl="1">
              <a:spcBef>
                <a:spcPts val="0"/>
              </a:spcBef>
              <a:spcAft>
                <a:spcPts val="0"/>
              </a:spcAft>
              <a:buFont typeface="+mj-lt"/>
              <a:buAutoNum type="alphaUcPeriod"/>
            </a:pPr>
            <a:r>
              <a:rPr lang="en-US" sz="1400" b="1" dirty="0">
                <a:latin typeface="Times New Roman"/>
              </a:rPr>
              <a:t>What is the “default” status of the resources involved in the commons?  Patented?  Copyright? Open?</a:t>
            </a:r>
            <a:endParaRPr lang="en-US" sz="1400" b="1" dirty="0"/>
          </a:p>
          <a:p>
            <a:pPr marL="285750" marR="0" indent="-285750">
              <a:lnSpc>
                <a:spcPct val="115000"/>
              </a:lnSpc>
              <a:spcBef>
                <a:spcPts val="0"/>
              </a:spcBef>
              <a:spcAft>
                <a:spcPts val="0"/>
              </a:spcAft>
              <a:buFont typeface="+mj-lt"/>
              <a:buAutoNum type="romanUcPeriod"/>
            </a:pPr>
            <a:endParaRPr lang="en-US" sz="1400" b="1" dirty="0" smtClean="0">
              <a:latin typeface="Calibri"/>
              <a:ea typeface="Calibri"/>
              <a:cs typeface="Times New Roman"/>
            </a:endParaRPr>
          </a:p>
          <a:p>
            <a:pPr marL="400050" lvl="0" indent="-400050">
              <a:spcBef>
                <a:spcPts val="0"/>
              </a:spcBef>
              <a:spcAft>
                <a:spcPts val="0"/>
              </a:spcAft>
              <a:buFont typeface="+mj-lt"/>
              <a:buAutoNum type="romanUcPeriod"/>
            </a:pPr>
            <a:r>
              <a:rPr lang="en-US" sz="1600" b="1" dirty="0" smtClean="0">
                <a:solidFill>
                  <a:srgbClr val="FF0000"/>
                </a:solidFill>
                <a:latin typeface="Times New Roman"/>
              </a:rPr>
              <a:t>Attributes of the Commons</a:t>
            </a:r>
            <a:endParaRPr lang="en-US" sz="1600" b="1" dirty="0" smtClean="0">
              <a:solidFill>
                <a:srgbClr val="FF0000"/>
              </a:solidFill>
            </a:endParaRPr>
          </a:p>
          <a:p>
            <a:pPr lvl="1">
              <a:spcBef>
                <a:spcPts val="0"/>
              </a:spcBef>
              <a:spcAft>
                <a:spcPts val="0"/>
              </a:spcAft>
              <a:buFont typeface="+mj-lt"/>
              <a:buAutoNum type="alphaUcPeriod"/>
            </a:pPr>
            <a:r>
              <a:rPr lang="en-US" sz="1400" b="1" dirty="0" smtClean="0">
                <a:solidFill>
                  <a:srgbClr val="FFFF00"/>
                </a:solidFill>
                <a:latin typeface="Times New Roman"/>
              </a:rPr>
              <a:t>Resources</a:t>
            </a:r>
            <a:endParaRPr lang="en-US" sz="1400" b="1" dirty="0" smtClean="0">
              <a:solidFill>
                <a:srgbClr val="FFFF00"/>
              </a:solidFill>
            </a:endParaRPr>
          </a:p>
          <a:p>
            <a:pPr marL="1200150" lvl="2" indent="-285750">
              <a:spcBef>
                <a:spcPts val="0"/>
              </a:spcBef>
              <a:spcAft>
                <a:spcPts val="0"/>
              </a:spcAft>
              <a:buFont typeface="+mj-lt"/>
              <a:buAutoNum type="romanLcPeriod"/>
            </a:pPr>
            <a:r>
              <a:rPr lang="en-US" sz="1200" b="1" dirty="0"/>
              <a:t>What resources are pooled and how they are created or obtained</a:t>
            </a:r>
            <a:r>
              <a:rPr lang="en-US" sz="1200" b="1" dirty="0" smtClean="0"/>
              <a:t>?</a:t>
            </a:r>
          </a:p>
          <a:p>
            <a:pPr marL="1200150" lvl="2" indent="-285750">
              <a:spcBef>
                <a:spcPts val="0"/>
              </a:spcBef>
              <a:spcAft>
                <a:spcPts val="0"/>
              </a:spcAft>
              <a:buFont typeface="+mj-lt"/>
              <a:buAutoNum type="romanLcPeriod"/>
            </a:pPr>
            <a:r>
              <a:rPr lang="en-US" sz="1200" b="1" dirty="0" smtClean="0">
                <a:latin typeface="Times New Roman"/>
              </a:rPr>
              <a:t>What are the characteristics of the resources, such as whether they are rival or non-rival, whether they are tangible or intangible, </a:t>
            </a:r>
          </a:p>
          <a:p>
            <a:pPr marL="1200150" lvl="2" indent="-285750">
              <a:spcBef>
                <a:spcPts val="0"/>
              </a:spcBef>
              <a:spcAft>
                <a:spcPts val="0"/>
              </a:spcAft>
              <a:buFont typeface="+mj-lt"/>
              <a:buAutoNum type="romanLcPeriod"/>
            </a:pPr>
            <a:r>
              <a:rPr lang="en-US" sz="1200" b="1" dirty="0" smtClean="0">
                <a:latin typeface="Times New Roman"/>
              </a:rPr>
              <a:t>What technologies and skills are needed to create, obtain, maintain and use them?</a:t>
            </a:r>
            <a:endParaRPr lang="en-US" sz="1200" b="1" dirty="0" smtClean="0"/>
          </a:p>
          <a:p>
            <a:pPr lvl="1">
              <a:spcBef>
                <a:spcPts val="0"/>
              </a:spcBef>
              <a:spcAft>
                <a:spcPts val="0"/>
              </a:spcAft>
              <a:buFont typeface="+mj-lt"/>
              <a:buAutoNum type="alphaUcPeriod"/>
            </a:pPr>
            <a:r>
              <a:rPr lang="en-US" sz="1400" b="1" dirty="0" smtClean="0">
                <a:solidFill>
                  <a:srgbClr val="FFFF00"/>
                </a:solidFill>
                <a:latin typeface="Times New Roman"/>
              </a:rPr>
              <a:t>Community </a:t>
            </a:r>
            <a:r>
              <a:rPr lang="en-US" sz="1400" b="1" dirty="0">
                <a:solidFill>
                  <a:srgbClr val="FFFF00"/>
                </a:solidFill>
                <a:latin typeface="Times New Roman"/>
              </a:rPr>
              <a:t>Members</a:t>
            </a:r>
            <a:endParaRPr lang="en-US" sz="1400" b="1" dirty="0">
              <a:solidFill>
                <a:srgbClr val="FFFF00"/>
              </a:solidFill>
            </a:endParaRPr>
          </a:p>
          <a:p>
            <a:pPr marL="1200150" lvl="2" indent="-285750">
              <a:spcBef>
                <a:spcPts val="0"/>
              </a:spcBef>
              <a:spcAft>
                <a:spcPts val="0"/>
              </a:spcAft>
              <a:buFont typeface="+mj-lt"/>
              <a:buAutoNum type="romanLcPeriod"/>
            </a:pPr>
            <a:r>
              <a:rPr lang="en-US" sz="1200" b="1" dirty="0" smtClean="0">
                <a:latin typeface="Times New Roman"/>
              </a:rPr>
              <a:t>Who are the community </a:t>
            </a:r>
            <a:r>
              <a:rPr lang="en-US" sz="1200" b="1" dirty="0">
                <a:latin typeface="Times New Roman"/>
              </a:rPr>
              <a:t>members and </a:t>
            </a:r>
            <a:r>
              <a:rPr lang="en-US" sz="1200" b="1" dirty="0" smtClean="0">
                <a:latin typeface="Times New Roman"/>
              </a:rPr>
              <a:t>what are their roles?</a:t>
            </a:r>
            <a:endParaRPr lang="en-US" sz="1200" b="1" dirty="0"/>
          </a:p>
          <a:p>
            <a:pPr marL="1200150" lvl="2" indent="-285750">
              <a:spcBef>
                <a:spcPts val="0"/>
              </a:spcBef>
              <a:spcAft>
                <a:spcPts val="0"/>
              </a:spcAft>
              <a:buFont typeface="+mj-lt"/>
              <a:buAutoNum type="romanLcPeriod"/>
            </a:pPr>
            <a:r>
              <a:rPr lang="en-US" sz="1200" b="1" dirty="0" smtClean="0">
                <a:latin typeface="Times New Roman"/>
              </a:rPr>
              <a:t>What are the degree </a:t>
            </a:r>
            <a:r>
              <a:rPr lang="en-US" sz="1200" b="1" dirty="0">
                <a:latin typeface="Times New Roman"/>
              </a:rPr>
              <a:t>and nature of openness of the community with respect to each type of community member and the general </a:t>
            </a:r>
            <a:r>
              <a:rPr lang="en-US" sz="1200" b="1" dirty="0" smtClean="0">
                <a:latin typeface="Times New Roman"/>
              </a:rPr>
              <a:t>public?</a:t>
            </a:r>
            <a:endParaRPr lang="en-US" sz="1200" b="1" dirty="0"/>
          </a:p>
          <a:p>
            <a:pPr lvl="1">
              <a:spcBef>
                <a:spcPts val="0"/>
              </a:spcBef>
              <a:spcAft>
                <a:spcPts val="0"/>
              </a:spcAft>
              <a:buFont typeface="+mj-lt"/>
              <a:buAutoNum type="alphaUcPeriod"/>
            </a:pPr>
            <a:r>
              <a:rPr lang="en-US" sz="1400" b="1" dirty="0">
                <a:solidFill>
                  <a:srgbClr val="FFFF00"/>
                </a:solidFill>
                <a:latin typeface="Times New Roman"/>
              </a:rPr>
              <a:t>Goals and </a:t>
            </a:r>
            <a:r>
              <a:rPr lang="en-US" sz="1400" b="1" dirty="0" smtClean="0">
                <a:solidFill>
                  <a:srgbClr val="FFFF00"/>
                </a:solidFill>
                <a:latin typeface="Times New Roman"/>
              </a:rPr>
              <a:t>Objectives</a:t>
            </a:r>
            <a:endParaRPr lang="en-US" sz="1400" b="1" dirty="0">
              <a:solidFill>
                <a:srgbClr val="FFFF00"/>
              </a:solidFill>
            </a:endParaRPr>
          </a:p>
          <a:p>
            <a:pPr marL="1200150" lvl="2" indent="-285750">
              <a:spcBef>
                <a:spcPts val="0"/>
              </a:spcBef>
              <a:spcAft>
                <a:spcPts val="0"/>
              </a:spcAft>
              <a:buFont typeface="+mj-lt"/>
              <a:buAutoNum type="romanLcPeriod"/>
            </a:pPr>
            <a:r>
              <a:rPr lang="en-US" sz="1200" b="1" dirty="0" smtClean="0">
                <a:latin typeface="Times New Roman"/>
              </a:rPr>
              <a:t>What are the </a:t>
            </a:r>
            <a:r>
              <a:rPr lang="en-US" sz="1200" b="1" dirty="0">
                <a:latin typeface="Times New Roman"/>
              </a:rPr>
              <a:t>goals and </a:t>
            </a:r>
            <a:r>
              <a:rPr lang="en-US" sz="1200" b="1" dirty="0" smtClean="0">
                <a:latin typeface="Times New Roman"/>
              </a:rPr>
              <a:t>objectives, including obstacles or dilemmas to overcome?</a:t>
            </a:r>
            <a:endParaRPr lang="en-US" sz="1200" b="1" dirty="0"/>
          </a:p>
          <a:p>
            <a:pPr marL="1200150" lvl="2" indent="-285750">
              <a:spcBef>
                <a:spcPts val="0"/>
              </a:spcBef>
              <a:spcAft>
                <a:spcPts val="0"/>
              </a:spcAft>
              <a:buFont typeface="+mj-lt"/>
              <a:buAutoNum type="romanLcPeriod"/>
            </a:pPr>
            <a:r>
              <a:rPr lang="en-US" sz="1200" b="1" dirty="0" smtClean="0">
                <a:latin typeface="Times New Roman"/>
              </a:rPr>
              <a:t>What are the </a:t>
            </a:r>
            <a:r>
              <a:rPr lang="en-US" sz="1200" b="1" dirty="0">
                <a:latin typeface="Times New Roman"/>
              </a:rPr>
              <a:t>history and narrative of the </a:t>
            </a:r>
            <a:r>
              <a:rPr lang="en-US" sz="1200" b="1" dirty="0" smtClean="0">
                <a:latin typeface="Times New Roman"/>
              </a:rPr>
              <a:t>commons?</a:t>
            </a:r>
            <a:endParaRPr lang="en-US" sz="1200" b="1" dirty="0"/>
          </a:p>
          <a:p>
            <a:pPr marL="285750" marR="0" indent="-285750">
              <a:lnSpc>
                <a:spcPct val="115000"/>
              </a:lnSpc>
              <a:spcBef>
                <a:spcPts val="0"/>
              </a:spcBef>
              <a:spcAft>
                <a:spcPts val="0"/>
              </a:spcAft>
              <a:buFont typeface="+mj-lt"/>
              <a:buAutoNum type="romanUcPeriod"/>
            </a:pPr>
            <a:endParaRPr lang="en-US" sz="1400" b="1" dirty="0">
              <a:latin typeface="Calibri"/>
              <a:ea typeface="Calibri"/>
              <a:cs typeface="Times New Roman"/>
            </a:endParaRPr>
          </a:p>
          <a:p>
            <a:pPr marL="400050" lvl="0" indent="-400050">
              <a:spcBef>
                <a:spcPts val="0"/>
              </a:spcBef>
              <a:spcAft>
                <a:spcPts val="0"/>
              </a:spcAft>
              <a:buFont typeface="+mj-lt"/>
              <a:buAutoNum type="romanUcPeriod"/>
            </a:pPr>
            <a:r>
              <a:rPr lang="en-US" sz="1600" b="1" dirty="0">
                <a:solidFill>
                  <a:srgbClr val="FF0000"/>
                </a:solidFill>
                <a:latin typeface="Times New Roman"/>
              </a:rPr>
              <a:t>Governance</a:t>
            </a:r>
            <a:endParaRPr lang="en-US" sz="1600" b="1" dirty="0">
              <a:solidFill>
                <a:srgbClr val="FF0000"/>
              </a:solidFill>
            </a:endParaRPr>
          </a:p>
          <a:p>
            <a:pPr marL="685800" lvl="1" indent="-228600">
              <a:spcBef>
                <a:spcPts val="0"/>
              </a:spcBef>
              <a:spcAft>
                <a:spcPts val="0"/>
              </a:spcAft>
              <a:buFont typeface="+mj-lt"/>
              <a:buAutoNum type="alphaUcPeriod"/>
            </a:pPr>
            <a:r>
              <a:rPr lang="en-US" sz="1400" b="1" dirty="0">
                <a:latin typeface="Times New Roman"/>
              </a:rPr>
              <a:t>What are the governance mechanisms of the commons (e.g., membership rules, resource contribution or extraction standards and requirements, conflict resolution mechanisms, sanctions for rule violation</a:t>
            </a:r>
            <a:r>
              <a:rPr lang="en-US" sz="1400" b="1" dirty="0" smtClean="0">
                <a:latin typeface="Times New Roman"/>
              </a:rPr>
              <a:t>)?</a:t>
            </a:r>
            <a:endParaRPr lang="en-US" sz="1400" b="1" dirty="0"/>
          </a:p>
          <a:p>
            <a:pPr marL="685800" lvl="1" indent="-228600">
              <a:spcBef>
                <a:spcPts val="0"/>
              </a:spcBef>
              <a:spcAft>
                <a:spcPts val="0"/>
              </a:spcAft>
              <a:buFont typeface="+mj-lt"/>
              <a:buAutoNum type="alphaUcPeriod"/>
            </a:pPr>
            <a:r>
              <a:rPr lang="en-US" sz="1400" b="1" dirty="0">
                <a:latin typeface="Times New Roman"/>
              </a:rPr>
              <a:t>Who are the decision-makers and how are they selected?</a:t>
            </a:r>
            <a:endParaRPr lang="en-US" sz="1400" b="1" dirty="0"/>
          </a:p>
          <a:p>
            <a:pPr marL="685800" lvl="1" indent="-228600">
              <a:spcBef>
                <a:spcPts val="0"/>
              </a:spcBef>
              <a:spcAft>
                <a:spcPts val="0"/>
              </a:spcAft>
              <a:buFont typeface="+mj-lt"/>
              <a:buAutoNum type="alphaUcPeriod"/>
            </a:pPr>
            <a:r>
              <a:rPr lang="en-US" sz="1400" b="1" dirty="0">
                <a:latin typeface="Times New Roman"/>
              </a:rPr>
              <a:t>What are the institutions that govern decision-making?</a:t>
            </a:r>
            <a:endParaRPr lang="en-US" sz="1400" b="1" dirty="0"/>
          </a:p>
          <a:p>
            <a:pPr marL="685800" lvl="1" indent="-228600">
              <a:spcBef>
                <a:spcPts val="0"/>
              </a:spcBef>
              <a:spcAft>
                <a:spcPts val="0"/>
              </a:spcAft>
              <a:buFont typeface="+mj-lt"/>
              <a:buAutoNum type="alphaUcPeriod"/>
            </a:pPr>
            <a:r>
              <a:rPr lang="en-US" sz="1400" b="1" dirty="0">
                <a:latin typeface="Times New Roman"/>
              </a:rPr>
              <a:t>What informal norms govern the commons?</a:t>
            </a:r>
            <a:endParaRPr lang="en-US" sz="1400" b="1" dirty="0"/>
          </a:p>
          <a:p>
            <a:pPr marL="685800" lvl="1" indent="-228600">
              <a:spcBef>
                <a:spcPts val="0"/>
              </a:spcBef>
              <a:spcAft>
                <a:spcPts val="0"/>
              </a:spcAft>
              <a:buFont typeface="+mj-lt"/>
              <a:buAutoNum type="alphaUcPeriod"/>
            </a:pPr>
            <a:r>
              <a:rPr lang="en-US" sz="1400" b="1" dirty="0">
                <a:latin typeface="Times New Roman"/>
              </a:rPr>
              <a:t>How do nonmembers interact with the commons?  What institutions govern those interactions?</a:t>
            </a:r>
            <a:endParaRPr lang="en-US" sz="1400" b="1" dirty="0"/>
          </a:p>
          <a:p>
            <a:pPr marL="685800" lvl="1" indent="-228600">
              <a:spcBef>
                <a:spcPts val="0"/>
              </a:spcBef>
              <a:spcAft>
                <a:spcPts val="0"/>
              </a:spcAft>
              <a:buFont typeface="+mj-lt"/>
              <a:buAutoNum type="alphaUcPeriod"/>
            </a:pPr>
            <a:r>
              <a:rPr lang="en-US" sz="1400" b="1" dirty="0">
                <a:latin typeface="Times New Roman"/>
              </a:rPr>
              <a:t>What legal structures (including intellectual property rules, subsidies, contract and licensing law, antitrust provisions) govern the functioning of the commons?</a:t>
            </a:r>
            <a:endParaRPr lang="en-US" sz="1400" b="1" dirty="0"/>
          </a:p>
          <a:p>
            <a:pPr marL="285750" marR="0" indent="-285750">
              <a:lnSpc>
                <a:spcPct val="115000"/>
              </a:lnSpc>
              <a:spcBef>
                <a:spcPts val="0"/>
              </a:spcBef>
              <a:spcAft>
                <a:spcPts val="0"/>
              </a:spcAft>
              <a:buFont typeface="+mj-lt"/>
              <a:buAutoNum type="romanUcPeriod"/>
            </a:pPr>
            <a:endParaRPr lang="en-US" sz="1400" b="1" dirty="0">
              <a:latin typeface="Calibri"/>
              <a:ea typeface="Calibri"/>
              <a:cs typeface="Times New Roman"/>
            </a:endParaRPr>
          </a:p>
          <a:p>
            <a:pPr marL="400050" lvl="0" indent="-400050">
              <a:spcBef>
                <a:spcPts val="0"/>
              </a:spcBef>
              <a:spcAft>
                <a:spcPts val="0"/>
              </a:spcAft>
              <a:buFont typeface="+mj-lt"/>
              <a:buAutoNum type="romanUcPeriod"/>
            </a:pPr>
            <a:r>
              <a:rPr lang="en-US" sz="1600" b="1" dirty="0">
                <a:solidFill>
                  <a:srgbClr val="FF0000"/>
                </a:solidFill>
                <a:latin typeface="Times New Roman"/>
              </a:rPr>
              <a:t>Patterns and Outcomes</a:t>
            </a:r>
            <a:endParaRPr lang="en-US" sz="1600" b="1" dirty="0">
              <a:solidFill>
                <a:srgbClr val="FF0000"/>
              </a:solidFill>
            </a:endParaRPr>
          </a:p>
          <a:p>
            <a:pPr lvl="1">
              <a:spcBef>
                <a:spcPts val="0"/>
              </a:spcBef>
              <a:spcAft>
                <a:spcPts val="0"/>
              </a:spcAft>
              <a:buFont typeface="+mj-lt"/>
              <a:buAutoNum type="alphaUcPeriod"/>
            </a:pPr>
            <a:r>
              <a:rPr lang="en-US" sz="1400" b="1" dirty="0">
                <a:latin typeface="Times New Roman"/>
              </a:rPr>
              <a:t>What benefits are delivered to members and to others (including innovations and creative output, production, sharing, and dissemination of those innovations and output to a broader audience, and social interactions that emerge from the commons?)</a:t>
            </a:r>
            <a:endParaRPr lang="en-US" sz="1400" b="1" dirty="0"/>
          </a:p>
          <a:p>
            <a:pPr lvl="1" algn="just">
              <a:spcBef>
                <a:spcPts val="0"/>
              </a:spcBef>
              <a:spcAft>
                <a:spcPts val="0"/>
              </a:spcAft>
              <a:buFont typeface="+mj-lt"/>
              <a:buAutoNum type="alphaUcPeriod"/>
            </a:pPr>
            <a:r>
              <a:rPr lang="en-US" sz="1400" b="1" dirty="0">
                <a:latin typeface="Times New Roman"/>
              </a:rPr>
              <a:t>What costs and risks are associated with the commons, including, for example, any negative externalities</a:t>
            </a:r>
            <a:r>
              <a:rPr lang="en-US" sz="1400" b="1" dirty="0" smtClean="0">
                <a:latin typeface="Times New Roman"/>
              </a:rPr>
              <a:t>?</a:t>
            </a:r>
            <a:endParaRPr lang="en-US" sz="1400" b="1" dirty="0">
              <a:latin typeface="Calibri"/>
              <a:ea typeface="Calibri"/>
              <a:cs typeface="Times New Roman"/>
            </a:endParaRPr>
          </a:p>
          <a:p>
            <a:endParaRPr lang="en-US" dirty="0"/>
          </a:p>
        </p:txBody>
      </p:sp>
    </p:spTree>
    <p:extLst>
      <p:ext uri="{BB962C8B-B14F-4D97-AF65-F5344CB8AC3E}">
        <p14:creationId xmlns:p14="http://schemas.microsoft.com/office/powerpoint/2010/main" val="29841586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228600" y="0"/>
            <a:ext cx="8686800" cy="1066800"/>
          </a:xfrm>
        </p:spPr>
        <p:txBody>
          <a:bodyPr/>
          <a:lstStyle/>
          <a:p>
            <a:pPr eaLnBrk="1" hangingPunct="1"/>
            <a:r>
              <a:rPr lang="en-US" sz="2800" b="1" dirty="0" smtClean="0">
                <a:solidFill>
                  <a:srgbClr val="66FFFF"/>
                </a:solidFill>
                <a:latin typeface="Comic Sans MS" pitchFamily="66" charset="0"/>
              </a:rPr>
              <a:t>GKC Framework applied to NAMDC</a:t>
            </a:r>
          </a:p>
        </p:txBody>
      </p:sp>
      <p:pic>
        <p:nvPicPr>
          <p:cNvPr id="11" name="Content Placeholder 10"/>
          <p:cNvPicPr>
            <a:picLocks noGrp="1" noChangeAspect="1" noChangeArrowheads="1"/>
          </p:cNvPicPr>
          <p:nvPr>
            <p:ph idx="1"/>
          </p:nvPr>
        </p:nvPicPr>
        <p:blipFill>
          <a:blip r:embed="rId3" cstate="print"/>
          <a:srcRect/>
          <a:stretch>
            <a:fillRect/>
          </a:stretch>
        </p:blipFill>
        <p:spPr bwMode="auto">
          <a:xfrm>
            <a:off x="1295400" y="3089910"/>
            <a:ext cx="7136734" cy="3539490"/>
          </a:xfrm>
          <a:prstGeom prst="rect">
            <a:avLst/>
          </a:prstGeom>
          <a:noFill/>
          <a:ln w="76200">
            <a:noFill/>
            <a:miter lim="800000"/>
            <a:headEnd/>
            <a:tailEnd/>
          </a:ln>
          <a:effectLst/>
        </p:spPr>
      </p:pic>
      <p:sp>
        <p:nvSpPr>
          <p:cNvPr id="14" name="TextBox 16"/>
          <p:cNvSpPr txBox="1"/>
          <p:nvPr/>
        </p:nvSpPr>
        <p:spPr>
          <a:xfrm>
            <a:off x="4829734" y="3102114"/>
            <a:ext cx="2590800" cy="707886"/>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b="1" dirty="0" smtClean="0">
                <a:solidFill>
                  <a:srgbClr val="0070C0"/>
                </a:solidFill>
              </a:rPr>
              <a:t>Actions produce resources/ community</a:t>
            </a:r>
            <a:endParaRPr lang="en-US" sz="2000" b="1" dirty="0">
              <a:solidFill>
                <a:srgbClr val="0070C0"/>
              </a:solidFill>
            </a:endParaRPr>
          </a:p>
        </p:txBody>
      </p:sp>
      <p:sp>
        <p:nvSpPr>
          <p:cNvPr id="15" name="TextBox 17"/>
          <p:cNvSpPr txBox="1"/>
          <p:nvPr/>
        </p:nvSpPr>
        <p:spPr>
          <a:xfrm>
            <a:off x="6441140" y="5689937"/>
            <a:ext cx="2093260" cy="1015663"/>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b="1" dirty="0" smtClean="0">
                <a:solidFill>
                  <a:srgbClr val="0070C0"/>
                </a:solidFill>
              </a:rPr>
              <a:t>Outcomes are resources/ attributes</a:t>
            </a:r>
            <a:endParaRPr lang="en-US" sz="2000" b="1" dirty="0">
              <a:solidFill>
                <a:srgbClr val="0070C0"/>
              </a:solidFill>
            </a:endParaRPr>
          </a:p>
        </p:txBody>
      </p:sp>
      <p:sp>
        <p:nvSpPr>
          <p:cNvPr id="2" name="TextBox 1"/>
          <p:cNvSpPr txBox="1"/>
          <p:nvPr/>
        </p:nvSpPr>
        <p:spPr>
          <a:xfrm>
            <a:off x="152400" y="944940"/>
            <a:ext cx="8839199" cy="1323439"/>
          </a:xfrm>
          <a:prstGeom prst="rect">
            <a:avLst/>
          </a:prstGeom>
          <a:noFill/>
        </p:spPr>
        <p:txBody>
          <a:bodyPr wrap="square" rtlCol="0">
            <a:spAutoFit/>
          </a:bodyPr>
          <a:lstStyle/>
          <a:p>
            <a:r>
              <a:rPr lang="en-US" dirty="0" smtClean="0"/>
              <a:t>We focused on </a:t>
            </a:r>
            <a:r>
              <a:rPr lang="en-US" dirty="0" smtClean="0">
                <a:solidFill>
                  <a:srgbClr val="FF0000"/>
                </a:solidFill>
              </a:rPr>
              <a:t>seven Action Arenas</a:t>
            </a:r>
            <a:r>
              <a:rPr lang="en-US" dirty="0" smtClean="0"/>
              <a:t>, which we </a:t>
            </a:r>
            <a:r>
              <a:rPr lang="en-US" dirty="0"/>
              <a:t>grouped loosely into three categories:  </a:t>
            </a:r>
            <a:endParaRPr lang="en-US" dirty="0" smtClean="0"/>
          </a:p>
          <a:p>
            <a:pPr marL="342900" indent="-342900">
              <a:buAutoNum type="alphaLcParenR"/>
            </a:pPr>
            <a:r>
              <a:rPr lang="en-US" dirty="0" smtClean="0"/>
              <a:t>creating </a:t>
            </a:r>
            <a:r>
              <a:rPr lang="en-US" dirty="0"/>
              <a:t>and sustaining a collaborative research community, </a:t>
            </a:r>
            <a:endParaRPr lang="en-US" dirty="0" smtClean="0"/>
          </a:p>
          <a:p>
            <a:pPr marL="342900" indent="-342900">
              <a:buAutoNum type="alphaLcParenR"/>
            </a:pPr>
            <a:r>
              <a:rPr lang="en-US" dirty="0" smtClean="0"/>
              <a:t>developing </a:t>
            </a:r>
            <a:r>
              <a:rPr lang="en-US" dirty="0"/>
              <a:t>and managing a shared pool of research subjects, patient data and biological specimens, and </a:t>
            </a:r>
            <a:endParaRPr lang="en-US" dirty="0" smtClean="0"/>
          </a:p>
          <a:p>
            <a:pPr marL="342900" indent="-342900">
              <a:buAutoNum type="alphaLcParenR"/>
            </a:pPr>
            <a:r>
              <a:rPr lang="en-US" dirty="0" smtClean="0"/>
              <a:t>managing </a:t>
            </a:r>
            <a:r>
              <a:rPr lang="en-US" dirty="0"/>
              <a:t>relationships with pre-existing mitochondrial disease organizations.</a:t>
            </a:r>
          </a:p>
        </p:txBody>
      </p:sp>
    </p:spTree>
    <p:extLst>
      <p:ext uri="{BB962C8B-B14F-4D97-AF65-F5344CB8AC3E}">
        <p14:creationId xmlns:p14="http://schemas.microsoft.com/office/powerpoint/2010/main" val="1381207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Knowledge Commons</a:t>
            </a:r>
            <a:endParaRPr lang="en-US" dirty="0"/>
          </a:p>
        </p:txBody>
      </p:sp>
      <p:sp>
        <p:nvSpPr>
          <p:cNvPr id="3" name="Content Placeholder 2"/>
          <p:cNvSpPr>
            <a:spLocks noGrp="1"/>
          </p:cNvSpPr>
          <p:nvPr>
            <p:ph idx="1"/>
          </p:nvPr>
        </p:nvSpPr>
        <p:spPr/>
        <p:txBody>
          <a:bodyPr/>
          <a:lstStyle/>
          <a:p>
            <a:r>
              <a:rPr lang="en-US" smtClean="0"/>
              <a:t>What is Commons?</a:t>
            </a:r>
          </a:p>
          <a:p>
            <a:r>
              <a:rPr lang="en-US" smtClean="0"/>
              <a:t>Why Commons?  </a:t>
            </a:r>
          </a:p>
          <a:p>
            <a:r>
              <a:rPr lang="en-US" smtClean="0"/>
              <a:t>How Commons?</a:t>
            </a:r>
            <a:endParaRPr lang="en-US" dirty="0" smtClean="0"/>
          </a:p>
        </p:txBody>
      </p:sp>
    </p:spTree>
    <p:extLst>
      <p:ext uri="{BB962C8B-B14F-4D97-AF65-F5344CB8AC3E}">
        <p14:creationId xmlns:p14="http://schemas.microsoft.com/office/powerpoint/2010/main" val="3823636582"/>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228600" y="0"/>
            <a:ext cx="8686800" cy="1066800"/>
          </a:xfrm>
        </p:spPr>
        <p:txBody>
          <a:bodyPr/>
          <a:lstStyle/>
          <a:p>
            <a:pPr eaLnBrk="1" hangingPunct="1"/>
            <a:r>
              <a:rPr lang="en-US" sz="2800" b="1" dirty="0" smtClean="0">
                <a:solidFill>
                  <a:srgbClr val="66FFFF"/>
                </a:solidFill>
                <a:latin typeface="Comic Sans MS" pitchFamily="66" charset="0"/>
              </a:rPr>
              <a:t>GKC Framework applied to NAMDC</a:t>
            </a:r>
          </a:p>
        </p:txBody>
      </p:sp>
      <p:sp>
        <p:nvSpPr>
          <p:cNvPr id="2" name="TextBox 1"/>
          <p:cNvSpPr txBox="1"/>
          <p:nvPr/>
        </p:nvSpPr>
        <p:spPr>
          <a:xfrm>
            <a:off x="152400" y="944940"/>
            <a:ext cx="8839199" cy="4278094"/>
          </a:xfrm>
          <a:prstGeom prst="rect">
            <a:avLst/>
          </a:prstGeom>
          <a:noFill/>
        </p:spPr>
        <p:txBody>
          <a:bodyPr wrap="square" rtlCol="0">
            <a:spAutoFit/>
          </a:bodyPr>
          <a:lstStyle/>
          <a:p>
            <a:r>
              <a:rPr lang="en-US" dirty="0" smtClean="0"/>
              <a:t>We focused on seven Action Arenas, which we </a:t>
            </a:r>
            <a:r>
              <a:rPr lang="en-US" dirty="0"/>
              <a:t>grouped </a:t>
            </a:r>
            <a:r>
              <a:rPr lang="en-US" dirty="0" smtClean="0"/>
              <a:t>into </a:t>
            </a:r>
            <a:r>
              <a:rPr lang="en-US" dirty="0"/>
              <a:t>three categories</a:t>
            </a:r>
            <a:r>
              <a:rPr lang="en-US" dirty="0" smtClean="0"/>
              <a:t>:</a:t>
            </a:r>
          </a:p>
          <a:p>
            <a:r>
              <a:rPr lang="en-US" dirty="0" smtClean="0"/>
              <a:t>  </a:t>
            </a:r>
          </a:p>
          <a:p>
            <a:pPr marL="342900" indent="-342900">
              <a:buAutoNum type="alphaLcParenR"/>
            </a:pPr>
            <a:r>
              <a:rPr lang="en-US" dirty="0" smtClean="0"/>
              <a:t>creating </a:t>
            </a:r>
            <a:r>
              <a:rPr lang="en-US" dirty="0"/>
              <a:t>and sustaining a collaborative research community, </a:t>
            </a:r>
            <a:endParaRPr lang="en-US" dirty="0" smtClean="0"/>
          </a:p>
          <a:p>
            <a:pPr marL="342900" indent="-342900">
              <a:buAutoNum type="alphaLcParenR"/>
            </a:pPr>
            <a:endParaRPr lang="en-US" dirty="0" smtClean="0"/>
          </a:p>
          <a:p>
            <a:pPr marL="800100" lvl="1" indent="-342900">
              <a:buAutoNum type="arabicParenBoth"/>
            </a:pPr>
            <a:r>
              <a:rPr lang="en-US" dirty="0" smtClean="0"/>
              <a:t>determining </a:t>
            </a:r>
            <a:r>
              <a:rPr lang="en-US" dirty="0"/>
              <a:t>NAMDC’s membership, (2) promoting knowledge sharing and collaboration, and (3) recruiting and training mitochondrial disease clinical researchers</a:t>
            </a:r>
            <a:r>
              <a:rPr lang="en-US" dirty="0" smtClean="0"/>
              <a:t>.</a:t>
            </a:r>
          </a:p>
          <a:p>
            <a:pPr marL="800100" lvl="1" indent="-342900">
              <a:buAutoNum type="arabicParenBoth"/>
            </a:pPr>
            <a:endParaRPr lang="en-US" dirty="0" smtClean="0"/>
          </a:p>
          <a:p>
            <a:pPr marL="342900" indent="-342900">
              <a:buAutoNum type="alphaLcParenR"/>
            </a:pPr>
            <a:r>
              <a:rPr lang="en-US" dirty="0" smtClean="0"/>
              <a:t>developing </a:t>
            </a:r>
            <a:r>
              <a:rPr lang="en-US" dirty="0"/>
              <a:t>and managing a shared pool of research subjects, patient data and biological </a:t>
            </a:r>
            <a:r>
              <a:rPr lang="en-US" dirty="0" smtClean="0"/>
              <a:t>specimens:  </a:t>
            </a:r>
            <a:r>
              <a:rPr lang="en-US" i="1" dirty="0" smtClean="0"/>
              <a:t>NAMDC </a:t>
            </a:r>
            <a:r>
              <a:rPr lang="en-US" i="1" dirty="0"/>
              <a:t>Patient Registry and Biorepository Study </a:t>
            </a:r>
            <a:endParaRPr lang="en-US" i="1" dirty="0" smtClean="0"/>
          </a:p>
          <a:p>
            <a:endParaRPr lang="en-US" dirty="0" smtClean="0"/>
          </a:p>
          <a:p>
            <a:pPr lvl="1"/>
            <a:r>
              <a:rPr lang="en-US" dirty="0" smtClean="0"/>
              <a:t>1</a:t>
            </a:r>
            <a:r>
              <a:rPr lang="en-US" dirty="0"/>
              <a:t>) </a:t>
            </a:r>
            <a:r>
              <a:rPr lang="en-US" dirty="0">
                <a:solidFill>
                  <a:srgbClr val="FF0000"/>
                </a:solidFill>
              </a:rPr>
              <a:t>developing the NAMDC Research Diagnostic Criteria</a:t>
            </a:r>
            <a:r>
              <a:rPr lang="en-US" dirty="0"/>
              <a:t>; 2) recruiting patients and collecting the relevant data and </a:t>
            </a:r>
            <a:r>
              <a:rPr lang="en-US" dirty="0" err="1"/>
              <a:t>biospecimens</a:t>
            </a:r>
            <a:r>
              <a:rPr lang="en-US" dirty="0"/>
              <a:t>; and 3) managing and using the pooled research resources.</a:t>
            </a:r>
          </a:p>
          <a:p>
            <a:pPr marL="342900" indent="-342900">
              <a:buAutoNum type="alphaLcParenR"/>
            </a:pPr>
            <a:endParaRPr lang="en-US" dirty="0" smtClean="0"/>
          </a:p>
          <a:p>
            <a:pPr marL="342900" indent="-342900">
              <a:buAutoNum type="alphaLcParenR"/>
            </a:pPr>
            <a:endParaRPr lang="en-US" dirty="0" smtClean="0"/>
          </a:p>
          <a:p>
            <a:r>
              <a:rPr lang="en-US" dirty="0" smtClean="0"/>
              <a:t>c)  managing </a:t>
            </a:r>
            <a:r>
              <a:rPr lang="en-US" dirty="0"/>
              <a:t>relationships with pre-existing mitochondrial disease organizations.</a:t>
            </a:r>
          </a:p>
        </p:txBody>
      </p:sp>
    </p:spTree>
    <p:extLst>
      <p:ext uri="{BB962C8B-B14F-4D97-AF65-F5344CB8AC3E}">
        <p14:creationId xmlns:p14="http://schemas.microsoft.com/office/powerpoint/2010/main" val="8076760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dirty="0" smtClean="0">
                <a:solidFill>
                  <a:srgbClr val="66FFFF"/>
                </a:solidFill>
                <a:latin typeface="Comic Sans MS" pitchFamily="66" charset="0"/>
              </a:rPr>
              <a:t>NAMDC as </a:t>
            </a:r>
            <a:r>
              <a:rPr lang="en-US" sz="3600" b="1" dirty="0" smtClean="0">
                <a:solidFill>
                  <a:srgbClr val="FF0000"/>
                </a:solidFill>
                <a:latin typeface="Comic Sans MS" pitchFamily="66" charset="0"/>
              </a:rPr>
              <a:t>emerging</a:t>
            </a:r>
            <a:r>
              <a:rPr lang="en-US" sz="3600" b="1" dirty="0" smtClean="0">
                <a:solidFill>
                  <a:srgbClr val="66FFFF"/>
                </a:solidFill>
                <a:latin typeface="Comic Sans MS" pitchFamily="66" charset="0"/>
              </a:rPr>
              <a:t> knowledge commons</a:t>
            </a:r>
            <a:r>
              <a:rPr lang="en-US" sz="3600" b="1" dirty="0">
                <a:solidFill>
                  <a:srgbClr val="66FFFF"/>
                </a:solidFill>
                <a:latin typeface="Comic Sans MS" pitchFamily="66" charset="0"/>
              </a:rPr>
              <a:t>	</a:t>
            </a:r>
          </a:p>
        </p:txBody>
      </p:sp>
      <p:sp>
        <p:nvSpPr>
          <p:cNvPr id="3" name="Content Placeholder 2"/>
          <p:cNvSpPr>
            <a:spLocks noGrp="1"/>
          </p:cNvSpPr>
          <p:nvPr>
            <p:ph idx="1"/>
          </p:nvPr>
        </p:nvSpPr>
        <p:spPr>
          <a:xfrm>
            <a:off x="457200" y="1295400"/>
            <a:ext cx="8229600" cy="4830763"/>
          </a:xfrm>
        </p:spPr>
        <p:txBody>
          <a:bodyPr>
            <a:normAutofit fontScale="77500" lnSpcReduction="20000"/>
          </a:bodyPr>
          <a:lstStyle/>
          <a:p>
            <a:r>
              <a:rPr lang="en-US" b="1" i="1" dirty="0" smtClean="0">
                <a:solidFill>
                  <a:srgbClr val="FFFF00"/>
                </a:solidFill>
              </a:rPr>
              <a:t>New </a:t>
            </a:r>
            <a:r>
              <a:rPr lang="en-US" b="1" i="1" dirty="0">
                <a:solidFill>
                  <a:srgbClr val="FFFF00"/>
                </a:solidFill>
              </a:rPr>
              <a:t>medical science</a:t>
            </a:r>
            <a:r>
              <a:rPr lang="en-US" b="1" dirty="0">
                <a:solidFill>
                  <a:srgbClr val="FFFF00"/>
                </a:solidFill>
              </a:rPr>
              <a:t>—rapidly evolving, incredibly complex to diagnose, much less </a:t>
            </a:r>
            <a:r>
              <a:rPr lang="en-US" b="1" dirty="0" smtClean="0">
                <a:solidFill>
                  <a:srgbClr val="FFFF00"/>
                </a:solidFill>
              </a:rPr>
              <a:t>treat</a:t>
            </a:r>
          </a:p>
          <a:p>
            <a:endParaRPr lang="en-US" b="1" dirty="0" smtClean="0">
              <a:solidFill>
                <a:srgbClr val="FFFF00"/>
              </a:solidFill>
            </a:endParaRPr>
          </a:p>
          <a:p>
            <a:pPr lvl="1"/>
            <a:r>
              <a:rPr lang="en-US" b="1" dirty="0" smtClean="0">
                <a:solidFill>
                  <a:srgbClr val="FF0000"/>
                </a:solidFill>
              </a:rPr>
              <a:t>DIAGNOSTIC DILEMMA </a:t>
            </a:r>
            <a:r>
              <a:rPr lang="en-US" b="1" dirty="0" smtClean="0">
                <a:solidFill>
                  <a:srgbClr val="FFFF00"/>
                </a:solidFill>
              </a:rPr>
              <a:t>—developing diagnostic criteria for clinical vs. research purposes in the face of considerable uncertainty = </a:t>
            </a:r>
            <a:r>
              <a:rPr lang="en-US" b="1" dirty="0" smtClean="0">
                <a:solidFill>
                  <a:srgbClr val="FF0000"/>
                </a:solidFill>
              </a:rPr>
              <a:t>Major Action Arena</a:t>
            </a:r>
          </a:p>
          <a:p>
            <a:pPr lvl="1"/>
            <a:endParaRPr lang="en-US" b="1" i="1" dirty="0"/>
          </a:p>
          <a:p>
            <a:r>
              <a:rPr lang="en-US" b="1" i="1" dirty="0">
                <a:solidFill>
                  <a:srgbClr val="FFFF00"/>
                </a:solidFill>
              </a:rPr>
              <a:t>New consortium</a:t>
            </a:r>
            <a:r>
              <a:rPr lang="en-US" b="1" dirty="0">
                <a:solidFill>
                  <a:srgbClr val="FFFF00"/>
                </a:solidFill>
              </a:rPr>
              <a:t>—history and early </a:t>
            </a:r>
            <a:r>
              <a:rPr lang="en-US" b="1" dirty="0" smtClean="0">
                <a:solidFill>
                  <a:srgbClr val="FFFF00"/>
                </a:solidFill>
              </a:rPr>
              <a:t>stage </a:t>
            </a:r>
            <a:r>
              <a:rPr lang="en-US" b="1" dirty="0">
                <a:solidFill>
                  <a:srgbClr val="FFFF00"/>
                </a:solidFill>
              </a:rPr>
              <a:t>development of community, governance institutions, etc</a:t>
            </a:r>
            <a:r>
              <a:rPr lang="en-US" b="1" dirty="0" smtClean="0">
                <a:solidFill>
                  <a:srgbClr val="FFFF00"/>
                </a:solidFill>
              </a:rPr>
              <a:t>.</a:t>
            </a:r>
          </a:p>
          <a:p>
            <a:endParaRPr lang="en-US" b="1" dirty="0" smtClean="0">
              <a:solidFill>
                <a:srgbClr val="FFFF00"/>
              </a:solidFill>
            </a:endParaRPr>
          </a:p>
          <a:p>
            <a:pPr lvl="1"/>
            <a:r>
              <a:rPr lang="en-US" b="1" dirty="0" smtClean="0">
                <a:solidFill>
                  <a:srgbClr val="FFFF00"/>
                </a:solidFill>
              </a:rPr>
              <a:t>Early failures to obtain RDCRN funding, ARRA funding, 2011 transition into RDCRN, 2014 renewal of RDCRN grant</a:t>
            </a:r>
          </a:p>
          <a:p>
            <a:pPr lvl="1"/>
            <a:r>
              <a:rPr lang="en-US" b="1" dirty="0" smtClean="0">
                <a:solidFill>
                  <a:srgbClr val="FFFF00"/>
                </a:solidFill>
              </a:rPr>
              <a:t>2014 emergence of Committees – see next slide</a:t>
            </a:r>
            <a:endParaRPr lang="en-US" b="1" dirty="0">
              <a:solidFill>
                <a:srgbClr val="FFFF00"/>
              </a:solidFill>
            </a:endParaRPr>
          </a:p>
        </p:txBody>
      </p:sp>
    </p:spTree>
    <p:extLst>
      <p:ext uri="{BB962C8B-B14F-4D97-AF65-F5344CB8AC3E}">
        <p14:creationId xmlns:p14="http://schemas.microsoft.com/office/powerpoint/2010/main" val="4149210430"/>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solidFill>
                  <a:srgbClr val="66FFFF"/>
                </a:solidFill>
                <a:latin typeface="Comic Sans MS" pitchFamily="66" charset="0"/>
              </a:rPr>
              <a:t>Committee Structure (2014)</a:t>
            </a:r>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33400" y="1676400"/>
            <a:ext cx="8172898" cy="388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61182730"/>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solidFill>
                  <a:srgbClr val="66FFFF"/>
                </a:solidFill>
                <a:latin typeface="Comic Sans MS" pitchFamily="66" charset="0"/>
              </a:rPr>
              <a:t>Committee Structure (2014)</a:t>
            </a:r>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33400" y="1676400"/>
            <a:ext cx="8172898" cy="388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5257800" y="3657600"/>
            <a:ext cx="1143000" cy="2057400"/>
          </a:xfrm>
          <a:prstGeom prst="rect">
            <a:avLst/>
          </a:prstGeom>
          <a:solidFill>
            <a:srgbClr val="FFC000">
              <a:alpha val="3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33842106"/>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55000" lnSpcReduction="20000"/>
          </a:bodyPr>
          <a:lstStyle/>
          <a:p>
            <a:r>
              <a:rPr lang="en-US" sz="4400" i="1" dirty="0">
                <a:solidFill>
                  <a:srgbClr val="FF0000"/>
                </a:solidFill>
              </a:rPr>
              <a:t>“One of the great problems in our field is diagnosing mitochondrial disease. It’s not one disease but many, probably hundreds or more. It’s a dilemma.” </a:t>
            </a:r>
            <a:endParaRPr lang="en-US" sz="4400" i="1" dirty="0" smtClean="0">
              <a:solidFill>
                <a:srgbClr val="FF0000"/>
              </a:solidFill>
            </a:endParaRPr>
          </a:p>
          <a:p>
            <a:endParaRPr lang="en-US" dirty="0"/>
          </a:p>
          <a:p>
            <a:r>
              <a:rPr lang="en-US" dirty="0" smtClean="0"/>
              <a:t>“Frankly</a:t>
            </a:r>
            <a:r>
              <a:rPr lang="en-US" dirty="0"/>
              <a:t>, I think among rare diseases, mitochondrial diseases are among the most </a:t>
            </a:r>
            <a:r>
              <a:rPr lang="en-US" dirty="0" err="1">
                <a:solidFill>
                  <a:srgbClr val="FF0000"/>
                </a:solidFill>
              </a:rPr>
              <a:t>overdiagnosed</a:t>
            </a:r>
            <a:r>
              <a:rPr lang="en-US" dirty="0">
                <a:solidFill>
                  <a:srgbClr val="FF0000"/>
                </a:solidFill>
              </a:rPr>
              <a:t> </a:t>
            </a:r>
            <a:r>
              <a:rPr lang="en-US" dirty="0"/>
              <a:t>and </a:t>
            </a:r>
            <a:r>
              <a:rPr lang="en-US" dirty="0">
                <a:solidFill>
                  <a:srgbClr val="FF0000"/>
                </a:solidFill>
              </a:rPr>
              <a:t>underdiagnosed</a:t>
            </a:r>
            <a:r>
              <a:rPr lang="en-US" dirty="0"/>
              <a:t> because they’re so diverse. They’re underdiagnosed because people just don’t recognize them, and then they’re </a:t>
            </a:r>
            <a:r>
              <a:rPr lang="en-US" dirty="0" err="1"/>
              <a:t>overdiagnosed</a:t>
            </a:r>
            <a:r>
              <a:rPr lang="en-US" dirty="0"/>
              <a:t> because whenever there’s a patient with a complex multi-systemic disease, people throw up their hands and say, "Must be a mitochondrial disease". </a:t>
            </a:r>
            <a:r>
              <a:rPr lang="en-US" dirty="0">
                <a:solidFill>
                  <a:srgbClr val="FF0000"/>
                </a:solidFill>
              </a:rPr>
              <a:t>We felt obliged to really set up criteria</a:t>
            </a:r>
            <a:r>
              <a:rPr lang="en-US" dirty="0"/>
              <a:t> for our sake, for stratifying the registry, the patients in a registry. Also </a:t>
            </a:r>
            <a:r>
              <a:rPr lang="en-US" dirty="0" smtClean="0"/>
              <a:t>for </a:t>
            </a:r>
            <a:r>
              <a:rPr lang="en-US" dirty="0"/>
              <a:t>research purposes, because we take the possible and probable patients and we may do additional genetic or molecular studies to define them better. And also just to say that there are a couple of patients that are very unlikely to have mitochondrial disease even though they were diagnosed by supposed experts who entered all these patients into the registry. [W]</a:t>
            </a:r>
            <a:r>
              <a:rPr lang="en-US" dirty="0" err="1"/>
              <a:t>e’re</a:t>
            </a:r>
            <a:r>
              <a:rPr lang="en-US" dirty="0"/>
              <a:t> trying to use that as an educational tool so that when we put the patients through the diagnostic criteria, or their information through the criteria,</a:t>
            </a:r>
            <a:r>
              <a:rPr lang="en-US" dirty="0">
                <a:solidFill>
                  <a:srgbClr val="FF0000"/>
                </a:solidFill>
              </a:rPr>
              <a:t> we send back a letter to the site investigators and inform them what their NAMDC diagnosis is and level of probability. We’re actually going through this exercise, and we’re having people reevaluate their original diagnosis to see if they agree with the NAMDC criteria or not and if not why, and we’re revising our diagnostic criteria. It’s a back and forth activity here that’s in progress</a:t>
            </a:r>
            <a:r>
              <a:rPr lang="en-US" dirty="0" smtClean="0"/>
              <a:t>.”</a:t>
            </a:r>
            <a:endParaRPr lang="en-US" dirty="0"/>
          </a:p>
        </p:txBody>
      </p:sp>
    </p:spTree>
    <p:extLst>
      <p:ext uri="{BB962C8B-B14F-4D97-AF65-F5344CB8AC3E}">
        <p14:creationId xmlns:p14="http://schemas.microsoft.com/office/powerpoint/2010/main" val="2460288055"/>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solidFill>
                  <a:srgbClr val="66FFFF"/>
                </a:solidFill>
                <a:latin typeface="Comic Sans MS" pitchFamily="66" charset="0"/>
              </a:rPr>
              <a:t>Limited expertise (x2)</a:t>
            </a:r>
          </a:p>
        </p:txBody>
      </p:sp>
      <p:sp>
        <p:nvSpPr>
          <p:cNvPr id="3" name="Content Placeholder 2"/>
          <p:cNvSpPr>
            <a:spLocks noGrp="1"/>
          </p:cNvSpPr>
          <p:nvPr>
            <p:ph idx="1"/>
          </p:nvPr>
        </p:nvSpPr>
        <p:spPr/>
        <p:txBody>
          <a:bodyPr>
            <a:normAutofit fontScale="70000" lnSpcReduction="20000"/>
          </a:bodyPr>
          <a:lstStyle/>
          <a:p>
            <a:r>
              <a:rPr lang="en-US" dirty="0" smtClean="0"/>
              <a:t>“Why </a:t>
            </a:r>
            <a:r>
              <a:rPr lang="en-US" dirty="0"/>
              <a:t>do you need diagnostic criteria [when] you have experts diagnosing people? There’s two [reasons]: One is … there’s very few of these experts, and so if they feel that mitochondrial disease is under diagnosed, you want to give [the diagnostic criteria] to people who aren’t experts so they can check off the checklist and say, "Oh, you’ve got mitochondrial disease," or, "You don’t." But the other, which goes unsaid, is that there’s very little agreement between these experts, and the same people will say, "Yes, you’ve" - I mean some of them are unambiguous; the very syndromes are unambiguous, but a lot of them are ambiguous, and there’ve been long, not fights, but vigorous conversations about how to define each one. And still, we had … a version that we came up with and then we ran it against the actual patient population, and the results of that were very controversial</a:t>
            </a:r>
            <a:r>
              <a:rPr lang="en-US" dirty="0" smtClean="0"/>
              <a:t>.”</a:t>
            </a:r>
          </a:p>
          <a:p>
            <a:endParaRPr lang="en-US" dirty="0"/>
          </a:p>
          <a:p>
            <a:endParaRPr lang="en-US" dirty="0"/>
          </a:p>
        </p:txBody>
      </p:sp>
    </p:spTree>
    <p:extLst>
      <p:ext uri="{BB962C8B-B14F-4D97-AF65-F5344CB8AC3E}">
        <p14:creationId xmlns:p14="http://schemas.microsoft.com/office/powerpoint/2010/main" val="3145260022"/>
      </p:ext>
    </p:extLst>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solidFill>
                  <a:srgbClr val="66FFFF"/>
                </a:solidFill>
                <a:latin typeface="Comic Sans MS" pitchFamily="66" charset="0"/>
              </a:rPr>
              <a:t>For research </a:t>
            </a:r>
            <a:r>
              <a:rPr lang="en-US" sz="3200" b="1" dirty="0" smtClean="0">
                <a:solidFill>
                  <a:srgbClr val="66FFFF"/>
                </a:solidFill>
                <a:latin typeface="Comic Sans MS" pitchFamily="66" charset="0"/>
              </a:rPr>
              <a:t>purposes …</a:t>
            </a:r>
            <a:endParaRPr lang="en-US" sz="3200" b="1" dirty="0">
              <a:solidFill>
                <a:srgbClr val="66FFFF"/>
              </a:solidFill>
              <a:latin typeface="Comic Sans MS" pitchFamily="66" charset="0"/>
            </a:endParaRPr>
          </a:p>
        </p:txBody>
      </p:sp>
      <p:sp>
        <p:nvSpPr>
          <p:cNvPr id="3" name="Content Placeholder 2"/>
          <p:cNvSpPr>
            <a:spLocks noGrp="1"/>
          </p:cNvSpPr>
          <p:nvPr>
            <p:ph idx="1"/>
          </p:nvPr>
        </p:nvSpPr>
        <p:spPr/>
        <p:txBody>
          <a:bodyPr/>
          <a:lstStyle/>
          <a:p>
            <a:r>
              <a:rPr lang="en-US" dirty="0"/>
              <a:t>“[Y]</a:t>
            </a:r>
            <a:r>
              <a:rPr lang="en-US" dirty="0" err="1"/>
              <a:t>ou</a:t>
            </a:r>
            <a:r>
              <a:rPr lang="en-US" dirty="0"/>
              <a:t> want as clean a population as you can study, and so the diagnostic criteria are much tighter.” </a:t>
            </a:r>
          </a:p>
        </p:txBody>
      </p:sp>
    </p:spTree>
    <p:extLst>
      <p:ext uri="{BB962C8B-B14F-4D97-AF65-F5344CB8AC3E}">
        <p14:creationId xmlns:p14="http://schemas.microsoft.com/office/powerpoint/2010/main" val="42851322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solidFill>
                  <a:srgbClr val="66FFFF"/>
                </a:solidFill>
                <a:latin typeface="Comic Sans MS" pitchFamily="66" charset="0"/>
              </a:rPr>
              <a:t>Limited expertise, data entry, and the “computer”</a:t>
            </a:r>
          </a:p>
        </p:txBody>
      </p:sp>
      <p:sp>
        <p:nvSpPr>
          <p:cNvPr id="3" name="Content Placeholder 2"/>
          <p:cNvSpPr>
            <a:spLocks noGrp="1"/>
          </p:cNvSpPr>
          <p:nvPr>
            <p:ph idx="1"/>
          </p:nvPr>
        </p:nvSpPr>
        <p:spPr/>
        <p:txBody>
          <a:bodyPr>
            <a:normAutofit fontScale="92500" lnSpcReduction="20000"/>
          </a:bodyPr>
          <a:lstStyle/>
          <a:p>
            <a:r>
              <a:rPr lang="en-US" dirty="0" smtClean="0"/>
              <a:t>“In </a:t>
            </a:r>
            <a:r>
              <a:rPr lang="en-US" dirty="0"/>
              <a:t>my head, if I have liver disease, I would check off </a:t>
            </a:r>
            <a:r>
              <a:rPr lang="en-US" dirty="0" err="1"/>
              <a:t>hepatopathy</a:t>
            </a:r>
            <a:r>
              <a:rPr lang="en-US" dirty="0"/>
              <a:t>, or something. But if a person who does not understand the term </a:t>
            </a:r>
            <a:r>
              <a:rPr lang="en-US" dirty="0" err="1"/>
              <a:t>hepatopathy</a:t>
            </a:r>
            <a:r>
              <a:rPr lang="en-US" dirty="0"/>
              <a:t>, is entering the data for you, he or she sees a spreadsheet, the liver enzymes are abnormal, all the liver functions are abnormal, but there is no place to enter the liver enzymes are abnormal. So he/she does not mark that column there is liver involvement. The computer looks at it and says how can you call it </a:t>
            </a:r>
            <a:r>
              <a:rPr lang="en-US" dirty="0" err="1"/>
              <a:t>Alpers</a:t>
            </a:r>
            <a:r>
              <a:rPr lang="en-US" dirty="0"/>
              <a:t> when you don’t have liver involvement? I am rejecting it</a:t>
            </a:r>
            <a:r>
              <a:rPr lang="en-US" dirty="0" smtClean="0"/>
              <a:t>.”</a:t>
            </a:r>
            <a:endParaRPr lang="en-US" dirty="0"/>
          </a:p>
        </p:txBody>
      </p:sp>
    </p:spTree>
    <p:extLst>
      <p:ext uri="{BB962C8B-B14F-4D97-AF65-F5344CB8AC3E}">
        <p14:creationId xmlns:p14="http://schemas.microsoft.com/office/powerpoint/2010/main" val="188346451"/>
      </p:ext>
    </p:extLst>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solidFill>
                  <a:srgbClr val="66FFFF"/>
                </a:solidFill>
                <a:latin typeface="Comic Sans MS" pitchFamily="66" charset="0"/>
              </a:rPr>
              <a:t>Diagnostic criteria and the unknown</a:t>
            </a:r>
            <a:endParaRPr lang="en-US" sz="3200" b="1" dirty="0">
              <a:solidFill>
                <a:srgbClr val="66FFFF"/>
              </a:solidFill>
              <a:latin typeface="Comic Sans MS" pitchFamily="66" charset="0"/>
            </a:endParaRPr>
          </a:p>
        </p:txBody>
      </p:sp>
      <p:sp>
        <p:nvSpPr>
          <p:cNvPr id="3" name="Content Placeholder 2"/>
          <p:cNvSpPr>
            <a:spLocks noGrp="1"/>
          </p:cNvSpPr>
          <p:nvPr>
            <p:ph idx="1"/>
          </p:nvPr>
        </p:nvSpPr>
        <p:spPr/>
        <p:txBody>
          <a:bodyPr>
            <a:normAutofit fontScale="85000" lnSpcReduction="20000"/>
          </a:bodyPr>
          <a:lstStyle/>
          <a:p>
            <a:r>
              <a:rPr lang="en-US" dirty="0"/>
              <a:t>“So one of the inherent catch-22s in all this is that you set up criteria based upon what you know. But if you only know 15% of the causes of diseases then your criteria are only going to let you capture that 15%. It’s not going to let you capture the unknown.” </a:t>
            </a:r>
            <a:endParaRPr lang="en-US" dirty="0" smtClean="0"/>
          </a:p>
          <a:p>
            <a:endParaRPr lang="en-US" dirty="0"/>
          </a:p>
          <a:p>
            <a:r>
              <a:rPr lang="en-US" dirty="0" smtClean="0"/>
              <a:t>“For </a:t>
            </a:r>
            <a:r>
              <a:rPr lang="en-US" dirty="0"/>
              <a:t>example, the new </a:t>
            </a:r>
            <a:r>
              <a:rPr lang="en-US" dirty="0" err="1"/>
              <a:t>mito</a:t>
            </a:r>
            <a:r>
              <a:rPr lang="en-US" dirty="0"/>
              <a:t> disease that we just discovered it’s showing to affect the bones. We don’t ask one question about bones [in the diagnostic criteria]. Zero. Zip. … So we would never capture the disease that involved the bones because we never asked</a:t>
            </a:r>
            <a:r>
              <a:rPr lang="en-US" dirty="0" smtClean="0"/>
              <a:t>.”</a:t>
            </a:r>
            <a:endParaRPr lang="en-US" dirty="0"/>
          </a:p>
        </p:txBody>
      </p:sp>
    </p:spTree>
    <p:extLst>
      <p:ext uri="{BB962C8B-B14F-4D97-AF65-F5344CB8AC3E}">
        <p14:creationId xmlns:p14="http://schemas.microsoft.com/office/powerpoint/2010/main" val="1073695954"/>
      </p:ext>
    </p:extLst>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lnSpcReduction="20000"/>
          </a:bodyPr>
          <a:lstStyle/>
          <a:p>
            <a:r>
              <a:rPr lang="en-US" dirty="0" smtClean="0">
                <a:solidFill>
                  <a:srgbClr val="FF0000"/>
                </a:solidFill>
              </a:rPr>
              <a:t>Bottom line</a:t>
            </a:r>
            <a:r>
              <a:rPr lang="en-US" dirty="0" smtClean="0"/>
              <a:t>: diagnostic criteria is its own complex knowledge problem that requires a scientific approach that can dynamically adjust to deal with significant uncertainties</a:t>
            </a:r>
          </a:p>
          <a:p>
            <a:r>
              <a:rPr lang="en-US" dirty="0" smtClean="0"/>
              <a:t>Yet it is a critical precursor to other knowledge production activities, including building a usable patient database, data mining, research, and clinical trials.</a:t>
            </a:r>
          </a:p>
          <a:p>
            <a:r>
              <a:rPr lang="en-US" dirty="0" smtClean="0"/>
              <a:t>Highlights a different type of knowledge dilemma, one familiar to those who study research tools, but different in some dimensions such as role of clinical diagnoses of current patients and need to use their data.</a:t>
            </a:r>
          </a:p>
        </p:txBody>
      </p:sp>
    </p:spTree>
    <p:extLst>
      <p:ext uri="{BB962C8B-B14F-4D97-AF65-F5344CB8AC3E}">
        <p14:creationId xmlns:p14="http://schemas.microsoft.com/office/powerpoint/2010/main" val="217233073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Knowledge Commons</a:t>
            </a:r>
            <a:endParaRPr lang="en-US" dirty="0"/>
          </a:p>
        </p:txBody>
      </p:sp>
      <p:sp>
        <p:nvSpPr>
          <p:cNvPr id="3" name="Content Placeholder 2"/>
          <p:cNvSpPr>
            <a:spLocks noGrp="1"/>
          </p:cNvSpPr>
          <p:nvPr>
            <p:ph idx="1"/>
          </p:nvPr>
        </p:nvSpPr>
        <p:spPr/>
        <p:txBody>
          <a:bodyPr/>
          <a:lstStyle/>
          <a:p>
            <a:r>
              <a:rPr lang="en-US" dirty="0" smtClean="0"/>
              <a:t>What is Commons?</a:t>
            </a:r>
          </a:p>
          <a:p>
            <a:pPr lvl="1"/>
            <a:r>
              <a:rPr lang="en-US" b="1" dirty="0"/>
              <a:t>Commons are resource </a:t>
            </a:r>
            <a:r>
              <a:rPr lang="en-US" b="1" dirty="0" smtClean="0"/>
              <a:t>management /</a:t>
            </a:r>
            <a:r>
              <a:rPr lang="en-US" b="1" dirty="0"/>
              <a:t>governance institutions that enable sustainable shared use of certain resources within a community.</a:t>
            </a:r>
            <a:endParaRPr lang="en-US" b="1" dirty="0" smtClean="0"/>
          </a:p>
          <a:p>
            <a:r>
              <a:rPr lang="en-US" dirty="0" smtClean="0"/>
              <a:t>Why Commons?  </a:t>
            </a:r>
          </a:p>
          <a:p>
            <a:r>
              <a:rPr lang="en-US" dirty="0" smtClean="0"/>
              <a:t>How Commons?</a:t>
            </a:r>
          </a:p>
        </p:txBody>
      </p:sp>
    </p:spTree>
    <p:extLst>
      <p:ext uri="{BB962C8B-B14F-4D97-AF65-F5344CB8AC3E}">
        <p14:creationId xmlns:p14="http://schemas.microsoft.com/office/powerpoint/2010/main" val="2336125047"/>
      </p:ext>
    </p:extLst>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solidFill>
                  <a:srgbClr val="66FFFF"/>
                </a:solidFill>
                <a:latin typeface="Comic Sans MS" pitchFamily="66" charset="0"/>
              </a:rPr>
              <a:t>Some interesting differences btw UCDC and NAMDC</a:t>
            </a:r>
          </a:p>
        </p:txBody>
      </p:sp>
      <p:sp>
        <p:nvSpPr>
          <p:cNvPr id="3" name="Content Placeholder 2"/>
          <p:cNvSpPr>
            <a:spLocks noGrp="1"/>
          </p:cNvSpPr>
          <p:nvPr>
            <p:ph idx="1"/>
          </p:nvPr>
        </p:nvSpPr>
        <p:spPr/>
        <p:txBody>
          <a:bodyPr>
            <a:normAutofit lnSpcReduction="10000"/>
          </a:bodyPr>
          <a:lstStyle/>
          <a:p>
            <a:r>
              <a:rPr lang="en-US" dirty="0" smtClean="0"/>
              <a:t>Very different diseases in terms of biology, diagnosis, treatments, …</a:t>
            </a:r>
          </a:p>
          <a:p>
            <a:r>
              <a:rPr lang="en-US" dirty="0" smtClean="0"/>
              <a:t>Diagnostic action arena </a:t>
            </a:r>
          </a:p>
          <a:p>
            <a:r>
              <a:rPr lang="en-US" dirty="0" smtClean="0"/>
              <a:t>Community: inclusion of site coordinators</a:t>
            </a:r>
          </a:p>
          <a:p>
            <a:pPr lvl="1"/>
            <a:r>
              <a:rPr lang="en-US" dirty="0" smtClean="0"/>
              <a:t>Participation in meetings; attendance; collaboration</a:t>
            </a:r>
          </a:p>
          <a:p>
            <a:pPr lvl="1"/>
            <a:r>
              <a:rPr lang="en-US" dirty="0" smtClean="0"/>
              <a:t>Funding models</a:t>
            </a:r>
          </a:p>
          <a:p>
            <a:pPr lvl="2"/>
            <a:r>
              <a:rPr lang="en-US" dirty="0" smtClean="0"/>
              <a:t>UCDC: annual sum $ to each site</a:t>
            </a:r>
          </a:p>
          <a:p>
            <a:pPr lvl="2"/>
            <a:r>
              <a:rPr lang="en-US" dirty="0" smtClean="0"/>
              <a:t>NAMDC: pays sites on a per-patient basis</a:t>
            </a:r>
            <a:endParaRPr lang="en-US" dirty="0"/>
          </a:p>
        </p:txBody>
      </p:sp>
    </p:spTree>
    <p:extLst>
      <p:ext uri="{BB962C8B-B14F-4D97-AF65-F5344CB8AC3E}">
        <p14:creationId xmlns:p14="http://schemas.microsoft.com/office/powerpoint/2010/main" val="472443362"/>
      </p:ext>
    </p:extLst>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solidFill>
                  <a:srgbClr val="66FFFF"/>
                </a:solidFill>
                <a:latin typeface="Comic Sans MS" pitchFamily="66" charset="0"/>
              </a:rPr>
              <a:t>If time permits,</a:t>
            </a:r>
          </a:p>
        </p:txBody>
      </p:sp>
      <p:sp>
        <p:nvSpPr>
          <p:cNvPr id="3" name="Content Placeholder 2"/>
          <p:cNvSpPr>
            <a:spLocks noGrp="1"/>
          </p:cNvSpPr>
          <p:nvPr>
            <p:ph idx="1"/>
          </p:nvPr>
        </p:nvSpPr>
        <p:spPr/>
        <p:txBody>
          <a:bodyPr/>
          <a:lstStyle/>
          <a:p>
            <a:r>
              <a:rPr lang="en-US" dirty="0" smtClean="0"/>
              <a:t>Successes and failures</a:t>
            </a:r>
          </a:p>
          <a:p>
            <a:pPr lvl="1"/>
            <a:r>
              <a:rPr lang="en-US" dirty="0" smtClean="0"/>
              <a:t>Moderate success in building its community (sites, researchers, patients) and resources (patient registry, database platform, diagnostic criteria)</a:t>
            </a:r>
          </a:p>
          <a:p>
            <a:pPr lvl="1"/>
            <a:r>
              <a:rPr lang="en-US" dirty="0" smtClean="0"/>
              <a:t>Less successful with longitudinal study – follow-up with patients, and with biorepository </a:t>
            </a:r>
          </a:p>
          <a:p>
            <a:pPr lvl="1"/>
            <a:r>
              <a:rPr lang="en-US" dirty="0" smtClean="0"/>
              <a:t>Increase in collaboration, as seen in significant increase in co-authorship among PIs</a:t>
            </a:r>
          </a:p>
          <a:p>
            <a:pPr lvl="1"/>
            <a:r>
              <a:rPr lang="en-US" dirty="0" smtClean="0"/>
              <a:t>Success in getting RDCRN funding</a:t>
            </a:r>
            <a:endParaRPr lang="en-US" dirty="0"/>
          </a:p>
        </p:txBody>
      </p:sp>
    </p:spTree>
    <p:extLst>
      <p:ext uri="{BB962C8B-B14F-4D97-AF65-F5344CB8AC3E}">
        <p14:creationId xmlns:p14="http://schemas.microsoft.com/office/powerpoint/2010/main" val="1663174899"/>
      </p:ext>
    </p:extLst>
  </p:cSld>
  <p:clrMapOvr>
    <a:masterClrMapping/>
  </p:clrMapOvr>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Exploring Privacy as Commons</a:t>
            </a:r>
            <a:endParaRPr lang="en-US" dirty="0"/>
          </a:p>
        </p:txBody>
      </p:sp>
      <p:sp>
        <p:nvSpPr>
          <p:cNvPr id="3" name="Subtitle 2"/>
          <p:cNvSpPr>
            <a:spLocks noGrp="1"/>
          </p:cNvSpPr>
          <p:nvPr>
            <p:ph type="subTitle" idx="1"/>
          </p:nvPr>
        </p:nvSpPr>
        <p:spPr/>
        <p:txBody>
          <a:bodyPr>
            <a:normAutofit fontScale="85000" lnSpcReduction="20000"/>
          </a:bodyPr>
          <a:lstStyle/>
          <a:p>
            <a:r>
              <a:rPr lang="en-US" dirty="0"/>
              <a:t>Madelyn </a:t>
            </a:r>
            <a:r>
              <a:rPr lang="en-US" dirty="0" err="1" smtClean="0"/>
              <a:t>Sanfilippo</a:t>
            </a:r>
            <a:r>
              <a:rPr lang="en-US" dirty="0" smtClean="0"/>
              <a:t>,</a:t>
            </a:r>
          </a:p>
          <a:p>
            <a:r>
              <a:rPr lang="en-US" dirty="0" smtClean="0"/>
              <a:t>Brett </a:t>
            </a:r>
            <a:r>
              <a:rPr lang="en-US" dirty="0" err="1" smtClean="0"/>
              <a:t>Frischmann</a:t>
            </a:r>
            <a:r>
              <a:rPr lang="en-US" dirty="0" smtClean="0"/>
              <a:t>,</a:t>
            </a:r>
          </a:p>
          <a:p>
            <a:r>
              <a:rPr lang="en-US" dirty="0" smtClean="0"/>
              <a:t>and </a:t>
            </a:r>
          </a:p>
          <a:p>
            <a:r>
              <a:rPr lang="en-US" dirty="0" smtClean="0"/>
              <a:t>Kathy Strandburg</a:t>
            </a:r>
            <a:endParaRPr lang="en-US" dirty="0"/>
          </a:p>
        </p:txBody>
      </p:sp>
      <p:pic>
        <p:nvPicPr>
          <p:cNvPr id="4" name="Picture 3" descr="https://global.oup.com/academic/covers/pop-up/978019022582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9600" y="4267200"/>
            <a:ext cx="1342030" cy="203899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http://lorrie.cranor.org/quilts/ceiling.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24963"/>
          <a:stretch/>
        </p:blipFill>
        <p:spPr bwMode="auto">
          <a:xfrm>
            <a:off x="6858000" y="4267200"/>
            <a:ext cx="1348236" cy="2057400"/>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6858000" y="4572000"/>
            <a:ext cx="1146401" cy="1273361"/>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sz="1600" b="1" dirty="0" smtClean="0"/>
              <a:t>Governing Medical Commons</a:t>
            </a:r>
          </a:p>
          <a:p>
            <a:r>
              <a:rPr lang="en-US" sz="800" b="1" dirty="0" smtClean="0"/>
              <a:t>Edited by</a:t>
            </a:r>
          </a:p>
          <a:p>
            <a:r>
              <a:rPr lang="en-US" sz="800" b="1" dirty="0" smtClean="0"/>
              <a:t>Frischmann</a:t>
            </a:r>
          </a:p>
          <a:p>
            <a:r>
              <a:rPr lang="en-US" sz="800" b="1" dirty="0" smtClean="0"/>
              <a:t>Madison &amp;</a:t>
            </a:r>
          </a:p>
          <a:p>
            <a:r>
              <a:rPr lang="en-US" sz="800" b="1" dirty="0" smtClean="0"/>
              <a:t>Strandburg</a:t>
            </a:r>
            <a:endParaRPr lang="en-US" sz="800" b="1" dirty="0"/>
          </a:p>
        </p:txBody>
      </p:sp>
      <p:sp>
        <p:nvSpPr>
          <p:cNvPr id="8" name="TextBox 7"/>
          <p:cNvSpPr txBox="1"/>
          <p:nvPr/>
        </p:nvSpPr>
        <p:spPr>
          <a:xfrm>
            <a:off x="7315200" y="6019800"/>
            <a:ext cx="838200" cy="246221"/>
          </a:xfrm>
          <a:prstGeom prst="rect">
            <a:avLst/>
          </a:prstGeom>
          <a:solidFill>
            <a:schemeClr val="tx1"/>
          </a:solidFill>
        </p:spPr>
        <p:txBody>
          <a:bodyPr wrap="square" rtlCol="0">
            <a:spAutoFit/>
          </a:bodyPr>
          <a:lstStyle/>
          <a:p>
            <a:r>
              <a:rPr lang="en-US" sz="1000" b="1" dirty="0" smtClean="0">
                <a:solidFill>
                  <a:schemeClr val="bg1"/>
                </a:solidFill>
              </a:rPr>
              <a:t>Cambridge</a:t>
            </a:r>
            <a:endParaRPr lang="en-US" sz="1050" b="1" dirty="0">
              <a:solidFill>
                <a:schemeClr val="bg1"/>
              </a:solidFill>
            </a:endParaRPr>
          </a:p>
        </p:txBody>
      </p:sp>
    </p:spTree>
    <p:extLst>
      <p:ext uri="{BB962C8B-B14F-4D97-AF65-F5344CB8AC3E}">
        <p14:creationId xmlns:p14="http://schemas.microsoft.com/office/powerpoint/2010/main" val="174609224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Thesis</a:t>
            </a:r>
            <a:endParaRPr lang="en-US" dirty="0"/>
          </a:p>
        </p:txBody>
      </p:sp>
      <p:sp>
        <p:nvSpPr>
          <p:cNvPr id="3" name="Content Placeholder 2"/>
          <p:cNvSpPr>
            <a:spLocks noGrp="1"/>
          </p:cNvSpPr>
          <p:nvPr>
            <p:ph idx="1"/>
          </p:nvPr>
        </p:nvSpPr>
        <p:spPr/>
        <p:txBody>
          <a:bodyPr>
            <a:normAutofit/>
          </a:bodyPr>
          <a:lstStyle/>
          <a:p>
            <a:r>
              <a:rPr lang="en-US" dirty="0"/>
              <a:t>Privacy refers </a:t>
            </a:r>
            <a:r>
              <a:rPr lang="en-US" dirty="0" smtClean="0"/>
              <a:t>to (</a:t>
            </a:r>
            <a:r>
              <a:rPr lang="en-US" dirty="0" err="1" smtClean="0"/>
              <a:t>i</a:t>
            </a:r>
            <a:r>
              <a:rPr lang="en-US" dirty="0" smtClean="0"/>
              <a:t>) a form </a:t>
            </a:r>
            <a:r>
              <a:rPr lang="en-US" dirty="0"/>
              <a:t>of community management or </a:t>
            </a:r>
            <a:r>
              <a:rPr lang="en-US" dirty="0" smtClean="0"/>
              <a:t>governance that (ii) </a:t>
            </a:r>
            <a:r>
              <a:rPr lang="en-US" dirty="0"/>
              <a:t>applies to </a:t>
            </a:r>
            <a:r>
              <a:rPr lang="en-US" dirty="0" smtClean="0"/>
              <a:t>resources </a:t>
            </a:r>
            <a:r>
              <a:rPr lang="en-US" dirty="0"/>
              <a:t>and </a:t>
            </a:r>
            <a:r>
              <a:rPr lang="en-US" dirty="0" smtClean="0"/>
              <a:t>(iii) involves </a:t>
            </a:r>
            <a:r>
              <a:rPr lang="en-US" dirty="0"/>
              <a:t>a group or community of </a:t>
            </a:r>
            <a:r>
              <a:rPr lang="en-US" dirty="0" smtClean="0"/>
              <a:t>people </a:t>
            </a:r>
            <a:r>
              <a:rPr lang="en-US" dirty="0"/>
              <a:t>but </a:t>
            </a:r>
            <a:r>
              <a:rPr lang="en-US" dirty="0" smtClean="0"/>
              <a:t>(iv) does </a:t>
            </a:r>
            <a:r>
              <a:rPr lang="en-US" dirty="0"/>
              <a:t>not denote the resources, the community, a place, or a </a:t>
            </a:r>
            <a:r>
              <a:rPr lang="en-US" dirty="0" smtClean="0"/>
              <a:t>thing; (v) privacy </a:t>
            </a:r>
            <a:r>
              <a:rPr lang="en-US" dirty="0"/>
              <a:t>is the institutional arrangement of these elements. </a:t>
            </a:r>
            <a:endParaRPr lang="en-US" dirty="0" smtClean="0"/>
          </a:p>
          <a:p>
            <a:endParaRPr lang="en-US" dirty="0"/>
          </a:p>
        </p:txBody>
      </p:sp>
    </p:spTree>
    <p:extLst>
      <p:ext uri="{BB962C8B-B14F-4D97-AF65-F5344CB8AC3E}">
        <p14:creationId xmlns:p14="http://schemas.microsoft.com/office/powerpoint/2010/main" val="153391272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lnSpcReduction="10000"/>
          </a:bodyPr>
          <a:lstStyle/>
          <a:p>
            <a:r>
              <a:rPr lang="en-US" i="1" dirty="0"/>
              <a:t>When a meeting, or part thereof, is held under the Chatham House Rule, participants are free to use the information received, but neither the identity nor the affiliation of the speaker(s), nor that of any other participant, may be revealed</a:t>
            </a:r>
            <a:r>
              <a:rPr lang="en-US" i="1" dirty="0" smtClean="0"/>
              <a:t>.</a:t>
            </a:r>
          </a:p>
          <a:p>
            <a:pPr lvl="1"/>
            <a:r>
              <a:rPr lang="en-US" i="1" dirty="0" smtClean="0"/>
              <a:t>Privacy?</a:t>
            </a:r>
          </a:p>
          <a:p>
            <a:pPr lvl="1"/>
            <a:r>
              <a:rPr lang="en-US" i="1" dirty="0" smtClean="0"/>
              <a:t>Knowledge commons?</a:t>
            </a:r>
          </a:p>
          <a:p>
            <a:pPr lvl="1"/>
            <a:r>
              <a:rPr lang="en-US" i="1" dirty="0" smtClean="0"/>
              <a:t>Both.</a:t>
            </a:r>
          </a:p>
          <a:p>
            <a:pPr lvl="1"/>
            <a:r>
              <a:rPr lang="en-US" i="1" dirty="0" smtClean="0"/>
              <a:t>What are the relevant resources, actors (members, nonmembers), objectives, dilemmas, rules?</a:t>
            </a:r>
            <a:endParaRPr lang="en-US" dirty="0"/>
          </a:p>
          <a:p>
            <a:endParaRPr lang="en-US" dirty="0"/>
          </a:p>
        </p:txBody>
      </p:sp>
    </p:spTree>
    <p:extLst>
      <p:ext uri="{BB962C8B-B14F-4D97-AF65-F5344CB8AC3E}">
        <p14:creationId xmlns:p14="http://schemas.microsoft.com/office/powerpoint/2010/main" val="13945345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70000" lnSpcReduction="20000"/>
          </a:bodyPr>
          <a:lstStyle/>
          <a:p>
            <a:r>
              <a:rPr lang="en-US" dirty="0" smtClean="0"/>
              <a:t>Commons refers to a form of community management or governance. It applies to resources, and involves a group or community of people, but commons does not denote the resources, the community, a place, or a thing. Commons is the institutional arrangement of these elements. “The basic characteristic that distinguishes commons from </a:t>
            </a:r>
            <a:r>
              <a:rPr lang="en-US" dirty="0" err="1" smtClean="0"/>
              <a:t>noncommons</a:t>
            </a:r>
            <a:r>
              <a:rPr lang="en-US" dirty="0" smtClean="0"/>
              <a:t> is institutionalized sharing of resources among members of a community.” Critically, commons governance is used by a wide variety of communities to manage many different types of resources. Commons governance confronts various obstacles to sustainable sharing and cooperation. Some of those obstacles derive from the nature of the resources and others derive from other factors, such as the nature of the community or external influences. Communities can and often do overcome obstacles through constructed as well as emergent commons.</a:t>
            </a:r>
          </a:p>
          <a:p>
            <a:endParaRPr lang="en-US" dirty="0" smtClean="0"/>
          </a:p>
          <a:p>
            <a:r>
              <a:rPr lang="en-US" dirty="0" smtClean="0"/>
              <a:t>Applied to various knowledge commons; often raise privacy issues</a:t>
            </a:r>
          </a:p>
          <a:p>
            <a:pPr lvl="1"/>
            <a:r>
              <a:rPr lang="en-US" dirty="0" smtClean="0"/>
              <a:t>e.g., UCDC and NAMDC case studies </a:t>
            </a:r>
          </a:p>
          <a:p>
            <a:pPr lvl="1"/>
            <a:endParaRPr lang="en-US" dirty="0"/>
          </a:p>
        </p:txBody>
      </p:sp>
    </p:spTree>
    <p:extLst>
      <p:ext uri="{BB962C8B-B14F-4D97-AF65-F5344CB8AC3E}">
        <p14:creationId xmlns:p14="http://schemas.microsoft.com/office/powerpoint/2010/main" val="125085386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70000" lnSpcReduction="20000"/>
          </a:bodyPr>
          <a:lstStyle/>
          <a:p>
            <a:r>
              <a:rPr lang="en-US" dirty="0"/>
              <a:t>Privacy refers to a form of community management or governance. It applies to resources, and involves a group or community of people, but privacy does not denote the resources, the community, a place, or a thing. Privacy is the institutional arrangement of these elements. The basic characteristic that distinguishes privacy from </a:t>
            </a:r>
            <a:r>
              <a:rPr lang="en-US" dirty="0" err="1"/>
              <a:t>nonprivacy</a:t>
            </a:r>
            <a:r>
              <a:rPr lang="en-US" dirty="0"/>
              <a:t> is institutionalized sharing of resources among members of a community.” Critically, privacy governance is used by a wide variety of communities to manage many different types of resources. Privacy governance confronts various obstacles to sustainable sharing and cooperation. Some of those obstacles derive from the nature of the resources and others derive from other factors, such as the nature of the community or external influences. Communities can and often do overcome obstacles through constructed as well as emergent privacy.</a:t>
            </a:r>
          </a:p>
          <a:p>
            <a:endParaRPr lang="en-US" dirty="0" smtClean="0"/>
          </a:p>
          <a:p>
            <a:r>
              <a:rPr lang="en-US" dirty="0" smtClean="0"/>
              <a:t>Applied to various knowledge commons; often raise privacy issues</a:t>
            </a:r>
          </a:p>
          <a:p>
            <a:pPr lvl="1"/>
            <a:r>
              <a:rPr lang="en-US" dirty="0" smtClean="0"/>
              <a:t>e.g., UCDC and NAMDC case studies </a:t>
            </a:r>
          </a:p>
          <a:p>
            <a:pPr lvl="1"/>
            <a:endParaRPr lang="en-US" dirty="0"/>
          </a:p>
        </p:txBody>
      </p:sp>
    </p:spTree>
    <p:extLst>
      <p:ext uri="{BB962C8B-B14F-4D97-AF65-F5344CB8AC3E}">
        <p14:creationId xmlns:p14="http://schemas.microsoft.com/office/powerpoint/2010/main" val="261766881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Privacy as Sharing?</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Two friends</a:t>
            </a:r>
          </a:p>
          <a:p>
            <a:endParaRPr lang="en-US" dirty="0"/>
          </a:p>
          <a:p>
            <a:pPr marL="342900" lvl="1" indent="-342900">
              <a:buFont typeface="Arial" panose="020B0604020202020204" pitchFamily="34" charset="0"/>
              <a:buChar char="•"/>
            </a:pPr>
            <a:r>
              <a:rPr lang="en-US" dirty="0" smtClean="0"/>
              <a:t>Chatham house rules</a:t>
            </a:r>
          </a:p>
          <a:p>
            <a:endParaRPr lang="en-US" dirty="0" smtClean="0"/>
          </a:p>
          <a:p>
            <a:r>
              <a:rPr lang="en-US" dirty="0" smtClean="0"/>
              <a:t>Bank responds to subpoena and shares bank records</a:t>
            </a:r>
          </a:p>
          <a:p>
            <a:pPr lvl="1"/>
            <a:r>
              <a:rPr lang="en-US" dirty="0" smtClean="0"/>
              <a:t>Institutionalized sharing according to rules-in-use, which encompass rules adopted by bank-patron community as constrained by public law</a:t>
            </a:r>
          </a:p>
          <a:p>
            <a:pPr lvl="1"/>
            <a:r>
              <a:rPr lang="en-US" dirty="0" smtClean="0"/>
              <a:t>Normative evaluation is separate (important) inquiry, but doesn’t undermine the descriptive, conceptual, or institutional analysis</a:t>
            </a:r>
          </a:p>
          <a:p>
            <a:endParaRPr lang="en-US" dirty="0"/>
          </a:p>
          <a:p>
            <a:endParaRPr lang="en-US" dirty="0"/>
          </a:p>
        </p:txBody>
      </p:sp>
    </p:spTree>
    <p:extLst>
      <p:ext uri="{BB962C8B-B14F-4D97-AF65-F5344CB8AC3E}">
        <p14:creationId xmlns:p14="http://schemas.microsoft.com/office/powerpoint/2010/main" val="186269242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Privacy as Community?</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Members and non-member; insiders and outsiders; club, etc.</a:t>
            </a:r>
          </a:p>
          <a:p>
            <a:pPr lvl="1"/>
            <a:r>
              <a:rPr lang="en-US" dirty="0" smtClean="0"/>
              <a:t>Relational </a:t>
            </a:r>
          </a:p>
          <a:p>
            <a:pPr lvl="1"/>
            <a:r>
              <a:rPr lang="en-US" dirty="0" smtClean="0"/>
              <a:t>N &gt; 1</a:t>
            </a:r>
          </a:p>
          <a:p>
            <a:pPr lvl="1"/>
            <a:r>
              <a:rPr lang="en-US" dirty="0" smtClean="0"/>
              <a:t>N &lt; everyone (i.e., short of open access)</a:t>
            </a:r>
          </a:p>
          <a:p>
            <a:r>
              <a:rPr lang="en-US" dirty="0" smtClean="0"/>
              <a:t>Governance / rules concerning membership, roles within community, decision-making </a:t>
            </a:r>
          </a:p>
          <a:p>
            <a:pPr lvl="1"/>
            <a:r>
              <a:rPr lang="en-US" dirty="0" smtClean="0"/>
              <a:t>Who belongs? What influence?</a:t>
            </a:r>
          </a:p>
          <a:p>
            <a:r>
              <a:rPr lang="en-US" dirty="0" smtClean="0"/>
              <a:t>Also, raises questions about effects on non-members or society more generally</a:t>
            </a:r>
          </a:p>
          <a:p>
            <a:endParaRPr lang="en-US" dirty="0"/>
          </a:p>
        </p:txBody>
      </p:sp>
    </p:spTree>
    <p:extLst>
      <p:ext uri="{BB962C8B-B14F-4D97-AF65-F5344CB8AC3E}">
        <p14:creationId xmlns:p14="http://schemas.microsoft.com/office/powerpoint/2010/main" val="185624365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Privacy as Resource </a:t>
            </a:r>
            <a:r>
              <a:rPr lang="en-US" b="1" dirty="0" smtClean="0"/>
              <a:t>Governance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Focus on institutional analysis</a:t>
            </a:r>
          </a:p>
          <a:p>
            <a:r>
              <a:rPr lang="en-US" dirty="0" smtClean="0"/>
              <a:t>Wider range of resources and actors – cast a wide net and focus on contextual details (which matter more than conventional theories often acknowledge)</a:t>
            </a:r>
          </a:p>
          <a:p>
            <a:endParaRPr lang="en-US" dirty="0"/>
          </a:p>
          <a:p>
            <a:r>
              <a:rPr lang="en-US" dirty="0" smtClean="0"/>
              <a:t>Hopefully, grounds normative analysis in more rigorous descriptive analyses of resources, people, and institutions; helps distinguish and clarify means and ends</a:t>
            </a:r>
          </a:p>
          <a:p>
            <a:endParaRPr lang="en-US" dirty="0"/>
          </a:p>
        </p:txBody>
      </p:sp>
    </p:spTree>
    <p:extLst>
      <p:ext uri="{BB962C8B-B14F-4D97-AF65-F5344CB8AC3E}">
        <p14:creationId xmlns:p14="http://schemas.microsoft.com/office/powerpoint/2010/main" val="32737727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Knowledge Commons</a:t>
            </a:r>
            <a:endParaRPr lang="en-US" dirty="0"/>
          </a:p>
        </p:txBody>
      </p:sp>
      <p:sp>
        <p:nvSpPr>
          <p:cNvPr id="3" name="Content Placeholder 2"/>
          <p:cNvSpPr>
            <a:spLocks noGrp="1"/>
          </p:cNvSpPr>
          <p:nvPr>
            <p:ph idx="1"/>
          </p:nvPr>
        </p:nvSpPr>
        <p:spPr/>
        <p:txBody>
          <a:bodyPr/>
          <a:lstStyle/>
          <a:p>
            <a:r>
              <a:rPr lang="en-US" dirty="0" smtClean="0"/>
              <a:t>What is Commons?</a:t>
            </a:r>
          </a:p>
          <a:p>
            <a:pPr lvl="1"/>
            <a:r>
              <a:rPr lang="en-US" b="1" i="1" dirty="0">
                <a:solidFill>
                  <a:srgbClr val="FF0000"/>
                </a:solidFill>
              </a:rPr>
              <a:t>Commons</a:t>
            </a:r>
            <a:r>
              <a:rPr lang="en-US" b="1" dirty="0">
                <a:solidFill>
                  <a:srgbClr val="FF0000"/>
                </a:solidFill>
              </a:rPr>
              <a:t> </a:t>
            </a:r>
            <a:r>
              <a:rPr lang="en-US" b="1" dirty="0"/>
              <a:t>are resource </a:t>
            </a:r>
            <a:r>
              <a:rPr lang="en-US" b="1" dirty="0" smtClean="0"/>
              <a:t>management /</a:t>
            </a:r>
            <a:r>
              <a:rPr lang="en-US" b="1" dirty="0"/>
              <a:t>governance institutions that enable sustainable shared use of certain resources within a community</a:t>
            </a:r>
            <a:r>
              <a:rPr lang="en-US" b="1" dirty="0" smtClean="0"/>
              <a:t>.</a:t>
            </a:r>
          </a:p>
          <a:p>
            <a:pPr lvl="1"/>
            <a:r>
              <a:rPr lang="en-US" b="1" i="1" dirty="0" smtClean="0">
                <a:solidFill>
                  <a:srgbClr val="FF0000"/>
                </a:solidFill>
              </a:rPr>
              <a:t>Knowledge</a:t>
            </a:r>
            <a:r>
              <a:rPr lang="en-US" b="1" dirty="0" smtClean="0">
                <a:solidFill>
                  <a:srgbClr val="FF0000"/>
                </a:solidFill>
              </a:rPr>
              <a:t> </a:t>
            </a:r>
            <a:r>
              <a:rPr lang="en-US" b="1" dirty="0" smtClean="0"/>
              <a:t>is broad, inclusive set of intellectual resources (and resource systems, </a:t>
            </a:r>
            <a:r>
              <a:rPr lang="en-US" b="1" dirty="0" smtClean="0">
                <a:solidFill>
                  <a:srgbClr val="FF0000"/>
                </a:solidFill>
              </a:rPr>
              <a:t>e.g., science</a:t>
            </a:r>
            <a:r>
              <a:rPr lang="en-US" b="1" dirty="0" smtClean="0"/>
              <a:t>)</a:t>
            </a:r>
          </a:p>
          <a:p>
            <a:r>
              <a:rPr lang="en-US" dirty="0" smtClean="0"/>
              <a:t>Why Commons?  </a:t>
            </a:r>
          </a:p>
          <a:p>
            <a:r>
              <a:rPr lang="en-US" dirty="0" smtClean="0"/>
              <a:t>How Commons?</a:t>
            </a:r>
          </a:p>
        </p:txBody>
      </p:sp>
    </p:spTree>
    <p:extLst>
      <p:ext uri="{BB962C8B-B14F-4D97-AF65-F5344CB8AC3E}">
        <p14:creationId xmlns:p14="http://schemas.microsoft.com/office/powerpoint/2010/main" val="3527365867"/>
      </p:ext>
    </p:extLst>
  </p:cSld>
  <p:clrMapOvr>
    <a:masterClrMapping/>
  </p:clrMapOvr>
  <p:timing>
    <p:tnLst>
      <p:par>
        <p:cTn xmlns:p14="http://schemas.microsoft.com/office/powerpoint/2010/mai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04800"/>
            <a:ext cx="8229600" cy="6172200"/>
          </a:xfrm>
        </p:spPr>
        <p:txBody>
          <a:bodyPr>
            <a:normAutofit fontScale="62500" lnSpcReduction="20000"/>
          </a:bodyPr>
          <a:lstStyle/>
          <a:p>
            <a:pPr marL="0" indent="0">
              <a:buNone/>
            </a:pPr>
            <a:r>
              <a:rPr lang="en-US" sz="4500" b="1" dirty="0"/>
              <a:t>Adv. of systematic study using GKS </a:t>
            </a:r>
            <a:r>
              <a:rPr lang="en-US" sz="4500" b="1" dirty="0" smtClean="0"/>
              <a:t>framework:</a:t>
            </a:r>
            <a:endParaRPr lang="en-US" sz="4500" b="1" dirty="0"/>
          </a:p>
          <a:p>
            <a:pPr lvl="0"/>
            <a:r>
              <a:rPr lang="en-US" dirty="0"/>
              <a:t>learn more about variance in communities, obstacles/dilemmas, objectives, and institutions</a:t>
            </a:r>
          </a:p>
          <a:p>
            <a:pPr lvl="0"/>
            <a:r>
              <a:rPr lang="en-US" dirty="0"/>
              <a:t>more nuance and details, sorted into coherent categories (one hopes)</a:t>
            </a:r>
          </a:p>
          <a:p>
            <a:pPr lvl="0"/>
            <a:r>
              <a:rPr lang="en-US" dirty="0"/>
              <a:t>intersections with knowledge commons can be explored; hugely important in big data world</a:t>
            </a:r>
          </a:p>
          <a:p>
            <a:pPr lvl="0"/>
            <a:r>
              <a:rPr lang="en-US" dirty="0"/>
              <a:t>might learn what people really care about and why; bottom up learning about normative </a:t>
            </a:r>
            <a:r>
              <a:rPr lang="en-US" dirty="0" smtClean="0"/>
              <a:t>values</a:t>
            </a:r>
            <a:endParaRPr lang="en-US" dirty="0"/>
          </a:p>
          <a:p>
            <a:pPr lvl="0"/>
            <a:r>
              <a:rPr lang="en-US" dirty="0"/>
              <a:t>possibility of improving institutional design; design principles</a:t>
            </a:r>
          </a:p>
          <a:p>
            <a:pPr lvl="0"/>
            <a:r>
              <a:rPr lang="en-US" dirty="0"/>
              <a:t>more nuanced understanding of social (non-market,  non-government) institutions</a:t>
            </a:r>
          </a:p>
          <a:p>
            <a:pPr marL="0" indent="0">
              <a:buNone/>
            </a:pPr>
            <a:r>
              <a:rPr lang="en-US" dirty="0"/>
              <a:t> </a:t>
            </a:r>
          </a:p>
          <a:p>
            <a:pPr marL="0" indent="0">
              <a:buNone/>
            </a:pPr>
            <a:r>
              <a:rPr lang="en-US" sz="4500" b="1" dirty="0"/>
              <a:t>Limits to the approach: </a:t>
            </a:r>
          </a:p>
          <a:p>
            <a:pPr lvl="0"/>
            <a:r>
              <a:rPr lang="en-US" dirty="0"/>
              <a:t>doesn’t work at the extremes: privacy with n=1; privacy with n=everyone </a:t>
            </a:r>
            <a:endParaRPr lang="en-US" dirty="0" smtClean="0"/>
          </a:p>
          <a:p>
            <a:pPr lvl="0"/>
            <a:r>
              <a:rPr lang="en-US" dirty="0" smtClean="0"/>
              <a:t>might </a:t>
            </a:r>
            <a:r>
              <a:rPr lang="en-US" dirty="0"/>
              <a:t>not work with physical resources; not sure; could use old IAD?</a:t>
            </a:r>
          </a:p>
          <a:p>
            <a:pPr lvl="0"/>
            <a:r>
              <a:rPr lang="en-US" dirty="0"/>
              <a:t>Sidelines normative debate and </a:t>
            </a:r>
            <a:r>
              <a:rPr lang="en-US" dirty="0" smtClean="0"/>
              <a:t>values</a:t>
            </a:r>
            <a:endParaRPr lang="en-US" dirty="0"/>
          </a:p>
          <a:p>
            <a:pPr lvl="0"/>
            <a:r>
              <a:rPr lang="en-US" dirty="0"/>
              <a:t>Takes </a:t>
            </a:r>
            <a:r>
              <a:rPr lang="en-US" dirty="0" smtClean="0"/>
              <a:t>a long </a:t>
            </a:r>
            <a:r>
              <a:rPr lang="en-US" dirty="0"/>
              <a:t>time and needs dedicated research community</a:t>
            </a:r>
          </a:p>
          <a:p>
            <a:endParaRPr lang="en-US" dirty="0"/>
          </a:p>
        </p:txBody>
      </p:sp>
    </p:spTree>
    <p:extLst>
      <p:ext uri="{BB962C8B-B14F-4D97-AF65-F5344CB8AC3E}">
        <p14:creationId xmlns:p14="http://schemas.microsoft.com/office/powerpoint/2010/main" val="170344368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Fourteen </a:t>
            </a:r>
            <a:r>
              <a:rPr lang="en-US" dirty="0"/>
              <a:t>cases </a:t>
            </a:r>
            <a:r>
              <a:rPr lang="en-US" dirty="0" smtClean="0"/>
              <a:t>analyzed:</a:t>
            </a:r>
            <a:endParaRPr lang="en-US" dirty="0"/>
          </a:p>
        </p:txBody>
      </p:sp>
      <p:sp>
        <p:nvSpPr>
          <p:cNvPr id="3" name="Content Placeholder 2"/>
          <p:cNvSpPr>
            <a:spLocks noGrp="1"/>
          </p:cNvSpPr>
          <p:nvPr>
            <p:ph idx="1"/>
          </p:nvPr>
        </p:nvSpPr>
        <p:spPr/>
        <p:txBody>
          <a:bodyPr>
            <a:normAutofit fontScale="55000" lnSpcReduction="20000"/>
          </a:bodyPr>
          <a:lstStyle/>
          <a:p>
            <a:pPr lvl="0"/>
            <a:r>
              <a:rPr lang="en-US" dirty="0" smtClean="0"/>
              <a:t>Galaxy </a:t>
            </a:r>
            <a:r>
              <a:rPr lang="en-US" dirty="0"/>
              <a:t>Zoo (Madison, 2014),</a:t>
            </a:r>
          </a:p>
          <a:p>
            <a:pPr lvl="0"/>
            <a:r>
              <a:rPr lang="en-US" dirty="0"/>
              <a:t>Online Creation Communities (Morell, 2014),</a:t>
            </a:r>
          </a:p>
          <a:p>
            <a:pPr lvl="0"/>
            <a:r>
              <a:rPr lang="en-US" dirty="0"/>
              <a:t>Biobanks (</a:t>
            </a:r>
            <a:r>
              <a:rPr lang="en-US" dirty="0" err="1"/>
              <a:t>Oggio</a:t>
            </a:r>
            <a:r>
              <a:rPr lang="en-US" dirty="0"/>
              <a:t>, 2017),</a:t>
            </a:r>
          </a:p>
          <a:p>
            <a:pPr lvl="0"/>
            <a:r>
              <a:rPr lang="en-US" dirty="0"/>
              <a:t>LINK indigenous knowledge commons (</a:t>
            </a:r>
            <a:r>
              <a:rPr lang="en-US" dirty="0" err="1"/>
              <a:t>Joranson</a:t>
            </a:r>
            <a:r>
              <a:rPr lang="en-US" dirty="0"/>
              <a:t>, 2008),</a:t>
            </a:r>
          </a:p>
          <a:p>
            <a:pPr lvl="0"/>
            <a:r>
              <a:rPr lang="en-US" dirty="0"/>
              <a:t>the Rare Disease Clinical Research Network (</a:t>
            </a:r>
            <a:r>
              <a:rPr lang="en-US" dirty="0" err="1"/>
              <a:t>Strandburg</a:t>
            </a:r>
            <a:r>
              <a:rPr lang="en-US" dirty="0"/>
              <a:t>, </a:t>
            </a:r>
            <a:r>
              <a:rPr lang="en-US" dirty="0" err="1"/>
              <a:t>Frischmann</a:t>
            </a:r>
            <a:r>
              <a:rPr lang="en-US" dirty="0"/>
              <a:t>, &amp; Cui, 2014),</a:t>
            </a:r>
          </a:p>
          <a:p>
            <a:pPr lvl="0"/>
            <a:r>
              <a:rPr lang="en-US" dirty="0"/>
              <a:t>the </a:t>
            </a:r>
            <a:r>
              <a:rPr lang="en-US" dirty="0" err="1"/>
              <a:t>Oncofertility</a:t>
            </a:r>
            <a:r>
              <a:rPr lang="en-US" dirty="0"/>
              <a:t> Consortium (Pedraza-</a:t>
            </a:r>
            <a:r>
              <a:rPr lang="en-US" dirty="0" err="1"/>
              <a:t>Fariña</a:t>
            </a:r>
            <a:r>
              <a:rPr lang="en-US" dirty="0"/>
              <a:t>, 2017),</a:t>
            </a:r>
          </a:p>
          <a:p>
            <a:pPr lvl="0"/>
            <a:r>
              <a:rPr lang="en-US" dirty="0"/>
              <a:t>Patient Innovation project (Oliveira, et al., 2017),</a:t>
            </a:r>
          </a:p>
          <a:p>
            <a:pPr lvl="0"/>
            <a:r>
              <a:rPr lang="en-US" dirty="0"/>
              <a:t>the </a:t>
            </a:r>
            <a:r>
              <a:rPr lang="en-US" dirty="0" err="1"/>
              <a:t>Sentinal</a:t>
            </a:r>
            <a:r>
              <a:rPr lang="en-US" dirty="0"/>
              <a:t> Initiative (Abbott, 2017),</a:t>
            </a:r>
          </a:p>
          <a:p>
            <a:pPr lvl="0"/>
            <a:r>
              <a:rPr lang="en-US" dirty="0"/>
              <a:t>The Open Neuroscience Movement (Larson &amp; Chon, 2017),</a:t>
            </a:r>
          </a:p>
          <a:p>
            <a:pPr lvl="0"/>
            <a:r>
              <a:rPr lang="en-US" dirty="0"/>
              <a:t>Aviation Clubs (Meyer, 2014),</a:t>
            </a:r>
          </a:p>
          <a:p>
            <a:pPr lvl="0"/>
            <a:r>
              <a:rPr lang="en-US" dirty="0"/>
              <a:t>Nineteenth century newspaper editors (Murray, 2014), </a:t>
            </a:r>
          </a:p>
          <a:p>
            <a:pPr lvl="0"/>
            <a:r>
              <a:rPr lang="en-US" dirty="0"/>
              <a:t>Congress (Daniels, 2014),</a:t>
            </a:r>
          </a:p>
          <a:p>
            <a:pPr lvl="0"/>
            <a:r>
              <a:rPr lang="en-US" dirty="0"/>
              <a:t>Biomedical data commons (Contreras, 2016; 2017), and</a:t>
            </a:r>
          </a:p>
          <a:p>
            <a:pPr lvl="0"/>
            <a:r>
              <a:rPr lang="en-US" dirty="0"/>
              <a:t>Genome Commons (e.g. Contreras, 2014; Van </a:t>
            </a:r>
            <a:r>
              <a:rPr lang="en-US" dirty="0" err="1"/>
              <a:t>Overwalle</a:t>
            </a:r>
            <a:r>
              <a:rPr lang="en-US" dirty="0"/>
              <a:t>, 2014).</a:t>
            </a:r>
          </a:p>
          <a:p>
            <a:endParaRPr lang="en-US" dirty="0"/>
          </a:p>
        </p:txBody>
      </p:sp>
    </p:spTree>
    <p:extLst>
      <p:ext uri="{BB962C8B-B14F-4D97-AF65-F5344CB8AC3E}">
        <p14:creationId xmlns:p14="http://schemas.microsoft.com/office/powerpoint/2010/main" val="5337023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89778363"/>
              </p:ext>
            </p:extLst>
          </p:nvPr>
        </p:nvGraphicFramePr>
        <p:xfrm>
          <a:off x="457200" y="1600200"/>
          <a:ext cx="8229600" cy="2016760"/>
        </p:xfrm>
        <a:graphic>
          <a:graphicData uri="http://schemas.openxmlformats.org/drawingml/2006/table">
            <a:tbl>
              <a:tblPr firstRow="1" bandRow="1">
                <a:tableStyleId>{5C22544A-7EE6-4342-B048-85BDC9FD1C3A}</a:tableStyleId>
              </a:tblPr>
              <a:tblGrid>
                <a:gridCol w="2057400"/>
                <a:gridCol w="2057400"/>
                <a:gridCol w="2057400"/>
                <a:gridCol w="2057400"/>
              </a:tblGrid>
              <a:tr h="370840">
                <a:tc>
                  <a:txBody>
                    <a:bodyPr/>
                    <a:lstStyle/>
                    <a:p>
                      <a:pPr marL="0" marR="0">
                        <a:spcBef>
                          <a:spcPts val="0"/>
                        </a:spcBef>
                        <a:spcAft>
                          <a:spcPts val="0"/>
                        </a:spcAft>
                      </a:pPr>
                      <a:r>
                        <a:rPr lang="en-US" sz="1200" b="1" dirty="0">
                          <a:solidFill>
                            <a:srgbClr val="000000"/>
                          </a:solidFill>
                          <a:effectLst/>
                          <a:latin typeface="Times New Roman"/>
                          <a:ea typeface="Calibri"/>
                        </a:rPr>
                        <a:t>Knowledge Commons</a:t>
                      </a:r>
                      <a:endParaRPr lang="en-US" sz="1200" dirty="0">
                        <a:effectLst/>
                        <a:latin typeface="Times New Roman"/>
                        <a:ea typeface="Calibri"/>
                      </a:endParaRPr>
                    </a:p>
                  </a:txBody>
                  <a:tcPr marL="68580" marR="68580" marT="0" marB="0"/>
                </a:tc>
                <a:tc>
                  <a:txBody>
                    <a:bodyPr/>
                    <a:lstStyle/>
                    <a:p>
                      <a:pPr marL="0" marR="0">
                        <a:spcBef>
                          <a:spcPts val="0"/>
                        </a:spcBef>
                        <a:spcAft>
                          <a:spcPts val="0"/>
                        </a:spcAft>
                      </a:pPr>
                      <a:r>
                        <a:rPr lang="en-US" sz="1200" b="1">
                          <a:solidFill>
                            <a:srgbClr val="000000"/>
                          </a:solidFill>
                          <a:effectLst/>
                          <a:latin typeface="Times New Roman"/>
                          <a:ea typeface="Calibri"/>
                        </a:rPr>
                        <a:t>Case Synopsis</a:t>
                      </a:r>
                      <a:endParaRPr lang="en-US" sz="1200">
                        <a:effectLst/>
                        <a:latin typeface="Times New Roman"/>
                        <a:ea typeface="Calibri"/>
                      </a:endParaRPr>
                    </a:p>
                  </a:txBody>
                  <a:tcPr marL="68580" marR="68580" marT="0" marB="0"/>
                </a:tc>
                <a:tc>
                  <a:txBody>
                    <a:bodyPr/>
                    <a:lstStyle/>
                    <a:p>
                      <a:pPr marL="0" marR="0">
                        <a:spcBef>
                          <a:spcPts val="0"/>
                        </a:spcBef>
                        <a:spcAft>
                          <a:spcPts val="0"/>
                        </a:spcAft>
                      </a:pPr>
                      <a:r>
                        <a:rPr lang="en-US" sz="1200" b="1">
                          <a:solidFill>
                            <a:srgbClr val="000000"/>
                          </a:solidFill>
                          <a:effectLst/>
                          <a:latin typeface="Times New Roman"/>
                          <a:ea typeface="Calibri"/>
                        </a:rPr>
                        <a:t>Privacy Concerns</a:t>
                      </a:r>
                      <a:endParaRPr lang="en-US" sz="1200">
                        <a:effectLst/>
                        <a:latin typeface="Times New Roman"/>
                        <a:ea typeface="Calibri"/>
                      </a:endParaRPr>
                    </a:p>
                  </a:txBody>
                  <a:tcPr marL="68580" marR="68580" marT="0" marB="0"/>
                </a:tc>
                <a:tc>
                  <a:txBody>
                    <a:bodyPr/>
                    <a:lstStyle/>
                    <a:p>
                      <a:pPr marL="0" marR="0">
                        <a:spcBef>
                          <a:spcPts val="0"/>
                        </a:spcBef>
                        <a:spcAft>
                          <a:spcPts val="0"/>
                        </a:spcAft>
                      </a:pPr>
                      <a:r>
                        <a:rPr lang="en-US" sz="1200" b="1" dirty="0">
                          <a:solidFill>
                            <a:srgbClr val="000000"/>
                          </a:solidFill>
                          <a:effectLst/>
                          <a:latin typeface="Times New Roman"/>
                          <a:ea typeface="Calibri"/>
                        </a:rPr>
                        <a:t>Personal Information</a:t>
                      </a:r>
                      <a:endParaRPr lang="en-US" sz="1200" dirty="0">
                        <a:effectLst/>
                        <a:latin typeface="Times New Roman"/>
                        <a:ea typeface="Calibri"/>
                      </a:endParaRPr>
                    </a:p>
                  </a:txBody>
                  <a:tcPr marL="68580" marR="68580" marT="0" marB="0"/>
                </a:tc>
              </a:tr>
              <a:tr h="370840">
                <a:tc>
                  <a:txBody>
                    <a:bodyPr/>
                    <a:lstStyle/>
                    <a:p>
                      <a:pPr marL="0" marR="0">
                        <a:spcBef>
                          <a:spcPts val="0"/>
                        </a:spcBef>
                        <a:spcAft>
                          <a:spcPts val="0"/>
                        </a:spcAft>
                      </a:pPr>
                      <a:r>
                        <a:rPr lang="en-US" sz="1200" b="1" dirty="0">
                          <a:solidFill>
                            <a:srgbClr val="000000"/>
                          </a:solidFill>
                          <a:effectLst/>
                          <a:latin typeface="Times New Roman"/>
                          <a:ea typeface="Calibri"/>
                        </a:rPr>
                        <a:t>Rare Disease Clinical Research Network</a:t>
                      </a:r>
                      <a:endParaRPr lang="en-US" sz="1200" dirty="0">
                        <a:effectLst/>
                        <a:latin typeface="Times New Roman"/>
                        <a:ea typeface="Calibri"/>
                      </a:endParaRPr>
                    </a:p>
                  </a:txBody>
                  <a:tcPr marL="68580" marR="68580" marT="0" marB="0"/>
                </a:tc>
                <a:tc>
                  <a:txBody>
                    <a:bodyPr/>
                    <a:lstStyle/>
                    <a:p>
                      <a:pPr marL="0" marR="0">
                        <a:spcBef>
                          <a:spcPts val="0"/>
                        </a:spcBef>
                        <a:spcAft>
                          <a:spcPts val="0"/>
                        </a:spcAft>
                      </a:pPr>
                      <a:r>
                        <a:rPr lang="en-US" sz="1200" i="1">
                          <a:solidFill>
                            <a:srgbClr val="000000"/>
                          </a:solidFill>
                          <a:effectLst/>
                          <a:latin typeface="Times New Roman"/>
                          <a:ea typeface="Calibri"/>
                        </a:rPr>
                        <a:t>A network connecting patients of rare diseases to clinical researchers for treatment development</a:t>
                      </a:r>
                      <a:endParaRPr lang="en-US" sz="1200">
                        <a:effectLst/>
                        <a:latin typeface="Times New Roman"/>
                        <a:ea typeface="Calibri"/>
                      </a:endParaRPr>
                    </a:p>
                  </a:txBody>
                  <a:tcPr marL="68580" marR="68580" marT="0" marB="0"/>
                </a:tc>
                <a:tc>
                  <a:txBody>
                    <a:bodyPr/>
                    <a:lstStyle/>
                    <a:p>
                      <a:pPr marL="0" marR="0">
                        <a:spcBef>
                          <a:spcPts val="0"/>
                        </a:spcBef>
                        <a:spcAft>
                          <a:spcPts val="0"/>
                        </a:spcAft>
                      </a:pPr>
                      <a:r>
                        <a:rPr lang="en-US" sz="1200">
                          <a:solidFill>
                            <a:srgbClr val="000000"/>
                          </a:solidFill>
                          <a:effectLst/>
                          <a:latin typeface="Times New Roman"/>
                          <a:ea typeface="Calibri"/>
                        </a:rPr>
                        <a:t>Given the sensitive nature of health information, a variety of concerns about privacy and appropriate information flow have arisen, including: appropriate consent for release of patient contact information to researchers, control over release of data to third parties</a:t>
                      </a:r>
                      <a:endParaRPr lang="en-US" sz="1200">
                        <a:effectLst/>
                        <a:latin typeface="Times New Roman"/>
                        <a:ea typeface="Calibri"/>
                      </a:endParaRPr>
                    </a:p>
                  </a:txBody>
                  <a:tcPr marL="68580" marR="68580" marT="0" marB="0"/>
                </a:tc>
                <a:tc>
                  <a:txBody>
                    <a:bodyPr/>
                    <a:lstStyle/>
                    <a:p>
                      <a:pPr marL="0" marR="0">
                        <a:spcBef>
                          <a:spcPts val="0"/>
                        </a:spcBef>
                        <a:spcAft>
                          <a:spcPts val="0"/>
                        </a:spcAft>
                      </a:pPr>
                      <a:r>
                        <a:rPr lang="en-US" sz="1200" dirty="0">
                          <a:solidFill>
                            <a:srgbClr val="000000"/>
                          </a:solidFill>
                          <a:effectLst/>
                          <a:latin typeface="Times New Roman"/>
                          <a:ea typeface="Calibri"/>
                        </a:rPr>
                        <a:t>Clinical medical records; Research subject and Researcher personally identifiable information; Patient contact information; Researcher activities and uses of resources</a:t>
                      </a:r>
                      <a:endParaRPr lang="en-US" sz="1200" dirty="0">
                        <a:effectLst/>
                        <a:latin typeface="Times New Roman"/>
                        <a:ea typeface="Calibri"/>
                      </a:endParaRPr>
                    </a:p>
                  </a:txBody>
                  <a:tcPr marL="68580" marR="68580" marT="0" marB="0"/>
                </a:tc>
              </a:tr>
            </a:tbl>
          </a:graphicData>
        </a:graphic>
      </p:graphicFrame>
    </p:spTree>
    <p:extLst>
      <p:ext uri="{BB962C8B-B14F-4D97-AF65-F5344CB8AC3E}">
        <p14:creationId xmlns:p14="http://schemas.microsoft.com/office/powerpoint/2010/main" val="333229967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35071"/>
          </a:xfrm>
        </p:spPr>
        <p:txBody>
          <a:bodyPr>
            <a:noAutofit/>
          </a:bodyPr>
          <a:lstStyle/>
          <a:p>
            <a:r>
              <a:rPr lang="en-US" sz="2400" dirty="0"/>
              <a:t>Illustrative governance features </a:t>
            </a:r>
            <a:r>
              <a:rPr lang="en-US" sz="2400" dirty="0" smtClean="0"/>
              <a:t>of </a:t>
            </a:r>
            <a:r>
              <a:rPr lang="en-US" sz="2400" dirty="0"/>
              <a:t>member-driven commons</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285360451"/>
              </p:ext>
            </p:extLst>
          </p:nvPr>
        </p:nvGraphicFramePr>
        <p:xfrm>
          <a:off x="288525" y="973455"/>
          <a:ext cx="8398275" cy="5536983"/>
        </p:xfrm>
        <a:graphic>
          <a:graphicData uri="http://schemas.openxmlformats.org/drawingml/2006/table">
            <a:tbl>
              <a:tblPr firstRow="1" firstCol="1" bandRow="1">
                <a:tableStyleId>{5C22544A-7EE6-4342-B048-85BDC9FD1C3A}</a:tableStyleId>
              </a:tblPr>
              <a:tblGrid>
                <a:gridCol w="2287992"/>
                <a:gridCol w="2052014"/>
                <a:gridCol w="2029583"/>
                <a:gridCol w="2028686"/>
              </a:tblGrid>
              <a:tr h="591441">
                <a:tc>
                  <a:txBody>
                    <a:bodyPr/>
                    <a:lstStyle/>
                    <a:p>
                      <a:pPr marL="0" marR="0" algn="r">
                        <a:spcBef>
                          <a:spcPts val="0"/>
                        </a:spcBef>
                        <a:spcAft>
                          <a:spcPts val="0"/>
                        </a:spcAft>
                      </a:pPr>
                      <a:r>
                        <a:rPr lang="en-US" sz="1200" cap="all" dirty="0">
                          <a:effectLst/>
                        </a:rPr>
                        <a:t>Institution</a:t>
                      </a:r>
                      <a:endParaRPr lang="en-US" sz="1200" dirty="0">
                        <a:effectLst/>
                      </a:endParaRPr>
                    </a:p>
                    <a:p>
                      <a:pPr marL="0" marR="0" algn="r">
                        <a:spcBef>
                          <a:spcPts val="0"/>
                        </a:spcBef>
                        <a:spcAft>
                          <a:spcPts val="0"/>
                        </a:spcAft>
                      </a:pPr>
                      <a:r>
                        <a:rPr lang="en-US" sz="1200" cap="all" dirty="0">
                          <a:effectLst/>
                        </a:rPr>
                        <a:t>Type</a:t>
                      </a:r>
                      <a:endParaRPr lang="en-US" sz="1200" dirty="0">
                        <a:effectLst/>
                      </a:endParaRPr>
                    </a:p>
                    <a:p>
                      <a:pPr marL="0" marR="0">
                        <a:spcBef>
                          <a:spcPts val="0"/>
                        </a:spcBef>
                        <a:spcAft>
                          <a:spcPts val="0"/>
                        </a:spcAft>
                      </a:pPr>
                      <a:r>
                        <a:rPr lang="en-US" sz="1200" cap="all" dirty="0">
                          <a:effectLst/>
                        </a:rPr>
                        <a:t> </a:t>
                      </a:r>
                      <a:endParaRPr lang="en-US" sz="1200" dirty="0">
                        <a:effectLst/>
                      </a:endParaRPr>
                    </a:p>
                    <a:p>
                      <a:pPr marL="0" marR="0">
                        <a:spcBef>
                          <a:spcPts val="0"/>
                        </a:spcBef>
                        <a:spcAft>
                          <a:spcPts val="0"/>
                        </a:spcAft>
                      </a:pPr>
                      <a:r>
                        <a:rPr lang="en-US" sz="1200" cap="all" dirty="0">
                          <a:effectLst/>
                        </a:rPr>
                        <a:t>Concern</a:t>
                      </a:r>
                      <a:endParaRPr lang="en-US" sz="1200" dirty="0">
                        <a:effectLst/>
                        <a:latin typeface="Times New Roman"/>
                        <a:ea typeface="Calibri"/>
                      </a:endParaRPr>
                    </a:p>
                  </a:txBody>
                  <a:tcPr marL="40410" marR="40410" marT="0" marB="0"/>
                </a:tc>
                <a:tc>
                  <a:txBody>
                    <a:bodyPr/>
                    <a:lstStyle/>
                    <a:p>
                      <a:pPr marL="0" marR="0" algn="ctr">
                        <a:spcBef>
                          <a:spcPts val="0"/>
                        </a:spcBef>
                        <a:spcAft>
                          <a:spcPts val="0"/>
                        </a:spcAft>
                      </a:pPr>
                      <a:r>
                        <a:rPr lang="en-US" sz="1200" cap="all" dirty="0">
                          <a:effectLst/>
                        </a:rPr>
                        <a:t>Strategies</a:t>
                      </a:r>
                      <a:endParaRPr lang="en-US" sz="1200" dirty="0">
                        <a:effectLst/>
                        <a:latin typeface="Times New Roman"/>
                        <a:ea typeface="Calibri"/>
                      </a:endParaRPr>
                    </a:p>
                  </a:txBody>
                  <a:tcPr marL="40410" marR="40410" marT="0" marB="0" anchor="ctr"/>
                </a:tc>
                <a:tc>
                  <a:txBody>
                    <a:bodyPr/>
                    <a:lstStyle/>
                    <a:p>
                      <a:pPr marL="0" marR="0" algn="ctr">
                        <a:spcBef>
                          <a:spcPts val="0"/>
                        </a:spcBef>
                        <a:spcAft>
                          <a:spcPts val="0"/>
                        </a:spcAft>
                      </a:pPr>
                      <a:r>
                        <a:rPr lang="en-US" sz="1200" cap="all" dirty="0">
                          <a:effectLst/>
                        </a:rPr>
                        <a:t>norms</a:t>
                      </a:r>
                      <a:endParaRPr lang="en-US" sz="1200" dirty="0">
                        <a:effectLst/>
                        <a:latin typeface="Times New Roman"/>
                        <a:ea typeface="Calibri"/>
                      </a:endParaRPr>
                    </a:p>
                  </a:txBody>
                  <a:tcPr marL="40410" marR="40410" marT="0" marB="0" anchor="ctr"/>
                </a:tc>
                <a:tc>
                  <a:txBody>
                    <a:bodyPr/>
                    <a:lstStyle/>
                    <a:p>
                      <a:pPr marL="0" marR="0" algn="ctr">
                        <a:spcBef>
                          <a:spcPts val="0"/>
                        </a:spcBef>
                        <a:spcAft>
                          <a:spcPts val="0"/>
                        </a:spcAft>
                      </a:pPr>
                      <a:r>
                        <a:rPr lang="en-US" sz="1200" cap="all">
                          <a:effectLst/>
                        </a:rPr>
                        <a:t>rules</a:t>
                      </a:r>
                      <a:endParaRPr lang="en-US" sz="1200">
                        <a:effectLst/>
                        <a:latin typeface="Times New Roman"/>
                        <a:ea typeface="Calibri"/>
                      </a:endParaRPr>
                    </a:p>
                  </a:txBody>
                  <a:tcPr marL="40410" marR="40410" marT="0" marB="0" anchor="ctr"/>
                </a:tc>
              </a:tr>
              <a:tr h="1330743">
                <a:tc>
                  <a:txBody>
                    <a:bodyPr/>
                    <a:lstStyle/>
                    <a:p>
                      <a:pPr marL="0" marR="0">
                        <a:spcBef>
                          <a:spcPts val="0"/>
                        </a:spcBef>
                        <a:spcAft>
                          <a:spcPts val="0"/>
                        </a:spcAft>
                      </a:pPr>
                      <a:r>
                        <a:rPr lang="en-US" sz="1200" cap="all">
                          <a:effectLst/>
                        </a:rPr>
                        <a:t>Participation</a:t>
                      </a:r>
                      <a:endParaRPr lang="en-US" sz="1200">
                        <a:effectLst/>
                        <a:latin typeface="Times New Roman"/>
                        <a:ea typeface="Calibri"/>
                      </a:endParaRPr>
                    </a:p>
                  </a:txBody>
                  <a:tcPr marL="40410" marR="40410" marT="0" marB="0"/>
                </a:tc>
                <a:tc>
                  <a:txBody>
                    <a:bodyPr/>
                    <a:lstStyle/>
                    <a:p>
                      <a:pPr marL="0" marR="0">
                        <a:spcBef>
                          <a:spcPts val="0"/>
                        </a:spcBef>
                        <a:spcAft>
                          <a:spcPts val="0"/>
                        </a:spcAft>
                      </a:pPr>
                      <a:r>
                        <a:rPr lang="en-US" sz="1200" dirty="0">
                          <a:effectLst/>
                        </a:rPr>
                        <a:t>Community members will participate when they view knowledge production as threatened without commons (e.g. LINK &amp; Rare Disease Clinical Research Network)</a:t>
                      </a:r>
                    </a:p>
                    <a:p>
                      <a:pPr marL="0" marR="0">
                        <a:spcBef>
                          <a:spcPts val="0"/>
                        </a:spcBef>
                        <a:spcAft>
                          <a:spcPts val="0"/>
                        </a:spcAft>
                      </a:pPr>
                      <a:r>
                        <a:rPr lang="en-US" sz="1200" dirty="0">
                          <a:effectLst/>
                        </a:rPr>
                        <a:t> </a:t>
                      </a:r>
                      <a:endParaRPr lang="en-US" sz="1200" dirty="0">
                        <a:effectLst/>
                        <a:latin typeface="Times New Roman"/>
                        <a:ea typeface="Calibri"/>
                      </a:endParaRPr>
                    </a:p>
                  </a:txBody>
                  <a:tcPr marL="40410" marR="40410" marT="0" marB="0"/>
                </a:tc>
                <a:tc>
                  <a:txBody>
                    <a:bodyPr/>
                    <a:lstStyle/>
                    <a:p>
                      <a:pPr marL="0" marR="0">
                        <a:spcBef>
                          <a:spcPts val="0"/>
                        </a:spcBef>
                        <a:spcAft>
                          <a:spcPts val="0"/>
                        </a:spcAft>
                      </a:pPr>
                      <a:r>
                        <a:rPr lang="en-US" sz="1200" dirty="0">
                          <a:effectLst/>
                        </a:rPr>
                        <a:t>Participants’ patient status is a prerequisite for membership (e.g. Rare Disease Clinical Research Network &amp; </a:t>
                      </a:r>
                      <a:r>
                        <a:rPr lang="en-US" sz="1200" dirty="0" err="1">
                          <a:effectLst/>
                        </a:rPr>
                        <a:t>Oncofertility</a:t>
                      </a:r>
                      <a:r>
                        <a:rPr lang="en-US" sz="1200" dirty="0">
                          <a:effectLst/>
                        </a:rPr>
                        <a:t> Consortium)</a:t>
                      </a:r>
                      <a:endParaRPr lang="en-US" sz="1200" dirty="0">
                        <a:effectLst/>
                        <a:latin typeface="Times New Roman"/>
                        <a:ea typeface="Calibri"/>
                      </a:endParaRPr>
                    </a:p>
                  </a:txBody>
                  <a:tcPr marL="40410" marR="40410" marT="0" marB="0"/>
                </a:tc>
                <a:tc>
                  <a:txBody>
                    <a:bodyPr/>
                    <a:lstStyle/>
                    <a:p>
                      <a:pPr marL="0" marR="0">
                        <a:spcBef>
                          <a:spcPts val="0"/>
                        </a:spcBef>
                        <a:spcAft>
                          <a:spcPts val="0"/>
                        </a:spcAft>
                      </a:pPr>
                      <a:r>
                        <a:rPr lang="en-US" sz="1200">
                          <a:effectLst/>
                        </a:rPr>
                        <a:t> </a:t>
                      </a:r>
                      <a:endParaRPr lang="en-US" sz="1200">
                        <a:effectLst/>
                        <a:latin typeface="Times New Roman"/>
                        <a:ea typeface="Calibri"/>
                      </a:endParaRPr>
                    </a:p>
                  </a:txBody>
                  <a:tcPr marL="40410" marR="40410" marT="0" marB="0"/>
                </a:tc>
              </a:tr>
              <a:tr h="1035022">
                <a:tc>
                  <a:txBody>
                    <a:bodyPr/>
                    <a:lstStyle/>
                    <a:p>
                      <a:pPr marL="0" marR="0">
                        <a:spcBef>
                          <a:spcPts val="0"/>
                        </a:spcBef>
                        <a:spcAft>
                          <a:spcPts val="0"/>
                        </a:spcAft>
                      </a:pPr>
                      <a:r>
                        <a:rPr lang="en-US" sz="1200" cap="all">
                          <a:effectLst/>
                        </a:rPr>
                        <a:t>Information Resources</a:t>
                      </a:r>
                      <a:endParaRPr lang="en-US" sz="1200">
                        <a:effectLst/>
                        <a:latin typeface="Times New Roman"/>
                        <a:ea typeface="Calibri"/>
                      </a:endParaRPr>
                    </a:p>
                  </a:txBody>
                  <a:tcPr marL="40410" marR="40410" marT="0" marB="0"/>
                </a:tc>
                <a:tc>
                  <a:txBody>
                    <a:bodyPr/>
                    <a:lstStyle/>
                    <a:p>
                      <a:pPr marL="0" marR="0">
                        <a:spcBef>
                          <a:spcPts val="0"/>
                        </a:spcBef>
                        <a:spcAft>
                          <a:spcPts val="0"/>
                        </a:spcAft>
                      </a:pPr>
                      <a:r>
                        <a:rPr lang="en-US" sz="1200" dirty="0">
                          <a:effectLst/>
                        </a:rPr>
                        <a:t>Users will become knowledge contributors when they see value (e.g. aviators, OCCs, &amp; the Galaxy Zoo)</a:t>
                      </a:r>
                      <a:endParaRPr lang="en-US" sz="1200" dirty="0">
                        <a:effectLst/>
                        <a:latin typeface="Times New Roman"/>
                        <a:ea typeface="Calibri"/>
                      </a:endParaRPr>
                    </a:p>
                  </a:txBody>
                  <a:tcPr marL="40410" marR="40410" marT="0" marB="0"/>
                </a:tc>
                <a:tc>
                  <a:txBody>
                    <a:bodyPr/>
                    <a:lstStyle/>
                    <a:p>
                      <a:pPr marL="0" marR="0">
                        <a:spcBef>
                          <a:spcPts val="0"/>
                        </a:spcBef>
                        <a:spcAft>
                          <a:spcPts val="0"/>
                        </a:spcAft>
                      </a:pPr>
                      <a:r>
                        <a:rPr lang="en-US" sz="1200" dirty="0">
                          <a:effectLst/>
                        </a:rPr>
                        <a:t>Patient participants must contribute personal health information (e.g. </a:t>
                      </a:r>
                      <a:r>
                        <a:rPr lang="en-US" sz="1200" dirty="0" err="1">
                          <a:effectLst/>
                        </a:rPr>
                        <a:t>Oncofertility</a:t>
                      </a:r>
                      <a:r>
                        <a:rPr lang="en-US" sz="1200" dirty="0">
                          <a:effectLst/>
                        </a:rPr>
                        <a:t> Consortium &amp; Patient Innovation project)</a:t>
                      </a:r>
                    </a:p>
                    <a:p>
                      <a:pPr marL="0" marR="0">
                        <a:spcBef>
                          <a:spcPts val="0"/>
                        </a:spcBef>
                        <a:spcAft>
                          <a:spcPts val="0"/>
                        </a:spcAft>
                      </a:pPr>
                      <a:r>
                        <a:rPr lang="en-US" sz="1200" dirty="0">
                          <a:effectLst/>
                        </a:rPr>
                        <a:t> </a:t>
                      </a:r>
                      <a:endParaRPr lang="en-US" sz="1200" dirty="0">
                        <a:effectLst/>
                        <a:latin typeface="Times New Roman"/>
                        <a:ea typeface="Calibri"/>
                      </a:endParaRPr>
                    </a:p>
                  </a:txBody>
                  <a:tcPr marL="40410" marR="40410" marT="0" marB="0"/>
                </a:tc>
                <a:tc>
                  <a:txBody>
                    <a:bodyPr/>
                    <a:lstStyle/>
                    <a:p>
                      <a:pPr marL="0" marR="0">
                        <a:spcBef>
                          <a:spcPts val="0"/>
                        </a:spcBef>
                        <a:spcAft>
                          <a:spcPts val="0"/>
                        </a:spcAft>
                      </a:pPr>
                      <a:r>
                        <a:rPr lang="en-US" sz="1200">
                          <a:effectLst/>
                        </a:rPr>
                        <a:t>Information must be disclosed or else funding is revoked (e.g. the Sentinel Initiative &amp; the Open Neuroscience Movement)</a:t>
                      </a:r>
                      <a:endParaRPr lang="en-US" sz="1200">
                        <a:effectLst/>
                        <a:latin typeface="Times New Roman"/>
                        <a:ea typeface="Calibri"/>
                      </a:endParaRPr>
                    </a:p>
                  </a:txBody>
                  <a:tcPr marL="40410" marR="40410" marT="0" marB="0"/>
                </a:tc>
              </a:tr>
              <a:tr h="1182883">
                <a:tc>
                  <a:txBody>
                    <a:bodyPr/>
                    <a:lstStyle/>
                    <a:p>
                      <a:pPr marL="0" marR="0">
                        <a:spcBef>
                          <a:spcPts val="0"/>
                        </a:spcBef>
                        <a:spcAft>
                          <a:spcPts val="0"/>
                        </a:spcAft>
                      </a:pPr>
                      <a:r>
                        <a:rPr lang="en-US" sz="1200" cap="all">
                          <a:effectLst/>
                        </a:rPr>
                        <a:t>Appropriate Flows</a:t>
                      </a:r>
                      <a:endParaRPr lang="en-US" sz="1200">
                        <a:effectLst/>
                        <a:latin typeface="Times New Roman"/>
                        <a:ea typeface="Calibri"/>
                      </a:endParaRPr>
                    </a:p>
                  </a:txBody>
                  <a:tcPr marL="40410" marR="40410" marT="0" marB="0"/>
                </a:tc>
                <a:tc>
                  <a:txBody>
                    <a:bodyPr/>
                    <a:lstStyle/>
                    <a:p>
                      <a:pPr marL="0" marR="0">
                        <a:spcBef>
                          <a:spcPts val="0"/>
                        </a:spcBef>
                        <a:spcAft>
                          <a:spcPts val="0"/>
                        </a:spcAft>
                      </a:pPr>
                      <a:r>
                        <a:rPr lang="en-US" sz="1200" dirty="0">
                          <a:effectLst/>
                        </a:rPr>
                        <a:t>Direct flows toward pharmaceutical research, when patients benefit (e.g. Patient Innovation project)</a:t>
                      </a:r>
                      <a:endParaRPr lang="en-US" sz="1200" dirty="0">
                        <a:effectLst/>
                        <a:latin typeface="Times New Roman"/>
                        <a:ea typeface="Calibri"/>
                      </a:endParaRPr>
                    </a:p>
                  </a:txBody>
                  <a:tcPr marL="40410" marR="40410" marT="0" marB="0"/>
                </a:tc>
                <a:tc>
                  <a:txBody>
                    <a:bodyPr/>
                    <a:lstStyle/>
                    <a:p>
                      <a:pPr marL="0" marR="0">
                        <a:spcBef>
                          <a:spcPts val="0"/>
                        </a:spcBef>
                        <a:spcAft>
                          <a:spcPts val="0"/>
                        </a:spcAft>
                      </a:pPr>
                      <a:r>
                        <a:rPr lang="en-US" sz="1200" dirty="0">
                          <a:effectLst/>
                        </a:rPr>
                        <a:t>Flows should not leave the commons to encourage valuable participation (e.g. Congress &amp; the Sentinel Initiative)</a:t>
                      </a:r>
                      <a:endParaRPr lang="en-US" sz="1200" dirty="0">
                        <a:effectLst/>
                        <a:latin typeface="Times New Roman"/>
                        <a:ea typeface="Calibri"/>
                      </a:endParaRPr>
                    </a:p>
                  </a:txBody>
                  <a:tcPr marL="40410" marR="40410" marT="0" marB="0"/>
                </a:tc>
                <a:tc>
                  <a:txBody>
                    <a:bodyPr/>
                    <a:lstStyle/>
                    <a:p>
                      <a:pPr marL="0" marR="0">
                        <a:spcBef>
                          <a:spcPts val="0"/>
                        </a:spcBef>
                        <a:spcAft>
                          <a:spcPts val="0"/>
                        </a:spcAft>
                      </a:pPr>
                      <a:r>
                        <a:rPr lang="en-US" sz="1200" dirty="0">
                          <a:effectLst/>
                        </a:rPr>
                        <a:t>Knowledge produced subject to publicly financed grants must be available to the public (e.g. Genome Commons &amp; the Open Neuroscience Movement)</a:t>
                      </a:r>
                    </a:p>
                    <a:p>
                      <a:pPr marL="0" marR="0">
                        <a:spcBef>
                          <a:spcPts val="0"/>
                        </a:spcBef>
                        <a:spcAft>
                          <a:spcPts val="0"/>
                        </a:spcAft>
                      </a:pPr>
                      <a:r>
                        <a:rPr lang="en-US" sz="1200" dirty="0">
                          <a:effectLst/>
                        </a:rPr>
                        <a:t> </a:t>
                      </a:r>
                      <a:endParaRPr lang="en-US" sz="1200" dirty="0">
                        <a:effectLst/>
                        <a:latin typeface="Times New Roman"/>
                        <a:ea typeface="Calibri"/>
                      </a:endParaRPr>
                    </a:p>
                  </a:txBody>
                  <a:tcPr marL="40410" marR="40410" marT="0" marB="0"/>
                </a:tc>
              </a:tr>
              <a:tr h="1035022">
                <a:tc>
                  <a:txBody>
                    <a:bodyPr/>
                    <a:lstStyle/>
                    <a:p>
                      <a:pPr marL="0" marR="0">
                        <a:spcBef>
                          <a:spcPts val="0"/>
                        </a:spcBef>
                        <a:spcAft>
                          <a:spcPts val="0"/>
                        </a:spcAft>
                      </a:pPr>
                      <a:r>
                        <a:rPr lang="en-US" sz="1200" cap="all">
                          <a:effectLst/>
                        </a:rPr>
                        <a:t>decision making</a:t>
                      </a:r>
                      <a:endParaRPr lang="en-US" sz="1200">
                        <a:effectLst/>
                        <a:latin typeface="Times New Roman"/>
                        <a:ea typeface="Calibri"/>
                      </a:endParaRPr>
                    </a:p>
                  </a:txBody>
                  <a:tcPr marL="40410" marR="40410" marT="0" marB="0"/>
                </a:tc>
                <a:tc>
                  <a:txBody>
                    <a:bodyPr/>
                    <a:lstStyle/>
                    <a:p>
                      <a:pPr marL="0" marR="0">
                        <a:spcBef>
                          <a:spcPts val="0"/>
                        </a:spcBef>
                        <a:spcAft>
                          <a:spcPts val="0"/>
                        </a:spcAft>
                      </a:pPr>
                      <a:r>
                        <a:rPr lang="en-US" sz="1200">
                          <a:effectLst/>
                        </a:rPr>
                        <a:t>Personal disclosures to establish credibility or expertise (e.g. Wikipedia &amp; patients)</a:t>
                      </a:r>
                      <a:endParaRPr lang="en-US" sz="1200">
                        <a:effectLst/>
                        <a:latin typeface="Times New Roman"/>
                        <a:ea typeface="Calibri"/>
                      </a:endParaRPr>
                    </a:p>
                  </a:txBody>
                  <a:tcPr marL="40410" marR="40410" marT="0" marB="0"/>
                </a:tc>
                <a:tc>
                  <a:txBody>
                    <a:bodyPr/>
                    <a:lstStyle/>
                    <a:p>
                      <a:pPr marL="0" marR="0">
                        <a:spcBef>
                          <a:spcPts val="0"/>
                        </a:spcBef>
                        <a:spcAft>
                          <a:spcPts val="0"/>
                        </a:spcAft>
                      </a:pPr>
                      <a:r>
                        <a:rPr lang="en-US" sz="1200">
                          <a:effectLst/>
                        </a:rPr>
                        <a:t>Sub-community decisions are democratic (e.g. the Patient Innovation Project &amp; OCCs)</a:t>
                      </a:r>
                      <a:endParaRPr lang="en-US" sz="1200">
                        <a:effectLst/>
                        <a:latin typeface="Times New Roman"/>
                        <a:ea typeface="Calibri"/>
                      </a:endParaRPr>
                    </a:p>
                  </a:txBody>
                  <a:tcPr marL="40410" marR="40410" marT="0" marB="0"/>
                </a:tc>
                <a:tc>
                  <a:txBody>
                    <a:bodyPr/>
                    <a:lstStyle/>
                    <a:p>
                      <a:pPr marL="0" marR="0">
                        <a:spcBef>
                          <a:spcPts val="0"/>
                        </a:spcBef>
                        <a:spcAft>
                          <a:spcPts val="0"/>
                        </a:spcAft>
                      </a:pPr>
                      <a:r>
                        <a:rPr lang="en-US" sz="1200" dirty="0">
                          <a:effectLst/>
                        </a:rPr>
                        <a:t>Some decisions are made by those who provide the commons platform (e.g. the Galaxy Zoo, nineteenth century newspaper editors, &amp; Biobanks)</a:t>
                      </a:r>
                      <a:endParaRPr lang="en-US" sz="1200" dirty="0">
                        <a:effectLst/>
                        <a:latin typeface="Times New Roman"/>
                        <a:ea typeface="Calibri"/>
                      </a:endParaRPr>
                    </a:p>
                  </a:txBody>
                  <a:tcPr marL="40410" marR="40410" marT="0" marB="0"/>
                </a:tc>
              </a:tr>
            </a:tbl>
          </a:graphicData>
        </a:graphic>
      </p:graphicFrame>
    </p:spTree>
    <p:extLst>
      <p:ext uri="{BB962C8B-B14F-4D97-AF65-F5344CB8AC3E}">
        <p14:creationId xmlns:p14="http://schemas.microsoft.com/office/powerpoint/2010/main" val="155204234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321746912"/>
              </p:ext>
            </p:extLst>
          </p:nvPr>
        </p:nvGraphicFramePr>
        <p:xfrm>
          <a:off x="727968" y="621437"/>
          <a:ext cx="7412854" cy="5532929"/>
        </p:xfrm>
        <a:graphic>
          <a:graphicData uri="http://schemas.openxmlformats.org/drawingml/2006/table">
            <a:tbl>
              <a:tblPr firstRow="1" firstCol="1" bandRow="1">
                <a:tableStyleId>{5C22544A-7EE6-4342-B048-85BDC9FD1C3A}</a:tableStyleId>
              </a:tblPr>
              <a:tblGrid>
                <a:gridCol w="3706427"/>
                <a:gridCol w="3706427"/>
              </a:tblGrid>
              <a:tr h="241006">
                <a:tc gridSpan="2">
                  <a:txBody>
                    <a:bodyPr/>
                    <a:lstStyle/>
                    <a:p>
                      <a:pPr marL="0" marR="0" algn="ctr">
                        <a:spcBef>
                          <a:spcPts val="0"/>
                        </a:spcBef>
                        <a:spcAft>
                          <a:spcPts val="0"/>
                        </a:spcAft>
                      </a:pPr>
                      <a:r>
                        <a:rPr lang="en-US" sz="1200" dirty="0">
                          <a:effectLst/>
                        </a:rPr>
                        <a:t>Knowledge Commons Framework and Representative Research Questions</a:t>
                      </a:r>
                      <a:endParaRPr lang="en-US" sz="1200" dirty="0">
                        <a:effectLst/>
                        <a:latin typeface="Times New Roman"/>
                        <a:ea typeface="Calibri"/>
                      </a:endParaRPr>
                    </a:p>
                  </a:txBody>
                  <a:tcPr marL="67365" marR="67365" marT="0" marB="0" anchor="ctr"/>
                </a:tc>
                <a:tc hMerge="1">
                  <a:txBody>
                    <a:bodyPr/>
                    <a:lstStyle/>
                    <a:p>
                      <a:endParaRPr lang="en-US"/>
                    </a:p>
                  </a:txBody>
                  <a:tcPr/>
                </a:tc>
              </a:tr>
              <a:tr h="241006">
                <a:tc gridSpan="2">
                  <a:txBody>
                    <a:bodyPr/>
                    <a:lstStyle/>
                    <a:p>
                      <a:pPr marL="0" marR="0" algn="ctr">
                        <a:spcBef>
                          <a:spcPts val="0"/>
                        </a:spcBef>
                        <a:spcAft>
                          <a:spcPts val="0"/>
                        </a:spcAft>
                      </a:pPr>
                      <a:r>
                        <a:rPr lang="en-US" sz="1200">
                          <a:effectLst/>
                        </a:rPr>
                        <a:t>Background Environment </a:t>
                      </a:r>
                      <a:endParaRPr lang="en-US" sz="1200">
                        <a:effectLst/>
                        <a:latin typeface="Times New Roman"/>
                        <a:ea typeface="Calibri"/>
                      </a:endParaRPr>
                    </a:p>
                  </a:txBody>
                  <a:tcPr marL="67365" marR="67365" marT="0" marB="0" anchor="ctr"/>
                </a:tc>
                <a:tc hMerge="1">
                  <a:txBody>
                    <a:bodyPr/>
                    <a:lstStyle/>
                    <a:p>
                      <a:endParaRPr lang="en-US"/>
                    </a:p>
                  </a:txBody>
                  <a:tcPr/>
                </a:tc>
              </a:tr>
              <a:tr h="482013">
                <a:tc>
                  <a:txBody>
                    <a:bodyPr/>
                    <a:lstStyle/>
                    <a:p>
                      <a:endParaRPr lang="en-US" sz="1200">
                        <a:effectLst/>
                        <a:latin typeface="Calibri"/>
                      </a:endParaRPr>
                    </a:p>
                  </a:txBody>
                  <a:tcPr marL="67365" marR="67365" marT="0" marB="0" anchor="b"/>
                </a:tc>
                <a:tc>
                  <a:txBody>
                    <a:bodyPr/>
                    <a:lstStyle/>
                    <a:p>
                      <a:pPr marL="342900" marR="0" lvl="0" indent="-342900">
                        <a:spcBef>
                          <a:spcPts val="0"/>
                        </a:spcBef>
                        <a:spcAft>
                          <a:spcPts val="0"/>
                        </a:spcAft>
                        <a:buFont typeface="Symbol"/>
                        <a:buChar char=""/>
                      </a:pPr>
                      <a:r>
                        <a:rPr lang="en-US" sz="1100">
                          <a:effectLst/>
                        </a:rPr>
                        <a:t>What is the background context (legal, cultural, etc.) of this particular commons? </a:t>
                      </a:r>
                      <a:endParaRPr lang="en-US" sz="1100">
                        <a:effectLst/>
                        <a:latin typeface="Calibri"/>
                        <a:ea typeface="Calibri"/>
                        <a:cs typeface="Times New Roman"/>
                      </a:endParaRPr>
                    </a:p>
                  </a:txBody>
                  <a:tcPr marL="67365" marR="67365" marT="0" marB="0" anchor="ctr"/>
                </a:tc>
              </a:tr>
              <a:tr h="482013">
                <a:tc>
                  <a:txBody>
                    <a:bodyPr/>
                    <a:lstStyle/>
                    <a:p>
                      <a:pPr marL="0" marR="0" algn="ctr">
                        <a:spcBef>
                          <a:spcPts val="0"/>
                        </a:spcBef>
                        <a:spcAft>
                          <a:spcPts val="0"/>
                        </a:spcAft>
                      </a:pPr>
                      <a:r>
                        <a:rPr lang="en-US" sz="1200">
                          <a:effectLst/>
                        </a:rPr>
                        <a:t> </a:t>
                      </a:r>
                      <a:endParaRPr lang="en-US" sz="1200">
                        <a:effectLst/>
                        <a:latin typeface="Times New Roman"/>
                        <a:ea typeface="Calibri"/>
                      </a:endParaRPr>
                    </a:p>
                  </a:txBody>
                  <a:tcPr marL="67365" marR="67365" marT="0" marB="0" anchor="b"/>
                </a:tc>
                <a:tc>
                  <a:txBody>
                    <a:bodyPr/>
                    <a:lstStyle/>
                    <a:p>
                      <a:pPr marL="342900" marR="0" lvl="0" indent="-342900">
                        <a:spcBef>
                          <a:spcPts val="0"/>
                        </a:spcBef>
                        <a:spcAft>
                          <a:spcPts val="0"/>
                        </a:spcAft>
                        <a:buFont typeface="Symbol"/>
                        <a:buChar char=""/>
                      </a:pPr>
                      <a:r>
                        <a:rPr lang="en-US" sz="1100" b="1" dirty="0">
                          <a:effectLst/>
                        </a:rPr>
                        <a:t>What normative values are relevant for this community?</a:t>
                      </a:r>
                      <a:endParaRPr lang="en-US" sz="1100" b="1" dirty="0">
                        <a:effectLst/>
                        <a:latin typeface="Calibri"/>
                        <a:ea typeface="Calibri"/>
                        <a:cs typeface="Times New Roman"/>
                      </a:endParaRPr>
                    </a:p>
                  </a:txBody>
                  <a:tcPr marL="67365" marR="67365" marT="0" marB="0" anchor="ctr"/>
                </a:tc>
              </a:tr>
              <a:tr h="607245">
                <a:tc>
                  <a:txBody>
                    <a:bodyPr/>
                    <a:lstStyle/>
                    <a:p>
                      <a:endParaRPr lang="en-US" sz="1200">
                        <a:effectLst/>
                        <a:latin typeface="Calibri"/>
                      </a:endParaRPr>
                    </a:p>
                  </a:txBody>
                  <a:tcPr marL="67365" marR="67365" marT="0" marB="0" anchor="b"/>
                </a:tc>
                <a:tc>
                  <a:txBody>
                    <a:bodyPr/>
                    <a:lstStyle/>
                    <a:p>
                      <a:pPr marL="342900" marR="0" lvl="0" indent="-342900">
                        <a:spcBef>
                          <a:spcPts val="0"/>
                        </a:spcBef>
                        <a:spcAft>
                          <a:spcPts val="0"/>
                        </a:spcAft>
                        <a:buFont typeface="Symbol"/>
                        <a:buChar char=""/>
                      </a:pPr>
                      <a:r>
                        <a:rPr lang="en-US" sz="1100">
                          <a:effectLst/>
                        </a:rPr>
                        <a:t>What is the “default” status of the resources involved in the commons (patented, copyrighted, open, or other)? </a:t>
                      </a:r>
                      <a:endParaRPr lang="en-US" sz="1100">
                        <a:effectLst/>
                        <a:latin typeface="Calibri"/>
                        <a:ea typeface="Calibri"/>
                        <a:cs typeface="Times New Roman"/>
                      </a:endParaRPr>
                    </a:p>
                  </a:txBody>
                  <a:tcPr marL="67365" marR="67365" marT="0" marB="0" anchor="ctr"/>
                </a:tc>
              </a:tr>
              <a:tr h="607245">
                <a:tc>
                  <a:txBody>
                    <a:bodyPr/>
                    <a:lstStyle/>
                    <a:p>
                      <a:pPr marL="0" marR="0" indent="152400">
                        <a:spcBef>
                          <a:spcPts val="0"/>
                        </a:spcBef>
                        <a:spcAft>
                          <a:spcPts val="0"/>
                        </a:spcAft>
                      </a:pPr>
                      <a:r>
                        <a:rPr lang="en-US" sz="1200">
                          <a:effectLst/>
                        </a:rPr>
                        <a:t> </a:t>
                      </a:r>
                      <a:endParaRPr lang="en-US" sz="1200">
                        <a:effectLst/>
                        <a:latin typeface="Times New Roman"/>
                        <a:ea typeface="Calibri"/>
                      </a:endParaRPr>
                    </a:p>
                  </a:txBody>
                  <a:tcPr marL="67365" marR="67365" marT="0" marB="0" anchor="b"/>
                </a:tc>
                <a:tc>
                  <a:txBody>
                    <a:bodyPr/>
                    <a:lstStyle/>
                    <a:p>
                      <a:pPr marL="342900" marR="0" lvl="0" indent="-342900">
                        <a:spcBef>
                          <a:spcPts val="0"/>
                        </a:spcBef>
                        <a:spcAft>
                          <a:spcPts val="0"/>
                        </a:spcAft>
                        <a:buFont typeface="Symbol"/>
                        <a:buChar char=""/>
                      </a:pPr>
                      <a:r>
                        <a:rPr lang="en-US" sz="1100" b="1" dirty="0">
                          <a:effectLst/>
                        </a:rPr>
                        <a:t>How does this community fit into a larger context? What relevant domains overlap in this context?</a:t>
                      </a:r>
                      <a:endParaRPr lang="en-US" sz="1100" b="1" dirty="0">
                        <a:effectLst/>
                        <a:latin typeface="Calibri"/>
                        <a:ea typeface="Calibri"/>
                        <a:cs typeface="Times New Roman"/>
                      </a:endParaRPr>
                    </a:p>
                  </a:txBody>
                  <a:tcPr marL="67365" marR="67365" marT="0" marB="0" anchor="ctr"/>
                </a:tc>
              </a:tr>
              <a:tr h="241006">
                <a:tc gridSpan="2">
                  <a:txBody>
                    <a:bodyPr/>
                    <a:lstStyle/>
                    <a:p>
                      <a:pPr marL="0" marR="0" algn="ctr">
                        <a:spcBef>
                          <a:spcPts val="0"/>
                        </a:spcBef>
                        <a:spcAft>
                          <a:spcPts val="0"/>
                        </a:spcAft>
                      </a:pPr>
                      <a:r>
                        <a:rPr lang="en-US" sz="1200">
                          <a:effectLst/>
                        </a:rPr>
                        <a:t>Attributes </a:t>
                      </a:r>
                      <a:endParaRPr lang="en-US" sz="1200">
                        <a:effectLst/>
                        <a:latin typeface="Times New Roman"/>
                        <a:ea typeface="Calibri"/>
                      </a:endParaRPr>
                    </a:p>
                  </a:txBody>
                  <a:tcPr marL="67365" marR="67365" marT="0" marB="0" anchor="ctr"/>
                </a:tc>
                <a:tc hMerge="1">
                  <a:txBody>
                    <a:bodyPr/>
                    <a:lstStyle/>
                    <a:p>
                      <a:endParaRPr lang="en-US"/>
                    </a:p>
                  </a:txBody>
                  <a:tcPr/>
                </a:tc>
              </a:tr>
              <a:tr h="404830">
                <a:tc rowSpan="4">
                  <a:txBody>
                    <a:bodyPr/>
                    <a:lstStyle/>
                    <a:p>
                      <a:pPr marL="0" marR="0" algn="ctr">
                        <a:spcBef>
                          <a:spcPts val="0"/>
                        </a:spcBef>
                        <a:spcAft>
                          <a:spcPts val="0"/>
                        </a:spcAft>
                      </a:pPr>
                      <a:r>
                        <a:rPr lang="en-US" sz="1200">
                          <a:effectLst/>
                        </a:rPr>
                        <a:t>Resources </a:t>
                      </a:r>
                      <a:endParaRPr lang="en-US" sz="1200">
                        <a:effectLst/>
                        <a:latin typeface="Times New Roman"/>
                        <a:ea typeface="Calibri"/>
                      </a:endParaRPr>
                    </a:p>
                  </a:txBody>
                  <a:tcPr marL="67365" marR="67365" marT="0" marB="0" anchor="ctr"/>
                </a:tc>
                <a:tc>
                  <a:txBody>
                    <a:bodyPr/>
                    <a:lstStyle/>
                    <a:p>
                      <a:pPr marL="342900" marR="0" lvl="0" indent="-342900">
                        <a:spcBef>
                          <a:spcPts val="0"/>
                        </a:spcBef>
                        <a:spcAft>
                          <a:spcPts val="0"/>
                        </a:spcAft>
                        <a:buFont typeface="Symbol"/>
                        <a:buChar char=""/>
                      </a:pPr>
                      <a:r>
                        <a:rPr lang="en-US" sz="1100">
                          <a:effectLst/>
                        </a:rPr>
                        <a:t>What resources are pooled and how are they created or obtained? </a:t>
                      </a:r>
                      <a:endParaRPr lang="en-US" sz="1100">
                        <a:effectLst/>
                        <a:latin typeface="Calibri"/>
                        <a:ea typeface="Calibri"/>
                        <a:cs typeface="Times New Roman"/>
                      </a:endParaRPr>
                    </a:p>
                  </a:txBody>
                  <a:tcPr marL="67365" marR="67365" marT="0" marB="0" anchor="ctr"/>
                </a:tc>
              </a:tr>
              <a:tr h="1012075">
                <a:tc vMerge="1">
                  <a:txBody>
                    <a:bodyPr/>
                    <a:lstStyle/>
                    <a:p>
                      <a:endParaRPr lang="en-US"/>
                    </a:p>
                  </a:txBody>
                  <a:tcPr/>
                </a:tc>
                <a:tc>
                  <a:txBody>
                    <a:bodyPr/>
                    <a:lstStyle/>
                    <a:p>
                      <a:pPr marL="342900" marR="0" lvl="0" indent="-342900">
                        <a:spcBef>
                          <a:spcPts val="0"/>
                        </a:spcBef>
                        <a:spcAft>
                          <a:spcPts val="0"/>
                        </a:spcAft>
                        <a:buFont typeface="Symbol"/>
                        <a:buChar char=""/>
                      </a:pPr>
                      <a:r>
                        <a:rPr lang="en-US" sz="1100" dirty="0">
                          <a:effectLst/>
                        </a:rPr>
                        <a:t>What are the characteristics of the resources? Are they rival or </a:t>
                      </a:r>
                      <a:r>
                        <a:rPr lang="en-US" sz="1100" dirty="0" err="1">
                          <a:effectLst/>
                        </a:rPr>
                        <a:t>nonrival</a:t>
                      </a:r>
                      <a:r>
                        <a:rPr lang="en-US" sz="1100" dirty="0">
                          <a:effectLst/>
                        </a:rPr>
                        <a:t>, tangible or intangible? Is there shared infrastructure? </a:t>
                      </a:r>
                    </a:p>
                    <a:p>
                      <a:pPr marL="342900" marR="0" lvl="0" indent="-342900">
                        <a:spcBef>
                          <a:spcPts val="0"/>
                        </a:spcBef>
                        <a:spcAft>
                          <a:spcPts val="0"/>
                        </a:spcAft>
                        <a:buFont typeface="Symbol"/>
                        <a:buChar char=""/>
                      </a:pPr>
                      <a:r>
                        <a:rPr lang="en-US" sz="1100" b="1" dirty="0">
                          <a:effectLst/>
                        </a:rPr>
                        <a:t>What is personal information relative to resources in this action arena?</a:t>
                      </a:r>
                      <a:endParaRPr lang="en-US" sz="1100" b="1" dirty="0">
                        <a:effectLst/>
                        <a:latin typeface="Calibri"/>
                        <a:ea typeface="Calibri"/>
                        <a:cs typeface="Times New Roman"/>
                      </a:endParaRPr>
                    </a:p>
                  </a:txBody>
                  <a:tcPr marL="67365" marR="67365" marT="0" marB="0" anchor="ctr"/>
                </a:tc>
              </a:tr>
              <a:tr h="607245">
                <a:tc vMerge="1">
                  <a:txBody>
                    <a:bodyPr/>
                    <a:lstStyle/>
                    <a:p>
                      <a:endParaRPr lang="en-US"/>
                    </a:p>
                  </a:txBody>
                  <a:tcPr/>
                </a:tc>
                <a:tc>
                  <a:txBody>
                    <a:bodyPr/>
                    <a:lstStyle/>
                    <a:p>
                      <a:pPr marL="342900" marR="0" lvl="0" indent="-342900">
                        <a:spcBef>
                          <a:spcPts val="0"/>
                        </a:spcBef>
                        <a:spcAft>
                          <a:spcPts val="0"/>
                        </a:spcAft>
                        <a:buFont typeface="Symbol"/>
                        <a:buChar char=""/>
                      </a:pPr>
                      <a:r>
                        <a:rPr lang="en-US" sz="1100">
                          <a:effectLst/>
                        </a:rPr>
                        <a:t>What technologies and skills are needed to create, obtain, maintain, and use the resources? </a:t>
                      </a:r>
                      <a:endParaRPr lang="en-US" sz="1100">
                        <a:effectLst/>
                        <a:latin typeface="Calibri"/>
                        <a:ea typeface="Calibri"/>
                        <a:cs typeface="Times New Roman"/>
                      </a:endParaRPr>
                    </a:p>
                  </a:txBody>
                  <a:tcPr marL="67365" marR="67365" marT="0" marB="0" anchor="ctr"/>
                </a:tc>
              </a:tr>
              <a:tr h="607245">
                <a:tc vMerge="1">
                  <a:txBody>
                    <a:bodyPr/>
                    <a:lstStyle/>
                    <a:p>
                      <a:endParaRPr lang="en-US"/>
                    </a:p>
                  </a:txBody>
                  <a:tcPr/>
                </a:tc>
                <a:tc>
                  <a:txBody>
                    <a:bodyPr/>
                    <a:lstStyle/>
                    <a:p>
                      <a:pPr marL="342900" marR="0" lvl="0" indent="-342900">
                        <a:spcBef>
                          <a:spcPts val="0"/>
                        </a:spcBef>
                        <a:spcAft>
                          <a:spcPts val="0"/>
                        </a:spcAft>
                        <a:buFont typeface="Symbol"/>
                        <a:buChar char=""/>
                      </a:pPr>
                      <a:r>
                        <a:rPr lang="en-US" sz="1100" b="1" dirty="0">
                          <a:effectLst/>
                        </a:rPr>
                        <a:t>What are considered to be appropriate resource flows? How is appropriateness of resource use structured or protected?</a:t>
                      </a:r>
                      <a:endParaRPr lang="en-US" sz="1100" b="1" dirty="0">
                        <a:effectLst/>
                        <a:latin typeface="Calibri"/>
                        <a:ea typeface="Calibri"/>
                        <a:cs typeface="Times New Roman"/>
                      </a:endParaRPr>
                    </a:p>
                  </a:txBody>
                  <a:tcPr marL="67365" marR="67365" marT="0" marB="0" anchor="ctr"/>
                </a:tc>
              </a:tr>
            </a:tbl>
          </a:graphicData>
        </a:graphic>
      </p:graphicFrame>
    </p:spTree>
    <p:extLst>
      <p:ext uri="{BB962C8B-B14F-4D97-AF65-F5344CB8AC3E}">
        <p14:creationId xmlns:p14="http://schemas.microsoft.com/office/powerpoint/2010/main" val="188222854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9144000" cy="7078861"/>
          </a:xfrm>
          <a:prstGeom prst="rect">
            <a:avLst/>
          </a:prstGeom>
          <a:solidFill>
            <a:srgbClr val="000000"/>
          </a:solidFill>
        </p:spPr>
        <p:txBody>
          <a:bodyPr wrap="square" rtlCol="0">
            <a:spAutoFit/>
          </a:bodyPr>
          <a:lstStyle/>
          <a:p>
            <a:endParaRPr lang="en-US" b="1" dirty="0" smtClean="0"/>
          </a:p>
          <a:p>
            <a:endParaRPr lang="en-US" b="1" dirty="0"/>
          </a:p>
          <a:p>
            <a:pPr marL="457200"/>
            <a:endParaRPr lang="en-US" dirty="0" smtClean="0"/>
          </a:p>
          <a:p>
            <a:endParaRPr lang="en-US" sz="2000" dirty="0"/>
          </a:p>
          <a:p>
            <a:endParaRPr lang="en-US" sz="2000" dirty="0" smtClean="0"/>
          </a:p>
          <a:p>
            <a:endParaRPr lang="en-US" sz="2000" dirty="0" smtClean="0"/>
          </a:p>
          <a:p>
            <a:endParaRPr lang="en-US" sz="2000" dirty="0"/>
          </a:p>
          <a:p>
            <a:endParaRPr lang="en-US" sz="2000" dirty="0" smtClean="0"/>
          </a:p>
          <a:p>
            <a:endParaRPr lang="en-US" sz="2000" dirty="0"/>
          </a:p>
          <a:p>
            <a:endParaRPr lang="en-US" sz="2000" dirty="0" smtClean="0"/>
          </a:p>
          <a:p>
            <a:endParaRPr lang="en-US" sz="2000" dirty="0"/>
          </a:p>
          <a:p>
            <a:endParaRPr lang="en-US" sz="2000" dirty="0" smtClean="0"/>
          </a:p>
          <a:p>
            <a:endParaRPr lang="en-US" sz="2000" dirty="0"/>
          </a:p>
          <a:p>
            <a:endParaRPr lang="en-US" sz="2000" dirty="0" smtClean="0"/>
          </a:p>
          <a:p>
            <a:endParaRPr lang="en-US" sz="2000" dirty="0"/>
          </a:p>
          <a:p>
            <a:endParaRPr lang="en-US" sz="2000" dirty="0" smtClean="0"/>
          </a:p>
          <a:p>
            <a:endParaRPr lang="en-US" sz="2000" dirty="0"/>
          </a:p>
          <a:p>
            <a:endParaRPr lang="en-US" sz="2000" dirty="0" smtClean="0"/>
          </a:p>
          <a:p>
            <a:endParaRPr lang="en-US" sz="2000" dirty="0"/>
          </a:p>
          <a:p>
            <a:endParaRPr lang="en-US" sz="2000" dirty="0" smtClean="0"/>
          </a:p>
          <a:p>
            <a:endParaRPr lang="en-US" sz="2000" dirty="0"/>
          </a:p>
          <a:p>
            <a:endParaRPr lang="en-US" sz="2000" dirty="0"/>
          </a:p>
          <a:p>
            <a:endParaRPr lang="en-US" sz="2000" dirty="0"/>
          </a:p>
        </p:txBody>
      </p:sp>
      <p:sp>
        <p:nvSpPr>
          <p:cNvPr id="3" name="Content Placeholder 2"/>
          <p:cNvSpPr>
            <a:spLocks noGrp="1"/>
          </p:cNvSpPr>
          <p:nvPr>
            <p:ph idx="1"/>
          </p:nvPr>
        </p:nvSpPr>
        <p:spPr>
          <a:xfrm>
            <a:off x="685800" y="539496"/>
            <a:ext cx="7994176" cy="4635115"/>
          </a:xfrm>
        </p:spPr>
        <p:txBody>
          <a:bodyPr wrap="square">
            <a:spAutoFit/>
          </a:bodyPr>
          <a:lstStyle/>
          <a:p>
            <a:pPr marL="0" indent="0">
              <a:buNone/>
            </a:pPr>
            <a:r>
              <a:rPr lang="en-US" b="1" dirty="0"/>
              <a:t>The Future</a:t>
            </a:r>
            <a:endParaRPr lang="en-US" dirty="0" smtClean="0"/>
          </a:p>
          <a:p>
            <a:pPr marL="514350" indent="-514350">
              <a:buAutoNum type="arabicPeriod"/>
            </a:pPr>
            <a:endParaRPr lang="en-US" sz="2000" dirty="0" smtClean="0"/>
          </a:p>
          <a:p>
            <a:pPr marL="514350" indent="-514350">
              <a:buAutoNum type="arabicPeriod"/>
            </a:pPr>
            <a:r>
              <a:rPr lang="en-US" sz="2000" dirty="0" smtClean="0"/>
              <a:t>More case studies (more researchers and contributors)!</a:t>
            </a:r>
          </a:p>
          <a:p>
            <a:pPr marL="514350" indent="-514350">
              <a:buAutoNum type="arabicPeriod"/>
            </a:pPr>
            <a:r>
              <a:rPr lang="en-US" sz="2000" dirty="0" smtClean="0"/>
              <a:t>More books (series established with Cambridge UP)!</a:t>
            </a:r>
          </a:p>
          <a:p>
            <a:pPr marL="0" indent="0">
              <a:buNone/>
            </a:pPr>
            <a:r>
              <a:rPr lang="en-US" sz="1600" dirty="0"/>
              <a:t> </a:t>
            </a:r>
            <a:r>
              <a:rPr lang="en-US" sz="1600" dirty="0" smtClean="0"/>
              <a:t>           Entrepreneurship  *  Higher Education  *  ICT  * Environmental Policy  *  Agriculture</a:t>
            </a:r>
          </a:p>
          <a:p>
            <a:pPr marL="514350" indent="-514350">
              <a:buFont typeface="+mj-lt"/>
              <a:buAutoNum type="arabicPeriod" startAt="3"/>
            </a:pPr>
            <a:r>
              <a:rPr lang="en-US" sz="2000" dirty="0"/>
              <a:t>International Association for the Study of the Commons </a:t>
            </a:r>
            <a:r>
              <a:rPr lang="en-US" sz="2000" dirty="0" smtClean="0"/>
              <a:t>meetings on knowledge commons.</a:t>
            </a:r>
            <a:endParaRPr lang="en-US" sz="2000" dirty="0"/>
          </a:p>
          <a:p>
            <a:pPr marL="514350" indent="-514350">
              <a:buAutoNum type="arabicPeriod" startAt="3"/>
            </a:pPr>
            <a:r>
              <a:rPr lang="en-US" sz="2000" dirty="0" smtClean="0"/>
              <a:t>Building the Knowledge Commons commons: A database of case studies; a manual to code existing and new cases; experimental work; collaboration with practitioners and with the </a:t>
            </a:r>
            <a:r>
              <a:rPr lang="en-US" sz="2000" dirty="0" err="1" smtClean="0"/>
              <a:t>Ostrom</a:t>
            </a:r>
            <a:r>
              <a:rPr lang="en-US" sz="2000" dirty="0" smtClean="0"/>
              <a:t> Workshop at Indiana University; graduate students …</a:t>
            </a:r>
          </a:p>
          <a:p>
            <a:pPr marL="514350" indent="-514350">
              <a:buFont typeface="Arial" pitchFamily="34" charset="0"/>
              <a:buAutoNum type="arabicPeriod" startAt="3"/>
            </a:pPr>
            <a:r>
              <a:rPr lang="en-US" sz="2000" dirty="0" smtClean="0"/>
              <a:t>Interdisciplinary</a:t>
            </a:r>
            <a:r>
              <a:rPr lang="en-US" sz="2000" dirty="0"/>
              <a:t>, global research network established at </a:t>
            </a:r>
            <a:r>
              <a:rPr lang="en-US" sz="2000" b="1" dirty="0"/>
              <a:t>http://</a:t>
            </a:r>
            <a:r>
              <a:rPr lang="en-US" sz="2000" b="1" dirty="0" smtClean="0"/>
              <a:t>knowledge-commons.net</a:t>
            </a:r>
            <a:endParaRPr lang="en-US" sz="2000" b="1" dirty="0"/>
          </a:p>
        </p:txBody>
      </p:sp>
      <p:sp>
        <p:nvSpPr>
          <p:cNvPr id="4" name="Slide Number Placeholder 3"/>
          <p:cNvSpPr>
            <a:spLocks noGrp="1"/>
          </p:cNvSpPr>
          <p:nvPr>
            <p:ph type="sldNum" sz="quarter" idx="12"/>
          </p:nvPr>
        </p:nvSpPr>
        <p:spPr/>
        <p:txBody>
          <a:bodyPr/>
          <a:lstStyle/>
          <a:p>
            <a:pPr>
              <a:defRPr/>
            </a:pPr>
            <a:fld id="{3D9EC54A-A6E1-42D6-87FC-213154017CE3}" type="slidenum">
              <a:rPr lang="en-US" smtClean="0"/>
              <a:pPr>
                <a:defRPr/>
              </a:pPr>
              <a:t>65</a:t>
            </a:fld>
            <a:endParaRPr lang="en-US"/>
          </a:p>
        </p:txBody>
      </p:sp>
    </p:spTree>
    <p:extLst>
      <p:ext uri="{BB962C8B-B14F-4D97-AF65-F5344CB8AC3E}">
        <p14:creationId xmlns:p14="http://schemas.microsoft.com/office/powerpoint/2010/main" val="414607666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Science Commons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What is Commons?</a:t>
            </a:r>
          </a:p>
          <a:p>
            <a:pPr lvl="1"/>
            <a:r>
              <a:rPr lang="en-US" b="1" dirty="0"/>
              <a:t>Commons are resource </a:t>
            </a:r>
            <a:r>
              <a:rPr lang="en-US" b="1" dirty="0" smtClean="0"/>
              <a:t>management / governance </a:t>
            </a:r>
            <a:r>
              <a:rPr lang="en-US" b="1" dirty="0"/>
              <a:t>institutions that enable sustainable shared use of certain resources within a community.</a:t>
            </a:r>
            <a:endParaRPr lang="en-US" b="1" dirty="0" smtClean="0"/>
          </a:p>
          <a:p>
            <a:r>
              <a:rPr lang="en-US" dirty="0" smtClean="0"/>
              <a:t>Why Commons?  </a:t>
            </a:r>
          </a:p>
          <a:p>
            <a:pPr marL="742950" lvl="2" indent="-342900"/>
            <a:r>
              <a:rPr lang="en-US" sz="2800" b="1" dirty="0" smtClean="0"/>
              <a:t>Science </a:t>
            </a:r>
            <a:r>
              <a:rPr lang="en-US" sz="2800" b="1" dirty="0"/>
              <a:t>is a complex resource </a:t>
            </a:r>
            <a:r>
              <a:rPr lang="en-US" sz="2800" b="1" dirty="0" smtClean="0"/>
              <a:t>system. </a:t>
            </a:r>
            <a:endParaRPr lang="en-US" sz="2800" b="1" dirty="0"/>
          </a:p>
          <a:p>
            <a:pPr marL="742950" lvl="2" indent="-342900"/>
            <a:r>
              <a:rPr lang="en-US" sz="2800" b="1" dirty="0"/>
              <a:t>Many shared resources are infrastructural. </a:t>
            </a:r>
          </a:p>
          <a:p>
            <a:pPr marL="742950" lvl="2" indent="-342900"/>
            <a:r>
              <a:rPr lang="en-US" sz="2800" b="1" dirty="0"/>
              <a:t>The scientific community defines and is defined by commons</a:t>
            </a:r>
            <a:r>
              <a:rPr lang="en-US" sz="2800" b="1" dirty="0" smtClean="0"/>
              <a:t>.</a:t>
            </a:r>
            <a:endParaRPr lang="en-US" sz="2800" b="1" dirty="0"/>
          </a:p>
          <a:p>
            <a:r>
              <a:rPr lang="en-US" dirty="0" smtClean="0"/>
              <a:t>How Commons?</a:t>
            </a:r>
          </a:p>
        </p:txBody>
      </p:sp>
    </p:spTree>
    <p:extLst>
      <p:ext uri="{BB962C8B-B14F-4D97-AF65-F5344CB8AC3E}">
        <p14:creationId xmlns:p14="http://schemas.microsoft.com/office/powerpoint/2010/main" val="2589817555"/>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Science Commons</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What is Commons?</a:t>
            </a:r>
          </a:p>
          <a:p>
            <a:pPr lvl="1"/>
            <a:r>
              <a:rPr lang="en-US" b="1" dirty="0"/>
              <a:t>Commons are resource </a:t>
            </a:r>
            <a:r>
              <a:rPr lang="en-US" b="1" dirty="0" smtClean="0"/>
              <a:t>management / governance </a:t>
            </a:r>
            <a:r>
              <a:rPr lang="en-US" b="1" dirty="0"/>
              <a:t>institutions that enable sustainable shared use of certain resources within a </a:t>
            </a:r>
            <a:r>
              <a:rPr lang="en-US" b="1" dirty="0" smtClean="0"/>
              <a:t>community.</a:t>
            </a:r>
          </a:p>
          <a:p>
            <a:r>
              <a:rPr lang="en-US" dirty="0" smtClean="0"/>
              <a:t>Why Commons?  </a:t>
            </a:r>
          </a:p>
          <a:p>
            <a:pPr marL="742950" lvl="2" indent="-342900"/>
            <a:r>
              <a:rPr lang="en-US" sz="2800" b="1" dirty="0" smtClean="0"/>
              <a:t>Science </a:t>
            </a:r>
            <a:r>
              <a:rPr lang="en-US" sz="2800" b="1" dirty="0"/>
              <a:t>is a complex resource </a:t>
            </a:r>
            <a:r>
              <a:rPr lang="en-US" sz="2800" b="1" dirty="0" smtClean="0"/>
              <a:t>system.</a:t>
            </a:r>
            <a:endParaRPr lang="en-US" sz="2800" b="1" dirty="0"/>
          </a:p>
          <a:p>
            <a:pPr marL="742950" lvl="2" indent="-342900"/>
            <a:r>
              <a:rPr lang="en-US" sz="2800" b="1" dirty="0"/>
              <a:t>Many shared resources are infrastructural. </a:t>
            </a:r>
          </a:p>
          <a:p>
            <a:pPr marL="742950" lvl="2" indent="-342900"/>
            <a:r>
              <a:rPr lang="en-US" sz="2800" b="1" dirty="0"/>
              <a:t>The scientific community defines and is defined by commons.</a:t>
            </a:r>
          </a:p>
          <a:p>
            <a:r>
              <a:rPr lang="en-US" dirty="0" smtClean="0"/>
              <a:t>How Commons?</a:t>
            </a:r>
          </a:p>
          <a:p>
            <a:pPr lvl="1"/>
            <a:r>
              <a:rPr lang="en-US" b="1" dirty="0"/>
              <a:t>Open access works for some </a:t>
            </a:r>
            <a:r>
              <a:rPr lang="en-US" b="1" dirty="0" smtClean="0"/>
              <a:t>resources.</a:t>
            </a:r>
            <a:endParaRPr lang="en-US" b="1" dirty="0"/>
          </a:p>
          <a:p>
            <a:pPr lvl="1"/>
            <a:r>
              <a:rPr lang="en-US" b="1" dirty="0"/>
              <a:t>But for most, </a:t>
            </a:r>
            <a:r>
              <a:rPr lang="en-US" b="1" dirty="0">
                <a:solidFill>
                  <a:srgbClr val="FF0000"/>
                </a:solidFill>
              </a:rPr>
              <a:t>governance</a:t>
            </a:r>
            <a:r>
              <a:rPr lang="en-US" b="1" dirty="0"/>
              <a:t> is complex, contextual, resource-specific and community-</a:t>
            </a:r>
            <a:r>
              <a:rPr lang="en-US" b="1" dirty="0" smtClean="0"/>
              <a:t>specific.</a:t>
            </a:r>
            <a:endParaRPr lang="en-US" b="1" dirty="0"/>
          </a:p>
          <a:p>
            <a:pPr lvl="2"/>
            <a:r>
              <a:rPr lang="en-US" b="1" dirty="0"/>
              <a:t>Much more than “</a:t>
            </a:r>
            <a:r>
              <a:rPr lang="en-US" b="1" dirty="0" smtClean="0"/>
              <a:t>openness.”  </a:t>
            </a:r>
          </a:p>
          <a:p>
            <a:pPr lvl="2"/>
            <a:r>
              <a:rPr lang="en-US" b="1" dirty="0" smtClean="0"/>
              <a:t>Many different dilemmas to overcome</a:t>
            </a:r>
            <a:endParaRPr lang="en-US" b="1" dirty="0"/>
          </a:p>
          <a:p>
            <a:endParaRPr lang="en-US" dirty="0" smtClean="0"/>
          </a:p>
        </p:txBody>
      </p:sp>
    </p:spTree>
    <p:extLst>
      <p:ext uri="{BB962C8B-B14F-4D97-AF65-F5344CB8AC3E}">
        <p14:creationId xmlns:p14="http://schemas.microsoft.com/office/powerpoint/2010/main" val="3962448985"/>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381000" y="152400"/>
            <a:ext cx="8153400" cy="914400"/>
          </a:xfrm>
        </p:spPr>
        <p:txBody>
          <a:bodyPr>
            <a:normAutofit fontScale="90000"/>
          </a:bodyPr>
          <a:lstStyle/>
          <a:p>
            <a:pPr eaLnBrk="1" hangingPunct="1"/>
            <a:r>
              <a:rPr lang="en-US" sz="2800" b="1" dirty="0" smtClean="0">
                <a:solidFill>
                  <a:srgbClr val="66FFFF"/>
                </a:solidFill>
                <a:latin typeface="Comic Sans MS" pitchFamily="66" charset="0"/>
              </a:rPr>
              <a:t>MOTIVATION FOR THE </a:t>
            </a:r>
            <a:br>
              <a:rPr lang="en-US" sz="2800" b="1" dirty="0" smtClean="0">
                <a:solidFill>
                  <a:srgbClr val="66FFFF"/>
                </a:solidFill>
                <a:latin typeface="Comic Sans MS" pitchFamily="66" charset="0"/>
              </a:rPr>
            </a:br>
            <a:r>
              <a:rPr lang="en-US" sz="2800" b="1" dirty="0" smtClean="0">
                <a:solidFill>
                  <a:srgbClr val="66FFFF"/>
                </a:solidFill>
                <a:latin typeface="Comic Sans MS" pitchFamily="66" charset="0"/>
              </a:rPr>
              <a:t>KNOWLEDGE COMMONS PROJECT</a:t>
            </a:r>
          </a:p>
        </p:txBody>
      </p:sp>
      <p:sp>
        <p:nvSpPr>
          <p:cNvPr id="3075" name="Rectangle 3"/>
          <p:cNvSpPr>
            <a:spLocks noGrp="1" noChangeArrowheads="1"/>
          </p:cNvSpPr>
          <p:nvPr>
            <p:ph idx="1"/>
          </p:nvPr>
        </p:nvSpPr>
        <p:spPr>
          <a:xfrm>
            <a:off x="0" y="1143000"/>
            <a:ext cx="9144000" cy="5715000"/>
          </a:xfrm>
        </p:spPr>
        <p:txBody>
          <a:bodyPr/>
          <a:lstStyle/>
          <a:p>
            <a:pPr marL="457200" indent="-457200" eaLnBrk="1" hangingPunct="1">
              <a:buFont typeface="Symbol" pitchFamily="18" charset="2"/>
              <a:buChar char="·"/>
            </a:pPr>
            <a:endParaRPr lang="en-US" sz="2400" b="1" dirty="0" smtClean="0">
              <a:sym typeface="Symbol" pitchFamily="18" charset="2"/>
            </a:endParaRPr>
          </a:p>
          <a:p>
            <a:pPr marL="457200" indent="-457200" eaLnBrk="1" hangingPunct="1">
              <a:buFont typeface="Symbol" pitchFamily="18" charset="2"/>
              <a:buChar char="·"/>
            </a:pPr>
            <a:r>
              <a:rPr lang="en-US" sz="2400" b="1" dirty="0" smtClean="0">
                <a:sym typeface="Symbol" pitchFamily="18" charset="2"/>
              </a:rPr>
              <a:t>Standard IP theory overly-simplistic </a:t>
            </a:r>
          </a:p>
          <a:p>
            <a:pPr marL="857250" lvl="1" indent="-457200" eaLnBrk="1" hangingPunct="1">
              <a:buFont typeface="Symbol" pitchFamily="18" charset="2"/>
              <a:buChar char="·"/>
            </a:pPr>
            <a:r>
              <a:rPr lang="en-US" sz="2000" b="1" dirty="0" smtClean="0">
                <a:sym typeface="Symbol" pitchFamily="18" charset="2"/>
              </a:rPr>
              <a:t>Dichotomy btw property/ “public domain”</a:t>
            </a:r>
          </a:p>
          <a:p>
            <a:pPr marL="857250" lvl="1" indent="-457200" eaLnBrk="1" hangingPunct="1">
              <a:buFont typeface="Symbol" pitchFamily="18" charset="2"/>
              <a:buChar char="·"/>
            </a:pPr>
            <a:r>
              <a:rPr lang="en-US" sz="2000" b="1" dirty="0" smtClean="0">
                <a:sym typeface="Symbol" pitchFamily="18" charset="2"/>
              </a:rPr>
              <a:t>Incentive/free rider story</a:t>
            </a:r>
          </a:p>
          <a:p>
            <a:pPr marL="857250" lvl="1" indent="-457200" eaLnBrk="1" hangingPunct="1">
              <a:buFont typeface="Symbol" pitchFamily="18" charset="2"/>
              <a:buChar char="·"/>
            </a:pPr>
            <a:r>
              <a:rPr lang="en-US" sz="2000" b="1" dirty="0" smtClean="0">
                <a:sym typeface="Symbol" pitchFamily="18" charset="2"/>
              </a:rPr>
              <a:t>Difficulty making useful predictions – empirically unresolved balancing</a:t>
            </a:r>
          </a:p>
          <a:p>
            <a:pPr marL="457200" indent="-457200" eaLnBrk="1" hangingPunct="1">
              <a:buFont typeface="Symbol" pitchFamily="18" charset="2"/>
              <a:buChar char="·"/>
            </a:pPr>
            <a:r>
              <a:rPr lang="en-US" sz="2400" b="1" dirty="0" smtClean="0">
                <a:sym typeface="Symbol" pitchFamily="18" charset="2"/>
              </a:rPr>
              <a:t>Not markets/not public domain/not firms</a:t>
            </a:r>
          </a:p>
          <a:p>
            <a:pPr marL="857250" lvl="1" indent="-457200" eaLnBrk="1" hangingPunct="1">
              <a:buFont typeface="Symbol" pitchFamily="18" charset="2"/>
              <a:buChar char="·"/>
            </a:pPr>
            <a:r>
              <a:rPr lang="en-US" sz="2000" b="1" dirty="0" smtClean="0">
                <a:sym typeface="Symbol" pitchFamily="18" charset="2"/>
              </a:rPr>
              <a:t>Approaches to creating intellectual resources that are </a:t>
            </a:r>
          </a:p>
          <a:p>
            <a:pPr marL="1257300" lvl="2" indent="-457200" eaLnBrk="1" hangingPunct="1">
              <a:buFont typeface="Symbol" pitchFamily="18" charset="2"/>
              <a:buChar char="·"/>
            </a:pPr>
            <a:r>
              <a:rPr lang="en-US" sz="2000" b="1" dirty="0" smtClean="0">
                <a:sym typeface="Symbol" pitchFamily="18" charset="2"/>
              </a:rPr>
              <a:t>Collective/collaborative</a:t>
            </a:r>
          </a:p>
          <a:p>
            <a:pPr marL="1257300" lvl="2" indent="-457200" eaLnBrk="1" hangingPunct="1">
              <a:buFont typeface="Symbol" pitchFamily="18" charset="2"/>
              <a:buChar char="·"/>
            </a:pPr>
            <a:r>
              <a:rPr lang="en-US" sz="2000" b="1" dirty="0" smtClean="0">
                <a:sym typeface="Symbol" pitchFamily="18" charset="2"/>
              </a:rPr>
              <a:t>Governed informally or formally by private ordering</a:t>
            </a:r>
          </a:p>
          <a:p>
            <a:pPr marL="457200" indent="-457200" eaLnBrk="1" hangingPunct="1">
              <a:buFont typeface="Symbol" pitchFamily="18" charset="2"/>
              <a:buChar char="·"/>
            </a:pPr>
            <a:r>
              <a:rPr lang="en-US" sz="2400" b="1" dirty="0">
                <a:sym typeface="Symbol" pitchFamily="18" charset="2"/>
              </a:rPr>
              <a:t>Cooperative/collaborative modes of creativity</a:t>
            </a:r>
          </a:p>
          <a:p>
            <a:pPr marL="857250" lvl="1" indent="-457200" eaLnBrk="1" hangingPunct="1">
              <a:buFont typeface="Symbol" pitchFamily="18" charset="2"/>
              <a:buChar char="·"/>
            </a:pPr>
            <a:r>
              <a:rPr lang="en-US" sz="2000" b="1" dirty="0">
                <a:sym typeface="Symbol" pitchFamily="18" charset="2"/>
              </a:rPr>
              <a:t>String of “one-off” case studies reveals important of norms, governance</a:t>
            </a:r>
          </a:p>
          <a:p>
            <a:pPr marL="400050" lvl="1" indent="0" eaLnBrk="1" hangingPunct="1">
              <a:buNone/>
            </a:pPr>
            <a:endParaRPr lang="en-US" sz="1800" b="1" dirty="0">
              <a:sym typeface="Symbol" pitchFamily="18" charset="2"/>
            </a:endParaRPr>
          </a:p>
          <a:p>
            <a:pPr marL="400050" lvl="1" indent="0" algn="ctr" eaLnBrk="1" hangingPunct="1">
              <a:buNone/>
            </a:pPr>
            <a:r>
              <a:rPr lang="en-US" sz="3200" b="1" dirty="0">
                <a:solidFill>
                  <a:srgbClr val="FFFF00"/>
                </a:solidFill>
                <a:sym typeface="Symbol" pitchFamily="18" charset="2"/>
              </a:rPr>
              <a:t>How to systematize the inquiry</a:t>
            </a:r>
            <a:r>
              <a:rPr lang="en-US" sz="3200" b="1" dirty="0" smtClean="0">
                <a:solidFill>
                  <a:srgbClr val="FFFF00"/>
                </a:solidFill>
                <a:sym typeface="Symbol" pitchFamily="18" charset="2"/>
              </a:rPr>
              <a:t>?</a:t>
            </a:r>
            <a:endParaRPr lang="en-US" sz="3200" b="1" dirty="0">
              <a:solidFill>
                <a:srgbClr val="FFFF00"/>
              </a:solidFill>
              <a:sym typeface="Symbol" pitchFamily="18" charset="2"/>
            </a:endParaRPr>
          </a:p>
        </p:txBody>
      </p:sp>
    </p:spTree>
    <p:extLst>
      <p:ext uri="{BB962C8B-B14F-4D97-AF65-F5344CB8AC3E}">
        <p14:creationId xmlns:p14="http://schemas.microsoft.com/office/powerpoint/2010/main" val="8011773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Black">
  <a:themeElements>
    <a:clrScheme name="Custom 9">
      <a:dk1>
        <a:sysClr val="windowText" lastClr="000000"/>
      </a:dk1>
      <a:lt1>
        <a:srgbClr val="FFEB08"/>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Black .thmx</Template>
  <TotalTime>362</TotalTime>
  <Words>6190</Words>
  <Application>Microsoft Macintosh PowerPoint</Application>
  <PresentationFormat>On-screen Show (4:3)</PresentationFormat>
  <Paragraphs>700</Paragraphs>
  <Slides>65</Slides>
  <Notes>7</Notes>
  <HiddenSlides>0</HiddenSlides>
  <MMClips>0</MMClips>
  <ScaleCrop>false</ScaleCrop>
  <HeadingPairs>
    <vt:vector size="4" baseType="variant">
      <vt:variant>
        <vt:lpstr>Theme</vt:lpstr>
      </vt:variant>
      <vt:variant>
        <vt:i4>1</vt:i4>
      </vt:variant>
      <vt:variant>
        <vt:lpstr>Slide Titles</vt:lpstr>
      </vt:variant>
      <vt:variant>
        <vt:i4>65</vt:i4>
      </vt:variant>
    </vt:vector>
  </HeadingPairs>
  <TitlesOfParts>
    <vt:vector size="66" baseType="lpstr">
      <vt:lpstr>Black</vt:lpstr>
      <vt:lpstr>PowerPoint Presentation</vt:lpstr>
      <vt:lpstr>IOEA Workshop Plan</vt:lpstr>
      <vt:lpstr>Knowledge Commons Studies</vt:lpstr>
      <vt:lpstr>Knowledge Commons</vt:lpstr>
      <vt:lpstr>Knowledge Commons</vt:lpstr>
      <vt:lpstr>Knowledge Commons</vt:lpstr>
      <vt:lpstr>Science Commons</vt:lpstr>
      <vt:lpstr>Science Commons</vt:lpstr>
      <vt:lpstr>MOTIVATION FOR THE  KNOWLEDGE COMMONS PROJECT</vt:lpstr>
      <vt:lpstr>The Ostrom Approach </vt:lpstr>
      <vt:lpstr>PowerPoint Presentation</vt:lpstr>
      <vt:lpstr>PowerPoint Presentation</vt:lpstr>
      <vt:lpstr>PowerPoint Presentation</vt:lpstr>
      <vt:lpstr>PowerPoint Presentation</vt:lpstr>
      <vt:lpstr>PowerPoint Presentation</vt:lpstr>
      <vt:lpstr>PowerPoint Presentation</vt:lpstr>
      <vt:lpstr>MAPPING TO THE CULTURAL ENVIRONMENT:  </vt:lpstr>
      <vt:lpstr>PowerPoint Presentation</vt:lpstr>
      <vt:lpstr>PowerPoint Presentation</vt:lpstr>
      <vt:lpstr>PowerPoint Presentation</vt:lpstr>
      <vt:lpstr>PowerPoint Presentation</vt:lpstr>
      <vt:lpstr>Themes from GKC case studies</vt:lpstr>
      <vt:lpstr>PowerPoint Presentation</vt:lpstr>
      <vt:lpstr>PowerPoint Presentation</vt:lpstr>
      <vt:lpstr>The North American Mitochondrial Disease Consortium (NAMDC): An Emerging Knowledge Commons            Katherine Strandburg &amp; Brett Frischmann </vt:lpstr>
      <vt:lpstr>The Rare Disease Problem</vt:lpstr>
      <vt:lpstr>What is the Rare Disease Clinical Research Network?</vt:lpstr>
      <vt:lpstr>Why Study the RDCRN?</vt:lpstr>
      <vt:lpstr>PowerPoint Presentation</vt:lpstr>
      <vt:lpstr>PowerPoint Presentation</vt:lpstr>
      <vt:lpstr>PowerPoint Presentation</vt:lpstr>
      <vt:lpstr>Main Objectives for RDCRCs</vt:lpstr>
      <vt:lpstr>Analysis</vt:lpstr>
      <vt:lpstr>Analysis</vt:lpstr>
      <vt:lpstr>NAMDC</vt:lpstr>
      <vt:lpstr>Methodology (NAMDC study)</vt:lpstr>
      <vt:lpstr>GKC Framework</vt:lpstr>
      <vt:lpstr>PowerPoint Presentation</vt:lpstr>
      <vt:lpstr>GKC Framework applied to NAMDC</vt:lpstr>
      <vt:lpstr>GKC Framework applied to NAMDC</vt:lpstr>
      <vt:lpstr>NAMDC as emerging knowledge commons </vt:lpstr>
      <vt:lpstr>Committee Structure (2014)</vt:lpstr>
      <vt:lpstr>Committee Structure (2014)</vt:lpstr>
      <vt:lpstr>PowerPoint Presentation</vt:lpstr>
      <vt:lpstr>Limited expertise (x2)</vt:lpstr>
      <vt:lpstr>For research purposes …</vt:lpstr>
      <vt:lpstr>Limited expertise, data entry, and the “computer”</vt:lpstr>
      <vt:lpstr>Diagnostic criteria and the unknown</vt:lpstr>
      <vt:lpstr>PowerPoint Presentation</vt:lpstr>
      <vt:lpstr>Some interesting differences btw UCDC and NAMDC</vt:lpstr>
      <vt:lpstr>If time permits,</vt:lpstr>
      <vt:lpstr>Exploring Privacy as Commons</vt:lpstr>
      <vt:lpstr>Thesis</vt:lpstr>
      <vt:lpstr>PowerPoint Presentation</vt:lpstr>
      <vt:lpstr>PowerPoint Presentation</vt:lpstr>
      <vt:lpstr>PowerPoint Presentation</vt:lpstr>
      <vt:lpstr>Privacy as Sharing?</vt:lpstr>
      <vt:lpstr>Privacy as Community?</vt:lpstr>
      <vt:lpstr>Privacy as Resource Governance</vt:lpstr>
      <vt:lpstr>PowerPoint Presentation</vt:lpstr>
      <vt:lpstr>Fourteen cases analyzed:</vt:lpstr>
      <vt:lpstr>PowerPoint Presentation</vt:lpstr>
      <vt:lpstr>Illustrative governance features of member-driven commons</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Comparative Analysis of (Innovation) Failures and Institutions in Context</dc:title>
  <dc:creator>Brett Frischmann</dc:creator>
  <cp:lastModifiedBy>Princeton Affiliate</cp:lastModifiedBy>
  <cp:revision>33</cp:revision>
  <dcterms:created xsi:type="dcterms:W3CDTF">2015-06-09T14:09:49Z</dcterms:created>
  <dcterms:modified xsi:type="dcterms:W3CDTF">2017-05-30T14:44:04Z</dcterms:modified>
</cp:coreProperties>
</file>