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9"/>
  </p:notesMasterIdLst>
  <p:sldIdLst>
    <p:sldId id="256" r:id="rId2"/>
    <p:sldId id="268" r:id="rId3"/>
    <p:sldId id="269" r:id="rId4"/>
    <p:sldId id="270" r:id="rId5"/>
    <p:sldId id="271" r:id="rId6"/>
    <p:sldId id="283" r:id="rId7"/>
    <p:sldId id="276" r:id="rId8"/>
    <p:sldId id="257" r:id="rId9"/>
    <p:sldId id="261" r:id="rId10"/>
    <p:sldId id="277" r:id="rId11"/>
    <p:sldId id="278" r:id="rId12"/>
    <p:sldId id="279" r:id="rId13"/>
    <p:sldId id="267" r:id="rId14"/>
    <p:sldId id="259" r:id="rId15"/>
    <p:sldId id="262" r:id="rId16"/>
    <p:sldId id="260" r:id="rId17"/>
    <p:sldId id="284" r:id="rId18"/>
    <p:sldId id="280" r:id="rId19"/>
    <p:sldId id="281" r:id="rId20"/>
    <p:sldId id="272" r:id="rId21"/>
    <p:sldId id="273" r:id="rId22"/>
    <p:sldId id="274" r:id="rId23"/>
    <p:sldId id="258" r:id="rId24"/>
    <p:sldId id="263" r:id="rId25"/>
    <p:sldId id="285" r:id="rId26"/>
    <p:sldId id="264" r:id="rId27"/>
    <p:sldId id="265" r:id="rId28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728" y="-96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7F119-8BEE-F34E-8B14-EC15A5BB7DF5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416E8-2DBF-C246-AEE2-F3D25B1F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 in government?  Legitimacy of war?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A325-BE7D-0C49-BA0C-CF4A4AE3F1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Clearly</a:t>
            </a:r>
            <a:r>
              <a:rPr lang="en-US" baseline="0" dirty="0"/>
              <a:t> no trust in government around conscription OR constitution</a:t>
            </a:r>
          </a:p>
          <a:p>
            <a:r>
              <a:rPr lang="en-US" baseline="0" dirty="0"/>
              <a:t>Question about legitimacy of war</a:t>
            </a:r>
          </a:p>
          <a:p>
            <a:endParaRPr lang="en-US" baseline="0" dirty="0"/>
          </a:p>
          <a:p>
            <a:r>
              <a:rPr lang="en-US" baseline="0" dirty="0"/>
              <a:t>Result:  variation in contingent consent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A325-BE7D-0C49-BA0C-CF4A4AE3F1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1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by sacrifice:  The leader makes a gift to the members out of 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pocket.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by example:   the leader exerts (costly) effort in order to influence others to follow suit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416E8-2DBF-C246-AEE2-F3D25B1FBF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4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Ahlquist &amp; Levi in ARPS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416E8-2DBF-C246-AEE2-F3D25B1FBF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5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40"/>
            <a:ext cx="8636000" cy="1633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41151-BB5A-6345-9C42-E9EE09E871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8239F-EAB9-4640-91A7-B0736CBEF6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54"/>
            <a:ext cx="2286000" cy="65016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5154"/>
            <a:ext cx="6688667" cy="65016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872D8-0D49-7D41-8653-5C35901812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1D36B-39A2-004C-89D8-2E1863E0E0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56"/>
            <a:ext cx="8636000" cy="151341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82"/>
            <a:ext cx="8636000" cy="16668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29680-2428-D243-B470-9E527D46E6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87333" cy="50288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778000"/>
            <a:ext cx="4487333" cy="50288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B319F-63EB-8443-B78E-0D54D29C9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95" indent="0">
              <a:buNone/>
              <a:defRPr sz="2200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800" b="1"/>
            </a:lvl4pPr>
            <a:lvl5pPr marL="2031980" indent="0">
              <a:buNone/>
              <a:defRPr sz="1800" b="1"/>
            </a:lvl5pPr>
            <a:lvl6pPr marL="2539975" indent="0">
              <a:buNone/>
              <a:defRPr sz="1800" b="1"/>
            </a:lvl6pPr>
            <a:lvl7pPr marL="3047970" indent="0">
              <a:buNone/>
              <a:defRPr sz="1800" b="1"/>
            </a:lvl7pPr>
            <a:lvl8pPr marL="3555964" indent="0">
              <a:buNone/>
              <a:defRPr sz="1800" b="1"/>
            </a:lvl8pPr>
            <a:lvl9pPr marL="406395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0" y="1705681"/>
            <a:ext cx="4490861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95" indent="0">
              <a:buNone/>
              <a:defRPr sz="2200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800" b="1"/>
            </a:lvl4pPr>
            <a:lvl5pPr marL="2031980" indent="0">
              <a:buNone/>
              <a:defRPr sz="1800" b="1"/>
            </a:lvl5pPr>
            <a:lvl6pPr marL="2539975" indent="0">
              <a:buNone/>
              <a:defRPr sz="1800" b="1"/>
            </a:lvl6pPr>
            <a:lvl7pPr marL="3047970" indent="0">
              <a:buNone/>
              <a:defRPr sz="1800" b="1"/>
            </a:lvl7pPr>
            <a:lvl8pPr marL="3555964" indent="0">
              <a:buNone/>
              <a:defRPr sz="1800" b="1"/>
            </a:lvl8pPr>
            <a:lvl9pPr marL="406395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473E1-9BAD-8C41-9AD9-4265920F47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303BB-880F-DA4B-9A42-D1AA974A4A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7309A-3E33-6F49-AB80-7E77D8AA9C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3389"/>
            <a:ext cx="3342570" cy="129116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303389"/>
            <a:ext cx="5679722" cy="650345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594556"/>
            <a:ext cx="3342570" cy="5212292"/>
          </a:xfrm>
        </p:spPr>
        <p:txBody>
          <a:bodyPr/>
          <a:lstStyle>
            <a:lvl1pPr marL="0" indent="0">
              <a:buNone/>
              <a:defRPr sz="1600"/>
            </a:lvl1pPr>
            <a:lvl2pPr marL="507995" indent="0">
              <a:buNone/>
              <a:defRPr sz="1300"/>
            </a:lvl2pPr>
            <a:lvl3pPr marL="1015990" indent="0">
              <a:buNone/>
              <a:defRPr sz="1100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BE4BC-8C5E-144D-B699-814B12A9C7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0"/>
            <a:ext cx="6096000" cy="62970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600"/>
            </a:lvl1pPr>
            <a:lvl2pPr marL="507995" indent="0">
              <a:buNone/>
              <a:defRPr sz="3100"/>
            </a:lvl2pPr>
            <a:lvl3pPr marL="1015990" indent="0">
              <a:buNone/>
              <a:defRPr sz="2700"/>
            </a:lvl3pPr>
            <a:lvl4pPr marL="1523985" indent="0">
              <a:buNone/>
              <a:defRPr sz="2200"/>
            </a:lvl4pPr>
            <a:lvl5pPr marL="2031980" indent="0">
              <a:buNone/>
              <a:defRPr sz="2200"/>
            </a:lvl5pPr>
            <a:lvl6pPr marL="2539975" indent="0">
              <a:buNone/>
              <a:defRPr sz="2200"/>
            </a:lvl6pPr>
            <a:lvl7pPr marL="3047970" indent="0">
              <a:buNone/>
              <a:defRPr sz="2200"/>
            </a:lvl7pPr>
            <a:lvl8pPr marL="3555964" indent="0">
              <a:buNone/>
              <a:defRPr sz="2200"/>
            </a:lvl8pPr>
            <a:lvl9pPr marL="4063959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09"/>
            <a:ext cx="6096000" cy="894291"/>
          </a:xfrm>
        </p:spPr>
        <p:txBody>
          <a:bodyPr/>
          <a:lstStyle>
            <a:lvl1pPr marL="0" indent="0">
              <a:buNone/>
              <a:defRPr sz="1600"/>
            </a:lvl1pPr>
            <a:lvl2pPr marL="507995" indent="0">
              <a:buNone/>
              <a:defRPr sz="1300"/>
            </a:lvl2pPr>
            <a:lvl3pPr marL="1015990" indent="0">
              <a:buNone/>
              <a:defRPr sz="1100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67CBF-64AF-FF44-993B-6D453DD251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vert="horz" lIns="101599" tIns="50799" rIns="101599" bIns="507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78000"/>
            <a:ext cx="9144000" cy="5028848"/>
          </a:xfrm>
          <a:prstGeom prst="rect">
            <a:avLst/>
          </a:prstGeom>
        </p:spPr>
        <p:txBody>
          <a:bodyPr vert="horz" lIns="101599" tIns="50799" rIns="101599" bIns="507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7062612"/>
            <a:ext cx="2370667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7062612"/>
            <a:ext cx="3217333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12"/>
            <a:ext cx="2370667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D87389-BE88-A74A-9FEA-6ED3DBD021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99" y="833838"/>
            <a:ext cx="8641131" cy="2783738"/>
          </a:xfrm>
        </p:spPr>
        <p:txBody>
          <a:bodyPr>
            <a:normAutofit/>
          </a:bodyPr>
          <a:lstStyle/>
          <a:p>
            <a:r>
              <a:rPr lang="en-US" dirty="0"/>
              <a:t>In the Interest of Others</a:t>
            </a:r>
            <a:br>
              <a:rPr lang="en-US" dirty="0"/>
            </a:br>
            <a:r>
              <a:rPr lang="en-US" sz="2800" dirty="0"/>
              <a:t>Organizational Leadership, Belief Change, and an Expanded Community of Fate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1952"/>
            <a:ext cx="7112000" cy="23939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Margaret Levi</a:t>
            </a:r>
          </a:p>
          <a:p>
            <a:r>
              <a:rPr lang="en-US" dirty="0"/>
              <a:t>Director, Center for Advanced Study in the Behavioral Sciences (CASBS) @ Stanford University</a:t>
            </a:r>
          </a:p>
          <a:p>
            <a:r>
              <a:rPr lang="en-US" dirty="0"/>
              <a:t>Professor of Political Science</a:t>
            </a:r>
          </a:p>
        </p:txBody>
      </p:sp>
    </p:spTree>
    <p:extLst>
      <p:ext uri="{BB962C8B-B14F-4D97-AF65-F5344CB8AC3E}">
        <p14:creationId xmlns:p14="http://schemas.microsoft.com/office/powerpoint/2010/main" val="384150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Appeals to Women &amp; Nationalism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 Conscription Campaign in WWI Australia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4" y="673100"/>
            <a:ext cx="4014383" cy="4406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47" y="557561"/>
            <a:ext cx="5185808" cy="47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Australian Anti-Conscription Campaign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class vote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48" y="139390"/>
            <a:ext cx="4026830" cy="53073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53" y="897828"/>
            <a:ext cx="4853687" cy="33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Conscription vote, 1943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26135" r="-26135"/>
          <a:stretch>
            <a:fillRect/>
          </a:stretch>
        </p:blipFill>
        <p:spPr>
          <a:xfrm>
            <a:off x="285750" y="168804"/>
            <a:ext cx="9874250" cy="550386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Language/Religious Split</a:t>
            </a:r>
          </a:p>
        </p:txBody>
      </p:sp>
    </p:spTree>
    <p:extLst>
      <p:ext uri="{BB962C8B-B14F-4D97-AF65-F5344CB8AC3E}">
        <p14:creationId xmlns:p14="http://schemas.microsoft.com/office/powerpoint/2010/main" val="82829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social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7999"/>
            <a:ext cx="9144000" cy="533020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Paul Collier’s claim:  beliefs in part generated through social networks</a:t>
            </a:r>
          </a:p>
          <a:p>
            <a:r>
              <a:rPr lang="en-US" dirty="0"/>
              <a:t>Mark Snyder and colleagues on volunteering</a:t>
            </a:r>
          </a:p>
          <a:p>
            <a:pPr lvl="1"/>
            <a:r>
              <a:rPr lang="en-US" sz="2800" dirty="0"/>
              <a:t>Matching motives with call and opportunity</a:t>
            </a:r>
          </a:p>
          <a:p>
            <a:pPr lvl="2"/>
            <a:r>
              <a:rPr lang="en-US" sz="2900" dirty="0"/>
              <a:t>Initial </a:t>
            </a:r>
            <a:r>
              <a:rPr lang="en-US" sz="2900" dirty="0" err="1"/>
              <a:t>vs</a:t>
            </a:r>
            <a:r>
              <a:rPr lang="en-US" sz="2900" dirty="0"/>
              <a:t> sustained actions—byproducts crucial for second</a:t>
            </a:r>
          </a:p>
          <a:p>
            <a:pPr lvl="2"/>
            <a:r>
              <a:rPr lang="en-US" sz="2900" dirty="0"/>
              <a:t>Side benefits a crucial ingredient throughout</a:t>
            </a:r>
          </a:p>
          <a:p>
            <a:pPr lvl="2"/>
            <a:r>
              <a:rPr lang="en-US" sz="2900"/>
              <a:t>but </a:t>
            </a:r>
            <a:r>
              <a:rPr lang="en-US" sz="2900" dirty="0"/>
              <a:t>do need to worry about undermining intrinsic motivations</a:t>
            </a:r>
          </a:p>
          <a:p>
            <a:pPr lvl="1"/>
            <a:r>
              <a:rPr lang="en-US" sz="2800" dirty="0"/>
              <a:t>Importance of community</a:t>
            </a:r>
          </a:p>
          <a:p>
            <a:pPr lvl="2"/>
            <a:r>
              <a:rPr lang="en-US" sz="2900" dirty="0"/>
              <a:t>A cyclical process</a:t>
            </a:r>
          </a:p>
          <a:p>
            <a:pPr lvl="2"/>
            <a:r>
              <a:rPr lang="en-US" sz="2900" b="1" dirty="0"/>
              <a:t>Intragroup </a:t>
            </a:r>
            <a:r>
              <a:rPr lang="en-US" sz="2900" b="1" dirty="0" err="1"/>
              <a:t>vs</a:t>
            </a:r>
            <a:r>
              <a:rPr lang="en-US" sz="2900" b="1" dirty="0"/>
              <a:t> inter group</a:t>
            </a:r>
            <a:endParaRPr lang="en-US" sz="2900" dirty="0"/>
          </a:p>
          <a:p>
            <a:pPr lvl="2"/>
            <a:r>
              <a:rPr lang="en-US" sz="2900" dirty="0"/>
              <a:t>Psychological sense of community increases “intentions to become involved in one’s community”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4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communities of fate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Beyond family and “natural” determinants of solidarity and sacrifice</a:t>
            </a:r>
          </a:p>
          <a:p>
            <a:r>
              <a:rPr lang="en-US" dirty="0"/>
              <a:t>Evokes </a:t>
            </a:r>
            <a:r>
              <a:rPr lang="en-US" b="1" dirty="0"/>
              <a:t>costly</a:t>
            </a:r>
            <a:r>
              <a:rPr lang="en-US" dirty="0"/>
              <a:t> actions on behalf of</a:t>
            </a:r>
          </a:p>
          <a:p>
            <a:pPr lvl="1"/>
            <a:r>
              <a:rPr lang="en-US" dirty="0"/>
              <a:t>Strangers, often distant strangers</a:t>
            </a:r>
          </a:p>
          <a:p>
            <a:pPr lvl="1"/>
            <a:r>
              <a:rPr lang="en-US" dirty="0"/>
              <a:t>Some collective or public good</a:t>
            </a:r>
          </a:p>
        </p:txBody>
      </p:sp>
    </p:spTree>
    <p:extLst>
      <p:ext uri="{BB962C8B-B14F-4D97-AF65-F5344CB8AC3E}">
        <p14:creationId xmlns:p14="http://schemas.microsoft.com/office/powerpoint/2010/main" val="1356230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Late 1930s:  Longshore workers closing down ports on behalf of Chinese peasants in Manchuria when it was taken over by Japanese</a:t>
            </a:r>
          </a:p>
          <a:p>
            <a:r>
              <a:rPr lang="en-US" dirty="0"/>
              <a:t>White churches and synagogues </a:t>
            </a:r>
            <a:r>
              <a:rPr lang="en-US" dirty="0" err="1"/>
              <a:t>thato</a:t>
            </a:r>
            <a:r>
              <a:rPr lang="en-US" dirty="0"/>
              <a:t> organized for civil rights in 1960s U.S.</a:t>
            </a:r>
          </a:p>
          <a:p>
            <a:r>
              <a:rPr lang="en-US" dirty="0"/>
              <a:t>NGOs and other groups who engage in dangerous aid work, e.g. Medicines sans </a:t>
            </a:r>
            <a:r>
              <a:rPr lang="en-US" dirty="0" err="1"/>
              <a:t>frontieres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90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&amp;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Costs of acting in the interests of others</a:t>
            </a:r>
          </a:p>
          <a:p>
            <a:pPr lvl="2"/>
            <a:r>
              <a:rPr lang="en-US" dirty="0"/>
              <a:t>Threat of wage or job loss</a:t>
            </a:r>
          </a:p>
          <a:p>
            <a:pPr lvl="2"/>
            <a:r>
              <a:rPr lang="en-US" dirty="0"/>
              <a:t>Threat of imprisonment</a:t>
            </a:r>
          </a:p>
          <a:p>
            <a:pPr lvl="2"/>
            <a:r>
              <a:rPr lang="en-US" dirty="0"/>
              <a:t>Possible injury or loss of life</a:t>
            </a:r>
          </a:p>
          <a:p>
            <a:pPr lvl="1"/>
            <a:r>
              <a:rPr lang="en-US" dirty="0"/>
              <a:t>Benefits of acting in the interests of others</a:t>
            </a:r>
          </a:p>
          <a:p>
            <a:pPr lvl="2"/>
            <a:r>
              <a:rPr lang="en-US" dirty="0"/>
              <a:t>“pleasure of agency” (Wood)</a:t>
            </a:r>
          </a:p>
          <a:p>
            <a:pPr lvl="2"/>
            <a:r>
              <a:rPr lang="en-US" dirty="0"/>
              <a:t>solidarity</a:t>
            </a:r>
          </a:p>
          <a:p>
            <a:pPr lvl="2"/>
            <a:r>
              <a:rPr lang="en-US" dirty="0"/>
              <a:t>identity</a:t>
            </a:r>
          </a:p>
          <a:p>
            <a:pPr lvl="2"/>
            <a:r>
              <a:rPr lang="en-US" dirty="0"/>
              <a:t>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46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smtClean="0"/>
              <a:t>leadership 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Structural (social choice)</a:t>
            </a:r>
          </a:p>
          <a:p>
            <a:pPr lvl="1"/>
            <a:r>
              <a:rPr lang="en-US" dirty="0" smtClean="0"/>
              <a:t>Salient by virtue of position</a:t>
            </a:r>
          </a:p>
          <a:p>
            <a:pPr lvl="1"/>
            <a:r>
              <a:rPr lang="en-US" dirty="0" smtClean="0"/>
              <a:t>Manipulate choices</a:t>
            </a:r>
          </a:p>
          <a:p>
            <a:pPr lvl="1"/>
            <a:r>
              <a:rPr lang="en-US" dirty="0" smtClean="0"/>
              <a:t>Affect dimensions of choice—and therefore choices in set</a:t>
            </a:r>
          </a:p>
          <a:p>
            <a:r>
              <a:rPr lang="en-US" dirty="0" smtClean="0"/>
              <a:t>Informational (coordination games w Bayesian updating)</a:t>
            </a:r>
          </a:p>
          <a:p>
            <a:pPr lvl="1"/>
            <a:r>
              <a:rPr lang="en-US" dirty="0" smtClean="0"/>
              <a:t>Salient (or focal point) because of access to critical information</a:t>
            </a:r>
          </a:p>
          <a:p>
            <a:pPr lvl="1"/>
            <a:r>
              <a:rPr lang="en-US" dirty="0" smtClean="0"/>
              <a:t>Necessary establishment of credibility</a:t>
            </a:r>
          </a:p>
          <a:p>
            <a:pPr lvl="1"/>
            <a:endParaRPr lang="en-US" dirty="0" smtClean="0"/>
          </a:p>
          <a:p>
            <a:pPr marL="507995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3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1C42DCD-2873-244F-84F3-8C75977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</a:t>
            </a:r>
            <a:r>
              <a:rPr lang="en-US" dirty="0"/>
              <a:t>of </a:t>
            </a:r>
            <a:r>
              <a:rPr lang="en-US" dirty="0" smtClean="0"/>
              <a:t>leadership II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CDF0981-7353-EA42-BE5E-846EED1D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575153"/>
            <a:ext cx="9144000" cy="52316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Economic </a:t>
            </a:r>
            <a:r>
              <a:rPr lang="en-US" dirty="0"/>
              <a:t>rent-</a:t>
            </a:r>
            <a:r>
              <a:rPr lang="en-US" dirty="0" smtClean="0"/>
              <a:t>seeking</a:t>
            </a:r>
          </a:p>
          <a:p>
            <a:pPr lvl="1"/>
            <a:r>
              <a:rPr lang="en-US" dirty="0" smtClean="0"/>
              <a:t>Can be totally corrupt and self-serving</a:t>
            </a:r>
          </a:p>
          <a:p>
            <a:pPr lvl="1"/>
            <a:r>
              <a:rPr lang="en-US" dirty="0" smtClean="0"/>
              <a:t>Could be contractual</a:t>
            </a:r>
          </a:p>
          <a:p>
            <a:r>
              <a:rPr lang="en-US" dirty="0" smtClean="0"/>
              <a:t>Political </a:t>
            </a:r>
            <a:r>
              <a:rPr lang="en-US" dirty="0"/>
              <a:t>rent-</a:t>
            </a:r>
            <a:r>
              <a:rPr lang="en-US" dirty="0" smtClean="0"/>
              <a:t>seeking </a:t>
            </a:r>
          </a:p>
          <a:p>
            <a:pPr lvl="1"/>
            <a:r>
              <a:rPr lang="en-US" dirty="0" smtClean="0"/>
              <a:t>Requires a signal: a form of </a:t>
            </a:r>
            <a:r>
              <a:rPr lang="en-US" dirty="0" err="1" smtClean="0"/>
              <a:t>Hermalin’s</a:t>
            </a:r>
            <a:r>
              <a:rPr lang="en-US" dirty="0" smtClean="0"/>
              <a:t> “leading by example”</a:t>
            </a:r>
          </a:p>
          <a:p>
            <a:pPr lvl="1"/>
            <a:r>
              <a:rPr lang="en-US" dirty="0" smtClean="0"/>
              <a:t>Requires credible commitments enforced by constitutional and institutional arrangements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7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6DE5F-3564-F541-92EE-122FFF65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DA673C-F249-1144-8834-A80CC83C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Relational</a:t>
            </a:r>
          </a:p>
          <a:p>
            <a:r>
              <a:rPr lang="en-US" dirty="0"/>
              <a:t>Asymmetrical with followers</a:t>
            </a:r>
          </a:p>
          <a:p>
            <a:r>
              <a:rPr lang="en-US" dirty="0"/>
              <a:t>Salient</a:t>
            </a:r>
          </a:p>
          <a:p>
            <a:r>
              <a:rPr lang="en-US" dirty="0"/>
              <a:t>Domain specific</a:t>
            </a:r>
          </a:p>
          <a:p>
            <a:r>
              <a:rPr lang="en-US" dirty="0"/>
              <a:t>Instrumental</a:t>
            </a:r>
          </a:p>
          <a:p>
            <a:r>
              <a:rPr lang="en-US" dirty="0"/>
              <a:t>Enforcement capacity</a:t>
            </a:r>
          </a:p>
        </p:txBody>
      </p:sp>
    </p:spTree>
    <p:extLst>
      <p:ext uri="{BB962C8B-B14F-4D97-AF65-F5344CB8AC3E}">
        <p14:creationId xmlns:p14="http://schemas.microsoft.com/office/powerpoint/2010/main" val="273687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Beliefs and Behavior:  Key Concepts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100" dirty="0"/>
          </a:p>
          <a:p>
            <a:r>
              <a:rPr lang="en-US" sz="3100" dirty="0"/>
              <a:t>Quasi-voluntary compliance</a:t>
            </a:r>
          </a:p>
          <a:p>
            <a:r>
              <a:rPr lang="en-US" sz="3100" dirty="0"/>
              <a:t>Trustworthy government</a:t>
            </a:r>
          </a:p>
          <a:p>
            <a:r>
              <a:rPr lang="en-US" sz="3100" dirty="0"/>
              <a:t>Leadership</a:t>
            </a:r>
          </a:p>
          <a:p>
            <a:r>
              <a:rPr lang="en-US" sz="3100" dirty="0"/>
              <a:t>Legitimating beliefs</a:t>
            </a:r>
          </a:p>
          <a:p>
            <a:r>
              <a:rPr lang="en-US" sz="3100" dirty="0"/>
              <a:t>Community of fate</a:t>
            </a:r>
          </a:p>
        </p:txBody>
      </p:sp>
    </p:spTree>
    <p:extLst>
      <p:ext uri="{BB962C8B-B14F-4D97-AF65-F5344CB8AC3E}">
        <p14:creationId xmlns:p14="http://schemas.microsoft.com/office/powerpoint/2010/main" val="370150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8" y="1298222"/>
            <a:ext cx="9962444" cy="50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72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1947334"/>
            <a:ext cx="7620000" cy="1218848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Harry Bridges Photo</a:t>
            </a:r>
          </a:p>
        </p:txBody>
      </p:sp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5492" indent="-3174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69987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77982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5977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93972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1967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09962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17957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DDA1AD-D721-6446-99BF-17A0E1FE2921}" type="slidenum">
              <a:rPr lang="en-US" sz="1300">
                <a:latin typeface="Garamond" charset="0"/>
              </a:rPr>
              <a:pPr eaLnBrk="1" hangingPunct="1"/>
              <a:t>21</a:t>
            </a:fld>
            <a:endParaRPr lang="en-US" sz="1300">
              <a:latin typeface="Garamond" charset="0"/>
            </a:endParaRPr>
          </a:p>
        </p:txBody>
      </p:sp>
      <p:pic>
        <p:nvPicPr>
          <p:cNvPr id="17411" name="Picture 3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23334"/>
            <a:ext cx="7958667" cy="492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16000" y="5418667"/>
            <a:ext cx="7958667" cy="198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200" b="1"/>
              <a:t>ILWU International Officers regularly meet with the rank and file to discuss union policy, as Harry Bridges does here discussion the M&amp;M agreement at a Local 10 meeting, circa 1959.</a:t>
            </a:r>
          </a:p>
          <a:p>
            <a:pPr>
              <a:spcBef>
                <a:spcPct val="50000"/>
              </a:spcBef>
            </a:pPr>
            <a:r>
              <a:rPr lang="en-US" sz="2200"/>
              <a:t>From </a:t>
            </a:r>
            <a:r>
              <a:rPr lang="en-US" sz="2200" u="sng"/>
              <a:t>The ILWU Story : Six Decades of Militant Unionism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9614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5492" indent="-3174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69987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77982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5977" indent="-25399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93972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1967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09962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17957" indent="-25399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47627F-2E4C-A744-9D3C-C0EB5F41BF13}" type="slidenum">
              <a:rPr lang="en-US" sz="1300">
                <a:latin typeface="Garamond" charset="0"/>
              </a:rPr>
              <a:pPr eaLnBrk="1" hangingPunct="1"/>
              <a:t>22</a:t>
            </a:fld>
            <a:endParaRPr lang="en-US" sz="1300">
              <a:latin typeface="Garamond" charset="0"/>
            </a:endParaRP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0" y="6604001"/>
            <a:ext cx="10160000" cy="71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From </a:t>
            </a:r>
            <a:r>
              <a:rPr lang="en-US" sz="2000" u="sng"/>
              <a:t>Men and Machines : A Story about Longshoring in the West Coast Waterfront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By Otto Hagel and Louis Goldblatt</a:t>
            </a:r>
          </a:p>
        </p:txBody>
      </p:sp>
      <p:pic>
        <p:nvPicPr>
          <p:cNvPr id="18435" name="Picture 4" descr="Picture3"/>
          <p:cNvPicPr>
            <a:picLocks noChangeAspect="1" noChangeArrowheads="1"/>
          </p:cNvPicPr>
          <p:nvPr/>
        </p:nvPicPr>
        <p:blipFill>
          <a:blip r:embed="rId2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92667"/>
            <a:ext cx="4630209" cy="57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2667"/>
            <a:ext cx="4347987" cy="57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20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Expanding the community of fate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Governance arrangements</a:t>
            </a:r>
          </a:p>
          <a:p>
            <a:pPr lvl="1"/>
            <a:r>
              <a:rPr lang="en-US" dirty="0"/>
              <a:t>Insuring credibility and trustworthiness of leadership</a:t>
            </a:r>
          </a:p>
          <a:p>
            <a:pPr lvl="1"/>
            <a:r>
              <a:rPr lang="en-US" dirty="0"/>
              <a:t>Providing participatory and challenge mechanisms for “followers”, members, citizens</a:t>
            </a:r>
          </a:p>
          <a:p>
            <a:r>
              <a:rPr lang="en-US" dirty="0"/>
              <a:t>Effective leadership</a:t>
            </a:r>
          </a:p>
          <a:p>
            <a:pPr lvl="1"/>
            <a:r>
              <a:rPr lang="en-US" dirty="0"/>
              <a:t>Delivers the goods</a:t>
            </a:r>
          </a:p>
          <a:p>
            <a:pPr lvl="1"/>
            <a:r>
              <a:rPr lang="en-US" dirty="0"/>
              <a:t>Information provision</a:t>
            </a:r>
          </a:p>
          <a:p>
            <a:pPr lvl="1"/>
            <a:r>
              <a:rPr lang="en-US" dirty="0"/>
              <a:t>Communication of goals</a:t>
            </a:r>
          </a:p>
          <a:p>
            <a:pPr lvl="1"/>
            <a:r>
              <a:rPr lang="en-US" dirty="0"/>
              <a:t>Socialization processes</a:t>
            </a:r>
          </a:p>
          <a:p>
            <a:r>
              <a:rPr lang="en-US" dirty="0"/>
              <a:t>Neighborhood </a:t>
            </a:r>
            <a:r>
              <a:rPr lang="en-US" dirty="0" smtClean="0"/>
              <a:t>&amp; network effects </a:t>
            </a:r>
            <a:r>
              <a:rPr lang="en-US" dirty="0" smtClean="0"/>
              <a:t>help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57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Belief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the world is like (partially an informational issue)</a:t>
            </a:r>
          </a:p>
          <a:p>
            <a:r>
              <a:rPr lang="en-US" dirty="0"/>
              <a:t>What you can do about the world (enabling efficacy)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75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of belief change</a:t>
            </a:r>
            <a:br>
              <a:rPr lang="en-US" dirty="0" smtClean="0"/>
            </a:br>
            <a:r>
              <a:rPr lang="en-US" dirty="0" smtClean="0"/>
              <a:t>Perhaps even </a:t>
            </a:r>
            <a:r>
              <a:rPr lang="en-US" smtClean="0"/>
              <a:t>preference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Oral histories, interviews, and stories</a:t>
            </a:r>
          </a:p>
          <a:p>
            <a:endParaRPr lang="en-US" dirty="0"/>
          </a:p>
          <a:p>
            <a:r>
              <a:rPr lang="en-US" dirty="0" smtClean="0"/>
              <a:t>Survey (see our article in </a:t>
            </a:r>
            <a:r>
              <a:rPr lang="en-US" i="1" dirty="0" smtClean="0"/>
              <a:t>International Organization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53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Within a state:  What’s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Identity creation beyond race, religion, ethnicity and other cultural markers that we already know about</a:t>
            </a:r>
          </a:p>
          <a:p>
            <a:pPr lvl="1"/>
            <a:r>
              <a:rPr lang="en-US" sz="2800" dirty="0"/>
              <a:t>Nation-building</a:t>
            </a:r>
          </a:p>
          <a:p>
            <a:pPr lvl="2"/>
            <a:r>
              <a:rPr lang="en-US" sz="2900" dirty="0"/>
              <a:t>Frenchman out of peasants:  socialization, laws, and language</a:t>
            </a:r>
          </a:p>
          <a:p>
            <a:pPr lvl="2"/>
            <a:r>
              <a:rPr lang="en-US" sz="2900" dirty="0"/>
              <a:t>Nationalism:  war &amp; security threat—rationality of fear</a:t>
            </a:r>
          </a:p>
          <a:p>
            <a:pPr lvl="1"/>
            <a:r>
              <a:rPr lang="en-US" sz="2800" dirty="0"/>
              <a:t>Service for one’s country or people:  usually a side benefit involved</a:t>
            </a:r>
          </a:p>
          <a:p>
            <a:pPr lvl="2"/>
            <a:r>
              <a:rPr lang="en-US" sz="2900" dirty="0"/>
              <a:t>Peace Corps</a:t>
            </a:r>
          </a:p>
          <a:p>
            <a:pPr lvl="2"/>
            <a:r>
              <a:rPr lang="en-US" sz="2900" dirty="0"/>
              <a:t>Teach for America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0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/>
              <a:t>Taxes—also involves a community of fate if not going to rely on coercion</a:t>
            </a:r>
          </a:p>
          <a:p>
            <a:r>
              <a:rPr lang="en-US" sz="3300" dirty="0"/>
              <a:t>Voting—community activity undermined by removing polling place?</a:t>
            </a:r>
          </a:p>
          <a:p>
            <a:r>
              <a:rPr lang="en-US" sz="3300" dirty="0"/>
              <a:t>Intertwining the fate of another’s people to one’s own (different than a security threat)</a:t>
            </a:r>
          </a:p>
          <a:p>
            <a:pPr lvl="1"/>
            <a:r>
              <a:rPr lang="en-US" sz="3300" dirty="0"/>
              <a:t>Refugee crisis</a:t>
            </a:r>
          </a:p>
          <a:p>
            <a:pPr lvl="1"/>
            <a:r>
              <a:rPr lang="en-US" sz="3300" dirty="0"/>
              <a:t>Intervention—humanitarian or military—to protect and help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2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Papers with Audrey Sacks &amp; Tom Tyler</a:t>
            </a:r>
            <a:br>
              <a:rPr lang="en-US" dirty="0"/>
            </a:br>
            <a:r>
              <a:rPr lang="en-US" sz="2800" dirty="0"/>
              <a:t>using survey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884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Levi, Margaret, and Audrey Sacks. 2009. "Legitimating Beliefs: Concepts and Measures." </a:t>
            </a:r>
            <a:r>
              <a:rPr lang="en-US" i="1" dirty="0"/>
              <a:t>Regulation &amp; Governance</a:t>
            </a:r>
            <a:r>
              <a:rPr lang="en-US" dirty="0"/>
              <a:t> 3 (December):311-33.</a:t>
            </a:r>
          </a:p>
          <a:p>
            <a:r>
              <a:rPr lang="en-US" dirty="0"/>
              <a:t>———. 2012. "</a:t>
            </a:r>
            <a:r>
              <a:rPr lang="en-US" dirty="0" err="1"/>
              <a:t>Gobierno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, </a:t>
            </a:r>
            <a:r>
              <a:rPr lang="en-US" dirty="0" err="1"/>
              <a:t>Consentimiento</a:t>
            </a:r>
            <a:r>
              <a:rPr lang="en-US" dirty="0"/>
              <a:t> </a:t>
            </a:r>
            <a:r>
              <a:rPr lang="en-US" dirty="0" err="1"/>
              <a:t>Cuidadano</a:t>
            </a:r>
            <a:r>
              <a:rPr lang="en-US" dirty="0"/>
              <a:t> y, </a:t>
            </a:r>
            <a:r>
              <a:rPr lang="en-US" dirty="0" err="1"/>
              <a:t>Quiza</a:t>
            </a:r>
            <a:r>
              <a:rPr lang="en-US" dirty="0"/>
              <a:t> </a:t>
            </a:r>
            <a:r>
              <a:rPr lang="en-US" dirty="0" err="1"/>
              <a:t>Legitimidad</a:t>
            </a:r>
            <a:r>
              <a:rPr lang="en-US" dirty="0"/>
              <a:t>." In </a:t>
            </a:r>
            <a:r>
              <a:rPr lang="en-US" i="1" dirty="0" err="1"/>
              <a:t>Democracia</a:t>
            </a:r>
            <a:r>
              <a:rPr lang="en-US" i="1" dirty="0"/>
              <a:t> y </a:t>
            </a:r>
            <a:r>
              <a:rPr lang="en-US" i="1" dirty="0" err="1"/>
              <a:t>socialdemocracia</a:t>
            </a:r>
            <a:r>
              <a:rPr lang="en-US" i="1" dirty="0"/>
              <a:t>: </a:t>
            </a:r>
            <a:r>
              <a:rPr lang="en-US" i="1" dirty="0" err="1"/>
              <a:t>Homenaje</a:t>
            </a:r>
            <a:r>
              <a:rPr lang="en-US" i="1" dirty="0"/>
              <a:t> a Jose Maria </a:t>
            </a:r>
            <a:r>
              <a:rPr lang="en-US" i="1" dirty="0" err="1"/>
              <a:t>Maravall</a:t>
            </a:r>
            <a:r>
              <a:rPr lang="en-US" dirty="0"/>
              <a:t>, ed. A. </a:t>
            </a:r>
            <a:r>
              <a:rPr lang="en-US" dirty="0" err="1"/>
              <a:t>Przeworski</a:t>
            </a:r>
            <a:r>
              <a:rPr lang="en-US" dirty="0"/>
              <a:t> and I. Sanchez-Cuenca. Madrid: Centro de </a:t>
            </a:r>
            <a:r>
              <a:rPr lang="en-US" dirty="0" err="1"/>
              <a:t>Estudios</a:t>
            </a:r>
            <a:r>
              <a:rPr lang="en-US" dirty="0"/>
              <a:t> Politicos y </a:t>
            </a:r>
            <a:r>
              <a:rPr lang="en-US" dirty="0" err="1"/>
              <a:t>Constitutucionales</a:t>
            </a:r>
            <a:r>
              <a:rPr lang="en-US" dirty="0"/>
              <a:t>.</a:t>
            </a:r>
          </a:p>
          <a:p>
            <a:r>
              <a:rPr lang="en-US" dirty="0"/>
              <a:t>Levi, Margaret, Audrey Sacks, and Tom R. Tyler. 2009. "Conceptualizing Legitimacy, Measuring Legitimating Beliefs." </a:t>
            </a:r>
            <a:r>
              <a:rPr lang="en-US" i="1" dirty="0"/>
              <a:t>American Behavioral Scientist</a:t>
            </a:r>
            <a:r>
              <a:rPr lang="en-US" dirty="0"/>
              <a:t> 53 (3):354-75.</a:t>
            </a:r>
          </a:p>
          <a:p>
            <a:r>
              <a:rPr lang="en-US" dirty="0"/>
              <a:t>Sacks, Audrey, and Margaret Levi. 2010. "Measuring Government Effectiveness and Its Consequences for Social Welfare in African States." </a:t>
            </a:r>
            <a:r>
              <a:rPr lang="en-US" i="1" dirty="0"/>
              <a:t>Social Forces</a:t>
            </a:r>
            <a:r>
              <a:rPr lang="en-US" dirty="0"/>
              <a:t> 88 (5 (July)):2325-52.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9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1" y="1250625"/>
            <a:ext cx="8090443" cy="62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271639"/>
            <a:ext cx="10160000" cy="673806"/>
          </a:xfrm>
        </p:spPr>
        <p:txBody>
          <a:bodyPr>
            <a:normAutofit fontScale="90000"/>
          </a:bodyPr>
          <a:lstStyle/>
          <a:p>
            <a:r>
              <a:rPr lang="en-US" dirty="0"/>
              <a:t>Virtuous Circle of Governance</a:t>
            </a:r>
          </a:p>
        </p:txBody>
      </p:sp>
    </p:spTree>
    <p:extLst>
      <p:ext uri="{BB962C8B-B14F-4D97-AF65-F5344CB8AC3E}">
        <p14:creationId xmlns:p14="http://schemas.microsoft.com/office/powerpoint/2010/main" val="17645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93254-525C-8A4A-A5E1-2A9A956B814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Ahlquist_Inter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22" y="0"/>
            <a:ext cx="501315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8496A-33C8-1C41-B07C-EFAF4A78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Multimethod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3A869E-8C27-1C41-B523-F4503EBB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575153"/>
            <a:ext cx="9144000" cy="52316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Analytic narrative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work with Bates, Greif, Rosenthal, and Weingast</a:t>
            </a:r>
          </a:p>
          <a:p>
            <a:pPr lvl="1"/>
            <a:r>
              <a:rPr lang="en-US" dirty="0"/>
              <a:t>Deep knowledge of case, which has unique qualities</a:t>
            </a:r>
          </a:p>
          <a:p>
            <a:pPr lvl="1"/>
            <a:r>
              <a:rPr lang="en-US" dirty="0"/>
              <a:t>Formal model</a:t>
            </a:r>
          </a:p>
          <a:p>
            <a:pPr lvl="2"/>
            <a:r>
              <a:rPr lang="en-US" dirty="0"/>
              <a:t>Disciplines narrative</a:t>
            </a:r>
          </a:p>
          <a:p>
            <a:pPr lvl="2"/>
            <a:r>
              <a:rPr lang="en-US" dirty="0"/>
              <a:t>Provides counterfactual</a:t>
            </a:r>
          </a:p>
          <a:p>
            <a:pPr lvl="2"/>
            <a:r>
              <a:rPr lang="en-US" dirty="0"/>
              <a:t>Generates testable </a:t>
            </a:r>
            <a:r>
              <a:rPr lang="en-US" dirty="0" smtClean="0"/>
              <a:t>implications</a:t>
            </a:r>
          </a:p>
          <a:p>
            <a:r>
              <a:rPr lang="en-US" dirty="0" smtClean="0"/>
              <a:t>Sources of data</a:t>
            </a:r>
          </a:p>
          <a:p>
            <a:pPr lvl="1"/>
            <a:r>
              <a:rPr lang="en-US" dirty="0" smtClean="0"/>
              <a:t>Survey </a:t>
            </a:r>
          </a:p>
          <a:p>
            <a:pPr lvl="1"/>
            <a:r>
              <a:rPr lang="en-US" dirty="0" smtClean="0"/>
              <a:t>Geographic data</a:t>
            </a:r>
          </a:p>
          <a:p>
            <a:pPr lvl="1"/>
            <a:r>
              <a:rPr lang="en-US" dirty="0" smtClean="0"/>
              <a:t>Content analysis of conventions and meetings</a:t>
            </a:r>
          </a:p>
          <a:p>
            <a:pPr lvl="1"/>
            <a:r>
              <a:rPr lang="en-US" dirty="0" smtClean="0"/>
              <a:t>Oral histories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0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my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Organizations or governments whose purposes are to improve the well-being of members and citizens</a:t>
            </a:r>
          </a:p>
          <a:p>
            <a:pPr lvl="1"/>
            <a:r>
              <a:rPr lang="en-US" dirty="0"/>
              <a:t>Unions—wages, benefits, job security, social insurance</a:t>
            </a:r>
          </a:p>
          <a:p>
            <a:pPr lvl="1"/>
            <a:r>
              <a:rPr lang="en-US" dirty="0"/>
              <a:t>Governments—law, security, public goods, social insurance</a:t>
            </a:r>
          </a:p>
          <a:p>
            <a:r>
              <a:rPr lang="en-US" dirty="0"/>
              <a:t> with members/citizens who are </a:t>
            </a:r>
          </a:p>
          <a:p>
            <a:pPr lvl="1"/>
            <a:r>
              <a:rPr lang="en-US" dirty="0"/>
              <a:t>Heterogeneous politically and ideologically</a:t>
            </a:r>
          </a:p>
          <a:p>
            <a:pPr lvl="1"/>
            <a:r>
              <a:rPr lang="en-US" dirty="0"/>
              <a:t>Not self-selected in on basis of politics and ideologies</a:t>
            </a:r>
          </a:p>
          <a:p>
            <a:pPr lvl="1"/>
            <a:r>
              <a:rPr lang="en-US" dirty="0"/>
              <a:t>High costs of exit</a:t>
            </a:r>
          </a:p>
          <a:p>
            <a:r>
              <a:rPr lang="en-US" dirty="0"/>
              <a:t>Where membership in organization can/might transform willingness to act in the interest of others</a:t>
            </a:r>
          </a:p>
          <a:p>
            <a:r>
              <a:rPr lang="en-US" dirty="0"/>
              <a:t>Community of fate the dependent variable (although may also explain things)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7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A community of fate:  those with whom individuals come to perceive their own interests as bound and with whom they are willing to act in solidarity</a:t>
            </a:r>
          </a:p>
          <a:p>
            <a:pPr lvl="1"/>
            <a:r>
              <a:rPr lang="en-US" dirty="0"/>
              <a:t>Community identifies those whose situations individuals see as distinct possibilities for themselves:  there but for the grace of god go I</a:t>
            </a:r>
          </a:p>
          <a:p>
            <a:pPr lvl="1"/>
            <a:r>
              <a:rPr lang="en-US" dirty="0"/>
              <a:t>Identifies those engaged in similar struggles</a:t>
            </a:r>
          </a:p>
          <a:p>
            <a:pPr lvl="1"/>
            <a:r>
              <a:rPr lang="en-US" dirty="0"/>
              <a:t>Identifies both a common interest and a common enemy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5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clarifications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the “righteous mind” (</a:t>
            </a:r>
            <a:r>
              <a:rPr lang="en-US" dirty="0" err="1"/>
              <a:t>Haidt</a:t>
            </a:r>
            <a:r>
              <a:rPr lang="en-US" dirty="0"/>
              <a:t>), which is fixed and moralistic (or may use this as a base)</a:t>
            </a:r>
          </a:p>
          <a:p>
            <a:r>
              <a:rPr lang="en-US" dirty="0"/>
              <a:t>A collective action</a:t>
            </a:r>
          </a:p>
          <a:p>
            <a:pPr lvl="1"/>
            <a:r>
              <a:rPr lang="en-US" dirty="0"/>
              <a:t>not just particularly altruistic individuals </a:t>
            </a:r>
          </a:p>
          <a:p>
            <a:pPr lvl="1"/>
            <a:r>
              <a:rPr lang="en-US" dirty="0"/>
              <a:t>Not suicide bombers</a:t>
            </a:r>
          </a:p>
          <a:p>
            <a:pPr lvl="1"/>
            <a:r>
              <a:rPr lang="en-US" dirty="0"/>
              <a:t>Exemplified by military service in Ontario vs. Quebec in WWI &amp; WWII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38087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5178</TotalTime>
  <Words>1155</Words>
  <Application>Microsoft Macintosh PowerPoint</Application>
  <PresentationFormat>Custom</PresentationFormat>
  <Paragraphs>168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Black</vt:lpstr>
      <vt:lpstr>In the Interest of Others Organizational Leadership, Belief Change, and an Expanded Community of Fate</vt:lpstr>
      <vt:lpstr>Beliefs and Behavior:  Key Concepts </vt:lpstr>
      <vt:lpstr>Papers with Audrey Sacks &amp; Tom Tyler using survey data</vt:lpstr>
      <vt:lpstr>Virtuous Circle of Governance</vt:lpstr>
      <vt:lpstr>PowerPoint Presentation</vt:lpstr>
      <vt:lpstr>Multimethod </vt:lpstr>
      <vt:lpstr>Scope of my interest</vt:lpstr>
      <vt:lpstr>Definitions</vt:lpstr>
      <vt:lpstr>Further clarifications</vt:lpstr>
      <vt:lpstr>Pro Conscription Campaign in WWI Australia</vt:lpstr>
      <vt:lpstr>Australian Anti-Conscription Campaign</vt:lpstr>
      <vt:lpstr>Canadian Conscription vote, 1943</vt:lpstr>
      <vt:lpstr>A social construction</vt:lpstr>
      <vt:lpstr>Expanded communities of fate</vt:lpstr>
      <vt:lpstr>Examples</vt:lpstr>
      <vt:lpstr>Costs &amp; Benefits</vt:lpstr>
      <vt:lpstr>Types of leadership I</vt:lpstr>
      <vt:lpstr>Types of leadership II</vt:lpstr>
      <vt:lpstr>Attributes of leadership</vt:lpstr>
      <vt:lpstr>PowerPoint Presentation</vt:lpstr>
      <vt:lpstr>Harry Bridges Photo</vt:lpstr>
      <vt:lpstr>PowerPoint Presentation</vt:lpstr>
      <vt:lpstr>Expanding the community of fate</vt:lpstr>
      <vt:lpstr>Belief change</vt:lpstr>
      <vt:lpstr>Evidence of belief change Perhaps even preference change</vt:lpstr>
      <vt:lpstr>Within a state:  What’s Possible?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Expanded Communities of Fate</dc:title>
  <dc:creator>Margaret Levi</dc:creator>
  <cp:lastModifiedBy>Margaret Levi</cp:lastModifiedBy>
  <cp:revision>27</cp:revision>
  <dcterms:created xsi:type="dcterms:W3CDTF">2015-11-04T16:12:43Z</dcterms:created>
  <dcterms:modified xsi:type="dcterms:W3CDTF">2017-05-22T17:26:20Z</dcterms:modified>
</cp:coreProperties>
</file>