
<file path=[Content_Types].xml><?xml version="1.0" encoding="utf-8"?>
<Types xmlns="http://schemas.openxmlformats.org/package/2006/content-types">
  <Default Extension="jpg" ContentType="image/jpeg"/>
  <Default Extension="emf" ContentType="image/x-emf"/>
  <Default Extension="xls" ContentType="application/vnd.ms-excel"/>
  <Default Extension="doc" ContentType="application/msword"/>
  <Default Extension="xml" ContentType="application/xml"/>
  <Default Extension="jpeg" ContentType="image/jpeg"/>
  <Default Extension="vml" ContentType="application/vnd.openxmlformats-officedocument.vmlDrawing"/>
  <Default Extension="bin" ContentType="application/vnd.openxmlformats-officedocument.presentationml.printerSettings"/>
  <Default Extension="png" ContentType="image/png"/>
  <Default Extension="docx" ContentType="application/vnd.openxmlformats-officedocument.wordprocessingml.document"/>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charts/chart5.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theme/themeOverride4.xml" ContentType="application/vnd.openxmlformats-officedocument.themeOverr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charts/chart16.xml" ContentType="application/vnd.openxmlformats-officedocument.drawingml.chart+xml"/>
  <Override PartName="/ppt/charts/chart17.xml" ContentType="application/vnd.openxmlformats-officedocument.drawingml.chart+xml"/>
  <Override PartName="/ppt/theme/themeOverride5.xml" ContentType="application/vnd.openxmlformats-officedocument.themeOverride+xml"/>
  <Override PartName="/ppt/notesSlides/notesSlide5.xml" ContentType="application/vnd.openxmlformats-officedocument.presentationml.notesSlide+xml"/>
  <Override PartName="/ppt/charts/chart18.xml" ContentType="application/vnd.openxmlformats-officedocument.drawingml.chart+xml"/>
  <Override PartName="/ppt/charts/chart19.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3"/>
  </p:notesMasterIdLst>
  <p:sldIdLst>
    <p:sldId id="400" r:id="rId2"/>
    <p:sldId id="411" r:id="rId3"/>
    <p:sldId id="494" r:id="rId4"/>
    <p:sldId id="493" r:id="rId5"/>
    <p:sldId id="407" r:id="rId6"/>
    <p:sldId id="405" r:id="rId7"/>
    <p:sldId id="279" r:id="rId8"/>
    <p:sldId id="280" r:id="rId9"/>
    <p:sldId id="431" r:id="rId10"/>
    <p:sldId id="271" r:id="rId11"/>
    <p:sldId id="275" r:id="rId12"/>
    <p:sldId id="452" r:id="rId13"/>
    <p:sldId id="272" r:id="rId14"/>
    <p:sldId id="274" r:id="rId15"/>
    <p:sldId id="470" r:id="rId16"/>
    <p:sldId id="471" r:id="rId17"/>
    <p:sldId id="472" r:id="rId18"/>
    <p:sldId id="432" r:id="rId19"/>
    <p:sldId id="433" r:id="rId20"/>
    <p:sldId id="438" r:id="rId21"/>
    <p:sldId id="434" r:id="rId22"/>
    <p:sldId id="435" r:id="rId23"/>
    <p:sldId id="436" r:id="rId24"/>
    <p:sldId id="437" r:id="rId25"/>
    <p:sldId id="439" r:id="rId26"/>
    <p:sldId id="291" r:id="rId27"/>
    <p:sldId id="292" r:id="rId28"/>
    <p:sldId id="440" r:id="rId29"/>
    <p:sldId id="441" r:id="rId30"/>
    <p:sldId id="295" r:id="rId31"/>
    <p:sldId id="442" r:id="rId32"/>
    <p:sldId id="443" r:id="rId33"/>
    <p:sldId id="444" r:id="rId34"/>
    <p:sldId id="395" r:id="rId35"/>
    <p:sldId id="299" r:id="rId36"/>
    <p:sldId id="473" r:id="rId37"/>
    <p:sldId id="478" r:id="rId38"/>
    <p:sldId id="479" r:id="rId39"/>
    <p:sldId id="474" r:id="rId40"/>
    <p:sldId id="475" r:id="rId41"/>
    <p:sldId id="476" r:id="rId42"/>
    <p:sldId id="477" r:id="rId43"/>
    <p:sldId id="480" r:id="rId44"/>
    <p:sldId id="445" r:id="rId45"/>
    <p:sldId id="446" r:id="rId46"/>
    <p:sldId id="447" r:id="rId47"/>
    <p:sldId id="481" r:id="rId48"/>
    <p:sldId id="482" r:id="rId49"/>
    <p:sldId id="483" r:id="rId50"/>
    <p:sldId id="484" r:id="rId51"/>
    <p:sldId id="485" r:id="rId52"/>
    <p:sldId id="454" r:id="rId53"/>
    <p:sldId id="455" r:id="rId54"/>
    <p:sldId id="486" r:id="rId55"/>
    <p:sldId id="487" r:id="rId56"/>
    <p:sldId id="457" r:id="rId57"/>
    <p:sldId id="458" r:id="rId58"/>
    <p:sldId id="459" r:id="rId59"/>
    <p:sldId id="422" r:id="rId60"/>
    <p:sldId id="460" r:id="rId61"/>
    <p:sldId id="461" r:id="rId62"/>
    <p:sldId id="488" r:id="rId63"/>
    <p:sldId id="327" r:id="rId64"/>
    <p:sldId id="495" r:id="rId65"/>
    <p:sldId id="496" r:id="rId66"/>
    <p:sldId id="497" r:id="rId67"/>
    <p:sldId id="489" r:id="rId68"/>
    <p:sldId id="490" r:id="rId69"/>
    <p:sldId id="329" r:id="rId70"/>
    <p:sldId id="415" r:id="rId71"/>
    <p:sldId id="390" r:id="rId72"/>
    <p:sldId id="450" r:id="rId73"/>
    <p:sldId id="451" r:id="rId74"/>
    <p:sldId id="335" r:id="rId75"/>
    <p:sldId id="425" r:id="rId76"/>
    <p:sldId id="340" r:id="rId77"/>
    <p:sldId id="399" r:id="rId78"/>
    <p:sldId id="419" r:id="rId79"/>
    <p:sldId id="427" r:id="rId80"/>
    <p:sldId id="428" r:id="rId81"/>
    <p:sldId id="498" r:id="rId82"/>
    <p:sldId id="429" r:id="rId83"/>
    <p:sldId id="430" r:id="rId84"/>
    <p:sldId id="463" r:id="rId85"/>
    <p:sldId id="464" r:id="rId86"/>
    <p:sldId id="465" r:id="rId87"/>
    <p:sldId id="466" r:id="rId88"/>
    <p:sldId id="467" r:id="rId89"/>
    <p:sldId id="468" r:id="rId90"/>
    <p:sldId id="469" r:id="rId91"/>
    <p:sldId id="424" r:id="rId9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5"/>
    <p:restoredTop sz="94659"/>
  </p:normalViewPr>
  <p:slideViewPr>
    <p:cSldViewPr snapToGrid="0" snapToObjects="1">
      <p:cViewPr>
        <p:scale>
          <a:sx n="76" d="100"/>
          <a:sy n="76" d="100"/>
        </p:scale>
        <p:origin x="-928" y="-12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notesMaster" Target="notesMasters/notesMaster1.xml"/><Relationship Id="rId94" Type="http://schemas.openxmlformats.org/officeDocument/2006/relationships/printerSettings" Target="printerSettings/printerSettings1.bin"/><Relationship Id="rId95" Type="http://schemas.openxmlformats.org/officeDocument/2006/relationships/presProps" Target="presProps.xml"/><Relationship Id="rId96" Type="http://schemas.openxmlformats.org/officeDocument/2006/relationships/viewProps" Target="viewProps.xml"/><Relationship Id="rId97" Type="http://schemas.openxmlformats.org/officeDocument/2006/relationships/theme" Target="theme/theme1.xml"/><Relationship Id="rId9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josiahober:Dropbox:BOOKS%20IN%20PROG:HELLAS:Figures%20&amp;%20Tables:2.Polis%20count%20v%20total%20pop%20%25%20chart.xlsx" TargetMode="External"/><Relationship Id="rId2"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15.xml.rels><?xml version="1.0" encoding="UTF-8" standalone="yes"?>
<Relationships xmlns="http://schemas.openxmlformats.org/package/2006/relationships"><Relationship Id="rId1" Type="http://schemas.openxmlformats.org/officeDocument/2006/relationships/themeOverride" Target="../theme/themeOverride4.xml"/><Relationship Id="rId2" Type="http://schemas.openxmlformats.org/officeDocument/2006/relationships/oleObject" Target="Workbook3"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Macintosh%20HD:Users:josiahober:Dropbox:ARTICLES%20IN%20PROG:INEQUALITY%20&amp;%20GROWTH:PRESENTATIONS:top%201%25%20comparisons.xlsx" TargetMode="External"/></Relationships>
</file>

<file path=ppt/charts/_rels/chart17.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oleObject" Target="Macintosh%20HD:Users:josiahober:Dropbox:ARTICLES%20IN%20PROG:INEQUALITY%20VIENNA:revised%20gini&amp;lorenz%20330s%20optimistic%2003a.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Macintosh%20HD:Users:josiahober:Dropbox:BOOKS%20IN%20PROG:HELLAS:HELLAS%20MAPS%20&amp;%20CHARTS:Maddison%20Greece%20chart.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Macintosh%20HD:Users:josiahober:Dropbox:BOOKS%20IN%20PROG:HELLAS:Figures%20&amp;%20Tables:Development%20pop%20&amp;%20welfare.xlsx" TargetMode="External"/></Relationships>
</file>

<file path=ppt/charts/_rels/chart2.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Macintosh%20HD:Users:josiahober:Dropbox:BOOKS%20IN%20PROG:HELLAS:Figures%20&amp;%20Tables:2.Polis%20count%20v%20total%20pop%20%25%20chart.xlsx" TargetMode="External"/></Relationships>
</file>

<file path=ppt/charts/_rels/chart3.xml.rels><?xml version="1.0" encoding="UTF-8" standalone="yes"?>
<Relationships xmlns="http://schemas.openxmlformats.org/package/2006/relationships"><Relationship Id="rId1" Type="http://schemas.openxmlformats.org/officeDocument/2006/relationships/themeOverride" Target="../theme/themeOverride2.xml"/><Relationship Id="rId2" Type="http://schemas.openxmlformats.org/officeDocument/2006/relationships/oleObject" Target="Macintosh%20HD:Users:josiahober:Dropbox:BOOKS%20IN%20PROG:HELLAS:Figures%20&amp;%20Tables:2.Polis%20count%20v%20total%20pop%20%25%20char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Workbook5" TargetMode="External"/></Relationships>
</file>

<file path=ppt/charts/_rels/chart7.xml.rels><?xml version="1.0" encoding="UTF-8" standalone="yes"?>
<Relationships xmlns="http://schemas.openxmlformats.org/package/2006/relationships"><Relationship Id="rId1" Type="http://schemas.openxmlformats.org/officeDocument/2006/relationships/themeOverride" Target="../theme/themeOverride3.xml"/><Relationship Id="rId2" Type="http://schemas.openxmlformats.org/officeDocument/2006/relationships/oleObject" Target="Workbook3"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Workbook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a:t>Polis</a:t>
            </a:r>
            <a:r>
              <a:rPr lang="en-US" baseline="0"/>
              <a:t> count &amp; total population</a:t>
            </a:r>
          </a:p>
          <a:p>
            <a:pPr>
              <a:defRPr/>
            </a:pPr>
            <a:r>
              <a:rPr lang="en-US" baseline="0"/>
              <a:t>by polis size category</a:t>
            </a:r>
          </a:p>
        </c:rich>
      </c:tx>
      <c:layout/>
      <c:overlay val="1"/>
    </c:title>
    <c:autoTitleDeleted val="0"/>
    <c:plotArea>
      <c:layout>
        <c:manualLayout>
          <c:layoutTarget val="inner"/>
          <c:xMode val="edge"/>
          <c:yMode val="edge"/>
          <c:x val="0.0845602526270938"/>
          <c:y val="0.0130827062247413"/>
          <c:w val="0.756651831350204"/>
          <c:h val="0.866236711481517"/>
        </c:manualLayout>
      </c:layout>
      <c:barChart>
        <c:barDir val="col"/>
        <c:grouping val="clustered"/>
        <c:varyColors val="0"/>
        <c:ser>
          <c:idx val="0"/>
          <c:order val="0"/>
          <c:tx>
            <c:v>Polis count </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Sheet1!$B$2:$B$8</c:f>
              <c:numCache>
                <c:formatCode>General</c:formatCode>
                <c:ptCount val="7"/>
                <c:pt idx="0">
                  <c:v>0.25</c:v>
                </c:pt>
                <c:pt idx="1">
                  <c:v>0.44</c:v>
                </c:pt>
                <c:pt idx="2">
                  <c:v>0.13</c:v>
                </c:pt>
                <c:pt idx="3">
                  <c:v>0.11</c:v>
                </c:pt>
                <c:pt idx="4">
                  <c:v>0.05</c:v>
                </c:pt>
                <c:pt idx="5">
                  <c:v>0.01</c:v>
                </c:pt>
                <c:pt idx="6">
                  <c:v>0.003</c:v>
                </c:pt>
              </c:numCache>
            </c:numRef>
          </c:val>
        </c:ser>
        <c:ser>
          <c:idx val="1"/>
          <c:order val="1"/>
          <c:tx>
            <c:v>Total population</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Sheet1!$C$2:$C$8</c:f>
              <c:numCache>
                <c:formatCode>General</c:formatCode>
                <c:ptCount val="7"/>
                <c:pt idx="0">
                  <c:v>0.03</c:v>
                </c:pt>
                <c:pt idx="1">
                  <c:v>0.2</c:v>
                </c:pt>
                <c:pt idx="2">
                  <c:v>0.12</c:v>
                </c:pt>
                <c:pt idx="3">
                  <c:v>0.26</c:v>
                </c:pt>
                <c:pt idx="4">
                  <c:v>0.25</c:v>
                </c:pt>
                <c:pt idx="5">
                  <c:v>0.08</c:v>
                </c:pt>
                <c:pt idx="6">
                  <c:v>0.05</c:v>
                </c:pt>
              </c:numCache>
            </c:numRef>
          </c:val>
        </c:ser>
        <c:dLbls>
          <c:showLegendKey val="0"/>
          <c:showVal val="1"/>
          <c:showCatName val="0"/>
          <c:showSerName val="0"/>
          <c:showPercent val="0"/>
          <c:showBubbleSize val="0"/>
        </c:dLbls>
        <c:gapWidth val="150"/>
        <c:axId val="-2110716712"/>
        <c:axId val="-2110710936"/>
      </c:barChart>
      <c:catAx>
        <c:axId val="-2110716712"/>
        <c:scaling>
          <c:orientation val="minMax"/>
        </c:scaling>
        <c:delete val="0"/>
        <c:axPos val="b"/>
        <c:title>
          <c:tx>
            <c:rich>
              <a:bodyPr/>
              <a:lstStyle/>
              <a:p>
                <a:pPr>
                  <a:defRPr/>
                </a:pPr>
                <a:r>
                  <a:rPr lang="en-US"/>
                  <a:t>Polis size</a:t>
                </a:r>
                <a:r>
                  <a:rPr lang="en-US" baseline="0"/>
                  <a:t> categories</a:t>
                </a:r>
                <a:endParaRPr lang="en-US"/>
              </a:p>
            </c:rich>
          </c:tx>
          <c:layout/>
          <c:overlay val="0"/>
        </c:title>
        <c:majorTickMark val="out"/>
        <c:minorTickMark val="none"/>
        <c:tickLblPos val="nextTo"/>
        <c:crossAx val="-2110710936"/>
        <c:crosses val="autoZero"/>
        <c:auto val="1"/>
        <c:lblAlgn val="ctr"/>
        <c:lblOffset val="100"/>
        <c:noMultiLvlLbl val="0"/>
      </c:catAx>
      <c:valAx>
        <c:axId val="-2110710936"/>
        <c:scaling>
          <c:orientation val="minMax"/>
        </c:scaling>
        <c:delete val="0"/>
        <c:axPos val="l"/>
        <c:majorGridlines/>
        <c:title>
          <c:tx>
            <c:rich>
              <a:bodyPr rot="-5400000" vert="horz"/>
              <a:lstStyle/>
              <a:p>
                <a:pPr>
                  <a:defRPr/>
                </a:pPr>
                <a:r>
                  <a:rPr lang="en-US"/>
                  <a:t>Percentage</a:t>
                </a:r>
                <a:r>
                  <a:rPr lang="en-US" baseline="0"/>
                  <a:t> of total</a:t>
                </a:r>
                <a:endParaRPr lang="en-US"/>
              </a:p>
            </c:rich>
          </c:tx>
          <c:layout/>
          <c:overlay val="0"/>
        </c:title>
        <c:numFmt formatCode="General" sourceLinked="1"/>
        <c:majorTickMark val="out"/>
        <c:minorTickMark val="none"/>
        <c:tickLblPos val="nextTo"/>
        <c:crossAx val="-2110716712"/>
        <c:crosses val="autoZero"/>
        <c:crossBetween val="between"/>
      </c:valAx>
    </c:plotArea>
    <c:legend>
      <c:legendPos val="r"/>
      <c:layout/>
      <c:overlay val="0"/>
    </c:legend>
    <c:plotVisOnly val="1"/>
    <c:dispBlanksAs val="gap"/>
    <c:showDLblsOverMax val="0"/>
  </c:chart>
  <c:externalData r:id="rId1">
    <c:autoUpdate val="0"/>
  </c:externalData>
  <c:userShapes r:id="rId2"/>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manualLayout>
          <c:xMode val="edge"/>
          <c:yMode val="edge"/>
          <c:x val="0.354480567462536"/>
          <c:y val="0.108261691656145"/>
        </c:manualLayout>
      </c:layout>
      <c:overlay val="0"/>
    </c:title>
    <c:autoTitleDeleted val="0"/>
    <c:plotArea>
      <c:layout/>
      <c:pieChart>
        <c:varyColors val="1"/>
        <c:ser>
          <c:idx val="0"/>
          <c:order val="0"/>
          <c:tx>
            <c:strRef>
              <c:f>Sheet1!$A$4</c:f>
              <c:strCache>
                <c:ptCount val="1"/>
                <c:pt idx="0">
                  <c:v>Holland 1651</c:v>
                </c:pt>
              </c:strCache>
            </c:strRef>
          </c:tx>
          <c:dLbls>
            <c:showLegendKey val="0"/>
            <c:showVal val="0"/>
            <c:showCatName val="0"/>
            <c:showSerName val="0"/>
            <c:showPercent val="1"/>
            <c:showBubbleSize val="0"/>
            <c:showLeaderLines val="1"/>
          </c:dLbls>
          <c:val>
            <c:numRef>
              <c:f>Sheet1!$B$4:$C$4</c:f>
              <c:numCache>
                <c:formatCode>General</c:formatCode>
                <c:ptCount val="2"/>
                <c:pt idx="0">
                  <c:v>45.0</c:v>
                </c:pt>
                <c:pt idx="1">
                  <c:v>55.0</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manualLayout>
          <c:xMode val="edge"/>
          <c:yMode val="edge"/>
          <c:x val="0.2356052055993"/>
          <c:y val="0.131775773663868"/>
        </c:manualLayout>
      </c:layout>
      <c:overlay val="0"/>
    </c:title>
    <c:autoTitleDeleted val="0"/>
    <c:plotArea>
      <c:layout>
        <c:manualLayout>
          <c:layoutTarget val="inner"/>
          <c:xMode val="edge"/>
          <c:yMode val="edge"/>
          <c:x val="0.313229002624672"/>
          <c:y val="0.264177967337416"/>
          <c:w val="0.404097550306212"/>
          <c:h val="0.67349591717702"/>
        </c:manualLayout>
      </c:layout>
      <c:pieChart>
        <c:varyColors val="1"/>
        <c:ser>
          <c:idx val="0"/>
          <c:order val="0"/>
          <c:tx>
            <c:strRef>
              <c:f>Sheet1!$A$5</c:f>
              <c:strCache>
                <c:ptCount val="1"/>
                <c:pt idx="0">
                  <c:v>England and Wales 1688</c:v>
                </c:pt>
              </c:strCache>
            </c:strRef>
          </c:tx>
          <c:dLbls>
            <c:showLegendKey val="0"/>
            <c:showVal val="0"/>
            <c:showCatName val="0"/>
            <c:showSerName val="0"/>
            <c:showPercent val="1"/>
            <c:showBubbleSize val="0"/>
            <c:showLeaderLines val="1"/>
          </c:dLbls>
          <c:val>
            <c:numRef>
              <c:f>Sheet1!$B$5:$C$5</c:f>
              <c:numCache>
                <c:formatCode>General</c:formatCode>
                <c:ptCount val="2"/>
                <c:pt idx="0">
                  <c:v>13.0</c:v>
                </c:pt>
                <c:pt idx="1">
                  <c:v>87.0</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Sheet1!$A$6</c:f>
              <c:strCache>
                <c:ptCount val="1"/>
                <c:pt idx="0">
                  <c:v>France 1788</c:v>
                </c:pt>
              </c:strCache>
            </c:strRef>
          </c:tx>
          <c:dLbls>
            <c:showLegendKey val="0"/>
            <c:showVal val="0"/>
            <c:showCatName val="0"/>
            <c:showSerName val="0"/>
            <c:showPercent val="1"/>
            <c:showBubbleSize val="0"/>
            <c:showLeaderLines val="1"/>
          </c:dLbls>
          <c:val>
            <c:numRef>
              <c:f>Sheet1!$B$6:$C$6</c:f>
              <c:numCache>
                <c:formatCode>General</c:formatCode>
                <c:ptCount val="2"/>
                <c:pt idx="0">
                  <c:v>12.0</c:v>
                </c:pt>
                <c:pt idx="1">
                  <c:v>88.0</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manualLayout>
          <c:xMode val="edge"/>
          <c:yMode val="edge"/>
          <c:x val="0.229786240336605"/>
          <c:y val="0.102774125872004"/>
        </c:manualLayout>
      </c:layout>
      <c:overlay val="0"/>
    </c:title>
    <c:autoTitleDeleted val="0"/>
    <c:plotArea>
      <c:layout/>
      <c:pieChart>
        <c:varyColors val="1"/>
        <c:ser>
          <c:idx val="0"/>
          <c:order val="0"/>
          <c:tx>
            <c:strRef>
              <c:f>Sheet1!$A$7</c:f>
              <c:strCache>
                <c:ptCount val="1"/>
                <c:pt idx="0">
                  <c:v>England and Wales 1801-3</c:v>
                </c:pt>
              </c:strCache>
            </c:strRef>
          </c:tx>
          <c:dLbls>
            <c:showLegendKey val="0"/>
            <c:showVal val="0"/>
            <c:showCatName val="0"/>
            <c:showSerName val="0"/>
            <c:showPercent val="1"/>
            <c:showBubbleSize val="0"/>
            <c:showLeaderLines val="1"/>
          </c:dLbls>
          <c:val>
            <c:numRef>
              <c:f>Sheet1!$B$7:$C$7</c:f>
              <c:numCache>
                <c:formatCode>General</c:formatCode>
                <c:ptCount val="2"/>
                <c:pt idx="0">
                  <c:v>30.0</c:v>
                </c:pt>
                <c:pt idx="1">
                  <c:v>70.0</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pieChart>
        <c:varyColors val="1"/>
        <c:ser>
          <c:idx val="0"/>
          <c:order val="0"/>
          <c:tx>
            <c:strRef>
              <c:f>Sheet1!$A$2</c:f>
              <c:strCache>
                <c:ptCount val="1"/>
                <c:pt idx="0">
                  <c:v>Hellas 350- 300 BCE</c:v>
                </c:pt>
              </c:strCache>
            </c:strRef>
          </c:tx>
          <c:dPt>
            <c:idx val="0"/>
            <c:bubble3D val="0"/>
            <c:explosion val="10"/>
          </c:dPt>
          <c:dLbls>
            <c:dLbl>
              <c:idx val="0"/>
              <c:layout>
                <c:manualLayout>
                  <c:x val="-0.21573805746958"/>
                  <c:y val="0.127130958808287"/>
                </c:manualLayout>
              </c:layout>
              <c:showLegendKey val="0"/>
              <c:showVal val="0"/>
              <c:showCatName val="1"/>
              <c:showSerName val="0"/>
              <c:showPercent val="1"/>
              <c:showBubbleSize val="0"/>
            </c:dLbl>
            <c:dLbl>
              <c:idx val="1"/>
              <c:layout>
                <c:manualLayout>
                  <c:x val="0.204398946105019"/>
                  <c:y val="-0.136855370842822"/>
                </c:manualLayout>
              </c:layout>
              <c:showLegendKey val="0"/>
              <c:showVal val="0"/>
              <c:showCatName val="1"/>
              <c:showSerName val="0"/>
              <c:showPercent val="1"/>
              <c:showBubbleSize val="0"/>
            </c:dLbl>
            <c:txPr>
              <a:bodyPr/>
              <a:lstStyle/>
              <a:p>
                <a:pPr>
                  <a:defRPr sz="1000"/>
                </a:pPr>
                <a:endParaRPr lang="en-US"/>
              </a:p>
            </c:txPr>
            <c:showLegendKey val="0"/>
            <c:showVal val="0"/>
            <c:showCatName val="1"/>
            <c:showSerName val="0"/>
            <c:showPercent val="1"/>
            <c:showBubbleSize val="0"/>
            <c:showLeaderLines val="1"/>
          </c:dLbls>
          <c:cat>
            <c:strRef>
              <c:f>Sheet1!$B$1:$C$1</c:f>
              <c:strCache>
                <c:ptCount val="2"/>
                <c:pt idx="0">
                  <c:v>Urban</c:v>
                </c:pt>
                <c:pt idx="1">
                  <c:v>Rural</c:v>
                </c:pt>
              </c:strCache>
            </c:strRef>
          </c:cat>
          <c:val>
            <c:numRef>
              <c:f>Sheet1!$B$2:$C$2</c:f>
              <c:numCache>
                <c:formatCode>General</c:formatCode>
                <c:ptCount val="2"/>
                <c:pt idx="0">
                  <c:v>32.0</c:v>
                </c:pt>
                <c:pt idx="1">
                  <c:v>68.0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Sheet1!$A$2</c:f>
              <c:strCache>
                <c:ptCount val="1"/>
                <c:pt idx="0">
                  <c:v>Hellas 350- 300 BCE</c:v>
                </c:pt>
              </c:strCache>
            </c:strRef>
          </c:tx>
          <c:dPt>
            <c:idx val="0"/>
            <c:bubble3D val="0"/>
            <c:explosion val="10"/>
          </c:dPt>
          <c:dLbls>
            <c:dLbl>
              <c:idx val="0"/>
              <c:layout>
                <c:manualLayout>
                  <c:x val="-0.21573805746958"/>
                  <c:y val="0.127130958808287"/>
                </c:manualLayout>
              </c:layout>
              <c:showLegendKey val="0"/>
              <c:showVal val="0"/>
              <c:showCatName val="1"/>
              <c:showSerName val="0"/>
              <c:showPercent val="1"/>
              <c:showBubbleSize val="0"/>
            </c:dLbl>
            <c:dLbl>
              <c:idx val="1"/>
              <c:layout>
                <c:manualLayout>
                  <c:x val="0.204398946105019"/>
                  <c:y val="-0.136855370842822"/>
                </c:manualLayout>
              </c:layout>
              <c:showLegendKey val="0"/>
              <c:showVal val="0"/>
              <c:showCatName val="1"/>
              <c:showSerName val="0"/>
              <c:showPercent val="1"/>
              <c:showBubbleSize val="0"/>
            </c:dLbl>
            <c:txPr>
              <a:bodyPr/>
              <a:lstStyle/>
              <a:p>
                <a:pPr>
                  <a:defRPr sz="1000"/>
                </a:pPr>
                <a:endParaRPr lang="en-US"/>
              </a:p>
            </c:txPr>
            <c:showLegendKey val="0"/>
            <c:showVal val="0"/>
            <c:showCatName val="1"/>
            <c:showSerName val="0"/>
            <c:showPercent val="1"/>
            <c:showBubbleSize val="0"/>
            <c:showLeaderLines val="1"/>
          </c:dLbls>
          <c:cat>
            <c:strRef>
              <c:f>Sheet1!$B$1:$C$1</c:f>
              <c:strCache>
                <c:ptCount val="2"/>
                <c:pt idx="0">
                  <c:v>Urban</c:v>
                </c:pt>
                <c:pt idx="1">
                  <c:v>Rural</c:v>
                </c:pt>
              </c:strCache>
            </c:strRef>
          </c:cat>
          <c:val>
            <c:numRef>
              <c:f>Sheet1!$B$2:$C$2</c:f>
              <c:numCache>
                <c:formatCode>General</c:formatCode>
                <c:ptCount val="2"/>
                <c:pt idx="0">
                  <c:v>32.0</c:v>
                </c:pt>
                <c:pt idx="1">
                  <c:v>68.0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stacked"/>
        <c:varyColors val="0"/>
        <c:ser>
          <c:idx val="0"/>
          <c:order val="0"/>
          <c:spPr>
            <a:solidFill>
              <a:srgbClr val="FF0000"/>
            </a:solidFill>
          </c:spPr>
          <c:invertIfNegative val="0"/>
          <c:dPt>
            <c:idx val="6"/>
            <c:invertIfNegative val="0"/>
            <c:bubble3D val="0"/>
            <c:spPr>
              <a:solidFill>
                <a:srgbClr val="0000FF"/>
              </a:solidFill>
            </c:spPr>
          </c:dPt>
          <c:cat>
            <c:strRef>
              <c:f>'Series-layout A'!$A$3:$A$9</c:f>
              <c:strCache>
                <c:ptCount val="7"/>
                <c:pt idx="0">
                  <c:v>France 2010</c:v>
                </c:pt>
                <c:pt idx="1">
                  <c:v>Japan 2010</c:v>
                </c:pt>
                <c:pt idx="2">
                  <c:v>South Africa 2010</c:v>
                </c:pt>
                <c:pt idx="3">
                  <c:v>Sweden 2010</c:v>
                </c:pt>
                <c:pt idx="4">
                  <c:v>United Kingdom 2010</c:v>
                </c:pt>
                <c:pt idx="5">
                  <c:v>United States 2010</c:v>
                </c:pt>
                <c:pt idx="6">
                  <c:v>Athens 330s BCE</c:v>
                </c:pt>
              </c:strCache>
            </c:strRef>
          </c:cat>
          <c:val>
            <c:numRef>
              <c:f>'Series-layout A'!$C$3:$C$9</c:f>
              <c:numCache>
                <c:formatCode>General</c:formatCode>
                <c:ptCount val="7"/>
                <c:pt idx="0">
                  <c:v>8.11</c:v>
                </c:pt>
                <c:pt idx="1">
                  <c:v>9.51</c:v>
                </c:pt>
                <c:pt idx="2">
                  <c:v>16.77</c:v>
                </c:pt>
                <c:pt idx="3">
                  <c:v>6.91</c:v>
                </c:pt>
                <c:pt idx="4">
                  <c:v>12.55</c:v>
                </c:pt>
                <c:pt idx="5">
                  <c:v>17.45</c:v>
                </c:pt>
                <c:pt idx="6">
                  <c:v>13.0</c:v>
                </c:pt>
              </c:numCache>
            </c:numRef>
          </c:val>
        </c:ser>
        <c:dLbls>
          <c:showLegendKey val="0"/>
          <c:showVal val="0"/>
          <c:showCatName val="0"/>
          <c:showSerName val="0"/>
          <c:showPercent val="0"/>
          <c:showBubbleSize val="0"/>
        </c:dLbls>
        <c:gapWidth val="150"/>
        <c:overlap val="100"/>
        <c:axId val="2124525608"/>
        <c:axId val="2124731880"/>
      </c:barChart>
      <c:catAx>
        <c:axId val="2124525608"/>
        <c:scaling>
          <c:orientation val="minMax"/>
        </c:scaling>
        <c:delete val="0"/>
        <c:axPos val="b"/>
        <c:majorTickMark val="out"/>
        <c:minorTickMark val="none"/>
        <c:tickLblPos val="nextTo"/>
        <c:crossAx val="2124731880"/>
        <c:crosses val="autoZero"/>
        <c:auto val="1"/>
        <c:lblAlgn val="ctr"/>
        <c:lblOffset val="100"/>
        <c:noMultiLvlLbl val="0"/>
      </c:catAx>
      <c:valAx>
        <c:axId val="2124731880"/>
        <c:scaling>
          <c:orientation val="minMax"/>
        </c:scaling>
        <c:delete val="0"/>
        <c:axPos val="l"/>
        <c:majorGridlines/>
        <c:numFmt formatCode="General" sourceLinked="1"/>
        <c:majorTickMark val="out"/>
        <c:minorTickMark val="none"/>
        <c:tickLblPos val="nextTo"/>
        <c:crossAx val="2124525608"/>
        <c:crosses val="autoZero"/>
        <c:crossBetween val="between"/>
      </c:valAx>
    </c:plotArea>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56955547532"/>
          <c:y val="0.027669829935851"/>
          <c:w val="0.836641826523302"/>
          <c:h val="0.834645524921907"/>
        </c:manualLayout>
      </c:layout>
      <c:scatterChart>
        <c:scatterStyle val="smoothMarker"/>
        <c:varyColors val="0"/>
        <c:ser>
          <c:idx val="0"/>
          <c:order val="0"/>
          <c:tx>
            <c:strRef>
              <c:f>Data!$U$1</c:f>
              <c:strCache>
                <c:ptCount val="1"/>
                <c:pt idx="0">
                  <c:v>cumulat inc</c:v>
                </c:pt>
              </c:strCache>
            </c:strRef>
          </c:tx>
          <c:xVal>
            <c:numRef>
              <c:f>Data!$T$2:$T$36</c:f>
              <c:numCache>
                <c:formatCode>General</c:formatCode>
                <c:ptCount val="35"/>
                <c:pt idx="0">
                  <c:v>0.0</c:v>
                </c:pt>
                <c:pt idx="1">
                  <c:v>0.0936232185582024</c:v>
                </c:pt>
                <c:pt idx="2">
                  <c:v>0.102985540414023</c:v>
                </c:pt>
                <c:pt idx="3">
                  <c:v>0.202850306876105</c:v>
                </c:pt>
                <c:pt idx="4">
                  <c:v>0.317538749609903</c:v>
                </c:pt>
                <c:pt idx="5">
                  <c:v>0.432227192343701</c:v>
                </c:pt>
                <c:pt idx="6">
                  <c:v>0.502444606262353</c:v>
                </c:pt>
                <c:pt idx="7">
                  <c:v>0.617133048996151</c:v>
                </c:pt>
                <c:pt idx="8">
                  <c:v>0.716997815458234</c:v>
                </c:pt>
                <c:pt idx="9">
                  <c:v>0.721158847394154</c:v>
                </c:pt>
                <c:pt idx="10">
                  <c:v>0.835847290127952</c:v>
                </c:pt>
                <c:pt idx="11">
                  <c:v>0.935712056590034</c:v>
                </c:pt>
                <c:pt idx="12">
                  <c:v>0.939873088525954</c:v>
                </c:pt>
                <c:pt idx="13">
                  <c:v>0.939966711744513</c:v>
                </c:pt>
                <c:pt idx="14">
                  <c:v>0.940153958181629</c:v>
                </c:pt>
                <c:pt idx="15">
                  <c:v>0.97344221366899</c:v>
                </c:pt>
                <c:pt idx="16">
                  <c:v>0.98904608342869</c:v>
                </c:pt>
                <c:pt idx="17">
                  <c:v>0.989195880578383</c:v>
                </c:pt>
                <c:pt idx="18">
                  <c:v>0.989476750234058</c:v>
                </c:pt>
                <c:pt idx="19">
                  <c:v>0.989888692395714</c:v>
                </c:pt>
                <c:pt idx="20">
                  <c:v>0.990731301362738</c:v>
                </c:pt>
                <c:pt idx="21">
                  <c:v>0.99144283782378</c:v>
                </c:pt>
                <c:pt idx="22">
                  <c:v>0.992847186102153</c:v>
                </c:pt>
                <c:pt idx="23">
                  <c:v>0.993689795069177</c:v>
                </c:pt>
                <c:pt idx="24">
                  <c:v>0.995375013003225</c:v>
                </c:pt>
                <c:pt idx="25">
                  <c:v>0.996067824820556</c:v>
                </c:pt>
                <c:pt idx="26">
                  <c:v>0.997472173098929</c:v>
                </c:pt>
                <c:pt idx="27">
                  <c:v>0.997940289191719</c:v>
                </c:pt>
                <c:pt idx="28">
                  <c:v>0.998876521377301</c:v>
                </c:pt>
                <c:pt idx="29">
                  <c:v>0.999119941745553</c:v>
                </c:pt>
                <c:pt idx="30">
                  <c:v>0.999588057838344</c:v>
                </c:pt>
                <c:pt idx="31">
                  <c:v>0.999681681056902</c:v>
                </c:pt>
                <c:pt idx="32">
                  <c:v>0.999868927494018</c:v>
                </c:pt>
                <c:pt idx="33">
                  <c:v>0.999906376781442</c:v>
                </c:pt>
                <c:pt idx="34">
                  <c:v>1.0</c:v>
                </c:pt>
              </c:numCache>
            </c:numRef>
          </c:xVal>
          <c:yVal>
            <c:numRef>
              <c:f>Data!$U$2:$U$36</c:f>
              <c:numCache>
                <c:formatCode>General</c:formatCode>
                <c:ptCount val="35"/>
                <c:pt idx="0">
                  <c:v>0.0</c:v>
                </c:pt>
                <c:pt idx="1">
                  <c:v>0.0351103870569069</c:v>
                </c:pt>
                <c:pt idx="2">
                  <c:v>0.0386214257625976</c:v>
                </c:pt>
                <c:pt idx="3">
                  <c:v>0.0807538902308859</c:v>
                </c:pt>
                <c:pt idx="4">
                  <c:v>0.149570248862423</c:v>
                </c:pt>
                <c:pt idx="5">
                  <c:v>0.226988652322903</c:v>
                </c:pt>
                <c:pt idx="6">
                  <c:v>0.279654232908264</c:v>
                </c:pt>
                <c:pt idx="7">
                  <c:v>0.374276726026628</c:v>
                </c:pt>
                <c:pt idx="8">
                  <c:v>0.458541654963204</c:v>
                </c:pt>
                <c:pt idx="9">
                  <c:v>0.462052693668895</c:v>
                </c:pt>
                <c:pt idx="10">
                  <c:v>0.565277231616201</c:v>
                </c:pt>
                <c:pt idx="11">
                  <c:v>0.691674625021066</c:v>
                </c:pt>
                <c:pt idx="12">
                  <c:v>0.696941183079602</c:v>
                </c:pt>
                <c:pt idx="13">
                  <c:v>0.697175252326648</c:v>
                </c:pt>
                <c:pt idx="14">
                  <c:v>0.69764339082074</c:v>
                </c:pt>
                <c:pt idx="15">
                  <c:v>0.781908319757317</c:v>
                </c:pt>
                <c:pt idx="16">
                  <c:v>0.821407505196337</c:v>
                </c:pt>
                <c:pt idx="17">
                  <c:v>0.822156526786885</c:v>
                </c:pt>
                <c:pt idx="18">
                  <c:v>0.823560942269161</c:v>
                </c:pt>
                <c:pt idx="19">
                  <c:v>0.826650656330169</c:v>
                </c:pt>
                <c:pt idx="20">
                  <c:v>0.832970526000412</c:v>
                </c:pt>
                <c:pt idx="21">
                  <c:v>0.840086231110612</c:v>
                </c:pt>
                <c:pt idx="22">
                  <c:v>0.854130385933374</c:v>
                </c:pt>
                <c:pt idx="23">
                  <c:v>0.865716813662154</c:v>
                </c:pt>
                <c:pt idx="24">
                  <c:v>0.888889669119712</c:v>
                </c:pt>
                <c:pt idx="25">
                  <c:v>0.901880512330768</c:v>
                </c:pt>
                <c:pt idx="26">
                  <c:v>0.928213302623448</c:v>
                </c:pt>
                <c:pt idx="27">
                  <c:v>0.939331591858135</c:v>
                </c:pt>
                <c:pt idx="28">
                  <c:v>0.96156817032751</c:v>
                </c:pt>
                <c:pt idx="29">
                  <c:v>0.968871130835346</c:v>
                </c:pt>
                <c:pt idx="30">
                  <c:v>0.982915285658109</c:v>
                </c:pt>
                <c:pt idx="31">
                  <c:v>0.9864263243638</c:v>
                </c:pt>
                <c:pt idx="32">
                  <c:v>0.993448401775181</c:v>
                </c:pt>
                <c:pt idx="33">
                  <c:v>0.995320955751549</c:v>
                </c:pt>
                <c:pt idx="34">
                  <c:v>1.00000234069247</c:v>
                </c:pt>
              </c:numCache>
            </c:numRef>
          </c:yVal>
          <c:smooth val="1"/>
        </c:ser>
        <c:ser>
          <c:idx val="1"/>
          <c:order val="1"/>
          <c:tx>
            <c:strRef>
              <c:f>Data!$V$1</c:f>
              <c:strCache>
                <c:ptCount val="1"/>
                <c:pt idx="0">
                  <c:v>cumulat pop</c:v>
                </c:pt>
              </c:strCache>
            </c:strRef>
          </c:tx>
          <c:marker>
            <c:symbol val="none"/>
          </c:marker>
          <c:xVal>
            <c:numRef>
              <c:f>Data!$T$2:$T$36</c:f>
              <c:numCache>
                <c:formatCode>General</c:formatCode>
                <c:ptCount val="35"/>
                <c:pt idx="0">
                  <c:v>0.0</c:v>
                </c:pt>
                <c:pt idx="1">
                  <c:v>0.0936232185582024</c:v>
                </c:pt>
                <c:pt idx="2">
                  <c:v>0.102985540414023</c:v>
                </c:pt>
                <c:pt idx="3">
                  <c:v>0.202850306876105</c:v>
                </c:pt>
                <c:pt idx="4">
                  <c:v>0.317538749609903</c:v>
                </c:pt>
                <c:pt idx="5">
                  <c:v>0.432227192343701</c:v>
                </c:pt>
                <c:pt idx="6">
                  <c:v>0.502444606262353</c:v>
                </c:pt>
                <c:pt idx="7">
                  <c:v>0.617133048996151</c:v>
                </c:pt>
                <c:pt idx="8">
                  <c:v>0.716997815458234</c:v>
                </c:pt>
                <c:pt idx="9">
                  <c:v>0.721158847394154</c:v>
                </c:pt>
                <c:pt idx="10">
                  <c:v>0.835847290127952</c:v>
                </c:pt>
                <c:pt idx="11">
                  <c:v>0.935712056590034</c:v>
                </c:pt>
                <c:pt idx="12">
                  <c:v>0.939873088525954</c:v>
                </c:pt>
                <c:pt idx="13">
                  <c:v>0.939966711744513</c:v>
                </c:pt>
                <c:pt idx="14">
                  <c:v>0.940153958181629</c:v>
                </c:pt>
                <c:pt idx="15">
                  <c:v>0.97344221366899</c:v>
                </c:pt>
                <c:pt idx="16">
                  <c:v>0.98904608342869</c:v>
                </c:pt>
                <c:pt idx="17">
                  <c:v>0.989195880578383</c:v>
                </c:pt>
                <c:pt idx="18">
                  <c:v>0.989476750234058</c:v>
                </c:pt>
                <c:pt idx="19">
                  <c:v>0.989888692395714</c:v>
                </c:pt>
                <c:pt idx="20">
                  <c:v>0.990731301362738</c:v>
                </c:pt>
                <c:pt idx="21">
                  <c:v>0.99144283782378</c:v>
                </c:pt>
                <c:pt idx="22">
                  <c:v>0.992847186102153</c:v>
                </c:pt>
                <c:pt idx="23">
                  <c:v>0.993689795069177</c:v>
                </c:pt>
                <c:pt idx="24">
                  <c:v>0.995375013003225</c:v>
                </c:pt>
                <c:pt idx="25">
                  <c:v>0.996067824820556</c:v>
                </c:pt>
                <c:pt idx="26">
                  <c:v>0.997472173098929</c:v>
                </c:pt>
                <c:pt idx="27">
                  <c:v>0.997940289191719</c:v>
                </c:pt>
                <c:pt idx="28">
                  <c:v>0.998876521377301</c:v>
                </c:pt>
                <c:pt idx="29">
                  <c:v>0.999119941745553</c:v>
                </c:pt>
                <c:pt idx="30">
                  <c:v>0.999588057838344</c:v>
                </c:pt>
                <c:pt idx="31">
                  <c:v>0.999681681056902</c:v>
                </c:pt>
                <c:pt idx="32">
                  <c:v>0.999868927494018</c:v>
                </c:pt>
                <c:pt idx="33">
                  <c:v>0.999906376781442</c:v>
                </c:pt>
                <c:pt idx="34">
                  <c:v>1.0</c:v>
                </c:pt>
              </c:numCache>
            </c:numRef>
          </c:xVal>
          <c:yVal>
            <c:numRef>
              <c:f>Data!$V$2:$V$36</c:f>
              <c:numCache>
                <c:formatCode>General</c:formatCode>
                <c:ptCount val="35"/>
                <c:pt idx="0">
                  <c:v>0.0</c:v>
                </c:pt>
                <c:pt idx="1">
                  <c:v>0.0936232185582024</c:v>
                </c:pt>
                <c:pt idx="2">
                  <c:v>0.102985540414023</c:v>
                </c:pt>
                <c:pt idx="3">
                  <c:v>0.202850306876105</c:v>
                </c:pt>
                <c:pt idx="4">
                  <c:v>0.317538749609903</c:v>
                </c:pt>
                <c:pt idx="5">
                  <c:v>0.432227192343701</c:v>
                </c:pt>
                <c:pt idx="6">
                  <c:v>0.502444606262353</c:v>
                </c:pt>
                <c:pt idx="7">
                  <c:v>0.617133048996151</c:v>
                </c:pt>
                <c:pt idx="8">
                  <c:v>0.716997815458234</c:v>
                </c:pt>
                <c:pt idx="9">
                  <c:v>0.721158847394154</c:v>
                </c:pt>
                <c:pt idx="10">
                  <c:v>0.835847290127952</c:v>
                </c:pt>
                <c:pt idx="11">
                  <c:v>0.935712056590034</c:v>
                </c:pt>
                <c:pt idx="12">
                  <c:v>0.939873088525954</c:v>
                </c:pt>
                <c:pt idx="13">
                  <c:v>0.939966711744513</c:v>
                </c:pt>
                <c:pt idx="14">
                  <c:v>0.940153958181629</c:v>
                </c:pt>
                <c:pt idx="15">
                  <c:v>0.97344221366899</c:v>
                </c:pt>
                <c:pt idx="16">
                  <c:v>0.98904608342869</c:v>
                </c:pt>
                <c:pt idx="17">
                  <c:v>0.989195880578383</c:v>
                </c:pt>
                <c:pt idx="18">
                  <c:v>0.989476750234058</c:v>
                </c:pt>
                <c:pt idx="19">
                  <c:v>0.989888692395714</c:v>
                </c:pt>
                <c:pt idx="20">
                  <c:v>0.990731301362738</c:v>
                </c:pt>
                <c:pt idx="21">
                  <c:v>0.99144283782378</c:v>
                </c:pt>
                <c:pt idx="22">
                  <c:v>0.992847186102153</c:v>
                </c:pt>
                <c:pt idx="23">
                  <c:v>0.993689795069177</c:v>
                </c:pt>
                <c:pt idx="24">
                  <c:v>0.995375013003225</c:v>
                </c:pt>
                <c:pt idx="25">
                  <c:v>0.996067824820556</c:v>
                </c:pt>
                <c:pt idx="26">
                  <c:v>0.997472173098929</c:v>
                </c:pt>
                <c:pt idx="27">
                  <c:v>0.997940289191719</c:v>
                </c:pt>
                <c:pt idx="28">
                  <c:v>0.998876521377301</c:v>
                </c:pt>
                <c:pt idx="29">
                  <c:v>0.999119941745553</c:v>
                </c:pt>
                <c:pt idx="30">
                  <c:v>0.999588057838344</c:v>
                </c:pt>
                <c:pt idx="31">
                  <c:v>0.999681681056902</c:v>
                </c:pt>
                <c:pt idx="32">
                  <c:v>0.999868927494018</c:v>
                </c:pt>
                <c:pt idx="33">
                  <c:v>0.999906376781442</c:v>
                </c:pt>
                <c:pt idx="34">
                  <c:v>1.0</c:v>
                </c:pt>
              </c:numCache>
            </c:numRef>
          </c:yVal>
          <c:smooth val="1"/>
        </c:ser>
        <c:dLbls>
          <c:showLegendKey val="0"/>
          <c:showVal val="0"/>
          <c:showCatName val="0"/>
          <c:showSerName val="0"/>
          <c:showPercent val="0"/>
          <c:showBubbleSize val="0"/>
        </c:dLbls>
        <c:axId val="2036941304"/>
        <c:axId val="2036944296"/>
      </c:scatterChart>
      <c:valAx>
        <c:axId val="2036941304"/>
        <c:scaling>
          <c:orientation val="minMax"/>
          <c:max val="1.0"/>
        </c:scaling>
        <c:delete val="0"/>
        <c:axPos val="b"/>
        <c:numFmt formatCode="General" sourceLinked="1"/>
        <c:majorTickMark val="out"/>
        <c:minorTickMark val="none"/>
        <c:tickLblPos val="nextTo"/>
        <c:crossAx val="2036944296"/>
        <c:crosses val="autoZero"/>
        <c:crossBetween val="midCat"/>
      </c:valAx>
      <c:valAx>
        <c:axId val="2036944296"/>
        <c:scaling>
          <c:orientation val="minMax"/>
          <c:max val="1.0"/>
        </c:scaling>
        <c:delete val="0"/>
        <c:axPos val="l"/>
        <c:majorGridlines/>
        <c:numFmt formatCode="General" sourceLinked="1"/>
        <c:majorTickMark val="out"/>
        <c:minorTickMark val="none"/>
        <c:tickLblPos val="nextTo"/>
        <c:crossAx val="2036941304"/>
        <c:crosses val="autoZero"/>
        <c:crossBetween val="midCat"/>
      </c:valAx>
    </c:plotArea>
    <c:plotVisOnly val="1"/>
    <c:dispBlanksAs val="gap"/>
    <c:showDLblsOverMax val="0"/>
  </c:chart>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Angus Maddison</a:t>
            </a:r>
            <a:r>
              <a:rPr lang="en-US" baseline="0"/>
              <a:t>. Greece AD 1-1900</a:t>
            </a:r>
            <a:endParaRPr lang="en-US"/>
          </a:p>
        </c:rich>
      </c:tx>
      <c:layout>
        <c:manualLayout>
          <c:xMode val="edge"/>
          <c:yMode val="edge"/>
          <c:x val="0.328212649673175"/>
          <c:y val="0.0544444412054051"/>
        </c:manualLayout>
      </c:layout>
      <c:overlay val="1"/>
    </c:title>
    <c:autoTitleDeleted val="0"/>
    <c:plotArea>
      <c:layout>
        <c:manualLayout>
          <c:layoutTarget val="inner"/>
          <c:xMode val="edge"/>
          <c:yMode val="edge"/>
          <c:x val="0.0773649243377762"/>
          <c:y val="0.104613563235107"/>
          <c:w val="0.877945623084016"/>
          <c:h val="0.778700417204457"/>
        </c:manualLayout>
      </c:layout>
      <c:scatterChart>
        <c:scatterStyle val="lineMarker"/>
        <c:varyColors val="0"/>
        <c:ser>
          <c:idx val="0"/>
          <c:order val="0"/>
          <c:tx>
            <c:strRef>
              <c:f>Sheet1!$B$1</c:f>
              <c:strCache>
                <c:ptCount val="1"/>
                <c:pt idx="0">
                  <c:v>Population 000</c:v>
                </c:pt>
              </c:strCache>
            </c:strRef>
          </c:tx>
          <c:spPr>
            <a:ln w="47625">
              <a:noFill/>
            </a:ln>
          </c:spPr>
          <c:xVal>
            <c:numRef>
              <c:f>Sheet1!$A$2:$A$24</c:f>
              <c:numCache>
                <c:formatCode>General</c:formatCode>
                <c:ptCount val="23"/>
                <c:pt idx="0">
                  <c:v>1.0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1820.0</c:v>
                </c:pt>
                <c:pt idx="19">
                  <c:v>1850.0</c:v>
                </c:pt>
                <c:pt idx="20">
                  <c:v>1870.0</c:v>
                </c:pt>
                <c:pt idx="21">
                  <c:v>1890.0</c:v>
                </c:pt>
                <c:pt idx="22">
                  <c:v>1900.0</c:v>
                </c:pt>
              </c:numCache>
            </c:numRef>
          </c:xVal>
          <c:yVal>
            <c:numRef>
              <c:f>Sheet1!$B$2:$B$24</c:f>
              <c:numCache>
                <c:formatCode>General</c:formatCode>
                <c:ptCount val="23"/>
                <c:pt idx="0" formatCode="#,##0">
                  <c:v>2000.0</c:v>
                </c:pt>
                <c:pt idx="10" formatCode="#,##0">
                  <c:v>1000.0</c:v>
                </c:pt>
                <c:pt idx="15" formatCode="#,##0">
                  <c:v>1000.0</c:v>
                </c:pt>
                <c:pt idx="16" formatCode="#,##0">
                  <c:v>1500.0</c:v>
                </c:pt>
                <c:pt idx="17" formatCode="#,##0">
                  <c:v>1500.0</c:v>
                </c:pt>
                <c:pt idx="18" formatCode="#,##0">
                  <c:v>2312.0</c:v>
                </c:pt>
                <c:pt idx="19" formatCode="#,##0">
                  <c:v>3044.0</c:v>
                </c:pt>
                <c:pt idx="20" formatCode="#,##0">
                  <c:v>3657.0</c:v>
                </c:pt>
                <c:pt idx="21" formatCode="#,##0">
                  <c:v>4482.0</c:v>
                </c:pt>
                <c:pt idx="22" formatCode="#,##0">
                  <c:v>4962.0</c:v>
                </c:pt>
              </c:numCache>
            </c:numRef>
          </c:yVal>
          <c:smooth val="0"/>
        </c:ser>
        <c:ser>
          <c:idx val="1"/>
          <c:order val="1"/>
          <c:tx>
            <c:strRef>
              <c:f>Sheet1!$C$1</c:f>
              <c:strCache>
                <c:ptCount val="1"/>
                <c:pt idx="0">
                  <c:v>GDP GK1990 $</c:v>
                </c:pt>
              </c:strCache>
            </c:strRef>
          </c:tx>
          <c:spPr>
            <a:ln w="47625">
              <a:noFill/>
            </a:ln>
          </c:spPr>
          <c:xVal>
            <c:numRef>
              <c:f>Sheet1!$A$2:$A$24</c:f>
              <c:numCache>
                <c:formatCode>General</c:formatCode>
                <c:ptCount val="23"/>
                <c:pt idx="0">
                  <c:v>1.0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1820.0</c:v>
                </c:pt>
                <c:pt idx="19">
                  <c:v>1850.0</c:v>
                </c:pt>
                <c:pt idx="20">
                  <c:v>1870.0</c:v>
                </c:pt>
                <c:pt idx="21">
                  <c:v>1890.0</c:v>
                </c:pt>
                <c:pt idx="22">
                  <c:v>1900.0</c:v>
                </c:pt>
              </c:numCache>
            </c:numRef>
          </c:xVal>
          <c:yVal>
            <c:numRef>
              <c:f>Sheet1!$C$2:$C$24</c:f>
              <c:numCache>
                <c:formatCode>General</c:formatCode>
                <c:ptCount val="23"/>
                <c:pt idx="0" formatCode="#,##0">
                  <c:v>1100.0</c:v>
                </c:pt>
                <c:pt idx="10" formatCode="#,##0">
                  <c:v>400.0</c:v>
                </c:pt>
                <c:pt idx="15" formatCode="#,##0">
                  <c:v>433.0</c:v>
                </c:pt>
                <c:pt idx="16" formatCode="#,##0">
                  <c:v>725.0</c:v>
                </c:pt>
                <c:pt idx="17" formatCode="#,##0">
                  <c:v>795.0</c:v>
                </c:pt>
                <c:pt idx="18" formatCode="#,##0">
                  <c:v>1482.0</c:v>
                </c:pt>
                <c:pt idx="19" formatCode="#,##0">
                  <c:v>2484.0</c:v>
                </c:pt>
                <c:pt idx="20" formatCode="#,##0">
                  <c:v>3218.0</c:v>
                </c:pt>
                <c:pt idx="21" formatCode="#,##0">
                  <c:v>5280.0</c:v>
                </c:pt>
                <c:pt idx="22" formatCode="#,##0">
                  <c:v>6704.0</c:v>
                </c:pt>
              </c:numCache>
            </c:numRef>
          </c:yVal>
          <c:smooth val="0"/>
        </c:ser>
        <c:ser>
          <c:idx val="2"/>
          <c:order val="2"/>
          <c:tx>
            <c:strRef>
              <c:f>Sheet1!$D$1</c:f>
              <c:strCache>
                <c:ptCount val="1"/>
                <c:pt idx="0">
                  <c:v>GDP per cap GK1990 $</c:v>
                </c:pt>
              </c:strCache>
            </c:strRef>
          </c:tx>
          <c:spPr>
            <a:ln w="47625">
              <a:noFill/>
            </a:ln>
          </c:spPr>
          <c:xVal>
            <c:numRef>
              <c:f>Sheet1!$A$2:$A$24</c:f>
              <c:numCache>
                <c:formatCode>General</c:formatCode>
                <c:ptCount val="23"/>
                <c:pt idx="0">
                  <c:v>1.0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1820.0</c:v>
                </c:pt>
                <c:pt idx="19">
                  <c:v>1850.0</c:v>
                </c:pt>
                <c:pt idx="20">
                  <c:v>1870.0</c:v>
                </c:pt>
                <c:pt idx="21">
                  <c:v>1890.0</c:v>
                </c:pt>
                <c:pt idx="22">
                  <c:v>1900.0</c:v>
                </c:pt>
              </c:numCache>
            </c:numRef>
          </c:xVal>
          <c:yVal>
            <c:numRef>
              <c:f>Sheet1!$D$2:$D$24</c:f>
              <c:numCache>
                <c:formatCode>General</c:formatCode>
                <c:ptCount val="23"/>
                <c:pt idx="0" formatCode="#,##0">
                  <c:v>550.0</c:v>
                </c:pt>
                <c:pt idx="10" formatCode="#,##0">
                  <c:v>400.0</c:v>
                </c:pt>
                <c:pt idx="15" formatCode="#,##0">
                  <c:v>433.0</c:v>
                </c:pt>
                <c:pt idx="16" formatCode="#,##0">
                  <c:v>483.3333333333333</c:v>
                </c:pt>
                <c:pt idx="17" formatCode="#,##0">
                  <c:v>530.0</c:v>
                </c:pt>
                <c:pt idx="18" formatCode="#,##0">
                  <c:v>641.003460207613</c:v>
                </c:pt>
                <c:pt idx="19" formatCode="#,##0">
                  <c:v>816.0315374507228</c:v>
                </c:pt>
                <c:pt idx="20" formatCode="#,##0">
                  <c:v>879.9562482909456</c:v>
                </c:pt>
                <c:pt idx="21" formatCode="#,##0">
                  <c:v>1178.045515394913</c:v>
                </c:pt>
                <c:pt idx="22" formatCode="#,##0">
                  <c:v>1351.068117694478</c:v>
                </c:pt>
              </c:numCache>
            </c:numRef>
          </c:yVal>
          <c:smooth val="0"/>
        </c:ser>
        <c:dLbls>
          <c:showLegendKey val="0"/>
          <c:showVal val="0"/>
          <c:showCatName val="0"/>
          <c:showSerName val="0"/>
          <c:showPercent val="0"/>
          <c:showBubbleSize val="0"/>
        </c:dLbls>
        <c:axId val="2137272776"/>
        <c:axId val="2137278216"/>
      </c:scatterChart>
      <c:valAx>
        <c:axId val="2137272776"/>
        <c:scaling>
          <c:orientation val="minMax"/>
        </c:scaling>
        <c:delete val="0"/>
        <c:axPos val="b"/>
        <c:title>
          <c:tx>
            <c:rich>
              <a:bodyPr/>
              <a:lstStyle/>
              <a:p>
                <a:pPr>
                  <a:defRPr/>
                </a:pPr>
                <a:r>
                  <a:rPr lang="en-US"/>
                  <a:t>DATES CE</a:t>
                </a:r>
              </a:p>
            </c:rich>
          </c:tx>
          <c:layout/>
          <c:overlay val="0"/>
        </c:title>
        <c:numFmt formatCode="General" sourceLinked="1"/>
        <c:majorTickMark val="out"/>
        <c:minorTickMark val="none"/>
        <c:tickLblPos val="nextTo"/>
        <c:crossAx val="2137278216"/>
        <c:crosses val="autoZero"/>
        <c:crossBetween val="midCat"/>
      </c:valAx>
      <c:valAx>
        <c:axId val="2137278216"/>
        <c:scaling>
          <c:orientation val="minMax"/>
        </c:scaling>
        <c:delete val="0"/>
        <c:axPos val="l"/>
        <c:majorGridlines/>
        <c:numFmt formatCode="#,##0" sourceLinked="1"/>
        <c:majorTickMark val="out"/>
        <c:minorTickMark val="none"/>
        <c:tickLblPos val="nextTo"/>
        <c:crossAx val="2137272776"/>
        <c:crosses val="autoZero"/>
        <c:crossBetween val="midCat"/>
      </c:valAx>
    </c:plotArea>
    <c:legend>
      <c:legendPos val="r"/>
      <c:layout>
        <c:manualLayout>
          <c:xMode val="edge"/>
          <c:yMode val="edge"/>
          <c:x val="0.43617149377971"/>
          <c:y val="0.310262494227603"/>
          <c:w val="0.163727693417064"/>
          <c:h val="0.283980434347854"/>
        </c:manualLayout>
      </c:layout>
      <c:overlay val="1"/>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Ober</a:t>
            </a:r>
            <a:r>
              <a:rPr lang="en-US" baseline="0" dirty="0"/>
              <a:t>. </a:t>
            </a:r>
            <a:r>
              <a:rPr lang="en-US" baseline="0" dirty="0" smtClean="0"/>
              <a:t>Core Greece AD </a:t>
            </a:r>
            <a:r>
              <a:rPr lang="en-US" baseline="0" dirty="0"/>
              <a:t>1-1900</a:t>
            </a:r>
            <a:endParaRPr lang="en-US" dirty="0"/>
          </a:p>
        </c:rich>
      </c:tx>
      <c:layout>
        <c:manualLayout>
          <c:xMode val="edge"/>
          <c:yMode val="edge"/>
          <c:x val="0.361761768381538"/>
          <c:y val="0.0589184065122623"/>
        </c:manualLayout>
      </c:layout>
      <c:overlay val="1"/>
    </c:title>
    <c:autoTitleDeleted val="0"/>
    <c:plotArea>
      <c:layout>
        <c:manualLayout>
          <c:layoutTarget val="inner"/>
          <c:xMode val="edge"/>
          <c:yMode val="edge"/>
          <c:x val="0.0476742570397388"/>
          <c:y val="0.030921710449428"/>
          <c:w val="0.916475838324771"/>
          <c:h val="0.683842959913776"/>
        </c:manualLayout>
      </c:layout>
      <c:lineChart>
        <c:grouping val="standard"/>
        <c:varyColors val="0"/>
        <c:ser>
          <c:idx val="0"/>
          <c:order val="0"/>
          <c:tx>
            <c:strRef>
              <c:f>Data!$B$1</c:f>
              <c:strCache>
                <c:ptCount val="1"/>
                <c:pt idx="0">
                  <c:v>Population (m)</c:v>
                </c:pt>
              </c:strCache>
            </c:strRef>
          </c:tx>
          <c:marker>
            <c:symbol val="none"/>
          </c:marker>
          <c:cat>
            <c:numRef>
              <c:f>Data!$A$15:$A$34</c:f>
              <c:numCache>
                <c:formatCode>General</c:formatCode>
                <c:ptCount val="20"/>
                <c:pt idx="0">
                  <c:v>0.0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numCache>
            </c:numRef>
          </c:cat>
          <c:val>
            <c:numRef>
              <c:f>Data!$B$15:$B$34</c:f>
              <c:numCache>
                <c:formatCode>General</c:formatCode>
                <c:ptCount val="20"/>
                <c:pt idx="0">
                  <c:v>2.2</c:v>
                </c:pt>
                <c:pt idx="1">
                  <c:v>2.2</c:v>
                </c:pt>
                <c:pt idx="2">
                  <c:v>2.2</c:v>
                </c:pt>
                <c:pt idx="3">
                  <c:v>1.5</c:v>
                </c:pt>
                <c:pt idx="4">
                  <c:v>1.0</c:v>
                </c:pt>
                <c:pt idx="5">
                  <c:v>1.25</c:v>
                </c:pt>
                <c:pt idx="6">
                  <c:v>1.5</c:v>
                </c:pt>
                <c:pt idx="7">
                  <c:v>0.75</c:v>
                </c:pt>
                <c:pt idx="8">
                  <c:v>0.6</c:v>
                </c:pt>
                <c:pt idx="9">
                  <c:v>0.5</c:v>
                </c:pt>
                <c:pt idx="10">
                  <c:v>0.6</c:v>
                </c:pt>
                <c:pt idx="11">
                  <c:v>0.7</c:v>
                </c:pt>
                <c:pt idx="12">
                  <c:v>1.0</c:v>
                </c:pt>
                <c:pt idx="13">
                  <c:v>1.0</c:v>
                </c:pt>
                <c:pt idx="14">
                  <c:v>0.4</c:v>
                </c:pt>
                <c:pt idx="15">
                  <c:v>0.5</c:v>
                </c:pt>
                <c:pt idx="16">
                  <c:v>0.75</c:v>
                </c:pt>
                <c:pt idx="17">
                  <c:v>0.5</c:v>
                </c:pt>
                <c:pt idx="18">
                  <c:v>0.75</c:v>
                </c:pt>
                <c:pt idx="19">
                  <c:v>2.3</c:v>
                </c:pt>
              </c:numCache>
            </c:numRef>
          </c:val>
          <c:smooth val="0"/>
        </c:ser>
        <c:ser>
          <c:idx val="1"/>
          <c:order val="1"/>
          <c:tx>
            <c:strRef>
              <c:f>Data!$C$1</c:f>
              <c:strCache>
                <c:ptCount val="1"/>
                <c:pt idx="0">
                  <c:v>Consumption (x subsistence)</c:v>
                </c:pt>
              </c:strCache>
            </c:strRef>
          </c:tx>
          <c:marker>
            <c:symbol val="none"/>
          </c:marker>
          <c:cat>
            <c:numRef>
              <c:f>Data!$A$15:$A$34</c:f>
              <c:numCache>
                <c:formatCode>General</c:formatCode>
                <c:ptCount val="20"/>
                <c:pt idx="0">
                  <c:v>0.0</c:v>
                </c:pt>
                <c:pt idx="1">
                  <c:v>100.0</c:v>
                </c:pt>
                <c:pt idx="2">
                  <c:v>200.0</c:v>
                </c:pt>
                <c:pt idx="3">
                  <c:v>300.0</c:v>
                </c:pt>
                <c:pt idx="4">
                  <c:v>400.0</c:v>
                </c:pt>
                <c:pt idx="5">
                  <c:v>500.0</c:v>
                </c:pt>
                <c:pt idx="6">
                  <c:v>600.0</c:v>
                </c:pt>
                <c:pt idx="7">
                  <c:v>700.0</c:v>
                </c:pt>
                <c:pt idx="8">
                  <c:v>800.0</c:v>
                </c:pt>
                <c:pt idx="9">
                  <c:v>900.0</c:v>
                </c:pt>
                <c:pt idx="10">
                  <c:v>1000.0</c:v>
                </c:pt>
                <c:pt idx="11">
                  <c:v>1100.0</c:v>
                </c:pt>
                <c:pt idx="12">
                  <c:v>1200.0</c:v>
                </c:pt>
                <c:pt idx="13">
                  <c:v>1300.0</c:v>
                </c:pt>
                <c:pt idx="14">
                  <c:v>1400.0</c:v>
                </c:pt>
                <c:pt idx="15">
                  <c:v>1500.0</c:v>
                </c:pt>
                <c:pt idx="16">
                  <c:v>1600.0</c:v>
                </c:pt>
                <c:pt idx="17">
                  <c:v>1700.0</c:v>
                </c:pt>
                <c:pt idx="18">
                  <c:v>1800.0</c:v>
                </c:pt>
                <c:pt idx="19">
                  <c:v>1900.0</c:v>
                </c:pt>
              </c:numCache>
            </c:numRef>
          </c:cat>
          <c:val>
            <c:numRef>
              <c:f>Data!$C$15:$C$34</c:f>
              <c:numCache>
                <c:formatCode>General</c:formatCode>
                <c:ptCount val="20"/>
                <c:pt idx="0">
                  <c:v>2.1</c:v>
                </c:pt>
                <c:pt idx="1">
                  <c:v>2.1</c:v>
                </c:pt>
                <c:pt idx="2">
                  <c:v>2.0</c:v>
                </c:pt>
                <c:pt idx="3">
                  <c:v>1.6</c:v>
                </c:pt>
                <c:pt idx="4">
                  <c:v>1.4</c:v>
                </c:pt>
                <c:pt idx="5">
                  <c:v>1.9</c:v>
                </c:pt>
                <c:pt idx="6">
                  <c:v>2.1</c:v>
                </c:pt>
                <c:pt idx="7">
                  <c:v>1.6</c:v>
                </c:pt>
                <c:pt idx="8">
                  <c:v>1.4</c:v>
                </c:pt>
                <c:pt idx="9">
                  <c:v>1.5</c:v>
                </c:pt>
                <c:pt idx="10">
                  <c:v>1.6</c:v>
                </c:pt>
                <c:pt idx="11">
                  <c:v>1.6</c:v>
                </c:pt>
                <c:pt idx="12">
                  <c:v>1.8</c:v>
                </c:pt>
                <c:pt idx="13">
                  <c:v>1.8</c:v>
                </c:pt>
                <c:pt idx="14">
                  <c:v>1.2</c:v>
                </c:pt>
                <c:pt idx="15">
                  <c:v>1.4</c:v>
                </c:pt>
                <c:pt idx="16">
                  <c:v>1.8</c:v>
                </c:pt>
                <c:pt idx="17">
                  <c:v>1.5</c:v>
                </c:pt>
                <c:pt idx="18">
                  <c:v>1.8</c:v>
                </c:pt>
                <c:pt idx="19">
                  <c:v>2.0</c:v>
                </c:pt>
              </c:numCache>
            </c:numRef>
          </c:val>
          <c:smooth val="0"/>
        </c:ser>
        <c:dLbls>
          <c:showLegendKey val="0"/>
          <c:showVal val="0"/>
          <c:showCatName val="0"/>
          <c:showSerName val="0"/>
          <c:showPercent val="0"/>
          <c:showBubbleSize val="0"/>
        </c:dLbls>
        <c:marker val="1"/>
        <c:smooth val="0"/>
        <c:axId val="2137208808"/>
        <c:axId val="2137205384"/>
      </c:lineChart>
      <c:catAx>
        <c:axId val="2137208808"/>
        <c:scaling>
          <c:orientation val="minMax"/>
        </c:scaling>
        <c:delete val="0"/>
        <c:axPos val="b"/>
        <c:title>
          <c:tx>
            <c:rich>
              <a:bodyPr/>
              <a:lstStyle/>
              <a:p>
                <a:pPr>
                  <a:defRPr/>
                </a:pPr>
                <a:r>
                  <a:rPr lang="en-US"/>
                  <a:t>Dates CE</a:t>
                </a:r>
              </a:p>
            </c:rich>
          </c:tx>
          <c:layout/>
          <c:overlay val="0"/>
        </c:title>
        <c:numFmt formatCode="General" sourceLinked="1"/>
        <c:majorTickMark val="out"/>
        <c:minorTickMark val="none"/>
        <c:tickLblPos val="nextTo"/>
        <c:crossAx val="2137205384"/>
        <c:crosses val="autoZero"/>
        <c:auto val="1"/>
        <c:lblAlgn val="ctr"/>
        <c:lblOffset val="100"/>
        <c:noMultiLvlLbl val="0"/>
      </c:catAx>
      <c:valAx>
        <c:axId val="2137205384"/>
        <c:scaling>
          <c:orientation val="minMax"/>
        </c:scaling>
        <c:delete val="0"/>
        <c:axPos val="l"/>
        <c:majorGridlines/>
        <c:numFmt formatCode="General" sourceLinked="1"/>
        <c:majorTickMark val="out"/>
        <c:minorTickMark val="none"/>
        <c:tickLblPos val="nextTo"/>
        <c:crossAx val="2137208808"/>
        <c:crosses val="autoZero"/>
        <c:crossBetween val="between"/>
      </c:valAx>
    </c:plotArea>
    <c:legend>
      <c:legendPos val="r"/>
      <c:layout>
        <c:manualLayout>
          <c:xMode val="edge"/>
          <c:yMode val="edge"/>
          <c:x val="0.112150237672776"/>
          <c:y val="0.491826304524255"/>
          <c:w val="0.220505436809533"/>
          <c:h val="0.165657554241126"/>
        </c:manualLayout>
      </c:layout>
      <c:overlay val="1"/>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n-US"/>
              <a:t>Polis</a:t>
            </a:r>
            <a:r>
              <a:rPr lang="en-US" baseline="0"/>
              <a:t> count &amp; total population</a:t>
            </a:r>
          </a:p>
          <a:p>
            <a:pPr>
              <a:defRPr/>
            </a:pPr>
            <a:r>
              <a:rPr lang="en-US" baseline="0"/>
              <a:t>by polis size category</a:t>
            </a:r>
          </a:p>
        </c:rich>
      </c:tx>
      <c:layout/>
      <c:overlay val="1"/>
    </c:title>
    <c:autoTitleDeleted val="0"/>
    <c:plotArea>
      <c:layout>
        <c:manualLayout>
          <c:layoutTarget val="inner"/>
          <c:xMode val="edge"/>
          <c:yMode val="edge"/>
          <c:x val="0.0845602526270938"/>
          <c:y val="0.0130827062247413"/>
          <c:w val="0.756651831350204"/>
          <c:h val="0.866236711481517"/>
        </c:manualLayout>
      </c:layout>
      <c:barChart>
        <c:barDir val="col"/>
        <c:grouping val="clustered"/>
        <c:varyColors val="0"/>
        <c:ser>
          <c:idx val="0"/>
          <c:order val="0"/>
          <c:tx>
            <c:v>Polis count </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Sheet1!$B$2:$B$8</c:f>
              <c:numCache>
                <c:formatCode>General</c:formatCode>
                <c:ptCount val="7"/>
                <c:pt idx="0">
                  <c:v>0.25</c:v>
                </c:pt>
                <c:pt idx="1">
                  <c:v>0.44</c:v>
                </c:pt>
                <c:pt idx="2">
                  <c:v>0.13</c:v>
                </c:pt>
                <c:pt idx="3">
                  <c:v>0.11</c:v>
                </c:pt>
                <c:pt idx="4">
                  <c:v>0.05</c:v>
                </c:pt>
                <c:pt idx="5">
                  <c:v>0.01</c:v>
                </c:pt>
                <c:pt idx="6">
                  <c:v>0.003</c:v>
                </c:pt>
              </c:numCache>
            </c:numRef>
          </c:val>
        </c:ser>
        <c:ser>
          <c:idx val="1"/>
          <c:order val="1"/>
          <c:tx>
            <c:v>Total population</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Sheet1!$C$2:$C$8</c:f>
              <c:numCache>
                <c:formatCode>General</c:formatCode>
                <c:ptCount val="7"/>
                <c:pt idx="0">
                  <c:v>0.03</c:v>
                </c:pt>
                <c:pt idx="1">
                  <c:v>0.2</c:v>
                </c:pt>
                <c:pt idx="2">
                  <c:v>0.12</c:v>
                </c:pt>
                <c:pt idx="3">
                  <c:v>0.26</c:v>
                </c:pt>
                <c:pt idx="4">
                  <c:v>0.25</c:v>
                </c:pt>
                <c:pt idx="5">
                  <c:v>0.08</c:v>
                </c:pt>
                <c:pt idx="6">
                  <c:v>0.05</c:v>
                </c:pt>
              </c:numCache>
            </c:numRef>
          </c:val>
        </c:ser>
        <c:dLbls>
          <c:showLegendKey val="0"/>
          <c:showVal val="1"/>
          <c:showCatName val="0"/>
          <c:showSerName val="0"/>
          <c:showPercent val="0"/>
          <c:showBubbleSize val="0"/>
        </c:dLbls>
        <c:gapWidth val="150"/>
        <c:axId val="-2109007352"/>
        <c:axId val="2046582600"/>
      </c:barChart>
      <c:catAx>
        <c:axId val="-2109007352"/>
        <c:scaling>
          <c:orientation val="minMax"/>
        </c:scaling>
        <c:delete val="0"/>
        <c:axPos val="b"/>
        <c:title>
          <c:tx>
            <c:rich>
              <a:bodyPr/>
              <a:lstStyle/>
              <a:p>
                <a:pPr>
                  <a:defRPr/>
                </a:pPr>
                <a:r>
                  <a:rPr lang="en-US"/>
                  <a:t>Polis size</a:t>
                </a:r>
                <a:r>
                  <a:rPr lang="en-US" baseline="0"/>
                  <a:t> categories</a:t>
                </a:r>
                <a:endParaRPr lang="en-US"/>
              </a:p>
            </c:rich>
          </c:tx>
          <c:layout/>
          <c:overlay val="0"/>
        </c:title>
        <c:majorTickMark val="out"/>
        <c:minorTickMark val="none"/>
        <c:tickLblPos val="nextTo"/>
        <c:crossAx val="2046582600"/>
        <c:crosses val="autoZero"/>
        <c:auto val="1"/>
        <c:lblAlgn val="ctr"/>
        <c:lblOffset val="100"/>
        <c:noMultiLvlLbl val="0"/>
      </c:catAx>
      <c:valAx>
        <c:axId val="2046582600"/>
        <c:scaling>
          <c:orientation val="minMax"/>
        </c:scaling>
        <c:delete val="0"/>
        <c:axPos val="l"/>
        <c:majorGridlines/>
        <c:title>
          <c:tx>
            <c:rich>
              <a:bodyPr rot="-5400000" vert="horz"/>
              <a:lstStyle/>
              <a:p>
                <a:pPr>
                  <a:defRPr/>
                </a:pPr>
                <a:r>
                  <a:rPr lang="en-US"/>
                  <a:t>Percentage</a:t>
                </a:r>
                <a:r>
                  <a:rPr lang="en-US" baseline="0"/>
                  <a:t> of total</a:t>
                </a:r>
                <a:endParaRPr lang="en-US"/>
              </a:p>
            </c:rich>
          </c:tx>
          <c:layout/>
          <c:overlay val="0"/>
        </c:title>
        <c:numFmt formatCode="General" sourceLinked="1"/>
        <c:majorTickMark val="out"/>
        <c:minorTickMark val="none"/>
        <c:tickLblPos val="nextTo"/>
        <c:crossAx val="-2109007352"/>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n-US"/>
              <a:t>Polis</a:t>
            </a:r>
            <a:r>
              <a:rPr lang="en-US" baseline="0"/>
              <a:t> count &amp; total population</a:t>
            </a:r>
          </a:p>
          <a:p>
            <a:pPr>
              <a:defRPr/>
            </a:pPr>
            <a:r>
              <a:rPr lang="en-US" baseline="0"/>
              <a:t>by polis size category</a:t>
            </a:r>
          </a:p>
        </c:rich>
      </c:tx>
      <c:layout/>
      <c:overlay val="1"/>
    </c:title>
    <c:autoTitleDeleted val="0"/>
    <c:plotArea>
      <c:layout>
        <c:manualLayout>
          <c:layoutTarget val="inner"/>
          <c:xMode val="edge"/>
          <c:yMode val="edge"/>
          <c:x val="0.0845602526270938"/>
          <c:y val="0.0130827062247413"/>
          <c:w val="0.756651831350204"/>
          <c:h val="0.866236711481517"/>
        </c:manualLayout>
      </c:layout>
      <c:barChart>
        <c:barDir val="col"/>
        <c:grouping val="clustered"/>
        <c:varyColors val="0"/>
        <c:ser>
          <c:idx val="0"/>
          <c:order val="0"/>
          <c:tx>
            <c:v>Polis count </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Sheet1!$B$2:$B$8</c:f>
              <c:numCache>
                <c:formatCode>General</c:formatCode>
                <c:ptCount val="7"/>
                <c:pt idx="0">
                  <c:v>0.25</c:v>
                </c:pt>
                <c:pt idx="1">
                  <c:v>0.44</c:v>
                </c:pt>
                <c:pt idx="2">
                  <c:v>0.13</c:v>
                </c:pt>
                <c:pt idx="3">
                  <c:v>0.11</c:v>
                </c:pt>
                <c:pt idx="4">
                  <c:v>0.05</c:v>
                </c:pt>
                <c:pt idx="5">
                  <c:v>0.01</c:v>
                </c:pt>
                <c:pt idx="6">
                  <c:v>0.003</c:v>
                </c:pt>
              </c:numCache>
            </c:numRef>
          </c:val>
        </c:ser>
        <c:ser>
          <c:idx val="1"/>
          <c:order val="1"/>
          <c:tx>
            <c:v>Total population</c:v>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val>
            <c:numRef>
              <c:f>Sheet1!$C$2:$C$8</c:f>
              <c:numCache>
                <c:formatCode>General</c:formatCode>
                <c:ptCount val="7"/>
                <c:pt idx="0">
                  <c:v>0.03</c:v>
                </c:pt>
                <c:pt idx="1">
                  <c:v>0.2</c:v>
                </c:pt>
                <c:pt idx="2">
                  <c:v>0.12</c:v>
                </c:pt>
                <c:pt idx="3">
                  <c:v>0.26</c:v>
                </c:pt>
                <c:pt idx="4">
                  <c:v>0.25</c:v>
                </c:pt>
                <c:pt idx="5">
                  <c:v>0.08</c:v>
                </c:pt>
                <c:pt idx="6">
                  <c:v>0.05</c:v>
                </c:pt>
              </c:numCache>
            </c:numRef>
          </c:val>
        </c:ser>
        <c:dLbls>
          <c:showLegendKey val="0"/>
          <c:showVal val="1"/>
          <c:showCatName val="0"/>
          <c:showSerName val="0"/>
          <c:showPercent val="0"/>
          <c:showBubbleSize val="0"/>
        </c:dLbls>
        <c:gapWidth val="150"/>
        <c:axId val="-2110484920"/>
        <c:axId val="-2109929752"/>
      </c:barChart>
      <c:catAx>
        <c:axId val="-2110484920"/>
        <c:scaling>
          <c:orientation val="minMax"/>
        </c:scaling>
        <c:delete val="0"/>
        <c:axPos val="b"/>
        <c:title>
          <c:tx>
            <c:rich>
              <a:bodyPr/>
              <a:lstStyle/>
              <a:p>
                <a:pPr>
                  <a:defRPr/>
                </a:pPr>
                <a:r>
                  <a:rPr lang="en-US"/>
                  <a:t>Polis size</a:t>
                </a:r>
                <a:r>
                  <a:rPr lang="en-US" baseline="0"/>
                  <a:t> categories</a:t>
                </a:r>
                <a:endParaRPr lang="en-US"/>
              </a:p>
            </c:rich>
          </c:tx>
          <c:layout/>
          <c:overlay val="0"/>
        </c:title>
        <c:majorTickMark val="out"/>
        <c:minorTickMark val="none"/>
        <c:tickLblPos val="nextTo"/>
        <c:crossAx val="-2109929752"/>
        <c:crosses val="autoZero"/>
        <c:auto val="1"/>
        <c:lblAlgn val="ctr"/>
        <c:lblOffset val="100"/>
        <c:noMultiLvlLbl val="0"/>
      </c:catAx>
      <c:valAx>
        <c:axId val="-2109929752"/>
        <c:scaling>
          <c:orientation val="minMax"/>
        </c:scaling>
        <c:delete val="0"/>
        <c:axPos val="l"/>
        <c:majorGridlines/>
        <c:title>
          <c:tx>
            <c:rich>
              <a:bodyPr rot="-5400000" vert="horz"/>
              <a:lstStyle/>
              <a:p>
                <a:pPr>
                  <a:defRPr/>
                </a:pPr>
                <a:r>
                  <a:rPr lang="en-US"/>
                  <a:t>Percentage</a:t>
                </a:r>
                <a:r>
                  <a:rPr lang="en-US" baseline="0"/>
                  <a:t> of total</a:t>
                </a:r>
                <a:endParaRPr lang="en-US"/>
              </a:p>
            </c:rich>
          </c:tx>
          <c:layout/>
          <c:overlay val="0"/>
        </c:title>
        <c:numFmt formatCode="General" sourceLinked="1"/>
        <c:majorTickMark val="out"/>
        <c:minorTickMark val="none"/>
        <c:tickLblPos val="nextTo"/>
        <c:crossAx val="-2110484920"/>
        <c:crosses val="autoZero"/>
        <c:crossBetween val="between"/>
      </c:valAx>
    </c:plotArea>
    <c:legend>
      <c:legendPos val="r"/>
      <c:layout/>
      <c:overlay val="0"/>
    </c:legend>
    <c:plotVisOnly val="1"/>
    <c:dispBlanksAs val="gap"/>
    <c:showDLblsOverMax val="0"/>
  </c:chart>
  <c:spPr>
    <a:ln>
      <a:noFill/>
    </a:ln>
  </c:sp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5"/>
    </mc:Choice>
    <mc:Fallback>
      <c:style val="35"/>
    </mc:Fallback>
  </mc:AlternateContent>
  <c:chart>
    <c:title>
      <c:tx>
        <c:rich>
          <a:bodyPr/>
          <a:lstStyle/>
          <a:p>
            <a:pPr>
              <a:defRPr/>
            </a:pPr>
            <a:r>
              <a:rPr lang="en-US"/>
              <a:t>Distribution</a:t>
            </a:r>
            <a:r>
              <a:rPr lang="en-US" baseline="0"/>
              <a:t> of poleis</a:t>
            </a:r>
            <a:endParaRPr lang="en-US"/>
          </a:p>
        </c:rich>
      </c:tx>
      <c:layout>
        <c:manualLayout>
          <c:xMode val="edge"/>
          <c:yMode val="edge"/>
          <c:x val="0.272736586895173"/>
          <c:y val="0.133001027827349"/>
        </c:manualLayout>
      </c:layout>
      <c:overlay val="0"/>
    </c:title>
    <c:autoTitleDeleted val="0"/>
    <c:plotArea>
      <c:layout/>
      <c:pieChart>
        <c:varyColors val="1"/>
        <c:ser>
          <c:idx val="0"/>
          <c:order val="0"/>
          <c:dPt>
            <c:idx val="0"/>
            <c:bubble3D val="0"/>
            <c:explosion val="6"/>
          </c:dPt>
          <c:dLbls>
            <c:dLbl>
              <c:idx val="0"/>
              <c:layout>
                <c:manualLayout>
                  <c:x val="-0.197740442701403"/>
                  <c:y val="-0.264159060716135"/>
                </c:manualLayout>
              </c:layout>
              <c:tx>
                <c:rich>
                  <a:bodyPr/>
                  <a:lstStyle/>
                  <a:p>
                    <a:pPr>
                      <a:defRPr sz="1400"/>
                    </a:pPr>
                    <a:r>
                      <a:rPr lang="nb-NO" sz="2400" dirty="0" smtClean="0"/>
                      <a:t>Small  </a:t>
                    </a:r>
                  </a:p>
                  <a:p>
                    <a:pPr>
                      <a:defRPr sz="1400"/>
                    </a:pPr>
                    <a:r>
                      <a:rPr lang="nb-NO" sz="2400" dirty="0" smtClean="0"/>
                      <a:t>Rank </a:t>
                    </a:r>
                    <a:r>
                      <a:rPr lang="nb-NO" sz="2400" dirty="0"/>
                      <a:t>1-3 (1-7k)
82%</a:t>
                    </a:r>
                  </a:p>
                </c:rich>
              </c:tx>
              <c:spPr/>
              <c:showLegendKey val="0"/>
              <c:showVal val="0"/>
              <c:showCatName val="1"/>
              <c:showSerName val="0"/>
              <c:showPercent val="1"/>
              <c:showBubbleSize val="0"/>
              <c:extLst>
                <c:ext xmlns:c15="http://schemas.microsoft.com/office/drawing/2012/chart" uri="{CE6537A1-D6FC-4f65-9D91-7224C49458BB}">
                  <c15:layout/>
                </c:ext>
              </c:extLst>
            </c:dLbl>
            <c:dLbl>
              <c:idx val="1"/>
              <c:layout/>
              <c:tx>
                <c:rich>
                  <a:bodyPr/>
                  <a:lstStyle/>
                  <a:p>
                    <a:r>
                      <a:rPr lang="en-US" b="1" dirty="0"/>
                      <a:t>Middling </a:t>
                    </a:r>
                    <a:r>
                      <a:rPr lang="en-US" dirty="0"/>
                      <a:t>Rank </a:t>
                    </a:r>
                    <a:r>
                      <a:rPr lang="en-US" dirty="0" smtClean="0"/>
                      <a:t>4 </a:t>
                    </a:r>
                    <a:r>
                      <a:rPr lang="en-US" dirty="0"/>
                      <a:t>(median 17k)
11%</a:t>
                    </a:r>
                  </a:p>
                </c:rich>
              </c:tx>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15:layout/>
              </c:ext>
            </c:extLst>
          </c:dLbls>
          <c:cat>
            <c:multiLvlStrRef>
              <c:f>Sheet1!$A$1:$C$3</c:f>
              <c:multiLvlStrCache>
                <c:ptCount val="3"/>
                <c:lvl>
                  <c:pt idx="0">
                    <c:v>(1-7k)</c:v>
                  </c:pt>
                  <c:pt idx="1">
                    <c:v>(median 17k)</c:v>
                  </c:pt>
                  <c:pt idx="2">
                    <c:v>(median 35k+)</c:v>
                  </c:pt>
                </c:lvl>
                <c:lvl>
                  <c:pt idx="0">
                    <c:v>Rank 1-3</c:v>
                  </c:pt>
                  <c:pt idx="1">
                    <c:v>Rank 4-5</c:v>
                  </c:pt>
                  <c:pt idx="2">
                    <c:v>Rank 5-7</c:v>
                  </c:pt>
                </c:lvl>
                <c:lvl>
                  <c:pt idx="0">
                    <c:v>Small </c:v>
                  </c:pt>
                  <c:pt idx="1">
                    <c:v>Middling</c:v>
                  </c:pt>
                  <c:pt idx="2">
                    <c:v>Large</c:v>
                  </c:pt>
                </c:lvl>
              </c:multiLvlStrCache>
            </c:multiLvlStrRef>
          </c:cat>
          <c:val>
            <c:numRef>
              <c:f>Sheet1!$A$4:$C$4</c:f>
              <c:numCache>
                <c:formatCode>General</c:formatCode>
                <c:ptCount val="3"/>
                <c:pt idx="0">
                  <c:v>82.0</c:v>
                </c:pt>
                <c:pt idx="1">
                  <c:v>11.0</c:v>
                </c:pt>
                <c:pt idx="2">
                  <c:v>7.0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6"/>
    </mc:Choice>
    <mc:Fallback>
      <c:style val="36"/>
    </mc:Fallback>
  </mc:AlternateContent>
  <c:chart>
    <c:title>
      <c:tx>
        <c:rich>
          <a:bodyPr/>
          <a:lstStyle/>
          <a:p>
            <a:pPr>
              <a:defRPr/>
            </a:pPr>
            <a:r>
              <a:rPr lang="en-US"/>
              <a:t>Distribution of population </a:t>
            </a:r>
          </a:p>
        </c:rich>
      </c:tx>
      <c:layout>
        <c:manualLayout>
          <c:xMode val="edge"/>
          <c:yMode val="edge"/>
          <c:x val="0.216886581961018"/>
          <c:y val="0.13569029576109"/>
        </c:manualLayout>
      </c:layout>
      <c:overlay val="0"/>
    </c:title>
    <c:autoTitleDeleted val="0"/>
    <c:plotArea>
      <c:layout/>
      <c:pieChart>
        <c:varyColors val="1"/>
        <c:ser>
          <c:idx val="0"/>
          <c:order val="0"/>
          <c:dPt>
            <c:idx val="0"/>
            <c:bubble3D val="0"/>
            <c:explosion val="4"/>
          </c:dPt>
          <c:dLbls>
            <c:dLbl>
              <c:idx val="0"/>
              <c:layout>
                <c:manualLayout>
                  <c:x val="-0.246314505789449"/>
                  <c:y val="0.0963178934815067"/>
                </c:manualLayout>
              </c:layout>
              <c:tx>
                <c:rich>
                  <a:bodyPr/>
                  <a:lstStyle/>
                  <a:p>
                    <a:r>
                      <a:rPr lang="en-US" sz="2000" dirty="0"/>
                      <a:t>Small  Rank 1-3 (1-7k)
36%</a:t>
                    </a:r>
                  </a:p>
                </c:rich>
              </c:tx>
              <c:showLegendKey val="0"/>
              <c:showVal val="0"/>
              <c:showCatName val="1"/>
              <c:showSerName val="0"/>
              <c:showPercent val="1"/>
              <c:showBubbleSize val="0"/>
              <c:extLst>
                <c:ext xmlns:c15="http://schemas.microsoft.com/office/drawing/2012/chart" uri="{CE6537A1-D6FC-4f65-9D91-7224C49458BB}">
                  <c15:layout/>
                </c:ext>
              </c:extLst>
            </c:dLbl>
            <c:dLbl>
              <c:idx val="1"/>
              <c:layout>
                <c:manualLayout>
                  <c:x val="-0.0343220296690563"/>
                  <c:y val="-0.184320876938178"/>
                </c:manualLayout>
              </c:layout>
              <c:tx>
                <c:rich>
                  <a:bodyPr/>
                  <a:lstStyle/>
                  <a:p>
                    <a:pPr>
                      <a:defRPr sz="1600"/>
                    </a:pPr>
                    <a:r>
                      <a:rPr lang="en-US" sz="1600" dirty="0"/>
                      <a:t>Middling Rank </a:t>
                    </a:r>
                    <a:r>
                      <a:rPr lang="en-US" sz="1600" dirty="0" smtClean="0"/>
                      <a:t>4 </a:t>
                    </a:r>
                    <a:r>
                      <a:rPr lang="en-US" sz="1600" dirty="0"/>
                      <a:t>(median 17k)
26%</a:t>
                    </a:r>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ext>
              </c:extLst>
            </c:dLbl>
            <c:dLbl>
              <c:idx val="2"/>
              <c:layout>
                <c:manualLayout>
                  <c:x val="0.221969193106558"/>
                  <c:y val="0.124787416840724"/>
                </c:manualLayout>
              </c:layout>
              <c:tx>
                <c:rich>
                  <a:bodyPr/>
                  <a:lstStyle/>
                  <a:p>
                    <a:r>
                      <a:rPr lang="en-US" sz="2000" dirty="0"/>
                      <a:t>Large </a:t>
                    </a:r>
                    <a:endParaRPr lang="en-US" sz="2000" dirty="0" smtClean="0"/>
                  </a:p>
                  <a:p>
                    <a:r>
                      <a:rPr lang="en-US" sz="2000" dirty="0" smtClean="0"/>
                      <a:t>Rank </a:t>
                    </a:r>
                    <a:r>
                      <a:rPr lang="en-US" sz="2000" dirty="0"/>
                      <a:t>5-7 (median 35k+)
38%</a:t>
                    </a:r>
                  </a:p>
                </c:rich>
              </c:tx>
              <c:showLegendKey val="0"/>
              <c:showVal val="0"/>
              <c:showCatName val="1"/>
              <c:showSerName val="0"/>
              <c:showPercent val="1"/>
              <c:showBubbleSize val="0"/>
              <c:extLst>
                <c:ext xmlns:c15="http://schemas.microsoft.com/office/drawing/2012/chart" uri="{CE6537A1-D6FC-4f65-9D91-7224C49458BB}">
                  <c15:layout/>
                </c:ext>
              </c:extLst>
            </c:dLbl>
            <c:spPr>
              <a:noFill/>
              <a:ln>
                <a:noFill/>
              </a:ln>
              <a:effectLst/>
            </c:spPr>
            <c:txPr>
              <a:bodyPr/>
              <a:lstStyle/>
              <a:p>
                <a:pPr>
                  <a:defRPr sz="1400"/>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multiLvlStrRef>
              <c:f>Sheet1!$A$7:$C$9</c:f>
              <c:multiLvlStrCache>
                <c:ptCount val="3"/>
                <c:lvl>
                  <c:pt idx="0">
                    <c:v>(1-7k)</c:v>
                  </c:pt>
                  <c:pt idx="1">
                    <c:v>(median 17k)</c:v>
                  </c:pt>
                  <c:pt idx="2">
                    <c:v>(median 35k+)</c:v>
                  </c:pt>
                </c:lvl>
                <c:lvl>
                  <c:pt idx="0">
                    <c:v>Rank 1-3</c:v>
                  </c:pt>
                  <c:pt idx="1">
                    <c:v>Rank 4-5</c:v>
                  </c:pt>
                  <c:pt idx="2">
                    <c:v>Rank 5-7</c:v>
                  </c:pt>
                </c:lvl>
                <c:lvl>
                  <c:pt idx="0">
                    <c:v>Small </c:v>
                  </c:pt>
                  <c:pt idx="1">
                    <c:v>Middling</c:v>
                  </c:pt>
                  <c:pt idx="2">
                    <c:v>Large</c:v>
                  </c:pt>
                </c:lvl>
              </c:multiLvlStrCache>
            </c:multiLvlStrRef>
          </c:cat>
          <c:val>
            <c:numRef>
              <c:f>Sheet1!$A$10:$C$10</c:f>
              <c:numCache>
                <c:formatCode>General</c:formatCode>
                <c:ptCount val="3"/>
                <c:pt idx="0">
                  <c:v>36.0</c:v>
                </c:pt>
                <c:pt idx="1">
                  <c:v>26.0</c:v>
                </c:pt>
                <c:pt idx="2">
                  <c:v>38.0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invertIfNegative val="0"/>
          <c:dPt>
            <c:idx val="0"/>
            <c:invertIfNegative val="0"/>
            <c:bubble3D val="0"/>
            <c:spPr>
              <a:solidFill>
                <a:srgbClr val="FF0000"/>
              </a:solidFill>
            </c:spPr>
          </c:dPt>
          <c:cat>
            <c:strRef>
              <c:f>Sheet1!$B$1:$G$1</c:f>
              <c:strCache>
                <c:ptCount val="6"/>
                <c:pt idx="0">
                  <c:v>Hellas ca. 323 BCE </c:v>
                </c:pt>
                <c:pt idx="1">
                  <c:v>Holland 1561</c:v>
                </c:pt>
                <c:pt idx="2">
                  <c:v>England and Wales 1688</c:v>
                </c:pt>
                <c:pt idx="3">
                  <c:v>USA </c:v>
                </c:pt>
                <c:pt idx="4">
                  <c:v>Mexico </c:v>
                </c:pt>
                <c:pt idx="5">
                  <c:v>World </c:v>
                </c:pt>
              </c:strCache>
            </c:strRef>
          </c:cat>
          <c:val>
            <c:numRef>
              <c:f>Sheet1!$B$2:$G$2</c:f>
              <c:numCache>
                <c:formatCode>General</c:formatCode>
                <c:ptCount val="6"/>
                <c:pt idx="0">
                  <c:v>44.0</c:v>
                </c:pt>
                <c:pt idx="1">
                  <c:v>45.3</c:v>
                </c:pt>
                <c:pt idx="2">
                  <c:v>44.0</c:v>
                </c:pt>
                <c:pt idx="3">
                  <c:v>35.0</c:v>
                </c:pt>
                <c:pt idx="4">
                  <c:v>60.0</c:v>
                </c:pt>
                <c:pt idx="5">
                  <c:v>47.0</c:v>
                </c:pt>
              </c:numCache>
            </c:numRef>
          </c:val>
        </c:ser>
        <c:dLbls>
          <c:dLblPos val="inEnd"/>
          <c:showLegendKey val="0"/>
          <c:showVal val="1"/>
          <c:showCatName val="0"/>
          <c:showSerName val="0"/>
          <c:showPercent val="0"/>
          <c:showBubbleSize val="0"/>
        </c:dLbls>
        <c:gapWidth val="150"/>
        <c:axId val="-2113147736"/>
        <c:axId val="-2113287784"/>
      </c:barChart>
      <c:catAx>
        <c:axId val="-2113147736"/>
        <c:scaling>
          <c:orientation val="minMax"/>
        </c:scaling>
        <c:delete val="0"/>
        <c:axPos val="b"/>
        <c:majorTickMark val="out"/>
        <c:minorTickMark val="none"/>
        <c:tickLblPos val="nextTo"/>
        <c:crossAx val="-2113287784"/>
        <c:crosses val="autoZero"/>
        <c:auto val="1"/>
        <c:lblAlgn val="ctr"/>
        <c:lblOffset val="100"/>
        <c:noMultiLvlLbl val="0"/>
      </c:catAx>
      <c:valAx>
        <c:axId val="-2113287784"/>
        <c:scaling>
          <c:orientation val="minMax"/>
        </c:scaling>
        <c:delete val="0"/>
        <c:axPos val="l"/>
        <c:majorGridlines/>
        <c:numFmt formatCode="General" sourceLinked="1"/>
        <c:majorTickMark val="out"/>
        <c:minorTickMark val="none"/>
        <c:tickLblPos val="nextTo"/>
        <c:crossAx val="-2113147736"/>
        <c:crosses val="autoZero"/>
        <c:crossBetween val="between"/>
      </c:valAx>
    </c:plotArea>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layout/>
      <c:overlay val="0"/>
    </c:title>
    <c:autoTitleDeleted val="0"/>
    <c:plotArea>
      <c:layout/>
      <c:pieChart>
        <c:varyColors val="1"/>
        <c:ser>
          <c:idx val="0"/>
          <c:order val="0"/>
          <c:tx>
            <c:strRef>
              <c:f>Sheet1!$A$2</c:f>
              <c:strCache>
                <c:ptCount val="1"/>
                <c:pt idx="0">
                  <c:v>Hellas 350- 300 BCE</c:v>
                </c:pt>
              </c:strCache>
            </c:strRef>
          </c:tx>
          <c:dLbls>
            <c:dLbl>
              <c:idx val="0"/>
              <c:layout>
                <c:manualLayout>
                  <c:x val="-0.213789247409554"/>
                  <c:y val="0.132048502960999"/>
                </c:manualLayout>
              </c:layout>
              <c:spPr/>
              <c:txPr>
                <a:bodyPr/>
                <a:lstStyle/>
                <a:p>
                  <a:pPr>
                    <a:defRPr sz="1400"/>
                  </a:pPr>
                  <a:endParaRPr lang="en-US"/>
                </a:p>
              </c:txPr>
              <c:showLegendKey val="0"/>
              <c:showVal val="0"/>
              <c:showCatName val="1"/>
              <c:showSerName val="0"/>
              <c:showPercent val="1"/>
              <c:showBubbleSize val="0"/>
            </c:dLbl>
            <c:dLbl>
              <c:idx val="1"/>
              <c:layout>
                <c:manualLayout>
                  <c:x val="0.204398946105019"/>
                  <c:y val="-0.136855370842822"/>
                </c:manualLayout>
              </c:layout>
              <c:spPr/>
              <c:txPr>
                <a:bodyPr/>
                <a:lstStyle/>
                <a:p>
                  <a:pPr>
                    <a:defRPr sz="1400"/>
                  </a:pPr>
                  <a:endParaRPr lang="en-US"/>
                </a:p>
              </c:txPr>
              <c:showLegendKey val="0"/>
              <c:showVal val="0"/>
              <c:showCatName val="1"/>
              <c:showSerName val="0"/>
              <c:showPercent val="1"/>
              <c:showBubbleSize val="0"/>
            </c:dLbl>
            <c:showLegendKey val="0"/>
            <c:showVal val="0"/>
            <c:showCatName val="1"/>
            <c:showSerName val="0"/>
            <c:showPercent val="1"/>
            <c:showBubbleSize val="0"/>
            <c:showLeaderLines val="1"/>
          </c:dLbls>
          <c:cat>
            <c:strRef>
              <c:f>Sheet1!$B$1:$C$1</c:f>
              <c:strCache>
                <c:ptCount val="2"/>
                <c:pt idx="0">
                  <c:v>Urban</c:v>
                </c:pt>
                <c:pt idx="1">
                  <c:v>Rural</c:v>
                </c:pt>
              </c:strCache>
            </c:strRef>
          </c:cat>
          <c:val>
            <c:numRef>
              <c:f>Sheet1!$B$2:$C$2</c:f>
              <c:numCache>
                <c:formatCode>General</c:formatCode>
                <c:ptCount val="2"/>
                <c:pt idx="0">
                  <c:v>32.0</c:v>
                </c:pt>
                <c:pt idx="1">
                  <c:v>68.0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overlay val="0"/>
    </c:title>
    <c:autoTitleDeleted val="0"/>
    <c:plotArea>
      <c:layout/>
      <c:pieChart>
        <c:varyColors val="1"/>
        <c:ser>
          <c:idx val="0"/>
          <c:order val="0"/>
          <c:tx>
            <c:strRef>
              <c:f>Sheet1!$A$2</c:f>
              <c:strCache>
                <c:ptCount val="1"/>
                <c:pt idx="0">
                  <c:v>Hellas 350- 300 BCE</c:v>
                </c:pt>
              </c:strCache>
            </c:strRef>
          </c:tx>
          <c:dLbls>
            <c:dLbl>
              <c:idx val="0"/>
              <c:layout>
                <c:manualLayout>
                  <c:x val="-0.213789247409554"/>
                  <c:y val="0.132048502960999"/>
                </c:manualLayout>
              </c:layout>
              <c:spPr/>
              <c:txPr>
                <a:bodyPr/>
                <a:lstStyle/>
                <a:p>
                  <a:pPr>
                    <a:defRPr sz="1400"/>
                  </a:pPr>
                  <a:endParaRPr lang="en-US"/>
                </a:p>
              </c:txPr>
              <c:showLegendKey val="0"/>
              <c:showVal val="0"/>
              <c:showCatName val="1"/>
              <c:showSerName val="0"/>
              <c:showPercent val="1"/>
              <c:showBubbleSize val="0"/>
            </c:dLbl>
            <c:dLbl>
              <c:idx val="1"/>
              <c:layout>
                <c:manualLayout>
                  <c:x val="0.204398946105019"/>
                  <c:y val="-0.136855370842822"/>
                </c:manualLayout>
              </c:layout>
              <c:spPr/>
              <c:txPr>
                <a:bodyPr/>
                <a:lstStyle/>
                <a:p>
                  <a:pPr>
                    <a:defRPr sz="1400"/>
                  </a:pPr>
                  <a:endParaRPr lang="en-US"/>
                </a:p>
              </c:txPr>
              <c:showLegendKey val="0"/>
              <c:showVal val="0"/>
              <c:showCatName val="1"/>
              <c:showSerName val="0"/>
              <c:showPercent val="1"/>
              <c:showBubbleSize val="0"/>
            </c:dLbl>
            <c:showLegendKey val="0"/>
            <c:showVal val="0"/>
            <c:showCatName val="1"/>
            <c:showSerName val="0"/>
            <c:showPercent val="1"/>
            <c:showBubbleSize val="0"/>
            <c:showLeaderLines val="1"/>
          </c:dLbls>
          <c:cat>
            <c:strRef>
              <c:f>Sheet1!$B$1:$C$1</c:f>
              <c:strCache>
                <c:ptCount val="2"/>
                <c:pt idx="0">
                  <c:v>Urban</c:v>
                </c:pt>
                <c:pt idx="1">
                  <c:v>Rural</c:v>
                </c:pt>
              </c:strCache>
            </c:strRef>
          </c:cat>
          <c:val>
            <c:numRef>
              <c:f>Sheet1!$B$2:$C$2</c:f>
              <c:numCache>
                <c:formatCode>General</c:formatCode>
                <c:ptCount val="2"/>
                <c:pt idx="0">
                  <c:v>32.0</c:v>
                </c:pt>
                <c:pt idx="1">
                  <c:v>68.0</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smtClean="0"/>
              <a:t>Roman</a:t>
            </a:r>
            <a:r>
              <a:rPr lang="en-US" baseline="0" dirty="0" smtClean="0"/>
              <a:t> Empire</a:t>
            </a:r>
            <a:r>
              <a:rPr lang="en-US" dirty="0" smtClean="0"/>
              <a:t> </a:t>
            </a:r>
            <a:r>
              <a:rPr lang="en-US" dirty="0"/>
              <a:t>100-200 CE</a:t>
            </a:r>
          </a:p>
        </c:rich>
      </c:tx>
      <c:layout/>
      <c:overlay val="0"/>
    </c:title>
    <c:autoTitleDeleted val="0"/>
    <c:plotArea>
      <c:layout/>
      <c:pieChart>
        <c:varyColors val="1"/>
        <c:ser>
          <c:idx val="0"/>
          <c:order val="0"/>
          <c:tx>
            <c:strRef>
              <c:f>Sheet1!$A$3</c:f>
              <c:strCache>
                <c:ptCount val="1"/>
                <c:pt idx="0">
                  <c:v>Rome 100-200 CE</c:v>
                </c:pt>
              </c:strCache>
            </c:strRef>
          </c:tx>
          <c:dLbls>
            <c:showLegendKey val="0"/>
            <c:showVal val="0"/>
            <c:showCatName val="0"/>
            <c:showSerName val="0"/>
            <c:showPercent val="1"/>
            <c:showBubbleSize val="0"/>
            <c:showLeaderLines val="1"/>
          </c:dLbls>
          <c:val>
            <c:numRef>
              <c:f>Sheet1!$B$3:$C$3</c:f>
              <c:numCache>
                <c:formatCode>General</c:formatCode>
                <c:ptCount val="2"/>
                <c:pt idx="0" formatCode="0">
                  <c:v>11.0</c:v>
                </c:pt>
                <c:pt idx="1">
                  <c:v>89.0</c:v>
                </c:pt>
              </c:numCache>
            </c:numRef>
          </c:val>
        </c:ser>
        <c:dLbls>
          <c:showLegendKey val="0"/>
          <c:showVal val="0"/>
          <c:showCatName val="0"/>
          <c:showSerName val="0"/>
          <c:showPercent val="1"/>
          <c:showBubbleSize val="0"/>
          <c:showLeaderLines val="1"/>
        </c:dLbls>
        <c:firstSliceAng val="0"/>
      </c:pieChart>
    </c:plotArea>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emf"/><Relationship Id="rId2" Type="http://schemas.openxmlformats.org/officeDocument/2006/relationships/image" Target="../media/image42.emf"/></Relationships>
</file>

<file path=ppt/drawings/drawing1.xml><?xml version="1.0" encoding="utf-8"?>
<c:userShapes xmlns:c="http://schemas.openxmlformats.org/drawingml/2006/chart">
  <cdr:relSizeAnchor xmlns:cdr="http://schemas.openxmlformats.org/drawingml/2006/chartDrawing">
    <cdr:from>
      <cdr:x>0.10383</cdr:x>
      <cdr:y>0.86663</cdr:y>
    </cdr:from>
    <cdr:to>
      <cdr:x>0.82354</cdr:x>
      <cdr:y>0.93749</cdr:y>
    </cdr:to>
    <cdr:sp macro="" textlink="">
      <cdr:nvSpPr>
        <cdr:cNvPr id="2" name="Freeform 1"/>
        <cdr:cNvSpPr/>
      </cdr:nvSpPr>
      <cdr:spPr>
        <a:xfrm xmlns:a="http://schemas.openxmlformats.org/drawingml/2006/main">
          <a:off x="888922" y="5047663"/>
          <a:ext cx="6161817" cy="412750"/>
        </a:xfrm>
        <a:custGeom xmlns:a="http://schemas.openxmlformats.org/drawingml/2006/main">
          <a:avLst/>
          <a:gdLst>
            <a:gd name="connsiteX0" fmla="*/ 174625 w 6161817"/>
            <a:gd name="connsiteY0" fmla="*/ 31750 h 412750"/>
            <a:gd name="connsiteX1" fmla="*/ 111125 w 6161817"/>
            <a:gd name="connsiteY1" fmla="*/ 301625 h 412750"/>
            <a:gd name="connsiteX2" fmla="*/ 127000 w 6161817"/>
            <a:gd name="connsiteY2" fmla="*/ 349250 h 412750"/>
            <a:gd name="connsiteX3" fmla="*/ 222250 w 6161817"/>
            <a:gd name="connsiteY3" fmla="*/ 412750 h 412750"/>
            <a:gd name="connsiteX4" fmla="*/ 1492250 w 6161817"/>
            <a:gd name="connsiteY4" fmla="*/ 381000 h 412750"/>
            <a:gd name="connsiteX5" fmla="*/ 4905375 w 6161817"/>
            <a:gd name="connsiteY5" fmla="*/ 333375 h 412750"/>
            <a:gd name="connsiteX6" fmla="*/ 5111750 w 6161817"/>
            <a:gd name="connsiteY6" fmla="*/ 285750 h 412750"/>
            <a:gd name="connsiteX7" fmla="*/ 5222875 w 6161817"/>
            <a:gd name="connsiteY7" fmla="*/ 254000 h 412750"/>
            <a:gd name="connsiteX8" fmla="*/ 5302250 w 6161817"/>
            <a:gd name="connsiteY8" fmla="*/ 238125 h 412750"/>
            <a:gd name="connsiteX9" fmla="*/ 5476875 w 6161817"/>
            <a:gd name="connsiteY9" fmla="*/ 269875 h 412750"/>
            <a:gd name="connsiteX10" fmla="*/ 5524500 w 6161817"/>
            <a:gd name="connsiteY10" fmla="*/ 285750 h 412750"/>
            <a:gd name="connsiteX11" fmla="*/ 5619750 w 6161817"/>
            <a:gd name="connsiteY11" fmla="*/ 349250 h 412750"/>
            <a:gd name="connsiteX12" fmla="*/ 5667375 w 6161817"/>
            <a:gd name="connsiteY12" fmla="*/ 381000 h 412750"/>
            <a:gd name="connsiteX13" fmla="*/ 6096000 w 6161817"/>
            <a:gd name="connsiteY13" fmla="*/ 333375 h 412750"/>
            <a:gd name="connsiteX14" fmla="*/ 6143625 w 6161817"/>
            <a:gd name="connsiteY14" fmla="*/ 301625 h 412750"/>
            <a:gd name="connsiteX15" fmla="*/ 6143625 w 6161817"/>
            <a:gd name="connsiteY15" fmla="*/ 142875 h 412750"/>
            <a:gd name="connsiteX16" fmla="*/ 6127750 w 6161817"/>
            <a:gd name="connsiteY16" fmla="*/ 95250 h 412750"/>
            <a:gd name="connsiteX17" fmla="*/ 6016625 w 6161817"/>
            <a:gd name="connsiteY17" fmla="*/ 63500 h 412750"/>
            <a:gd name="connsiteX18" fmla="*/ 4159250 w 6161817"/>
            <a:gd name="connsiteY18" fmla="*/ 47625 h 412750"/>
            <a:gd name="connsiteX19" fmla="*/ 3968750 w 6161817"/>
            <a:gd name="connsiteY19" fmla="*/ 31750 h 412750"/>
            <a:gd name="connsiteX20" fmla="*/ 3841750 w 6161817"/>
            <a:gd name="connsiteY20" fmla="*/ 15875 h 412750"/>
            <a:gd name="connsiteX21" fmla="*/ 3444875 w 6161817"/>
            <a:gd name="connsiteY21" fmla="*/ 0 h 412750"/>
            <a:gd name="connsiteX22" fmla="*/ 2317750 w 6161817"/>
            <a:gd name="connsiteY22" fmla="*/ 15875 h 412750"/>
            <a:gd name="connsiteX23" fmla="*/ 2190750 w 6161817"/>
            <a:gd name="connsiteY23" fmla="*/ 47625 h 412750"/>
            <a:gd name="connsiteX24" fmla="*/ 2127250 w 6161817"/>
            <a:gd name="connsiteY24" fmla="*/ 63500 h 412750"/>
            <a:gd name="connsiteX25" fmla="*/ 2032000 w 6161817"/>
            <a:gd name="connsiteY25" fmla="*/ 95250 h 412750"/>
            <a:gd name="connsiteX26" fmla="*/ 1793875 w 6161817"/>
            <a:gd name="connsiteY26" fmla="*/ 127000 h 412750"/>
            <a:gd name="connsiteX27" fmla="*/ 1174750 w 6161817"/>
            <a:gd name="connsiteY27" fmla="*/ 111125 h 412750"/>
            <a:gd name="connsiteX28" fmla="*/ 730250 w 6161817"/>
            <a:gd name="connsiteY28" fmla="*/ 79375 h 412750"/>
            <a:gd name="connsiteX29" fmla="*/ 0 w 6161817"/>
            <a:gd name="connsiteY29" fmla="*/ 79375 h 412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161817" h="412750">
              <a:moveTo>
                <a:pt x="174625" y="31750"/>
              </a:moveTo>
              <a:cubicBezTo>
                <a:pt x="129864" y="151112"/>
                <a:pt x="111125" y="169462"/>
                <a:pt x="111125" y="301625"/>
              </a:cubicBezTo>
              <a:cubicBezTo>
                <a:pt x="111125" y="318359"/>
                <a:pt x="115167" y="337417"/>
                <a:pt x="127000" y="349250"/>
              </a:cubicBezTo>
              <a:cubicBezTo>
                <a:pt x="153982" y="376232"/>
                <a:pt x="222250" y="412750"/>
                <a:pt x="222250" y="412750"/>
              </a:cubicBezTo>
              <a:cubicBezTo>
                <a:pt x="822202" y="381174"/>
                <a:pt x="500362" y="394465"/>
                <a:pt x="1492250" y="381000"/>
              </a:cubicBezTo>
              <a:lnTo>
                <a:pt x="4905375" y="333375"/>
              </a:lnTo>
              <a:cubicBezTo>
                <a:pt x="5069301" y="278733"/>
                <a:pt x="4930400" y="318723"/>
                <a:pt x="5111750" y="285750"/>
              </a:cubicBezTo>
              <a:cubicBezTo>
                <a:pt x="5220629" y="265954"/>
                <a:pt x="5132198" y="276669"/>
                <a:pt x="5222875" y="254000"/>
              </a:cubicBezTo>
              <a:cubicBezTo>
                <a:pt x="5249052" y="247456"/>
                <a:pt x="5275792" y="243417"/>
                <a:pt x="5302250" y="238125"/>
              </a:cubicBezTo>
              <a:cubicBezTo>
                <a:pt x="5392185" y="250973"/>
                <a:pt x="5402025" y="248489"/>
                <a:pt x="5476875" y="269875"/>
              </a:cubicBezTo>
              <a:cubicBezTo>
                <a:pt x="5492965" y="274472"/>
                <a:pt x="5509872" y="277623"/>
                <a:pt x="5524500" y="285750"/>
              </a:cubicBezTo>
              <a:cubicBezTo>
                <a:pt x="5557857" y="304282"/>
                <a:pt x="5588000" y="328083"/>
                <a:pt x="5619750" y="349250"/>
              </a:cubicBezTo>
              <a:lnTo>
                <a:pt x="5667375" y="381000"/>
              </a:lnTo>
              <a:cubicBezTo>
                <a:pt x="5936028" y="369319"/>
                <a:pt x="5946871" y="418592"/>
                <a:pt x="6096000" y="333375"/>
              </a:cubicBezTo>
              <a:cubicBezTo>
                <a:pt x="6112566" y="323909"/>
                <a:pt x="6127750" y="312208"/>
                <a:pt x="6143625" y="301625"/>
              </a:cubicBezTo>
              <a:cubicBezTo>
                <a:pt x="6169293" y="224621"/>
                <a:pt x="6166427" y="256884"/>
                <a:pt x="6143625" y="142875"/>
              </a:cubicBezTo>
              <a:cubicBezTo>
                <a:pt x="6140343" y="126466"/>
                <a:pt x="6139583" y="107083"/>
                <a:pt x="6127750" y="95250"/>
              </a:cubicBezTo>
              <a:cubicBezTo>
                <a:pt x="6120259" y="87759"/>
                <a:pt x="6017044" y="63507"/>
                <a:pt x="6016625" y="63500"/>
              </a:cubicBezTo>
              <a:lnTo>
                <a:pt x="4159250" y="47625"/>
              </a:lnTo>
              <a:lnTo>
                <a:pt x="3968750" y="31750"/>
              </a:lnTo>
              <a:cubicBezTo>
                <a:pt x="3926299" y="27505"/>
                <a:pt x="3884335" y="18456"/>
                <a:pt x="3841750" y="15875"/>
              </a:cubicBezTo>
              <a:cubicBezTo>
                <a:pt x="3709595" y="7866"/>
                <a:pt x="3577167" y="5292"/>
                <a:pt x="3444875" y="0"/>
              </a:cubicBezTo>
              <a:cubicBezTo>
                <a:pt x="3069167" y="5292"/>
                <a:pt x="2693225" y="1616"/>
                <a:pt x="2317750" y="15875"/>
              </a:cubicBezTo>
              <a:cubicBezTo>
                <a:pt x="2274145" y="17531"/>
                <a:pt x="2233083" y="37042"/>
                <a:pt x="2190750" y="47625"/>
              </a:cubicBezTo>
              <a:cubicBezTo>
                <a:pt x="2169583" y="52917"/>
                <a:pt x="2147948" y="56601"/>
                <a:pt x="2127250" y="63500"/>
              </a:cubicBezTo>
              <a:cubicBezTo>
                <a:pt x="2095500" y="74083"/>
                <a:pt x="2065263" y="91554"/>
                <a:pt x="2032000" y="95250"/>
              </a:cubicBezTo>
              <a:cubicBezTo>
                <a:pt x="1857134" y="114680"/>
                <a:pt x="1936391" y="103247"/>
                <a:pt x="1793875" y="127000"/>
              </a:cubicBezTo>
              <a:lnTo>
                <a:pt x="1174750" y="111125"/>
              </a:lnTo>
              <a:cubicBezTo>
                <a:pt x="624523" y="88667"/>
                <a:pt x="1601064" y="92981"/>
                <a:pt x="730250" y="79375"/>
              </a:cubicBezTo>
              <a:cubicBezTo>
                <a:pt x="486863" y="75572"/>
                <a:pt x="243417" y="79375"/>
                <a:pt x="0" y="79375"/>
              </a:cubicBezTo>
            </a:path>
          </a:pathLst>
        </a:custGeom>
        <a:ln xmlns:a="http://schemas.openxmlformats.org/drawingml/2006/main">
          <a:solidFill>
            <a:srgbClr val="FF0000"/>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983851-F1E4-A04F-B6DC-70E138CF8FC7}" type="datetimeFigureOut">
              <a:rPr lang="en-US" smtClean="0"/>
              <a:t>5/23/17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C2EB9F-8476-9D43-977B-A77BF9613122}" type="slidenum">
              <a:rPr lang="en-US" smtClean="0"/>
              <a:t>‹#›</a:t>
            </a:fld>
            <a:endParaRPr lang="en-US"/>
          </a:p>
        </p:txBody>
      </p:sp>
    </p:spTree>
    <p:extLst>
      <p:ext uri="{BB962C8B-B14F-4D97-AF65-F5344CB8AC3E}">
        <p14:creationId xmlns:p14="http://schemas.microsoft.com/office/powerpoint/2010/main" val="17880418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3EB125-06BB-B24D-8728-5E13C3B7AC81}" type="slidenum">
              <a:rPr lang="en-US"/>
              <a:pPr/>
              <a:t>29</a:t>
            </a:fld>
            <a:endParaRPr lang="en-US"/>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3172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39A9EA4-C2DB-BA4A-A68D-50336009F144}" type="slidenum">
              <a:rPr lang="en-US"/>
              <a:pPr/>
              <a:t>31</a:t>
            </a:fld>
            <a:endParaRPr lang="en-US"/>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2971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4A6896-D2CD-1443-ADC6-F7178A60C64D}" type="slidenum">
              <a:rPr lang="en-US"/>
              <a:pPr/>
              <a:t>32</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2170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5EC450-7C56-EF48-8184-126602B78F4F}" type="slidenum">
              <a:rPr lang="en-US"/>
              <a:pPr/>
              <a:t>35</a:t>
            </a:fld>
            <a:endParaRPr lang="en-US"/>
          </a:p>
        </p:txBody>
      </p:sp>
      <p:sp>
        <p:nvSpPr>
          <p:cNvPr id="277506" name="Rectangle 2"/>
          <p:cNvSpPr>
            <a:spLocks noGrp="1" noRot="1" noChangeAspect="1" noChangeArrowheads="1" noTextEdit="1"/>
          </p:cNvSpPr>
          <p:nvPr>
            <p:ph type="sldImg"/>
          </p:nvPr>
        </p:nvSpPr>
        <p:spPr>
          <a:ln/>
        </p:spPr>
      </p:sp>
      <p:sp>
        <p:nvSpPr>
          <p:cNvPr id="2775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08550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75DB19-85FA-5740-8380-6A21F9C14C86}" type="slidenum">
              <a:rPr lang="en-US"/>
              <a:pPr/>
              <a:t>76</a:t>
            </a:fld>
            <a:endParaRPr lang="en-US"/>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3301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AE7A1D0-DF0F-084C-84D7-A695778C98AE}" type="datetimeFigureOut">
              <a:rPr lang="en-US" smtClean="0"/>
              <a:t>5/23/17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3310398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E7A1D0-DF0F-084C-84D7-A695778C98AE}" type="datetimeFigureOut">
              <a:rPr lang="en-US" smtClean="0"/>
              <a:t>5/23/17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382960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E7A1D0-DF0F-084C-84D7-A695778C98AE}" type="datetimeFigureOut">
              <a:rPr lang="en-US" smtClean="0"/>
              <a:t>5/23/17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427202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E7A1D0-DF0F-084C-84D7-A695778C98AE}" type="datetimeFigureOut">
              <a:rPr lang="en-US" smtClean="0"/>
              <a:t>5/23/17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3457671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E7A1D0-DF0F-084C-84D7-A695778C98AE}" type="datetimeFigureOut">
              <a:rPr lang="en-US" smtClean="0"/>
              <a:t>5/23/17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2173919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AE7A1D0-DF0F-084C-84D7-A695778C98AE}" type="datetimeFigureOut">
              <a:rPr lang="en-US" smtClean="0"/>
              <a:t>5/23/17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3637404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AE7A1D0-DF0F-084C-84D7-A695778C98AE}" type="datetimeFigureOut">
              <a:rPr lang="en-US" smtClean="0"/>
              <a:t>5/23/17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4055517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AE7A1D0-DF0F-084C-84D7-A695778C98AE}" type="datetimeFigureOut">
              <a:rPr lang="en-US" smtClean="0"/>
              <a:t>5/23/17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2897696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E7A1D0-DF0F-084C-84D7-A695778C98AE}" type="datetimeFigureOut">
              <a:rPr lang="en-US" smtClean="0"/>
              <a:t>5/23/17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3487663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E7A1D0-DF0F-084C-84D7-A695778C98AE}" type="datetimeFigureOut">
              <a:rPr lang="en-US" smtClean="0"/>
              <a:t>5/23/17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781931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E7A1D0-DF0F-084C-84D7-A695778C98AE}" type="datetimeFigureOut">
              <a:rPr lang="en-US" smtClean="0"/>
              <a:t>5/23/17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5CF1E-0848-4140-B57D-9871EC845496}" type="slidenum">
              <a:rPr lang="en-US" smtClean="0"/>
              <a:t>‹#›</a:t>
            </a:fld>
            <a:endParaRPr lang="en-US"/>
          </a:p>
        </p:txBody>
      </p:sp>
    </p:spTree>
    <p:extLst>
      <p:ext uri="{BB962C8B-B14F-4D97-AF65-F5344CB8AC3E}">
        <p14:creationId xmlns:p14="http://schemas.microsoft.com/office/powerpoint/2010/main" val="25921327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E7A1D0-DF0F-084C-84D7-A695778C98AE}" type="datetimeFigureOut">
              <a:rPr lang="en-US" smtClean="0"/>
              <a:t>5/23/17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5CF1E-0848-4140-B57D-9871EC845496}" type="slidenum">
              <a:rPr lang="en-US" smtClean="0"/>
              <a:t>‹#›</a:t>
            </a:fld>
            <a:endParaRPr lang="en-US"/>
          </a:p>
        </p:txBody>
      </p:sp>
    </p:spTree>
    <p:extLst>
      <p:ext uri="{BB962C8B-B14F-4D97-AF65-F5344CB8AC3E}">
        <p14:creationId xmlns:p14="http://schemas.microsoft.com/office/powerpoint/2010/main" val="32375916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4.tiff"/><Relationship Id="rId6"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g"/><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emf"/><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16.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19.emf"/><Relationship Id="rId5" Type="http://schemas.openxmlformats.org/officeDocument/2006/relationships/image" Target="../media/image18.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Word_Document2.docx"/><Relationship Id="rId4" Type="http://schemas.openxmlformats.org/officeDocument/2006/relationships/image" Target="../media/image20.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16.jpg"/><Relationship Id="rId1" Type="http://schemas.openxmlformats.org/officeDocument/2006/relationships/slideLayout" Target="../slideLayouts/slideLayout7.xml"/><Relationship Id="rId2" Type="http://schemas.openxmlformats.org/officeDocument/2006/relationships/chart" Target="../charts/char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3.xml"/><Relationship Id="rId3"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4.xml"/><Relationship Id="rId3" Type="http://schemas.openxmlformats.org/officeDocument/2006/relationships/chart" Target="../charts/char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emf"/><Relationship Id="rId3" Type="http://schemas.openxmlformats.org/officeDocument/2006/relationships/image" Target="../media/image25.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26.emf"/></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Microsoft_Excel_97_-_2004_Worksheet1.xls"/><Relationship Id="rId5" Type="http://schemas.openxmlformats.org/officeDocument/2006/relationships/image" Target="../media/image30.emf"/><Relationship Id="rId6" Type="http://schemas.openxmlformats.org/officeDocument/2006/relationships/image" Target="../media/image31.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Excel_97_-_2004_Worksheet2.xls"/><Relationship Id="rId5" Type="http://schemas.openxmlformats.org/officeDocument/2006/relationships/image" Target="../media/image32.emf"/><Relationship Id="rId1" Type="http://schemas.openxmlformats.org/officeDocument/2006/relationships/vmlDrawing" Target="../drawings/vmlDrawing4.vml"/><Relationship Id="rId2"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emf"/><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Microsoft_Word_97_-_2004_Document3.doc"/><Relationship Id="rId5" Type="http://schemas.openxmlformats.org/officeDocument/2006/relationships/image" Target="../media/image36.emf"/><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7.xml"/></Relationships>
</file>

<file path=ppt/slides/_rels/slide41.xml.rels><?xml version="1.0" encoding="UTF-8" standalone="yes"?>
<Relationships xmlns="http://schemas.openxmlformats.org/package/2006/relationships"><Relationship Id="rId3" Type="http://schemas.openxmlformats.org/officeDocument/2006/relationships/chart" Target="../charts/chart9.xml"/><Relationship Id="rId4" Type="http://schemas.openxmlformats.org/officeDocument/2006/relationships/chart" Target="../charts/chart10.xml"/><Relationship Id="rId5" Type="http://schemas.openxmlformats.org/officeDocument/2006/relationships/chart" Target="../charts/chart11.xml"/><Relationship Id="rId6" Type="http://schemas.openxmlformats.org/officeDocument/2006/relationships/chart" Target="../charts/chart12.xml"/><Relationship Id="rId7" Type="http://schemas.openxmlformats.org/officeDocument/2006/relationships/chart" Target="../charts/chart13.xml"/><Relationship Id="rId1" Type="http://schemas.openxmlformats.org/officeDocument/2006/relationships/slideLayout" Target="../slideLayouts/slideLayout7.xml"/><Relationship Id="rId2" Type="http://schemas.openxmlformats.org/officeDocument/2006/relationships/chart" Target="../charts/char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chart" Target="../charts/chart14.xml"/></Relationships>
</file>

<file path=ppt/slides/_rels/slide43.xml.rels><?xml version="1.0" encoding="UTF-8" standalone="yes"?>
<Relationships xmlns="http://schemas.openxmlformats.org/package/2006/relationships"><Relationship Id="rId3" Type="http://schemas.openxmlformats.org/officeDocument/2006/relationships/chart" Target="../charts/chart15.xml"/><Relationship Id="rId4" Type="http://schemas.openxmlformats.org/officeDocument/2006/relationships/package" Target="../embeddings/Microsoft_Word_Document3.docx"/><Relationship Id="rId5" Type="http://schemas.openxmlformats.org/officeDocument/2006/relationships/image" Target="../media/image20.png"/><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9.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0.emf"/><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3.bin"/><Relationship Id="rId4" Type="http://schemas.openxmlformats.org/officeDocument/2006/relationships/image" Target="../media/image41.emf"/><Relationship Id="rId5" Type="http://schemas.openxmlformats.org/officeDocument/2006/relationships/package" Target="../embeddings/Microsoft_Word_Document4.docx"/><Relationship Id="rId6" Type="http://schemas.openxmlformats.org/officeDocument/2006/relationships/image" Target="../media/image42.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Word_Document5.docx"/><Relationship Id="rId4" Type="http://schemas.openxmlformats.org/officeDocument/2006/relationships/image" Target="../media/image44.emf"/><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package" Target="../embeddings/Microsoft_Word_Document6.docx"/><Relationship Id="rId4" Type="http://schemas.openxmlformats.org/officeDocument/2006/relationships/image" Target="../media/image44.e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g"/><Relationship Id="rId3" Type="http://schemas.openxmlformats.org/officeDocument/2006/relationships/chart" Target="../charts/char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54.xml.rels><?xml version="1.0" encoding="UTF-8" standalone="yes"?>
<Relationships xmlns="http://schemas.openxmlformats.org/package/2006/relationships"><Relationship Id="rId3" Type="http://schemas.openxmlformats.org/officeDocument/2006/relationships/package" Target="../embeddings/Microsoft_Word_Document7.docx"/><Relationship Id="rId4" Type="http://schemas.openxmlformats.org/officeDocument/2006/relationships/image" Target="../media/image47.png"/><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 Id="rId3" Type="http://schemas.openxmlformats.org/officeDocument/2006/relationships/image" Target="../media/image5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e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Microsoft_Word_97_-_2004_Document4.doc"/><Relationship Id="rId5" Type="http://schemas.openxmlformats.org/officeDocument/2006/relationships/image" Target="../media/image57.pn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emf"/><Relationship Id="rId3" Type="http://schemas.openxmlformats.org/officeDocument/2006/relationships/image" Target="../media/image60.emf"/></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 Id="rId3" Type="http://schemas.openxmlformats.org/officeDocument/2006/relationships/image" Target="../media/image15.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hart" Target="../charts/chart18.xml"/><Relationship Id="rId3" Type="http://schemas.openxmlformats.org/officeDocument/2006/relationships/chart" Target="../charts/char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ber_Rise_and_Fall_Cover I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11842" cy="6858000"/>
          </a:xfrm>
          <a:prstGeom prst="rect">
            <a:avLst/>
          </a:prstGeom>
        </p:spPr>
      </p:pic>
      <p:sp>
        <p:nvSpPr>
          <p:cNvPr id="4" name="Rectangle 3"/>
          <p:cNvSpPr/>
          <p:nvPr/>
        </p:nvSpPr>
        <p:spPr>
          <a:xfrm>
            <a:off x="0" y="3839506"/>
            <a:ext cx="1336807" cy="1200329"/>
          </a:xfrm>
          <a:prstGeom prst="rect">
            <a:avLst/>
          </a:prstGeom>
        </p:spPr>
        <p:txBody>
          <a:bodyPr wrap="square">
            <a:spAutoFit/>
          </a:bodyPr>
          <a:lstStyle/>
          <a:p>
            <a:r>
              <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Princeton University  </a:t>
            </a:r>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Press </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r>
              <a:rPr lang="en-US"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2015 </a:t>
            </a:r>
            <a:endParaRPr lang="en-US"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6" name="Picture 5" descr="01-01_Ober_fi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328" y="4199962"/>
            <a:ext cx="4609834" cy="2658038"/>
          </a:xfrm>
          <a:prstGeom prst="rect">
            <a:avLst/>
          </a:prstGeom>
        </p:spPr>
      </p:pic>
      <p:pic>
        <p:nvPicPr>
          <p:cNvPr id="7" name="Picture 6" descr="Screenshot 2014-08-01 13.32.3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8328" y="1"/>
            <a:ext cx="4605672" cy="2864462"/>
          </a:xfrm>
          <a:prstGeom prst="rect">
            <a:avLst/>
          </a:prstGeom>
        </p:spPr>
      </p:pic>
      <p:sp>
        <p:nvSpPr>
          <p:cNvPr id="8" name="TextBox 7"/>
          <p:cNvSpPr txBox="1"/>
          <p:nvPr/>
        </p:nvSpPr>
        <p:spPr>
          <a:xfrm>
            <a:off x="5636851" y="-610"/>
            <a:ext cx="2520266" cy="646331"/>
          </a:xfrm>
          <a:prstGeom prst="rect">
            <a:avLst/>
          </a:prstGeom>
          <a:noFill/>
        </p:spPr>
        <p:txBody>
          <a:bodyPr wrap="none" rtlCol="0">
            <a:spAutoFit/>
          </a:bodyPr>
          <a:lstStyle/>
          <a:p>
            <a:r>
              <a:rPr lang="en-US" dirty="0"/>
              <a:t>http://</a:t>
            </a:r>
            <a:r>
              <a:rPr lang="en-US" dirty="0" err="1"/>
              <a:t>polis.stanford.edu</a:t>
            </a:r>
            <a:endParaRPr lang="en-US" dirty="0"/>
          </a:p>
          <a:p>
            <a:endParaRPr lang="en-US" dirty="0"/>
          </a:p>
        </p:txBody>
      </p:sp>
      <p:pic>
        <p:nvPicPr>
          <p:cNvPr id="9" name="Picture 8"/>
          <p:cNvPicPr>
            <a:picLocks noChangeAspect="1"/>
          </p:cNvPicPr>
          <p:nvPr/>
        </p:nvPicPr>
        <p:blipFill>
          <a:blip r:embed="rId5"/>
          <a:stretch>
            <a:fillRect/>
          </a:stretch>
        </p:blipFill>
        <p:spPr>
          <a:xfrm>
            <a:off x="7087358" y="2819131"/>
            <a:ext cx="1624771" cy="2550891"/>
          </a:xfrm>
          <a:prstGeom prst="rect">
            <a:avLst/>
          </a:prstGeom>
        </p:spPr>
      </p:pic>
      <p:pic>
        <p:nvPicPr>
          <p:cNvPr id="10" name="Picture 9"/>
          <p:cNvPicPr>
            <a:picLocks noChangeAspect="1"/>
          </p:cNvPicPr>
          <p:nvPr/>
        </p:nvPicPr>
        <p:blipFill>
          <a:blip r:embed="rId6"/>
          <a:stretch>
            <a:fillRect/>
          </a:stretch>
        </p:blipFill>
        <p:spPr>
          <a:xfrm>
            <a:off x="4648484" y="1760559"/>
            <a:ext cx="1589139" cy="2367105"/>
          </a:xfrm>
          <a:prstGeom prst="rect">
            <a:avLst/>
          </a:prstGeom>
          <a:ln>
            <a:solidFill>
              <a:schemeClr val="tx1"/>
            </a:solidFill>
          </a:ln>
        </p:spPr>
      </p:pic>
    </p:spTree>
    <p:extLst>
      <p:ext uri="{BB962C8B-B14F-4D97-AF65-F5344CB8AC3E}">
        <p14:creationId xmlns:p14="http://schemas.microsoft.com/office/powerpoint/2010/main" val="405637458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Political </a:t>
            </a:r>
            <a:r>
              <a:rPr lang="en-US" sz="3200" dirty="0"/>
              <a:t>and e</a:t>
            </a:r>
            <a:r>
              <a:rPr lang="en-US" sz="3200" dirty="0" smtClean="0"/>
              <a:t>conomic development in Greece in the long run</a:t>
            </a:r>
            <a:endParaRPr lang="en-US" sz="3200" dirty="0"/>
          </a:p>
        </p:txBody>
      </p:sp>
      <p:sp>
        <p:nvSpPr>
          <p:cNvPr id="3" name="Content Placeholder 2"/>
          <p:cNvSpPr>
            <a:spLocks noGrp="1"/>
          </p:cNvSpPr>
          <p:nvPr>
            <p:ph idx="1"/>
          </p:nvPr>
        </p:nvSpPr>
        <p:spPr/>
        <p:txBody>
          <a:bodyPr/>
          <a:lstStyle/>
          <a:p>
            <a:r>
              <a:rPr lang="en-US" sz="2800" dirty="0"/>
              <a:t>Run = ca. 1300 BCE (</a:t>
            </a:r>
            <a:r>
              <a:rPr lang="en-US" sz="2800" dirty="0" smtClean="0"/>
              <a:t>Late Bronze Age) </a:t>
            </a:r>
            <a:r>
              <a:rPr lang="en-US" sz="2800" dirty="0"/>
              <a:t>– ca. 1900 CE</a:t>
            </a:r>
          </a:p>
          <a:p>
            <a:r>
              <a:rPr lang="en-US" sz="2800" dirty="0" smtClean="0"/>
              <a:t>Greece = “</a:t>
            </a:r>
            <a:r>
              <a:rPr lang="en-US" sz="2800" dirty="0"/>
              <a:t>Core Greece” and “Greek world” </a:t>
            </a:r>
          </a:p>
          <a:p>
            <a:pPr lvl="1"/>
            <a:endParaRPr lang="en-US" sz="2400" dirty="0" smtClean="0"/>
          </a:p>
          <a:p>
            <a:pPr lvl="1"/>
            <a:endParaRPr lang="en-US" sz="2400" dirty="0"/>
          </a:p>
          <a:p>
            <a:pPr lvl="1"/>
            <a:endParaRPr lang="en-US" dirty="0"/>
          </a:p>
        </p:txBody>
      </p:sp>
      <p:pic>
        <p:nvPicPr>
          <p:cNvPr id="4" name="Picture 3" descr="02-01a_Ober_map1a_8-14-14_topo cop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7698" y="3725326"/>
            <a:ext cx="4246302" cy="3055900"/>
          </a:xfrm>
          <a:prstGeom prst="rect">
            <a:avLst/>
          </a:prstGeom>
        </p:spPr>
      </p:pic>
      <p:sp>
        <p:nvSpPr>
          <p:cNvPr id="5" name="TextBox 4"/>
          <p:cNvSpPr txBox="1"/>
          <p:nvPr/>
        </p:nvSpPr>
        <p:spPr>
          <a:xfrm>
            <a:off x="410365" y="4556503"/>
            <a:ext cx="4487333" cy="1200328"/>
          </a:xfrm>
          <a:prstGeom prst="rect">
            <a:avLst/>
          </a:prstGeom>
          <a:noFill/>
        </p:spPr>
        <p:txBody>
          <a:bodyPr wrap="square" rtlCol="0">
            <a:spAutoFit/>
          </a:bodyPr>
          <a:lstStyle/>
          <a:p>
            <a:pPr lvl="1"/>
            <a:r>
              <a:rPr lang="en-US" sz="2400" dirty="0" smtClean="0"/>
              <a:t>--</a:t>
            </a:r>
            <a:r>
              <a:rPr lang="en-US" sz="2400" b="1" dirty="0" smtClean="0"/>
              <a:t> Greek </a:t>
            </a:r>
            <a:r>
              <a:rPr lang="en-US" sz="2400" b="1" dirty="0"/>
              <a:t>world </a:t>
            </a:r>
            <a:r>
              <a:rPr lang="en-US" sz="2400" dirty="0"/>
              <a:t>= </a:t>
            </a:r>
            <a:endParaRPr lang="en-US" sz="2400" dirty="0" smtClean="0"/>
          </a:p>
          <a:p>
            <a:pPr lvl="1"/>
            <a:r>
              <a:rPr lang="en-US" sz="2400" dirty="0" smtClean="0"/>
              <a:t>Territory of ca. 1100 </a:t>
            </a:r>
            <a:r>
              <a:rPr lang="en-US" sz="2400" dirty="0"/>
              <a:t>culturally Greek city-</a:t>
            </a:r>
            <a:r>
              <a:rPr lang="en-US" sz="2400" dirty="0" smtClean="0"/>
              <a:t>states</a:t>
            </a:r>
            <a:endParaRPr lang="en-US" sz="2400" dirty="0"/>
          </a:p>
        </p:txBody>
      </p:sp>
      <p:sp>
        <p:nvSpPr>
          <p:cNvPr id="6" name="TextBox 5"/>
          <p:cNvSpPr txBox="1"/>
          <p:nvPr/>
        </p:nvSpPr>
        <p:spPr>
          <a:xfrm>
            <a:off x="344312" y="2746963"/>
            <a:ext cx="2869259" cy="1200328"/>
          </a:xfrm>
          <a:prstGeom prst="rect">
            <a:avLst/>
          </a:prstGeom>
          <a:noFill/>
        </p:spPr>
        <p:txBody>
          <a:bodyPr wrap="square" rtlCol="0">
            <a:spAutoFit/>
          </a:bodyPr>
          <a:lstStyle/>
          <a:p>
            <a:pPr lvl="1"/>
            <a:r>
              <a:rPr lang="en-US" sz="2400" dirty="0" smtClean="0"/>
              <a:t>-- </a:t>
            </a:r>
            <a:r>
              <a:rPr lang="en-US" sz="2400" b="1" dirty="0" smtClean="0"/>
              <a:t>Core </a:t>
            </a:r>
            <a:r>
              <a:rPr lang="en-US" sz="2400" b="1" dirty="0"/>
              <a:t>Greece </a:t>
            </a:r>
            <a:r>
              <a:rPr lang="en-US" sz="2400" dirty="0"/>
              <a:t>= T</a:t>
            </a:r>
            <a:r>
              <a:rPr lang="en-US" sz="2400" dirty="0" smtClean="0"/>
              <a:t>erritory of Greek </a:t>
            </a:r>
            <a:r>
              <a:rPr lang="en-US" sz="2400" dirty="0"/>
              <a:t>state in </a:t>
            </a:r>
            <a:r>
              <a:rPr lang="en-US" sz="2400" dirty="0" smtClean="0"/>
              <a:t>1890.</a:t>
            </a:r>
            <a:endParaRPr lang="en-US" sz="2400" dirty="0"/>
          </a:p>
        </p:txBody>
      </p:sp>
      <p:pic>
        <p:nvPicPr>
          <p:cNvPr id="7" name="Picture 6"/>
          <p:cNvPicPr>
            <a:picLocks noChangeAspect="1"/>
          </p:cNvPicPr>
          <p:nvPr/>
        </p:nvPicPr>
        <p:blipFill rotWithShape="1">
          <a:blip r:embed="rId3"/>
          <a:srcRect t="26267" r="48984" b="14579"/>
          <a:stretch/>
        </p:blipFill>
        <p:spPr>
          <a:xfrm>
            <a:off x="3213571" y="2772861"/>
            <a:ext cx="1409190" cy="1174430"/>
          </a:xfrm>
          <a:prstGeom prst="rect">
            <a:avLst/>
          </a:prstGeom>
        </p:spPr>
      </p:pic>
    </p:spTree>
    <p:extLst>
      <p:ext uri="{BB962C8B-B14F-4D97-AF65-F5344CB8AC3E}">
        <p14:creationId xmlns:p14="http://schemas.microsoft.com/office/powerpoint/2010/main" val="13594298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4-03_Ober_fi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2885" y="1389178"/>
            <a:ext cx="7313993" cy="5165249"/>
          </a:xfrm>
          <a:prstGeom prst="rect">
            <a:avLst/>
          </a:prstGeom>
        </p:spPr>
      </p:pic>
      <p:sp>
        <p:nvSpPr>
          <p:cNvPr id="3" name="Rectangle 2"/>
          <p:cNvSpPr/>
          <p:nvPr/>
        </p:nvSpPr>
        <p:spPr>
          <a:xfrm>
            <a:off x="876300" y="354182"/>
            <a:ext cx="7391400" cy="738664"/>
          </a:xfrm>
          <a:prstGeom prst="rect">
            <a:avLst/>
          </a:prstGeom>
        </p:spPr>
        <p:txBody>
          <a:bodyPr wrap="square">
            <a:spAutoFit/>
          </a:bodyPr>
          <a:lstStyle/>
          <a:p>
            <a:pPr algn="ctr"/>
            <a:r>
              <a:rPr lang="en-US" sz="2400" dirty="0"/>
              <a:t>Core Greece. Development index, 1300 BCE to 1900 CE. </a:t>
            </a:r>
          </a:p>
          <a:p>
            <a:pPr algn="ctr"/>
            <a:r>
              <a:rPr lang="en-US" dirty="0" smtClean="0"/>
              <a:t>(Population &amp;  </a:t>
            </a:r>
            <a:r>
              <a:rPr lang="en-US" dirty="0"/>
              <a:t>consumption </a:t>
            </a:r>
            <a:r>
              <a:rPr lang="en-US" i="1" dirty="0" smtClean="0"/>
              <a:t>estimates</a:t>
            </a:r>
            <a:r>
              <a:rPr lang="en-US" dirty="0" smtClean="0"/>
              <a:t>)</a:t>
            </a:r>
            <a:endParaRPr lang="en-US" dirty="0"/>
          </a:p>
        </p:txBody>
      </p:sp>
      <p:pic>
        <p:nvPicPr>
          <p:cNvPr id="4" name="Picture 3"/>
          <p:cNvPicPr>
            <a:picLocks noChangeAspect="1"/>
          </p:cNvPicPr>
          <p:nvPr/>
        </p:nvPicPr>
        <p:blipFill rotWithShape="1">
          <a:blip r:embed="rId3"/>
          <a:srcRect t="26267" r="48984" b="14579"/>
          <a:stretch/>
        </p:blipFill>
        <p:spPr>
          <a:xfrm>
            <a:off x="5848991" y="1961263"/>
            <a:ext cx="1409190" cy="1174430"/>
          </a:xfrm>
          <a:prstGeom prst="rect">
            <a:avLst/>
          </a:prstGeom>
        </p:spPr>
      </p:pic>
    </p:spTree>
    <p:extLst>
      <p:ext uri="{BB962C8B-B14F-4D97-AF65-F5344CB8AC3E}">
        <p14:creationId xmlns:p14="http://schemas.microsoft.com/office/powerpoint/2010/main" val="5717950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01_Ober_fi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24" y="1450562"/>
            <a:ext cx="7473965" cy="4309501"/>
          </a:xfrm>
          <a:prstGeom prst="rect">
            <a:avLst/>
          </a:prstGeom>
        </p:spPr>
      </p:pic>
      <p:sp>
        <p:nvSpPr>
          <p:cNvPr id="3" name="TextBox 2"/>
          <p:cNvSpPr txBox="1"/>
          <p:nvPr/>
        </p:nvSpPr>
        <p:spPr>
          <a:xfrm>
            <a:off x="842653" y="610550"/>
            <a:ext cx="7351836" cy="738664"/>
          </a:xfrm>
          <a:prstGeom prst="rect">
            <a:avLst/>
          </a:prstGeom>
          <a:noFill/>
        </p:spPr>
        <p:txBody>
          <a:bodyPr wrap="square" rtlCol="0">
            <a:spAutoFit/>
          </a:bodyPr>
          <a:lstStyle/>
          <a:p>
            <a:pPr algn="ctr"/>
            <a:r>
              <a:rPr lang="en-US" sz="2400" dirty="0"/>
              <a:t>Core Greece. D</a:t>
            </a:r>
            <a:r>
              <a:rPr lang="en-US" sz="2400" dirty="0" smtClean="0"/>
              <a:t>evelopment index, </a:t>
            </a:r>
            <a:r>
              <a:rPr lang="en-US" sz="2400" dirty="0"/>
              <a:t>1300 BCE to 1900 CE. </a:t>
            </a:r>
            <a:endParaRPr lang="en-US" sz="2400" dirty="0" smtClean="0"/>
          </a:p>
          <a:p>
            <a:pPr algn="ctr"/>
            <a:r>
              <a:rPr lang="en-US" dirty="0" smtClean="0"/>
              <a:t>(Population in millions  </a:t>
            </a:r>
            <a:r>
              <a:rPr lang="en-US" dirty="0"/>
              <a:t>x consumption </a:t>
            </a:r>
            <a:r>
              <a:rPr lang="en-US" dirty="0" smtClean="0"/>
              <a:t>in multiples of bare subsistence)</a:t>
            </a:r>
            <a:endParaRPr lang="en-US" dirty="0"/>
          </a:p>
        </p:txBody>
      </p:sp>
      <p:sp>
        <p:nvSpPr>
          <p:cNvPr id="4" name="TextBox 3"/>
          <p:cNvSpPr txBox="1"/>
          <p:nvPr/>
        </p:nvSpPr>
        <p:spPr>
          <a:xfrm>
            <a:off x="1404421" y="6142130"/>
            <a:ext cx="6973254"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rotWithShape="1">
          <a:blip r:embed="rId3"/>
          <a:srcRect t="26267" r="48984" b="14579"/>
          <a:stretch/>
        </p:blipFill>
        <p:spPr>
          <a:xfrm>
            <a:off x="5677116" y="2438674"/>
            <a:ext cx="1409190" cy="1174430"/>
          </a:xfrm>
          <a:prstGeom prst="rect">
            <a:avLst/>
          </a:prstGeom>
        </p:spPr>
      </p:pic>
      <p:sp>
        <p:nvSpPr>
          <p:cNvPr id="6" name="Up Arrow 5"/>
          <p:cNvSpPr/>
          <p:nvPr/>
        </p:nvSpPr>
        <p:spPr>
          <a:xfrm>
            <a:off x="1630478" y="5533054"/>
            <a:ext cx="1730375"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Homer</a:t>
            </a:r>
            <a:endParaRPr lang="en-US" dirty="0"/>
          </a:p>
        </p:txBody>
      </p:sp>
      <p:sp>
        <p:nvSpPr>
          <p:cNvPr id="7" name="Up Arrow 6"/>
          <p:cNvSpPr/>
          <p:nvPr/>
        </p:nvSpPr>
        <p:spPr>
          <a:xfrm>
            <a:off x="6897367" y="5491200"/>
            <a:ext cx="1730375"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Marx</a:t>
            </a:r>
            <a:endParaRPr lang="en-US" dirty="0"/>
          </a:p>
        </p:txBody>
      </p:sp>
      <p:sp>
        <p:nvSpPr>
          <p:cNvPr id="8" name="Up Arrow 7"/>
          <p:cNvSpPr/>
          <p:nvPr/>
        </p:nvSpPr>
        <p:spPr>
          <a:xfrm>
            <a:off x="3494525" y="5797676"/>
            <a:ext cx="2048091" cy="932167"/>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Marcus</a:t>
            </a:r>
          </a:p>
          <a:p>
            <a:pPr algn="ctr"/>
            <a:r>
              <a:rPr lang="en-US" dirty="0" smtClean="0"/>
              <a:t>Aurelius</a:t>
            </a:r>
            <a:endParaRPr lang="en-US" dirty="0"/>
          </a:p>
        </p:txBody>
      </p:sp>
    </p:spTree>
    <p:extLst>
      <p:ext uri="{BB962C8B-B14F-4D97-AF65-F5344CB8AC3E}">
        <p14:creationId xmlns:p14="http://schemas.microsoft.com/office/powerpoint/2010/main" val="40268581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01_Ober_fi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24" y="1762720"/>
            <a:ext cx="7473965" cy="4309501"/>
          </a:xfrm>
          <a:prstGeom prst="rect">
            <a:avLst/>
          </a:prstGeom>
        </p:spPr>
      </p:pic>
      <p:sp>
        <p:nvSpPr>
          <p:cNvPr id="3" name="TextBox 2"/>
          <p:cNvSpPr txBox="1"/>
          <p:nvPr/>
        </p:nvSpPr>
        <p:spPr>
          <a:xfrm>
            <a:off x="842653" y="610550"/>
            <a:ext cx="7351836" cy="738664"/>
          </a:xfrm>
          <a:prstGeom prst="rect">
            <a:avLst/>
          </a:prstGeom>
          <a:noFill/>
        </p:spPr>
        <p:txBody>
          <a:bodyPr wrap="square" rtlCol="0">
            <a:spAutoFit/>
          </a:bodyPr>
          <a:lstStyle/>
          <a:p>
            <a:pPr algn="ctr"/>
            <a:r>
              <a:rPr lang="en-US" sz="2400" dirty="0"/>
              <a:t>Core Greece. D</a:t>
            </a:r>
            <a:r>
              <a:rPr lang="en-US" sz="2400" dirty="0" smtClean="0"/>
              <a:t>evelopment index, </a:t>
            </a:r>
            <a:r>
              <a:rPr lang="en-US" sz="2400" dirty="0"/>
              <a:t>1300 BCE to 1900 CE. </a:t>
            </a:r>
            <a:endParaRPr lang="en-US" sz="2400" dirty="0" smtClean="0"/>
          </a:p>
          <a:p>
            <a:pPr algn="ctr"/>
            <a:r>
              <a:rPr lang="en-US" dirty="0" smtClean="0"/>
              <a:t>(Population in millions  </a:t>
            </a:r>
            <a:r>
              <a:rPr lang="en-US" dirty="0"/>
              <a:t>x consumption </a:t>
            </a:r>
            <a:r>
              <a:rPr lang="en-US" dirty="0" smtClean="0"/>
              <a:t>in multiples of bare subsistence)</a:t>
            </a:r>
            <a:endParaRPr lang="en-US" dirty="0"/>
          </a:p>
        </p:txBody>
      </p:sp>
      <p:sp>
        <p:nvSpPr>
          <p:cNvPr id="4" name="TextBox 3"/>
          <p:cNvSpPr txBox="1"/>
          <p:nvPr/>
        </p:nvSpPr>
        <p:spPr>
          <a:xfrm>
            <a:off x="1404421" y="6142130"/>
            <a:ext cx="6973254" cy="369332"/>
          </a:xfrm>
          <a:prstGeom prst="rect">
            <a:avLst/>
          </a:prstGeom>
          <a:noFill/>
        </p:spPr>
        <p:txBody>
          <a:bodyPr wrap="square" rtlCol="0">
            <a:spAutoFit/>
          </a:bodyPr>
          <a:lstStyle/>
          <a:p>
            <a:endParaRPr lang="en-US" dirty="0"/>
          </a:p>
        </p:txBody>
      </p:sp>
      <p:pic>
        <p:nvPicPr>
          <p:cNvPr id="5" name="Picture 4"/>
          <p:cNvPicPr>
            <a:picLocks noChangeAspect="1"/>
          </p:cNvPicPr>
          <p:nvPr/>
        </p:nvPicPr>
        <p:blipFill rotWithShape="1">
          <a:blip r:embed="rId3"/>
          <a:srcRect t="26267" r="48984" b="14579"/>
          <a:stretch/>
        </p:blipFill>
        <p:spPr>
          <a:xfrm>
            <a:off x="5677116" y="2438674"/>
            <a:ext cx="1409190" cy="1174430"/>
          </a:xfrm>
          <a:prstGeom prst="rect">
            <a:avLst/>
          </a:prstGeom>
        </p:spPr>
      </p:pic>
      <p:sp>
        <p:nvSpPr>
          <p:cNvPr id="6" name="Up Arrow 5"/>
          <p:cNvSpPr/>
          <p:nvPr/>
        </p:nvSpPr>
        <p:spPr>
          <a:xfrm>
            <a:off x="2466294" y="5879592"/>
            <a:ext cx="1960563"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Plato, </a:t>
            </a:r>
          </a:p>
          <a:p>
            <a:pPr algn="ctr"/>
            <a:r>
              <a:rPr lang="en-US" dirty="0" smtClean="0"/>
              <a:t>Aristotle</a:t>
            </a:r>
            <a:endParaRPr lang="en-US" dirty="0"/>
          </a:p>
        </p:txBody>
      </p:sp>
    </p:spTree>
    <p:extLst>
      <p:ext uri="{BB962C8B-B14F-4D97-AF65-F5344CB8AC3E}">
        <p14:creationId xmlns:p14="http://schemas.microsoft.com/office/powerpoint/2010/main" val="211830434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01_Ober_fi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24" y="1762720"/>
            <a:ext cx="7473965" cy="4309501"/>
          </a:xfrm>
          <a:prstGeom prst="rect">
            <a:avLst/>
          </a:prstGeom>
        </p:spPr>
      </p:pic>
      <p:sp>
        <p:nvSpPr>
          <p:cNvPr id="3" name="TextBox 2"/>
          <p:cNvSpPr txBox="1"/>
          <p:nvPr/>
        </p:nvSpPr>
        <p:spPr>
          <a:xfrm>
            <a:off x="842652" y="610550"/>
            <a:ext cx="7107547" cy="738664"/>
          </a:xfrm>
          <a:prstGeom prst="rect">
            <a:avLst/>
          </a:prstGeom>
          <a:noFill/>
        </p:spPr>
        <p:txBody>
          <a:bodyPr wrap="square" rtlCol="0">
            <a:spAutoFit/>
          </a:bodyPr>
          <a:lstStyle/>
          <a:p>
            <a:pPr algn="ctr"/>
            <a:r>
              <a:rPr lang="en-US" sz="2400" dirty="0"/>
              <a:t>Core Greece. Development index, 1300 BCE to 1900 CE. </a:t>
            </a:r>
          </a:p>
          <a:p>
            <a:pPr algn="ctr"/>
            <a:r>
              <a:rPr lang="en-US" dirty="0"/>
              <a:t>(Population in millions  x consumption in multiples of bare subsistence)</a:t>
            </a:r>
          </a:p>
        </p:txBody>
      </p:sp>
      <p:sp>
        <p:nvSpPr>
          <p:cNvPr id="4" name="TextBox 3"/>
          <p:cNvSpPr txBox="1"/>
          <p:nvPr/>
        </p:nvSpPr>
        <p:spPr>
          <a:xfrm>
            <a:off x="1404421" y="6142130"/>
            <a:ext cx="6973254" cy="369332"/>
          </a:xfrm>
          <a:prstGeom prst="rect">
            <a:avLst/>
          </a:prstGeom>
          <a:noFill/>
        </p:spPr>
        <p:txBody>
          <a:bodyPr wrap="square" rtlCol="0">
            <a:spAutoFit/>
          </a:bodyPr>
          <a:lstStyle/>
          <a:p>
            <a:endParaRPr lang="en-US" dirty="0"/>
          </a:p>
        </p:txBody>
      </p:sp>
      <p:sp>
        <p:nvSpPr>
          <p:cNvPr id="5" name="Rectangle 4"/>
          <p:cNvSpPr/>
          <p:nvPr/>
        </p:nvSpPr>
        <p:spPr>
          <a:xfrm>
            <a:off x="3055702" y="2137980"/>
            <a:ext cx="827021" cy="1358555"/>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000000"/>
                </a:solidFill>
              </a:ln>
            </a:endParaRPr>
          </a:p>
        </p:txBody>
      </p:sp>
      <p:sp>
        <p:nvSpPr>
          <p:cNvPr id="6" name="TextBox 5"/>
          <p:cNvSpPr txBox="1"/>
          <p:nvPr/>
        </p:nvSpPr>
        <p:spPr>
          <a:xfrm>
            <a:off x="4090333" y="2354925"/>
            <a:ext cx="1576523" cy="707886"/>
          </a:xfrm>
          <a:prstGeom prst="rect">
            <a:avLst/>
          </a:prstGeom>
          <a:noFill/>
        </p:spPr>
        <p:txBody>
          <a:bodyPr wrap="none" rtlCol="0">
            <a:spAutoFit/>
          </a:bodyPr>
          <a:lstStyle/>
          <a:p>
            <a:r>
              <a:rPr lang="en-US" sz="2000" dirty="0" smtClean="0">
                <a:solidFill>
                  <a:srgbClr val="FF0000"/>
                </a:solidFill>
              </a:rPr>
              <a:t>Classical era</a:t>
            </a:r>
          </a:p>
          <a:p>
            <a:r>
              <a:rPr lang="en-US" sz="2000" dirty="0" smtClean="0">
                <a:solidFill>
                  <a:srgbClr val="FF0000"/>
                </a:solidFill>
              </a:rPr>
              <a:t>Efflorescence</a:t>
            </a:r>
            <a:endParaRPr lang="en-US" sz="2000" dirty="0">
              <a:solidFill>
                <a:srgbClr val="FF0000"/>
              </a:solidFill>
            </a:endParaRPr>
          </a:p>
        </p:txBody>
      </p:sp>
      <p:sp>
        <p:nvSpPr>
          <p:cNvPr id="7" name="Rectangle 6"/>
          <p:cNvSpPr/>
          <p:nvPr/>
        </p:nvSpPr>
        <p:spPr>
          <a:xfrm>
            <a:off x="1404421" y="4537325"/>
            <a:ext cx="6387061" cy="487113"/>
          </a:xfrm>
          <a:prstGeom prst="rect">
            <a:avLst/>
          </a:prstGeom>
          <a:no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510312" y="3952549"/>
            <a:ext cx="2195683" cy="584776"/>
          </a:xfrm>
          <a:prstGeom prst="rect">
            <a:avLst/>
          </a:prstGeom>
          <a:noFill/>
        </p:spPr>
        <p:txBody>
          <a:bodyPr wrap="none" rtlCol="0">
            <a:spAutoFit/>
          </a:bodyPr>
          <a:lstStyle/>
          <a:p>
            <a:r>
              <a:rPr lang="en-US" sz="2000" dirty="0" err="1" smtClean="0">
                <a:solidFill>
                  <a:srgbClr val="3366FF"/>
                </a:solidFill>
              </a:rPr>
              <a:t>Premodern</a:t>
            </a:r>
            <a:r>
              <a:rPr lang="en-US" sz="2000" dirty="0" smtClean="0">
                <a:solidFill>
                  <a:srgbClr val="3366FF"/>
                </a:solidFill>
              </a:rPr>
              <a:t> Normal</a:t>
            </a:r>
            <a:r>
              <a:rPr lang="en-US" sz="3200" dirty="0" smtClean="0">
                <a:solidFill>
                  <a:srgbClr val="3366FF"/>
                </a:solidFill>
              </a:rPr>
              <a:t> </a:t>
            </a:r>
            <a:endParaRPr lang="en-US" sz="3200" dirty="0">
              <a:solidFill>
                <a:srgbClr val="3366FF"/>
              </a:solidFill>
            </a:endParaRPr>
          </a:p>
        </p:txBody>
      </p:sp>
      <p:sp>
        <p:nvSpPr>
          <p:cNvPr id="10" name="Up Arrow 9"/>
          <p:cNvSpPr/>
          <p:nvPr/>
        </p:nvSpPr>
        <p:spPr>
          <a:xfrm>
            <a:off x="2466294" y="5879592"/>
            <a:ext cx="1960563"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Plato, </a:t>
            </a:r>
          </a:p>
          <a:p>
            <a:pPr algn="ctr"/>
            <a:r>
              <a:rPr lang="en-US" dirty="0" smtClean="0"/>
              <a:t>Aristotle</a:t>
            </a:r>
            <a:endParaRPr lang="en-US" dirty="0"/>
          </a:p>
        </p:txBody>
      </p:sp>
    </p:spTree>
    <p:extLst>
      <p:ext uri="{BB962C8B-B14F-4D97-AF65-F5344CB8AC3E}">
        <p14:creationId xmlns:p14="http://schemas.microsoft.com/office/powerpoint/2010/main" val="2572371890"/>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1-01_Ober_fi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524" y="1762720"/>
            <a:ext cx="7473965" cy="4309501"/>
          </a:xfrm>
          <a:prstGeom prst="rect">
            <a:avLst/>
          </a:prstGeom>
        </p:spPr>
      </p:pic>
      <p:sp>
        <p:nvSpPr>
          <p:cNvPr id="3" name="TextBox 2"/>
          <p:cNvSpPr txBox="1"/>
          <p:nvPr/>
        </p:nvSpPr>
        <p:spPr>
          <a:xfrm>
            <a:off x="842652" y="610550"/>
            <a:ext cx="7107547" cy="738664"/>
          </a:xfrm>
          <a:prstGeom prst="rect">
            <a:avLst/>
          </a:prstGeom>
          <a:noFill/>
        </p:spPr>
        <p:txBody>
          <a:bodyPr wrap="square" rtlCol="0">
            <a:spAutoFit/>
          </a:bodyPr>
          <a:lstStyle/>
          <a:p>
            <a:pPr algn="ctr"/>
            <a:r>
              <a:rPr lang="en-US" sz="2400" dirty="0"/>
              <a:t>Core Greece. Development index, 1300 BCE to 1900 CE. </a:t>
            </a:r>
          </a:p>
          <a:p>
            <a:pPr algn="ctr"/>
            <a:r>
              <a:rPr lang="en-US" dirty="0"/>
              <a:t>Estimated population (millions)  x consumption (multiples of subsistence)</a:t>
            </a:r>
          </a:p>
        </p:txBody>
      </p:sp>
      <p:sp>
        <p:nvSpPr>
          <p:cNvPr id="4" name="TextBox 3"/>
          <p:cNvSpPr txBox="1"/>
          <p:nvPr/>
        </p:nvSpPr>
        <p:spPr>
          <a:xfrm>
            <a:off x="1404421" y="6142130"/>
            <a:ext cx="6973254" cy="369332"/>
          </a:xfrm>
          <a:prstGeom prst="rect">
            <a:avLst/>
          </a:prstGeom>
          <a:noFill/>
        </p:spPr>
        <p:txBody>
          <a:bodyPr wrap="square" rtlCol="0">
            <a:spAutoFit/>
          </a:bodyPr>
          <a:lstStyle/>
          <a:p>
            <a:endParaRPr lang="en-US" dirty="0"/>
          </a:p>
        </p:txBody>
      </p:sp>
      <p:sp>
        <p:nvSpPr>
          <p:cNvPr id="5" name="Rectangle 4"/>
          <p:cNvSpPr/>
          <p:nvPr/>
        </p:nvSpPr>
        <p:spPr>
          <a:xfrm>
            <a:off x="3253465" y="2083100"/>
            <a:ext cx="1348424" cy="318534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28575" cmpd="sng">
                <a:solidFill>
                  <a:srgbClr val="000000"/>
                </a:solidFill>
              </a:ln>
            </a:endParaRPr>
          </a:p>
        </p:txBody>
      </p:sp>
      <p:sp>
        <p:nvSpPr>
          <p:cNvPr id="6" name="TextBox 5"/>
          <p:cNvSpPr txBox="1"/>
          <p:nvPr/>
        </p:nvSpPr>
        <p:spPr>
          <a:xfrm>
            <a:off x="4684844" y="2291171"/>
            <a:ext cx="1841520" cy="1631216"/>
          </a:xfrm>
          <a:prstGeom prst="rect">
            <a:avLst/>
          </a:prstGeom>
          <a:noFill/>
        </p:spPr>
        <p:txBody>
          <a:bodyPr wrap="none" rtlCol="0">
            <a:spAutoFit/>
          </a:bodyPr>
          <a:lstStyle/>
          <a:p>
            <a:r>
              <a:rPr lang="en-US" sz="2000" dirty="0" smtClean="0">
                <a:solidFill>
                  <a:srgbClr val="FF0000"/>
                </a:solidFill>
              </a:rPr>
              <a:t>Classical</a:t>
            </a:r>
          </a:p>
          <a:p>
            <a:endParaRPr lang="en-US" sz="2000" dirty="0">
              <a:solidFill>
                <a:srgbClr val="FF0000"/>
              </a:solidFill>
            </a:endParaRPr>
          </a:p>
          <a:p>
            <a:r>
              <a:rPr lang="en-US" sz="2000" dirty="0" smtClean="0">
                <a:solidFill>
                  <a:srgbClr val="FF0000"/>
                </a:solidFill>
              </a:rPr>
              <a:t>Hellenistic </a:t>
            </a:r>
          </a:p>
          <a:p>
            <a:endParaRPr lang="en-US" sz="2000" dirty="0">
              <a:solidFill>
                <a:srgbClr val="FF0000"/>
              </a:solidFill>
            </a:endParaRPr>
          </a:p>
          <a:p>
            <a:r>
              <a:rPr lang="en-US" sz="2000" dirty="0" smtClean="0">
                <a:solidFill>
                  <a:srgbClr val="FF0000"/>
                </a:solidFill>
              </a:rPr>
              <a:t>Imperial Roman</a:t>
            </a:r>
          </a:p>
        </p:txBody>
      </p:sp>
      <p:sp>
        <p:nvSpPr>
          <p:cNvPr id="11" name="Oval 10"/>
          <p:cNvSpPr/>
          <p:nvPr/>
        </p:nvSpPr>
        <p:spPr>
          <a:xfrm>
            <a:off x="3314917" y="2371216"/>
            <a:ext cx="191962" cy="20675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p:nvSpPr>
        <p:spPr>
          <a:xfrm>
            <a:off x="3738260" y="3165983"/>
            <a:ext cx="191962" cy="20675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Oval 12"/>
          <p:cNvSpPr/>
          <p:nvPr/>
        </p:nvSpPr>
        <p:spPr>
          <a:xfrm>
            <a:off x="4296782" y="3543758"/>
            <a:ext cx="191962" cy="20675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512892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83458" y="491722"/>
            <a:ext cx="2566683" cy="646331"/>
          </a:xfrm>
          <a:prstGeom prst="rect">
            <a:avLst/>
          </a:prstGeom>
          <a:noFill/>
        </p:spPr>
        <p:txBody>
          <a:bodyPr wrap="square" rtlCol="0">
            <a:spAutoFit/>
          </a:bodyPr>
          <a:lstStyle/>
          <a:p>
            <a:pPr algn="ctr"/>
            <a:r>
              <a:rPr lang="en-US" b="1" dirty="0" smtClean="0"/>
              <a:t>Development index, </a:t>
            </a:r>
          </a:p>
          <a:p>
            <a:pPr algn="ctr"/>
            <a:r>
              <a:rPr lang="en-US" b="1" dirty="0" err="1" smtClean="0"/>
              <a:t>Ca</a:t>
            </a:r>
            <a:r>
              <a:rPr lang="en-US" b="1" dirty="0" smtClean="0"/>
              <a:t> 400 BCE – 200 CE</a:t>
            </a:r>
            <a:r>
              <a:rPr lang="en-US" b="1" dirty="0"/>
              <a:t>. </a:t>
            </a:r>
            <a:endParaRPr lang="en-US" b="1" dirty="0" smtClean="0"/>
          </a:p>
        </p:txBody>
      </p:sp>
      <p:sp>
        <p:nvSpPr>
          <p:cNvPr id="4" name="TextBox 3"/>
          <p:cNvSpPr txBox="1"/>
          <p:nvPr/>
        </p:nvSpPr>
        <p:spPr>
          <a:xfrm>
            <a:off x="1404421" y="6142130"/>
            <a:ext cx="6973254" cy="369332"/>
          </a:xfrm>
          <a:prstGeom prst="rect">
            <a:avLst/>
          </a:prstGeom>
          <a:noFill/>
        </p:spPr>
        <p:txBody>
          <a:bodyPr wrap="square" rtlCol="0">
            <a:spAutoFit/>
          </a:bodyPr>
          <a:lstStyle/>
          <a:p>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1399050431"/>
              </p:ext>
            </p:extLst>
          </p:nvPr>
        </p:nvGraphicFramePr>
        <p:xfrm>
          <a:off x="3317689" y="1699388"/>
          <a:ext cx="4876800" cy="3644900"/>
        </p:xfrm>
        <a:graphic>
          <a:graphicData uri="http://schemas.openxmlformats.org/presentationml/2006/ole">
            <mc:AlternateContent xmlns:mc="http://schemas.openxmlformats.org/markup-compatibility/2006">
              <mc:Choice xmlns:v="urn:schemas-microsoft-com:vml" Requires="v">
                <p:oleObj spid="_x0000_s17418" name="Document" r:id="rId3" imgW="4876800" imgH="3644900" progId="Word.Document.12">
                  <p:embed/>
                </p:oleObj>
              </mc:Choice>
              <mc:Fallback>
                <p:oleObj name="Document" r:id="rId3" imgW="4876800" imgH="3644900" progId="Word.Document.12">
                  <p:embed/>
                  <p:pic>
                    <p:nvPicPr>
                      <p:cNvPr id="0" name=""/>
                      <p:cNvPicPr/>
                      <p:nvPr/>
                    </p:nvPicPr>
                    <p:blipFill>
                      <a:blip r:embed="rId4"/>
                      <a:stretch>
                        <a:fillRect/>
                      </a:stretch>
                    </p:blipFill>
                    <p:spPr>
                      <a:xfrm>
                        <a:off x="3317689" y="1699388"/>
                        <a:ext cx="4876800" cy="3644900"/>
                      </a:xfrm>
                      <a:prstGeom prst="rect">
                        <a:avLst/>
                      </a:prstGeom>
                    </p:spPr>
                  </p:pic>
                </p:oleObj>
              </mc:Fallback>
            </mc:AlternateContent>
          </a:graphicData>
        </a:graphic>
      </p:graphicFrame>
      <p:sp>
        <p:nvSpPr>
          <p:cNvPr id="8" name="Rectangle 7"/>
          <p:cNvSpPr/>
          <p:nvPr/>
        </p:nvSpPr>
        <p:spPr>
          <a:xfrm>
            <a:off x="3954405" y="487917"/>
            <a:ext cx="4360864" cy="923330"/>
          </a:xfrm>
          <a:prstGeom prst="rect">
            <a:avLst/>
          </a:prstGeom>
        </p:spPr>
        <p:txBody>
          <a:bodyPr wrap="square">
            <a:spAutoFit/>
          </a:bodyPr>
          <a:lstStyle/>
          <a:p>
            <a:r>
              <a:rPr lang="en-US" b="1" dirty="0" err="1" smtClean="0"/>
              <a:t>Lagia</a:t>
            </a:r>
            <a:r>
              <a:rPr lang="en-US" b="1" dirty="0" smtClean="0"/>
              <a:t> 2015. Protein intake in Athenian diet. </a:t>
            </a:r>
          </a:p>
          <a:p>
            <a:r>
              <a:rPr lang="en-US" b="1" dirty="0" err="1"/>
              <a:t>C</a:t>
            </a:r>
            <a:r>
              <a:rPr lang="en-US" b="1" dirty="0" err="1" smtClean="0"/>
              <a:t>a</a:t>
            </a:r>
            <a:r>
              <a:rPr lang="en-US" b="1" dirty="0"/>
              <a:t>, 400 BCE – 200 CE</a:t>
            </a:r>
          </a:p>
          <a:p>
            <a:endParaRPr lang="en-US" dirty="0"/>
          </a:p>
        </p:txBody>
      </p:sp>
      <p:pic>
        <p:nvPicPr>
          <p:cNvPr id="9" name="Picture 8" descr="04-03_Ober_fig.eps"/>
          <p:cNvPicPr>
            <a:picLocks noChangeAspect="1"/>
          </p:cNvPicPr>
          <p:nvPr/>
        </p:nvPicPr>
        <p:blipFill rotWithShape="1">
          <a:blip r:embed="rId5">
            <a:extLst>
              <a:ext uri="{28A0092B-C50C-407E-A947-70E740481C1C}">
                <a14:useLocalDpi xmlns:a14="http://schemas.microsoft.com/office/drawing/2010/main" val="0"/>
              </a:ext>
            </a:extLst>
          </a:blip>
          <a:srcRect l="29647" r="46515" b="5009"/>
          <a:stretch/>
        </p:blipFill>
        <p:spPr>
          <a:xfrm>
            <a:off x="1307559" y="1512615"/>
            <a:ext cx="1743508" cy="4906514"/>
          </a:xfrm>
          <a:prstGeom prst="rect">
            <a:avLst/>
          </a:prstGeom>
        </p:spPr>
      </p:pic>
      <p:sp>
        <p:nvSpPr>
          <p:cNvPr id="2" name="Oval 1"/>
          <p:cNvSpPr/>
          <p:nvPr/>
        </p:nvSpPr>
        <p:spPr>
          <a:xfrm>
            <a:off x="1507763" y="2507426"/>
            <a:ext cx="191962" cy="20675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p:nvSpPr>
        <p:spPr>
          <a:xfrm>
            <a:off x="2094034" y="2941777"/>
            <a:ext cx="191962" cy="20675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p:nvSpPr>
        <p:spPr>
          <a:xfrm>
            <a:off x="2715110" y="3401441"/>
            <a:ext cx="191962" cy="20675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TextBox 4"/>
          <p:cNvSpPr txBox="1"/>
          <p:nvPr/>
        </p:nvSpPr>
        <p:spPr>
          <a:xfrm>
            <a:off x="4410034" y="5449390"/>
            <a:ext cx="3098470" cy="923330"/>
          </a:xfrm>
          <a:prstGeom prst="rect">
            <a:avLst/>
          </a:prstGeom>
          <a:noFill/>
        </p:spPr>
        <p:txBody>
          <a:bodyPr wrap="square" rtlCol="0">
            <a:spAutoFit/>
          </a:bodyPr>
          <a:lstStyle/>
          <a:p>
            <a:r>
              <a:rPr lang="en-US" dirty="0"/>
              <a:t>Temporal comparison of mean </a:t>
            </a:r>
            <a:r>
              <a:rPr lang="en-US" dirty="0" smtClean="0"/>
              <a:t>δ</a:t>
            </a:r>
            <a:r>
              <a:rPr lang="en-US" baseline="30000" dirty="0" smtClean="0"/>
              <a:t>15</a:t>
            </a:r>
            <a:r>
              <a:rPr lang="en-US" dirty="0" smtClean="0"/>
              <a:t>N </a:t>
            </a:r>
          </a:p>
          <a:p>
            <a:r>
              <a:rPr lang="en-US" dirty="0" smtClean="0"/>
              <a:t>(high values = better nutrition)</a:t>
            </a:r>
            <a:endParaRPr lang="en-US" dirty="0"/>
          </a:p>
        </p:txBody>
      </p:sp>
    </p:spTree>
    <p:extLst>
      <p:ext uri="{BB962C8B-B14F-4D97-AF65-F5344CB8AC3E}">
        <p14:creationId xmlns:p14="http://schemas.microsoft.com/office/powerpoint/2010/main" val="40311793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888683827"/>
              </p:ext>
            </p:extLst>
          </p:nvPr>
        </p:nvGraphicFramePr>
        <p:xfrm>
          <a:off x="106983" y="1270000"/>
          <a:ext cx="5765800" cy="4318000"/>
        </p:xfrm>
        <a:graphic>
          <a:graphicData uri="http://schemas.openxmlformats.org/presentationml/2006/ole">
            <mc:AlternateContent xmlns:mc="http://schemas.openxmlformats.org/markup-compatibility/2006">
              <mc:Choice xmlns:v="urn:schemas-microsoft-com:vml" Requires="v">
                <p:oleObj spid="_x0000_s18442" name="Document" r:id="rId3" imgW="5765800" imgH="4318000" progId="Word.Document.12">
                  <p:embed/>
                </p:oleObj>
              </mc:Choice>
              <mc:Fallback>
                <p:oleObj name="Document" r:id="rId3" imgW="5765800" imgH="4318000" progId="Word.Document.12">
                  <p:embed/>
                  <p:pic>
                    <p:nvPicPr>
                      <p:cNvPr id="0" name=""/>
                      <p:cNvPicPr/>
                      <p:nvPr/>
                    </p:nvPicPr>
                    <p:blipFill>
                      <a:blip r:embed="rId4"/>
                      <a:stretch>
                        <a:fillRect/>
                      </a:stretch>
                    </p:blipFill>
                    <p:spPr>
                      <a:xfrm>
                        <a:off x="106983" y="1270000"/>
                        <a:ext cx="5765800" cy="4318000"/>
                      </a:xfrm>
                      <a:prstGeom prst="rect">
                        <a:avLst/>
                      </a:prstGeom>
                    </p:spPr>
                  </p:pic>
                </p:oleObj>
              </mc:Fallback>
            </mc:AlternateContent>
          </a:graphicData>
        </a:graphic>
      </p:graphicFrame>
      <p:sp>
        <p:nvSpPr>
          <p:cNvPr id="4" name="TextBox 3"/>
          <p:cNvSpPr txBox="1"/>
          <p:nvPr/>
        </p:nvSpPr>
        <p:spPr>
          <a:xfrm>
            <a:off x="1582027" y="5748079"/>
            <a:ext cx="7156301" cy="646331"/>
          </a:xfrm>
          <a:prstGeom prst="rect">
            <a:avLst/>
          </a:prstGeom>
          <a:noFill/>
        </p:spPr>
        <p:txBody>
          <a:bodyPr wrap="none" rtlCol="0">
            <a:spAutoFit/>
          </a:bodyPr>
          <a:lstStyle/>
          <a:p>
            <a:r>
              <a:rPr lang="en-US" dirty="0"/>
              <a:t>Figure 4. Temporal comparison of δ</a:t>
            </a:r>
            <a:r>
              <a:rPr lang="en-US" baseline="30000" dirty="0"/>
              <a:t>13</a:t>
            </a:r>
            <a:r>
              <a:rPr lang="en-US" dirty="0"/>
              <a:t>C and δ</a:t>
            </a:r>
            <a:r>
              <a:rPr lang="en-US" baseline="30000" dirty="0"/>
              <a:t>15</a:t>
            </a:r>
            <a:r>
              <a:rPr lang="en-US" dirty="0"/>
              <a:t>N collagen values in Athens. </a:t>
            </a:r>
          </a:p>
          <a:p>
            <a:endParaRPr lang="en-US" dirty="0"/>
          </a:p>
        </p:txBody>
      </p:sp>
      <p:sp>
        <p:nvSpPr>
          <p:cNvPr id="2" name="TextBox 1"/>
          <p:cNvSpPr txBox="1"/>
          <p:nvPr/>
        </p:nvSpPr>
        <p:spPr>
          <a:xfrm>
            <a:off x="1919917" y="660685"/>
            <a:ext cx="4869091" cy="523220"/>
          </a:xfrm>
          <a:prstGeom prst="rect">
            <a:avLst/>
          </a:prstGeom>
          <a:noFill/>
        </p:spPr>
        <p:txBody>
          <a:bodyPr wrap="none" rtlCol="0">
            <a:spAutoFit/>
          </a:bodyPr>
          <a:lstStyle/>
          <a:p>
            <a:r>
              <a:rPr lang="en-US" sz="2800" dirty="0" err="1" smtClean="0"/>
              <a:t>Lagia</a:t>
            </a:r>
            <a:r>
              <a:rPr lang="en-US" sz="2800" dirty="0" smtClean="0"/>
              <a:t> </a:t>
            </a:r>
            <a:r>
              <a:rPr lang="en-US" sz="2800" dirty="0"/>
              <a:t>2015. “Diet and the polis.”</a:t>
            </a:r>
          </a:p>
        </p:txBody>
      </p:sp>
      <p:sp>
        <p:nvSpPr>
          <p:cNvPr id="5" name="Freeform 4"/>
          <p:cNvSpPr/>
          <p:nvPr/>
        </p:nvSpPr>
        <p:spPr>
          <a:xfrm>
            <a:off x="1236813" y="1897766"/>
            <a:ext cx="1230744" cy="956018"/>
          </a:xfrm>
          <a:custGeom>
            <a:avLst/>
            <a:gdLst>
              <a:gd name="connsiteX0" fmla="*/ 274602 w 1230744"/>
              <a:gd name="connsiteY0" fmla="*/ 0 h 956018"/>
              <a:gd name="connsiteX1" fmla="*/ 203248 w 1230744"/>
              <a:gd name="connsiteY1" fmla="*/ 28538 h 956018"/>
              <a:gd name="connsiteX2" fmla="*/ 188978 w 1230744"/>
              <a:gd name="connsiteY2" fmla="*/ 71345 h 956018"/>
              <a:gd name="connsiteX3" fmla="*/ 146165 w 1230744"/>
              <a:gd name="connsiteY3" fmla="*/ 99883 h 956018"/>
              <a:gd name="connsiteX4" fmla="*/ 117624 w 1230744"/>
              <a:gd name="connsiteY4" fmla="*/ 185496 h 956018"/>
              <a:gd name="connsiteX5" fmla="*/ 60541 w 1230744"/>
              <a:gd name="connsiteY5" fmla="*/ 271110 h 956018"/>
              <a:gd name="connsiteX6" fmla="*/ 31999 w 1230744"/>
              <a:gd name="connsiteY6" fmla="*/ 356723 h 956018"/>
              <a:gd name="connsiteX7" fmla="*/ 17728 w 1230744"/>
              <a:gd name="connsiteY7" fmla="*/ 399530 h 956018"/>
              <a:gd name="connsiteX8" fmla="*/ 17728 w 1230744"/>
              <a:gd name="connsiteY8" fmla="*/ 670640 h 956018"/>
              <a:gd name="connsiteX9" fmla="*/ 89082 w 1230744"/>
              <a:gd name="connsiteY9" fmla="*/ 756253 h 956018"/>
              <a:gd name="connsiteX10" fmla="*/ 117624 w 1230744"/>
              <a:gd name="connsiteY10" fmla="*/ 841867 h 956018"/>
              <a:gd name="connsiteX11" fmla="*/ 260332 w 1230744"/>
              <a:gd name="connsiteY11" fmla="*/ 913211 h 956018"/>
              <a:gd name="connsiteX12" fmla="*/ 317415 w 1230744"/>
              <a:gd name="connsiteY12" fmla="*/ 941749 h 956018"/>
              <a:gd name="connsiteX13" fmla="*/ 360227 w 1230744"/>
              <a:gd name="connsiteY13" fmla="*/ 956018 h 956018"/>
              <a:gd name="connsiteX14" fmla="*/ 588559 w 1230744"/>
              <a:gd name="connsiteY14" fmla="*/ 927480 h 956018"/>
              <a:gd name="connsiteX15" fmla="*/ 631372 w 1230744"/>
              <a:gd name="connsiteY15" fmla="*/ 913211 h 956018"/>
              <a:gd name="connsiteX16" fmla="*/ 659913 w 1230744"/>
              <a:gd name="connsiteY16" fmla="*/ 870405 h 956018"/>
              <a:gd name="connsiteX17" fmla="*/ 745538 w 1230744"/>
              <a:gd name="connsiteY17" fmla="*/ 841867 h 956018"/>
              <a:gd name="connsiteX18" fmla="*/ 831163 w 1230744"/>
              <a:gd name="connsiteY18" fmla="*/ 799060 h 956018"/>
              <a:gd name="connsiteX19" fmla="*/ 873975 w 1230744"/>
              <a:gd name="connsiteY19" fmla="*/ 770522 h 956018"/>
              <a:gd name="connsiteX20" fmla="*/ 959600 w 1230744"/>
              <a:gd name="connsiteY20" fmla="*/ 727715 h 956018"/>
              <a:gd name="connsiteX21" fmla="*/ 1030954 w 1230744"/>
              <a:gd name="connsiteY21" fmla="*/ 656371 h 956018"/>
              <a:gd name="connsiteX22" fmla="*/ 1102307 w 1230744"/>
              <a:gd name="connsiteY22" fmla="*/ 585026 h 956018"/>
              <a:gd name="connsiteX23" fmla="*/ 1173661 w 1230744"/>
              <a:gd name="connsiteY23" fmla="*/ 456606 h 956018"/>
              <a:gd name="connsiteX24" fmla="*/ 1202203 w 1230744"/>
              <a:gd name="connsiteY24" fmla="*/ 413799 h 956018"/>
              <a:gd name="connsiteX25" fmla="*/ 1230744 w 1230744"/>
              <a:gd name="connsiteY25" fmla="*/ 328186 h 956018"/>
              <a:gd name="connsiteX26" fmla="*/ 1216474 w 1230744"/>
              <a:gd name="connsiteY26" fmla="*/ 228303 h 956018"/>
              <a:gd name="connsiteX27" fmla="*/ 1173661 w 1230744"/>
              <a:gd name="connsiteY27" fmla="*/ 199765 h 956018"/>
              <a:gd name="connsiteX28" fmla="*/ 1130849 w 1230744"/>
              <a:gd name="connsiteY28" fmla="*/ 185496 h 956018"/>
              <a:gd name="connsiteX29" fmla="*/ 1002412 w 1230744"/>
              <a:gd name="connsiteY29" fmla="*/ 156959 h 956018"/>
              <a:gd name="connsiteX30" fmla="*/ 916787 w 1230744"/>
              <a:gd name="connsiteY30" fmla="*/ 128421 h 956018"/>
              <a:gd name="connsiteX31" fmla="*/ 873975 w 1230744"/>
              <a:gd name="connsiteY31" fmla="*/ 114152 h 956018"/>
              <a:gd name="connsiteX32" fmla="*/ 845433 w 1230744"/>
              <a:gd name="connsiteY32" fmla="*/ 71345 h 956018"/>
              <a:gd name="connsiteX33" fmla="*/ 602830 w 1230744"/>
              <a:gd name="connsiteY33" fmla="*/ 28538 h 956018"/>
              <a:gd name="connsiteX34" fmla="*/ 217519 w 1230744"/>
              <a:gd name="connsiteY34" fmla="*/ 14269 h 95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30744" h="956018">
                <a:moveTo>
                  <a:pt x="274602" y="0"/>
                </a:moveTo>
                <a:cubicBezTo>
                  <a:pt x="250817" y="9513"/>
                  <a:pt x="222928" y="12140"/>
                  <a:pt x="203248" y="28538"/>
                </a:cubicBezTo>
                <a:cubicBezTo>
                  <a:pt x="191693" y="38166"/>
                  <a:pt x="198375" y="59601"/>
                  <a:pt x="188978" y="71345"/>
                </a:cubicBezTo>
                <a:cubicBezTo>
                  <a:pt x="178263" y="84737"/>
                  <a:pt x="160436" y="90370"/>
                  <a:pt x="146165" y="99883"/>
                </a:cubicBezTo>
                <a:cubicBezTo>
                  <a:pt x="136651" y="128421"/>
                  <a:pt x="134312" y="160467"/>
                  <a:pt x="117624" y="185496"/>
                </a:cubicBezTo>
                <a:cubicBezTo>
                  <a:pt x="98596" y="214034"/>
                  <a:pt x="71389" y="238571"/>
                  <a:pt x="60541" y="271110"/>
                </a:cubicBezTo>
                <a:lnTo>
                  <a:pt x="31999" y="356723"/>
                </a:lnTo>
                <a:lnTo>
                  <a:pt x="17728" y="399530"/>
                </a:lnTo>
                <a:cubicBezTo>
                  <a:pt x="-1534" y="515092"/>
                  <a:pt x="-9916" y="523223"/>
                  <a:pt x="17728" y="670640"/>
                </a:cubicBezTo>
                <a:cubicBezTo>
                  <a:pt x="22312" y="695088"/>
                  <a:pt x="75508" y="742681"/>
                  <a:pt x="89082" y="756253"/>
                </a:cubicBezTo>
                <a:cubicBezTo>
                  <a:pt x="98596" y="784791"/>
                  <a:pt x="90717" y="828415"/>
                  <a:pt x="117624" y="841867"/>
                </a:cubicBezTo>
                <a:lnTo>
                  <a:pt x="260332" y="913211"/>
                </a:lnTo>
                <a:cubicBezTo>
                  <a:pt x="279360" y="922724"/>
                  <a:pt x="297233" y="935023"/>
                  <a:pt x="317415" y="941749"/>
                </a:cubicBezTo>
                <a:lnTo>
                  <a:pt x="360227" y="956018"/>
                </a:lnTo>
                <a:cubicBezTo>
                  <a:pt x="432010" y="948841"/>
                  <a:pt x="516132" y="943573"/>
                  <a:pt x="588559" y="927480"/>
                </a:cubicBezTo>
                <a:cubicBezTo>
                  <a:pt x="603244" y="924217"/>
                  <a:pt x="617101" y="917967"/>
                  <a:pt x="631372" y="913211"/>
                </a:cubicBezTo>
                <a:cubicBezTo>
                  <a:pt x="640886" y="898942"/>
                  <a:pt x="645370" y="879493"/>
                  <a:pt x="659913" y="870405"/>
                </a:cubicBezTo>
                <a:cubicBezTo>
                  <a:pt x="685426" y="854461"/>
                  <a:pt x="720505" y="858554"/>
                  <a:pt x="745538" y="841867"/>
                </a:cubicBezTo>
                <a:cubicBezTo>
                  <a:pt x="800867" y="804985"/>
                  <a:pt x="772079" y="818752"/>
                  <a:pt x="831163" y="799060"/>
                </a:cubicBezTo>
                <a:cubicBezTo>
                  <a:pt x="845434" y="789547"/>
                  <a:pt x="858635" y="778191"/>
                  <a:pt x="873975" y="770522"/>
                </a:cubicBezTo>
                <a:cubicBezTo>
                  <a:pt x="992146" y="711443"/>
                  <a:pt x="836900" y="809504"/>
                  <a:pt x="959600" y="727715"/>
                </a:cubicBezTo>
                <a:cubicBezTo>
                  <a:pt x="1035709" y="613566"/>
                  <a:pt x="935815" y="751498"/>
                  <a:pt x="1030954" y="656371"/>
                </a:cubicBezTo>
                <a:cubicBezTo>
                  <a:pt x="1126096" y="561241"/>
                  <a:pt x="988135" y="661132"/>
                  <a:pt x="1102307" y="585026"/>
                </a:cubicBezTo>
                <a:cubicBezTo>
                  <a:pt x="1127426" y="509680"/>
                  <a:pt x="1108234" y="554733"/>
                  <a:pt x="1173661" y="456606"/>
                </a:cubicBezTo>
                <a:cubicBezTo>
                  <a:pt x="1183175" y="442337"/>
                  <a:pt x="1196779" y="430069"/>
                  <a:pt x="1202203" y="413799"/>
                </a:cubicBezTo>
                <a:lnTo>
                  <a:pt x="1230744" y="328186"/>
                </a:lnTo>
                <a:cubicBezTo>
                  <a:pt x="1225987" y="294892"/>
                  <a:pt x="1230135" y="259036"/>
                  <a:pt x="1216474" y="228303"/>
                </a:cubicBezTo>
                <a:cubicBezTo>
                  <a:pt x="1209508" y="212631"/>
                  <a:pt x="1189002" y="207434"/>
                  <a:pt x="1173661" y="199765"/>
                </a:cubicBezTo>
                <a:cubicBezTo>
                  <a:pt x="1160206" y="193039"/>
                  <a:pt x="1145442" y="189144"/>
                  <a:pt x="1130849" y="185496"/>
                </a:cubicBezTo>
                <a:cubicBezTo>
                  <a:pt x="1049392" y="165134"/>
                  <a:pt x="1075645" y="178925"/>
                  <a:pt x="1002412" y="156959"/>
                </a:cubicBezTo>
                <a:cubicBezTo>
                  <a:pt x="973595" y="148315"/>
                  <a:pt x="945329" y="137934"/>
                  <a:pt x="916787" y="128421"/>
                </a:cubicBezTo>
                <a:lnTo>
                  <a:pt x="873975" y="114152"/>
                </a:lnTo>
                <a:cubicBezTo>
                  <a:pt x="864461" y="99883"/>
                  <a:pt x="859977" y="80434"/>
                  <a:pt x="845433" y="71345"/>
                </a:cubicBezTo>
                <a:cubicBezTo>
                  <a:pt x="784405" y="33207"/>
                  <a:pt x="659760" y="33282"/>
                  <a:pt x="602830" y="28538"/>
                </a:cubicBezTo>
                <a:cubicBezTo>
                  <a:pt x="370287" y="9162"/>
                  <a:pt x="458525" y="14269"/>
                  <a:pt x="217519" y="1426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Freeform 5"/>
          <p:cNvSpPr/>
          <p:nvPr/>
        </p:nvSpPr>
        <p:spPr>
          <a:xfrm>
            <a:off x="4241249" y="4649125"/>
            <a:ext cx="956989" cy="344380"/>
          </a:xfrm>
          <a:custGeom>
            <a:avLst/>
            <a:gdLst>
              <a:gd name="connsiteX0" fmla="*/ 274602 w 1230744"/>
              <a:gd name="connsiteY0" fmla="*/ 0 h 956018"/>
              <a:gd name="connsiteX1" fmla="*/ 203248 w 1230744"/>
              <a:gd name="connsiteY1" fmla="*/ 28538 h 956018"/>
              <a:gd name="connsiteX2" fmla="*/ 188978 w 1230744"/>
              <a:gd name="connsiteY2" fmla="*/ 71345 h 956018"/>
              <a:gd name="connsiteX3" fmla="*/ 146165 w 1230744"/>
              <a:gd name="connsiteY3" fmla="*/ 99883 h 956018"/>
              <a:gd name="connsiteX4" fmla="*/ 117624 w 1230744"/>
              <a:gd name="connsiteY4" fmla="*/ 185496 h 956018"/>
              <a:gd name="connsiteX5" fmla="*/ 60541 w 1230744"/>
              <a:gd name="connsiteY5" fmla="*/ 271110 h 956018"/>
              <a:gd name="connsiteX6" fmla="*/ 31999 w 1230744"/>
              <a:gd name="connsiteY6" fmla="*/ 356723 h 956018"/>
              <a:gd name="connsiteX7" fmla="*/ 17728 w 1230744"/>
              <a:gd name="connsiteY7" fmla="*/ 399530 h 956018"/>
              <a:gd name="connsiteX8" fmla="*/ 17728 w 1230744"/>
              <a:gd name="connsiteY8" fmla="*/ 670640 h 956018"/>
              <a:gd name="connsiteX9" fmla="*/ 89082 w 1230744"/>
              <a:gd name="connsiteY9" fmla="*/ 756253 h 956018"/>
              <a:gd name="connsiteX10" fmla="*/ 117624 w 1230744"/>
              <a:gd name="connsiteY10" fmla="*/ 841867 h 956018"/>
              <a:gd name="connsiteX11" fmla="*/ 260332 w 1230744"/>
              <a:gd name="connsiteY11" fmla="*/ 913211 h 956018"/>
              <a:gd name="connsiteX12" fmla="*/ 317415 w 1230744"/>
              <a:gd name="connsiteY12" fmla="*/ 941749 h 956018"/>
              <a:gd name="connsiteX13" fmla="*/ 360227 w 1230744"/>
              <a:gd name="connsiteY13" fmla="*/ 956018 h 956018"/>
              <a:gd name="connsiteX14" fmla="*/ 588559 w 1230744"/>
              <a:gd name="connsiteY14" fmla="*/ 927480 h 956018"/>
              <a:gd name="connsiteX15" fmla="*/ 631372 w 1230744"/>
              <a:gd name="connsiteY15" fmla="*/ 913211 h 956018"/>
              <a:gd name="connsiteX16" fmla="*/ 659913 w 1230744"/>
              <a:gd name="connsiteY16" fmla="*/ 870405 h 956018"/>
              <a:gd name="connsiteX17" fmla="*/ 745538 w 1230744"/>
              <a:gd name="connsiteY17" fmla="*/ 841867 h 956018"/>
              <a:gd name="connsiteX18" fmla="*/ 831163 w 1230744"/>
              <a:gd name="connsiteY18" fmla="*/ 799060 h 956018"/>
              <a:gd name="connsiteX19" fmla="*/ 873975 w 1230744"/>
              <a:gd name="connsiteY19" fmla="*/ 770522 h 956018"/>
              <a:gd name="connsiteX20" fmla="*/ 959600 w 1230744"/>
              <a:gd name="connsiteY20" fmla="*/ 727715 h 956018"/>
              <a:gd name="connsiteX21" fmla="*/ 1030954 w 1230744"/>
              <a:gd name="connsiteY21" fmla="*/ 656371 h 956018"/>
              <a:gd name="connsiteX22" fmla="*/ 1102307 w 1230744"/>
              <a:gd name="connsiteY22" fmla="*/ 585026 h 956018"/>
              <a:gd name="connsiteX23" fmla="*/ 1173661 w 1230744"/>
              <a:gd name="connsiteY23" fmla="*/ 456606 h 956018"/>
              <a:gd name="connsiteX24" fmla="*/ 1202203 w 1230744"/>
              <a:gd name="connsiteY24" fmla="*/ 413799 h 956018"/>
              <a:gd name="connsiteX25" fmla="*/ 1230744 w 1230744"/>
              <a:gd name="connsiteY25" fmla="*/ 328186 h 956018"/>
              <a:gd name="connsiteX26" fmla="*/ 1216474 w 1230744"/>
              <a:gd name="connsiteY26" fmla="*/ 228303 h 956018"/>
              <a:gd name="connsiteX27" fmla="*/ 1173661 w 1230744"/>
              <a:gd name="connsiteY27" fmla="*/ 199765 h 956018"/>
              <a:gd name="connsiteX28" fmla="*/ 1130849 w 1230744"/>
              <a:gd name="connsiteY28" fmla="*/ 185496 h 956018"/>
              <a:gd name="connsiteX29" fmla="*/ 1002412 w 1230744"/>
              <a:gd name="connsiteY29" fmla="*/ 156959 h 956018"/>
              <a:gd name="connsiteX30" fmla="*/ 916787 w 1230744"/>
              <a:gd name="connsiteY30" fmla="*/ 128421 h 956018"/>
              <a:gd name="connsiteX31" fmla="*/ 873975 w 1230744"/>
              <a:gd name="connsiteY31" fmla="*/ 114152 h 956018"/>
              <a:gd name="connsiteX32" fmla="*/ 845433 w 1230744"/>
              <a:gd name="connsiteY32" fmla="*/ 71345 h 956018"/>
              <a:gd name="connsiteX33" fmla="*/ 602830 w 1230744"/>
              <a:gd name="connsiteY33" fmla="*/ 28538 h 956018"/>
              <a:gd name="connsiteX34" fmla="*/ 217519 w 1230744"/>
              <a:gd name="connsiteY34" fmla="*/ 14269 h 956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30744" h="956018">
                <a:moveTo>
                  <a:pt x="274602" y="0"/>
                </a:moveTo>
                <a:cubicBezTo>
                  <a:pt x="250817" y="9513"/>
                  <a:pt x="222928" y="12140"/>
                  <a:pt x="203248" y="28538"/>
                </a:cubicBezTo>
                <a:cubicBezTo>
                  <a:pt x="191693" y="38166"/>
                  <a:pt x="198375" y="59601"/>
                  <a:pt x="188978" y="71345"/>
                </a:cubicBezTo>
                <a:cubicBezTo>
                  <a:pt x="178263" y="84737"/>
                  <a:pt x="160436" y="90370"/>
                  <a:pt x="146165" y="99883"/>
                </a:cubicBezTo>
                <a:cubicBezTo>
                  <a:pt x="136651" y="128421"/>
                  <a:pt x="134312" y="160467"/>
                  <a:pt x="117624" y="185496"/>
                </a:cubicBezTo>
                <a:cubicBezTo>
                  <a:pt x="98596" y="214034"/>
                  <a:pt x="71389" y="238571"/>
                  <a:pt x="60541" y="271110"/>
                </a:cubicBezTo>
                <a:lnTo>
                  <a:pt x="31999" y="356723"/>
                </a:lnTo>
                <a:lnTo>
                  <a:pt x="17728" y="399530"/>
                </a:lnTo>
                <a:cubicBezTo>
                  <a:pt x="-1534" y="515092"/>
                  <a:pt x="-9916" y="523223"/>
                  <a:pt x="17728" y="670640"/>
                </a:cubicBezTo>
                <a:cubicBezTo>
                  <a:pt x="22312" y="695088"/>
                  <a:pt x="75508" y="742681"/>
                  <a:pt x="89082" y="756253"/>
                </a:cubicBezTo>
                <a:cubicBezTo>
                  <a:pt x="98596" y="784791"/>
                  <a:pt x="90717" y="828415"/>
                  <a:pt x="117624" y="841867"/>
                </a:cubicBezTo>
                <a:lnTo>
                  <a:pt x="260332" y="913211"/>
                </a:lnTo>
                <a:cubicBezTo>
                  <a:pt x="279360" y="922724"/>
                  <a:pt x="297233" y="935023"/>
                  <a:pt x="317415" y="941749"/>
                </a:cubicBezTo>
                <a:lnTo>
                  <a:pt x="360227" y="956018"/>
                </a:lnTo>
                <a:cubicBezTo>
                  <a:pt x="432010" y="948841"/>
                  <a:pt x="516132" y="943573"/>
                  <a:pt x="588559" y="927480"/>
                </a:cubicBezTo>
                <a:cubicBezTo>
                  <a:pt x="603244" y="924217"/>
                  <a:pt x="617101" y="917967"/>
                  <a:pt x="631372" y="913211"/>
                </a:cubicBezTo>
                <a:cubicBezTo>
                  <a:pt x="640886" y="898942"/>
                  <a:pt x="645370" y="879493"/>
                  <a:pt x="659913" y="870405"/>
                </a:cubicBezTo>
                <a:cubicBezTo>
                  <a:pt x="685426" y="854461"/>
                  <a:pt x="720505" y="858554"/>
                  <a:pt x="745538" y="841867"/>
                </a:cubicBezTo>
                <a:cubicBezTo>
                  <a:pt x="800867" y="804985"/>
                  <a:pt x="772079" y="818752"/>
                  <a:pt x="831163" y="799060"/>
                </a:cubicBezTo>
                <a:cubicBezTo>
                  <a:pt x="845434" y="789547"/>
                  <a:pt x="858635" y="778191"/>
                  <a:pt x="873975" y="770522"/>
                </a:cubicBezTo>
                <a:cubicBezTo>
                  <a:pt x="992146" y="711443"/>
                  <a:pt x="836900" y="809504"/>
                  <a:pt x="959600" y="727715"/>
                </a:cubicBezTo>
                <a:cubicBezTo>
                  <a:pt x="1035709" y="613566"/>
                  <a:pt x="935815" y="751498"/>
                  <a:pt x="1030954" y="656371"/>
                </a:cubicBezTo>
                <a:cubicBezTo>
                  <a:pt x="1126096" y="561241"/>
                  <a:pt x="988135" y="661132"/>
                  <a:pt x="1102307" y="585026"/>
                </a:cubicBezTo>
                <a:cubicBezTo>
                  <a:pt x="1127426" y="509680"/>
                  <a:pt x="1108234" y="554733"/>
                  <a:pt x="1173661" y="456606"/>
                </a:cubicBezTo>
                <a:cubicBezTo>
                  <a:pt x="1183175" y="442337"/>
                  <a:pt x="1196779" y="430069"/>
                  <a:pt x="1202203" y="413799"/>
                </a:cubicBezTo>
                <a:lnTo>
                  <a:pt x="1230744" y="328186"/>
                </a:lnTo>
                <a:cubicBezTo>
                  <a:pt x="1225987" y="294892"/>
                  <a:pt x="1230135" y="259036"/>
                  <a:pt x="1216474" y="228303"/>
                </a:cubicBezTo>
                <a:cubicBezTo>
                  <a:pt x="1209508" y="212631"/>
                  <a:pt x="1189002" y="207434"/>
                  <a:pt x="1173661" y="199765"/>
                </a:cubicBezTo>
                <a:cubicBezTo>
                  <a:pt x="1160206" y="193039"/>
                  <a:pt x="1145442" y="189144"/>
                  <a:pt x="1130849" y="185496"/>
                </a:cubicBezTo>
                <a:cubicBezTo>
                  <a:pt x="1049392" y="165134"/>
                  <a:pt x="1075645" y="178925"/>
                  <a:pt x="1002412" y="156959"/>
                </a:cubicBezTo>
                <a:cubicBezTo>
                  <a:pt x="973595" y="148315"/>
                  <a:pt x="945329" y="137934"/>
                  <a:pt x="916787" y="128421"/>
                </a:cubicBezTo>
                <a:lnTo>
                  <a:pt x="873975" y="114152"/>
                </a:lnTo>
                <a:cubicBezTo>
                  <a:pt x="864461" y="99883"/>
                  <a:pt x="859977" y="80434"/>
                  <a:pt x="845433" y="71345"/>
                </a:cubicBezTo>
                <a:cubicBezTo>
                  <a:pt x="784405" y="33207"/>
                  <a:pt x="659760" y="33282"/>
                  <a:pt x="602830" y="28538"/>
                </a:cubicBezTo>
                <a:cubicBezTo>
                  <a:pt x="370287" y="9162"/>
                  <a:pt x="458525" y="14269"/>
                  <a:pt x="217519" y="14269"/>
                </a:cubicBezTo>
              </a:path>
            </a:pathLst>
          </a:custGeom>
          <a:ln>
            <a:solidFill>
              <a:srgbClr val="FF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ectangle 6"/>
          <p:cNvSpPr/>
          <p:nvPr/>
        </p:nvSpPr>
        <p:spPr>
          <a:xfrm>
            <a:off x="4363142" y="1607195"/>
            <a:ext cx="4572000" cy="2308324"/>
          </a:xfrm>
          <a:prstGeom prst="rect">
            <a:avLst/>
          </a:prstGeom>
        </p:spPr>
        <p:txBody>
          <a:bodyPr>
            <a:spAutoFit/>
          </a:bodyPr>
          <a:lstStyle/>
          <a:p>
            <a:r>
              <a:rPr lang="en-US" dirty="0"/>
              <a:t>“Diachronic analysis of isotopic signatures in Athens demonstrates </a:t>
            </a:r>
            <a:r>
              <a:rPr lang="en-US" dirty="0">
                <a:solidFill>
                  <a:srgbClr val="FF0000"/>
                </a:solidFill>
              </a:rPr>
              <a:t>a </a:t>
            </a:r>
            <a:r>
              <a:rPr lang="en-US" b="1" dirty="0">
                <a:solidFill>
                  <a:srgbClr val="FF0000"/>
                </a:solidFill>
              </a:rPr>
              <a:t>decline in protein levels from the Classical period to Imperial Roman times</a:t>
            </a:r>
            <a:r>
              <a:rPr lang="en-US" b="1" dirty="0"/>
              <a:t>. </a:t>
            </a:r>
            <a:r>
              <a:rPr lang="en-US" dirty="0"/>
              <a:t>This was found to be </a:t>
            </a:r>
            <a:r>
              <a:rPr lang="en-US" b="1" dirty="0"/>
              <a:t>significant between the Classical and Hellenistic, and the Classical and Imperial Roman periods</a:t>
            </a:r>
            <a:r>
              <a:rPr lang="en-US" dirty="0"/>
              <a:t>, but not between the Hellenistic and Imperial Roman times.”</a:t>
            </a:r>
          </a:p>
        </p:txBody>
      </p:sp>
    </p:spTree>
    <p:extLst>
      <p:ext uri="{BB962C8B-B14F-4D97-AF65-F5344CB8AC3E}">
        <p14:creationId xmlns:p14="http://schemas.microsoft.com/office/powerpoint/2010/main" val="1382709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15523" y="5989412"/>
            <a:ext cx="1947130" cy="646331"/>
          </a:xfrm>
          <a:prstGeom prst="rect">
            <a:avLst/>
          </a:prstGeom>
          <a:noFill/>
        </p:spPr>
        <p:txBody>
          <a:bodyPr wrap="none" rtlCol="0">
            <a:spAutoFit/>
          </a:bodyPr>
          <a:lstStyle/>
          <a:p>
            <a:r>
              <a:rPr lang="en-US" dirty="0" smtClean="0"/>
              <a:t>Plato </a:t>
            </a:r>
            <a:r>
              <a:rPr lang="en-US" i="1" dirty="0" err="1"/>
              <a:t>Phaedo</a:t>
            </a:r>
            <a:r>
              <a:rPr lang="en-US" dirty="0"/>
              <a:t> 109b</a:t>
            </a:r>
          </a:p>
          <a:p>
            <a:r>
              <a:rPr lang="en-US" dirty="0" smtClean="0"/>
              <a:t> </a:t>
            </a:r>
            <a:endParaRPr lang="en-US" dirty="0"/>
          </a:p>
        </p:txBody>
      </p:sp>
      <p:pic>
        <p:nvPicPr>
          <p:cNvPr id="5" name="Picture 4"/>
          <p:cNvPicPr>
            <a:picLocks noChangeAspect="1"/>
          </p:cNvPicPr>
          <p:nvPr/>
        </p:nvPicPr>
        <p:blipFill>
          <a:blip r:embed="rId2"/>
          <a:stretch>
            <a:fillRect/>
          </a:stretch>
        </p:blipFill>
        <p:spPr>
          <a:xfrm>
            <a:off x="0" y="5093373"/>
            <a:ext cx="1324453" cy="1764627"/>
          </a:xfrm>
          <a:prstGeom prst="rect">
            <a:avLst/>
          </a:prstGeom>
        </p:spPr>
      </p:pic>
      <p:sp>
        <p:nvSpPr>
          <p:cNvPr id="7" name="Oval Callout 6"/>
          <p:cNvSpPr/>
          <p:nvPr/>
        </p:nvSpPr>
        <p:spPr>
          <a:xfrm>
            <a:off x="1029981" y="3776809"/>
            <a:ext cx="2963925" cy="1482986"/>
          </a:xfrm>
          <a:prstGeom prst="wedgeEllipseCallout">
            <a:avLst>
              <a:gd name="adj1" fmla="val -41460"/>
              <a:gd name="adj2" fmla="val 10756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The earth is very large and we [Greeks] … live in a small part of it about the sea, </a:t>
            </a:r>
            <a:r>
              <a:rPr lang="en-US" sz="1400" i="1" dirty="0"/>
              <a:t>like ants or frogs around a pond</a:t>
            </a:r>
            <a:r>
              <a:rPr lang="en-US" sz="1400" dirty="0"/>
              <a:t>…. </a:t>
            </a:r>
            <a:r>
              <a:rPr lang="en-US" sz="1400" dirty="0" smtClean="0"/>
              <a:t> </a:t>
            </a:r>
            <a:endParaRPr lang="en-US" sz="1400" dirty="0"/>
          </a:p>
        </p:txBody>
      </p:sp>
      <p:sp>
        <p:nvSpPr>
          <p:cNvPr id="2" name="TextBox 1"/>
          <p:cNvSpPr txBox="1"/>
          <p:nvPr/>
        </p:nvSpPr>
        <p:spPr>
          <a:xfrm>
            <a:off x="2630859" y="106946"/>
            <a:ext cx="3543822" cy="923330"/>
          </a:xfrm>
          <a:prstGeom prst="rect">
            <a:avLst/>
          </a:prstGeom>
          <a:noFill/>
        </p:spPr>
        <p:txBody>
          <a:bodyPr wrap="square" rtlCol="0">
            <a:spAutoFit/>
          </a:bodyPr>
          <a:lstStyle/>
          <a:p>
            <a:r>
              <a:rPr lang="en-US" b="1" dirty="0" smtClean="0"/>
              <a:t>Shape of the Greek World: </a:t>
            </a:r>
          </a:p>
          <a:p>
            <a:r>
              <a:rPr lang="en-US" dirty="0" smtClean="0"/>
              <a:t>A decentralized ecology of many  small states. </a:t>
            </a:r>
            <a:endParaRPr lang="en-US" dirty="0"/>
          </a:p>
        </p:txBody>
      </p:sp>
    </p:spTree>
    <p:extLst>
      <p:ext uri="{BB962C8B-B14F-4D97-AF65-F5344CB8AC3E}">
        <p14:creationId xmlns:p14="http://schemas.microsoft.com/office/powerpoint/2010/main" val="5620812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4-08-01 13.32.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687039"/>
          </a:xfrm>
          <a:prstGeom prst="rect">
            <a:avLst/>
          </a:prstGeom>
        </p:spPr>
      </p:pic>
      <p:sp>
        <p:nvSpPr>
          <p:cNvPr id="4" name="TextBox 3"/>
          <p:cNvSpPr txBox="1"/>
          <p:nvPr/>
        </p:nvSpPr>
        <p:spPr>
          <a:xfrm>
            <a:off x="2715523" y="5989412"/>
            <a:ext cx="1947130" cy="646331"/>
          </a:xfrm>
          <a:prstGeom prst="rect">
            <a:avLst/>
          </a:prstGeom>
          <a:noFill/>
        </p:spPr>
        <p:txBody>
          <a:bodyPr wrap="none" rtlCol="0">
            <a:spAutoFit/>
          </a:bodyPr>
          <a:lstStyle/>
          <a:p>
            <a:r>
              <a:rPr lang="en-US" dirty="0" smtClean="0"/>
              <a:t>Plato </a:t>
            </a:r>
            <a:r>
              <a:rPr lang="en-US" i="1" dirty="0" err="1"/>
              <a:t>Phaedo</a:t>
            </a:r>
            <a:r>
              <a:rPr lang="en-US" dirty="0"/>
              <a:t> 109b</a:t>
            </a:r>
          </a:p>
          <a:p>
            <a:r>
              <a:rPr lang="en-US" dirty="0" smtClean="0"/>
              <a:t> </a:t>
            </a:r>
            <a:endParaRPr lang="en-US" dirty="0"/>
          </a:p>
        </p:txBody>
      </p:sp>
      <p:pic>
        <p:nvPicPr>
          <p:cNvPr id="5" name="Picture 4"/>
          <p:cNvPicPr>
            <a:picLocks noChangeAspect="1"/>
          </p:cNvPicPr>
          <p:nvPr/>
        </p:nvPicPr>
        <p:blipFill>
          <a:blip r:embed="rId3"/>
          <a:stretch>
            <a:fillRect/>
          </a:stretch>
        </p:blipFill>
        <p:spPr>
          <a:xfrm>
            <a:off x="0" y="5093373"/>
            <a:ext cx="1324453" cy="1764627"/>
          </a:xfrm>
          <a:prstGeom prst="rect">
            <a:avLst/>
          </a:prstGeom>
        </p:spPr>
      </p:pic>
      <p:sp>
        <p:nvSpPr>
          <p:cNvPr id="7" name="Oval Callout 6"/>
          <p:cNvSpPr/>
          <p:nvPr/>
        </p:nvSpPr>
        <p:spPr>
          <a:xfrm>
            <a:off x="1029981" y="3776809"/>
            <a:ext cx="2963925" cy="1482986"/>
          </a:xfrm>
          <a:prstGeom prst="wedgeEllipseCallout">
            <a:avLst>
              <a:gd name="adj1" fmla="val -41460"/>
              <a:gd name="adj2" fmla="val 10756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The earth is very large and we [Greeks] … live in a small part of it about the sea, </a:t>
            </a:r>
            <a:r>
              <a:rPr lang="en-US" sz="1400" i="1" dirty="0"/>
              <a:t>like ants or frogs around a pond</a:t>
            </a:r>
            <a:r>
              <a:rPr lang="en-US" sz="1400" dirty="0"/>
              <a:t>…. </a:t>
            </a:r>
            <a:r>
              <a:rPr lang="en-US" sz="1400" dirty="0" smtClean="0"/>
              <a:t> </a:t>
            </a:r>
            <a:endParaRPr lang="en-US" sz="1400" dirty="0"/>
          </a:p>
        </p:txBody>
      </p:sp>
      <p:sp>
        <p:nvSpPr>
          <p:cNvPr id="2" name="TextBox 1"/>
          <p:cNvSpPr txBox="1"/>
          <p:nvPr/>
        </p:nvSpPr>
        <p:spPr>
          <a:xfrm>
            <a:off x="2630859" y="106946"/>
            <a:ext cx="3543822" cy="923330"/>
          </a:xfrm>
          <a:prstGeom prst="rect">
            <a:avLst/>
          </a:prstGeom>
          <a:noFill/>
        </p:spPr>
        <p:txBody>
          <a:bodyPr wrap="square" rtlCol="0">
            <a:spAutoFit/>
          </a:bodyPr>
          <a:lstStyle/>
          <a:p>
            <a:r>
              <a:rPr lang="en-US" b="1" dirty="0" smtClean="0"/>
              <a:t>Shape of the Greek World: </a:t>
            </a:r>
          </a:p>
          <a:p>
            <a:r>
              <a:rPr lang="en-US" dirty="0" smtClean="0"/>
              <a:t>A decentralized ecology of many  small states. </a:t>
            </a:r>
            <a:endParaRPr lang="en-US" dirty="0"/>
          </a:p>
        </p:txBody>
      </p:sp>
      <p:sp>
        <p:nvSpPr>
          <p:cNvPr id="6" name="Rectangle 5"/>
          <p:cNvSpPr/>
          <p:nvPr/>
        </p:nvSpPr>
        <p:spPr>
          <a:xfrm>
            <a:off x="5033422" y="5003519"/>
            <a:ext cx="2520266" cy="369332"/>
          </a:xfrm>
          <a:prstGeom prst="rect">
            <a:avLst/>
          </a:prstGeom>
        </p:spPr>
        <p:txBody>
          <a:bodyPr wrap="none">
            <a:spAutoFit/>
          </a:bodyPr>
          <a:lstStyle/>
          <a:p>
            <a:r>
              <a:rPr lang="en-US" dirty="0" smtClean="0"/>
              <a:t>http://</a:t>
            </a:r>
            <a:r>
              <a:rPr lang="en-US" dirty="0" err="1" smtClean="0"/>
              <a:t>polis.stanford.edu</a:t>
            </a:r>
            <a:endParaRPr lang="en-US" dirty="0"/>
          </a:p>
        </p:txBody>
      </p:sp>
    </p:spTree>
    <p:extLst>
      <p:ext uri="{BB962C8B-B14F-4D97-AF65-F5344CB8AC3E}">
        <p14:creationId xmlns:p14="http://schemas.microsoft.com/office/powerpoint/2010/main" val="355020916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Theory formation and testing in institution economics</a:t>
            </a:r>
            <a:endParaRPr lang="en-US" dirty="0"/>
          </a:p>
        </p:txBody>
      </p:sp>
      <p:sp>
        <p:nvSpPr>
          <p:cNvPr id="3" name="Content Placeholder 2"/>
          <p:cNvSpPr>
            <a:spLocks noGrp="1"/>
          </p:cNvSpPr>
          <p:nvPr>
            <p:ph idx="1"/>
          </p:nvPr>
        </p:nvSpPr>
        <p:spPr>
          <a:xfrm>
            <a:off x="457200" y="1600200"/>
            <a:ext cx="8229600" cy="4815386"/>
          </a:xfrm>
        </p:spPr>
        <p:txBody>
          <a:bodyPr>
            <a:normAutofit fontScale="92500" lnSpcReduction="10000"/>
          </a:bodyPr>
          <a:lstStyle/>
          <a:p>
            <a:pPr marL="0" indent="0">
              <a:buNone/>
            </a:pPr>
            <a:r>
              <a:rPr lang="en-US" dirty="0" smtClean="0"/>
              <a:t>In the book, I seek to establish a causal relationship </a:t>
            </a:r>
            <a:r>
              <a:rPr lang="en-US" dirty="0"/>
              <a:t>between </a:t>
            </a:r>
            <a:r>
              <a:rPr lang="en-US" dirty="0" smtClean="0"/>
              <a:t>ancient Greek political </a:t>
            </a:r>
            <a:r>
              <a:rPr lang="en-US" dirty="0"/>
              <a:t>institutions </a:t>
            </a:r>
            <a:r>
              <a:rPr lang="en-US" dirty="0" smtClean="0"/>
              <a:t>and economic change over time by </a:t>
            </a:r>
          </a:p>
          <a:p>
            <a:r>
              <a:rPr lang="en-US" dirty="0" smtClean="0"/>
              <a:t>measuring economic performance  (via proxy data and comparisons with other </a:t>
            </a:r>
            <a:r>
              <a:rPr lang="en-US" dirty="0" smtClean="0"/>
              <a:t>societies</a:t>
            </a:r>
            <a:r>
              <a:rPr lang="en-US" dirty="0" smtClean="0"/>
              <a:t>) </a:t>
            </a:r>
          </a:p>
          <a:p>
            <a:r>
              <a:rPr lang="en-US" dirty="0" smtClean="0"/>
              <a:t>proposing </a:t>
            </a:r>
            <a:r>
              <a:rPr lang="en-US" dirty="0" smtClean="0"/>
              <a:t>a </a:t>
            </a:r>
            <a:r>
              <a:rPr lang="en-US" dirty="0" smtClean="0"/>
              <a:t>theory relating citizen-centered institutions in a </a:t>
            </a:r>
            <a:r>
              <a:rPr lang="en-US" dirty="0" smtClean="0"/>
              <a:t>small-state </a:t>
            </a:r>
            <a:r>
              <a:rPr lang="en-US" dirty="0" smtClean="0"/>
              <a:t>ecology to growth</a:t>
            </a:r>
          </a:p>
          <a:p>
            <a:r>
              <a:rPr lang="en-US" dirty="0"/>
              <a:t>d</a:t>
            </a:r>
            <a:r>
              <a:rPr lang="en-US" dirty="0" smtClean="0"/>
              <a:t>eveloping testable hypotheses from the theory</a:t>
            </a:r>
          </a:p>
          <a:p>
            <a:r>
              <a:rPr lang="en-US" dirty="0" smtClean="0"/>
              <a:t>testing the hypotheses against Greek history over the long run </a:t>
            </a:r>
          </a:p>
        </p:txBody>
      </p:sp>
    </p:spTree>
    <p:extLst>
      <p:ext uri="{BB962C8B-B14F-4D97-AF65-F5344CB8AC3E}">
        <p14:creationId xmlns:p14="http://schemas.microsoft.com/office/powerpoint/2010/main" val="23061226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lis sizes 2014-08-28 11.03.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698635"/>
          </a:xfrm>
          <a:prstGeom prst="rect">
            <a:avLst/>
          </a:prstGeom>
        </p:spPr>
      </p:pic>
      <p:sp>
        <p:nvSpPr>
          <p:cNvPr id="5" name="TextBox 4"/>
          <p:cNvSpPr txBox="1"/>
          <p:nvPr/>
        </p:nvSpPr>
        <p:spPr>
          <a:xfrm>
            <a:off x="677333" y="6195999"/>
            <a:ext cx="8344051" cy="369332"/>
          </a:xfrm>
          <a:prstGeom prst="rect">
            <a:avLst/>
          </a:prstGeom>
          <a:noFill/>
        </p:spPr>
        <p:txBody>
          <a:bodyPr wrap="none" rtlCol="0">
            <a:spAutoFit/>
          </a:bodyPr>
          <a:lstStyle/>
          <a:p>
            <a:r>
              <a:rPr lang="en-US" dirty="0" smtClean="0"/>
              <a:t>5,6,7 = dark blue, 4 = mid-blue, 3 = light blue, 2 = red, 1 = orange, beige = size unknown</a:t>
            </a:r>
            <a:endParaRPr lang="en-US" dirty="0"/>
          </a:p>
        </p:txBody>
      </p:sp>
      <p:sp>
        <p:nvSpPr>
          <p:cNvPr id="6" name="TextBox 5"/>
          <p:cNvSpPr txBox="1"/>
          <p:nvPr/>
        </p:nvSpPr>
        <p:spPr>
          <a:xfrm>
            <a:off x="677333" y="5907852"/>
            <a:ext cx="3412037" cy="369332"/>
          </a:xfrm>
          <a:prstGeom prst="rect">
            <a:avLst/>
          </a:prstGeom>
          <a:noFill/>
        </p:spPr>
        <p:txBody>
          <a:bodyPr wrap="none" rtlCol="0">
            <a:spAutoFit/>
          </a:bodyPr>
          <a:lstStyle/>
          <a:p>
            <a:r>
              <a:rPr lang="en-US" dirty="0" smtClean="0"/>
              <a:t>All </a:t>
            </a:r>
            <a:r>
              <a:rPr lang="en-US" i="1" dirty="0" smtClean="0"/>
              <a:t>Inventory</a:t>
            </a:r>
            <a:r>
              <a:rPr lang="en-US" dirty="0" smtClean="0"/>
              <a:t> poleis, ranked by size   </a:t>
            </a:r>
            <a:endParaRPr lang="en-US" dirty="0"/>
          </a:p>
        </p:txBody>
      </p:sp>
      <p:sp>
        <p:nvSpPr>
          <p:cNvPr id="2" name="Rectangle 1"/>
          <p:cNvSpPr/>
          <p:nvPr/>
        </p:nvSpPr>
        <p:spPr>
          <a:xfrm>
            <a:off x="3327157" y="423605"/>
            <a:ext cx="2520266" cy="369332"/>
          </a:xfrm>
          <a:prstGeom prst="rect">
            <a:avLst/>
          </a:prstGeom>
        </p:spPr>
        <p:txBody>
          <a:bodyPr wrap="none">
            <a:spAutoFit/>
          </a:bodyPr>
          <a:lstStyle/>
          <a:p>
            <a:r>
              <a:rPr lang="en-US" dirty="0"/>
              <a:t>http://</a:t>
            </a:r>
            <a:r>
              <a:rPr lang="en-US" dirty="0" err="1"/>
              <a:t>polis.stanford.edu</a:t>
            </a:r>
            <a:endParaRPr lang="en-US" dirty="0"/>
          </a:p>
        </p:txBody>
      </p:sp>
    </p:spTree>
    <p:extLst>
      <p:ext uri="{BB962C8B-B14F-4D97-AF65-F5344CB8AC3E}">
        <p14:creationId xmlns:p14="http://schemas.microsoft.com/office/powerpoint/2010/main" val="45420950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2802730815"/>
              </p:ext>
            </p:extLst>
          </p:nvPr>
        </p:nvGraphicFramePr>
        <p:xfrm>
          <a:off x="174703" y="889587"/>
          <a:ext cx="8561552" cy="582448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425723" y="6389594"/>
            <a:ext cx="1781557" cy="369332"/>
          </a:xfrm>
          <a:prstGeom prst="rect">
            <a:avLst/>
          </a:prstGeom>
          <a:noFill/>
        </p:spPr>
        <p:txBody>
          <a:bodyPr wrap="none" rtlCol="0">
            <a:spAutoFit/>
          </a:bodyPr>
          <a:lstStyle/>
          <a:p>
            <a:r>
              <a:rPr lang="en-US" dirty="0" smtClean="0"/>
              <a:t>Smaller to Bigger</a:t>
            </a:r>
            <a:endParaRPr lang="en-US" dirty="0"/>
          </a:p>
        </p:txBody>
      </p:sp>
      <p:sp>
        <p:nvSpPr>
          <p:cNvPr id="4" name="TextBox 3"/>
          <p:cNvSpPr txBox="1"/>
          <p:nvPr/>
        </p:nvSpPr>
        <p:spPr>
          <a:xfrm>
            <a:off x="454432" y="224863"/>
            <a:ext cx="5447525" cy="584776"/>
          </a:xfrm>
          <a:prstGeom prst="rect">
            <a:avLst/>
          </a:prstGeom>
          <a:noFill/>
        </p:spPr>
        <p:txBody>
          <a:bodyPr wrap="none" rtlCol="0">
            <a:spAutoFit/>
          </a:bodyPr>
          <a:lstStyle/>
          <a:p>
            <a:r>
              <a:rPr lang="en-US" sz="3200" dirty="0" smtClean="0"/>
              <a:t>Populations of poleis (n = 1100) </a:t>
            </a:r>
            <a:endParaRPr lang="en-US" sz="3200" dirty="0"/>
          </a:p>
        </p:txBody>
      </p:sp>
      <p:pic>
        <p:nvPicPr>
          <p:cNvPr id="8" name="Picture 7" descr="Screenshot 2014-04-14 14.50.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957" y="-1"/>
            <a:ext cx="3129273" cy="3587645"/>
          </a:xfrm>
          <a:prstGeom prst="rect">
            <a:avLst/>
          </a:prstGeom>
        </p:spPr>
      </p:pic>
      <p:sp>
        <p:nvSpPr>
          <p:cNvPr id="6" name="TextBox 5"/>
          <p:cNvSpPr txBox="1"/>
          <p:nvPr/>
        </p:nvSpPr>
        <p:spPr>
          <a:xfrm>
            <a:off x="2879519" y="2015918"/>
            <a:ext cx="2894580" cy="369332"/>
          </a:xfrm>
          <a:prstGeom prst="rect">
            <a:avLst/>
          </a:prstGeom>
          <a:noFill/>
        </p:spPr>
        <p:txBody>
          <a:bodyPr wrap="none" rtlCol="0">
            <a:spAutoFit/>
          </a:bodyPr>
          <a:lstStyle/>
          <a:p>
            <a:r>
              <a:rPr lang="en-US" dirty="0" smtClean="0"/>
              <a:t>Based on Hansen 2006, 2008</a:t>
            </a:r>
            <a:endParaRPr lang="en-US" dirty="0"/>
          </a:p>
        </p:txBody>
      </p:sp>
      <p:pic>
        <p:nvPicPr>
          <p:cNvPr id="7" name="Picture 6" descr="02-01a_Ober_map1a_8-14-14_topo cop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176" y="4879134"/>
            <a:ext cx="1541823" cy="1109590"/>
          </a:xfrm>
          <a:prstGeom prst="rect">
            <a:avLst/>
          </a:prstGeom>
        </p:spPr>
      </p:pic>
      <p:sp>
        <p:nvSpPr>
          <p:cNvPr id="5" name="Freeform 4"/>
          <p:cNvSpPr/>
          <p:nvPr/>
        </p:nvSpPr>
        <p:spPr>
          <a:xfrm>
            <a:off x="5947349" y="746124"/>
            <a:ext cx="688401" cy="3000375"/>
          </a:xfrm>
          <a:custGeom>
            <a:avLst/>
            <a:gdLst>
              <a:gd name="connsiteX0" fmla="*/ 688401 w 688401"/>
              <a:gd name="connsiteY0" fmla="*/ 47625 h 2654416"/>
              <a:gd name="connsiteX1" fmla="*/ 434401 w 688401"/>
              <a:gd name="connsiteY1" fmla="*/ 63500 h 2654416"/>
              <a:gd name="connsiteX2" fmla="*/ 370901 w 688401"/>
              <a:gd name="connsiteY2" fmla="*/ 79375 h 2654416"/>
              <a:gd name="connsiteX3" fmla="*/ 275651 w 688401"/>
              <a:gd name="connsiteY3" fmla="*/ 111125 h 2654416"/>
              <a:gd name="connsiteX4" fmla="*/ 180401 w 688401"/>
              <a:gd name="connsiteY4" fmla="*/ 206375 h 2654416"/>
              <a:gd name="connsiteX5" fmla="*/ 148651 w 688401"/>
              <a:gd name="connsiteY5" fmla="*/ 444500 h 2654416"/>
              <a:gd name="connsiteX6" fmla="*/ 116901 w 688401"/>
              <a:gd name="connsiteY6" fmla="*/ 825500 h 2654416"/>
              <a:gd name="connsiteX7" fmla="*/ 85151 w 688401"/>
              <a:gd name="connsiteY7" fmla="*/ 1333500 h 2654416"/>
              <a:gd name="connsiteX8" fmla="*/ 69276 w 688401"/>
              <a:gd name="connsiteY8" fmla="*/ 1476375 h 2654416"/>
              <a:gd name="connsiteX9" fmla="*/ 53401 w 688401"/>
              <a:gd name="connsiteY9" fmla="*/ 1524000 h 2654416"/>
              <a:gd name="connsiteX10" fmla="*/ 37526 w 688401"/>
              <a:gd name="connsiteY10" fmla="*/ 1619250 h 2654416"/>
              <a:gd name="connsiteX11" fmla="*/ 21651 w 688401"/>
              <a:gd name="connsiteY11" fmla="*/ 2000250 h 2654416"/>
              <a:gd name="connsiteX12" fmla="*/ 21651 w 688401"/>
              <a:gd name="connsiteY12" fmla="*/ 2571750 h 2654416"/>
              <a:gd name="connsiteX13" fmla="*/ 69276 w 688401"/>
              <a:gd name="connsiteY13" fmla="*/ 2587625 h 2654416"/>
              <a:gd name="connsiteX14" fmla="*/ 116901 w 688401"/>
              <a:gd name="connsiteY14" fmla="*/ 2619375 h 2654416"/>
              <a:gd name="connsiteX15" fmla="*/ 339151 w 688401"/>
              <a:gd name="connsiteY15" fmla="*/ 2651125 h 2654416"/>
              <a:gd name="connsiteX16" fmla="*/ 577276 w 688401"/>
              <a:gd name="connsiteY16" fmla="*/ 2587625 h 2654416"/>
              <a:gd name="connsiteX17" fmla="*/ 593151 w 688401"/>
              <a:gd name="connsiteY17" fmla="*/ 2524125 h 2654416"/>
              <a:gd name="connsiteX18" fmla="*/ 561401 w 688401"/>
              <a:gd name="connsiteY18" fmla="*/ 1651000 h 2654416"/>
              <a:gd name="connsiteX19" fmla="*/ 545526 w 688401"/>
              <a:gd name="connsiteY19" fmla="*/ 1492250 h 2654416"/>
              <a:gd name="connsiteX20" fmla="*/ 529651 w 688401"/>
              <a:gd name="connsiteY20" fmla="*/ 47625 h 2654416"/>
              <a:gd name="connsiteX21" fmla="*/ 513776 w 688401"/>
              <a:gd name="connsiteY21" fmla="*/ 0 h 265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88401" h="2654416">
                <a:moveTo>
                  <a:pt x="688401" y="47625"/>
                </a:moveTo>
                <a:cubicBezTo>
                  <a:pt x="603734" y="52917"/>
                  <a:pt x="518812" y="55059"/>
                  <a:pt x="434401" y="63500"/>
                </a:cubicBezTo>
                <a:cubicBezTo>
                  <a:pt x="412691" y="65671"/>
                  <a:pt x="391799" y="73106"/>
                  <a:pt x="370901" y="79375"/>
                </a:cubicBezTo>
                <a:cubicBezTo>
                  <a:pt x="338845" y="88992"/>
                  <a:pt x="275651" y="111125"/>
                  <a:pt x="275651" y="111125"/>
                </a:cubicBezTo>
                <a:cubicBezTo>
                  <a:pt x="243901" y="142875"/>
                  <a:pt x="189207" y="162346"/>
                  <a:pt x="180401" y="206375"/>
                </a:cubicBezTo>
                <a:cubicBezTo>
                  <a:pt x="156079" y="327986"/>
                  <a:pt x="163304" y="278438"/>
                  <a:pt x="148651" y="444500"/>
                </a:cubicBezTo>
                <a:cubicBezTo>
                  <a:pt x="137450" y="571447"/>
                  <a:pt x="122963" y="698204"/>
                  <a:pt x="116901" y="825500"/>
                </a:cubicBezTo>
                <a:cubicBezTo>
                  <a:pt x="102736" y="1122971"/>
                  <a:pt x="108739" y="1097616"/>
                  <a:pt x="85151" y="1333500"/>
                </a:cubicBezTo>
                <a:cubicBezTo>
                  <a:pt x="80383" y="1381180"/>
                  <a:pt x="77154" y="1429109"/>
                  <a:pt x="69276" y="1476375"/>
                </a:cubicBezTo>
                <a:cubicBezTo>
                  <a:pt x="66525" y="1492881"/>
                  <a:pt x="57031" y="1507665"/>
                  <a:pt x="53401" y="1524000"/>
                </a:cubicBezTo>
                <a:cubicBezTo>
                  <a:pt x="46418" y="1555421"/>
                  <a:pt x="42818" y="1587500"/>
                  <a:pt x="37526" y="1619250"/>
                </a:cubicBezTo>
                <a:cubicBezTo>
                  <a:pt x="32234" y="1746250"/>
                  <a:pt x="28512" y="1873325"/>
                  <a:pt x="21651" y="2000250"/>
                </a:cubicBezTo>
                <a:cubicBezTo>
                  <a:pt x="9510" y="2224856"/>
                  <a:pt x="-20312" y="2319973"/>
                  <a:pt x="21651" y="2571750"/>
                </a:cubicBezTo>
                <a:cubicBezTo>
                  <a:pt x="24402" y="2588256"/>
                  <a:pt x="54309" y="2580141"/>
                  <a:pt x="69276" y="2587625"/>
                </a:cubicBezTo>
                <a:cubicBezTo>
                  <a:pt x="86341" y="2596158"/>
                  <a:pt x="98801" y="2613342"/>
                  <a:pt x="116901" y="2619375"/>
                </a:cubicBezTo>
                <a:cubicBezTo>
                  <a:pt x="144367" y="2628530"/>
                  <a:pt x="325831" y="2649460"/>
                  <a:pt x="339151" y="2651125"/>
                </a:cubicBezTo>
                <a:cubicBezTo>
                  <a:pt x="471033" y="2640980"/>
                  <a:pt x="533115" y="2690668"/>
                  <a:pt x="577276" y="2587625"/>
                </a:cubicBezTo>
                <a:cubicBezTo>
                  <a:pt x="585871" y="2567571"/>
                  <a:pt x="587859" y="2545292"/>
                  <a:pt x="593151" y="2524125"/>
                </a:cubicBezTo>
                <a:cubicBezTo>
                  <a:pt x="583734" y="2166297"/>
                  <a:pt x="585133" y="1971379"/>
                  <a:pt x="561401" y="1651000"/>
                </a:cubicBezTo>
                <a:cubicBezTo>
                  <a:pt x="557472" y="1597965"/>
                  <a:pt x="550818" y="1545167"/>
                  <a:pt x="545526" y="1492250"/>
                </a:cubicBezTo>
                <a:cubicBezTo>
                  <a:pt x="540234" y="1010708"/>
                  <a:pt x="539895" y="529087"/>
                  <a:pt x="529651" y="47625"/>
                </a:cubicBezTo>
                <a:cubicBezTo>
                  <a:pt x="529295" y="30895"/>
                  <a:pt x="513776" y="0"/>
                  <a:pt x="513776"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07540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1118390258"/>
              </p:ext>
            </p:extLst>
          </p:nvPr>
        </p:nvGraphicFramePr>
        <p:xfrm>
          <a:off x="174703" y="889587"/>
          <a:ext cx="8561552" cy="582448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425723" y="6389594"/>
            <a:ext cx="1781557" cy="369332"/>
          </a:xfrm>
          <a:prstGeom prst="rect">
            <a:avLst/>
          </a:prstGeom>
          <a:noFill/>
        </p:spPr>
        <p:txBody>
          <a:bodyPr wrap="none" rtlCol="0">
            <a:spAutoFit/>
          </a:bodyPr>
          <a:lstStyle/>
          <a:p>
            <a:r>
              <a:rPr lang="en-US" dirty="0" smtClean="0"/>
              <a:t>Smaller to Bigger</a:t>
            </a:r>
            <a:endParaRPr lang="en-US" dirty="0"/>
          </a:p>
        </p:txBody>
      </p:sp>
      <p:sp>
        <p:nvSpPr>
          <p:cNvPr id="4" name="TextBox 3"/>
          <p:cNvSpPr txBox="1"/>
          <p:nvPr/>
        </p:nvSpPr>
        <p:spPr>
          <a:xfrm>
            <a:off x="454432" y="224863"/>
            <a:ext cx="5447525" cy="584776"/>
          </a:xfrm>
          <a:prstGeom prst="rect">
            <a:avLst/>
          </a:prstGeom>
          <a:noFill/>
        </p:spPr>
        <p:txBody>
          <a:bodyPr wrap="none" rtlCol="0">
            <a:spAutoFit/>
          </a:bodyPr>
          <a:lstStyle/>
          <a:p>
            <a:r>
              <a:rPr lang="en-US" sz="3200" dirty="0" smtClean="0"/>
              <a:t>Populations of poleis (n = 1100) </a:t>
            </a:r>
            <a:endParaRPr lang="en-US" sz="3200" dirty="0"/>
          </a:p>
        </p:txBody>
      </p:sp>
      <p:pic>
        <p:nvPicPr>
          <p:cNvPr id="8" name="Picture 7" descr="Screenshot 2014-04-14 14.50.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957" y="-1"/>
            <a:ext cx="3129273" cy="3587645"/>
          </a:xfrm>
          <a:prstGeom prst="rect">
            <a:avLst/>
          </a:prstGeom>
        </p:spPr>
      </p:pic>
      <p:sp>
        <p:nvSpPr>
          <p:cNvPr id="5" name="TextBox 4"/>
          <p:cNvSpPr txBox="1"/>
          <p:nvPr/>
        </p:nvSpPr>
        <p:spPr>
          <a:xfrm>
            <a:off x="7589698" y="4352660"/>
            <a:ext cx="1441531" cy="646331"/>
          </a:xfrm>
          <a:prstGeom prst="rect">
            <a:avLst/>
          </a:prstGeom>
          <a:noFill/>
          <a:ln w="19050" cmpd="sng">
            <a:solidFill>
              <a:srgbClr val="C0504D"/>
            </a:solidFill>
          </a:ln>
        </p:spPr>
        <p:txBody>
          <a:bodyPr wrap="square" rtlCol="0">
            <a:spAutoFit/>
          </a:bodyPr>
          <a:lstStyle/>
          <a:p>
            <a:r>
              <a:rPr lang="en-US" dirty="0" smtClean="0"/>
              <a:t>4/5 of poleis were small, </a:t>
            </a:r>
            <a:endParaRPr lang="en-US" dirty="0"/>
          </a:p>
        </p:txBody>
      </p:sp>
      <p:sp>
        <p:nvSpPr>
          <p:cNvPr id="6" name="TextBox 5"/>
          <p:cNvSpPr txBox="1"/>
          <p:nvPr/>
        </p:nvSpPr>
        <p:spPr>
          <a:xfrm>
            <a:off x="2879519" y="2015918"/>
            <a:ext cx="2894580" cy="369332"/>
          </a:xfrm>
          <a:prstGeom prst="rect">
            <a:avLst/>
          </a:prstGeom>
          <a:noFill/>
        </p:spPr>
        <p:txBody>
          <a:bodyPr wrap="none" rtlCol="0">
            <a:spAutoFit/>
          </a:bodyPr>
          <a:lstStyle/>
          <a:p>
            <a:r>
              <a:rPr lang="en-US" dirty="0" smtClean="0"/>
              <a:t>Based on Hansen 2006, 2008</a:t>
            </a:r>
            <a:endParaRPr lang="en-US" dirty="0"/>
          </a:p>
        </p:txBody>
      </p:sp>
      <p:sp>
        <p:nvSpPr>
          <p:cNvPr id="9" name="Freeform 8"/>
          <p:cNvSpPr/>
          <p:nvPr/>
        </p:nvSpPr>
        <p:spPr>
          <a:xfrm>
            <a:off x="862961" y="1316890"/>
            <a:ext cx="2787113" cy="5072704"/>
          </a:xfrm>
          <a:custGeom>
            <a:avLst/>
            <a:gdLst>
              <a:gd name="connsiteX0" fmla="*/ 1225483 w 2787113"/>
              <a:gd name="connsiteY0" fmla="*/ 84814 h 4976666"/>
              <a:gd name="connsiteX1" fmla="*/ 1131409 w 2787113"/>
              <a:gd name="connsiteY1" fmla="*/ 94221 h 4976666"/>
              <a:gd name="connsiteX2" fmla="*/ 1093780 w 2787113"/>
              <a:gd name="connsiteY2" fmla="*/ 103629 h 4976666"/>
              <a:gd name="connsiteX3" fmla="*/ 1074965 w 2787113"/>
              <a:gd name="connsiteY3" fmla="*/ 131851 h 4976666"/>
              <a:gd name="connsiteX4" fmla="*/ 1046743 w 2787113"/>
              <a:gd name="connsiteY4" fmla="*/ 150666 h 4976666"/>
              <a:gd name="connsiteX5" fmla="*/ 1037335 w 2787113"/>
              <a:gd name="connsiteY5" fmla="*/ 188295 h 4976666"/>
              <a:gd name="connsiteX6" fmla="*/ 1009113 w 2787113"/>
              <a:gd name="connsiteY6" fmla="*/ 207110 h 4976666"/>
              <a:gd name="connsiteX7" fmla="*/ 962076 w 2787113"/>
              <a:gd name="connsiteY7" fmla="*/ 254147 h 4976666"/>
              <a:gd name="connsiteX8" fmla="*/ 915039 w 2787113"/>
              <a:gd name="connsiteY8" fmla="*/ 310591 h 4976666"/>
              <a:gd name="connsiteX9" fmla="*/ 886817 w 2787113"/>
              <a:gd name="connsiteY9" fmla="*/ 348221 h 4976666"/>
              <a:gd name="connsiteX10" fmla="*/ 858595 w 2787113"/>
              <a:gd name="connsiteY10" fmla="*/ 367036 h 4976666"/>
              <a:gd name="connsiteX11" fmla="*/ 802150 w 2787113"/>
              <a:gd name="connsiteY11" fmla="*/ 414073 h 4976666"/>
              <a:gd name="connsiteX12" fmla="*/ 745706 w 2787113"/>
              <a:gd name="connsiteY12" fmla="*/ 489332 h 4976666"/>
              <a:gd name="connsiteX13" fmla="*/ 698669 w 2787113"/>
              <a:gd name="connsiteY13" fmla="*/ 536369 h 4976666"/>
              <a:gd name="connsiteX14" fmla="*/ 661039 w 2787113"/>
              <a:gd name="connsiteY14" fmla="*/ 602221 h 4976666"/>
              <a:gd name="connsiteX15" fmla="*/ 642224 w 2787113"/>
              <a:gd name="connsiteY15" fmla="*/ 639851 h 4976666"/>
              <a:gd name="connsiteX16" fmla="*/ 614002 w 2787113"/>
              <a:gd name="connsiteY16" fmla="*/ 668073 h 4976666"/>
              <a:gd name="connsiteX17" fmla="*/ 557558 w 2787113"/>
              <a:gd name="connsiteY17" fmla="*/ 762147 h 4976666"/>
              <a:gd name="connsiteX18" fmla="*/ 529335 w 2787113"/>
              <a:gd name="connsiteY18" fmla="*/ 780962 h 4976666"/>
              <a:gd name="connsiteX19" fmla="*/ 501113 w 2787113"/>
              <a:gd name="connsiteY19" fmla="*/ 818591 h 4976666"/>
              <a:gd name="connsiteX20" fmla="*/ 472891 w 2787113"/>
              <a:gd name="connsiteY20" fmla="*/ 837406 h 4976666"/>
              <a:gd name="connsiteX21" fmla="*/ 454076 w 2787113"/>
              <a:gd name="connsiteY21" fmla="*/ 884443 h 4976666"/>
              <a:gd name="connsiteX22" fmla="*/ 416446 w 2787113"/>
              <a:gd name="connsiteY22" fmla="*/ 959703 h 4976666"/>
              <a:gd name="connsiteX23" fmla="*/ 397632 w 2787113"/>
              <a:gd name="connsiteY23" fmla="*/ 987925 h 4976666"/>
              <a:gd name="connsiteX24" fmla="*/ 369409 w 2787113"/>
              <a:gd name="connsiteY24" fmla="*/ 1053777 h 4976666"/>
              <a:gd name="connsiteX25" fmla="*/ 341187 w 2787113"/>
              <a:gd name="connsiteY25" fmla="*/ 1081999 h 4976666"/>
              <a:gd name="connsiteX26" fmla="*/ 312965 w 2787113"/>
              <a:gd name="connsiteY26" fmla="*/ 1138443 h 4976666"/>
              <a:gd name="connsiteX27" fmla="*/ 294150 w 2787113"/>
              <a:gd name="connsiteY27" fmla="*/ 1194888 h 4976666"/>
              <a:gd name="connsiteX28" fmla="*/ 284743 w 2787113"/>
              <a:gd name="connsiteY28" fmla="*/ 1232517 h 4976666"/>
              <a:gd name="connsiteX29" fmla="*/ 256520 w 2787113"/>
              <a:gd name="connsiteY29" fmla="*/ 1401851 h 4976666"/>
              <a:gd name="connsiteX30" fmla="*/ 218891 w 2787113"/>
              <a:gd name="connsiteY30" fmla="*/ 1486517 h 4976666"/>
              <a:gd name="connsiteX31" fmla="*/ 200076 w 2787113"/>
              <a:gd name="connsiteY31" fmla="*/ 1533554 h 4976666"/>
              <a:gd name="connsiteX32" fmla="*/ 181261 w 2787113"/>
              <a:gd name="connsiteY32" fmla="*/ 1571184 h 4976666"/>
              <a:gd name="connsiteX33" fmla="*/ 171854 w 2787113"/>
              <a:gd name="connsiteY33" fmla="*/ 1608814 h 4976666"/>
              <a:gd name="connsiteX34" fmla="*/ 153039 w 2787113"/>
              <a:gd name="connsiteY34" fmla="*/ 1637036 h 4976666"/>
              <a:gd name="connsiteX35" fmla="*/ 124817 w 2787113"/>
              <a:gd name="connsiteY35" fmla="*/ 1731110 h 4976666"/>
              <a:gd name="connsiteX36" fmla="*/ 106002 w 2787113"/>
              <a:gd name="connsiteY36" fmla="*/ 1881629 h 4976666"/>
              <a:gd name="connsiteX37" fmla="*/ 96595 w 2787113"/>
              <a:gd name="connsiteY37" fmla="*/ 1928666 h 4976666"/>
              <a:gd name="connsiteX38" fmla="*/ 77780 w 2787113"/>
              <a:gd name="connsiteY38" fmla="*/ 2060369 h 4976666"/>
              <a:gd name="connsiteX39" fmla="*/ 49558 w 2787113"/>
              <a:gd name="connsiteY39" fmla="*/ 2145036 h 4976666"/>
              <a:gd name="connsiteX40" fmla="*/ 30743 w 2787113"/>
              <a:gd name="connsiteY40" fmla="*/ 2201480 h 4976666"/>
              <a:gd name="connsiteX41" fmla="*/ 11928 w 2787113"/>
              <a:gd name="connsiteY41" fmla="*/ 2916443 h 4976666"/>
              <a:gd name="connsiteX42" fmla="*/ 30743 w 2787113"/>
              <a:gd name="connsiteY42" fmla="*/ 3001110 h 4976666"/>
              <a:gd name="connsiteX43" fmla="*/ 58965 w 2787113"/>
              <a:gd name="connsiteY43" fmla="*/ 4186443 h 4976666"/>
              <a:gd name="connsiteX44" fmla="*/ 77780 w 2787113"/>
              <a:gd name="connsiteY44" fmla="*/ 4355777 h 4976666"/>
              <a:gd name="connsiteX45" fmla="*/ 87187 w 2787113"/>
              <a:gd name="connsiteY45" fmla="*/ 4393406 h 4976666"/>
              <a:gd name="connsiteX46" fmla="*/ 115409 w 2787113"/>
              <a:gd name="connsiteY46" fmla="*/ 4421629 h 4976666"/>
              <a:gd name="connsiteX47" fmla="*/ 143632 w 2787113"/>
              <a:gd name="connsiteY47" fmla="*/ 4506295 h 4976666"/>
              <a:gd name="connsiteX48" fmla="*/ 153039 w 2787113"/>
              <a:gd name="connsiteY48" fmla="*/ 4534517 h 4976666"/>
              <a:gd name="connsiteX49" fmla="*/ 181261 w 2787113"/>
              <a:gd name="connsiteY49" fmla="*/ 4741480 h 4976666"/>
              <a:gd name="connsiteX50" fmla="*/ 190669 w 2787113"/>
              <a:gd name="connsiteY50" fmla="*/ 4816740 h 4976666"/>
              <a:gd name="connsiteX51" fmla="*/ 275335 w 2787113"/>
              <a:gd name="connsiteY51" fmla="*/ 4854369 h 4976666"/>
              <a:gd name="connsiteX52" fmla="*/ 444669 w 2787113"/>
              <a:gd name="connsiteY52" fmla="*/ 4873184 h 4976666"/>
              <a:gd name="connsiteX53" fmla="*/ 1009113 w 2787113"/>
              <a:gd name="connsiteY53" fmla="*/ 4882591 h 4976666"/>
              <a:gd name="connsiteX54" fmla="*/ 1206669 w 2787113"/>
              <a:gd name="connsiteY54" fmla="*/ 4910814 h 4976666"/>
              <a:gd name="connsiteX55" fmla="*/ 1611187 w 2787113"/>
              <a:gd name="connsiteY55" fmla="*/ 4929629 h 4976666"/>
              <a:gd name="connsiteX56" fmla="*/ 1677039 w 2787113"/>
              <a:gd name="connsiteY56" fmla="*/ 4939036 h 4976666"/>
              <a:gd name="connsiteX57" fmla="*/ 1714669 w 2787113"/>
              <a:gd name="connsiteY57" fmla="*/ 4957851 h 4976666"/>
              <a:gd name="connsiteX58" fmla="*/ 1771113 w 2787113"/>
              <a:gd name="connsiteY58" fmla="*/ 4976666 h 4976666"/>
              <a:gd name="connsiteX59" fmla="*/ 2100372 w 2787113"/>
              <a:gd name="connsiteY59" fmla="*/ 4967258 h 4976666"/>
              <a:gd name="connsiteX60" fmla="*/ 2147409 w 2787113"/>
              <a:gd name="connsiteY60" fmla="*/ 4957851 h 4976666"/>
              <a:gd name="connsiteX61" fmla="*/ 2260298 w 2787113"/>
              <a:gd name="connsiteY61" fmla="*/ 4929629 h 4976666"/>
              <a:gd name="connsiteX62" fmla="*/ 2316743 w 2787113"/>
              <a:gd name="connsiteY62" fmla="*/ 4920221 h 4976666"/>
              <a:gd name="connsiteX63" fmla="*/ 2344965 w 2787113"/>
              <a:gd name="connsiteY63" fmla="*/ 4910814 h 4976666"/>
              <a:gd name="connsiteX64" fmla="*/ 2392002 w 2787113"/>
              <a:gd name="connsiteY64" fmla="*/ 4901406 h 4976666"/>
              <a:gd name="connsiteX65" fmla="*/ 2429632 w 2787113"/>
              <a:gd name="connsiteY65" fmla="*/ 4891999 h 4976666"/>
              <a:gd name="connsiteX66" fmla="*/ 2504891 w 2787113"/>
              <a:gd name="connsiteY66" fmla="*/ 4854369 h 4976666"/>
              <a:gd name="connsiteX67" fmla="*/ 2589558 w 2787113"/>
              <a:gd name="connsiteY67" fmla="*/ 4826147 h 4976666"/>
              <a:gd name="connsiteX68" fmla="*/ 2608372 w 2787113"/>
              <a:gd name="connsiteY68" fmla="*/ 4797925 h 4976666"/>
              <a:gd name="connsiteX69" fmla="*/ 2646002 w 2787113"/>
              <a:gd name="connsiteY69" fmla="*/ 4722666 h 4976666"/>
              <a:gd name="connsiteX70" fmla="*/ 2674224 w 2787113"/>
              <a:gd name="connsiteY70" fmla="*/ 4694443 h 4976666"/>
              <a:gd name="connsiteX71" fmla="*/ 2683632 w 2787113"/>
              <a:gd name="connsiteY71" fmla="*/ 4666221 h 4976666"/>
              <a:gd name="connsiteX72" fmla="*/ 2749483 w 2787113"/>
              <a:gd name="connsiteY72" fmla="*/ 4590962 h 4976666"/>
              <a:gd name="connsiteX73" fmla="*/ 2768298 w 2787113"/>
              <a:gd name="connsiteY73" fmla="*/ 4534517 h 4976666"/>
              <a:gd name="connsiteX74" fmla="*/ 2787113 w 2787113"/>
              <a:gd name="connsiteY74" fmla="*/ 4449851 h 4976666"/>
              <a:gd name="connsiteX75" fmla="*/ 2768298 w 2787113"/>
              <a:gd name="connsiteY75" fmla="*/ 2775332 h 4976666"/>
              <a:gd name="connsiteX76" fmla="*/ 2758891 w 2787113"/>
              <a:gd name="connsiteY76" fmla="*/ 2587184 h 4976666"/>
              <a:gd name="connsiteX77" fmla="*/ 2740076 w 2787113"/>
              <a:gd name="connsiteY77" fmla="*/ 2427258 h 4976666"/>
              <a:gd name="connsiteX78" fmla="*/ 2721261 w 2787113"/>
              <a:gd name="connsiteY78" fmla="*/ 2192073 h 4976666"/>
              <a:gd name="connsiteX79" fmla="*/ 2693039 w 2787113"/>
              <a:gd name="connsiteY79" fmla="*/ 2003925 h 4976666"/>
              <a:gd name="connsiteX80" fmla="*/ 2674224 w 2787113"/>
              <a:gd name="connsiteY80" fmla="*/ 1919258 h 4976666"/>
              <a:gd name="connsiteX81" fmla="*/ 2664817 w 2787113"/>
              <a:gd name="connsiteY81" fmla="*/ 1891036 h 4976666"/>
              <a:gd name="connsiteX82" fmla="*/ 2655409 w 2787113"/>
              <a:gd name="connsiteY82" fmla="*/ 1853406 h 4976666"/>
              <a:gd name="connsiteX83" fmla="*/ 2636595 w 2787113"/>
              <a:gd name="connsiteY83" fmla="*/ 1806369 h 4976666"/>
              <a:gd name="connsiteX84" fmla="*/ 2617780 w 2787113"/>
              <a:gd name="connsiteY84" fmla="*/ 1721703 h 4976666"/>
              <a:gd name="connsiteX85" fmla="*/ 2608372 w 2787113"/>
              <a:gd name="connsiteY85" fmla="*/ 1674666 h 4976666"/>
              <a:gd name="connsiteX86" fmla="*/ 2570743 w 2787113"/>
              <a:gd name="connsiteY86" fmla="*/ 1561777 h 4976666"/>
              <a:gd name="connsiteX87" fmla="*/ 2551928 w 2787113"/>
              <a:gd name="connsiteY87" fmla="*/ 1505332 h 4976666"/>
              <a:gd name="connsiteX88" fmla="*/ 2542520 w 2787113"/>
              <a:gd name="connsiteY88" fmla="*/ 1458295 h 4976666"/>
              <a:gd name="connsiteX89" fmla="*/ 2514298 w 2787113"/>
              <a:gd name="connsiteY89" fmla="*/ 1335999 h 4976666"/>
              <a:gd name="connsiteX90" fmla="*/ 2504891 w 2787113"/>
              <a:gd name="connsiteY90" fmla="*/ 1270147 h 4976666"/>
              <a:gd name="connsiteX91" fmla="*/ 2486076 w 2787113"/>
              <a:gd name="connsiteY91" fmla="*/ 1157258 h 4976666"/>
              <a:gd name="connsiteX92" fmla="*/ 2476669 w 2787113"/>
              <a:gd name="connsiteY92" fmla="*/ 1081999 h 4976666"/>
              <a:gd name="connsiteX93" fmla="*/ 2457854 w 2787113"/>
              <a:gd name="connsiteY93" fmla="*/ 1016147 h 4976666"/>
              <a:gd name="connsiteX94" fmla="*/ 2439039 w 2787113"/>
              <a:gd name="connsiteY94" fmla="*/ 875036 h 4976666"/>
              <a:gd name="connsiteX95" fmla="*/ 2420224 w 2787113"/>
              <a:gd name="connsiteY95" fmla="*/ 818591 h 4976666"/>
              <a:gd name="connsiteX96" fmla="*/ 2392002 w 2787113"/>
              <a:gd name="connsiteY96" fmla="*/ 639851 h 4976666"/>
              <a:gd name="connsiteX97" fmla="*/ 2363780 w 2787113"/>
              <a:gd name="connsiteY97" fmla="*/ 564591 h 4976666"/>
              <a:gd name="connsiteX98" fmla="*/ 2335558 w 2787113"/>
              <a:gd name="connsiteY98" fmla="*/ 461110 h 4976666"/>
              <a:gd name="connsiteX99" fmla="*/ 2307335 w 2787113"/>
              <a:gd name="connsiteY99" fmla="*/ 385851 h 4976666"/>
              <a:gd name="connsiteX100" fmla="*/ 2279113 w 2787113"/>
              <a:gd name="connsiteY100" fmla="*/ 357629 h 4976666"/>
              <a:gd name="connsiteX101" fmla="*/ 2241483 w 2787113"/>
              <a:gd name="connsiteY101" fmla="*/ 301184 h 4976666"/>
              <a:gd name="connsiteX102" fmla="*/ 2090965 w 2787113"/>
              <a:gd name="connsiteY102" fmla="*/ 216517 h 4976666"/>
              <a:gd name="connsiteX103" fmla="*/ 1940446 w 2787113"/>
              <a:gd name="connsiteY103" fmla="*/ 131851 h 4976666"/>
              <a:gd name="connsiteX104" fmla="*/ 1865187 w 2787113"/>
              <a:gd name="connsiteY104" fmla="*/ 75406 h 4976666"/>
              <a:gd name="connsiteX105" fmla="*/ 1799335 w 2787113"/>
              <a:gd name="connsiteY105" fmla="*/ 37777 h 4976666"/>
              <a:gd name="connsiteX106" fmla="*/ 1771113 w 2787113"/>
              <a:gd name="connsiteY106" fmla="*/ 28369 h 4976666"/>
              <a:gd name="connsiteX107" fmla="*/ 1620595 w 2787113"/>
              <a:gd name="connsiteY107" fmla="*/ 18962 h 4976666"/>
              <a:gd name="connsiteX108" fmla="*/ 1554743 w 2787113"/>
              <a:gd name="connsiteY108" fmla="*/ 147 h 4976666"/>
              <a:gd name="connsiteX109" fmla="*/ 1206669 w 2787113"/>
              <a:gd name="connsiteY109" fmla="*/ 28369 h 4976666"/>
              <a:gd name="connsiteX110" fmla="*/ 1178446 w 2787113"/>
              <a:gd name="connsiteY110" fmla="*/ 47184 h 4976666"/>
              <a:gd name="connsiteX111" fmla="*/ 1131409 w 2787113"/>
              <a:gd name="connsiteY111" fmla="*/ 65999 h 4976666"/>
              <a:gd name="connsiteX112" fmla="*/ 1112595 w 2787113"/>
              <a:gd name="connsiteY112" fmla="*/ 94221 h 4976666"/>
              <a:gd name="connsiteX113" fmla="*/ 1103187 w 2787113"/>
              <a:gd name="connsiteY113" fmla="*/ 103629 h 4976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2787113" h="4976666">
                <a:moveTo>
                  <a:pt x="1225483" y="84814"/>
                </a:moveTo>
                <a:cubicBezTo>
                  <a:pt x="1194125" y="87950"/>
                  <a:pt x="1162607" y="89764"/>
                  <a:pt x="1131409" y="94221"/>
                </a:cubicBezTo>
                <a:cubicBezTo>
                  <a:pt x="1118610" y="96049"/>
                  <a:pt x="1104538" y="96457"/>
                  <a:pt x="1093780" y="103629"/>
                </a:cubicBezTo>
                <a:cubicBezTo>
                  <a:pt x="1084373" y="109901"/>
                  <a:pt x="1082960" y="123856"/>
                  <a:pt x="1074965" y="131851"/>
                </a:cubicBezTo>
                <a:cubicBezTo>
                  <a:pt x="1066970" y="139846"/>
                  <a:pt x="1056150" y="144394"/>
                  <a:pt x="1046743" y="150666"/>
                </a:cubicBezTo>
                <a:cubicBezTo>
                  <a:pt x="1043607" y="163209"/>
                  <a:pt x="1044507" y="177537"/>
                  <a:pt x="1037335" y="188295"/>
                </a:cubicBezTo>
                <a:cubicBezTo>
                  <a:pt x="1031063" y="197702"/>
                  <a:pt x="1017108" y="199115"/>
                  <a:pt x="1009113" y="207110"/>
                </a:cubicBezTo>
                <a:cubicBezTo>
                  <a:pt x="946397" y="269826"/>
                  <a:pt x="1037335" y="203974"/>
                  <a:pt x="962076" y="254147"/>
                </a:cubicBezTo>
                <a:cubicBezTo>
                  <a:pt x="920489" y="316526"/>
                  <a:pt x="969367" y="247207"/>
                  <a:pt x="915039" y="310591"/>
                </a:cubicBezTo>
                <a:cubicBezTo>
                  <a:pt x="904835" y="322495"/>
                  <a:pt x="897904" y="337134"/>
                  <a:pt x="886817" y="348221"/>
                </a:cubicBezTo>
                <a:cubicBezTo>
                  <a:pt x="878822" y="356216"/>
                  <a:pt x="866590" y="359041"/>
                  <a:pt x="858595" y="367036"/>
                </a:cubicBezTo>
                <a:cubicBezTo>
                  <a:pt x="807337" y="418294"/>
                  <a:pt x="856052" y="396106"/>
                  <a:pt x="802150" y="414073"/>
                </a:cubicBezTo>
                <a:cubicBezTo>
                  <a:pt x="767885" y="482604"/>
                  <a:pt x="802760" y="422769"/>
                  <a:pt x="745706" y="489332"/>
                </a:cubicBezTo>
                <a:cubicBezTo>
                  <a:pt x="703895" y="538111"/>
                  <a:pt x="753022" y="500133"/>
                  <a:pt x="698669" y="536369"/>
                </a:cubicBezTo>
                <a:cubicBezTo>
                  <a:pt x="641811" y="650084"/>
                  <a:pt x="714227" y="509142"/>
                  <a:pt x="661039" y="602221"/>
                </a:cubicBezTo>
                <a:cubicBezTo>
                  <a:pt x="654081" y="614397"/>
                  <a:pt x="650375" y="628439"/>
                  <a:pt x="642224" y="639851"/>
                </a:cubicBezTo>
                <a:cubicBezTo>
                  <a:pt x="634491" y="650677"/>
                  <a:pt x="621735" y="657247"/>
                  <a:pt x="614002" y="668073"/>
                </a:cubicBezTo>
                <a:cubicBezTo>
                  <a:pt x="593409" y="696903"/>
                  <a:pt x="589527" y="740835"/>
                  <a:pt x="557558" y="762147"/>
                </a:cubicBezTo>
                <a:lnTo>
                  <a:pt x="529335" y="780962"/>
                </a:lnTo>
                <a:cubicBezTo>
                  <a:pt x="519928" y="793505"/>
                  <a:pt x="512200" y="807504"/>
                  <a:pt x="501113" y="818591"/>
                </a:cubicBezTo>
                <a:cubicBezTo>
                  <a:pt x="493118" y="826586"/>
                  <a:pt x="479463" y="828206"/>
                  <a:pt x="472891" y="837406"/>
                </a:cubicBezTo>
                <a:cubicBezTo>
                  <a:pt x="463076" y="851147"/>
                  <a:pt x="461153" y="869110"/>
                  <a:pt x="454076" y="884443"/>
                </a:cubicBezTo>
                <a:cubicBezTo>
                  <a:pt x="442322" y="909909"/>
                  <a:pt x="432004" y="936366"/>
                  <a:pt x="416446" y="959703"/>
                </a:cubicBezTo>
                <a:cubicBezTo>
                  <a:pt x="410175" y="969110"/>
                  <a:pt x="402688" y="977813"/>
                  <a:pt x="397632" y="987925"/>
                </a:cubicBezTo>
                <a:cubicBezTo>
                  <a:pt x="377162" y="1028865"/>
                  <a:pt x="402031" y="1008106"/>
                  <a:pt x="369409" y="1053777"/>
                </a:cubicBezTo>
                <a:cubicBezTo>
                  <a:pt x="361676" y="1064603"/>
                  <a:pt x="350594" y="1072592"/>
                  <a:pt x="341187" y="1081999"/>
                </a:cubicBezTo>
                <a:cubicBezTo>
                  <a:pt x="306882" y="1184918"/>
                  <a:pt x="361593" y="1029031"/>
                  <a:pt x="312965" y="1138443"/>
                </a:cubicBezTo>
                <a:cubicBezTo>
                  <a:pt x="304910" y="1156566"/>
                  <a:pt x="298960" y="1175647"/>
                  <a:pt x="294150" y="1194888"/>
                </a:cubicBezTo>
                <a:cubicBezTo>
                  <a:pt x="291014" y="1207431"/>
                  <a:pt x="286990" y="1219785"/>
                  <a:pt x="284743" y="1232517"/>
                </a:cubicBezTo>
                <a:cubicBezTo>
                  <a:pt x="284727" y="1232609"/>
                  <a:pt x="265787" y="1367872"/>
                  <a:pt x="256520" y="1401851"/>
                </a:cubicBezTo>
                <a:cubicBezTo>
                  <a:pt x="227395" y="1508642"/>
                  <a:pt x="252547" y="1419206"/>
                  <a:pt x="218891" y="1486517"/>
                </a:cubicBezTo>
                <a:cubicBezTo>
                  <a:pt x="211339" y="1501621"/>
                  <a:pt x="206934" y="1518123"/>
                  <a:pt x="200076" y="1533554"/>
                </a:cubicBezTo>
                <a:cubicBezTo>
                  <a:pt x="194380" y="1546369"/>
                  <a:pt x="187533" y="1558641"/>
                  <a:pt x="181261" y="1571184"/>
                </a:cubicBezTo>
                <a:cubicBezTo>
                  <a:pt x="178125" y="1583727"/>
                  <a:pt x="176947" y="1596930"/>
                  <a:pt x="171854" y="1608814"/>
                </a:cubicBezTo>
                <a:cubicBezTo>
                  <a:pt x="167400" y="1619206"/>
                  <a:pt x="156614" y="1626310"/>
                  <a:pt x="153039" y="1637036"/>
                </a:cubicBezTo>
                <a:cubicBezTo>
                  <a:pt x="106187" y="1777593"/>
                  <a:pt x="177998" y="1624748"/>
                  <a:pt x="124817" y="1731110"/>
                </a:cubicBezTo>
                <a:cubicBezTo>
                  <a:pt x="118692" y="1786233"/>
                  <a:pt x="114949" y="1827945"/>
                  <a:pt x="106002" y="1881629"/>
                </a:cubicBezTo>
                <a:cubicBezTo>
                  <a:pt x="103373" y="1897401"/>
                  <a:pt x="98856" y="1912837"/>
                  <a:pt x="96595" y="1928666"/>
                </a:cubicBezTo>
                <a:cubicBezTo>
                  <a:pt x="90437" y="1971771"/>
                  <a:pt x="89931" y="2017839"/>
                  <a:pt x="77780" y="2060369"/>
                </a:cubicBezTo>
                <a:cubicBezTo>
                  <a:pt x="69607" y="2088973"/>
                  <a:pt x="58965" y="2116814"/>
                  <a:pt x="49558" y="2145036"/>
                </a:cubicBezTo>
                <a:lnTo>
                  <a:pt x="30743" y="2201480"/>
                </a:lnTo>
                <a:cubicBezTo>
                  <a:pt x="433" y="2555092"/>
                  <a:pt x="-10552" y="2541784"/>
                  <a:pt x="11928" y="2916443"/>
                </a:cubicBezTo>
                <a:cubicBezTo>
                  <a:pt x="13660" y="2945302"/>
                  <a:pt x="24471" y="2972888"/>
                  <a:pt x="30743" y="3001110"/>
                </a:cubicBezTo>
                <a:cubicBezTo>
                  <a:pt x="70041" y="3512004"/>
                  <a:pt x="15930" y="2777060"/>
                  <a:pt x="58965" y="4186443"/>
                </a:cubicBezTo>
                <a:cubicBezTo>
                  <a:pt x="60698" y="4243209"/>
                  <a:pt x="70107" y="4299506"/>
                  <a:pt x="77780" y="4355777"/>
                </a:cubicBezTo>
                <a:cubicBezTo>
                  <a:pt x="79527" y="4368587"/>
                  <a:pt x="80773" y="4382180"/>
                  <a:pt x="87187" y="4393406"/>
                </a:cubicBezTo>
                <a:cubicBezTo>
                  <a:pt x="93788" y="4404957"/>
                  <a:pt x="106002" y="4412221"/>
                  <a:pt x="115409" y="4421629"/>
                </a:cubicBezTo>
                <a:lnTo>
                  <a:pt x="143632" y="4506295"/>
                </a:lnTo>
                <a:lnTo>
                  <a:pt x="153039" y="4534517"/>
                </a:lnTo>
                <a:cubicBezTo>
                  <a:pt x="188314" y="4957830"/>
                  <a:pt x="135382" y="4374470"/>
                  <a:pt x="181261" y="4741480"/>
                </a:cubicBezTo>
                <a:cubicBezTo>
                  <a:pt x="184397" y="4766567"/>
                  <a:pt x="181279" y="4793266"/>
                  <a:pt x="190669" y="4816740"/>
                </a:cubicBezTo>
                <a:cubicBezTo>
                  <a:pt x="197517" y="4833860"/>
                  <a:pt x="274604" y="4854247"/>
                  <a:pt x="275335" y="4854369"/>
                </a:cubicBezTo>
                <a:cubicBezTo>
                  <a:pt x="331354" y="4863706"/>
                  <a:pt x="387919" y="4871001"/>
                  <a:pt x="444669" y="4873184"/>
                </a:cubicBezTo>
                <a:cubicBezTo>
                  <a:pt x="632704" y="4880416"/>
                  <a:pt x="820965" y="4879455"/>
                  <a:pt x="1009113" y="4882591"/>
                </a:cubicBezTo>
                <a:cubicBezTo>
                  <a:pt x="1083999" y="4932516"/>
                  <a:pt x="1027912" y="4902022"/>
                  <a:pt x="1206669" y="4910814"/>
                </a:cubicBezTo>
                <a:lnTo>
                  <a:pt x="1611187" y="4929629"/>
                </a:lnTo>
                <a:cubicBezTo>
                  <a:pt x="1633138" y="4932765"/>
                  <a:pt x="1655647" y="4933202"/>
                  <a:pt x="1677039" y="4939036"/>
                </a:cubicBezTo>
                <a:cubicBezTo>
                  <a:pt x="1690569" y="4942726"/>
                  <a:pt x="1701648" y="4952643"/>
                  <a:pt x="1714669" y="4957851"/>
                </a:cubicBezTo>
                <a:cubicBezTo>
                  <a:pt x="1733083" y="4965217"/>
                  <a:pt x="1752298" y="4970394"/>
                  <a:pt x="1771113" y="4976666"/>
                </a:cubicBezTo>
                <a:cubicBezTo>
                  <a:pt x="1880866" y="4973530"/>
                  <a:pt x="1990711" y="4972741"/>
                  <a:pt x="2100372" y="4967258"/>
                </a:cubicBezTo>
                <a:cubicBezTo>
                  <a:pt x="2116342" y="4966460"/>
                  <a:pt x="2131677" y="4960711"/>
                  <a:pt x="2147409" y="4957851"/>
                </a:cubicBezTo>
                <a:cubicBezTo>
                  <a:pt x="2327916" y="4925031"/>
                  <a:pt x="2077107" y="4975426"/>
                  <a:pt x="2260298" y="4929629"/>
                </a:cubicBezTo>
                <a:cubicBezTo>
                  <a:pt x="2278803" y="4925003"/>
                  <a:pt x="2298123" y="4924359"/>
                  <a:pt x="2316743" y="4920221"/>
                </a:cubicBezTo>
                <a:cubicBezTo>
                  <a:pt x="2326423" y="4918070"/>
                  <a:pt x="2335345" y="4913219"/>
                  <a:pt x="2344965" y="4910814"/>
                </a:cubicBezTo>
                <a:cubicBezTo>
                  <a:pt x="2360477" y="4906936"/>
                  <a:pt x="2376393" y="4904875"/>
                  <a:pt x="2392002" y="4901406"/>
                </a:cubicBezTo>
                <a:cubicBezTo>
                  <a:pt x="2404623" y="4898601"/>
                  <a:pt x="2417089" y="4895135"/>
                  <a:pt x="2429632" y="4891999"/>
                </a:cubicBezTo>
                <a:cubicBezTo>
                  <a:pt x="2454718" y="4879456"/>
                  <a:pt x="2478283" y="4863238"/>
                  <a:pt x="2504891" y="4854369"/>
                </a:cubicBezTo>
                <a:lnTo>
                  <a:pt x="2589558" y="4826147"/>
                </a:lnTo>
                <a:cubicBezTo>
                  <a:pt x="2595829" y="4816740"/>
                  <a:pt x="2602958" y="4807851"/>
                  <a:pt x="2608372" y="4797925"/>
                </a:cubicBezTo>
                <a:cubicBezTo>
                  <a:pt x="2621803" y="4773302"/>
                  <a:pt x="2626170" y="4742499"/>
                  <a:pt x="2646002" y="4722666"/>
                </a:cubicBezTo>
                <a:lnTo>
                  <a:pt x="2674224" y="4694443"/>
                </a:lnTo>
                <a:cubicBezTo>
                  <a:pt x="2677360" y="4685036"/>
                  <a:pt x="2677437" y="4673964"/>
                  <a:pt x="2683632" y="4666221"/>
                </a:cubicBezTo>
                <a:cubicBezTo>
                  <a:pt x="2727532" y="4611346"/>
                  <a:pt x="2711855" y="4703846"/>
                  <a:pt x="2749483" y="4590962"/>
                </a:cubicBezTo>
                <a:cubicBezTo>
                  <a:pt x="2755755" y="4572147"/>
                  <a:pt x="2763487" y="4553758"/>
                  <a:pt x="2768298" y="4534517"/>
                </a:cubicBezTo>
                <a:cubicBezTo>
                  <a:pt x="2781584" y="4481376"/>
                  <a:pt x="2775171" y="4509566"/>
                  <a:pt x="2787113" y="4449851"/>
                </a:cubicBezTo>
                <a:cubicBezTo>
                  <a:pt x="2780841" y="3891678"/>
                  <a:pt x="2776755" y="3333476"/>
                  <a:pt x="2768298" y="2775332"/>
                </a:cubicBezTo>
                <a:cubicBezTo>
                  <a:pt x="2767347" y="2712545"/>
                  <a:pt x="2763966" y="2649773"/>
                  <a:pt x="2758891" y="2587184"/>
                </a:cubicBezTo>
                <a:cubicBezTo>
                  <a:pt x="2754553" y="2533683"/>
                  <a:pt x="2746004" y="2480606"/>
                  <a:pt x="2740076" y="2427258"/>
                </a:cubicBezTo>
                <a:cubicBezTo>
                  <a:pt x="2720854" y="2254263"/>
                  <a:pt x="2740430" y="2412517"/>
                  <a:pt x="2721261" y="2192073"/>
                </a:cubicBezTo>
                <a:cubicBezTo>
                  <a:pt x="2716474" y="2137028"/>
                  <a:pt x="2701899" y="2054130"/>
                  <a:pt x="2693039" y="2003925"/>
                </a:cubicBezTo>
                <a:cubicBezTo>
                  <a:pt x="2688560" y="1978545"/>
                  <a:pt x="2681475" y="1944636"/>
                  <a:pt x="2674224" y="1919258"/>
                </a:cubicBezTo>
                <a:cubicBezTo>
                  <a:pt x="2671500" y="1909723"/>
                  <a:pt x="2667541" y="1900571"/>
                  <a:pt x="2664817" y="1891036"/>
                </a:cubicBezTo>
                <a:cubicBezTo>
                  <a:pt x="2661265" y="1878604"/>
                  <a:pt x="2659498" y="1865672"/>
                  <a:pt x="2655409" y="1853406"/>
                </a:cubicBezTo>
                <a:cubicBezTo>
                  <a:pt x="2650069" y="1837386"/>
                  <a:pt x="2641234" y="1822606"/>
                  <a:pt x="2636595" y="1806369"/>
                </a:cubicBezTo>
                <a:cubicBezTo>
                  <a:pt x="2628653" y="1778571"/>
                  <a:pt x="2623838" y="1749972"/>
                  <a:pt x="2617780" y="1721703"/>
                </a:cubicBezTo>
                <a:cubicBezTo>
                  <a:pt x="2614430" y="1706068"/>
                  <a:pt x="2612884" y="1690006"/>
                  <a:pt x="2608372" y="1674666"/>
                </a:cubicBezTo>
                <a:cubicBezTo>
                  <a:pt x="2597180" y="1636613"/>
                  <a:pt x="2583286" y="1599407"/>
                  <a:pt x="2570743" y="1561777"/>
                </a:cubicBezTo>
                <a:cubicBezTo>
                  <a:pt x="2564471" y="1542962"/>
                  <a:pt x="2555818" y="1524780"/>
                  <a:pt x="2551928" y="1505332"/>
                </a:cubicBezTo>
                <a:cubicBezTo>
                  <a:pt x="2548792" y="1489653"/>
                  <a:pt x="2546115" y="1473875"/>
                  <a:pt x="2542520" y="1458295"/>
                </a:cubicBezTo>
                <a:cubicBezTo>
                  <a:pt x="2529346" y="1401206"/>
                  <a:pt x="2522892" y="1387565"/>
                  <a:pt x="2514298" y="1335999"/>
                </a:cubicBezTo>
                <a:cubicBezTo>
                  <a:pt x="2510653" y="1314127"/>
                  <a:pt x="2508349" y="1292049"/>
                  <a:pt x="2504891" y="1270147"/>
                </a:cubicBezTo>
                <a:cubicBezTo>
                  <a:pt x="2498941" y="1232465"/>
                  <a:pt x="2490808" y="1195112"/>
                  <a:pt x="2486076" y="1157258"/>
                </a:cubicBezTo>
                <a:cubicBezTo>
                  <a:pt x="2482940" y="1132172"/>
                  <a:pt x="2481627" y="1106790"/>
                  <a:pt x="2476669" y="1081999"/>
                </a:cubicBezTo>
                <a:cubicBezTo>
                  <a:pt x="2472192" y="1059613"/>
                  <a:pt x="2464126" y="1038098"/>
                  <a:pt x="2457854" y="1016147"/>
                </a:cubicBezTo>
                <a:cubicBezTo>
                  <a:pt x="2454723" y="987967"/>
                  <a:pt x="2447483" y="908812"/>
                  <a:pt x="2439039" y="875036"/>
                </a:cubicBezTo>
                <a:cubicBezTo>
                  <a:pt x="2434229" y="855795"/>
                  <a:pt x="2424767" y="837897"/>
                  <a:pt x="2420224" y="818591"/>
                </a:cubicBezTo>
                <a:cubicBezTo>
                  <a:pt x="2382074" y="656455"/>
                  <a:pt x="2416439" y="774258"/>
                  <a:pt x="2392002" y="639851"/>
                </a:cubicBezTo>
                <a:cubicBezTo>
                  <a:pt x="2389544" y="626331"/>
                  <a:pt x="2365350" y="568516"/>
                  <a:pt x="2363780" y="564591"/>
                </a:cubicBezTo>
                <a:cubicBezTo>
                  <a:pt x="2346851" y="429166"/>
                  <a:pt x="2371132" y="532258"/>
                  <a:pt x="2335558" y="461110"/>
                </a:cubicBezTo>
                <a:cubicBezTo>
                  <a:pt x="2313671" y="417336"/>
                  <a:pt x="2341990" y="441298"/>
                  <a:pt x="2307335" y="385851"/>
                </a:cubicBezTo>
                <a:cubicBezTo>
                  <a:pt x="2300284" y="374569"/>
                  <a:pt x="2287281" y="368131"/>
                  <a:pt x="2279113" y="357629"/>
                </a:cubicBezTo>
                <a:cubicBezTo>
                  <a:pt x="2265230" y="339780"/>
                  <a:pt x="2259573" y="314752"/>
                  <a:pt x="2241483" y="301184"/>
                </a:cubicBezTo>
                <a:cubicBezTo>
                  <a:pt x="2122903" y="212248"/>
                  <a:pt x="2344782" y="375153"/>
                  <a:pt x="2090965" y="216517"/>
                </a:cubicBezTo>
                <a:cubicBezTo>
                  <a:pt x="1930612" y="116296"/>
                  <a:pt x="2100293" y="219039"/>
                  <a:pt x="1940446" y="131851"/>
                </a:cubicBezTo>
                <a:cubicBezTo>
                  <a:pt x="1914455" y="117674"/>
                  <a:pt x="1887421" y="92082"/>
                  <a:pt x="1865187" y="75406"/>
                </a:cubicBezTo>
                <a:cubicBezTo>
                  <a:pt x="1844188" y="59657"/>
                  <a:pt x="1823645" y="48196"/>
                  <a:pt x="1799335" y="37777"/>
                </a:cubicBezTo>
                <a:cubicBezTo>
                  <a:pt x="1790220" y="33871"/>
                  <a:pt x="1780975" y="29407"/>
                  <a:pt x="1771113" y="28369"/>
                </a:cubicBezTo>
                <a:cubicBezTo>
                  <a:pt x="1721119" y="23106"/>
                  <a:pt x="1670768" y="22098"/>
                  <a:pt x="1620595" y="18962"/>
                </a:cubicBezTo>
                <a:cubicBezTo>
                  <a:pt x="1598644" y="12690"/>
                  <a:pt x="1577572" y="147"/>
                  <a:pt x="1554743" y="147"/>
                </a:cubicBezTo>
                <a:cubicBezTo>
                  <a:pt x="1309783" y="147"/>
                  <a:pt x="1335098" y="-3737"/>
                  <a:pt x="1206669" y="28369"/>
                </a:cubicBezTo>
                <a:cubicBezTo>
                  <a:pt x="1197261" y="34641"/>
                  <a:pt x="1188559" y="42128"/>
                  <a:pt x="1178446" y="47184"/>
                </a:cubicBezTo>
                <a:cubicBezTo>
                  <a:pt x="1163342" y="54736"/>
                  <a:pt x="1145150" y="56184"/>
                  <a:pt x="1131409" y="65999"/>
                </a:cubicBezTo>
                <a:cubicBezTo>
                  <a:pt x="1122209" y="72571"/>
                  <a:pt x="1119379" y="85176"/>
                  <a:pt x="1112595" y="94221"/>
                </a:cubicBezTo>
                <a:cubicBezTo>
                  <a:pt x="1109934" y="97769"/>
                  <a:pt x="1106323" y="100493"/>
                  <a:pt x="1103187" y="103629"/>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reeform 6"/>
          <p:cNvSpPr/>
          <p:nvPr/>
        </p:nvSpPr>
        <p:spPr>
          <a:xfrm>
            <a:off x="5903707" y="744309"/>
            <a:ext cx="3241526" cy="1335316"/>
          </a:xfrm>
          <a:custGeom>
            <a:avLst/>
            <a:gdLst>
              <a:gd name="connsiteX0" fmla="*/ 2525918 w 3241526"/>
              <a:gd name="connsiteY0" fmla="*/ 65316 h 1335316"/>
              <a:gd name="connsiteX1" fmla="*/ 1303543 w 3241526"/>
              <a:gd name="connsiteY1" fmla="*/ 49441 h 1335316"/>
              <a:gd name="connsiteX2" fmla="*/ 1192418 w 3241526"/>
              <a:gd name="connsiteY2" fmla="*/ 33566 h 1335316"/>
              <a:gd name="connsiteX3" fmla="*/ 970168 w 3241526"/>
              <a:gd name="connsiteY3" fmla="*/ 17691 h 1335316"/>
              <a:gd name="connsiteX4" fmla="*/ 779668 w 3241526"/>
              <a:gd name="connsiteY4" fmla="*/ 1816 h 1335316"/>
              <a:gd name="connsiteX5" fmla="*/ 208168 w 3241526"/>
              <a:gd name="connsiteY5" fmla="*/ 33566 h 1335316"/>
              <a:gd name="connsiteX6" fmla="*/ 160543 w 3241526"/>
              <a:gd name="connsiteY6" fmla="*/ 49441 h 1335316"/>
              <a:gd name="connsiteX7" fmla="*/ 112918 w 3241526"/>
              <a:gd name="connsiteY7" fmla="*/ 81191 h 1335316"/>
              <a:gd name="connsiteX8" fmla="*/ 81168 w 3241526"/>
              <a:gd name="connsiteY8" fmla="*/ 176441 h 1335316"/>
              <a:gd name="connsiteX9" fmla="*/ 49418 w 3241526"/>
              <a:gd name="connsiteY9" fmla="*/ 287566 h 1335316"/>
              <a:gd name="connsiteX10" fmla="*/ 33543 w 3241526"/>
              <a:gd name="connsiteY10" fmla="*/ 398691 h 1335316"/>
              <a:gd name="connsiteX11" fmla="*/ 17668 w 3241526"/>
              <a:gd name="connsiteY11" fmla="*/ 859066 h 1335316"/>
              <a:gd name="connsiteX12" fmla="*/ 1793 w 3241526"/>
              <a:gd name="connsiteY12" fmla="*/ 986066 h 1335316"/>
              <a:gd name="connsiteX13" fmla="*/ 17668 w 3241526"/>
              <a:gd name="connsiteY13" fmla="*/ 1176566 h 1335316"/>
              <a:gd name="connsiteX14" fmla="*/ 112918 w 3241526"/>
              <a:gd name="connsiteY14" fmla="*/ 1240066 h 1335316"/>
              <a:gd name="connsiteX15" fmla="*/ 160543 w 3241526"/>
              <a:gd name="connsiteY15" fmla="*/ 1287691 h 1335316"/>
              <a:gd name="connsiteX16" fmla="*/ 255793 w 3241526"/>
              <a:gd name="connsiteY16" fmla="*/ 1319441 h 1335316"/>
              <a:gd name="connsiteX17" fmla="*/ 303418 w 3241526"/>
              <a:gd name="connsiteY17" fmla="*/ 1335316 h 1335316"/>
              <a:gd name="connsiteX18" fmla="*/ 1049543 w 3241526"/>
              <a:gd name="connsiteY18" fmla="*/ 1319441 h 1335316"/>
              <a:gd name="connsiteX19" fmla="*/ 1097168 w 3241526"/>
              <a:gd name="connsiteY19" fmla="*/ 1287691 h 1335316"/>
              <a:gd name="connsiteX20" fmla="*/ 1144793 w 3241526"/>
              <a:gd name="connsiteY20" fmla="*/ 1271816 h 1335316"/>
              <a:gd name="connsiteX21" fmla="*/ 1494043 w 3241526"/>
              <a:gd name="connsiteY21" fmla="*/ 1240066 h 1335316"/>
              <a:gd name="connsiteX22" fmla="*/ 1795668 w 3241526"/>
              <a:gd name="connsiteY22" fmla="*/ 1240066 h 1335316"/>
              <a:gd name="connsiteX23" fmla="*/ 2398918 w 3241526"/>
              <a:gd name="connsiteY23" fmla="*/ 1271816 h 1335316"/>
              <a:gd name="connsiteX24" fmla="*/ 3018043 w 3241526"/>
              <a:gd name="connsiteY24" fmla="*/ 1255941 h 1335316"/>
              <a:gd name="connsiteX25" fmla="*/ 3097418 w 3241526"/>
              <a:gd name="connsiteY25" fmla="*/ 1160691 h 1335316"/>
              <a:gd name="connsiteX26" fmla="*/ 3192668 w 3241526"/>
              <a:gd name="connsiteY26" fmla="*/ 1065441 h 1335316"/>
              <a:gd name="connsiteX27" fmla="*/ 3192668 w 3241526"/>
              <a:gd name="connsiteY27" fmla="*/ 224066 h 1335316"/>
              <a:gd name="connsiteX28" fmla="*/ 3097418 w 3241526"/>
              <a:gd name="connsiteY28" fmla="*/ 160566 h 1335316"/>
              <a:gd name="connsiteX29" fmla="*/ 3033918 w 3241526"/>
              <a:gd name="connsiteY29" fmla="*/ 128816 h 1335316"/>
              <a:gd name="connsiteX30" fmla="*/ 2875168 w 3241526"/>
              <a:gd name="connsiteY30" fmla="*/ 81191 h 1335316"/>
              <a:gd name="connsiteX31" fmla="*/ 2748168 w 3241526"/>
              <a:gd name="connsiteY31" fmla="*/ 65316 h 1335316"/>
              <a:gd name="connsiteX32" fmla="*/ 2525918 w 3241526"/>
              <a:gd name="connsiteY32" fmla="*/ 65316 h 133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241526" h="1335316">
                <a:moveTo>
                  <a:pt x="2525918" y="65316"/>
                </a:moveTo>
                <a:lnTo>
                  <a:pt x="1303543" y="49441"/>
                </a:lnTo>
                <a:cubicBezTo>
                  <a:pt x="1266136" y="48550"/>
                  <a:pt x="1229667" y="37114"/>
                  <a:pt x="1192418" y="33566"/>
                </a:cubicBezTo>
                <a:cubicBezTo>
                  <a:pt x="1118480" y="26524"/>
                  <a:pt x="1044221" y="23387"/>
                  <a:pt x="970168" y="17691"/>
                </a:cubicBezTo>
                <a:lnTo>
                  <a:pt x="779668" y="1816"/>
                </a:lnTo>
                <a:cubicBezTo>
                  <a:pt x="498183" y="10612"/>
                  <a:pt x="404046" y="-22399"/>
                  <a:pt x="208168" y="33566"/>
                </a:cubicBezTo>
                <a:cubicBezTo>
                  <a:pt x="192078" y="38163"/>
                  <a:pt x="175510" y="41957"/>
                  <a:pt x="160543" y="49441"/>
                </a:cubicBezTo>
                <a:cubicBezTo>
                  <a:pt x="143478" y="57974"/>
                  <a:pt x="128793" y="70608"/>
                  <a:pt x="112918" y="81191"/>
                </a:cubicBezTo>
                <a:lnTo>
                  <a:pt x="81168" y="176441"/>
                </a:lnTo>
                <a:cubicBezTo>
                  <a:pt x="67566" y="217246"/>
                  <a:pt x="57391" y="243712"/>
                  <a:pt x="49418" y="287566"/>
                </a:cubicBezTo>
                <a:cubicBezTo>
                  <a:pt x="42725" y="324380"/>
                  <a:pt x="38835" y="361649"/>
                  <a:pt x="33543" y="398691"/>
                </a:cubicBezTo>
                <a:cubicBezTo>
                  <a:pt x="28251" y="552149"/>
                  <a:pt x="25956" y="705740"/>
                  <a:pt x="17668" y="859066"/>
                </a:cubicBezTo>
                <a:cubicBezTo>
                  <a:pt x="15365" y="901667"/>
                  <a:pt x="1793" y="943403"/>
                  <a:pt x="1793" y="986066"/>
                </a:cubicBezTo>
                <a:cubicBezTo>
                  <a:pt x="1793" y="1049786"/>
                  <a:pt x="-7872" y="1118188"/>
                  <a:pt x="17668" y="1176566"/>
                </a:cubicBezTo>
                <a:cubicBezTo>
                  <a:pt x="32963" y="1211525"/>
                  <a:pt x="85936" y="1213084"/>
                  <a:pt x="112918" y="1240066"/>
                </a:cubicBezTo>
                <a:cubicBezTo>
                  <a:pt x="128793" y="1255941"/>
                  <a:pt x="140918" y="1276788"/>
                  <a:pt x="160543" y="1287691"/>
                </a:cubicBezTo>
                <a:cubicBezTo>
                  <a:pt x="189799" y="1303944"/>
                  <a:pt x="224043" y="1308858"/>
                  <a:pt x="255793" y="1319441"/>
                </a:cubicBezTo>
                <a:lnTo>
                  <a:pt x="303418" y="1335316"/>
                </a:lnTo>
                <a:cubicBezTo>
                  <a:pt x="552126" y="1330024"/>
                  <a:pt x="801225" y="1334340"/>
                  <a:pt x="1049543" y="1319441"/>
                </a:cubicBezTo>
                <a:cubicBezTo>
                  <a:pt x="1068588" y="1318298"/>
                  <a:pt x="1080103" y="1296224"/>
                  <a:pt x="1097168" y="1287691"/>
                </a:cubicBezTo>
                <a:cubicBezTo>
                  <a:pt x="1112135" y="1280207"/>
                  <a:pt x="1128178" y="1273810"/>
                  <a:pt x="1144793" y="1271816"/>
                </a:cubicBezTo>
                <a:cubicBezTo>
                  <a:pt x="1260857" y="1257888"/>
                  <a:pt x="1494043" y="1240066"/>
                  <a:pt x="1494043" y="1240066"/>
                </a:cubicBezTo>
                <a:cubicBezTo>
                  <a:pt x="1624064" y="1196726"/>
                  <a:pt x="1515248" y="1226387"/>
                  <a:pt x="1795668" y="1240066"/>
                </a:cubicBezTo>
                <a:cubicBezTo>
                  <a:pt x="2406817" y="1269878"/>
                  <a:pt x="1984799" y="1239961"/>
                  <a:pt x="2398918" y="1271816"/>
                </a:cubicBezTo>
                <a:cubicBezTo>
                  <a:pt x="2605293" y="1266524"/>
                  <a:pt x="2812530" y="1275514"/>
                  <a:pt x="3018043" y="1255941"/>
                </a:cubicBezTo>
                <a:cubicBezTo>
                  <a:pt x="3044403" y="1253431"/>
                  <a:pt x="3082751" y="1177191"/>
                  <a:pt x="3097418" y="1160691"/>
                </a:cubicBezTo>
                <a:cubicBezTo>
                  <a:pt x="3127249" y="1127131"/>
                  <a:pt x="3192668" y="1065441"/>
                  <a:pt x="3192668" y="1065441"/>
                </a:cubicBezTo>
                <a:cubicBezTo>
                  <a:pt x="3252669" y="765438"/>
                  <a:pt x="3262761" y="744760"/>
                  <a:pt x="3192668" y="224066"/>
                </a:cubicBezTo>
                <a:cubicBezTo>
                  <a:pt x="3187577" y="186248"/>
                  <a:pt x="3131548" y="177631"/>
                  <a:pt x="3097418" y="160566"/>
                </a:cubicBezTo>
                <a:cubicBezTo>
                  <a:pt x="3076251" y="149983"/>
                  <a:pt x="3055890" y="137605"/>
                  <a:pt x="3033918" y="128816"/>
                </a:cubicBezTo>
                <a:cubicBezTo>
                  <a:pt x="3003672" y="116718"/>
                  <a:pt x="2915265" y="87874"/>
                  <a:pt x="2875168" y="81191"/>
                </a:cubicBezTo>
                <a:cubicBezTo>
                  <a:pt x="2833086" y="74177"/>
                  <a:pt x="2790539" y="70301"/>
                  <a:pt x="2748168" y="65316"/>
                </a:cubicBezTo>
                <a:cubicBezTo>
                  <a:pt x="2593362" y="47104"/>
                  <a:pt x="2766689" y="67962"/>
                  <a:pt x="2525918" y="65316"/>
                </a:cubicBezTo>
                <a:close/>
              </a:path>
            </a:pathLst>
          </a:cu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726344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2575451994"/>
              </p:ext>
            </p:extLst>
          </p:nvPr>
        </p:nvGraphicFramePr>
        <p:xfrm>
          <a:off x="174703" y="889587"/>
          <a:ext cx="8561552" cy="582448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425723" y="6389594"/>
            <a:ext cx="1781557" cy="369332"/>
          </a:xfrm>
          <a:prstGeom prst="rect">
            <a:avLst/>
          </a:prstGeom>
          <a:noFill/>
        </p:spPr>
        <p:txBody>
          <a:bodyPr wrap="none" rtlCol="0">
            <a:spAutoFit/>
          </a:bodyPr>
          <a:lstStyle/>
          <a:p>
            <a:r>
              <a:rPr lang="en-US" dirty="0" smtClean="0"/>
              <a:t>Smaller to Bigger</a:t>
            </a:r>
            <a:endParaRPr lang="en-US" dirty="0"/>
          </a:p>
        </p:txBody>
      </p:sp>
      <p:sp>
        <p:nvSpPr>
          <p:cNvPr id="4" name="TextBox 3"/>
          <p:cNvSpPr txBox="1"/>
          <p:nvPr/>
        </p:nvSpPr>
        <p:spPr>
          <a:xfrm>
            <a:off x="454432" y="224863"/>
            <a:ext cx="5447525" cy="584776"/>
          </a:xfrm>
          <a:prstGeom prst="rect">
            <a:avLst/>
          </a:prstGeom>
          <a:noFill/>
        </p:spPr>
        <p:txBody>
          <a:bodyPr wrap="none" rtlCol="0">
            <a:spAutoFit/>
          </a:bodyPr>
          <a:lstStyle/>
          <a:p>
            <a:r>
              <a:rPr lang="en-US" sz="3200" dirty="0" smtClean="0"/>
              <a:t>Populations of poleis (n = 1100) </a:t>
            </a:r>
            <a:endParaRPr lang="en-US" sz="3200" dirty="0"/>
          </a:p>
        </p:txBody>
      </p:sp>
      <p:pic>
        <p:nvPicPr>
          <p:cNvPr id="8" name="Picture 7" descr="Screenshot 2014-04-14 14.50.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957" y="-1"/>
            <a:ext cx="3129273" cy="3587645"/>
          </a:xfrm>
          <a:prstGeom prst="rect">
            <a:avLst/>
          </a:prstGeom>
        </p:spPr>
      </p:pic>
      <p:sp>
        <p:nvSpPr>
          <p:cNvPr id="5" name="TextBox 4"/>
          <p:cNvSpPr txBox="1"/>
          <p:nvPr/>
        </p:nvSpPr>
        <p:spPr>
          <a:xfrm>
            <a:off x="7589698" y="4352660"/>
            <a:ext cx="1441531" cy="2031325"/>
          </a:xfrm>
          <a:prstGeom prst="rect">
            <a:avLst/>
          </a:prstGeom>
          <a:noFill/>
          <a:ln w="19050" cmpd="sng">
            <a:solidFill>
              <a:srgbClr val="C0504D"/>
            </a:solidFill>
          </a:ln>
        </p:spPr>
        <p:txBody>
          <a:bodyPr wrap="square" rtlCol="0">
            <a:spAutoFit/>
          </a:bodyPr>
          <a:lstStyle/>
          <a:p>
            <a:r>
              <a:rPr lang="en-US" dirty="0" smtClean="0"/>
              <a:t>4/5 of poleis were small, </a:t>
            </a:r>
            <a:r>
              <a:rPr lang="en-US" b="1" dirty="0" smtClean="0"/>
              <a:t>but 2/3 of Greeks lived in middling to large sized poleis</a:t>
            </a:r>
            <a:r>
              <a:rPr lang="en-US" dirty="0" smtClean="0"/>
              <a:t>. </a:t>
            </a:r>
            <a:endParaRPr lang="en-US" dirty="0"/>
          </a:p>
        </p:txBody>
      </p:sp>
      <p:sp>
        <p:nvSpPr>
          <p:cNvPr id="6" name="TextBox 5"/>
          <p:cNvSpPr txBox="1"/>
          <p:nvPr/>
        </p:nvSpPr>
        <p:spPr>
          <a:xfrm>
            <a:off x="2879519" y="2015918"/>
            <a:ext cx="2894580" cy="369332"/>
          </a:xfrm>
          <a:prstGeom prst="rect">
            <a:avLst/>
          </a:prstGeom>
          <a:noFill/>
        </p:spPr>
        <p:txBody>
          <a:bodyPr wrap="none" rtlCol="0">
            <a:spAutoFit/>
          </a:bodyPr>
          <a:lstStyle/>
          <a:p>
            <a:r>
              <a:rPr lang="en-US" dirty="0" smtClean="0"/>
              <a:t>Based on Hansen 2006, 2008</a:t>
            </a:r>
            <a:endParaRPr lang="en-US" dirty="0"/>
          </a:p>
        </p:txBody>
      </p:sp>
      <p:sp>
        <p:nvSpPr>
          <p:cNvPr id="7" name="Freeform 6"/>
          <p:cNvSpPr/>
          <p:nvPr/>
        </p:nvSpPr>
        <p:spPr>
          <a:xfrm>
            <a:off x="3715926" y="3047680"/>
            <a:ext cx="3750859" cy="3499876"/>
          </a:xfrm>
          <a:custGeom>
            <a:avLst/>
            <a:gdLst>
              <a:gd name="connsiteX0" fmla="*/ 780815 w 3750859"/>
              <a:gd name="connsiteY0" fmla="*/ 122616 h 3499876"/>
              <a:gd name="connsiteX1" fmla="*/ 696148 w 3750859"/>
              <a:gd name="connsiteY1" fmla="*/ 132024 h 3499876"/>
              <a:gd name="connsiteX2" fmla="*/ 423333 w 3750859"/>
              <a:gd name="connsiteY2" fmla="*/ 160246 h 3499876"/>
              <a:gd name="connsiteX3" fmla="*/ 404518 w 3750859"/>
              <a:gd name="connsiteY3" fmla="*/ 226098 h 3499876"/>
              <a:gd name="connsiteX4" fmla="*/ 395111 w 3750859"/>
              <a:gd name="connsiteY4" fmla="*/ 254320 h 3499876"/>
              <a:gd name="connsiteX5" fmla="*/ 376296 w 3750859"/>
              <a:gd name="connsiteY5" fmla="*/ 348394 h 3499876"/>
              <a:gd name="connsiteX6" fmla="*/ 357481 w 3750859"/>
              <a:gd name="connsiteY6" fmla="*/ 395431 h 3499876"/>
              <a:gd name="connsiteX7" fmla="*/ 310444 w 3750859"/>
              <a:gd name="connsiteY7" fmla="*/ 470690 h 3499876"/>
              <a:gd name="connsiteX8" fmla="*/ 301037 w 3750859"/>
              <a:gd name="connsiteY8" fmla="*/ 508320 h 3499876"/>
              <a:gd name="connsiteX9" fmla="*/ 282222 w 3750859"/>
              <a:gd name="connsiteY9" fmla="*/ 536542 h 3499876"/>
              <a:gd name="connsiteX10" fmla="*/ 244593 w 3750859"/>
              <a:gd name="connsiteY10" fmla="*/ 602394 h 3499876"/>
              <a:gd name="connsiteX11" fmla="*/ 235185 w 3750859"/>
              <a:gd name="connsiteY11" fmla="*/ 640024 h 3499876"/>
              <a:gd name="connsiteX12" fmla="*/ 197555 w 3750859"/>
              <a:gd name="connsiteY12" fmla="*/ 715283 h 3499876"/>
              <a:gd name="connsiteX13" fmla="*/ 188148 w 3750859"/>
              <a:gd name="connsiteY13" fmla="*/ 762320 h 3499876"/>
              <a:gd name="connsiteX14" fmla="*/ 169333 w 3750859"/>
              <a:gd name="connsiteY14" fmla="*/ 790542 h 3499876"/>
              <a:gd name="connsiteX15" fmla="*/ 159926 w 3750859"/>
              <a:gd name="connsiteY15" fmla="*/ 837579 h 3499876"/>
              <a:gd name="connsiteX16" fmla="*/ 131704 w 3750859"/>
              <a:gd name="connsiteY16" fmla="*/ 912839 h 3499876"/>
              <a:gd name="connsiteX17" fmla="*/ 112889 w 3750859"/>
              <a:gd name="connsiteY17" fmla="*/ 1053950 h 3499876"/>
              <a:gd name="connsiteX18" fmla="*/ 94074 w 3750859"/>
              <a:gd name="connsiteY18" fmla="*/ 1270320 h 3499876"/>
              <a:gd name="connsiteX19" fmla="*/ 84667 w 3750859"/>
              <a:gd name="connsiteY19" fmla="*/ 1326764 h 3499876"/>
              <a:gd name="connsiteX20" fmla="*/ 75259 w 3750859"/>
              <a:gd name="connsiteY20" fmla="*/ 1373801 h 3499876"/>
              <a:gd name="connsiteX21" fmla="*/ 56444 w 3750859"/>
              <a:gd name="connsiteY21" fmla="*/ 1486690 h 3499876"/>
              <a:gd name="connsiteX22" fmla="*/ 47037 w 3750859"/>
              <a:gd name="connsiteY22" fmla="*/ 1590172 h 3499876"/>
              <a:gd name="connsiteX23" fmla="*/ 28222 w 3750859"/>
              <a:gd name="connsiteY23" fmla="*/ 1618394 h 3499876"/>
              <a:gd name="connsiteX24" fmla="*/ 0 w 3750859"/>
              <a:gd name="connsiteY24" fmla="*/ 1834764 h 3499876"/>
              <a:gd name="connsiteX25" fmla="*/ 9407 w 3750859"/>
              <a:gd name="connsiteY25" fmla="*/ 2822542 h 3499876"/>
              <a:gd name="connsiteX26" fmla="*/ 47037 w 3750859"/>
              <a:gd name="connsiteY26" fmla="*/ 2926024 h 3499876"/>
              <a:gd name="connsiteX27" fmla="*/ 65852 w 3750859"/>
              <a:gd name="connsiteY27" fmla="*/ 2954246 h 3499876"/>
              <a:gd name="connsiteX28" fmla="*/ 94074 w 3750859"/>
              <a:gd name="connsiteY28" fmla="*/ 2973061 h 3499876"/>
              <a:gd name="connsiteX29" fmla="*/ 216370 w 3750859"/>
              <a:gd name="connsiteY29" fmla="*/ 3038913 h 3499876"/>
              <a:gd name="connsiteX30" fmla="*/ 301037 w 3750859"/>
              <a:gd name="connsiteY30" fmla="*/ 3104764 h 3499876"/>
              <a:gd name="connsiteX31" fmla="*/ 329259 w 3750859"/>
              <a:gd name="connsiteY31" fmla="*/ 3132987 h 3499876"/>
              <a:gd name="connsiteX32" fmla="*/ 470370 w 3750859"/>
              <a:gd name="connsiteY32" fmla="*/ 3161209 h 3499876"/>
              <a:gd name="connsiteX33" fmla="*/ 545630 w 3750859"/>
              <a:gd name="connsiteY33" fmla="*/ 3180024 h 3499876"/>
              <a:gd name="connsiteX34" fmla="*/ 649111 w 3750859"/>
              <a:gd name="connsiteY34" fmla="*/ 3217653 h 3499876"/>
              <a:gd name="connsiteX35" fmla="*/ 1025407 w 3750859"/>
              <a:gd name="connsiteY35" fmla="*/ 3245876 h 3499876"/>
              <a:gd name="connsiteX36" fmla="*/ 1100667 w 3750859"/>
              <a:gd name="connsiteY36" fmla="*/ 3264690 h 3499876"/>
              <a:gd name="connsiteX37" fmla="*/ 1204148 w 3750859"/>
              <a:gd name="connsiteY37" fmla="*/ 3283505 h 3499876"/>
              <a:gd name="connsiteX38" fmla="*/ 1251185 w 3750859"/>
              <a:gd name="connsiteY38" fmla="*/ 3292913 h 3499876"/>
              <a:gd name="connsiteX39" fmla="*/ 1411111 w 3750859"/>
              <a:gd name="connsiteY39" fmla="*/ 3311727 h 3499876"/>
              <a:gd name="connsiteX40" fmla="*/ 1448741 w 3750859"/>
              <a:gd name="connsiteY40" fmla="*/ 3321135 h 3499876"/>
              <a:gd name="connsiteX41" fmla="*/ 1665111 w 3750859"/>
              <a:gd name="connsiteY41" fmla="*/ 3339950 h 3499876"/>
              <a:gd name="connsiteX42" fmla="*/ 1712148 w 3750859"/>
              <a:gd name="connsiteY42" fmla="*/ 3349357 h 3499876"/>
              <a:gd name="connsiteX43" fmla="*/ 1796815 w 3750859"/>
              <a:gd name="connsiteY43" fmla="*/ 3368172 h 3499876"/>
              <a:gd name="connsiteX44" fmla="*/ 2079037 w 3750859"/>
              <a:gd name="connsiteY44" fmla="*/ 3386987 h 3499876"/>
              <a:gd name="connsiteX45" fmla="*/ 2173111 w 3750859"/>
              <a:gd name="connsiteY45" fmla="*/ 3396394 h 3499876"/>
              <a:gd name="connsiteX46" fmla="*/ 2314222 w 3750859"/>
              <a:gd name="connsiteY46" fmla="*/ 3424616 h 3499876"/>
              <a:gd name="connsiteX47" fmla="*/ 2455333 w 3750859"/>
              <a:gd name="connsiteY47" fmla="*/ 3462246 h 3499876"/>
              <a:gd name="connsiteX48" fmla="*/ 2558815 w 3750859"/>
              <a:gd name="connsiteY48" fmla="*/ 3481061 h 3499876"/>
              <a:gd name="connsiteX49" fmla="*/ 2671704 w 3750859"/>
              <a:gd name="connsiteY49" fmla="*/ 3499876 h 3499876"/>
              <a:gd name="connsiteX50" fmla="*/ 3264370 w 3750859"/>
              <a:gd name="connsiteY50" fmla="*/ 3481061 h 3499876"/>
              <a:gd name="connsiteX51" fmla="*/ 3405481 w 3750859"/>
              <a:gd name="connsiteY51" fmla="*/ 3462246 h 3499876"/>
              <a:gd name="connsiteX52" fmla="*/ 3499555 w 3750859"/>
              <a:gd name="connsiteY52" fmla="*/ 3443431 h 3499876"/>
              <a:gd name="connsiteX53" fmla="*/ 3527778 w 3750859"/>
              <a:gd name="connsiteY53" fmla="*/ 3424616 h 3499876"/>
              <a:gd name="connsiteX54" fmla="*/ 3565407 w 3750859"/>
              <a:gd name="connsiteY54" fmla="*/ 3405801 h 3499876"/>
              <a:gd name="connsiteX55" fmla="*/ 3593630 w 3750859"/>
              <a:gd name="connsiteY55" fmla="*/ 3368172 h 3499876"/>
              <a:gd name="connsiteX56" fmla="*/ 3621852 w 3750859"/>
              <a:gd name="connsiteY56" fmla="*/ 3339950 h 3499876"/>
              <a:gd name="connsiteX57" fmla="*/ 3668889 w 3750859"/>
              <a:gd name="connsiteY57" fmla="*/ 3245876 h 3499876"/>
              <a:gd name="connsiteX58" fmla="*/ 3697111 w 3750859"/>
              <a:gd name="connsiteY58" fmla="*/ 3151801 h 3499876"/>
              <a:gd name="connsiteX59" fmla="*/ 3706518 w 3750859"/>
              <a:gd name="connsiteY59" fmla="*/ 3029505 h 3499876"/>
              <a:gd name="connsiteX60" fmla="*/ 3687704 w 3750859"/>
              <a:gd name="connsiteY60" fmla="*/ 1853579 h 3499876"/>
              <a:gd name="connsiteX61" fmla="*/ 3678296 w 3750859"/>
              <a:gd name="connsiteY61" fmla="*/ 1787727 h 3499876"/>
              <a:gd name="connsiteX62" fmla="*/ 3650074 w 3750859"/>
              <a:gd name="connsiteY62" fmla="*/ 1750098 h 3499876"/>
              <a:gd name="connsiteX63" fmla="*/ 3621852 w 3750859"/>
              <a:gd name="connsiteY63" fmla="*/ 1703061 h 3499876"/>
              <a:gd name="connsiteX64" fmla="*/ 3593630 w 3750859"/>
              <a:gd name="connsiteY64" fmla="*/ 1646616 h 3499876"/>
              <a:gd name="connsiteX65" fmla="*/ 3546593 w 3750859"/>
              <a:gd name="connsiteY65" fmla="*/ 1590172 h 3499876"/>
              <a:gd name="connsiteX66" fmla="*/ 3461926 w 3750859"/>
              <a:gd name="connsiteY66" fmla="*/ 1449061 h 3499876"/>
              <a:gd name="connsiteX67" fmla="*/ 3358444 w 3750859"/>
              <a:gd name="connsiteY67" fmla="*/ 1307950 h 3499876"/>
              <a:gd name="connsiteX68" fmla="*/ 3311407 w 3750859"/>
              <a:gd name="connsiteY68" fmla="*/ 1242098 h 3499876"/>
              <a:gd name="connsiteX69" fmla="*/ 3273778 w 3750859"/>
              <a:gd name="connsiteY69" fmla="*/ 1166839 h 3499876"/>
              <a:gd name="connsiteX70" fmla="*/ 3245555 w 3750859"/>
              <a:gd name="connsiteY70" fmla="*/ 1091579 h 3499876"/>
              <a:gd name="connsiteX71" fmla="*/ 3217333 w 3750859"/>
              <a:gd name="connsiteY71" fmla="*/ 997505 h 3499876"/>
              <a:gd name="connsiteX72" fmla="*/ 3189111 w 3750859"/>
              <a:gd name="connsiteY72" fmla="*/ 969283 h 3499876"/>
              <a:gd name="connsiteX73" fmla="*/ 3179704 w 3750859"/>
              <a:gd name="connsiteY73" fmla="*/ 941061 h 3499876"/>
              <a:gd name="connsiteX74" fmla="*/ 3123259 w 3750859"/>
              <a:gd name="connsiteY74" fmla="*/ 865801 h 3499876"/>
              <a:gd name="connsiteX75" fmla="*/ 3104444 w 3750859"/>
              <a:gd name="connsiteY75" fmla="*/ 837579 h 3499876"/>
              <a:gd name="connsiteX76" fmla="*/ 3076222 w 3750859"/>
              <a:gd name="connsiteY76" fmla="*/ 809357 h 3499876"/>
              <a:gd name="connsiteX77" fmla="*/ 3057407 w 3750859"/>
              <a:gd name="connsiteY77" fmla="*/ 781135 h 3499876"/>
              <a:gd name="connsiteX78" fmla="*/ 3000963 w 3750859"/>
              <a:gd name="connsiteY78" fmla="*/ 752913 h 3499876"/>
              <a:gd name="connsiteX79" fmla="*/ 2972741 w 3750859"/>
              <a:gd name="connsiteY79" fmla="*/ 724690 h 3499876"/>
              <a:gd name="connsiteX80" fmla="*/ 2944518 w 3750859"/>
              <a:gd name="connsiteY80" fmla="*/ 705876 h 3499876"/>
              <a:gd name="connsiteX81" fmla="*/ 2888074 w 3750859"/>
              <a:gd name="connsiteY81" fmla="*/ 649431 h 3499876"/>
              <a:gd name="connsiteX82" fmla="*/ 2812815 w 3750859"/>
              <a:gd name="connsiteY82" fmla="*/ 611801 h 3499876"/>
              <a:gd name="connsiteX83" fmla="*/ 2784593 w 3750859"/>
              <a:gd name="connsiteY83" fmla="*/ 583579 h 3499876"/>
              <a:gd name="connsiteX84" fmla="*/ 2709333 w 3750859"/>
              <a:gd name="connsiteY84" fmla="*/ 536542 h 3499876"/>
              <a:gd name="connsiteX85" fmla="*/ 2634074 w 3750859"/>
              <a:gd name="connsiteY85" fmla="*/ 480098 h 3499876"/>
              <a:gd name="connsiteX86" fmla="*/ 2596444 w 3750859"/>
              <a:gd name="connsiteY86" fmla="*/ 451876 h 3499876"/>
              <a:gd name="connsiteX87" fmla="*/ 2558815 w 3750859"/>
              <a:gd name="connsiteY87" fmla="*/ 433061 h 3499876"/>
              <a:gd name="connsiteX88" fmla="*/ 2502370 w 3750859"/>
              <a:gd name="connsiteY88" fmla="*/ 376616 h 3499876"/>
              <a:gd name="connsiteX89" fmla="*/ 2445926 w 3750859"/>
              <a:gd name="connsiteY89" fmla="*/ 329579 h 3499876"/>
              <a:gd name="connsiteX90" fmla="*/ 2417704 w 3750859"/>
              <a:gd name="connsiteY90" fmla="*/ 320172 h 3499876"/>
              <a:gd name="connsiteX91" fmla="*/ 2389481 w 3750859"/>
              <a:gd name="connsiteY91" fmla="*/ 301357 h 3499876"/>
              <a:gd name="connsiteX92" fmla="*/ 2370667 w 3750859"/>
              <a:gd name="connsiteY92" fmla="*/ 273135 h 3499876"/>
              <a:gd name="connsiteX93" fmla="*/ 2342444 w 3750859"/>
              <a:gd name="connsiteY93" fmla="*/ 263727 h 3499876"/>
              <a:gd name="connsiteX94" fmla="*/ 2154296 w 3750859"/>
              <a:gd name="connsiteY94" fmla="*/ 244913 h 3499876"/>
              <a:gd name="connsiteX95" fmla="*/ 2060222 w 3750859"/>
              <a:gd name="connsiteY95" fmla="*/ 216690 h 3499876"/>
              <a:gd name="connsiteX96" fmla="*/ 1900296 w 3750859"/>
              <a:gd name="connsiteY96" fmla="*/ 188468 h 3499876"/>
              <a:gd name="connsiteX97" fmla="*/ 1825037 w 3750859"/>
              <a:gd name="connsiteY97" fmla="*/ 160246 h 3499876"/>
              <a:gd name="connsiteX98" fmla="*/ 1768593 w 3750859"/>
              <a:gd name="connsiteY98" fmla="*/ 132024 h 3499876"/>
              <a:gd name="connsiteX99" fmla="*/ 1580444 w 3750859"/>
              <a:gd name="connsiteY99" fmla="*/ 66172 h 3499876"/>
              <a:gd name="connsiteX100" fmla="*/ 1439333 w 3750859"/>
              <a:gd name="connsiteY100" fmla="*/ 28542 h 3499876"/>
              <a:gd name="connsiteX101" fmla="*/ 1392296 w 3750859"/>
              <a:gd name="connsiteY101" fmla="*/ 320 h 3499876"/>
              <a:gd name="connsiteX102" fmla="*/ 1194741 w 3750859"/>
              <a:gd name="connsiteY102" fmla="*/ 19135 h 3499876"/>
              <a:gd name="connsiteX103" fmla="*/ 1166518 w 3750859"/>
              <a:gd name="connsiteY103" fmla="*/ 28542 h 3499876"/>
              <a:gd name="connsiteX104" fmla="*/ 1034815 w 3750859"/>
              <a:gd name="connsiteY104" fmla="*/ 37950 h 3499876"/>
              <a:gd name="connsiteX105" fmla="*/ 912518 w 3750859"/>
              <a:gd name="connsiteY105" fmla="*/ 56764 h 3499876"/>
              <a:gd name="connsiteX106" fmla="*/ 799630 w 3750859"/>
              <a:gd name="connsiteY106" fmla="*/ 66172 h 3499876"/>
              <a:gd name="connsiteX107" fmla="*/ 724370 w 3750859"/>
              <a:gd name="connsiteY107" fmla="*/ 84987 h 3499876"/>
              <a:gd name="connsiteX108" fmla="*/ 696148 w 3750859"/>
              <a:gd name="connsiteY108" fmla="*/ 94394 h 3499876"/>
              <a:gd name="connsiteX109" fmla="*/ 639704 w 3750859"/>
              <a:gd name="connsiteY109" fmla="*/ 94394 h 3499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3750859" h="3499876">
                <a:moveTo>
                  <a:pt x="780815" y="122616"/>
                </a:moveTo>
                <a:cubicBezTo>
                  <a:pt x="752593" y="125752"/>
                  <a:pt x="724498" y="130404"/>
                  <a:pt x="696148" y="132024"/>
                </a:cubicBezTo>
                <a:cubicBezTo>
                  <a:pt x="432414" y="147095"/>
                  <a:pt x="520530" y="95447"/>
                  <a:pt x="423333" y="160246"/>
                </a:cubicBezTo>
                <a:cubicBezTo>
                  <a:pt x="400778" y="227912"/>
                  <a:pt x="428143" y="143411"/>
                  <a:pt x="404518" y="226098"/>
                </a:cubicBezTo>
                <a:cubicBezTo>
                  <a:pt x="401794" y="235633"/>
                  <a:pt x="397262" y="244640"/>
                  <a:pt x="395111" y="254320"/>
                </a:cubicBezTo>
                <a:cubicBezTo>
                  <a:pt x="385846" y="296013"/>
                  <a:pt x="388793" y="310903"/>
                  <a:pt x="376296" y="348394"/>
                </a:cubicBezTo>
                <a:cubicBezTo>
                  <a:pt x="370956" y="364414"/>
                  <a:pt x="363252" y="379561"/>
                  <a:pt x="357481" y="395431"/>
                </a:cubicBezTo>
                <a:cubicBezTo>
                  <a:pt x="332404" y="464394"/>
                  <a:pt x="356701" y="439854"/>
                  <a:pt x="310444" y="470690"/>
                </a:cubicBezTo>
                <a:cubicBezTo>
                  <a:pt x="307308" y="483233"/>
                  <a:pt x="306130" y="496436"/>
                  <a:pt x="301037" y="508320"/>
                </a:cubicBezTo>
                <a:cubicBezTo>
                  <a:pt x="296583" y="518712"/>
                  <a:pt x="287832" y="526725"/>
                  <a:pt x="282222" y="536542"/>
                </a:cubicBezTo>
                <a:cubicBezTo>
                  <a:pt x="234472" y="620104"/>
                  <a:pt x="290437" y="533625"/>
                  <a:pt x="244593" y="602394"/>
                </a:cubicBezTo>
                <a:cubicBezTo>
                  <a:pt x="241457" y="614937"/>
                  <a:pt x="240158" y="628089"/>
                  <a:pt x="235185" y="640024"/>
                </a:cubicBezTo>
                <a:cubicBezTo>
                  <a:pt x="224397" y="665914"/>
                  <a:pt x="197555" y="715283"/>
                  <a:pt x="197555" y="715283"/>
                </a:cubicBezTo>
                <a:cubicBezTo>
                  <a:pt x="194419" y="730962"/>
                  <a:pt x="193762" y="747349"/>
                  <a:pt x="188148" y="762320"/>
                </a:cubicBezTo>
                <a:cubicBezTo>
                  <a:pt x="184178" y="772906"/>
                  <a:pt x="173303" y="779956"/>
                  <a:pt x="169333" y="790542"/>
                </a:cubicBezTo>
                <a:cubicBezTo>
                  <a:pt x="163719" y="805513"/>
                  <a:pt x="163804" y="822067"/>
                  <a:pt x="159926" y="837579"/>
                </a:cubicBezTo>
                <a:cubicBezTo>
                  <a:pt x="155013" y="857232"/>
                  <a:pt x="137452" y="898469"/>
                  <a:pt x="131704" y="912839"/>
                </a:cubicBezTo>
                <a:cubicBezTo>
                  <a:pt x="125432" y="959876"/>
                  <a:pt x="117772" y="1006749"/>
                  <a:pt x="112889" y="1053950"/>
                </a:cubicBezTo>
                <a:cubicBezTo>
                  <a:pt x="93907" y="1237436"/>
                  <a:pt x="113213" y="1126774"/>
                  <a:pt x="94074" y="1270320"/>
                </a:cubicBezTo>
                <a:cubicBezTo>
                  <a:pt x="91553" y="1289227"/>
                  <a:pt x="88079" y="1307998"/>
                  <a:pt x="84667" y="1326764"/>
                </a:cubicBezTo>
                <a:cubicBezTo>
                  <a:pt x="81807" y="1342496"/>
                  <a:pt x="77520" y="1357972"/>
                  <a:pt x="75259" y="1373801"/>
                </a:cubicBezTo>
                <a:cubicBezTo>
                  <a:pt x="59505" y="1484079"/>
                  <a:pt x="76666" y="1426028"/>
                  <a:pt x="56444" y="1486690"/>
                </a:cubicBezTo>
                <a:cubicBezTo>
                  <a:pt x="53308" y="1521184"/>
                  <a:pt x="54294" y="1556305"/>
                  <a:pt x="47037" y="1590172"/>
                </a:cubicBezTo>
                <a:cubicBezTo>
                  <a:pt x="44668" y="1601227"/>
                  <a:pt x="30812" y="1607388"/>
                  <a:pt x="28222" y="1618394"/>
                </a:cubicBezTo>
                <a:cubicBezTo>
                  <a:pt x="18608" y="1659253"/>
                  <a:pt x="5841" y="1782190"/>
                  <a:pt x="0" y="1834764"/>
                </a:cubicBezTo>
                <a:cubicBezTo>
                  <a:pt x="3136" y="2164023"/>
                  <a:pt x="3681" y="2493318"/>
                  <a:pt x="9407" y="2822542"/>
                </a:cubicBezTo>
                <a:cubicBezTo>
                  <a:pt x="11165" y="2923604"/>
                  <a:pt x="-8364" y="2907556"/>
                  <a:pt x="47037" y="2926024"/>
                </a:cubicBezTo>
                <a:cubicBezTo>
                  <a:pt x="53309" y="2935431"/>
                  <a:pt x="57857" y="2946251"/>
                  <a:pt x="65852" y="2954246"/>
                </a:cubicBezTo>
                <a:cubicBezTo>
                  <a:pt x="73847" y="2962241"/>
                  <a:pt x="84148" y="2967647"/>
                  <a:pt x="94074" y="2973061"/>
                </a:cubicBezTo>
                <a:cubicBezTo>
                  <a:pt x="113732" y="2983784"/>
                  <a:pt x="192192" y="3019131"/>
                  <a:pt x="216370" y="3038913"/>
                </a:cubicBezTo>
                <a:cubicBezTo>
                  <a:pt x="303620" y="3110300"/>
                  <a:pt x="238705" y="3083987"/>
                  <a:pt x="301037" y="3104764"/>
                </a:cubicBezTo>
                <a:cubicBezTo>
                  <a:pt x="310444" y="3114172"/>
                  <a:pt x="317147" y="3127482"/>
                  <a:pt x="329259" y="3132987"/>
                </a:cubicBezTo>
                <a:cubicBezTo>
                  <a:pt x="372202" y="3152507"/>
                  <a:pt x="425077" y="3152150"/>
                  <a:pt x="470370" y="3161209"/>
                </a:cubicBezTo>
                <a:cubicBezTo>
                  <a:pt x="495727" y="3166280"/>
                  <a:pt x="521098" y="3171847"/>
                  <a:pt x="545630" y="3180024"/>
                </a:cubicBezTo>
                <a:cubicBezTo>
                  <a:pt x="712193" y="3235545"/>
                  <a:pt x="540221" y="3190432"/>
                  <a:pt x="649111" y="3217653"/>
                </a:cubicBezTo>
                <a:cubicBezTo>
                  <a:pt x="791848" y="3289022"/>
                  <a:pt x="639725" y="3219580"/>
                  <a:pt x="1025407" y="3245876"/>
                </a:cubicBezTo>
                <a:cubicBezTo>
                  <a:pt x="1051206" y="3247635"/>
                  <a:pt x="1075363" y="3259363"/>
                  <a:pt x="1100667" y="3264690"/>
                </a:cubicBezTo>
                <a:cubicBezTo>
                  <a:pt x="1134974" y="3271912"/>
                  <a:pt x="1169689" y="3277044"/>
                  <a:pt x="1204148" y="3283505"/>
                </a:cubicBezTo>
                <a:cubicBezTo>
                  <a:pt x="1219864" y="3286452"/>
                  <a:pt x="1235342" y="3290753"/>
                  <a:pt x="1251185" y="3292913"/>
                </a:cubicBezTo>
                <a:cubicBezTo>
                  <a:pt x="1304369" y="3300165"/>
                  <a:pt x="1357802" y="3305456"/>
                  <a:pt x="1411111" y="3311727"/>
                </a:cubicBezTo>
                <a:cubicBezTo>
                  <a:pt x="1423654" y="3314863"/>
                  <a:pt x="1435883" y="3319781"/>
                  <a:pt x="1448741" y="3321135"/>
                </a:cubicBezTo>
                <a:cubicBezTo>
                  <a:pt x="1612155" y="3338337"/>
                  <a:pt x="1544642" y="3321416"/>
                  <a:pt x="1665111" y="3339950"/>
                </a:cubicBezTo>
                <a:cubicBezTo>
                  <a:pt x="1680915" y="3342381"/>
                  <a:pt x="1696513" y="3346007"/>
                  <a:pt x="1712148" y="3349357"/>
                </a:cubicBezTo>
                <a:cubicBezTo>
                  <a:pt x="1740417" y="3355415"/>
                  <a:pt x="1768055" y="3365222"/>
                  <a:pt x="1796815" y="3368172"/>
                </a:cubicBezTo>
                <a:cubicBezTo>
                  <a:pt x="1890606" y="3377792"/>
                  <a:pt x="1985018" y="3379936"/>
                  <a:pt x="2079037" y="3386987"/>
                </a:cubicBezTo>
                <a:cubicBezTo>
                  <a:pt x="2110463" y="3389344"/>
                  <a:pt x="2141753" y="3393258"/>
                  <a:pt x="2173111" y="3396394"/>
                </a:cubicBezTo>
                <a:cubicBezTo>
                  <a:pt x="2286869" y="3434314"/>
                  <a:pt x="2166352" y="3398522"/>
                  <a:pt x="2314222" y="3424616"/>
                </a:cubicBezTo>
                <a:cubicBezTo>
                  <a:pt x="2397671" y="3439342"/>
                  <a:pt x="2376940" y="3444825"/>
                  <a:pt x="2455333" y="3462246"/>
                </a:cubicBezTo>
                <a:cubicBezTo>
                  <a:pt x="2489558" y="3469852"/>
                  <a:pt x="2524436" y="3474185"/>
                  <a:pt x="2558815" y="3481061"/>
                </a:cubicBezTo>
                <a:cubicBezTo>
                  <a:pt x="2662409" y="3501780"/>
                  <a:pt x="2502586" y="3478735"/>
                  <a:pt x="2671704" y="3499876"/>
                </a:cubicBezTo>
                <a:cubicBezTo>
                  <a:pt x="2752806" y="3498074"/>
                  <a:pt x="3113814" y="3494748"/>
                  <a:pt x="3264370" y="3481061"/>
                </a:cubicBezTo>
                <a:cubicBezTo>
                  <a:pt x="3311628" y="3476765"/>
                  <a:pt x="3358624" y="3469743"/>
                  <a:pt x="3405481" y="3462246"/>
                </a:cubicBezTo>
                <a:cubicBezTo>
                  <a:pt x="3437058" y="3457194"/>
                  <a:pt x="3499555" y="3443431"/>
                  <a:pt x="3499555" y="3443431"/>
                </a:cubicBezTo>
                <a:cubicBezTo>
                  <a:pt x="3508963" y="3437159"/>
                  <a:pt x="3517961" y="3430226"/>
                  <a:pt x="3527778" y="3424616"/>
                </a:cubicBezTo>
                <a:cubicBezTo>
                  <a:pt x="3539954" y="3417658"/>
                  <a:pt x="3554759" y="3414927"/>
                  <a:pt x="3565407" y="3405801"/>
                </a:cubicBezTo>
                <a:cubicBezTo>
                  <a:pt x="3577311" y="3395597"/>
                  <a:pt x="3583426" y="3380076"/>
                  <a:pt x="3593630" y="3368172"/>
                </a:cubicBezTo>
                <a:cubicBezTo>
                  <a:pt x="3602288" y="3358071"/>
                  <a:pt x="3613870" y="3350593"/>
                  <a:pt x="3621852" y="3339950"/>
                </a:cubicBezTo>
                <a:cubicBezTo>
                  <a:pt x="3645184" y="3308840"/>
                  <a:pt x="3655823" y="3281807"/>
                  <a:pt x="3668889" y="3245876"/>
                </a:cubicBezTo>
                <a:cubicBezTo>
                  <a:pt x="3687212" y="3195487"/>
                  <a:pt x="3685880" y="3196728"/>
                  <a:pt x="3697111" y="3151801"/>
                </a:cubicBezTo>
                <a:cubicBezTo>
                  <a:pt x="3700247" y="3111036"/>
                  <a:pt x="3706518" y="3070391"/>
                  <a:pt x="3706518" y="3029505"/>
                </a:cubicBezTo>
                <a:cubicBezTo>
                  <a:pt x="3706518" y="1900351"/>
                  <a:pt x="3817844" y="2244013"/>
                  <a:pt x="3687704" y="1853579"/>
                </a:cubicBezTo>
                <a:cubicBezTo>
                  <a:pt x="3684568" y="1831628"/>
                  <a:pt x="3685874" y="1808566"/>
                  <a:pt x="3678296" y="1787727"/>
                </a:cubicBezTo>
                <a:cubicBezTo>
                  <a:pt x="3672938" y="1772992"/>
                  <a:pt x="3658771" y="1763144"/>
                  <a:pt x="3650074" y="1750098"/>
                </a:cubicBezTo>
                <a:cubicBezTo>
                  <a:pt x="3639931" y="1734884"/>
                  <a:pt x="3630608" y="1719113"/>
                  <a:pt x="3621852" y="1703061"/>
                </a:cubicBezTo>
                <a:cubicBezTo>
                  <a:pt x="3611779" y="1684594"/>
                  <a:pt x="3605298" y="1664119"/>
                  <a:pt x="3593630" y="1646616"/>
                </a:cubicBezTo>
                <a:cubicBezTo>
                  <a:pt x="3580045" y="1626238"/>
                  <a:pt x="3560178" y="1610550"/>
                  <a:pt x="3546593" y="1590172"/>
                </a:cubicBezTo>
                <a:cubicBezTo>
                  <a:pt x="3516165" y="1544531"/>
                  <a:pt x="3494365" y="1493296"/>
                  <a:pt x="3461926" y="1449061"/>
                </a:cubicBezTo>
                <a:lnTo>
                  <a:pt x="3358444" y="1307950"/>
                </a:lnTo>
                <a:cubicBezTo>
                  <a:pt x="3342578" y="1286134"/>
                  <a:pt x="3323471" y="1266225"/>
                  <a:pt x="3311407" y="1242098"/>
                </a:cubicBezTo>
                <a:cubicBezTo>
                  <a:pt x="3298864" y="1217012"/>
                  <a:pt x="3282648" y="1193447"/>
                  <a:pt x="3273778" y="1166839"/>
                </a:cubicBezTo>
                <a:cubicBezTo>
                  <a:pt x="3259030" y="1122596"/>
                  <a:pt x="3268053" y="1147823"/>
                  <a:pt x="3245555" y="1091579"/>
                </a:cubicBezTo>
                <a:cubicBezTo>
                  <a:pt x="3238694" y="1050409"/>
                  <a:pt x="3241112" y="1030795"/>
                  <a:pt x="3217333" y="997505"/>
                </a:cubicBezTo>
                <a:cubicBezTo>
                  <a:pt x="3209600" y="986679"/>
                  <a:pt x="3198518" y="978690"/>
                  <a:pt x="3189111" y="969283"/>
                </a:cubicBezTo>
                <a:cubicBezTo>
                  <a:pt x="3185975" y="959876"/>
                  <a:pt x="3184139" y="949930"/>
                  <a:pt x="3179704" y="941061"/>
                </a:cubicBezTo>
                <a:cubicBezTo>
                  <a:pt x="3169072" y="919796"/>
                  <a:pt x="3133639" y="879641"/>
                  <a:pt x="3123259" y="865801"/>
                </a:cubicBezTo>
                <a:cubicBezTo>
                  <a:pt x="3116475" y="856756"/>
                  <a:pt x="3111682" y="846265"/>
                  <a:pt x="3104444" y="837579"/>
                </a:cubicBezTo>
                <a:cubicBezTo>
                  <a:pt x="3095927" y="827359"/>
                  <a:pt x="3084739" y="819577"/>
                  <a:pt x="3076222" y="809357"/>
                </a:cubicBezTo>
                <a:cubicBezTo>
                  <a:pt x="3068984" y="800671"/>
                  <a:pt x="3065402" y="789130"/>
                  <a:pt x="3057407" y="781135"/>
                </a:cubicBezTo>
                <a:cubicBezTo>
                  <a:pt x="3039170" y="762898"/>
                  <a:pt x="3023918" y="760564"/>
                  <a:pt x="3000963" y="752913"/>
                </a:cubicBezTo>
                <a:cubicBezTo>
                  <a:pt x="2991556" y="743505"/>
                  <a:pt x="2982962" y="733207"/>
                  <a:pt x="2972741" y="724690"/>
                </a:cubicBezTo>
                <a:cubicBezTo>
                  <a:pt x="2964055" y="717452"/>
                  <a:pt x="2952969" y="713388"/>
                  <a:pt x="2944518" y="705876"/>
                </a:cubicBezTo>
                <a:cubicBezTo>
                  <a:pt x="2924631" y="688199"/>
                  <a:pt x="2913317" y="657845"/>
                  <a:pt x="2888074" y="649431"/>
                </a:cubicBezTo>
                <a:cubicBezTo>
                  <a:pt x="2853348" y="637856"/>
                  <a:pt x="2848363" y="638462"/>
                  <a:pt x="2812815" y="611801"/>
                </a:cubicBezTo>
                <a:cubicBezTo>
                  <a:pt x="2802172" y="603819"/>
                  <a:pt x="2795352" y="591404"/>
                  <a:pt x="2784593" y="583579"/>
                </a:cubicBezTo>
                <a:cubicBezTo>
                  <a:pt x="2760668" y="566179"/>
                  <a:pt x="2733000" y="554292"/>
                  <a:pt x="2709333" y="536542"/>
                </a:cubicBezTo>
                <a:lnTo>
                  <a:pt x="2634074" y="480098"/>
                </a:lnTo>
                <a:cubicBezTo>
                  <a:pt x="2621531" y="470691"/>
                  <a:pt x="2610468" y="458888"/>
                  <a:pt x="2596444" y="451876"/>
                </a:cubicBezTo>
                <a:cubicBezTo>
                  <a:pt x="2583901" y="445604"/>
                  <a:pt x="2569766" y="441822"/>
                  <a:pt x="2558815" y="433061"/>
                </a:cubicBezTo>
                <a:cubicBezTo>
                  <a:pt x="2538037" y="416439"/>
                  <a:pt x="2521185" y="395431"/>
                  <a:pt x="2502370" y="376616"/>
                </a:cubicBezTo>
                <a:cubicBezTo>
                  <a:pt x="2481566" y="355812"/>
                  <a:pt x="2472119" y="342676"/>
                  <a:pt x="2445926" y="329579"/>
                </a:cubicBezTo>
                <a:cubicBezTo>
                  <a:pt x="2437057" y="325144"/>
                  <a:pt x="2427111" y="323308"/>
                  <a:pt x="2417704" y="320172"/>
                </a:cubicBezTo>
                <a:cubicBezTo>
                  <a:pt x="2408296" y="313900"/>
                  <a:pt x="2397476" y="309352"/>
                  <a:pt x="2389481" y="301357"/>
                </a:cubicBezTo>
                <a:cubicBezTo>
                  <a:pt x="2381486" y="293362"/>
                  <a:pt x="2379496" y="280198"/>
                  <a:pt x="2370667" y="273135"/>
                </a:cubicBezTo>
                <a:cubicBezTo>
                  <a:pt x="2362923" y="266940"/>
                  <a:pt x="2352226" y="265357"/>
                  <a:pt x="2342444" y="263727"/>
                </a:cubicBezTo>
                <a:cubicBezTo>
                  <a:pt x="2310688" y="258434"/>
                  <a:pt x="2179529" y="247207"/>
                  <a:pt x="2154296" y="244913"/>
                </a:cubicBezTo>
                <a:cubicBezTo>
                  <a:pt x="2040463" y="222145"/>
                  <a:pt x="2175161" y="252055"/>
                  <a:pt x="2060222" y="216690"/>
                </a:cubicBezTo>
                <a:cubicBezTo>
                  <a:pt x="1987591" y="194342"/>
                  <a:pt x="1977525" y="197050"/>
                  <a:pt x="1900296" y="188468"/>
                </a:cubicBezTo>
                <a:cubicBezTo>
                  <a:pt x="1875210" y="179061"/>
                  <a:pt x="1849663" y="170800"/>
                  <a:pt x="1825037" y="160246"/>
                </a:cubicBezTo>
                <a:cubicBezTo>
                  <a:pt x="1805702" y="151960"/>
                  <a:pt x="1788226" y="139575"/>
                  <a:pt x="1768593" y="132024"/>
                </a:cubicBezTo>
                <a:cubicBezTo>
                  <a:pt x="1706575" y="108171"/>
                  <a:pt x="1643261" y="87833"/>
                  <a:pt x="1580444" y="66172"/>
                </a:cubicBezTo>
                <a:cubicBezTo>
                  <a:pt x="1484312" y="33023"/>
                  <a:pt x="1520871" y="42132"/>
                  <a:pt x="1439333" y="28542"/>
                </a:cubicBezTo>
                <a:cubicBezTo>
                  <a:pt x="1423654" y="19135"/>
                  <a:pt x="1410567" y="1023"/>
                  <a:pt x="1392296" y="320"/>
                </a:cubicBezTo>
                <a:cubicBezTo>
                  <a:pt x="1326195" y="-2222"/>
                  <a:pt x="1260380" y="10930"/>
                  <a:pt x="1194741" y="19135"/>
                </a:cubicBezTo>
                <a:cubicBezTo>
                  <a:pt x="1184901" y="20365"/>
                  <a:pt x="1176367" y="27383"/>
                  <a:pt x="1166518" y="28542"/>
                </a:cubicBezTo>
                <a:cubicBezTo>
                  <a:pt x="1122807" y="33685"/>
                  <a:pt x="1078630" y="33777"/>
                  <a:pt x="1034815" y="37950"/>
                </a:cubicBezTo>
                <a:cubicBezTo>
                  <a:pt x="885659" y="52155"/>
                  <a:pt x="1046252" y="41904"/>
                  <a:pt x="912518" y="56764"/>
                </a:cubicBezTo>
                <a:cubicBezTo>
                  <a:pt x="874989" y="60934"/>
                  <a:pt x="837259" y="63036"/>
                  <a:pt x="799630" y="66172"/>
                </a:cubicBezTo>
                <a:cubicBezTo>
                  <a:pt x="774543" y="72444"/>
                  <a:pt x="748902" y="76810"/>
                  <a:pt x="724370" y="84987"/>
                </a:cubicBezTo>
                <a:cubicBezTo>
                  <a:pt x="714963" y="88123"/>
                  <a:pt x="706004" y="93299"/>
                  <a:pt x="696148" y="94394"/>
                </a:cubicBezTo>
                <a:cubicBezTo>
                  <a:pt x="677448" y="96472"/>
                  <a:pt x="658519" y="94394"/>
                  <a:pt x="639704" y="94394"/>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Freeform 13"/>
          <p:cNvSpPr/>
          <p:nvPr/>
        </p:nvSpPr>
        <p:spPr>
          <a:xfrm>
            <a:off x="5942726" y="1983751"/>
            <a:ext cx="2980663" cy="1562779"/>
          </a:xfrm>
          <a:custGeom>
            <a:avLst/>
            <a:gdLst>
              <a:gd name="connsiteX0" fmla="*/ 2485836 w 2980663"/>
              <a:gd name="connsiteY0" fmla="*/ 12203 h 1562779"/>
              <a:gd name="connsiteX1" fmla="*/ 2353882 w 2980663"/>
              <a:gd name="connsiteY1" fmla="*/ 28699 h 1562779"/>
              <a:gd name="connsiteX2" fmla="*/ 2287905 w 2980663"/>
              <a:gd name="connsiteY2" fmla="*/ 45194 h 1562779"/>
              <a:gd name="connsiteX3" fmla="*/ 1446698 w 2980663"/>
              <a:gd name="connsiteY3" fmla="*/ 61690 h 1562779"/>
              <a:gd name="connsiteX4" fmla="*/ 836411 w 2980663"/>
              <a:gd name="connsiteY4" fmla="*/ 61690 h 1562779"/>
              <a:gd name="connsiteX5" fmla="*/ 720951 w 2980663"/>
              <a:gd name="connsiteY5" fmla="*/ 28699 h 1562779"/>
              <a:gd name="connsiteX6" fmla="*/ 588997 w 2980663"/>
              <a:gd name="connsiteY6" fmla="*/ 12203 h 1562779"/>
              <a:gd name="connsiteX7" fmla="*/ 160147 w 2980663"/>
              <a:gd name="connsiteY7" fmla="*/ 61690 h 1562779"/>
              <a:gd name="connsiteX8" fmla="*/ 110664 w 2980663"/>
              <a:gd name="connsiteY8" fmla="*/ 127672 h 1562779"/>
              <a:gd name="connsiteX9" fmla="*/ 77675 w 2980663"/>
              <a:gd name="connsiteY9" fmla="*/ 193654 h 1562779"/>
              <a:gd name="connsiteX10" fmla="*/ 61181 w 2980663"/>
              <a:gd name="connsiteY10" fmla="*/ 935951 h 1562779"/>
              <a:gd name="connsiteX11" fmla="*/ 61181 w 2980663"/>
              <a:gd name="connsiteY11" fmla="*/ 1364833 h 1562779"/>
              <a:gd name="connsiteX12" fmla="*/ 176641 w 2980663"/>
              <a:gd name="connsiteY12" fmla="*/ 1414320 h 1562779"/>
              <a:gd name="connsiteX13" fmla="*/ 292101 w 2980663"/>
              <a:gd name="connsiteY13" fmla="*/ 1463806 h 1562779"/>
              <a:gd name="connsiteX14" fmla="*/ 341583 w 2980663"/>
              <a:gd name="connsiteY14" fmla="*/ 1496797 h 1562779"/>
              <a:gd name="connsiteX15" fmla="*/ 457043 w 2980663"/>
              <a:gd name="connsiteY15" fmla="*/ 1529788 h 1562779"/>
              <a:gd name="connsiteX16" fmla="*/ 572503 w 2980663"/>
              <a:gd name="connsiteY16" fmla="*/ 1562779 h 1562779"/>
              <a:gd name="connsiteX17" fmla="*/ 1925031 w 2980663"/>
              <a:gd name="connsiteY17" fmla="*/ 1546284 h 1562779"/>
              <a:gd name="connsiteX18" fmla="*/ 2040491 w 2980663"/>
              <a:gd name="connsiteY18" fmla="*/ 1529788 h 1562779"/>
              <a:gd name="connsiteX19" fmla="*/ 2782732 w 2980663"/>
              <a:gd name="connsiteY19" fmla="*/ 1513293 h 1562779"/>
              <a:gd name="connsiteX20" fmla="*/ 2865204 w 2980663"/>
              <a:gd name="connsiteY20" fmla="*/ 1496797 h 1562779"/>
              <a:gd name="connsiteX21" fmla="*/ 2931181 w 2980663"/>
              <a:gd name="connsiteY21" fmla="*/ 1480302 h 1562779"/>
              <a:gd name="connsiteX22" fmla="*/ 2980663 w 2980663"/>
              <a:gd name="connsiteY22" fmla="*/ 1480302 h 156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80663" h="1562779">
                <a:moveTo>
                  <a:pt x="2485836" y="12203"/>
                </a:moveTo>
                <a:cubicBezTo>
                  <a:pt x="2441851" y="17702"/>
                  <a:pt x="2397606" y="21411"/>
                  <a:pt x="2353882" y="28699"/>
                </a:cubicBezTo>
                <a:cubicBezTo>
                  <a:pt x="2331521" y="32426"/>
                  <a:pt x="2310559" y="44370"/>
                  <a:pt x="2287905" y="45194"/>
                </a:cubicBezTo>
                <a:cubicBezTo>
                  <a:pt x="2007634" y="55386"/>
                  <a:pt x="1727100" y="56191"/>
                  <a:pt x="1446698" y="61690"/>
                </a:cubicBezTo>
                <a:cubicBezTo>
                  <a:pt x="1155483" y="85959"/>
                  <a:pt x="1223908" y="88416"/>
                  <a:pt x="836411" y="61690"/>
                </a:cubicBezTo>
                <a:cubicBezTo>
                  <a:pt x="762210" y="56572"/>
                  <a:pt x="785311" y="40402"/>
                  <a:pt x="720951" y="28699"/>
                </a:cubicBezTo>
                <a:cubicBezTo>
                  <a:pt x="677339" y="20769"/>
                  <a:pt x="632982" y="17702"/>
                  <a:pt x="588997" y="12203"/>
                </a:cubicBezTo>
                <a:cubicBezTo>
                  <a:pt x="534251" y="14584"/>
                  <a:pt x="261000" y="-39171"/>
                  <a:pt x="160147" y="61690"/>
                </a:cubicBezTo>
                <a:cubicBezTo>
                  <a:pt x="140708" y="81130"/>
                  <a:pt x="125234" y="104359"/>
                  <a:pt x="110664" y="127672"/>
                </a:cubicBezTo>
                <a:cubicBezTo>
                  <a:pt x="97632" y="148524"/>
                  <a:pt x="88671" y="171660"/>
                  <a:pt x="77675" y="193654"/>
                </a:cubicBezTo>
                <a:cubicBezTo>
                  <a:pt x="72177" y="441086"/>
                  <a:pt x="71072" y="688655"/>
                  <a:pt x="61181" y="935951"/>
                </a:cubicBezTo>
                <a:cubicBezTo>
                  <a:pt x="49634" y="1224645"/>
                  <a:pt x="-70512" y="607540"/>
                  <a:pt x="61181" y="1364833"/>
                </a:cubicBezTo>
                <a:cubicBezTo>
                  <a:pt x="66358" y="1394606"/>
                  <a:pt x="163665" y="1411076"/>
                  <a:pt x="176641" y="1414320"/>
                </a:cubicBezTo>
                <a:cubicBezTo>
                  <a:pt x="300874" y="1497148"/>
                  <a:pt x="142982" y="1399893"/>
                  <a:pt x="292101" y="1463806"/>
                </a:cubicBezTo>
                <a:cubicBezTo>
                  <a:pt x="310322" y="1471615"/>
                  <a:pt x="323852" y="1487931"/>
                  <a:pt x="341583" y="1496797"/>
                </a:cubicBezTo>
                <a:cubicBezTo>
                  <a:pt x="367952" y="1509983"/>
                  <a:pt x="432374" y="1522739"/>
                  <a:pt x="457043" y="1529788"/>
                </a:cubicBezTo>
                <a:cubicBezTo>
                  <a:pt x="622683" y="1577117"/>
                  <a:pt x="366250" y="1511213"/>
                  <a:pt x="572503" y="1562779"/>
                </a:cubicBezTo>
                <a:lnTo>
                  <a:pt x="1925031" y="1546284"/>
                </a:lnTo>
                <a:cubicBezTo>
                  <a:pt x="1963899" y="1545411"/>
                  <a:pt x="2001642" y="1531282"/>
                  <a:pt x="2040491" y="1529788"/>
                </a:cubicBezTo>
                <a:cubicBezTo>
                  <a:pt x="2287783" y="1520276"/>
                  <a:pt x="2535318" y="1518791"/>
                  <a:pt x="2782732" y="1513293"/>
                </a:cubicBezTo>
                <a:cubicBezTo>
                  <a:pt x="2810223" y="1507794"/>
                  <a:pt x="2837836" y="1502879"/>
                  <a:pt x="2865204" y="1496797"/>
                </a:cubicBezTo>
                <a:cubicBezTo>
                  <a:pt x="2887333" y="1491879"/>
                  <a:pt x="2908740" y="1483508"/>
                  <a:pt x="2931181" y="1480302"/>
                </a:cubicBezTo>
                <a:cubicBezTo>
                  <a:pt x="2947509" y="1477969"/>
                  <a:pt x="2964169" y="1480302"/>
                  <a:pt x="2980663" y="148030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Freeform 14"/>
          <p:cNvSpPr/>
          <p:nvPr/>
        </p:nvSpPr>
        <p:spPr>
          <a:xfrm>
            <a:off x="8412068" y="1910135"/>
            <a:ext cx="731932" cy="1570413"/>
          </a:xfrm>
          <a:custGeom>
            <a:avLst/>
            <a:gdLst>
              <a:gd name="connsiteX0" fmla="*/ 461839 w 552206"/>
              <a:gd name="connsiteY0" fmla="*/ 1570413 h 1570413"/>
              <a:gd name="connsiteX1" fmla="*/ 395862 w 552206"/>
              <a:gd name="connsiteY1" fmla="*/ 1553918 h 1570413"/>
              <a:gd name="connsiteX2" fmla="*/ 461839 w 552206"/>
              <a:gd name="connsiteY2" fmla="*/ 1487936 h 1570413"/>
              <a:gd name="connsiteX3" fmla="*/ 511321 w 552206"/>
              <a:gd name="connsiteY3" fmla="*/ 1421954 h 1570413"/>
              <a:gd name="connsiteX4" fmla="*/ 527816 w 552206"/>
              <a:gd name="connsiteY4" fmla="*/ 976576 h 1570413"/>
              <a:gd name="connsiteX5" fmla="*/ 511321 w 552206"/>
              <a:gd name="connsiteY5" fmla="*/ 481711 h 1570413"/>
              <a:gd name="connsiteX6" fmla="*/ 478333 w 552206"/>
              <a:gd name="connsiteY6" fmla="*/ 349747 h 1570413"/>
              <a:gd name="connsiteX7" fmla="*/ 461839 w 552206"/>
              <a:gd name="connsiteY7" fmla="*/ 283765 h 1570413"/>
              <a:gd name="connsiteX8" fmla="*/ 428850 w 552206"/>
              <a:gd name="connsiteY8" fmla="*/ 118810 h 1570413"/>
              <a:gd name="connsiteX9" fmla="*/ 395862 w 552206"/>
              <a:gd name="connsiteY9" fmla="*/ 69324 h 1570413"/>
              <a:gd name="connsiteX10" fmla="*/ 296896 w 552206"/>
              <a:gd name="connsiteY10" fmla="*/ 36333 h 1570413"/>
              <a:gd name="connsiteX11" fmla="*/ 247413 w 552206"/>
              <a:gd name="connsiteY11" fmla="*/ 3342 h 1570413"/>
              <a:gd name="connsiteX12" fmla="*/ 32988 w 552206"/>
              <a:gd name="connsiteY12" fmla="*/ 52828 h 1570413"/>
              <a:gd name="connsiteX13" fmla="*/ 0 w 552206"/>
              <a:gd name="connsiteY13" fmla="*/ 85819 h 157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2206" h="1570413">
                <a:moveTo>
                  <a:pt x="461839" y="1570413"/>
                </a:moveTo>
                <a:cubicBezTo>
                  <a:pt x="439847" y="1564915"/>
                  <a:pt x="395862" y="1576587"/>
                  <a:pt x="395862" y="1553918"/>
                </a:cubicBezTo>
                <a:cubicBezTo>
                  <a:pt x="395862" y="1522815"/>
                  <a:pt x="441358" y="1511344"/>
                  <a:pt x="461839" y="1487936"/>
                </a:cubicBezTo>
                <a:cubicBezTo>
                  <a:pt x="479942" y="1467246"/>
                  <a:pt x="494827" y="1443948"/>
                  <a:pt x="511321" y="1421954"/>
                </a:cubicBezTo>
                <a:cubicBezTo>
                  <a:pt x="581726" y="1210728"/>
                  <a:pt x="543099" y="1366313"/>
                  <a:pt x="527816" y="976576"/>
                </a:cubicBezTo>
                <a:cubicBezTo>
                  <a:pt x="521349" y="811656"/>
                  <a:pt x="524310" y="646246"/>
                  <a:pt x="511321" y="481711"/>
                </a:cubicBezTo>
                <a:cubicBezTo>
                  <a:pt x="507753" y="436510"/>
                  <a:pt x="489329" y="393735"/>
                  <a:pt x="478333" y="349747"/>
                </a:cubicBezTo>
                <a:cubicBezTo>
                  <a:pt x="472835" y="327753"/>
                  <a:pt x="465045" y="306208"/>
                  <a:pt x="461839" y="283765"/>
                </a:cubicBezTo>
                <a:cubicBezTo>
                  <a:pt x="455761" y="241217"/>
                  <a:pt x="451880" y="164873"/>
                  <a:pt x="428850" y="118810"/>
                </a:cubicBezTo>
                <a:cubicBezTo>
                  <a:pt x="419985" y="101078"/>
                  <a:pt x="412673" y="79831"/>
                  <a:pt x="395862" y="69324"/>
                </a:cubicBezTo>
                <a:cubicBezTo>
                  <a:pt x="366375" y="50893"/>
                  <a:pt x="296896" y="36333"/>
                  <a:pt x="296896" y="36333"/>
                </a:cubicBezTo>
                <a:cubicBezTo>
                  <a:pt x="280402" y="25336"/>
                  <a:pt x="267179" y="4863"/>
                  <a:pt x="247413" y="3342"/>
                </a:cubicBezTo>
                <a:cubicBezTo>
                  <a:pt x="140458" y="-4886"/>
                  <a:pt x="100563" y="-1237"/>
                  <a:pt x="32988" y="52828"/>
                </a:cubicBezTo>
                <a:cubicBezTo>
                  <a:pt x="20845" y="62543"/>
                  <a:pt x="10996" y="74822"/>
                  <a:pt x="0" y="85819"/>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6382504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118762905"/>
              </p:ext>
            </p:extLst>
          </p:nvPr>
        </p:nvGraphicFramePr>
        <p:xfrm>
          <a:off x="0" y="961484"/>
          <a:ext cx="4558061" cy="59202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noGrp="1"/>
          </p:cNvGraphicFramePr>
          <p:nvPr>
            <p:extLst>
              <p:ext uri="{D42A27DB-BD31-4B8C-83A1-F6EECF244321}">
                <p14:modId xmlns:p14="http://schemas.microsoft.com/office/powerpoint/2010/main" val="2581098564"/>
              </p:ext>
            </p:extLst>
          </p:nvPr>
        </p:nvGraphicFramePr>
        <p:xfrm>
          <a:off x="4735636" y="961484"/>
          <a:ext cx="4408364" cy="5896516"/>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973431" y="391716"/>
            <a:ext cx="2843898" cy="461665"/>
          </a:xfrm>
          <a:prstGeom prst="rect">
            <a:avLst/>
          </a:prstGeom>
          <a:noFill/>
        </p:spPr>
        <p:txBody>
          <a:bodyPr wrap="none" rtlCol="0">
            <a:spAutoFit/>
          </a:bodyPr>
          <a:lstStyle/>
          <a:p>
            <a:r>
              <a:rPr lang="en-US" sz="2400" dirty="0" smtClean="0"/>
              <a:t>Most poleis are small </a:t>
            </a:r>
            <a:endParaRPr lang="en-US" sz="2400" dirty="0"/>
          </a:p>
        </p:txBody>
      </p:sp>
      <p:sp>
        <p:nvSpPr>
          <p:cNvPr id="5" name="TextBox 4"/>
          <p:cNvSpPr txBox="1"/>
          <p:nvPr/>
        </p:nvSpPr>
        <p:spPr>
          <a:xfrm>
            <a:off x="5193103" y="45732"/>
            <a:ext cx="3294483" cy="830997"/>
          </a:xfrm>
          <a:prstGeom prst="rect">
            <a:avLst/>
          </a:prstGeom>
          <a:noFill/>
        </p:spPr>
        <p:txBody>
          <a:bodyPr wrap="square" rtlCol="0">
            <a:spAutoFit/>
          </a:bodyPr>
          <a:lstStyle/>
          <a:p>
            <a:r>
              <a:rPr lang="en-US" sz="2400" dirty="0" smtClean="0"/>
              <a:t>But most Greeks live in middling to large poleis</a:t>
            </a:r>
            <a:endParaRPr lang="en-US" sz="2400" dirty="0"/>
          </a:p>
        </p:txBody>
      </p:sp>
    </p:spTree>
    <p:extLst>
      <p:ext uri="{BB962C8B-B14F-4D97-AF65-F5344CB8AC3E}">
        <p14:creationId xmlns:p14="http://schemas.microsoft.com/office/powerpoint/2010/main" val="334399339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02-04_Ober_fi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4252" y="3853705"/>
            <a:ext cx="4597400" cy="2679700"/>
          </a:xfrm>
          <a:prstGeom prst="rect">
            <a:avLst/>
          </a:prstGeom>
        </p:spPr>
      </p:pic>
      <p:pic>
        <p:nvPicPr>
          <p:cNvPr id="4" name="Picture 3" descr="02-03_Ober_fi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4252" y="298663"/>
            <a:ext cx="4622800" cy="3352800"/>
          </a:xfrm>
          <a:prstGeom prst="rect">
            <a:avLst/>
          </a:prstGeom>
        </p:spPr>
      </p:pic>
      <p:sp>
        <p:nvSpPr>
          <p:cNvPr id="5" name="TextBox 4"/>
          <p:cNvSpPr txBox="1"/>
          <p:nvPr/>
        </p:nvSpPr>
        <p:spPr>
          <a:xfrm>
            <a:off x="6754608" y="1231023"/>
            <a:ext cx="549737" cy="369332"/>
          </a:xfrm>
          <a:prstGeom prst="rect">
            <a:avLst/>
          </a:prstGeom>
          <a:noFill/>
        </p:spPr>
        <p:txBody>
          <a:bodyPr wrap="none" rtlCol="0">
            <a:spAutoFit/>
          </a:bodyPr>
          <a:lstStyle/>
          <a:p>
            <a:r>
              <a:rPr lang="en-US" dirty="0" smtClean="0"/>
              <a:t>Size</a:t>
            </a:r>
            <a:endParaRPr lang="en-US" dirty="0"/>
          </a:p>
        </p:txBody>
      </p:sp>
      <p:sp>
        <p:nvSpPr>
          <p:cNvPr id="6" name="TextBox 5"/>
          <p:cNvSpPr txBox="1"/>
          <p:nvPr/>
        </p:nvSpPr>
        <p:spPr>
          <a:xfrm>
            <a:off x="6754608" y="4789073"/>
            <a:ext cx="700545" cy="369332"/>
          </a:xfrm>
          <a:prstGeom prst="rect">
            <a:avLst/>
          </a:prstGeom>
          <a:noFill/>
        </p:spPr>
        <p:txBody>
          <a:bodyPr wrap="none" rtlCol="0">
            <a:spAutoFit/>
          </a:bodyPr>
          <a:lstStyle/>
          <a:p>
            <a:r>
              <a:rPr lang="en-US" dirty="0" smtClean="0"/>
              <a:t>Fame</a:t>
            </a:r>
            <a:endParaRPr lang="en-US" dirty="0"/>
          </a:p>
        </p:txBody>
      </p:sp>
      <p:sp>
        <p:nvSpPr>
          <p:cNvPr id="7" name="TextBox 6"/>
          <p:cNvSpPr txBox="1"/>
          <p:nvPr/>
        </p:nvSpPr>
        <p:spPr>
          <a:xfrm>
            <a:off x="692643" y="836110"/>
            <a:ext cx="3001149" cy="5447646"/>
          </a:xfrm>
          <a:prstGeom prst="rect">
            <a:avLst/>
          </a:prstGeom>
          <a:noFill/>
        </p:spPr>
        <p:txBody>
          <a:bodyPr wrap="square" rtlCol="0">
            <a:spAutoFit/>
          </a:bodyPr>
          <a:lstStyle/>
          <a:p>
            <a:r>
              <a:rPr lang="en-US" sz="2400" b="1" dirty="0" smtClean="0"/>
              <a:t>Size</a:t>
            </a:r>
            <a:r>
              <a:rPr lang="en-US" sz="2400" dirty="0" smtClean="0"/>
              <a:t> and </a:t>
            </a:r>
            <a:r>
              <a:rPr lang="en-US" sz="2400" b="1" dirty="0" smtClean="0"/>
              <a:t>Fame</a:t>
            </a:r>
            <a:r>
              <a:rPr lang="en-US" sz="2400" dirty="0" smtClean="0"/>
              <a:t>. </a:t>
            </a:r>
          </a:p>
          <a:p>
            <a:endParaRPr lang="en-US" dirty="0"/>
          </a:p>
          <a:p>
            <a:r>
              <a:rPr lang="en-US" dirty="0" smtClean="0"/>
              <a:t>Similar truncated bell curves: Long right tails =</a:t>
            </a:r>
          </a:p>
          <a:p>
            <a:endParaRPr lang="en-US" dirty="0" smtClean="0"/>
          </a:p>
          <a:p>
            <a:r>
              <a:rPr lang="en-US" dirty="0" smtClean="0"/>
              <a:t>Many quite small and obscure states, few large and prominent.</a:t>
            </a:r>
          </a:p>
          <a:p>
            <a:endParaRPr lang="en-US" dirty="0"/>
          </a:p>
          <a:p>
            <a:r>
              <a:rPr lang="en-US" dirty="0" smtClean="0"/>
              <a:t>Greek history as interaction between a few “super-poleis,” several dozen mid-ranked poleis,  and hundreds of small poleis. And, of course, non-Greek states and cultures. </a:t>
            </a:r>
          </a:p>
          <a:p>
            <a:endParaRPr lang="en-US" dirty="0"/>
          </a:p>
          <a:p>
            <a:r>
              <a:rPr lang="en-US" dirty="0" smtClean="0"/>
              <a:t>Greek history is of “small and great poleis alike.”</a:t>
            </a:r>
          </a:p>
          <a:p>
            <a:r>
              <a:rPr lang="en-US" dirty="0" smtClean="0"/>
              <a:t>Herodotus 1.5.3</a:t>
            </a:r>
          </a:p>
        </p:txBody>
      </p:sp>
      <p:sp>
        <p:nvSpPr>
          <p:cNvPr id="2" name="Up-Down Arrow 1"/>
          <p:cNvSpPr/>
          <p:nvPr/>
        </p:nvSpPr>
        <p:spPr>
          <a:xfrm>
            <a:off x="7989590" y="3503046"/>
            <a:ext cx="1154410" cy="2480258"/>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327838" y="3724013"/>
            <a:ext cx="430887" cy="2145680"/>
          </a:xfrm>
          <a:prstGeom prst="rect">
            <a:avLst/>
          </a:prstGeom>
          <a:noFill/>
        </p:spPr>
        <p:txBody>
          <a:bodyPr vert="vert270" wrap="none" rtlCol="0">
            <a:spAutoFit/>
          </a:bodyPr>
          <a:lstStyle/>
          <a:p>
            <a:r>
              <a:rPr lang="en-US" sz="1600" dirty="0" smtClean="0"/>
              <a:t>Athens, Sparta, Syracuse</a:t>
            </a:r>
            <a:endParaRPr lang="en-US" sz="1600" dirty="0"/>
          </a:p>
        </p:txBody>
      </p:sp>
    </p:spTree>
    <p:extLst>
      <p:ext uri="{BB962C8B-B14F-4D97-AF65-F5344CB8AC3E}">
        <p14:creationId xmlns:p14="http://schemas.microsoft.com/office/powerpoint/2010/main" val="32348185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3848" y="728069"/>
            <a:ext cx="6662025" cy="3908762"/>
          </a:xfrm>
          <a:prstGeom prst="rect">
            <a:avLst/>
          </a:prstGeom>
          <a:noFill/>
        </p:spPr>
        <p:txBody>
          <a:bodyPr wrap="none" rtlCol="0">
            <a:spAutoFit/>
          </a:bodyPr>
          <a:lstStyle/>
          <a:p>
            <a:r>
              <a:rPr lang="en-US" sz="3200" dirty="0" smtClean="0"/>
              <a:t>Measuring economic change</a:t>
            </a:r>
          </a:p>
          <a:p>
            <a:endParaRPr lang="en-US" sz="3200" dirty="0"/>
          </a:p>
          <a:p>
            <a:r>
              <a:rPr lang="en-US" sz="2800" i="1" dirty="0" smtClean="0"/>
              <a:t>Proxies</a:t>
            </a:r>
            <a:r>
              <a:rPr lang="en-US" sz="2800" dirty="0" smtClean="0"/>
              <a:t> for assessing economic performance</a:t>
            </a:r>
          </a:p>
          <a:p>
            <a:endParaRPr lang="en-US" dirty="0" smtClean="0"/>
          </a:p>
          <a:p>
            <a:r>
              <a:rPr lang="en-US" sz="2400" b="1" dirty="0" smtClean="0"/>
              <a:t>Relative measures (</a:t>
            </a:r>
            <a:r>
              <a:rPr lang="en-US" sz="2400" b="1" dirty="0"/>
              <a:t>change over time)</a:t>
            </a:r>
          </a:p>
          <a:p>
            <a:pPr marL="285750" indent="-285750">
              <a:buFont typeface="Arial"/>
              <a:buChar char="•"/>
            </a:pPr>
            <a:r>
              <a:rPr lang="en-US" sz="2400" dirty="0" smtClean="0"/>
              <a:t>Demographic growth</a:t>
            </a:r>
          </a:p>
          <a:p>
            <a:pPr marL="285750" indent="-285750">
              <a:buFont typeface="Arial"/>
              <a:buChar char="•"/>
            </a:pPr>
            <a:r>
              <a:rPr lang="en-US" sz="2400" dirty="0" smtClean="0"/>
              <a:t>Size of houses</a:t>
            </a:r>
          </a:p>
          <a:p>
            <a:pPr marL="285750" indent="-285750">
              <a:buFont typeface="Arial"/>
              <a:buChar char="•"/>
            </a:pPr>
            <a:r>
              <a:rPr lang="en-US" sz="2400" dirty="0" smtClean="0"/>
              <a:t>Supply of coined money </a:t>
            </a:r>
          </a:p>
          <a:p>
            <a:pPr marL="285750" indent="-285750">
              <a:buFont typeface="Arial"/>
              <a:buChar char="•"/>
            </a:pPr>
            <a:r>
              <a:rPr lang="en-US" sz="2400" dirty="0" smtClean="0"/>
              <a:t>Investment in civic infrastructure</a:t>
            </a:r>
          </a:p>
          <a:p>
            <a:endParaRPr lang="en-US" dirty="0"/>
          </a:p>
        </p:txBody>
      </p:sp>
    </p:spTree>
    <p:extLst>
      <p:ext uri="{BB962C8B-B14F-4D97-AF65-F5344CB8AC3E}">
        <p14:creationId xmlns:p14="http://schemas.microsoft.com/office/powerpoint/2010/main" val="276856204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53848" y="728069"/>
            <a:ext cx="7198705" cy="5847754"/>
          </a:xfrm>
          <a:prstGeom prst="rect">
            <a:avLst/>
          </a:prstGeom>
          <a:noFill/>
        </p:spPr>
        <p:txBody>
          <a:bodyPr wrap="none" rtlCol="0">
            <a:spAutoFit/>
          </a:bodyPr>
          <a:lstStyle/>
          <a:p>
            <a:r>
              <a:rPr lang="en-US" sz="3200" dirty="0" smtClean="0"/>
              <a:t>Measuring economic change</a:t>
            </a:r>
          </a:p>
          <a:p>
            <a:endParaRPr lang="en-US" sz="3200" dirty="0"/>
          </a:p>
          <a:p>
            <a:r>
              <a:rPr lang="en-US" sz="2800" i="1" dirty="0" smtClean="0"/>
              <a:t>Proxies</a:t>
            </a:r>
            <a:r>
              <a:rPr lang="en-US" sz="2800" dirty="0" smtClean="0"/>
              <a:t> for assessing economic performance</a:t>
            </a:r>
          </a:p>
          <a:p>
            <a:endParaRPr lang="en-US" dirty="0" smtClean="0"/>
          </a:p>
          <a:p>
            <a:r>
              <a:rPr lang="en-US" sz="2400" b="1" dirty="0" smtClean="0"/>
              <a:t>Relative </a:t>
            </a:r>
            <a:r>
              <a:rPr lang="en-US" sz="2400" b="1" dirty="0"/>
              <a:t>measures (change over time) </a:t>
            </a:r>
          </a:p>
          <a:p>
            <a:pPr marL="285750" indent="-285750">
              <a:buFont typeface="Arial"/>
              <a:buChar char="•"/>
            </a:pPr>
            <a:r>
              <a:rPr lang="en-US" sz="2400" dirty="0" smtClean="0"/>
              <a:t>Demographic growth</a:t>
            </a:r>
          </a:p>
          <a:p>
            <a:pPr marL="285750" indent="-285750">
              <a:buFont typeface="Arial"/>
              <a:buChar char="•"/>
            </a:pPr>
            <a:r>
              <a:rPr lang="en-US" sz="2400" dirty="0" smtClean="0"/>
              <a:t>Size of houses</a:t>
            </a:r>
          </a:p>
          <a:p>
            <a:pPr marL="285750" indent="-285750">
              <a:buFont typeface="Arial"/>
              <a:buChar char="•"/>
            </a:pPr>
            <a:r>
              <a:rPr lang="en-US" sz="2400" dirty="0" smtClean="0"/>
              <a:t>Supply of coined money </a:t>
            </a:r>
          </a:p>
          <a:p>
            <a:pPr marL="285750" indent="-285750">
              <a:buFont typeface="Arial"/>
              <a:buChar char="•"/>
            </a:pPr>
            <a:r>
              <a:rPr lang="en-US" sz="2400" dirty="0" smtClean="0"/>
              <a:t>Investment in civic infrastructure</a:t>
            </a:r>
          </a:p>
          <a:p>
            <a:endParaRPr lang="en-US" sz="2400" dirty="0"/>
          </a:p>
          <a:p>
            <a:r>
              <a:rPr lang="en-US" sz="2400" b="1" dirty="0" smtClean="0"/>
              <a:t>Comparative measures (differences between societies)</a:t>
            </a:r>
          </a:p>
          <a:p>
            <a:pPr marL="285750" indent="-285750">
              <a:buFont typeface="Arial"/>
              <a:buChar char="•"/>
            </a:pPr>
            <a:r>
              <a:rPr lang="en-US" sz="2400" dirty="0" smtClean="0"/>
              <a:t>Population density</a:t>
            </a:r>
          </a:p>
          <a:p>
            <a:pPr marL="285750" indent="-285750">
              <a:buFont typeface="Arial"/>
              <a:buChar char="•"/>
            </a:pPr>
            <a:r>
              <a:rPr lang="en-US" sz="2400" dirty="0" smtClean="0"/>
              <a:t>Urbanization</a:t>
            </a:r>
          </a:p>
          <a:p>
            <a:pPr marL="285750" indent="-285750">
              <a:buFont typeface="Arial"/>
              <a:buChar char="•"/>
            </a:pPr>
            <a:r>
              <a:rPr lang="en-US" sz="2400" dirty="0" smtClean="0"/>
              <a:t>Median income/non-elite consumption</a:t>
            </a:r>
          </a:p>
          <a:p>
            <a:pPr marL="285750" indent="-285750">
              <a:buFont typeface="Arial"/>
              <a:buChar char="•"/>
            </a:pPr>
            <a:r>
              <a:rPr lang="en-US" sz="2400" dirty="0" smtClean="0"/>
              <a:t>Inequality</a:t>
            </a:r>
          </a:p>
        </p:txBody>
      </p:sp>
    </p:spTree>
    <p:extLst>
      <p:ext uri="{BB962C8B-B14F-4D97-AF65-F5344CB8AC3E}">
        <p14:creationId xmlns:p14="http://schemas.microsoft.com/office/powerpoint/2010/main" val="2997893579"/>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0301" y="205427"/>
            <a:ext cx="7026875" cy="1384995"/>
          </a:xfrm>
          <a:prstGeom prst="rect">
            <a:avLst/>
          </a:prstGeom>
        </p:spPr>
        <p:txBody>
          <a:bodyPr wrap="square">
            <a:spAutoFit/>
          </a:bodyPr>
          <a:lstStyle/>
          <a:p>
            <a:r>
              <a:rPr lang="en-US" sz="2400" dirty="0"/>
              <a:t>C</a:t>
            </a:r>
            <a:r>
              <a:rPr lang="en-US" sz="2400" dirty="0" smtClean="0"/>
              <a:t>hange </a:t>
            </a:r>
            <a:r>
              <a:rPr lang="en-US" sz="2400" dirty="0"/>
              <a:t>over time: </a:t>
            </a:r>
            <a:endParaRPr lang="en-US" sz="2400" dirty="0" smtClean="0"/>
          </a:p>
          <a:p>
            <a:r>
              <a:rPr lang="en-US" sz="2400" dirty="0" smtClean="0"/>
              <a:t>More </a:t>
            </a:r>
            <a:r>
              <a:rPr lang="en-US" sz="2400" dirty="0"/>
              <a:t>people </a:t>
            </a:r>
          </a:p>
          <a:p>
            <a:endParaRPr lang="en-US" dirty="0" smtClean="0"/>
          </a:p>
          <a:p>
            <a:r>
              <a:rPr lang="en-US" dirty="0" smtClean="0"/>
              <a:t>Greece</a:t>
            </a:r>
            <a:r>
              <a:rPr lang="en-US" dirty="0"/>
              <a:t>, total population (in millions), </a:t>
            </a:r>
            <a:r>
              <a:rPr lang="en-US" dirty="0" smtClean="0"/>
              <a:t>1000 </a:t>
            </a:r>
            <a:r>
              <a:rPr lang="en-US" dirty="0"/>
              <a:t>- 300 BCE </a:t>
            </a:r>
          </a:p>
        </p:txBody>
      </p:sp>
      <p:pic>
        <p:nvPicPr>
          <p:cNvPr id="2" name="Picture 1" descr="02-01_Ober_fi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694" y="1780922"/>
            <a:ext cx="5757510" cy="3970104"/>
          </a:xfrm>
          <a:prstGeom prst="rect">
            <a:avLst/>
          </a:prstGeom>
        </p:spPr>
      </p:pic>
      <p:sp>
        <p:nvSpPr>
          <p:cNvPr id="3" name="TextBox 2"/>
          <p:cNvSpPr txBox="1"/>
          <p:nvPr/>
        </p:nvSpPr>
        <p:spPr>
          <a:xfrm>
            <a:off x="6821854" y="4794298"/>
            <a:ext cx="2428875" cy="1477328"/>
          </a:xfrm>
          <a:prstGeom prst="rect">
            <a:avLst/>
          </a:prstGeom>
          <a:noFill/>
        </p:spPr>
        <p:txBody>
          <a:bodyPr wrap="square" rtlCol="0">
            <a:spAutoFit/>
          </a:bodyPr>
          <a:lstStyle/>
          <a:p>
            <a:r>
              <a:rPr lang="en-US" dirty="0" smtClean="0"/>
              <a:t>Data:</a:t>
            </a:r>
          </a:p>
          <a:p>
            <a:r>
              <a:rPr lang="en-US" dirty="0" smtClean="0"/>
              <a:t> ca. 300 BCE:</a:t>
            </a:r>
          </a:p>
          <a:p>
            <a:r>
              <a:rPr lang="en-US" dirty="0" smtClean="0"/>
              <a:t> Hansen 2006, 2008</a:t>
            </a:r>
          </a:p>
          <a:p>
            <a:r>
              <a:rPr lang="en-US" dirty="0"/>
              <a:t> </a:t>
            </a:r>
            <a:r>
              <a:rPr lang="en-US" dirty="0" smtClean="0"/>
              <a:t>ca. 1000 BCE: </a:t>
            </a:r>
          </a:p>
          <a:p>
            <a:r>
              <a:rPr lang="en-US" dirty="0" smtClean="0"/>
              <a:t>S.C. Murray  2013</a:t>
            </a:r>
            <a:endParaRPr lang="en-US" dirty="0"/>
          </a:p>
        </p:txBody>
      </p:sp>
      <p:pic>
        <p:nvPicPr>
          <p:cNvPr id="7" name="Picture 6" descr="02-01a_Ober_map1a_8-14-14_topo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59" y="1590422"/>
            <a:ext cx="2682598" cy="1930562"/>
          </a:xfrm>
          <a:prstGeom prst="rect">
            <a:avLst/>
          </a:prstGeom>
        </p:spPr>
      </p:pic>
      <p:pic>
        <p:nvPicPr>
          <p:cNvPr id="8" name="Picture 7"/>
          <p:cNvPicPr>
            <a:picLocks noChangeAspect="1"/>
          </p:cNvPicPr>
          <p:nvPr/>
        </p:nvPicPr>
        <p:blipFill rotWithShape="1">
          <a:blip r:embed="rId4"/>
          <a:srcRect t="26267" r="48984" b="14579"/>
          <a:stretch/>
        </p:blipFill>
        <p:spPr>
          <a:xfrm>
            <a:off x="5852159" y="3619868"/>
            <a:ext cx="1409190" cy="1174430"/>
          </a:xfrm>
          <a:prstGeom prst="rect">
            <a:avLst/>
          </a:prstGeom>
        </p:spPr>
      </p:pic>
      <p:sp>
        <p:nvSpPr>
          <p:cNvPr id="4" name="Up Arrow 3"/>
          <p:cNvSpPr/>
          <p:nvPr/>
        </p:nvSpPr>
        <p:spPr>
          <a:xfrm>
            <a:off x="1905000" y="5588000"/>
            <a:ext cx="1730375"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Homer</a:t>
            </a:r>
            <a:endParaRPr lang="en-US" dirty="0"/>
          </a:p>
        </p:txBody>
      </p:sp>
      <p:sp>
        <p:nvSpPr>
          <p:cNvPr id="9" name="Up Arrow 8"/>
          <p:cNvSpPr/>
          <p:nvPr/>
        </p:nvSpPr>
        <p:spPr>
          <a:xfrm>
            <a:off x="4724400" y="5588000"/>
            <a:ext cx="1990725"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Aristotle</a:t>
            </a:r>
            <a:endParaRPr lang="en-US" dirty="0"/>
          </a:p>
        </p:txBody>
      </p:sp>
    </p:spTree>
    <p:extLst>
      <p:ext uri="{BB962C8B-B14F-4D97-AF65-F5344CB8AC3E}">
        <p14:creationId xmlns:p14="http://schemas.microsoft.com/office/powerpoint/2010/main" val="89551221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a:srcRect/>
          <a:stretch>
            <a:fillRect/>
          </a:stretch>
        </p:blipFill>
        <p:spPr bwMode="auto">
          <a:xfrm>
            <a:off x="381000" y="304800"/>
            <a:ext cx="5932488" cy="6019800"/>
          </a:xfrm>
          <a:prstGeom prst="rect">
            <a:avLst/>
          </a:prstGeom>
          <a:noFill/>
        </p:spPr>
      </p:pic>
      <p:sp>
        <p:nvSpPr>
          <p:cNvPr id="30723" name="Rectangle 3"/>
          <p:cNvSpPr>
            <a:spLocks noChangeArrowheads="1"/>
          </p:cNvSpPr>
          <p:nvPr/>
        </p:nvSpPr>
        <p:spPr bwMode="auto">
          <a:xfrm>
            <a:off x="6629400" y="381000"/>
            <a:ext cx="2057400" cy="3416320"/>
          </a:xfrm>
          <a:prstGeom prst="rect">
            <a:avLst/>
          </a:prstGeom>
          <a:noFill/>
          <a:ln w="9525">
            <a:noFill/>
            <a:miter lim="800000"/>
            <a:headEnd/>
            <a:tailEnd/>
          </a:ln>
        </p:spPr>
        <p:txBody>
          <a:bodyPr>
            <a:prstTxWarp prst="textNoShape">
              <a:avLst/>
            </a:prstTxWarp>
            <a:spAutoFit/>
          </a:bodyPr>
          <a:lstStyle/>
          <a:p>
            <a:r>
              <a:rPr lang="en-US" sz="2400" dirty="0"/>
              <a:t>Bigger </a:t>
            </a:r>
            <a:r>
              <a:rPr lang="en-US" sz="2400" dirty="0" smtClean="0"/>
              <a:t>houses </a:t>
            </a:r>
            <a:r>
              <a:rPr lang="en-US" dirty="0"/>
              <a:t>Greek house sizes: 800-300 BC. Including and excluding hypothetical second floors. </a:t>
            </a:r>
          </a:p>
          <a:p>
            <a:endParaRPr lang="en-US" dirty="0"/>
          </a:p>
          <a:p>
            <a:endParaRPr lang="en-US" sz="1600" dirty="0"/>
          </a:p>
          <a:p>
            <a:r>
              <a:rPr lang="en-US" sz="1600" dirty="0"/>
              <a:t>I. Morris. 2004</a:t>
            </a:r>
          </a:p>
          <a:p>
            <a:endParaRPr lang="en-US" sz="1600" dirty="0"/>
          </a:p>
          <a:p>
            <a:r>
              <a:rPr lang="en-US" sz="1600" dirty="0" err="1"/>
              <a:t>n</a:t>
            </a:r>
            <a:r>
              <a:rPr lang="en-US" sz="1600" dirty="0"/>
              <a:t>. = 405</a:t>
            </a:r>
            <a:r>
              <a:rPr lang="en-US" dirty="0"/>
              <a:t> </a:t>
            </a:r>
          </a:p>
        </p:txBody>
      </p:sp>
      <p:pic>
        <p:nvPicPr>
          <p:cNvPr id="2" name="Picture 1"/>
          <p:cNvPicPr>
            <a:picLocks noChangeAspect="1"/>
          </p:cNvPicPr>
          <p:nvPr/>
        </p:nvPicPr>
        <p:blipFill>
          <a:blip r:embed="rId4"/>
          <a:stretch>
            <a:fillRect/>
          </a:stretch>
        </p:blipFill>
        <p:spPr>
          <a:xfrm>
            <a:off x="6084273" y="3881201"/>
            <a:ext cx="2882900" cy="2819400"/>
          </a:xfrm>
          <a:prstGeom prst="rect">
            <a:avLst/>
          </a:prstGeom>
        </p:spPr>
      </p:pic>
      <p:sp>
        <p:nvSpPr>
          <p:cNvPr id="5" name="Up Arrow 4"/>
          <p:cNvSpPr/>
          <p:nvPr/>
        </p:nvSpPr>
        <p:spPr>
          <a:xfrm>
            <a:off x="793750" y="5835396"/>
            <a:ext cx="1730375"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Homer</a:t>
            </a:r>
            <a:endParaRPr lang="en-US" dirty="0"/>
          </a:p>
        </p:txBody>
      </p:sp>
      <p:sp>
        <p:nvSpPr>
          <p:cNvPr id="6" name="Up Arrow 5"/>
          <p:cNvSpPr/>
          <p:nvPr/>
        </p:nvSpPr>
        <p:spPr>
          <a:xfrm>
            <a:off x="4322763" y="5835396"/>
            <a:ext cx="1990725"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Aristotle</a:t>
            </a:r>
            <a:endParaRPr lang="en-US" dirty="0"/>
          </a:p>
        </p:txBody>
      </p:sp>
    </p:spTree>
    <p:extLst>
      <p:ext uri="{BB962C8B-B14F-4D97-AF65-F5344CB8AC3E}">
        <p14:creationId xmlns:p14="http://schemas.microsoft.com/office/powerpoint/2010/main" val="366746833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364627" y="4556465"/>
            <a:ext cx="1160893" cy="830997"/>
          </a:xfrm>
          <a:prstGeom prst="rect">
            <a:avLst/>
          </a:prstGeom>
          <a:noFill/>
        </p:spPr>
        <p:txBody>
          <a:bodyPr wrap="square" rtlCol="0">
            <a:spAutoFit/>
          </a:bodyPr>
          <a:lstStyle/>
          <a:p>
            <a:pPr algn="ctr"/>
            <a:r>
              <a:rPr lang="en-US" sz="2400" dirty="0" smtClean="0"/>
              <a:t>Political inputs</a:t>
            </a:r>
            <a:endParaRPr lang="en-US" sz="2400" dirty="0"/>
          </a:p>
        </p:txBody>
      </p:sp>
      <p:sp>
        <p:nvSpPr>
          <p:cNvPr id="5" name="TextBox 4"/>
          <p:cNvSpPr txBox="1"/>
          <p:nvPr/>
        </p:nvSpPr>
        <p:spPr>
          <a:xfrm rot="16200000">
            <a:off x="196066" y="458173"/>
            <a:ext cx="1471087" cy="830997"/>
          </a:xfrm>
          <a:prstGeom prst="rect">
            <a:avLst/>
          </a:prstGeom>
          <a:noFill/>
        </p:spPr>
        <p:txBody>
          <a:bodyPr wrap="square" rtlCol="0">
            <a:spAutoFit/>
          </a:bodyPr>
          <a:lstStyle/>
          <a:p>
            <a:pPr algn="ctr"/>
            <a:r>
              <a:rPr lang="en-US" sz="2400" dirty="0" smtClean="0"/>
              <a:t>Economic outcomes</a:t>
            </a:r>
            <a:endParaRPr lang="en-US" sz="2400" dirty="0"/>
          </a:p>
        </p:txBody>
      </p:sp>
      <p:sp>
        <p:nvSpPr>
          <p:cNvPr id="7" name="TextBox 6"/>
          <p:cNvSpPr txBox="1"/>
          <p:nvPr/>
        </p:nvSpPr>
        <p:spPr>
          <a:xfrm rot="16200000">
            <a:off x="105632" y="2569480"/>
            <a:ext cx="1651959" cy="830997"/>
          </a:xfrm>
          <a:prstGeom prst="rect">
            <a:avLst/>
          </a:prstGeom>
          <a:noFill/>
        </p:spPr>
        <p:txBody>
          <a:bodyPr wrap="square" rtlCol="0">
            <a:spAutoFit/>
          </a:bodyPr>
          <a:lstStyle/>
          <a:p>
            <a:pPr algn="ctr"/>
            <a:r>
              <a:rPr lang="en-US" sz="2400" dirty="0" smtClean="0"/>
              <a:t>Behavioral choices </a:t>
            </a:r>
            <a:endParaRPr lang="en-US" sz="2400" dirty="0"/>
          </a:p>
        </p:txBody>
      </p:sp>
      <p:sp>
        <p:nvSpPr>
          <p:cNvPr id="8" name="Right Arrow 7"/>
          <p:cNvSpPr/>
          <p:nvPr/>
        </p:nvSpPr>
        <p:spPr>
          <a:xfrm rot="16200000">
            <a:off x="706967" y="3810958"/>
            <a:ext cx="342900" cy="342900"/>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ight Arrow 8"/>
          <p:cNvSpPr/>
          <p:nvPr/>
        </p:nvSpPr>
        <p:spPr>
          <a:xfrm rot="16200000">
            <a:off x="706967" y="1644649"/>
            <a:ext cx="342900" cy="342900"/>
          </a:xfrm>
          <a:prstGeom prst="rightArrow">
            <a:avLst>
              <a:gd name="adj1" fmla="val 50000"/>
              <a:gd name="adj2" fmla="val 62346"/>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1" name="Straight Connector 10"/>
          <p:cNvCxnSpPr/>
          <p:nvPr/>
        </p:nvCxnSpPr>
        <p:spPr>
          <a:xfrm flipH="1">
            <a:off x="1347109" y="0"/>
            <a:ext cx="2" cy="56693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descr="05-01_Ober_fi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799" y="0"/>
            <a:ext cx="7203201" cy="6858000"/>
          </a:xfrm>
          <a:prstGeom prst="rect">
            <a:avLst/>
          </a:prstGeom>
        </p:spPr>
      </p:pic>
      <p:sp>
        <p:nvSpPr>
          <p:cNvPr id="3" name="TextBox 2"/>
          <p:cNvSpPr txBox="1"/>
          <p:nvPr/>
        </p:nvSpPr>
        <p:spPr>
          <a:xfrm>
            <a:off x="114405" y="5610995"/>
            <a:ext cx="1700545" cy="1200329"/>
          </a:xfrm>
          <a:prstGeom prst="rect">
            <a:avLst/>
          </a:prstGeom>
          <a:noFill/>
        </p:spPr>
        <p:txBody>
          <a:bodyPr wrap="square" rtlCol="0">
            <a:spAutoFit/>
          </a:bodyPr>
          <a:lstStyle/>
          <a:p>
            <a:r>
              <a:rPr lang="en-US" dirty="0" smtClean="0"/>
              <a:t>From ‘nature’ via rules and competition to efflorescence </a:t>
            </a:r>
            <a:endParaRPr lang="en-US" dirty="0"/>
          </a:p>
        </p:txBody>
      </p:sp>
    </p:spTree>
    <p:extLst>
      <p:ext uri="{BB962C8B-B14F-4D97-AF65-F5344CB8AC3E}">
        <p14:creationId xmlns:p14="http://schemas.microsoft.com/office/powerpoint/2010/main" val="143072517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4-13 at 1.44.4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201103"/>
          </a:xfrm>
          <a:prstGeom prst="rect">
            <a:avLst/>
          </a:prstGeom>
        </p:spPr>
      </p:pic>
      <p:sp>
        <p:nvSpPr>
          <p:cNvPr id="3" name="TextBox 2"/>
          <p:cNvSpPr txBox="1"/>
          <p:nvPr/>
        </p:nvSpPr>
        <p:spPr>
          <a:xfrm>
            <a:off x="2196500" y="5416272"/>
            <a:ext cx="5083443" cy="1292662"/>
          </a:xfrm>
          <a:prstGeom prst="rect">
            <a:avLst/>
          </a:prstGeom>
          <a:noFill/>
        </p:spPr>
        <p:txBody>
          <a:bodyPr wrap="none" rtlCol="0">
            <a:spAutoFit/>
          </a:bodyPr>
          <a:lstStyle/>
          <a:p>
            <a:r>
              <a:rPr lang="en-US" sz="2400" dirty="0" smtClean="0"/>
              <a:t>Increased minting: </a:t>
            </a:r>
          </a:p>
          <a:p>
            <a:r>
              <a:rPr lang="en-US" dirty="0"/>
              <a:t>D</a:t>
            </a:r>
            <a:r>
              <a:rPr lang="en-US" dirty="0" smtClean="0"/>
              <a:t>ark red: Polis mints silver coins  by 6</a:t>
            </a:r>
            <a:r>
              <a:rPr lang="en-US" baseline="30000" dirty="0" smtClean="0"/>
              <a:t>th </a:t>
            </a:r>
            <a:r>
              <a:rPr lang="en-US" dirty="0" smtClean="0"/>
              <a:t>century BCE, </a:t>
            </a:r>
          </a:p>
          <a:p>
            <a:r>
              <a:rPr lang="en-US" dirty="0" smtClean="0"/>
              <a:t> Light red by 5</a:t>
            </a:r>
            <a:r>
              <a:rPr lang="en-US" baseline="30000" dirty="0" smtClean="0"/>
              <a:t>th</a:t>
            </a:r>
            <a:r>
              <a:rPr lang="en-US" dirty="0" smtClean="0"/>
              <a:t>, orange by 4</a:t>
            </a:r>
            <a:r>
              <a:rPr lang="en-US" baseline="30000" dirty="0" smtClean="0"/>
              <a:t>th</a:t>
            </a:r>
            <a:r>
              <a:rPr lang="en-US" dirty="0" smtClean="0"/>
              <a:t>, beige no known mint</a:t>
            </a:r>
          </a:p>
          <a:p>
            <a:r>
              <a:rPr lang="en-US" dirty="0" smtClean="0"/>
              <a:t>Data: </a:t>
            </a:r>
            <a:r>
              <a:rPr lang="en-US" i="1" dirty="0" smtClean="0"/>
              <a:t>IACP</a:t>
            </a:r>
            <a:r>
              <a:rPr lang="en-US" dirty="0" smtClean="0"/>
              <a:t>, corrected by Peter van </a:t>
            </a:r>
            <a:r>
              <a:rPr lang="en-US" dirty="0" err="1" smtClean="0"/>
              <a:t>Alfen</a:t>
            </a:r>
            <a:r>
              <a:rPr lang="en-US" dirty="0"/>
              <a:t> </a:t>
            </a:r>
            <a:r>
              <a:rPr lang="en-US" dirty="0" smtClean="0"/>
              <a:t>(ANS). </a:t>
            </a:r>
            <a:endParaRPr lang="en-US" dirty="0"/>
          </a:p>
        </p:txBody>
      </p:sp>
      <p:sp>
        <p:nvSpPr>
          <p:cNvPr id="4" name="Rectangle 3"/>
          <p:cNvSpPr/>
          <p:nvPr/>
        </p:nvSpPr>
        <p:spPr>
          <a:xfrm>
            <a:off x="3701172" y="156727"/>
            <a:ext cx="2520266" cy="369332"/>
          </a:xfrm>
          <a:prstGeom prst="rect">
            <a:avLst/>
          </a:prstGeom>
        </p:spPr>
        <p:txBody>
          <a:bodyPr wrap="none">
            <a:spAutoFit/>
          </a:bodyPr>
          <a:lstStyle/>
          <a:p>
            <a:r>
              <a:rPr lang="en-US" dirty="0"/>
              <a:t>http://</a:t>
            </a:r>
            <a:r>
              <a:rPr lang="en-US" dirty="0" err="1"/>
              <a:t>polis.stanford.edu</a:t>
            </a:r>
            <a:endParaRPr lang="en-US" dirty="0"/>
          </a:p>
        </p:txBody>
      </p:sp>
    </p:spTree>
    <p:extLst>
      <p:ext uri="{BB962C8B-B14F-4D97-AF65-F5344CB8AC3E}">
        <p14:creationId xmlns:p14="http://schemas.microsoft.com/office/powerpoint/2010/main" val="353192614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p:cNvGraphicFramePr>
            <a:graphicFrameLocks noChangeAspect="1"/>
          </p:cNvGraphicFramePr>
          <p:nvPr>
            <p:extLst>
              <p:ext uri="{D42A27DB-BD31-4B8C-83A1-F6EECF244321}">
                <p14:modId xmlns:p14="http://schemas.microsoft.com/office/powerpoint/2010/main" val="2735987910"/>
              </p:ext>
            </p:extLst>
          </p:nvPr>
        </p:nvGraphicFramePr>
        <p:xfrm>
          <a:off x="914400" y="914400"/>
          <a:ext cx="7319963" cy="5005388"/>
        </p:xfrm>
        <a:graphic>
          <a:graphicData uri="http://schemas.openxmlformats.org/presentationml/2006/ole">
            <mc:AlternateContent xmlns:mc="http://schemas.openxmlformats.org/markup-compatibility/2006">
              <mc:Choice xmlns:v="urn:schemas-microsoft-com:vml" Requires="v">
                <p:oleObj spid="_x0000_s1048"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914400"/>
                        <a:ext cx="7319963" cy="5005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843" name="Rectangle 3"/>
          <p:cNvSpPr>
            <a:spLocks noChangeArrowheads="1"/>
          </p:cNvSpPr>
          <p:nvPr/>
        </p:nvSpPr>
        <p:spPr bwMode="auto">
          <a:xfrm>
            <a:off x="838200" y="6032212"/>
            <a:ext cx="4419600" cy="584776"/>
          </a:xfrm>
          <a:prstGeom prst="rect">
            <a:avLst/>
          </a:prstGeom>
          <a:noFill/>
          <a:ln w="9525">
            <a:noFill/>
            <a:miter lim="800000"/>
            <a:headEnd/>
            <a:tailEnd/>
          </a:ln>
        </p:spPr>
        <p:txBody>
          <a:bodyPr>
            <a:prstTxWarp prst="textNoShape">
              <a:avLst/>
            </a:prstTxWarp>
            <a:spAutoFit/>
          </a:bodyPr>
          <a:lstStyle/>
          <a:p>
            <a:endParaRPr lang="en-US" sz="1600" dirty="0" smtClean="0">
              <a:solidFill>
                <a:srgbClr val="030303"/>
              </a:solidFill>
            </a:endParaRPr>
          </a:p>
          <a:p>
            <a:r>
              <a:rPr lang="en-US" sz="1600" dirty="0" smtClean="0">
                <a:solidFill>
                  <a:srgbClr val="030303"/>
                </a:solidFill>
              </a:rPr>
              <a:t> </a:t>
            </a:r>
            <a:r>
              <a:rPr lang="en-US" sz="1600" dirty="0">
                <a:solidFill>
                  <a:srgbClr val="030303"/>
                </a:solidFill>
              </a:rPr>
              <a:t>J. Ober/D. </a:t>
            </a:r>
            <a:r>
              <a:rPr lang="en-US" sz="1600" dirty="0" err="1">
                <a:solidFill>
                  <a:srgbClr val="030303"/>
                </a:solidFill>
              </a:rPr>
              <a:t>Teegarden</a:t>
            </a:r>
            <a:r>
              <a:rPr lang="en-US" sz="1600" dirty="0">
                <a:solidFill>
                  <a:srgbClr val="030303"/>
                </a:solidFill>
              </a:rPr>
              <a:t>. Data: </a:t>
            </a:r>
            <a:r>
              <a:rPr lang="en-US" sz="1600" i="1" dirty="0">
                <a:solidFill>
                  <a:srgbClr val="030303"/>
                </a:solidFill>
              </a:rPr>
              <a:t>IGCH</a:t>
            </a:r>
            <a:endParaRPr lang="en-US" i="1" dirty="0">
              <a:solidFill>
                <a:srgbClr val="030303"/>
              </a:solidFill>
            </a:endParaRPr>
          </a:p>
        </p:txBody>
      </p:sp>
      <p:sp>
        <p:nvSpPr>
          <p:cNvPr id="35844" name="Rectangle 4"/>
          <p:cNvSpPr>
            <a:spLocks noChangeArrowheads="1"/>
          </p:cNvSpPr>
          <p:nvPr/>
        </p:nvSpPr>
        <p:spPr bwMode="auto">
          <a:xfrm>
            <a:off x="1676400" y="228600"/>
            <a:ext cx="3476883"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30303"/>
                </a:solidFill>
              </a:rPr>
              <a:t>More money in circulation</a:t>
            </a:r>
          </a:p>
        </p:txBody>
      </p:sp>
      <p:pic>
        <p:nvPicPr>
          <p:cNvPr id="2" name="Picture 1"/>
          <p:cNvPicPr>
            <a:picLocks noChangeAspect="1"/>
          </p:cNvPicPr>
          <p:nvPr/>
        </p:nvPicPr>
        <p:blipFill>
          <a:blip r:embed="rId6"/>
          <a:stretch>
            <a:fillRect/>
          </a:stretch>
        </p:blipFill>
        <p:spPr>
          <a:xfrm>
            <a:off x="2095500" y="1981200"/>
            <a:ext cx="1536700" cy="2305050"/>
          </a:xfrm>
          <a:prstGeom prst="rect">
            <a:avLst/>
          </a:prstGeom>
        </p:spPr>
      </p:pic>
      <p:sp>
        <p:nvSpPr>
          <p:cNvPr id="6" name="Up Arrow 5"/>
          <p:cNvSpPr/>
          <p:nvPr/>
        </p:nvSpPr>
        <p:spPr>
          <a:xfrm>
            <a:off x="5257800" y="5588000"/>
            <a:ext cx="1990725"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Aristotle</a:t>
            </a:r>
            <a:endParaRPr lang="en-US" dirty="0"/>
          </a:p>
        </p:txBody>
      </p:sp>
    </p:spTree>
    <p:extLst>
      <p:ext uri="{BB962C8B-B14F-4D97-AF65-F5344CB8AC3E}">
        <p14:creationId xmlns:p14="http://schemas.microsoft.com/office/powerpoint/2010/main" val="12219749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2"/>
          <p:cNvGraphicFramePr>
            <a:graphicFrameLocks noChangeAspect="1"/>
          </p:cNvGraphicFramePr>
          <p:nvPr/>
        </p:nvGraphicFramePr>
        <p:xfrm>
          <a:off x="987425" y="982663"/>
          <a:ext cx="7319963" cy="5003800"/>
        </p:xfrm>
        <a:graphic>
          <a:graphicData uri="http://schemas.openxmlformats.org/presentationml/2006/ole">
            <mc:AlternateContent xmlns:mc="http://schemas.openxmlformats.org/markup-compatibility/2006">
              <mc:Choice xmlns:v="urn:schemas-microsoft-com:vml" Requires="v">
                <p:oleObj spid="_x0000_s10264" name="Worksheet" r:id="rId4" imgW="36144200" imgH="24714200" progId="Excel.Sheet.8">
                  <p:embed/>
                </p:oleObj>
              </mc:Choice>
              <mc:Fallback>
                <p:oleObj name="Worksheet" r:id="rId4" imgW="36144200" imgH="247142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7425" y="982663"/>
                        <a:ext cx="7319963" cy="5003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19" name="Rectangle 3"/>
          <p:cNvSpPr>
            <a:spLocks noChangeArrowheads="1"/>
          </p:cNvSpPr>
          <p:nvPr/>
        </p:nvSpPr>
        <p:spPr bwMode="auto">
          <a:xfrm>
            <a:off x="860828" y="6262095"/>
            <a:ext cx="4229100" cy="336550"/>
          </a:xfrm>
          <a:prstGeom prst="rect">
            <a:avLst/>
          </a:prstGeom>
          <a:noFill/>
          <a:ln w="9525">
            <a:noFill/>
            <a:miter lim="800000"/>
            <a:headEnd/>
            <a:tailEnd/>
          </a:ln>
        </p:spPr>
        <p:txBody>
          <a:bodyPr>
            <a:prstTxWarp prst="textNoShape">
              <a:avLst/>
            </a:prstTxWarp>
            <a:spAutoFit/>
          </a:bodyPr>
          <a:lstStyle/>
          <a:p>
            <a:r>
              <a:rPr lang="en-US" sz="1600" dirty="0" smtClean="0">
                <a:solidFill>
                  <a:srgbClr val="030303"/>
                </a:solidFill>
              </a:rPr>
              <a:t>J</a:t>
            </a:r>
            <a:r>
              <a:rPr lang="en-US" sz="1600" dirty="0">
                <a:solidFill>
                  <a:srgbClr val="030303"/>
                </a:solidFill>
              </a:rPr>
              <a:t>. Ober/D. </a:t>
            </a:r>
            <a:r>
              <a:rPr lang="en-US" sz="1600" dirty="0" err="1">
                <a:solidFill>
                  <a:srgbClr val="030303"/>
                </a:solidFill>
              </a:rPr>
              <a:t>Teegarden</a:t>
            </a:r>
            <a:r>
              <a:rPr lang="en-US" sz="1600" dirty="0">
                <a:solidFill>
                  <a:srgbClr val="030303"/>
                </a:solidFill>
              </a:rPr>
              <a:t>. Data: </a:t>
            </a:r>
            <a:r>
              <a:rPr lang="en-US" sz="1600" i="1" dirty="0">
                <a:solidFill>
                  <a:srgbClr val="030303"/>
                </a:solidFill>
              </a:rPr>
              <a:t>IGCH</a:t>
            </a:r>
            <a:endParaRPr lang="en-US" sz="1600" dirty="0">
              <a:solidFill>
                <a:srgbClr val="030303"/>
              </a:solidFill>
            </a:endParaRPr>
          </a:p>
        </p:txBody>
      </p:sp>
      <p:sp>
        <p:nvSpPr>
          <p:cNvPr id="34820" name="Rectangle 4"/>
          <p:cNvSpPr>
            <a:spLocks noChangeArrowheads="1"/>
          </p:cNvSpPr>
          <p:nvPr/>
        </p:nvSpPr>
        <p:spPr bwMode="auto">
          <a:xfrm>
            <a:off x="1912938" y="214313"/>
            <a:ext cx="2852063" cy="461665"/>
          </a:xfrm>
          <a:prstGeom prst="rect">
            <a:avLst/>
          </a:prstGeom>
          <a:noFill/>
          <a:ln w="9525">
            <a:noFill/>
            <a:miter lim="800000"/>
            <a:headEnd/>
            <a:tailEnd/>
          </a:ln>
        </p:spPr>
        <p:txBody>
          <a:bodyPr wrap="none">
            <a:prstTxWarp prst="textNoShape">
              <a:avLst/>
            </a:prstTxWarp>
            <a:spAutoFit/>
          </a:bodyPr>
          <a:lstStyle/>
          <a:p>
            <a:r>
              <a:rPr lang="en-US" sz="2400" dirty="0">
                <a:solidFill>
                  <a:srgbClr val="030303"/>
                </a:solidFill>
              </a:rPr>
              <a:t>Bigger pots of money</a:t>
            </a:r>
          </a:p>
        </p:txBody>
      </p:sp>
      <p:sp>
        <p:nvSpPr>
          <p:cNvPr id="5" name="Up Arrow 4"/>
          <p:cNvSpPr/>
          <p:nvPr/>
        </p:nvSpPr>
        <p:spPr>
          <a:xfrm>
            <a:off x="5089928" y="5621825"/>
            <a:ext cx="1990725"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Aristotle</a:t>
            </a:r>
            <a:endParaRPr lang="en-US" dirty="0"/>
          </a:p>
        </p:txBody>
      </p:sp>
    </p:spTree>
    <p:extLst>
      <p:ext uri="{BB962C8B-B14F-4D97-AF65-F5344CB8AC3E}">
        <p14:creationId xmlns:p14="http://schemas.microsoft.com/office/powerpoint/2010/main" val="31335113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67444" y="244880"/>
            <a:ext cx="6074011" cy="523220"/>
          </a:xfrm>
          <a:prstGeom prst="rect">
            <a:avLst/>
          </a:prstGeom>
          <a:noFill/>
        </p:spPr>
        <p:txBody>
          <a:bodyPr wrap="none" rtlCol="0">
            <a:spAutoFit/>
          </a:bodyPr>
          <a:lstStyle/>
          <a:p>
            <a:r>
              <a:rPr lang="en-US" sz="2800" dirty="0" smtClean="0"/>
              <a:t>More investment in civic infrastructure</a:t>
            </a:r>
            <a:r>
              <a:rPr lang="en-US" dirty="0" smtClean="0"/>
              <a:t>. </a:t>
            </a:r>
            <a:endParaRPr lang="en-US" dirty="0"/>
          </a:p>
        </p:txBody>
      </p:sp>
      <p:pic>
        <p:nvPicPr>
          <p:cNvPr id="3" name="Picture 2" descr="02-05_Ober_fi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687" y="1025724"/>
            <a:ext cx="6754162" cy="4572931"/>
          </a:xfrm>
          <a:prstGeom prst="rect">
            <a:avLst/>
          </a:prstGeom>
        </p:spPr>
      </p:pic>
      <p:sp>
        <p:nvSpPr>
          <p:cNvPr id="4" name="TextBox 3"/>
          <p:cNvSpPr txBox="1"/>
          <p:nvPr/>
        </p:nvSpPr>
        <p:spPr>
          <a:xfrm>
            <a:off x="3467439" y="5806702"/>
            <a:ext cx="2977811" cy="1107996"/>
          </a:xfrm>
          <a:prstGeom prst="rect">
            <a:avLst/>
          </a:prstGeom>
          <a:noFill/>
        </p:spPr>
        <p:txBody>
          <a:bodyPr wrap="square" rtlCol="0">
            <a:spAutoFit/>
          </a:bodyPr>
          <a:lstStyle/>
          <a:p>
            <a:r>
              <a:rPr lang="en-US" sz="2400" dirty="0" smtClean="0"/>
              <a:t>Fortified poleis, 900 to 323 BCE</a:t>
            </a:r>
          </a:p>
          <a:p>
            <a:r>
              <a:rPr lang="en-US" dirty="0" smtClean="0"/>
              <a:t>Data: </a:t>
            </a:r>
            <a:r>
              <a:rPr lang="en-US" dirty="0" err="1" smtClean="0"/>
              <a:t>Frederiksen</a:t>
            </a:r>
            <a:r>
              <a:rPr lang="en-US" dirty="0" smtClean="0"/>
              <a:t> 2011, </a:t>
            </a:r>
            <a:r>
              <a:rPr lang="en-US" i="1" dirty="0" smtClean="0"/>
              <a:t>IACP</a:t>
            </a:r>
            <a:endParaRPr lang="en-US" i="1" dirty="0"/>
          </a:p>
        </p:txBody>
      </p:sp>
      <p:pic>
        <p:nvPicPr>
          <p:cNvPr id="5" name="Picture 4"/>
          <p:cNvPicPr>
            <a:picLocks noChangeAspect="1"/>
          </p:cNvPicPr>
          <p:nvPr/>
        </p:nvPicPr>
        <p:blipFill>
          <a:blip r:embed="rId3"/>
          <a:stretch>
            <a:fillRect/>
          </a:stretch>
        </p:blipFill>
        <p:spPr>
          <a:xfrm>
            <a:off x="2496494" y="1513724"/>
            <a:ext cx="3462609" cy="2677275"/>
          </a:xfrm>
          <a:prstGeom prst="rect">
            <a:avLst/>
          </a:prstGeom>
        </p:spPr>
      </p:pic>
      <p:sp>
        <p:nvSpPr>
          <p:cNvPr id="6" name="Up Arrow 5"/>
          <p:cNvSpPr/>
          <p:nvPr/>
        </p:nvSpPr>
        <p:spPr>
          <a:xfrm>
            <a:off x="6093605" y="5317498"/>
            <a:ext cx="1990725" cy="978408"/>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Aristotle</a:t>
            </a:r>
            <a:endParaRPr lang="en-US" dirty="0"/>
          </a:p>
        </p:txBody>
      </p:sp>
      <p:sp>
        <p:nvSpPr>
          <p:cNvPr id="9" name="Up Arrow 8"/>
          <p:cNvSpPr/>
          <p:nvPr/>
        </p:nvSpPr>
        <p:spPr>
          <a:xfrm>
            <a:off x="1835035" y="5362585"/>
            <a:ext cx="1990725" cy="998115"/>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Homer</a:t>
            </a:r>
            <a:endParaRPr lang="en-US" dirty="0"/>
          </a:p>
        </p:txBody>
      </p:sp>
    </p:spTree>
    <p:extLst>
      <p:ext uri="{BB962C8B-B14F-4D97-AF65-F5344CB8AC3E}">
        <p14:creationId xmlns:p14="http://schemas.microsoft.com/office/powerpoint/2010/main" val="284302955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olis walled by size 2014-08-28 11.07.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03752"/>
          </a:xfrm>
          <a:prstGeom prst="rect">
            <a:avLst/>
          </a:prstGeom>
        </p:spPr>
      </p:pic>
      <p:sp>
        <p:nvSpPr>
          <p:cNvPr id="6" name="TextBox 5"/>
          <p:cNvSpPr txBox="1"/>
          <p:nvPr/>
        </p:nvSpPr>
        <p:spPr>
          <a:xfrm>
            <a:off x="677333" y="6195999"/>
            <a:ext cx="7994872" cy="369332"/>
          </a:xfrm>
          <a:prstGeom prst="rect">
            <a:avLst/>
          </a:prstGeom>
          <a:noFill/>
        </p:spPr>
        <p:txBody>
          <a:bodyPr wrap="none" rtlCol="0">
            <a:spAutoFit/>
          </a:bodyPr>
          <a:lstStyle/>
          <a:p>
            <a:r>
              <a:rPr lang="en-US" dirty="0" smtClean="0"/>
              <a:t>5 = dark blue, 4 = mid-blue, 3 = light blue, 2 = red, 1 = orange, beige = size unknown</a:t>
            </a:r>
            <a:endParaRPr lang="en-US" dirty="0"/>
          </a:p>
        </p:txBody>
      </p:sp>
      <p:sp>
        <p:nvSpPr>
          <p:cNvPr id="7" name="TextBox 6"/>
          <p:cNvSpPr txBox="1"/>
          <p:nvPr/>
        </p:nvSpPr>
        <p:spPr>
          <a:xfrm>
            <a:off x="677333" y="5889037"/>
            <a:ext cx="4185235" cy="369332"/>
          </a:xfrm>
          <a:prstGeom prst="rect">
            <a:avLst/>
          </a:prstGeom>
          <a:noFill/>
        </p:spPr>
        <p:txBody>
          <a:bodyPr wrap="none" rtlCol="0">
            <a:spAutoFit/>
          </a:bodyPr>
          <a:lstStyle/>
          <a:p>
            <a:r>
              <a:rPr lang="en-US" b="1" dirty="0" smtClean="0"/>
              <a:t>Walled poleis (by 323 BCE)</a:t>
            </a:r>
            <a:r>
              <a:rPr lang="en-US" dirty="0" smtClean="0"/>
              <a:t>, sorted by size. </a:t>
            </a:r>
            <a:endParaRPr lang="en-US" dirty="0"/>
          </a:p>
        </p:txBody>
      </p:sp>
      <p:sp>
        <p:nvSpPr>
          <p:cNvPr id="2" name="Rectangle 1"/>
          <p:cNvSpPr/>
          <p:nvPr/>
        </p:nvSpPr>
        <p:spPr>
          <a:xfrm>
            <a:off x="3338527" y="205948"/>
            <a:ext cx="2520266" cy="369332"/>
          </a:xfrm>
          <a:prstGeom prst="rect">
            <a:avLst/>
          </a:prstGeom>
        </p:spPr>
        <p:txBody>
          <a:bodyPr wrap="none">
            <a:spAutoFit/>
          </a:bodyPr>
          <a:lstStyle/>
          <a:p>
            <a:r>
              <a:rPr lang="en-US" dirty="0"/>
              <a:t>http://</a:t>
            </a:r>
            <a:r>
              <a:rPr lang="en-US" dirty="0" err="1"/>
              <a:t>polis.stanford.edu</a:t>
            </a:r>
            <a:endParaRPr lang="en-US" dirty="0"/>
          </a:p>
        </p:txBody>
      </p:sp>
    </p:spTree>
    <p:extLst>
      <p:ext uri="{BB962C8B-B14F-4D97-AF65-F5344CB8AC3E}">
        <p14:creationId xmlns:p14="http://schemas.microsoft.com/office/powerpoint/2010/main" val="12600465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4436" name="Object 4"/>
          <p:cNvGraphicFramePr>
            <a:graphicFrameLocks noChangeAspect="1"/>
          </p:cNvGraphicFramePr>
          <p:nvPr>
            <p:extLst>
              <p:ext uri="{D42A27DB-BD31-4B8C-83A1-F6EECF244321}">
                <p14:modId xmlns:p14="http://schemas.microsoft.com/office/powerpoint/2010/main" val="3863965269"/>
              </p:ext>
            </p:extLst>
          </p:nvPr>
        </p:nvGraphicFramePr>
        <p:xfrm>
          <a:off x="-152400" y="2362200"/>
          <a:ext cx="9448800" cy="3946525"/>
        </p:xfrm>
        <a:graphic>
          <a:graphicData uri="http://schemas.openxmlformats.org/presentationml/2006/ole">
            <mc:AlternateContent xmlns:mc="http://schemas.openxmlformats.org/markup-compatibility/2006">
              <mc:Choice xmlns:v="urn:schemas-microsoft-com:vml" Requires="v">
                <p:oleObj spid="_x0000_s4158" name="Document" r:id="rId4" imgW="5626100" imgH="2349500" progId="Word.Document.8">
                  <p:embed/>
                </p:oleObj>
              </mc:Choice>
              <mc:Fallback>
                <p:oleObj name="Document" r:id="rId4" imgW="5626100" imgH="2349500" progId="Word.Document.8">
                  <p:embed/>
                  <p:pic>
                    <p:nvPicPr>
                      <p:cNvPr id="0" name=""/>
                      <p:cNvPicPr>
                        <a:picLocks noChangeAspect="1" noChangeArrowheads="1"/>
                      </p:cNvPicPr>
                      <p:nvPr/>
                    </p:nvPicPr>
                    <p:blipFill>
                      <a:blip r:embed="rId5"/>
                      <a:srcRect/>
                      <a:stretch>
                        <a:fillRect/>
                      </a:stretch>
                    </p:blipFill>
                    <p:spPr bwMode="auto">
                      <a:xfrm>
                        <a:off x="-152400" y="2362200"/>
                        <a:ext cx="9448800" cy="3946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4437" name="Rectangle 5"/>
          <p:cNvSpPr>
            <a:spLocks noChangeArrowheads="1"/>
          </p:cNvSpPr>
          <p:nvPr/>
        </p:nvSpPr>
        <p:spPr bwMode="auto">
          <a:xfrm>
            <a:off x="1239838" y="600075"/>
            <a:ext cx="6989762" cy="1200328"/>
          </a:xfrm>
          <a:prstGeom prst="rect">
            <a:avLst/>
          </a:prstGeom>
          <a:noFill/>
          <a:ln w="9525">
            <a:noFill/>
            <a:miter lim="800000"/>
            <a:headEnd/>
            <a:tailEnd/>
          </a:ln>
          <a:effectLst/>
        </p:spPr>
        <p:txBody>
          <a:bodyPr>
            <a:prstTxWarp prst="textNoShape">
              <a:avLst/>
            </a:prstTxWarp>
            <a:spAutoFit/>
          </a:bodyPr>
          <a:lstStyle/>
          <a:p>
            <a:r>
              <a:rPr lang="en-US" sz="2400" dirty="0"/>
              <a:t>Summary of </a:t>
            </a:r>
            <a:r>
              <a:rPr lang="en-US" sz="2400" dirty="0" smtClean="0"/>
              <a:t>proxy</a:t>
            </a:r>
            <a:r>
              <a:rPr lang="en-US" sz="2400" dirty="0"/>
              <a:t>-indicators of </a:t>
            </a:r>
            <a:r>
              <a:rPr lang="en-US" sz="2400" dirty="0" smtClean="0"/>
              <a:t>relative economic </a:t>
            </a:r>
            <a:r>
              <a:rPr lang="en-US" sz="2400" dirty="0"/>
              <a:t>growth in the Greek </a:t>
            </a:r>
            <a:r>
              <a:rPr lang="en-US" sz="2400" dirty="0" smtClean="0"/>
              <a:t>world, </a:t>
            </a:r>
            <a:r>
              <a:rPr lang="en-US" sz="2400" dirty="0"/>
              <a:t>800-300 </a:t>
            </a:r>
            <a:r>
              <a:rPr lang="en-US" sz="2400" dirty="0" smtClean="0"/>
              <a:t>BCE. </a:t>
            </a:r>
            <a:r>
              <a:rPr lang="en-US" sz="2400" b="1" dirty="0" smtClean="0"/>
              <a:t>Minimal conclusion: enough growth to demand explanation</a:t>
            </a:r>
            <a:endParaRPr lang="en-US" sz="2400" b="1" dirty="0"/>
          </a:p>
        </p:txBody>
      </p:sp>
    </p:spTree>
    <p:extLst>
      <p:ext uri="{BB962C8B-B14F-4D97-AF65-F5344CB8AC3E}">
        <p14:creationId xmlns:p14="http://schemas.microsoft.com/office/powerpoint/2010/main" val="601793592"/>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3165352189"/>
              </p:ext>
            </p:extLst>
          </p:nvPr>
        </p:nvGraphicFramePr>
        <p:xfrm>
          <a:off x="1096821" y="1072198"/>
          <a:ext cx="6719085" cy="513258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1577433" y="490039"/>
            <a:ext cx="6215276" cy="369332"/>
          </a:xfrm>
          <a:prstGeom prst="rect">
            <a:avLst/>
          </a:prstGeom>
          <a:noFill/>
        </p:spPr>
        <p:txBody>
          <a:bodyPr wrap="none" rtlCol="0">
            <a:spAutoFit/>
          </a:bodyPr>
          <a:lstStyle/>
          <a:p>
            <a:r>
              <a:rPr lang="en-US" dirty="0"/>
              <a:t>P</a:t>
            </a:r>
            <a:r>
              <a:rPr lang="en-US" dirty="0" smtClean="0"/>
              <a:t>opulation density (persons per square kilometer). Comparisons. </a:t>
            </a:r>
            <a:endParaRPr lang="en-US" dirty="0"/>
          </a:p>
        </p:txBody>
      </p:sp>
      <p:sp>
        <p:nvSpPr>
          <p:cNvPr id="4" name="TextBox 3"/>
          <p:cNvSpPr txBox="1"/>
          <p:nvPr/>
        </p:nvSpPr>
        <p:spPr>
          <a:xfrm>
            <a:off x="1389603" y="6321347"/>
            <a:ext cx="5619710" cy="369332"/>
          </a:xfrm>
          <a:prstGeom prst="rect">
            <a:avLst/>
          </a:prstGeom>
          <a:noFill/>
        </p:spPr>
        <p:txBody>
          <a:bodyPr wrap="none" rtlCol="0">
            <a:spAutoFit/>
          </a:bodyPr>
          <a:lstStyle/>
          <a:p>
            <a:r>
              <a:rPr lang="en-US" dirty="0" smtClean="0"/>
              <a:t>Non-Greek data: </a:t>
            </a:r>
            <a:r>
              <a:rPr lang="en-US" dirty="0" err="1" smtClean="0"/>
              <a:t>Milanovic</a:t>
            </a:r>
            <a:r>
              <a:rPr lang="en-US" dirty="0" smtClean="0"/>
              <a:t>, </a:t>
            </a:r>
            <a:r>
              <a:rPr lang="en-US" dirty="0" err="1" smtClean="0"/>
              <a:t>Lindert</a:t>
            </a:r>
            <a:r>
              <a:rPr lang="en-US" dirty="0" smtClean="0"/>
              <a:t>, and Williamson 2011.  </a:t>
            </a:r>
            <a:endParaRPr lang="en-US" dirty="0"/>
          </a:p>
        </p:txBody>
      </p:sp>
      <p:sp>
        <p:nvSpPr>
          <p:cNvPr id="5" name="Freeform 4"/>
          <p:cNvSpPr/>
          <p:nvPr/>
        </p:nvSpPr>
        <p:spPr>
          <a:xfrm>
            <a:off x="1389603" y="2370668"/>
            <a:ext cx="3253164" cy="3950680"/>
          </a:xfrm>
          <a:custGeom>
            <a:avLst/>
            <a:gdLst>
              <a:gd name="connsiteX0" fmla="*/ 2455334 w 3137581"/>
              <a:gd name="connsiteY0" fmla="*/ 225777 h 3979333"/>
              <a:gd name="connsiteX1" fmla="*/ 2361259 w 3137581"/>
              <a:gd name="connsiteY1" fmla="*/ 206963 h 3979333"/>
              <a:gd name="connsiteX2" fmla="*/ 2201334 w 3137581"/>
              <a:gd name="connsiteY2" fmla="*/ 150518 h 3979333"/>
              <a:gd name="connsiteX3" fmla="*/ 2041408 w 3137581"/>
              <a:gd name="connsiteY3" fmla="*/ 112889 h 3979333"/>
              <a:gd name="connsiteX4" fmla="*/ 1909704 w 3137581"/>
              <a:gd name="connsiteY4" fmla="*/ 65852 h 3979333"/>
              <a:gd name="connsiteX5" fmla="*/ 1815630 w 3137581"/>
              <a:gd name="connsiteY5" fmla="*/ 37629 h 3979333"/>
              <a:gd name="connsiteX6" fmla="*/ 874889 w 3137581"/>
              <a:gd name="connsiteY6" fmla="*/ 47037 h 3979333"/>
              <a:gd name="connsiteX7" fmla="*/ 780815 w 3137581"/>
              <a:gd name="connsiteY7" fmla="*/ 65852 h 3979333"/>
              <a:gd name="connsiteX8" fmla="*/ 724371 w 3137581"/>
              <a:gd name="connsiteY8" fmla="*/ 75259 h 3979333"/>
              <a:gd name="connsiteX9" fmla="*/ 630296 w 3137581"/>
              <a:gd name="connsiteY9" fmla="*/ 103481 h 3979333"/>
              <a:gd name="connsiteX10" fmla="*/ 583259 w 3137581"/>
              <a:gd name="connsiteY10" fmla="*/ 122296 h 3979333"/>
              <a:gd name="connsiteX11" fmla="*/ 545630 w 3137581"/>
              <a:gd name="connsiteY11" fmla="*/ 141111 h 3979333"/>
              <a:gd name="connsiteX12" fmla="*/ 489185 w 3137581"/>
              <a:gd name="connsiteY12" fmla="*/ 150518 h 3979333"/>
              <a:gd name="connsiteX13" fmla="*/ 395111 w 3137581"/>
              <a:gd name="connsiteY13" fmla="*/ 197555 h 3979333"/>
              <a:gd name="connsiteX14" fmla="*/ 338667 w 3137581"/>
              <a:gd name="connsiteY14" fmla="*/ 225777 h 3979333"/>
              <a:gd name="connsiteX15" fmla="*/ 301037 w 3137581"/>
              <a:gd name="connsiteY15" fmla="*/ 254000 h 3979333"/>
              <a:gd name="connsiteX16" fmla="*/ 244593 w 3137581"/>
              <a:gd name="connsiteY16" fmla="*/ 272814 h 3979333"/>
              <a:gd name="connsiteX17" fmla="*/ 206963 w 3137581"/>
              <a:gd name="connsiteY17" fmla="*/ 310444 h 3979333"/>
              <a:gd name="connsiteX18" fmla="*/ 178741 w 3137581"/>
              <a:gd name="connsiteY18" fmla="*/ 329259 h 3979333"/>
              <a:gd name="connsiteX19" fmla="*/ 159926 w 3137581"/>
              <a:gd name="connsiteY19" fmla="*/ 357481 h 3979333"/>
              <a:gd name="connsiteX20" fmla="*/ 131704 w 3137581"/>
              <a:gd name="connsiteY20" fmla="*/ 451555 h 3979333"/>
              <a:gd name="connsiteX21" fmla="*/ 112889 w 3137581"/>
              <a:gd name="connsiteY21" fmla="*/ 508000 h 3979333"/>
              <a:gd name="connsiteX22" fmla="*/ 94074 w 3137581"/>
              <a:gd name="connsiteY22" fmla="*/ 536222 h 3979333"/>
              <a:gd name="connsiteX23" fmla="*/ 84667 w 3137581"/>
              <a:gd name="connsiteY23" fmla="*/ 667926 h 3979333"/>
              <a:gd name="connsiteX24" fmla="*/ 65852 w 3137581"/>
              <a:gd name="connsiteY24" fmla="*/ 762000 h 3979333"/>
              <a:gd name="connsiteX25" fmla="*/ 56445 w 3137581"/>
              <a:gd name="connsiteY25" fmla="*/ 846666 h 3979333"/>
              <a:gd name="connsiteX26" fmla="*/ 47037 w 3137581"/>
              <a:gd name="connsiteY26" fmla="*/ 884296 h 3979333"/>
              <a:gd name="connsiteX27" fmla="*/ 37630 w 3137581"/>
              <a:gd name="connsiteY27" fmla="*/ 931333 h 3979333"/>
              <a:gd name="connsiteX28" fmla="*/ 18815 w 3137581"/>
              <a:gd name="connsiteY28" fmla="*/ 1016000 h 3979333"/>
              <a:gd name="connsiteX29" fmla="*/ 18815 w 3137581"/>
              <a:gd name="connsiteY29" fmla="*/ 1561629 h 3979333"/>
              <a:gd name="connsiteX30" fmla="*/ 0 w 3137581"/>
              <a:gd name="connsiteY30" fmla="*/ 2013185 h 3979333"/>
              <a:gd name="connsiteX31" fmla="*/ 9408 w 3137581"/>
              <a:gd name="connsiteY31" fmla="*/ 2445926 h 3979333"/>
              <a:gd name="connsiteX32" fmla="*/ 18815 w 3137581"/>
              <a:gd name="connsiteY32" fmla="*/ 2634074 h 3979333"/>
              <a:gd name="connsiteX33" fmla="*/ 37630 w 3137581"/>
              <a:gd name="connsiteY33" fmla="*/ 3236148 h 3979333"/>
              <a:gd name="connsiteX34" fmla="*/ 75259 w 3137581"/>
              <a:gd name="connsiteY34" fmla="*/ 3631259 h 3979333"/>
              <a:gd name="connsiteX35" fmla="*/ 94074 w 3137581"/>
              <a:gd name="connsiteY35" fmla="*/ 3687703 h 3979333"/>
              <a:gd name="connsiteX36" fmla="*/ 103482 w 3137581"/>
              <a:gd name="connsiteY36" fmla="*/ 3725333 h 3979333"/>
              <a:gd name="connsiteX37" fmla="*/ 131704 w 3137581"/>
              <a:gd name="connsiteY37" fmla="*/ 3744148 h 3979333"/>
              <a:gd name="connsiteX38" fmla="*/ 329259 w 3137581"/>
              <a:gd name="connsiteY38" fmla="*/ 3772370 h 3979333"/>
              <a:gd name="connsiteX39" fmla="*/ 376296 w 3137581"/>
              <a:gd name="connsiteY39" fmla="*/ 3781777 h 3979333"/>
              <a:gd name="connsiteX40" fmla="*/ 404519 w 3137581"/>
              <a:gd name="connsiteY40" fmla="*/ 3791185 h 3979333"/>
              <a:gd name="connsiteX41" fmla="*/ 592667 w 3137581"/>
              <a:gd name="connsiteY41" fmla="*/ 3819407 h 3979333"/>
              <a:gd name="connsiteX42" fmla="*/ 724371 w 3137581"/>
              <a:gd name="connsiteY42" fmla="*/ 3847629 h 3979333"/>
              <a:gd name="connsiteX43" fmla="*/ 846667 w 3137581"/>
              <a:gd name="connsiteY43" fmla="*/ 3857037 h 3979333"/>
              <a:gd name="connsiteX44" fmla="*/ 950148 w 3137581"/>
              <a:gd name="connsiteY44" fmla="*/ 3875852 h 3979333"/>
              <a:gd name="connsiteX45" fmla="*/ 1006593 w 3137581"/>
              <a:gd name="connsiteY45" fmla="*/ 3885259 h 3979333"/>
              <a:gd name="connsiteX46" fmla="*/ 1044222 w 3137581"/>
              <a:gd name="connsiteY46" fmla="*/ 3894666 h 3979333"/>
              <a:gd name="connsiteX47" fmla="*/ 1439334 w 3137581"/>
              <a:gd name="connsiteY47" fmla="*/ 3922889 h 3979333"/>
              <a:gd name="connsiteX48" fmla="*/ 1561630 w 3137581"/>
              <a:gd name="connsiteY48" fmla="*/ 3941703 h 3979333"/>
              <a:gd name="connsiteX49" fmla="*/ 1702741 w 3137581"/>
              <a:gd name="connsiteY49" fmla="*/ 3951111 h 3979333"/>
              <a:gd name="connsiteX50" fmla="*/ 1994371 w 3137581"/>
              <a:gd name="connsiteY50" fmla="*/ 3979333 h 3979333"/>
              <a:gd name="connsiteX51" fmla="*/ 2728148 w 3137581"/>
              <a:gd name="connsiteY51" fmla="*/ 3960518 h 3979333"/>
              <a:gd name="connsiteX52" fmla="*/ 2756371 w 3137581"/>
              <a:gd name="connsiteY52" fmla="*/ 3951111 h 3979333"/>
              <a:gd name="connsiteX53" fmla="*/ 2812815 w 3137581"/>
              <a:gd name="connsiteY53" fmla="*/ 3922889 h 3979333"/>
              <a:gd name="connsiteX54" fmla="*/ 2869259 w 3137581"/>
              <a:gd name="connsiteY54" fmla="*/ 3866444 h 3979333"/>
              <a:gd name="connsiteX55" fmla="*/ 2897482 w 3137581"/>
              <a:gd name="connsiteY55" fmla="*/ 3838222 h 3979333"/>
              <a:gd name="connsiteX56" fmla="*/ 2944519 w 3137581"/>
              <a:gd name="connsiteY56" fmla="*/ 3791185 h 3979333"/>
              <a:gd name="connsiteX57" fmla="*/ 2953926 w 3137581"/>
              <a:gd name="connsiteY57" fmla="*/ 3762963 h 3979333"/>
              <a:gd name="connsiteX58" fmla="*/ 2991556 w 3137581"/>
              <a:gd name="connsiteY58" fmla="*/ 3706518 h 3979333"/>
              <a:gd name="connsiteX59" fmla="*/ 3000963 w 3137581"/>
              <a:gd name="connsiteY59" fmla="*/ 3678296 h 3979333"/>
              <a:gd name="connsiteX60" fmla="*/ 3010371 w 3137581"/>
              <a:gd name="connsiteY60" fmla="*/ 3621852 h 3979333"/>
              <a:gd name="connsiteX61" fmla="*/ 3029185 w 3137581"/>
              <a:gd name="connsiteY61" fmla="*/ 3574814 h 3979333"/>
              <a:gd name="connsiteX62" fmla="*/ 3057408 w 3137581"/>
              <a:gd name="connsiteY62" fmla="*/ 3264370 h 3979333"/>
              <a:gd name="connsiteX63" fmla="*/ 3066815 w 3137581"/>
              <a:gd name="connsiteY63" fmla="*/ 3170296 h 3979333"/>
              <a:gd name="connsiteX64" fmla="*/ 3095037 w 3137581"/>
              <a:gd name="connsiteY64" fmla="*/ 2972740 h 3979333"/>
              <a:gd name="connsiteX65" fmla="*/ 3113852 w 3137581"/>
              <a:gd name="connsiteY65" fmla="*/ 2756370 h 3979333"/>
              <a:gd name="connsiteX66" fmla="*/ 3123259 w 3137581"/>
              <a:gd name="connsiteY66" fmla="*/ 2709333 h 3979333"/>
              <a:gd name="connsiteX67" fmla="*/ 3123259 w 3137581"/>
              <a:gd name="connsiteY67" fmla="*/ 1947333 h 3979333"/>
              <a:gd name="connsiteX68" fmla="*/ 3104445 w 3137581"/>
              <a:gd name="connsiteY68" fmla="*/ 1825037 h 3979333"/>
              <a:gd name="connsiteX69" fmla="*/ 3085630 w 3137581"/>
              <a:gd name="connsiteY69" fmla="*/ 1392296 h 3979333"/>
              <a:gd name="connsiteX70" fmla="*/ 3057408 w 3137581"/>
              <a:gd name="connsiteY70" fmla="*/ 1175926 h 3979333"/>
              <a:gd name="connsiteX71" fmla="*/ 3029185 w 3137581"/>
              <a:gd name="connsiteY71" fmla="*/ 1053629 h 3979333"/>
              <a:gd name="connsiteX72" fmla="*/ 3010371 w 3137581"/>
              <a:gd name="connsiteY72" fmla="*/ 724370 h 3979333"/>
              <a:gd name="connsiteX73" fmla="*/ 2982148 w 3137581"/>
              <a:gd name="connsiteY73" fmla="*/ 573852 h 3979333"/>
              <a:gd name="connsiteX74" fmla="*/ 2963334 w 3137581"/>
              <a:gd name="connsiteY74" fmla="*/ 508000 h 3979333"/>
              <a:gd name="connsiteX75" fmla="*/ 2944519 w 3137581"/>
              <a:gd name="connsiteY75" fmla="*/ 470370 h 3979333"/>
              <a:gd name="connsiteX76" fmla="*/ 2935111 w 3137581"/>
              <a:gd name="connsiteY76" fmla="*/ 432740 h 3979333"/>
              <a:gd name="connsiteX77" fmla="*/ 2897482 w 3137581"/>
              <a:gd name="connsiteY77" fmla="*/ 366889 h 3979333"/>
              <a:gd name="connsiteX78" fmla="*/ 2878667 w 3137581"/>
              <a:gd name="connsiteY78" fmla="*/ 329259 h 3979333"/>
              <a:gd name="connsiteX79" fmla="*/ 2850445 w 3137581"/>
              <a:gd name="connsiteY79" fmla="*/ 282222 h 3979333"/>
              <a:gd name="connsiteX80" fmla="*/ 2812815 w 3137581"/>
              <a:gd name="connsiteY80" fmla="*/ 206963 h 3979333"/>
              <a:gd name="connsiteX81" fmla="*/ 2746963 w 3137581"/>
              <a:gd name="connsiteY81" fmla="*/ 178740 h 3979333"/>
              <a:gd name="connsiteX82" fmla="*/ 2511778 w 3137581"/>
              <a:gd name="connsiteY82" fmla="*/ 112889 h 3979333"/>
              <a:gd name="connsiteX83" fmla="*/ 2351852 w 3137581"/>
              <a:gd name="connsiteY83" fmla="*/ 47037 h 3979333"/>
              <a:gd name="connsiteX84" fmla="*/ 2248371 w 3137581"/>
              <a:gd name="connsiteY84" fmla="*/ 0 h 3979333"/>
              <a:gd name="connsiteX85" fmla="*/ 2182519 w 3137581"/>
              <a:gd name="connsiteY85" fmla="*/ 9407 h 3979333"/>
              <a:gd name="connsiteX86" fmla="*/ 2097852 w 3137581"/>
              <a:gd name="connsiteY86" fmla="*/ 18814 h 3979333"/>
              <a:gd name="connsiteX87" fmla="*/ 2060222 w 3137581"/>
              <a:gd name="connsiteY87" fmla="*/ 28222 h 3979333"/>
              <a:gd name="connsiteX88" fmla="*/ 2032000 w 3137581"/>
              <a:gd name="connsiteY88" fmla="*/ 47037 h 3979333"/>
              <a:gd name="connsiteX89" fmla="*/ 1984963 w 3137581"/>
              <a:gd name="connsiteY89" fmla="*/ 56444 h 3979333"/>
              <a:gd name="connsiteX90" fmla="*/ 1806222 w 3137581"/>
              <a:gd name="connsiteY90" fmla="*/ 65852 h 39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137581" h="3979333">
                <a:moveTo>
                  <a:pt x="2455334" y="225777"/>
                </a:moveTo>
                <a:cubicBezTo>
                  <a:pt x="2423976" y="219506"/>
                  <a:pt x="2391921" y="216048"/>
                  <a:pt x="2361259" y="206963"/>
                </a:cubicBezTo>
                <a:cubicBezTo>
                  <a:pt x="2307057" y="190903"/>
                  <a:pt x="2201334" y="150518"/>
                  <a:pt x="2201334" y="150518"/>
                </a:cubicBezTo>
                <a:cubicBezTo>
                  <a:pt x="2154667" y="80519"/>
                  <a:pt x="2200896" y="133692"/>
                  <a:pt x="2041408" y="112889"/>
                </a:cubicBezTo>
                <a:cubicBezTo>
                  <a:pt x="1957224" y="101909"/>
                  <a:pt x="1979935" y="95115"/>
                  <a:pt x="1909704" y="65852"/>
                </a:cubicBezTo>
                <a:cubicBezTo>
                  <a:pt x="1875353" y="51539"/>
                  <a:pt x="1850100" y="46247"/>
                  <a:pt x="1815630" y="37629"/>
                </a:cubicBezTo>
                <a:lnTo>
                  <a:pt x="874889" y="47037"/>
                </a:lnTo>
                <a:cubicBezTo>
                  <a:pt x="842922" y="47909"/>
                  <a:pt x="812246" y="59959"/>
                  <a:pt x="780815" y="65852"/>
                </a:cubicBezTo>
                <a:cubicBezTo>
                  <a:pt x="762068" y="69367"/>
                  <a:pt x="743186" y="72123"/>
                  <a:pt x="724371" y="75259"/>
                </a:cubicBezTo>
                <a:cubicBezTo>
                  <a:pt x="645567" y="114661"/>
                  <a:pt x="733372" y="75370"/>
                  <a:pt x="630296" y="103481"/>
                </a:cubicBezTo>
                <a:cubicBezTo>
                  <a:pt x="614004" y="107924"/>
                  <a:pt x="598690" y="115438"/>
                  <a:pt x="583259" y="122296"/>
                </a:cubicBezTo>
                <a:cubicBezTo>
                  <a:pt x="570444" y="127992"/>
                  <a:pt x="559062" y="137081"/>
                  <a:pt x="545630" y="141111"/>
                </a:cubicBezTo>
                <a:cubicBezTo>
                  <a:pt x="527360" y="146592"/>
                  <a:pt x="508000" y="147382"/>
                  <a:pt x="489185" y="150518"/>
                </a:cubicBezTo>
                <a:cubicBezTo>
                  <a:pt x="403866" y="184646"/>
                  <a:pt x="479697" y="151417"/>
                  <a:pt x="395111" y="197555"/>
                </a:cubicBezTo>
                <a:cubicBezTo>
                  <a:pt x="376644" y="207628"/>
                  <a:pt x="356705" y="214954"/>
                  <a:pt x="338667" y="225777"/>
                </a:cubicBezTo>
                <a:cubicBezTo>
                  <a:pt x="325222" y="233844"/>
                  <a:pt x="315061" y="246988"/>
                  <a:pt x="301037" y="254000"/>
                </a:cubicBezTo>
                <a:cubicBezTo>
                  <a:pt x="283298" y="262869"/>
                  <a:pt x="263408" y="266543"/>
                  <a:pt x="244593" y="272814"/>
                </a:cubicBezTo>
                <a:cubicBezTo>
                  <a:pt x="232050" y="285357"/>
                  <a:pt x="220431" y="298900"/>
                  <a:pt x="206963" y="310444"/>
                </a:cubicBezTo>
                <a:cubicBezTo>
                  <a:pt x="198379" y="317802"/>
                  <a:pt x="186736" y="321264"/>
                  <a:pt x="178741" y="329259"/>
                </a:cubicBezTo>
                <a:cubicBezTo>
                  <a:pt x="170746" y="337254"/>
                  <a:pt x="166198" y="348074"/>
                  <a:pt x="159926" y="357481"/>
                </a:cubicBezTo>
                <a:cubicBezTo>
                  <a:pt x="133940" y="435441"/>
                  <a:pt x="174792" y="311521"/>
                  <a:pt x="131704" y="451555"/>
                </a:cubicBezTo>
                <a:cubicBezTo>
                  <a:pt x="125871" y="470511"/>
                  <a:pt x="123890" y="491498"/>
                  <a:pt x="112889" y="508000"/>
                </a:cubicBezTo>
                <a:lnTo>
                  <a:pt x="94074" y="536222"/>
                </a:lnTo>
                <a:cubicBezTo>
                  <a:pt x="90938" y="580123"/>
                  <a:pt x="89047" y="624131"/>
                  <a:pt x="84667" y="667926"/>
                </a:cubicBezTo>
                <a:cubicBezTo>
                  <a:pt x="80823" y="706361"/>
                  <a:pt x="74672" y="726717"/>
                  <a:pt x="65852" y="762000"/>
                </a:cubicBezTo>
                <a:cubicBezTo>
                  <a:pt x="62716" y="790222"/>
                  <a:pt x="60763" y="818601"/>
                  <a:pt x="56445" y="846666"/>
                </a:cubicBezTo>
                <a:cubicBezTo>
                  <a:pt x="54479" y="859445"/>
                  <a:pt x="49842" y="871674"/>
                  <a:pt x="47037" y="884296"/>
                </a:cubicBezTo>
                <a:cubicBezTo>
                  <a:pt x="43568" y="899905"/>
                  <a:pt x="41099" y="915724"/>
                  <a:pt x="37630" y="931333"/>
                </a:cubicBezTo>
                <a:cubicBezTo>
                  <a:pt x="11059" y="1050902"/>
                  <a:pt x="47187" y="874136"/>
                  <a:pt x="18815" y="1016000"/>
                </a:cubicBezTo>
                <a:cubicBezTo>
                  <a:pt x="-6572" y="1346039"/>
                  <a:pt x="26295" y="866078"/>
                  <a:pt x="18815" y="1561629"/>
                </a:cubicBezTo>
                <a:cubicBezTo>
                  <a:pt x="17195" y="1712270"/>
                  <a:pt x="6272" y="1862666"/>
                  <a:pt x="0" y="2013185"/>
                </a:cubicBezTo>
                <a:cubicBezTo>
                  <a:pt x="3136" y="2157432"/>
                  <a:pt x="5038" y="2301711"/>
                  <a:pt x="9408" y="2445926"/>
                </a:cubicBezTo>
                <a:cubicBezTo>
                  <a:pt x="11310" y="2508692"/>
                  <a:pt x="17047" y="2571305"/>
                  <a:pt x="18815" y="2634074"/>
                </a:cubicBezTo>
                <a:cubicBezTo>
                  <a:pt x="36056" y="3246141"/>
                  <a:pt x="14156" y="2931001"/>
                  <a:pt x="37630" y="3236148"/>
                </a:cubicBezTo>
                <a:cubicBezTo>
                  <a:pt x="52652" y="3776962"/>
                  <a:pt x="-4404" y="3440067"/>
                  <a:pt x="75259" y="3631259"/>
                </a:cubicBezTo>
                <a:cubicBezTo>
                  <a:pt x="82887" y="3649566"/>
                  <a:pt x="89264" y="3668463"/>
                  <a:pt x="94074" y="3687703"/>
                </a:cubicBezTo>
                <a:cubicBezTo>
                  <a:pt x="97210" y="3700246"/>
                  <a:pt x="96310" y="3714575"/>
                  <a:pt x="103482" y="3725333"/>
                </a:cubicBezTo>
                <a:cubicBezTo>
                  <a:pt x="109754" y="3734740"/>
                  <a:pt x="120978" y="3740573"/>
                  <a:pt x="131704" y="3744148"/>
                </a:cubicBezTo>
                <a:cubicBezTo>
                  <a:pt x="199220" y="3766653"/>
                  <a:pt x="258104" y="3766441"/>
                  <a:pt x="329259" y="3772370"/>
                </a:cubicBezTo>
                <a:cubicBezTo>
                  <a:pt x="344938" y="3775506"/>
                  <a:pt x="360784" y="3777899"/>
                  <a:pt x="376296" y="3781777"/>
                </a:cubicBezTo>
                <a:cubicBezTo>
                  <a:pt x="385917" y="3784182"/>
                  <a:pt x="394749" y="3789486"/>
                  <a:pt x="404519" y="3791185"/>
                </a:cubicBezTo>
                <a:cubicBezTo>
                  <a:pt x="466999" y="3802051"/>
                  <a:pt x="531143" y="3804026"/>
                  <a:pt x="592667" y="3819407"/>
                </a:cubicBezTo>
                <a:cubicBezTo>
                  <a:pt x="639307" y="3831067"/>
                  <a:pt x="677181" y="3842662"/>
                  <a:pt x="724371" y="3847629"/>
                </a:cubicBezTo>
                <a:cubicBezTo>
                  <a:pt x="765032" y="3851909"/>
                  <a:pt x="805902" y="3853901"/>
                  <a:pt x="846667" y="3857037"/>
                </a:cubicBezTo>
                <a:cubicBezTo>
                  <a:pt x="1013010" y="3884760"/>
                  <a:pt x="805502" y="3849553"/>
                  <a:pt x="950148" y="3875852"/>
                </a:cubicBezTo>
                <a:cubicBezTo>
                  <a:pt x="968915" y="3879264"/>
                  <a:pt x="987889" y="3881518"/>
                  <a:pt x="1006593" y="3885259"/>
                </a:cubicBezTo>
                <a:cubicBezTo>
                  <a:pt x="1019271" y="3887794"/>
                  <a:pt x="1031357" y="3893380"/>
                  <a:pt x="1044222" y="3894666"/>
                </a:cubicBezTo>
                <a:cubicBezTo>
                  <a:pt x="1157563" y="3906000"/>
                  <a:pt x="1318706" y="3915349"/>
                  <a:pt x="1439334" y="3922889"/>
                </a:cubicBezTo>
                <a:cubicBezTo>
                  <a:pt x="1491767" y="3933375"/>
                  <a:pt x="1501170" y="3936446"/>
                  <a:pt x="1561630" y="3941703"/>
                </a:cubicBezTo>
                <a:cubicBezTo>
                  <a:pt x="1608594" y="3945787"/>
                  <a:pt x="1655805" y="3946711"/>
                  <a:pt x="1702741" y="3951111"/>
                </a:cubicBezTo>
                <a:cubicBezTo>
                  <a:pt x="2124320" y="3990635"/>
                  <a:pt x="1630421" y="3953338"/>
                  <a:pt x="1994371" y="3979333"/>
                </a:cubicBezTo>
                <a:lnTo>
                  <a:pt x="2728148" y="3960518"/>
                </a:lnTo>
                <a:cubicBezTo>
                  <a:pt x="2738058" y="3960151"/>
                  <a:pt x="2747501" y="3955546"/>
                  <a:pt x="2756371" y="3951111"/>
                </a:cubicBezTo>
                <a:cubicBezTo>
                  <a:pt x="2829320" y="3914637"/>
                  <a:pt x="2741875" y="3946535"/>
                  <a:pt x="2812815" y="3922889"/>
                </a:cubicBezTo>
                <a:lnTo>
                  <a:pt x="2869259" y="3866444"/>
                </a:lnTo>
                <a:cubicBezTo>
                  <a:pt x="2878667" y="3857036"/>
                  <a:pt x="2890102" y="3849292"/>
                  <a:pt x="2897482" y="3838222"/>
                </a:cubicBezTo>
                <a:cubicBezTo>
                  <a:pt x="2922568" y="3800592"/>
                  <a:pt x="2906889" y="3816271"/>
                  <a:pt x="2944519" y="3791185"/>
                </a:cubicBezTo>
                <a:cubicBezTo>
                  <a:pt x="2947655" y="3781778"/>
                  <a:pt x="2949110" y="3771631"/>
                  <a:pt x="2953926" y="3762963"/>
                </a:cubicBezTo>
                <a:cubicBezTo>
                  <a:pt x="2964908" y="3743196"/>
                  <a:pt x="2991556" y="3706518"/>
                  <a:pt x="2991556" y="3706518"/>
                </a:cubicBezTo>
                <a:cubicBezTo>
                  <a:pt x="2994692" y="3697111"/>
                  <a:pt x="2998812" y="3687976"/>
                  <a:pt x="3000963" y="3678296"/>
                </a:cubicBezTo>
                <a:cubicBezTo>
                  <a:pt x="3005101" y="3659676"/>
                  <a:pt x="3005352" y="3640254"/>
                  <a:pt x="3010371" y="3621852"/>
                </a:cubicBezTo>
                <a:cubicBezTo>
                  <a:pt x="3014814" y="3605560"/>
                  <a:pt x="3022914" y="3590493"/>
                  <a:pt x="3029185" y="3574814"/>
                </a:cubicBezTo>
                <a:cubicBezTo>
                  <a:pt x="3050744" y="3326893"/>
                  <a:pt x="3040790" y="3430548"/>
                  <a:pt x="3057408" y="3264370"/>
                </a:cubicBezTo>
                <a:cubicBezTo>
                  <a:pt x="3060544" y="3233012"/>
                  <a:pt x="3062358" y="3201494"/>
                  <a:pt x="3066815" y="3170296"/>
                </a:cubicBezTo>
                <a:cubicBezTo>
                  <a:pt x="3076222" y="3104444"/>
                  <a:pt x="3089935" y="3039065"/>
                  <a:pt x="3095037" y="2972740"/>
                </a:cubicBezTo>
                <a:cubicBezTo>
                  <a:pt x="3098914" y="2922346"/>
                  <a:pt x="3106503" y="2811486"/>
                  <a:pt x="3113852" y="2756370"/>
                </a:cubicBezTo>
                <a:cubicBezTo>
                  <a:pt x="3115965" y="2740521"/>
                  <a:pt x="3120123" y="2725012"/>
                  <a:pt x="3123259" y="2709333"/>
                </a:cubicBezTo>
                <a:cubicBezTo>
                  <a:pt x="3142006" y="2390651"/>
                  <a:pt x="3142703" y="2446389"/>
                  <a:pt x="3123259" y="1947333"/>
                </a:cubicBezTo>
                <a:cubicBezTo>
                  <a:pt x="3121653" y="1906119"/>
                  <a:pt x="3110716" y="1865802"/>
                  <a:pt x="3104445" y="1825037"/>
                </a:cubicBezTo>
                <a:cubicBezTo>
                  <a:pt x="3099909" y="1698037"/>
                  <a:pt x="3095477" y="1525231"/>
                  <a:pt x="3085630" y="1392296"/>
                </a:cubicBezTo>
                <a:cubicBezTo>
                  <a:pt x="3082718" y="1352987"/>
                  <a:pt x="3062444" y="1196069"/>
                  <a:pt x="3057408" y="1175926"/>
                </a:cubicBezTo>
                <a:cubicBezTo>
                  <a:pt x="3034715" y="1085154"/>
                  <a:pt x="3043665" y="1126023"/>
                  <a:pt x="3029185" y="1053629"/>
                </a:cubicBezTo>
                <a:cubicBezTo>
                  <a:pt x="3024876" y="958828"/>
                  <a:pt x="3020957" y="824936"/>
                  <a:pt x="3010371" y="724370"/>
                </a:cubicBezTo>
                <a:cubicBezTo>
                  <a:pt x="3007254" y="694761"/>
                  <a:pt x="2985341" y="588755"/>
                  <a:pt x="2982148" y="573852"/>
                </a:cubicBezTo>
                <a:cubicBezTo>
                  <a:pt x="2978738" y="557939"/>
                  <a:pt x="2970386" y="524454"/>
                  <a:pt x="2963334" y="508000"/>
                </a:cubicBezTo>
                <a:cubicBezTo>
                  <a:pt x="2957810" y="495110"/>
                  <a:pt x="2949443" y="483501"/>
                  <a:pt x="2944519" y="470370"/>
                </a:cubicBezTo>
                <a:cubicBezTo>
                  <a:pt x="2939979" y="458264"/>
                  <a:pt x="2939651" y="444846"/>
                  <a:pt x="2935111" y="432740"/>
                </a:cubicBezTo>
                <a:cubicBezTo>
                  <a:pt x="2919606" y="391394"/>
                  <a:pt x="2917330" y="401623"/>
                  <a:pt x="2897482" y="366889"/>
                </a:cubicBezTo>
                <a:cubicBezTo>
                  <a:pt x="2890524" y="354713"/>
                  <a:pt x="2885478" y="341518"/>
                  <a:pt x="2878667" y="329259"/>
                </a:cubicBezTo>
                <a:cubicBezTo>
                  <a:pt x="2869787" y="313275"/>
                  <a:pt x="2858622" y="298576"/>
                  <a:pt x="2850445" y="282222"/>
                </a:cubicBezTo>
                <a:cubicBezTo>
                  <a:pt x="2835650" y="252633"/>
                  <a:pt x="2845409" y="233038"/>
                  <a:pt x="2812815" y="206963"/>
                </a:cubicBezTo>
                <a:cubicBezTo>
                  <a:pt x="2794167" y="192044"/>
                  <a:pt x="2769758" y="185863"/>
                  <a:pt x="2746963" y="178740"/>
                </a:cubicBezTo>
                <a:cubicBezTo>
                  <a:pt x="2669259" y="154457"/>
                  <a:pt x="2589010" y="138633"/>
                  <a:pt x="2511778" y="112889"/>
                </a:cubicBezTo>
                <a:cubicBezTo>
                  <a:pt x="2457085" y="94658"/>
                  <a:pt x="2404722" y="70024"/>
                  <a:pt x="2351852" y="47037"/>
                </a:cubicBezTo>
                <a:cubicBezTo>
                  <a:pt x="2146211" y="-42373"/>
                  <a:pt x="2422585" y="69683"/>
                  <a:pt x="2248371" y="0"/>
                </a:cubicBezTo>
                <a:lnTo>
                  <a:pt x="2182519" y="9407"/>
                </a:lnTo>
                <a:cubicBezTo>
                  <a:pt x="2154342" y="12929"/>
                  <a:pt x="2125918" y="14496"/>
                  <a:pt x="2097852" y="18814"/>
                </a:cubicBezTo>
                <a:cubicBezTo>
                  <a:pt x="2085073" y="20780"/>
                  <a:pt x="2072765" y="25086"/>
                  <a:pt x="2060222" y="28222"/>
                </a:cubicBezTo>
                <a:cubicBezTo>
                  <a:pt x="2050815" y="34494"/>
                  <a:pt x="2042586" y="43067"/>
                  <a:pt x="2032000" y="47037"/>
                </a:cubicBezTo>
                <a:cubicBezTo>
                  <a:pt x="2017029" y="52651"/>
                  <a:pt x="2000767" y="54013"/>
                  <a:pt x="1984963" y="56444"/>
                </a:cubicBezTo>
                <a:cubicBezTo>
                  <a:pt x="1896000" y="70131"/>
                  <a:pt x="1906983" y="65852"/>
                  <a:pt x="1806222" y="65852"/>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4608491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5-08-26 10.52.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89" y="1140758"/>
            <a:ext cx="5816600" cy="5181600"/>
          </a:xfrm>
          <a:prstGeom prst="rect">
            <a:avLst/>
          </a:prstGeom>
        </p:spPr>
      </p:pic>
      <p:sp>
        <p:nvSpPr>
          <p:cNvPr id="5" name="TextBox 4"/>
          <p:cNvSpPr txBox="1"/>
          <p:nvPr/>
        </p:nvSpPr>
        <p:spPr>
          <a:xfrm>
            <a:off x="1765033" y="6424835"/>
            <a:ext cx="3588993" cy="369332"/>
          </a:xfrm>
          <a:prstGeom prst="rect">
            <a:avLst/>
          </a:prstGeom>
          <a:noFill/>
        </p:spPr>
        <p:txBody>
          <a:bodyPr wrap="none" rtlCol="0">
            <a:spAutoFit/>
          </a:bodyPr>
          <a:lstStyle/>
          <a:p>
            <a:r>
              <a:rPr lang="en-US" dirty="0" err="1" smtClean="0"/>
              <a:t>Bosker</a:t>
            </a:r>
            <a:r>
              <a:rPr lang="en-US" dirty="0" smtClean="0"/>
              <a:t>, </a:t>
            </a:r>
            <a:r>
              <a:rPr lang="en-US" dirty="0" err="1" smtClean="0"/>
              <a:t>Buringh</a:t>
            </a:r>
            <a:r>
              <a:rPr lang="en-US" dirty="0" smtClean="0"/>
              <a:t>, &amp; van </a:t>
            </a:r>
            <a:r>
              <a:rPr lang="en-US" dirty="0" err="1" smtClean="0"/>
              <a:t>Zanden</a:t>
            </a:r>
            <a:r>
              <a:rPr lang="en-US" dirty="0" smtClean="0"/>
              <a:t> 2013 </a:t>
            </a:r>
            <a:endParaRPr lang="en-US" dirty="0"/>
          </a:p>
        </p:txBody>
      </p:sp>
      <p:sp>
        <p:nvSpPr>
          <p:cNvPr id="6" name="TextBox 5"/>
          <p:cNvSpPr txBox="1"/>
          <p:nvPr/>
        </p:nvSpPr>
        <p:spPr>
          <a:xfrm>
            <a:off x="1663226" y="242612"/>
            <a:ext cx="5341877" cy="769441"/>
          </a:xfrm>
          <a:prstGeom prst="rect">
            <a:avLst/>
          </a:prstGeom>
          <a:noFill/>
        </p:spPr>
        <p:txBody>
          <a:bodyPr wrap="none" rtlCol="0">
            <a:spAutoFit/>
          </a:bodyPr>
          <a:lstStyle/>
          <a:p>
            <a:pPr algn="ctr"/>
            <a:r>
              <a:rPr lang="en-US" sz="2400" dirty="0" smtClean="0"/>
              <a:t>Urbanization. Comparisons: AD 800-1800 </a:t>
            </a:r>
          </a:p>
          <a:p>
            <a:pPr algn="ctr"/>
            <a:r>
              <a:rPr lang="en-US" sz="2000" dirty="0" smtClean="0"/>
              <a:t>(% of population in towns of &gt;10,000) </a:t>
            </a:r>
            <a:endParaRPr lang="en-US" sz="2000" dirty="0"/>
          </a:p>
        </p:txBody>
      </p:sp>
      <p:sp>
        <p:nvSpPr>
          <p:cNvPr id="2" name="TextBox 1"/>
          <p:cNvSpPr txBox="1"/>
          <p:nvPr/>
        </p:nvSpPr>
        <p:spPr>
          <a:xfrm>
            <a:off x="6328289" y="1788969"/>
            <a:ext cx="2562011" cy="3139321"/>
          </a:xfrm>
          <a:prstGeom prst="rect">
            <a:avLst/>
          </a:prstGeom>
          <a:noFill/>
        </p:spPr>
        <p:txBody>
          <a:bodyPr wrap="square" rtlCol="0">
            <a:spAutoFit/>
          </a:bodyPr>
          <a:lstStyle/>
          <a:p>
            <a:r>
              <a:rPr lang="en-US" dirty="0" smtClean="0"/>
              <a:t>Solid lines: millions of people living in towns of more than 10,000 people. </a:t>
            </a:r>
          </a:p>
          <a:p>
            <a:endParaRPr lang="en-US" dirty="0"/>
          </a:p>
          <a:p>
            <a:r>
              <a:rPr lang="en-US" dirty="0" smtClean="0"/>
              <a:t>Dotted lines percentage of total population living in towns of more than 10,000 people</a:t>
            </a:r>
          </a:p>
          <a:p>
            <a:endParaRPr lang="en-US" dirty="0"/>
          </a:p>
          <a:p>
            <a:r>
              <a:rPr lang="en-US" dirty="0" smtClean="0"/>
              <a:t> </a:t>
            </a:r>
            <a:endParaRPr lang="en-US" dirty="0"/>
          </a:p>
        </p:txBody>
      </p:sp>
    </p:spTree>
    <p:extLst>
      <p:ext uri="{BB962C8B-B14F-4D97-AF65-F5344CB8AC3E}">
        <p14:creationId xmlns:p14="http://schemas.microsoft.com/office/powerpoint/2010/main" val="4040776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5-08-26 10.52.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89" y="1140758"/>
            <a:ext cx="5816600" cy="5181600"/>
          </a:xfrm>
          <a:prstGeom prst="rect">
            <a:avLst/>
          </a:prstGeom>
        </p:spPr>
      </p:pic>
      <p:sp>
        <p:nvSpPr>
          <p:cNvPr id="4" name="TextBox 3"/>
          <p:cNvSpPr txBox="1"/>
          <p:nvPr/>
        </p:nvSpPr>
        <p:spPr>
          <a:xfrm>
            <a:off x="6227390" y="2582848"/>
            <a:ext cx="2486114" cy="1200329"/>
          </a:xfrm>
          <a:prstGeom prst="rect">
            <a:avLst/>
          </a:prstGeom>
          <a:noFill/>
        </p:spPr>
        <p:txBody>
          <a:bodyPr wrap="square" rtlCol="0">
            <a:spAutoFit/>
          </a:bodyPr>
          <a:lstStyle/>
          <a:p>
            <a:r>
              <a:rPr lang="en-US" dirty="0" smtClean="0"/>
              <a:t>Hellas late 4</a:t>
            </a:r>
            <a:r>
              <a:rPr lang="en-US" baseline="30000" dirty="0" smtClean="0"/>
              <a:t>th</a:t>
            </a:r>
            <a:r>
              <a:rPr lang="en-US" dirty="0" smtClean="0"/>
              <a:t> c. BCE: </a:t>
            </a:r>
          </a:p>
          <a:p>
            <a:r>
              <a:rPr lang="en-US" dirty="0" smtClean="0"/>
              <a:t>Ca. 20-24% urbanized at 10,000+ level</a:t>
            </a:r>
          </a:p>
          <a:p>
            <a:r>
              <a:rPr lang="en-US" dirty="0" smtClean="0"/>
              <a:t>Total of ca. 2m persons. </a:t>
            </a:r>
            <a:endParaRPr lang="en-US" dirty="0"/>
          </a:p>
        </p:txBody>
      </p:sp>
      <p:sp>
        <p:nvSpPr>
          <p:cNvPr id="5" name="TextBox 4"/>
          <p:cNvSpPr txBox="1"/>
          <p:nvPr/>
        </p:nvSpPr>
        <p:spPr>
          <a:xfrm>
            <a:off x="1765033" y="6424835"/>
            <a:ext cx="1922784" cy="369332"/>
          </a:xfrm>
          <a:prstGeom prst="rect">
            <a:avLst/>
          </a:prstGeom>
          <a:noFill/>
        </p:spPr>
        <p:txBody>
          <a:bodyPr wrap="none" rtlCol="0">
            <a:spAutoFit/>
          </a:bodyPr>
          <a:lstStyle/>
          <a:p>
            <a:r>
              <a:rPr lang="en-US" dirty="0" err="1" smtClean="0"/>
              <a:t>Bosker</a:t>
            </a:r>
            <a:r>
              <a:rPr lang="en-US" dirty="0" smtClean="0"/>
              <a:t> et al. 2013 </a:t>
            </a:r>
            <a:endParaRPr lang="en-US" dirty="0"/>
          </a:p>
        </p:txBody>
      </p:sp>
      <p:sp>
        <p:nvSpPr>
          <p:cNvPr id="6" name="TextBox 5"/>
          <p:cNvSpPr txBox="1"/>
          <p:nvPr/>
        </p:nvSpPr>
        <p:spPr>
          <a:xfrm>
            <a:off x="2215409" y="242612"/>
            <a:ext cx="4237508" cy="769441"/>
          </a:xfrm>
          <a:prstGeom prst="rect">
            <a:avLst/>
          </a:prstGeom>
          <a:noFill/>
        </p:spPr>
        <p:txBody>
          <a:bodyPr wrap="none" rtlCol="0">
            <a:spAutoFit/>
          </a:bodyPr>
          <a:lstStyle/>
          <a:p>
            <a:pPr algn="ctr"/>
            <a:r>
              <a:rPr lang="en-US" sz="2400" dirty="0" smtClean="0"/>
              <a:t>Urbanization. Comparisons</a:t>
            </a:r>
          </a:p>
          <a:p>
            <a:pPr algn="ctr"/>
            <a:r>
              <a:rPr lang="en-US" sz="2000" dirty="0" smtClean="0"/>
              <a:t>(% of population in towns of &gt;10,000) </a:t>
            </a:r>
            <a:endParaRPr lang="en-US" sz="2000" dirty="0"/>
          </a:p>
        </p:txBody>
      </p:sp>
      <p:sp>
        <p:nvSpPr>
          <p:cNvPr id="8" name="Left Arrow 7"/>
          <p:cNvSpPr/>
          <p:nvPr/>
        </p:nvSpPr>
        <p:spPr>
          <a:xfrm>
            <a:off x="5714586" y="4064643"/>
            <a:ext cx="2998917" cy="484632"/>
          </a:xfrm>
          <a:prstGeom prst="leftArrow">
            <a:avLst>
              <a:gd name="adj1" fmla="val 54441"/>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Hellas urban pop. (millions)</a:t>
            </a:r>
            <a:endParaRPr lang="en-US" dirty="0"/>
          </a:p>
        </p:txBody>
      </p:sp>
    </p:spTree>
    <p:extLst>
      <p:ext uri="{BB962C8B-B14F-4D97-AF65-F5344CB8AC3E}">
        <p14:creationId xmlns:p14="http://schemas.microsoft.com/office/powerpoint/2010/main" val="2729309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5-08-26 10.52.3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89" y="1140758"/>
            <a:ext cx="5816600" cy="5181600"/>
          </a:xfrm>
          <a:prstGeom prst="rect">
            <a:avLst/>
          </a:prstGeom>
        </p:spPr>
      </p:pic>
      <p:sp>
        <p:nvSpPr>
          <p:cNvPr id="4" name="TextBox 3"/>
          <p:cNvSpPr txBox="1"/>
          <p:nvPr/>
        </p:nvSpPr>
        <p:spPr>
          <a:xfrm>
            <a:off x="6227390" y="2582848"/>
            <a:ext cx="2486114" cy="1200329"/>
          </a:xfrm>
          <a:prstGeom prst="rect">
            <a:avLst/>
          </a:prstGeom>
          <a:noFill/>
        </p:spPr>
        <p:txBody>
          <a:bodyPr wrap="square" rtlCol="0">
            <a:spAutoFit/>
          </a:bodyPr>
          <a:lstStyle/>
          <a:p>
            <a:r>
              <a:rPr lang="en-US" dirty="0" smtClean="0"/>
              <a:t>Hellas late 4</a:t>
            </a:r>
            <a:r>
              <a:rPr lang="en-US" baseline="30000" dirty="0" smtClean="0"/>
              <a:t>th</a:t>
            </a:r>
            <a:r>
              <a:rPr lang="en-US" dirty="0" smtClean="0"/>
              <a:t> c. BCE: </a:t>
            </a:r>
          </a:p>
          <a:p>
            <a:r>
              <a:rPr lang="en-US" dirty="0" smtClean="0"/>
              <a:t>Ca. 20-24% urbanized at 10,000+ level</a:t>
            </a:r>
          </a:p>
          <a:p>
            <a:r>
              <a:rPr lang="en-US" dirty="0" smtClean="0"/>
              <a:t>Total of ca. 2m persons. </a:t>
            </a:r>
            <a:endParaRPr lang="en-US" dirty="0"/>
          </a:p>
        </p:txBody>
      </p:sp>
      <p:sp>
        <p:nvSpPr>
          <p:cNvPr id="5" name="TextBox 4"/>
          <p:cNvSpPr txBox="1"/>
          <p:nvPr/>
        </p:nvSpPr>
        <p:spPr>
          <a:xfrm>
            <a:off x="1765033" y="6424835"/>
            <a:ext cx="1922784" cy="369332"/>
          </a:xfrm>
          <a:prstGeom prst="rect">
            <a:avLst/>
          </a:prstGeom>
          <a:noFill/>
        </p:spPr>
        <p:txBody>
          <a:bodyPr wrap="none" rtlCol="0">
            <a:spAutoFit/>
          </a:bodyPr>
          <a:lstStyle/>
          <a:p>
            <a:r>
              <a:rPr lang="en-US" dirty="0" err="1" smtClean="0"/>
              <a:t>Bosker</a:t>
            </a:r>
            <a:r>
              <a:rPr lang="en-US" dirty="0" smtClean="0"/>
              <a:t> et al. 2013 </a:t>
            </a:r>
            <a:endParaRPr lang="en-US" dirty="0"/>
          </a:p>
        </p:txBody>
      </p:sp>
      <p:sp>
        <p:nvSpPr>
          <p:cNvPr id="6" name="TextBox 5"/>
          <p:cNvSpPr txBox="1"/>
          <p:nvPr/>
        </p:nvSpPr>
        <p:spPr>
          <a:xfrm>
            <a:off x="2215409" y="242612"/>
            <a:ext cx="4237508" cy="769441"/>
          </a:xfrm>
          <a:prstGeom prst="rect">
            <a:avLst/>
          </a:prstGeom>
          <a:noFill/>
        </p:spPr>
        <p:txBody>
          <a:bodyPr wrap="none" rtlCol="0">
            <a:spAutoFit/>
          </a:bodyPr>
          <a:lstStyle/>
          <a:p>
            <a:pPr algn="ctr"/>
            <a:r>
              <a:rPr lang="en-US" sz="2400" dirty="0" smtClean="0"/>
              <a:t>Urbanization. Comparisons</a:t>
            </a:r>
          </a:p>
          <a:p>
            <a:pPr algn="ctr"/>
            <a:r>
              <a:rPr lang="en-US" sz="2000" dirty="0" smtClean="0"/>
              <a:t>(% of population in towns of &gt;10,000) </a:t>
            </a:r>
            <a:endParaRPr lang="en-US" sz="2000" dirty="0"/>
          </a:p>
        </p:txBody>
      </p:sp>
      <p:sp>
        <p:nvSpPr>
          <p:cNvPr id="7" name="Left Arrow 6"/>
          <p:cNvSpPr/>
          <p:nvPr/>
        </p:nvSpPr>
        <p:spPr>
          <a:xfrm>
            <a:off x="5714586" y="296"/>
            <a:ext cx="2684533" cy="484632"/>
          </a:xfrm>
          <a:prstGeom prst="leftArrow">
            <a:avLst>
              <a:gd name="adj1" fmla="val 54441"/>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Hellas </a:t>
            </a:r>
            <a:r>
              <a:rPr lang="en-US" dirty="0" err="1" smtClean="0"/>
              <a:t>urbanizatiion</a:t>
            </a:r>
            <a:r>
              <a:rPr lang="en-US" dirty="0" smtClean="0"/>
              <a:t> (%)</a:t>
            </a:r>
            <a:endParaRPr lang="en-US" dirty="0"/>
          </a:p>
        </p:txBody>
      </p:sp>
      <p:sp>
        <p:nvSpPr>
          <p:cNvPr id="8" name="Left Arrow 7"/>
          <p:cNvSpPr/>
          <p:nvPr/>
        </p:nvSpPr>
        <p:spPr>
          <a:xfrm>
            <a:off x="5714586" y="4064643"/>
            <a:ext cx="2998917" cy="484632"/>
          </a:xfrm>
          <a:prstGeom prst="leftArrow">
            <a:avLst>
              <a:gd name="adj1" fmla="val 54441"/>
              <a:gd name="adj2" fmla="val 50000"/>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Hellas urban pop. (millions)</a:t>
            </a:r>
            <a:endParaRPr lang="en-US" dirty="0"/>
          </a:p>
        </p:txBody>
      </p:sp>
    </p:spTree>
    <p:extLst>
      <p:ext uri="{BB962C8B-B14F-4D97-AF65-F5344CB8AC3E}">
        <p14:creationId xmlns:p14="http://schemas.microsoft.com/office/powerpoint/2010/main" val="6697448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147"/>
            <a:ext cx="8229600" cy="1143000"/>
          </a:xfrm>
        </p:spPr>
        <p:txBody>
          <a:bodyPr/>
          <a:lstStyle/>
          <a:p>
            <a:r>
              <a:rPr lang="en-US" dirty="0" smtClean="0"/>
              <a:t>Social Science and ancient history</a:t>
            </a:r>
            <a:endParaRPr lang="en-US" dirty="0"/>
          </a:p>
        </p:txBody>
      </p:sp>
      <p:sp>
        <p:nvSpPr>
          <p:cNvPr id="3" name="Content Placeholder 2"/>
          <p:cNvSpPr>
            <a:spLocks noGrp="1"/>
          </p:cNvSpPr>
          <p:nvPr>
            <p:ph idx="1"/>
          </p:nvPr>
        </p:nvSpPr>
        <p:spPr>
          <a:xfrm>
            <a:off x="457200" y="1177147"/>
            <a:ext cx="8229600" cy="4525963"/>
          </a:xfrm>
        </p:spPr>
        <p:txBody>
          <a:bodyPr/>
          <a:lstStyle/>
          <a:p>
            <a:r>
              <a:rPr lang="en-US" dirty="0" smtClean="0"/>
              <a:t>Classical Greece is </a:t>
            </a:r>
            <a:r>
              <a:rPr lang="en-US" b="1" dirty="0" smtClean="0"/>
              <a:t>distinctive in institutional development</a:t>
            </a:r>
            <a:r>
              <a:rPr lang="en-US" dirty="0" smtClean="0"/>
              <a:t> (</a:t>
            </a:r>
            <a:r>
              <a:rPr lang="en-US" i="1" dirty="0" smtClean="0"/>
              <a:t>large, long-lived, ecology of many small</a:t>
            </a:r>
            <a:r>
              <a:rPr lang="en-US" i="1" dirty="0"/>
              <a:t> </a:t>
            </a:r>
            <a:r>
              <a:rPr lang="en-US" i="1" dirty="0" smtClean="0"/>
              <a:t>&amp; relatively democratic states</a:t>
            </a:r>
            <a:r>
              <a:rPr lang="en-US" dirty="0" smtClean="0"/>
              <a:t>).</a:t>
            </a:r>
          </a:p>
          <a:p>
            <a:r>
              <a:rPr lang="en-US" dirty="0" smtClean="0">
                <a:solidFill>
                  <a:schemeClr val="bg1"/>
                </a:solidFill>
              </a:rPr>
              <a:t>And </a:t>
            </a:r>
            <a:r>
              <a:rPr lang="en-US" b="1" dirty="0" smtClean="0">
                <a:solidFill>
                  <a:schemeClr val="bg1"/>
                </a:solidFill>
              </a:rPr>
              <a:t>data-rich </a:t>
            </a:r>
            <a:r>
              <a:rPr lang="en-US" dirty="0" smtClean="0">
                <a:solidFill>
                  <a:schemeClr val="bg1"/>
                </a:solidFill>
              </a:rPr>
              <a:t>due to text survival, intensive archaeology, and recent encyclopedic </a:t>
            </a:r>
            <a:r>
              <a:rPr lang="en-US" dirty="0" smtClean="0">
                <a:solidFill>
                  <a:srgbClr val="FFFFFF"/>
                </a:solidFill>
              </a:rPr>
              <a:t>work. </a:t>
            </a:r>
          </a:p>
        </p:txBody>
      </p:sp>
      <p:pic>
        <p:nvPicPr>
          <p:cNvPr id="7" name="Picture 6" descr="Screenshot 2014-08-01 13.32.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641" y="2730901"/>
            <a:ext cx="6288532" cy="3911103"/>
          </a:xfrm>
          <a:prstGeom prst="rect">
            <a:avLst/>
          </a:prstGeom>
        </p:spPr>
      </p:pic>
    </p:spTree>
    <p:extLst>
      <p:ext uri="{BB962C8B-B14F-4D97-AF65-F5344CB8AC3E}">
        <p14:creationId xmlns:p14="http://schemas.microsoft.com/office/powerpoint/2010/main" val="160134693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690894523"/>
              </p:ext>
            </p:extLst>
          </p:nvPr>
        </p:nvGraphicFramePr>
        <p:xfrm>
          <a:off x="284712" y="1059271"/>
          <a:ext cx="3256871" cy="2956603"/>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2377399" y="242612"/>
            <a:ext cx="3913526" cy="769441"/>
          </a:xfrm>
          <a:prstGeom prst="rect">
            <a:avLst/>
          </a:prstGeom>
          <a:noFill/>
        </p:spPr>
        <p:txBody>
          <a:bodyPr wrap="none" rtlCol="0">
            <a:spAutoFit/>
          </a:bodyPr>
          <a:lstStyle/>
          <a:p>
            <a:pPr algn="ctr"/>
            <a:r>
              <a:rPr lang="en-US" sz="2400" dirty="0" smtClean="0"/>
              <a:t>Urbanization. Comparisons</a:t>
            </a:r>
          </a:p>
          <a:p>
            <a:pPr algn="ctr"/>
            <a:r>
              <a:rPr lang="en-US" sz="2000" dirty="0" smtClean="0"/>
              <a:t>(% of population in towns of </a:t>
            </a:r>
            <a:r>
              <a:rPr lang="en-US" sz="2000" b="1" dirty="0" smtClean="0"/>
              <a:t>&gt;5000</a:t>
            </a:r>
            <a:r>
              <a:rPr lang="en-US" sz="2000" dirty="0" smtClean="0"/>
              <a:t>) </a:t>
            </a:r>
            <a:endParaRPr lang="en-US" sz="2000" dirty="0"/>
          </a:p>
        </p:txBody>
      </p:sp>
      <p:sp>
        <p:nvSpPr>
          <p:cNvPr id="11" name="TextBox 10"/>
          <p:cNvSpPr txBox="1"/>
          <p:nvPr/>
        </p:nvSpPr>
        <p:spPr>
          <a:xfrm>
            <a:off x="1049104" y="1444758"/>
            <a:ext cx="1590775" cy="276999"/>
          </a:xfrm>
          <a:prstGeom prst="rect">
            <a:avLst/>
          </a:prstGeom>
          <a:noFill/>
        </p:spPr>
        <p:txBody>
          <a:bodyPr wrap="none" rtlCol="0">
            <a:spAutoFit/>
          </a:bodyPr>
          <a:lstStyle/>
          <a:p>
            <a:r>
              <a:rPr lang="en-US" sz="1200" dirty="0" smtClean="0"/>
              <a:t>Hansen 2006, adapted</a:t>
            </a:r>
            <a:endParaRPr lang="en-US" sz="1200" dirty="0"/>
          </a:p>
        </p:txBody>
      </p:sp>
    </p:spTree>
    <p:extLst>
      <p:ext uri="{BB962C8B-B14F-4D97-AF65-F5344CB8AC3E}">
        <p14:creationId xmlns:p14="http://schemas.microsoft.com/office/powerpoint/2010/main" val="197751675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3749099802"/>
              </p:ext>
            </p:extLst>
          </p:nvPr>
        </p:nvGraphicFramePr>
        <p:xfrm>
          <a:off x="284712" y="1059271"/>
          <a:ext cx="3256871" cy="295660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p:cNvGraphicFramePr>
          <p:nvPr>
            <p:extLst>
              <p:ext uri="{D42A27DB-BD31-4B8C-83A1-F6EECF244321}">
                <p14:modId xmlns:p14="http://schemas.microsoft.com/office/powerpoint/2010/main" val="291320590"/>
              </p:ext>
            </p:extLst>
          </p:nvPr>
        </p:nvGraphicFramePr>
        <p:xfrm>
          <a:off x="2308135" y="1059271"/>
          <a:ext cx="3832388" cy="28940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p:nvPr>
            <p:extLst>
              <p:ext uri="{D42A27DB-BD31-4B8C-83A1-F6EECF244321}">
                <p14:modId xmlns:p14="http://schemas.microsoft.com/office/powerpoint/2010/main" val="133005145"/>
              </p:ext>
            </p:extLst>
          </p:nvPr>
        </p:nvGraphicFramePr>
        <p:xfrm>
          <a:off x="-356449" y="3953276"/>
          <a:ext cx="4530783" cy="290806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p:nvPr>
            <p:extLst>
              <p:ext uri="{D42A27DB-BD31-4B8C-83A1-F6EECF244321}">
                <p14:modId xmlns:p14="http://schemas.microsoft.com/office/powerpoint/2010/main" val="2683332568"/>
              </p:ext>
            </p:extLst>
          </p:nvPr>
        </p:nvGraphicFramePr>
        <p:xfrm>
          <a:off x="2183721" y="3953276"/>
          <a:ext cx="4572000" cy="28912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p:nvPr>
            <p:extLst>
              <p:ext uri="{D42A27DB-BD31-4B8C-83A1-F6EECF244321}">
                <p14:modId xmlns:p14="http://schemas.microsoft.com/office/powerpoint/2010/main" val="1785037374"/>
              </p:ext>
            </p:extLst>
          </p:nvPr>
        </p:nvGraphicFramePr>
        <p:xfrm>
          <a:off x="4286536" y="1059271"/>
          <a:ext cx="4857463" cy="289400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p:cNvGraphicFramePr/>
          <p:nvPr>
            <p:extLst>
              <p:ext uri="{D42A27DB-BD31-4B8C-83A1-F6EECF244321}">
                <p14:modId xmlns:p14="http://schemas.microsoft.com/office/powerpoint/2010/main" val="2518545645"/>
              </p:ext>
            </p:extLst>
          </p:nvPr>
        </p:nvGraphicFramePr>
        <p:xfrm>
          <a:off x="5048281" y="4015874"/>
          <a:ext cx="4684965" cy="2828677"/>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p:cNvSpPr txBox="1"/>
          <p:nvPr/>
        </p:nvSpPr>
        <p:spPr>
          <a:xfrm>
            <a:off x="2377399" y="242612"/>
            <a:ext cx="3913526" cy="769441"/>
          </a:xfrm>
          <a:prstGeom prst="rect">
            <a:avLst/>
          </a:prstGeom>
          <a:noFill/>
        </p:spPr>
        <p:txBody>
          <a:bodyPr wrap="none" rtlCol="0">
            <a:spAutoFit/>
          </a:bodyPr>
          <a:lstStyle/>
          <a:p>
            <a:pPr algn="ctr"/>
            <a:r>
              <a:rPr lang="en-US" sz="2400" dirty="0" smtClean="0"/>
              <a:t>Urbanization. Comparisons</a:t>
            </a:r>
          </a:p>
          <a:p>
            <a:pPr algn="ctr"/>
            <a:r>
              <a:rPr lang="en-US" sz="2000" dirty="0" smtClean="0"/>
              <a:t>(% of population in towns of </a:t>
            </a:r>
            <a:r>
              <a:rPr lang="en-US" sz="2000" b="1" dirty="0" smtClean="0"/>
              <a:t>&gt;5000</a:t>
            </a:r>
            <a:r>
              <a:rPr lang="en-US" sz="2000" dirty="0" smtClean="0"/>
              <a:t>) </a:t>
            </a:r>
            <a:endParaRPr lang="en-US" sz="2000" dirty="0"/>
          </a:p>
        </p:txBody>
      </p:sp>
      <p:sp>
        <p:nvSpPr>
          <p:cNvPr id="4" name="TextBox 3"/>
          <p:cNvSpPr txBox="1"/>
          <p:nvPr/>
        </p:nvSpPr>
        <p:spPr>
          <a:xfrm>
            <a:off x="3442495" y="1444758"/>
            <a:ext cx="1688082" cy="276999"/>
          </a:xfrm>
          <a:prstGeom prst="rect">
            <a:avLst/>
          </a:prstGeom>
          <a:noFill/>
        </p:spPr>
        <p:txBody>
          <a:bodyPr wrap="none" rtlCol="0">
            <a:spAutoFit/>
          </a:bodyPr>
          <a:lstStyle/>
          <a:p>
            <a:r>
              <a:rPr lang="en-US" sz="1200" dirty="0" smtClean="0"/>
              <a:t>Bowman &amp; Wilson 2011</a:t>
            </a:r>
            <a:endParaRPr lang="en-US" sz="1200" dirty="0"/>
          </a:p>
        </p:txBody>
      </p:sp>
      <p:sp>
        <p:nvSpPr>
          <p:cNvPr id="10" name="Rectangle 9"/>
          <p:cNvSpPr/>
          <p:nvPr/>
        </p:nvSpPr>
        <p:spPr>
          <a:xfrm>
            <a:off x="2361644" y="4019553"/>
            <a:ext cx="4275630" cy="276999"/>
          </a:xfrm>
          <a:prstGeom prst="rect">
            <a:avLst/>
          </a:prstGeom>
        </p:spPr>
        <p:txBody>
          <a:bodyPr wrap="none">
            <a:spAutoFit/>
          </a:bodyPr>
          <a:lstStyle/>
          <a:p>
            <a:r>
              <a:rPr lang="en-US" sz="1200" dirty="0" err="1" smtClean="0"/>
              <a:t>Premodern</a:t>
            </a:r>
            <a:r>
              <a:rPr lang="en-US" sz="1200" dirty="0" smtClean="0"/>
              <a:t> Europe data: </a:t>
            </a:r>
            <a:r>
              <a:rPr lang="en-US" sz="1200" dirty="0" err="1" smtClean="0"/>
              <a:t>Milanovic</a:t>
            </a:r>
            <a:r>
              <a:rPr lang="en-US" sz="1200" dirty="0"/>
              <a:t>, </a:t>
            </a:r>
            <a:r>
              <a:rPr lang="en-US" sz="1200" dirty="0" err="1"/>
              <a:t>Lindert</a:t>
            </a:r>
            <a:r>
              <a:rPr lang="en-US" sz="1200" dirty="0"/>
              <a:t>, and Williamson 2011</a:t>
            </a:r>
          </a:p>
        </p:txBody>
      </p:sp>
      <p:sp>
        <p:nvSpPr>
          <p:cNvPr id="11" name="TextBox 10"/>
          <p:cNvSpPr txBox="1"/>
          <p:nvPr/>
        </p:nvSpPr>
        <p:spPr>
          <a:xfrm>
            <a:off x="1049104" y="1444758"/>
            <a:ext cx="1590775" cy="276999"/>
          </a:xfrm>
          <a:prstGeom prst="rect">
            <a:avLst/>
          </a:prstGeom>
          <a:noFill/>
        </p:spPr>
        <p:txBody>
          <a:bodyPr wrap="none" rtlCol="0">
            <a:spAutoFit/>
          </a:bodyPr>
          <a:lstStyle/>
          <a:p>
            <a:r>
              <a:rPr lang="en-US" sz="1200" dirty="0" smtClean="0"/>
              <a:t>Hansen 2006, adapted</a:t>
            </a:r>
            <a:endParaRPr lang="en-US" sz="1200" dirty="0"/>
          </a:p>
        </p:txBody>
      </p:sp>
    </p:spTree>
    <p:extLst>
      <p:ext uri="{BB962C8B-B14F-4D97-AF65-F5344CB8AC3E}">
        <p14:creationId xmlns:p14="http://schemas.microsoft.com/office/powerpoint/2010/main" val="2343474283"/>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l="4180" t="11831" r="8360" b="6760"/>
          <a:stretch>
            <a:fillRect/>
          </a:stretch>
        </p:blipFill>
        <p:spPr bwMode="auto">
          <a:xfrm>
            <a:off x="233042" y="2335945"/>
            <a:ext cx="5894036" cy="4522055"/>
          </a:xfrm>
          <a:prstGeom prst="rect">
            <a:avLst/>
          </a:prstGeom>
          <a:noFill/>
        </p:spPr>
      </p:pic>
      <p:sp>
        <p:nvSpPr>
          <p:cNvPr id="5" name="TextBox 4"/>
          <p:cNvSpPr txBox="1"/>
          <p:nvPr/>
        </p:nvSpPr>
        <p:spPr>
          <a:xfrm>
            <a:off x="1025387" y="1839402"/>
            <a:ext cx="3155131" cy="461665"/>
          </a:xfrm>
          <a:prstGeom prst="rect">
            <a:avLst/>
          </a:prstGeom>
          <a:noFill/>
          <a:ln w="19050" cmpd="sng">
            <a:solidFill>
              <a:srgbClr val="C0504D"/>
            </a:solidFill>
          </a:ln>
        </p:spPr>
        <p:txBody>
          <a:bodyPr wrap="none" rtlCol="0">
            <a:spAutoFit/>
          </a:bodyPr>
          <a:lstStyle/>
          <a:p>
            <a:r>
              <a:rPr lang="en-US" sz="2400" dirty="0" smtClean="0"/>
              <a:t>… but much longer </a:t>
            </a:r>
            <a:r>
              <a:rPr lang="en-US" sz="2400" dirty="0"/>
              <a:t>lives </a:t>
            </a:r>
          </a:p>
        </p:txBody>
      </p:sp>
      <p:sp>
        <p:nvSpPr>
          <p:cNvPr id="6" name="Rectangle 4"/>
          <p:cNvSpPr>
            <a:spLocks noChangeArrowheads="1"/>
          </p:cNvSpPr>
          <p:nvPr/>
        </p:nvSpPr>
        <p:spPr bwMode="auto">
          <a:xfrm>
            <a:off x="6425944" y="2335945"/>
            <a:ext cx="2006379" cy="3600986"/>
          </a:xfrm>
          <a:prstGeom prst="rect">
            <a:avLst/>
          </a:prstGeom>
          <a:noFill/>
          <a:ln w="9525">
            <a:noFill/>
            <a:miter lim="800000"/>
            <a:headEnd/>
            <a:tailEnd/>
          </a:ln>
        </p:spPr>
        <p:txBody>
          <a:bodyPr wrap="none">
            <a:prstTxWarp prst="textNoShape">
              <a:avLst/>
            </a:prstTxWarp>
            <a:spAutoFit/>
          </a:bodyPr>
          <a:lstStyle/>
          <a:p>
            <a:r>
              <a:rPr lang="en-US" sz="1600" b="1" dirty="0" smtClean="0"/>
              <a:t>Average age at death</a:t>
            </a:r>
          </a:p>
          <a:p>
            <a:r>
              <a:rPr lang="en-US" sz="1600" b="1" dirty="0" smtClean="0"/>
              <a:t>(skeletal analysis)</a:t>
            </a:r>
          </a:p>
          <a:p>
            <a:endParaRPr lang="en-US" sz="1600" dirty="0"/>
          </a:p>
          <a:p>
            <a:r>
              <a:rPr lang="en-US" sz="1600" dirty="0"/>
              <a:t>I. Morris</a:t>
            </a:r>
          </a:p>
          <a:p>
            <a:r>
              <a:rPr lang="en-US" sz="1600" dirty="0"/>
              <a:t>2004</a:t>
            </a:r>
          </a:p>
          <a:p>
            <a:endParaRPr lang="en-US" sz="1600" dirty="0"/>
          </a:p>
          <a:p>
            <a:r>
              <a:rPr lang="en-US" sz="1600" dirty="0" smtClean="0"/>
              <a:t>Angel n </a:t>
            </a:r>
            <a:r>
              <a:rPr lang="en-US" sz="1600" dirty="0"/>
              <a:t>=</a:t>
            </a:r>
          </a:p>
          <a:p>
            <a:r>
              <a:rPr lang="en-US" sz="1600" dirty="0"/>
              <a:t>433 male</a:t>
            </a:r>
          </a:p>
          <a:p>
            <a:r>
              <a:rPr lang="en-US" sz="1600" dirty="0"/>
              <a:t>294 female</a:t>
            </a:r>
          </a:p>
          <a:p>
            <a:endParaRPr lang="en-US" sz="1600" dirty="0"/>
          </a:p>
          <a:p>
            <a:r>
              <a:rPr lang="en-US" sz="1600" dirty="0" smtClean="0"/>
              <a:t>1990s n </a:t>
            </a:r>
            <a:r>
              <a:rPr lang="en-US" sz="1600" dirty="0"/>
              <a:t>=</a:t>
            </a:r>
          </a:p>
          <a:p>
            <a:r>
              <a:rPr lang="en-US" sz="1600" dirty="0"/>
              <a:t>357 male</a:t>
            </a:r>
          </a:p>
          <a:p>
            <a:r>
              <a:rPr lang="en-US" sz="1600" dirty="0"/>
              <a:t>416 female</a:t>
            </a:r>
            <a:endParaRPr lang="en-US" dirty="0"/>
          </a:p>
          <a:p>
            <a:endParaRPr lang="en-US" dirty="0"/>
          </a:p>
        </p:txBody>
      </p:sp>
      <p:sp>
        <p:nvSpPr>
          <p:cNvPr id="9" name="TextBox 8"/>
          <p:cNvSpPr txBox="1"/>
          <p:nvPr/>
        </p:nvSpPr>
        <p:spPr>
          <a:xfrm>
            <a:off x="859739" y="731588"/>
            <a:ext cx="4668616" cy="461665"/>
          </a:xfrm>
          <a:prstGeom prst="rect">
            <a:avLst/>
          </a:prstGeom>
          <a:noFill/>
        </p:spPr>
        <p:txBody>
          <a:bodyPr wrap="none" rtlCol="0">
            <a:spAutoFit/>
          </a:bodyPr>
          <a:lstStyle/>
          <a:p>
            <a:r>
              <a:rPr lang="en-US" sz="2400" dirty="0" smtClean="0"/>
              <a:t>Much more urbanized population … </a:t>
            </a:r>
            <a:endParaRPr lang="en-US" sz="2400" dirty="0"/>
          </a:p>
        </p:txBody>
      </p:sp>
      <p:graphicFrame>
        <p:nvGraphicFramePr>
          <p:cNvPr id="10" name="Chart 9"/>
          <p:cNvGraphicFramePr>
            <a:graphicFrameLocks noGrp="1"/>
          </p:cNvGraphicFramePr>
          <p:nvPr>
            <p:extLst>
              <p:ext uri="{D42A27DB-BD31-4B8C-83A1-F6EECF244321}">
                <p14:modId xmlns:p14="http://schemas.microsoft.com/office/powerpoint/2010/main" val="3133416387"/>
              </p:ext>
            </p:extLst>
          </p:nvPr>
        </p:nvGraphicFramePr>
        <p:xfrm>
          <a:off x="5151036" y="-27607"/>
          <a:ext cx="2326831" cy="216152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944035" y="5969883"/>
            <a:ext cx="934984" cy="307777"/>
          </a:xfrm>
          <a:prstGeom prst="rect">
            <a:avLst/>
          </a:prstGeom>
          <a:noFill/>
        </p:spPr>
        <p:txBody>
          <a:bodyPr wrap="none" rtlCol="0">
            <a:spAutoFit/>
          </a:bodyPr>
          <a:lstStyle/>
          <a:p>
            <a:r>
              <a:rPr lang="en-US" sz="1400" dirty="0" smtClean="0">
                <a:solidFill>
                  <a:srgbClr val="FF0000"/>
                </a:solidFill>
              </a:rPr>
              <a:t>EIA NADIR</a:t>
            </a:r>
            <a:endParaRPr lang="en-US" sz="1400" dirty="0">
              <a:solidFill>
                <a:srgbClr val="FF0000"/>
              </a:solidFill>
            </a:endParaRPr>
          </a:p>
        </p:txBody>
      </p:sp>
      <p:sp>
        <p:nvSpPr>
          <p:cNvPr id="7" name="TextBox 6"/>
          <p:cNvSpPr txBox="1"/>
          <p:nvPr/>
        </p:nvSpPr>
        <p:spPr>
          <a:xfrm>
            <a:off x="5061468" y="5935471"/>
            <a:ext cx="1364476" cy="307777"/>
          </a:xfrm>
          <a:prstGeom prst="rect">
            <a:avLst/>
          </a:prstGeom>
          <a:noFill/>
        </p:spPr>
        <p:txBody>
          <a:bodyPr wrap="none" rtlCol="0">
            <a:spAutoFit/>
          </a:bodyPr>
          <a:lstStyle/>
          <a:p>
            <a:r>
              <a:rPr lang="en-US" sz="1400" dirty="0" smtClean="0">
                <a:solidFill>
                  <a:srgbClr val="FF0000"/>
                </a:solidFill>
              </a:rPr>
              <a:t>CLASSICAL PEAK</a:t>
            </a:r>
            <a:endParaRPr lang="en-US" sz="1400" dirty="0">
              <a:solidFill>
                <a:srgbClr val="FF0000"/>
              </a:solidFill>
            </a:endParaRPr>
          </a:p>
        </p:txBody>
      </p:sp>
      <p:sp>
        <p:nvSpPr>
          <p:cNvPr id="2" name="Freeform 1"/>
          <p:cNvSpPr/>
          <p:nvPr/>
        </p:nvSpPr>
        <p:spPr>
          <a:xfrm>
            <a:off x="3151481" y="2295407"/>
            <a:ext cx="3170297" cy="4054593"/>
          </a:xfrm>
          <a:custGeom>
            <a:avLst/>
            <a:gdLst>
              <a:gd name="connsiteX0" fmla="*/ 2050814 w 3283185"/>
              <a:gd name="connsiteY0" fmla="*/ 197556 h 4026527"/>
              <a:gd name="connsiteX1" fmla="*/ 1966148 w 3283185"/>
              <a:gd name="connsiteY1" fmla="*/ 206963 h 4026527"/>
              <a:gd name="connsiteX2" fmla="*/ 1919111 w 3283185"/>
              <a:gd name="connsiteY2" fmla="*/ 216371 h 4026527"/>
              <a:gd name="connsiteX3" fmla="*/ 1890888 w 3283185"/>
              <a:gd name="connsiteY3" fmla="*/ 225778 h 4026527"/>
              <a:gd name="connsiteX4" fmla="*/ 1730963 w 3283185"/>
              <a:gd name="connsiteY4" fmla="*/ 235186 h 4026527"/>
              <a:gd name="connsiteX5" fmla="*/ 1580444 w 3283185"/>
              <a:gd name="connsiteY5" fmla="*/ 282223 h 4026527"/>
              <a:gd name="connsiteX6" fmla="*/ 1552222 w 3283185"/>
              <a:gd name="connsiteY6" fmla="*/ 291630 h 4026527"/>
              <a:gd name="connsiteX7" fmla="*/ 1524000 w 3283185"/>
              <a:gd name="connsiteY7" fmla="*/ 310445 h 4026527"/>
              <a:gd name="connsiteX8" fmla="*/ 1439333 w 3283185"/>
              <a:gd name="connsiteY8" fmla="*/ 348074 h 4026527"/>
              <a:gd name="connsiteX9" fmla="*/ 1401703 w 3283185"/>
              <a:gd name="connsiteY9" fmla="*/ 376297 h 4026527"/>
              <a:gd name="connsiteX10" fmla="*/ 1345259 w 3283185"/>
              <a:gd name="connsiteY10" fmla="*/ 413926 h 4026527"/>
              <a:gd name="connsiteX11" fmla="*/ 1317037 w 3283185"/>
              <a:gd name="connsiteY11" fmla="*/ 432741 h 4026527"/>
              <a:gd name="connsiteX12" fmla="*/ 1270000 w 3283185"/>
              <a:gd name="connsiteY12" fmla="*/ 479778 h 4026527"/>
              <a:gd name="connsiteX13" fmla="*/ 1185333 w 3283185"/>
              <a:gd name="connsiteY13" fmla="*/ 508000 h 4026527"/>
              <a:gd name="connsiteX14" fmla="*/ 1128888 w 3283185"/>
              <a:gd name="connsiteY14" fmla="*/ 555037 h 4026527"/>
              <a:gd name="connsiteX15" fmla="*/ 1072444 w 3283185"/>
              <a:gd name="connsiteY15" fmla="*/ 592667 h 4026527"/>
              <a:gd name="connsiteX16" fmla="*/ 1006592 w 3283185"/>
              <a:gd name="connsiteY16" fmla="*/ 620889 h 4026527"/>
              <a:gd name="connsiteX17" fmla="*/ 978370 w 3283185"/>
              <a:gd name="connsiteY17" fmla="*/ 639704 h 4026527"/>
              <a:gd name="connsiteX18" fmla="*/ 931333 w 3283185"/>
              <a:gd name="connsiteY18" fmla="*/ 667926 h 4026527"/>
              <a:gd name="connsiteX19" fmla="*/ 903111 w 3283185"/>
              <a:gd name="connsiteY19" fmla="*/ 686741 h 4026527"/>
              <a:gd name="connsiteX20" fmla="*/ 827851 w 3283185"/>
              <a:gd name="connsiteY20" fmla="*/ 714963 h 4026527"/>
              <a:gd name="connsiteX21" fmla="*/ 809037 w 3283185"/>
              <a:gd name="connsiteY21" fmla="*/ 752593 h 4026527"/>
              <a:gd name="connsiteX22" fmla="*/ 771407 w 3283185"/>
              <a:gd name="connsiteY22" fmla="*/ 762000 h 4026527"/>
              <a:gd name="connsiteX23" fmla="*/ 705555 w 3283185"/>
              <a:gd name="connsiteY23" fmla="*/ 790223 h 4026527"/>
              <a:gd name="connsiteX24" fmla="*/ 667926 w 3283185"/>
              <a:gd name="connsiteY24" fmla="*/ 799630 h 4026527"/>
              <a:gd name="connsiteX25" fmla="*/ 611481 w 3283185"/>
              <a:gd name="connsiteY25" fmla="*/ 837260 h 4026527"/>
              <a:gd name="connsiteX26" fmla="*/ 545629 w 3283185"/>
              <a:gd name="connsiteY26" fmla="*/ 856074 h 4026527"/>
              <a:gd name="connsiteX27" fmla="*/ 479777 w 3283185"/>
              <a:gd name="connsiteY27" fmla="*/ 874889 h 4026527"/>
              <a:gd name="connsiteX28" fmla="*/ 451555 w 3283185"/>
              <a:gd name="connsiteY28" fmla="*/ 893704 h 4026527"/>
              <a:gd name="connsiteX29" fmla="*/ 385703 w 3283185"/>
              <a:gd name="connsiteY29" fmla="*/ 931334 h 4026527"/>
              <a:gd name="connsiteX30" fmla="*/ 348074 w 3283185"/>
              <a:gd name="connsiteY30" fmla="*/ 978371 h 4026527"/>
              <a:gd name="connsiteX31" fmla="*/ 338666 w 3283185"/>
              <a:gd name="connsiteY31" fmla="*/ 1006593 h 4026527"/>
              <a:gd name="connsiteX32" fmla="*/ 319851 w 3283185"/>
              <a:gd name="connsiteY32" fmla="*/ 1081852 h 4026527"/>
              <a:gd name="connsiteX33" fmla="*/ 301037 w 3283185"/>
              <a:gd name="connsiteY33" fmla="*/ 1138297 h 4026527"/>
              <a:gd name="connsiteX34" fmla="*/ 272814 w 3283185"/>
              <a:gd name="connsiteY34" fmla="*/ 1204149 h 4026527"/>
              <a:gd name="connsiteX35" fmla="*/ 244592 w 3283185"/>
              <a:gd name="connsiteY35" fmla="*/ 1232371 h 4026527"/>
              <a:gd name="connsiteX36" fmla="*/ 197555 w 3283185"/>
              <a:gd name="connsiteY36" fmla="*/ 1288815 h 4026527"/>
              <a:gd name="connsiteX37" fmla="*/ 169333 w 3283185"/>
              <a:gd name="connsiteY37" fmla="*/ 1580445 h 4026527"/>
              <a:gd name="connsiteX38" fmla="*/ 159926 w 3283185"/>
              <a:gd name="connsiteY38" fmla="*/ 1683926 h 4026527"/>
              <a:gd name="connsiteX39" fmla="*/ 141111 w 3283185"/>
              <a:gd name="connsiteY39" fmla="*/ 1740371 h 4026527"/>
              <a:gd name="connsiteX40" fmla="*/ 122296 w 3283185"/>
              <a:gd name="connsiteY40" fmla="*/ 1956741 h 4026527"/>
              <a:gd name="connsiteX41" fmla="*/ 112888 w 3283185"/>
              <a:gd name="connsiteY41" fmla="*/ 2013186 h 4026527"/>
              <a:gd name="connsiteX42" fmla="*/ 103481 w 3283185"/>
              <a:gd name="connsiteY42" fmla="*/ 2088445 h 4026527"/>
              <a:gd name="connsiteX43" fmla="*/ 84666 w 3283185"/>
              <a:gd name="connsiteY43" fmla="*/ 2144889 h 4026527"/>
              <a:gd name="connsiteX44" fmla="*/ 75259 w 3283185"/>
              <a:gd name="connsiteY44" fmla="*/ 2248371 h 4026527"/>
              <a:gd name="connsiteX45" fmla="*/ 56444 w 3283185"/>
              <a:gd name="connsiteY45" fmla="*/ 2295408 h 4026527"/>
              <a:gd name="connsiteX46" fmla="*/ 47037 w 3283185"/>
              <a:gd name="connsiteY46" fmla="*/ 2351852 h 4026527"/>
              <a:gd name="connsiteX47" fmla="*/ 37629 w 3283185"/>
              <a:gd name="connsiteY47" fmla="*/ 2398889 h 4026527"/>
              <a:gd name="connsiteX48" fmla="*/ 18814 w 3283185"/>
              <a:gd name="connsiteY48" fmla="*/ 2568223 h 4026527"/>
              <a:gd name="connsiteX49" fmla="*/ 0 w 3283185"/>
              <a:gd name="connsiteY49" fmla="*/ 2634074 h 4026527"/>
              <a:gd name="connsiteX50" fmla="*/ 9407 w 3283185"/>
              <a:gd name="connsiteY50" fmla="*/ 3236149 h 4026527"/>
              <a:gd name="connsiteX51" fmla="*/ 37629 w 3283185"/>
              <a:gd name="connsiteY51" fmla="*/ 3320815 h 4026527"/>
              <a:gd name="connsiteX52" fmla="*/ 65851 w 3283185"/>
              <a:gd name="connsiteY52" fmla="*/ 3349037 h 4026527"/>
              <a:gd name="connsiteX53" fmla="*/ 103481 w 3283185"/>
              <a:gd name="connsiteY53" fmla="*/ 3518371 h 4026527"/>
              <a:gd name="connsiteX54" fmla="*/ 122296 w 3283185"/>
              <a:gd name="connsiteY54" fmla="*/ 3546593 h 4026527"/>
              <a:gd name="connsiteX55" fmla="*/ 131703 w 3283185"/>
              <a:gd name="connsiteY55" fmla="*/ 3593630 h 4026527"/>
              <a:gd name="connsiteX56" fmla="*/ 150518 w 3283185"/>
              <a:gd name="connsiteY56" fmla="*/ 3621852 h 4026527"/>
              <a:gd name="connsiteX57" fmla="*/ 206963 w 3283185"/>
              <a:gd name="connsiteY57" fmla="*/ 3678297 h 4026527"/>
              <a:gd name="connsiteX58" fmla="*/ 244592 w 3283185"/>
              <a:gd name="connsiteY58" fmla="*/ 3706519 h 4026527"/>
              <a:gd name="connsiteX59" fmla="*/ 263407 w 3283185"/>
              <a:gd name="connsiteY59" fmla="*/ 3734741 h 4026527"/>
              <a:gd name="connsiteX60" fmla="*/ 348074 w 3283185"/>
              <a:gd name="connsiteY60" fmla="*/ 3781778 h 4026527"/>
              <a:gd name="connsiteX61" fmla="*/ 366888 w 3283185"/>
              <a:gd name="connsiteY61" fmla="*/ 3810000 h 4026527"/>
              <a:gd name="connsiteX62" fmla="*/ 404518 w 3283185"/>
              <a:gd name="connsiteY62" fmla="*/ 3885260 h 4026527"/>
              <a:gd name="connsiteX63" fmla="*/ 470370 w 3283185"/>
              <a:gd name="connsiteY63" fmla="*/ 3904074 h 4026527"/>
              <a:gd name="connsiteX64" fmla="*/ 536222 w 3283185"/>
              <a:gd name="connsiteY64" fmla="*/ 3913482 h 4026527"/>
              <a:gd name="connsiteX65" fmla="*/ 611481 w 3283185"/>
              <a:gd name="connsiteY65" fmla="*/ 3941704 h 4026527"/>
              <a:gd name="connsiteX66" fmla="*/ 921926 w 3283185"/>
              <a:gd name="connsiteY66" fmla="*/ 3979334 h 4026527"/>
              <a:gd name="connsiteX67" fmla="*/ 1627481 w 3283185"/>
              <a:gd name="connsiteY67" fmla="*/ 3988741 h 4026527"/>
              <a:gd name="connsiteX68" fmla="*/ 1740370 w 3283185"/>
              <a:gd name="connsiteY68" fmla="*/ 3969926 h 4026527"/>
              <a:gd name="connsiteX69" fmla="*/ 1853259 w 3283185"/>
              <a:gd name="connsiteY69" fmla="*/ 3960519 h 4026527"/>
              <a:gd name="connsiteX70" fmla="*/ 1937926 w 3283185"/>
              <a:gd name="connsiteY70" fmla="*/ 3932297 h 4026527"/>
              <a:gd name="connsiteX71" fmla="*/ 1966148 w 3283185"/>
              <a:gd name="connsiteY71" fmla="*/ 3913482 h 4026527"/>
              <a:gd name="connsiteX72" fmla="*/ 2013185 w 3283185"/>
              <a:gd name="connsiteY72" fmla="*/ 3894667 h 4026527"/>
              <a:gd name="connsiteX73" fmla="*/ 2069629 w 3283185"/>
              <a:gd name="connsiteY73" fmla="*/ 3847630 h 4026527"/>
              <a:gd name="connsiteX74" fmla="*/ 2126074 w 3283185"/>
              <a:gd name="connsiteY74" fmla="*/ 3781778 h 4026527"/>
              <a:gd name="connsiteX75" fmla="*/ 2201333 w 3283185"/>
              <a:gd name="connsiteY75" fmla="*/ 3706519 h 4026527"/>
              <a:gd name="connsiteX76" fmla="*/ 2229555 w 3283185"/>
              <a:gd name="connsiteY76" fmla="*/ 3678297 h 4026527"/>
              <a:gd name="connsiteX77" fmla="*/ 2257777 w 3283185"/>
              <a:gd name="connsiteY77" fmla="*/ 3621852 h 4026527"/>
              <a:gd name="connsiteX78" fmla="*/ 2286000 w 3283185"/>
              <a:gd name="connsiteY78" fmla="*/ 3612445 h 4026527"/>
              <a:gd name="connsiteX79" fmla="*/ 2304814 w 3283185"/>
              <a:gd name="connsiteY79" fmla="*/ 3584223 h 4026527"/>
              <a:gd name="connsiteX80" fmla="*/ 2333037 w 3283185"/>
              <a:gd name="connsiteY80" fmla="*/ 3556000 h 4026527"/>
              <a:gd name="connsiteX81" fmla="*/ 2342444 w 3283185"/>
              <a:gd name="connsiteY81" fmla="*/ 3527778 h 4026527"/>
              <a:gd name="connsiteX82" fmla="*/ 2389481 w 3283185"/>
              <a:gd name="connsiteY82" fmla="*/ 3480741 h 4026527"/>
              <a:gd name="connsiteX83" fmla="*/ 2445926 w 3283185"/>
              <a:gd name="connsiteY83" fmla="*/ 3405482 h 4026527"/>
              <a:gd name="connsiteX84" fmla="*/ 2502370 w 3283185"/>
              <a:gd name="connsiteY84" fmla="*/ 3349037 h 4026527"/>
              <a:gd name="connsiteX85" fmla="*/ 2511777 w 3283185"/>
              <a:gd name="connsiteY85" fmla="*/ 3320815 h 4026527"/>
              <a:gd name="connsiteX86" fmla="*/ 2558814 w 3283185"/>
              <a:gd name="connsiteY86" fmla="*/ 3245556 h 4026527"/>
              <a:gd name="connsiteX87" fmla="*/ 2596444 w 3283185"/>
              <a:gd name="connsiteY87" fmla="*/ 3189112 h 4026527"/>
              <a:gd name="connsiteX88" fmla="*/ 2615259 w 3283185"/>
              <a:gd name="connsiteY88" fmla="*/ 3160889 h 4026527"/>
              <a:gd name="connsiteX89" fmla="*/ 2634074 w 3283185"/>
              <a:gd name="connsiteY89" fmla="*/ 3132667 h 4026527"/>
              <a:gd name="connsiteX90" fmla="*/ 2643481 w 3283185"/>
              <a:gd name="connsiteY90" fmla="*/ 3104445 h 4026527"/>
              <a:gd name="connsiteX91" fmla="*/ 2690518 w 3283185"/>
              <a:gd name="connsiteY91" fmla="*/ 3029186 h 4026527"/>
              <a:gd name="connsiteX92" fmla="*/ 2746963 w 3283185"/>
              <a:gd name="connsiteY92" fmla="*/ 2972741 h 4026527"/>
              <a:gd name="connsiteX93" fmla="*/ 2775185 w 3283185"/>
              <a:gd name="connsiteY93" fmla="*/ 2925704 h 4026527"/>
              <a:gd name="connsiteX94" fmla="*/ 2831629 w 3283185"/>
              <a:gd name="connsiteY94" fmla="*/ 2869260 h 4026527"/>
              <a:gd name="connsiteX95" fmla="*/ 2906888 w 3283185"/>
              <a:gd name="connsiteY95" fmla="*/ 2765778 h 4026527"/>
              <a:gd name="connsiteX96" fmla="*/ 2925703 w 3283185"/>
              <a:gd name="connsiteY96" fmla="*/ 2737556 h 4026527"/>
              <a:gd name="connsiteX97" fmla="*/ 2972740 w 3283185"/>
              <a:gd name="connsiteY97" fmla="*/ 2671704 h 4026527"/>
              <a:gd name="connsiteX98" fmla="*/ 2982148 w 3283185"/>
              <a:gd name="connsiteY98" fmla="*/ 2643482 h 4026527"/>
              <a:gd name="connsiteX99" fmla="*/ 3038592 w 3283185"/>
              <a:gd name="connsiteY99" fmla="*/ 2568223 h 4026527"/>
              <a:gd name="connsiteX100" fmla="*/ 3095037 w 3283185"/>
              <a:gd name="connsiteY100" fmla="*/ 2455334 h 4026527"/>
              <a:gd name="connsiteX101" fmla="*/ 3123259 w 3283185"/>
              <a:gd name="connsiteY101" fmla="*/ 2380074 h 4026527"/>
              <a:gd name="connsiteX102" fmla="*/ 3160888 w 3283185"/>
              <a:gd name="connsiteY102" fmla="*/ 2304815 h 4026527"/>
              <a:gd name="connsiteX103" fmla="*/ 3226740 w 3283185"/>
              <a:gd name="connsiteY103" fmla="*/ 2154297 h 4026527"/>
              <a:gd name="connsiteX104" fmla="*/ 3236148 w 3283185"/>
              <a:gd name="connsiteY104" fmla="*/ 2079037 h 4026527"/>
              <a:gd name="connsiteX105" fmla="*/ 3254963 w 3283185"/>
              <a:gd name="connsiteY105" fmla="*/ 2032000 h 4026527"/>
              <a:gd name="connsiteX106" fmla="*/ 3264370 w 3283185"/>
              <a:gd name="connsiteY106" fmla="*/ 1956741 h 4026527"/>
              <a:gd name="connsiteX107" fmla="*/ 3273777 w 3283185"/>
              <a:gd name="connsiteY107" fmla="*/ 1900297 h 4026527"/>
              <a:gd name="connsiteX108" fmla="*/ 3283185 w 3283185"/>
              <a:gd name="connsiteY108" fmla="*/ 1834445 h 4026527"/>
              <a:gd name="connsiteX109" fmla="*/ 3273777 w 3283185"/>
              <a:gd name="connsiteY109" fmla="*/ 1119482 h 4026527"/>
              <a:gd name="connsiteX110" fmla="*/ 3254963 w 3283185"/>
              <a:gd name="connsiteY110" fmla="*/ 921926 h 4026527"/>
              <a:gd name="connsiteX111" fmla="*/ 3236148 w 3283185"/>
              <a:gd name="connsiteY111" fmla="*/ 526815 h 4026527"/>
              <a:gd name="connsiteX112" fmla="*/ 3151481 w 3283185"/>
              <a:gd name="connsiteY112" fmla="*/ 244593 h 4026527"/>
              <a:gd name="connsiteX113" fmla="*/ 3113851 w 3283185"/>
              <a:gd name="connsiteY113" fmla="*/ 225778 h 4026527"/>
              <a:gd name="connsiteX114" fmla="*/ 3095037 w 3283185"/>
              <a:gd name="connsiteY114" fmla="*/ 197556 h 4026527"/>
              <a:gd name="connsiteX115" fmla="*/ 3057407 w 3283185"/>
              <a:gd name="connsiteY115" fmla="*/ 188149 h 4026527"/>
              <a:gd name="connsiteX116" fmla="*/ 3000963 w 3283185"/>
              <a:gd name="connsiteY116" fmla="*/ 169334 h 4026527"/>
              <a:gd name="connsiteX117" fmla="*/ 2897481 w 3283185"/>
              <a:gd name="connsiteY117" fmla="*/ 150519 h 4026527"/>
              <a:gd name="connsiteX118" fmla="*/ 2803407 w 3283185"/>
              <a:gd name="connsiteY118" fmla="*/ 122297 h 4026527"/>
              <a:gd name="connsiteX119" fmla="*/ 2718740 w 3283185"/>
              <a:gd name="connsiteY119" fmla="*/ 103482 h 4026527"/>
              <a:gd name="connsiteX120" fmla="*/ 2558814 w 3283185"/>
              <a:gd name="connsiteY120" fmla="*/ 56445 h 4026527"/>
              <a:gd name="connsiteX121" fmla="*/ 2417703 w 3283185"/>
              <a:gd name="connsiteY121" fmla="*/ 37630 h 4026527"/>
              <a:gd name="connsiteX122" fmla="*/ 2380074 w 3283185"/>
              <a:gd name="connsiteY122" fmla="*/ 18815 h 4026527"/>
              <a:gd name="connsiteX123" fmla="*/ 2342444 w 3283185"/>
              <a:gd name="connsiteY123" fmla="*/ 9408 h 4026527"/>
              <a:gd name="connsiteX124" fmla="*/ 2314222 w 3283185"/>
              <a:gd name="connsiteY124" fmla="*/ 0 h 4026527"/>
              <a:gd name="connsiteX125" fmla="*/ 2107259 w 3283185"/>
              <a:gd name="connsiteY125" fmla="*/ 18815 h 4026527"/>
              <a:gd name="connsiteX126" fmla="*/ 2013185 w 3283185"/>
              <a:gd name="connsiteY126" fmla="*/ 56445 h 4026527"/>
              <a:gd name="connsiteX127" fmla="*/ 1984963 w 3283185"/>
              <a:gd name="connsiteY127" fmla="*/ 84667 h 4026527"/>
              <a:gd name="connsiteX128" fmla="*/ 1956740 w 3283185"/>
              <a:gd name="connsiteY128" fmla="*/ 94074 h 4026527"/>
              <a:gd name="connsiteX129" fmla="*/ 1909703 w 3283185"/>
              <a:gd name="connsiteY129" fmla="*/ 131704 h 4026527"/>
              <a:gd name="connsiteX130" fmla="*/ 1890888 w 3283185"/>
              <a:gd name="connsiteY130" fmla="*/ 159926 h 4026527"/>
              <a:gd name="connsiteX131" fmla="*/ 1853259 w 3283185"/>
              <a:gd name="connsiteY131" fmla="*/ 188149 h 4026527"/>
              <a:gd name="connsiteX132" fmla="*/ 1843851 w 3283185"/>
              <a:gd name="connsiteY132" fmla="*/ 225778 h 4026527"/>
              <a:gd name="connsiteX133" fmla="*/ 1815629 w 3283185"/>
              <a:gd name="connsiteY133" fmla="*/ 244593 h 4026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3283185" h="4026527">
                <a:moveTo>
                  <a:pt x="2050814" y="197556"/>
                </a:moveTo>
                <a:cubicBezTo>
                  <a:pt x="2022592" y="200692"/>
                  <a:pt x="1994258" y="202947"/>
                  <a:pt x="1966148" y="206963"/>
                </a:cubicBezTo>
                <a:cubicBezTo>
                  <a:pt x="1950319" y="209224"/>
                  <a:pt x="1934623" y="212493"/>
                  <a:pt x="1919111" y="216371"/>
                </a:cubicBezTo>
                <a:cubicBezTo>
                  <a:pt x="1909491" y="218776"/>
                  <a:pt x="1900755" y="224791"/>
                  <a:pt x="1890888" y="225778"/>
                </a:cubicBezTo>
                <a:cubicBezTo>
                  <a:pt x="1837753" y="231092"/>
                  <a:pt x="1784271" y="232050"/>
                  <a:pt x="1730963" y="235186"/>
                </a:cubicBezTo>
                <a:cubicBezTo>
                  <a:pt x="1636498" y="262175"/>
                  <a:pt x="1686779" y="246778"/>
                  <a:pt x="1580444" y="282223"/>
                </a:cubicBezTo>
                <a:lnTo>
                  <a:pt x="1552222" y="291630"/>
                </a:lnTo>
                <a:cubicBezTo>
                  <a:pt x="1542815" y="297902"/>
                  <a:pt x="1534113" y="305389"/>
                  <a:pt x="1524000" y="310445"/>
                </a:cubicBezTo>
                <a:cubicBezTo>
                  <a:pt x="1479407" y="332742"/>
                  <a:pt x="1479224" y="323142"/>
                  <a:pt x="1439333" y="348074"/>
                </a:cubicBezTo>
                <a:cubicBezTo>
                  <a:pt x="1426037" y="356384"/>
                  <a:pt x="1414548" y="367306"/>
                  <a:pt x="1401703" y="376297"/>
                </a:cubicBezTo>
                <a:cubicBezTo>
                  <a:pt x="1383178" y="389264"/>
                  <a:pt x="1364074" y="401383"/>
                  <a:pt x="1345259" y="413926"/>
                </a:cubicBezTo>
                <a:lnTo>
                  <a:pt x="1317037" y="432741"/>
                </a:lnTo>
                <a:cubicBezTo>
                  <a:pt x="1300635" y="457344"/>
                  <a:pt x="1298945" y="467718"/>
                  <a:pt x="1270000" y="479778"/>
                </a:cubicBezTo>
                <a:cubicBezTo>
                  <a:pt x="1242539" y="491220"/>
                  <a:pt x="1185333" y="508000"/>
                  <a:pt x="1185333" y="508000"/>
                </a:cubicBezTo>
                <a:cubicBezTo>
                  <a:pt x="1102882" y="590454"/>
                  <a:pt x="1207473" y="489550"/>
                  <a:pt x="1128888" y="555037"/>
                </a:cubicBezTo>
                <a:cubicBezTo>
                  <a:pt x="1081907" y="594188"/>
                  <a:pt x="1122043" y="576134"/>
                  <a:pt x="1072444" y="592667"/>
                </a:cubicBezTo>
                <a:cubicBezTo>
                  <a:pt x="1001591" y="639903"/>
                  <a:pt x="1091639" y="584441"/>
                  <a:pt x="1006592" y="620889"/>
                </a:cubicBezTo>
                <a:cubicBezTo>
                  <a:pt x="996200" y="625343"/>
                  <a:pt x="987958" y="633712"/>
                  <a:pt x="978370" y="639704"/>
                </a:cubicBezTo>
                <a:cubicBezTo>
                  <a:pt x="962865" y="649395"/>
                  <a:pt x="946838" y="658235"/>
                  <a:pt x="931333" y="667926"/>
                </a:cubicBezTo>
                <a:cubicBezTo>
                  <a:pt x="921745" y="673918"/>
                  <a:pt x="912928" y="681131"/>
                  <a:pt x="903111" y="686741"/>
                </a:cubicBezTo>
                <a:cubicBezTo>
                  <a:pt x="864849" y="708605"/>
                  <a:pt x="869007" y="704674"/>
                  <a:pt x="827851" y="714963"/>
                </a:cubicBezTo>
                <a:cubicBezTo>
                  <a:pt x="821580" y="727506"/>
                  <a:pt x="819810" y="743615"/>
                  <a:pt x="809037" y="752593"/>
                </a:cubicBezTo>
                <a:cubicBezTo>
                  <a:pt x="799104" y="760870"/>
                  <a:pt x="783839" y="758448"/>
                  <a:pt x="771407" y="762000"/>
                </a:cubicBezTo>
                <a:cubicBezTo>
                  <a:pt x="706005" y="780686"/>
                  <a:pt x="785820" y="760124"/>
                  <a:pt x="705555" y="790223"/>
                </a:cubicBezTo>
                <a:cubicBezTo>
                  <a:pt x="693449" y="794763"/>
                  <a:pt x="680469" y="796494"/>
                  <a:pt x="667926" y="799630"/>
                </a:cubicBezTo>
                <a:cubicBezTo>
                  <a:pt x="649111" y="812173"/>
                  <a:pt x="632933" y="830109"/>
                  <a:pt x="611481" y="837260"/>
                </a:cubicBezTo>
                <a:cubicBezTo>
                  <a:pt x="543794" y="859821"/>
                  <a:pt x="628342" y="832441"/>
                  <a:pt x="545629" y="856074"/>
                </a:cubicBezTo>
                <a:cubicBezTo>
                  <a:pt x="451157" y="883066"/>
                  <a:pt x="597415" y="845481"/>
                  <a:pt x="479777" y="874889"/>
                </a:cubicBezTo>
                <a:cubicBezTo>
                  <a:pt x="470370" y="881161"/>
                  <a:pt x="461372" y="888094"/>
                  <a:pt x="451555" y="893704"/>
                </a:cubicBezTo>
                <a:cubicBezTo>
                  <a:pt x="367998" y="941452"/>
                  <a:pt x="454471" y="885490"/>
                  <a:pt x="385703" y="931334"/>
                </a:cubicBezTo>
                <a:cubicBezTo>
                  <a:pt x="362059" y="1002268"/>
                  <a:pt x="396703" y="917586"/>
                  <a:pt x="348074" y="978371"/>
                </a:cubicBezTo>
                <a:cubicBezTo>
                  <a:pt x="341879" y="986114"/>
                  <a:pt x="341275" y="997026"/>
                  <a:pt x="338666" y="1006593"/>
                </a:cubicBezTo>
                <a:cubicBezTo>
                  <a:pt x="331862" y="1031540"/>
                  <a:pt x="326955" y="1056988"/>
                  <a:pt x="319851" y="1081852"/>
                </a:cubicBezTo>
                <a:cubicBezTo>
                  <a:pt x="314403" y="1100922"/>
                  <a:pt x="307309" y="1119482"/>
                  <a:pt x="301037" y="1138297"/>
                </a:cubicBezTo>
                <a:cubicBezTo>
                  <a:pt x="293361" y="1161326"/>
                  <a:pt x="287342" y="1183809"/>
                  <a:pt x="272814" y="1204149"/>
                </a:cubicBezTo>
                <a:cubicBezTo>
                  <a:pt x="265081" y="1214975"/>
                  <a:pt x="253109" y="1222151"/>
                  <a:pt x="244592" y="1232371"/>
                </a:cubicBezTo>
                <a:cubicBezTo>
                  <a:pt x="179106" y="1310954"/>
                  <a:pt x="280006" y="1206364"/>
                  <a:pt x="197555" y="1288815"/>
                </a:cubicBezTo>
                <a:cubicBezTo>
                  <a:pt x="166483" y="1413109"/>
                  <a:pt x="196162" y="1285314"/>
                  <a:pt x="169333" y="1580445"/>
                </a:cubicBezTo>
                <a:cubicBezTo>
                  <a:pt x="166197" y="1614939"/>
                  <a:pt x="165945" y="1649817"/>
                  <a:pt x="159926" y="1683926"/>
                </a:cubicBezTo>
                <a:cubicBezTo>
                  <a:pt x="156479" y="1703457"/>
                  <a:pt x="147383" y="1721556"/>
                  <a:pt x="141111" y="1740371"/>
                </a:cubicBezTo>
                <a:cubicBezTo>
                  <a:pt x="134785" y="1828927"/>
                  <a:pt x="133269" y="1874442"/>
                  <a:pt x="122296" y="1956741"/>
                </a:cubicBezTo>
                <a:cubicBezTo>
                  <a:pt x="119775" y="1975648"/>
                  <a:pt x="115586" y="1994303"/>
                  <a:pt x="112888" y="2013186"/>
                </a:cubicBezTo>
                <a:cubicBezTo>
                  <a:pt x="109313" y="2038213"/>
                  <a:pt x="108778" y="2063725"/>
                  <a:pt x="103481" y="2088445"/>
                </a:cubicBezTo>
                <a:cubicBezTo>
                  <a:pt x="99326" y="2107837"/>
                  <a:pt x="84666" y="2144889"/>
                  <a:pt x="84666" y="2144889"/>
                </a:cubicBezTo>
                <a:cubicBezTo>
                  <a:pt x="81530" y="2179383"/>
                  <a:pt x="81642" y="2214328"/>
                  <a:pt x="75259" y="2248371"/>
                </a:cubicBezTo>
                <a:cubicBezTo>
                  <a:pt x="72147" y="2264969"/>
                  <a:pt x="60887" y="2279116"/>
                  <a:pt x="56444" y="2295408"/>
                </a:cubicBezTo>
                <a:cubicBezTo>
                  <a:pt x="51425" y="2313810"/>
                  <a:pt x="50449" y="2333086"/>
                  <a:pt x="47037" y="2351852"/>
                </a:cubicBezTo>
                <a:cubicBezTo>
                  <a:pt x="44177" y="2367584"/>
                  <a:pt x="40765" y="2383210"/>
                  <a:pt x="37629" y="2398889"/>
                </a:cubicBezTo>
                <a:cubicBezTo>
                  <a:pt x="35664" y="2418538"/>
                  <a:pt x="24143" y="2541579"/>
                  <a:pt x="18814" y="2568223"/>
                </a:cubicBezTo>
                <a:cubicBezTo>
                  <a:pt x="14337" y="2590608"/>
                  <a:pt x="6271" y="2612124"/>
                  <a:pt x="0" y="2634074"/>
                </a:cubicBezTo>
                <a:cubicBezTo>
                  <a:pt x="3136" y="2834766"/>
                  <a:pt x="3592" y="3035517"/>
                  <a:pt x="9407" y="3236149"/>
                </a:cubicBezTo>
                <a:cubicBezTo>
                  <a:pt x="10193" y="3263255"/>
                  <a:pt x="21637" y="3298426"/>
                  <a:pt x="37629" y="3320815"/>
                </a:cubicBezTo>
                <a:cubicBezTo>
                  <a:pt x="45362" y="3331641"/>
                  <a:pt x="56444" y="3339630"/>
                  <a:pt x="65851" y="3349037"/>
                </a:cubicBezTo>
                <a:cubicBezTo>
                  <a:pt x="68127" y="3362695"/>
                  <a:pt x="82895" y="3487493"/>
                  <a:pt x="103481" y="3518371"/>
                </a:cubicBezTo>
                <a:lnTo>
                  <a:pt x="122296" y="3546593"/>
                </a:lnTo>
                <a:cubicBezTo>
                  <a:pt x="125432" y="3562272"/>
                  <a:pt x="126089" y="3578659"/>
                  <a:pt x="131703" y="3593630"/>
                </a:cubicBezTo>
                <a:cubicBezTo>
                  <a:pt x="135673" y="3604216"/>
                  <a:pt x="143006" y="3613402"/>
                  <a:pt x="150518" y="3621852"/>
                </a:cubicBezTo>
                <a:cubicBezTo>
                  <a:pt x="168196" y="3641739"/>
                  <a:pt x="185676" y="3662332"/>
                  <a:pt x="206963" y="3678297"/>
                </a:cubicBezTo>
                <a:cubicBezTo>
                  <a:pt x="219506" y="3687704"/>
                  <a:pt x="233505" y="3695432"/>
                  <a:pt x="244592" y="3706519"/>
                </a:cubicBezTo>
                <a:cubicBezTo>
                  <a:pt x="252587" y="3714514"/>
                  <a:pt x="254898" y="3727296"/>
                  <a:pt x="263407" y="3734741"/>
                </a:cubicBezTo>
                <a:cubicBezTo>
                  <a:pt x="303221" y="3769579"/>
                  <a:pt x="309310" y="3768858"/>
                  <a:pt x="348074" y="3781778"/>
                </a:cubicBezTo>
                <a:cubicBezTo>
                  <a:pt x="354345" y="3791185"/>
                  <a:pt x="361474" y="3800074"/>
                  <a:pt x="366888" y="3810000"/>
                </a:cubicBezTo>
                <a:cubicBezTo>
                  <a:pt x="380319" y="3834623"/>
                  <a:pt x="377909" y="3876391"/>
                  <a:pt x="404518" y="3885260"/>
                </a:cubicBezTo>
                <a:cubicBezTo>
                  <a:pt x="428701" y="3893321"/>
                  <a:pt x="444380" y="3899348"/>
                  <a:pt x="470370" y="3904074"/>
                </a:cubicBezTo>
                <a:cubicBezTo>
                  <a:pt x="492186" y="3908041"/>
                  <a:pt x="514271" y="3910346"/>
                  <a:pt x="536222" y="3913482"/>
                </a:cubicBezTo>
                <a:cubicBezTo>
                  <a:pt x="586995" y="3947331"/>
                  <a:pt x="540280" y="3921361"/>
                  <a:pt x="611481" y="3941704"/>
                </a:cubicBezTo>
                <a:cubicBezTo>
                  <a:pt x="798073" y="3995015"/>
                  <a:pt x="589286" y="3965473"/>
                  <a:pt x="921926" y="3979334"/>
                </a:cubicBezTo>
                <a:cubicBezTo>
                  <a:pt x="1179926" y="4065336"/>
                  <a:pt x="999257" y="4012009"/>
                  <a:pt x="1627481" y="3988741"/>
                </a:cubicBezTo>
                <a:cubicBezTo>
                  <a:pt x="1665604" y="3987329"/>
                  <a:pt x="1702516" y="3974658"/>
                  <a:pt x="1740370" y="3969926"/>
                </a:cubicBezTo>
                <a:cubicBezTo>
                  <a:pt x="1777839" y="3965242"/>
                  <a:pt x="1815629" y="3963655"/>
                  <a:pt x="1853259" y="3960519"/>
                </a:cubicBezTo>
                <a:cubicBezTo>
                  <a:pt x="1881481" y="3951112"/>
                  <a:pt x="1910465" y="3943739"/>
                  <a:pt x="1937926" y="3932297"/>
                </a:cubicBezTo>
                <a:cubicBezTo>
                  <a:pt x="1948363" y="3927948"/>
                  <a:pt x="1956035" y="3918538"/>
                  <a:pt x="1966148" y="3913482"/>
                </a:cubicBezTo>
                <a:cubicBezTo>
                  <a:pt x="1981252" y="3905930"/>
                  <a:pt x="1997506" y="3900939"/>
                  <a:pt x="2013185" y="3894667"/>
                </a:cubicBezTo>
                <a:cubicBezTo>
                  <a:pt x="2111048" y="3796804"/>
                  <a:pt x="1977948" y="3926214"/>
                  <a:pt x="2069629" y="3847630"/>
                </a:cubicBezTo>
                <a:cubicBezTo>
                  <a:pt x="2162463" y="3768057"/>
                  <a:pt x="2067329" y="3846397"/>
                  <a:pt x="2126074" y="3781778"/>
                </a:cubicBezTo>
                <a:cubicBezTo>
                  <a:pt x="2149939" y="3755527"/>
                  <a:pt x="2176247" y="3731605"/>
                  <a:pt x="2201333" y="3706519"/>
                </a:cubicBezTo>
                <a:lnTo>
                  <a:pt x="2229555" y="3678297"/>
                </a:lnTo>
                <a:cubicBezTo>
                  <a:pt x="2235752" y="3659707"/>
                  <a:pt x="2241200" y="3635113"/>
                  <a:pt x="2257777" y="3621852"/>
                </a:cubicBezTo>
                <a:cubicBezTo>
                  <a:pt x="2265521" y="3615657"/>
                  <a:pt x="2276592" y="3615581"/>
                  <a:pt x="2286000" y="3612445"/>
                </a:cubicBezTo>
                <a:cubicBezTo>
                  <a:pt x="2292271" y="3603038"/>
                  <a:pt x="2297576" y="3592909"/>
                  <a:pt x="2304814" y="3584223"/>
                </a:cubicBezTo>
                <a:cubicBezTo>
                  <a:pt x="2313331" y="3574002"/>
                  <a:pt x="2325657" y="3567070"/>
                  <a:pt x="2333037" y="3556000"/>
                </a:cubicBezTo>
                <a:cubicBezTo>
                  <a:pt x="2338537" y="3547749"/>
                  <a:pt x="2336494" y="3535711"/>
                  <a:pt x="2342444" y="3527778"/>
                </a:cubicBezTo>
                <a:cubicBezTo>
                  <a:pt x="2355748" y="3510039"/>
                  <a:pt x="2375158" y="3497668"/>
                  <a:pt x="2389481" y="3480741"/>
                </a:cubicBezTo>
                <a:cubicBezTo>
                  <a:pt x="2409737" y="3456803"/>
                  <a:pt x="2423753" y="3427656"/>
                  <a:pt x="2445926" y="3405482"/>
                </a:cubicBezTo>
                <a:lnTo>
                  <a:pt x="2502370" y="3349037"/>
                </a:lnTo>
                <a:cubicBezTo>
                  <a:pt x="2505506" y="3339630"/>
                  <a:pt x="2507029" y="3329520"/>
                  <a:pt x="2511777" y="3320815"/>
                </a:cubicBezTo>
                <a:cubicBezTo>
                  <a:pt x="2525943" y="3294844"/>
                  <a:pt x="2542932" y="3270514"/>
                  <a:pt x="2558814" y="3245556"/>
                </a:cubicBezTo>
                <a:lnTo>
                  <a:pt x="2596444" y="3189112"/>
                </a:lnTo>
                <a:lnTo>
                  <a:pt x="2615259" y="3160889"/>
                </a:lnTo>
                <a:lnTo>
                  <a:pt x="2634074" y="3132667"/>
                </a:lnTo>
                <a:cubicBezTo>
                  <a:pt x="2637210" y="3123260"/>
                  <a:pt x="2639575" y="3113559"/>
                  <a:pt x="2643481" y="3104445"/>
                </a:cubicBezTo>
                <a:cubicBezTo>
                  <a:pt x="2656306" y="3074520"/>
                  <a:pt x="2668418" y="3053742"/>
                  <a:pt x="2690518" y="3029186"/>
                </a:cubicBezTo>
                <a:cubicBezTo>
                  <a:pt x="2708318" y="3009408"/>
                  <a:pt x="2733273" y="2995558"/>
                  <a:pt x="2746963" y="2972741"/>
                </a:cubicBezTo>
                <a:cubicBezTo>
                  <a:pt x="2756370" y="2957062"/>
                  <a:pt x="2763606" y="2939856"/>
                  <a:pt x="2775185" y="2925704"/>
                </a:cubicBezTo>
                <a:cubicBezTo>
                  <a:pt x="2792034" y="2905111"/>
                  <a:pt x="2816870" y="2891399"/>
                  <a:pt x="2831629" y="2869260"/>
                </a:cubicBezTo>
                <a:cubicBezTo>
                  <a:pt x="2909536" y="2752399"/>
                  <a:pt x="2829259" y="2869284"/>
                  <a:pt x="2906888" y="2765778"/>
                </a:cubicBezTo>
                <a:cubicBezTo>
                  <a:pt x="2913672" y="2756733"/>
                  <a:pt x="2919131" y="2746756"/>
                  <a:pt x="2925703" y="2737556"/>
                </a:cubicBezTo>
                <a:cubicBezTo>
                  <a:pt x="2932810" y="2727606"/>
                  <a:pt x="2965347" y="2686490"/>
                  <a:pt x="2972740" y="2671704"/>
                </a:cubicBezTo>
                <a:cubicBezTo>
                  <a:pt x="2977175" y="2662835"/>
                  <a:pt x="2976824" y="2651848"/>
                  <a:pt x="2982148" y="2643482"/>
                </a:cubicBezTo>
                <a:cubicBezTo>
                  <a:pt x="2998983" y="2617027"/>
                  <a:pt x="3038592" y="2568223"/>
                  <a:pt x="3038592" y="2568223"/>
                </a:cubicBezTo>
                <a:cubicBezTo>
                  <a:pt x="3085885" y="2426343"/>
                  <a:pt x="3022089" y="2601231"/>
                  <a:pt x="3095037" y="2455334"/>
                </a:cubicBezTo>
                <a:cubicBezTo>
                  <a:pt x="3107019" y="2431370"/>
                  <a:pt x="3112520" y="2404620"/>
                  <a:pt x="3123259" y="2380074"/>
                </a:cubicBezTo>
                <a:cubicBezTo>
                  <a:pt x="3134501" y="2354378"/>
                  <a:pt x="3149202" y="2330312"/>
                  <a:pt x="3160888" y="2304815"/>
                </a:cubicBezTo>
                <a:cubicBezTo>
                  <a:pt x="3183706" y="2255031"/>
                  <a:pt x="3226740" y="2154297"/>
                  <a:pt x="3226740" y="2154297"/>
                </a:cubicBezTo>
                <a:cubicBezTo>
                  <a:pt x="3229876" y="2129210"/>
                  <a:pt x="3230463" y="2103671"/>
                  <a:pt x="3236148" y="2079037"/>
                </a:cubicBezTo>
                <a:cubicBezTo>
                  <a:pt x="3239945" y="2062583"/>
                  <a:pt x="3251166" y="2048454"/>
                  <a:pt x="3254963" y="2032000"/>
                </a:cubicBezTo>
                <a:cubicBezTo>
                  <a:pt x="3260648" y="2007366"/>
                  <a:pt x="3260795" y="1981768"/>
                  <a:pt x="3264370" y="1956741"/>
                </a:cubicBezTo>
                <a:cubicBezTo>
                  <a:pt x="3267067" y="1937859"/>
                  <a:pt x="3270877" y="1919149"/>
                  <a:pt x="3273777" y="1900297"/>
                </a:cubicBezTo>
                <a:cubicBezTo>
                  <a:pt x="3277149" y="1878381"/>
                  <a:pt x="3280049" y="1856396"/>
                  <a:pt x="3283185" y="1834445"/>
                </a:cubicBezTo>
                <a:cubicBezTo>
                  <a:pt x="3280049" y="1596124"/>
                  <a:pt x="3281145" y="1357710"/>
                  <a:pt x="3273777" y="1119482"/>
                </a:cubicBezTo>
                <a:cubicBezTo>
                  <a:pt x="3271732" y="1053364"/>
                  <a:pt x="3259363" y="987929"/>
                  <a:pt x="3254963" y="921926"/>
                </a:cubicBezTo>
                <a:cubicBezTo>
                  <a:pt x="3222664" y="437435"/>
                  <a:pt x="3265147" y="923134"/>
                  <a:pt x="3236148" y="526815"/>
                </a:cubicBezTo>
                <a:cubicBezTo>
                  <a:pt x="3228548" y="422950"/>
                  <a:pt x="3262562" y="300134"/>
                  <a:pt x="3151481" y="244593"/>
                </a:cubicBezTo>
                <a:lnTo>
                  <a:pt x="3113851" y="225778"/>
                </a:lnTo>
                <a:cubicBezTo>
                  <a:pt x="3107580" y="216371"/>
                  <a:pt x="3104444" y="203827"/>
                  <a:pt x="3095037" y="197556"/>
                </a:cubicBezTo>
                <a:cubicBezTo>
                  <a:pt x="3084279" y="190384"/>
                  <a:pt x="3069791" y="191864"/>
                  <a:pt x="3057407" y="188149"/>
                </a:cubicBezTo>
                <a:cubicBezTo>
                  <a:pt x="3038411" y="182450"/>
                  <a:pt x="3020268" y="173876"/>
                  <a:pt x="3000963" y="169334"/>
                </a:cubicBezTo>
                <a:cubicBezTo>
                  <a:pt x="2966835" y="161304"/>
                  <a:pt x="2931587" y="158639"/>
                  <a:pt x="2897481" y="150519"/>
                </a:cubicBezTo>
                <a:cubicBezTo>
                  <a:pt x="2865633" y="142936"/>
                  <a:pt x="2835068" y="130629"/>
                  <a:pt x="2803407" y="122297"/>
                </a:cubicBezTo>
                <a:cubicBezTo>
                  <a:pt x="2775448" y="114939"/>
                  <a:pt x="2746596" y="111220"/>
                  <a:pt x="2718740" y="103482"/>
                </a:cubicBezTo>
                <a:cubicBezTo>
                  <a:pt x="2608539" y="72871"/>
                  <a:pt x="2663807" y="77444"/>
                  <a:pt x="2558814" y="56445"/>
                </a:cubicBezTo>
                <a:cubicBezTo>
                  <a:pt x="2537159" y="52114"/>
                  <a:pt x="2436037" y="39922"/>
                  <a:pt x="2417703" y="37630"/>
                </a:cubicBezTo>
                <a:cubicBezTo>
                  <a:pt x="2405160" y="31358"/>
                  <a:pt x="2393205" y="23739"/>
                  <a:pt x="2380074" y="18815"/>
                </a:cubicBezTo>
                <a:cubicBezTo>
                  <a:pt x="2367968" y="14275"/>
                  <a:pt x="2354876" y="12960"/>
                  <a:pt x="2342444" y="9408"/>
                </a:cubicBezTo>
                <a:cubicBezTo>
                  <a:pt x="2332909" y="6684"/>
                  <a:pt x="2323629" y="3136"/>
                  <a:pt x="2314222" y="0"/>
                </a:cubicBezTo>
                <a:cubicBezTo>
                  <a:pt x="2311900" y="194"/>
                  <a:pt x="2120417" y="15526"/>
                  <a:pt x="2107259" y="18815"/>
                </a:cubicBezTo>
                <a:cubicBezTo>
                  <a:pt x="2074494" y="27006"/>
                  <a:pt x="2013185" y="56445"/>
                  <a:pt x="2013185" y="56445"/>
                </a:cubicBezTo>
                <a:cubicBezTo>
                  <a:pt x="2003778" y="65852"/>
                  <a:pt x="1996033" y="77287"/>
                  <a:pt x="1984963" y="84667"/>
                </a:cubicBezTo>
                <a:cubicBezTo>
                  <a:pt x="1976712" y="90168"/>
                  <a:pt x="1964483" y="87879"/>
                  <a:pt x="1956740" y="94074"/>
                </a:cubicBezTo>
                <a:cubicBezTo>
                  <a:pt x="1895951" y="142705"/>
                  <a:pt x="1980643" y="108059"/>
                  <a:pt x="1909703" y="131704"/>
                </a:cubicBezTo>
                <a:cubicBezTo>
                  <a:pt x="1903431" y="141111"/>
                  <a:pt x="1898883" y="151931"/>
                  <a:pt x="1890888" y="159926"/>
                </a:cubicBezTo>
                <a:cubicBezTo>
                  <a:pt x="1879801" y="171013"/>
                  <a:pt x="1862372" y="175390"/>
                  <a:pt x="1853259" y="188149"/>
                </a:cubicBezTo>
                <a:cubicBezTo>
                  <a:pt x="1845744" y="198670"/>
                  <a:pt x="1851023" y="215020"/>
                  <a:pt x="1843851" y="225778"/>
                </a:cubicBezTo>
                <a:cubicBezTo>
                  <a:pt x="1837579" y="235185"/>
                  <a:pt x="1815629" y="244593"/>
                  <a:pt x="1815629" y="244593"/>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52646948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25387" y="1839402"/>
            <a:ext cx="2947141" cy="461665"/>
          </a:xfrm>
          <a:prstGeom prst="rect">
            <a:avLst/>
          </a:prstGeom>
          <a:noFill/>
          <a:ln w="19050" cmpd="sng">
            <a:solidFill>
              <a:srgbClr val="C0504D"/>
            </a:solidFill>
          </a:ln>
        </p:spPr>
        <p:txBody>
          <a:bodyPr wrap="none" rtlCol="0">
            <a:spAutoFit/>
          </a:bodyPr>
          <a:lstStyle/>
          <a:p>
            <a:r>
              <a:rPr lang="en-US" sz="2400" dirty="0" smtClean="0"/>
              <a:t>… and better nutrition </a:t>
            </a:r>
            <a:endParaRPr lang="en-US" sz="2400" dirty="0"/>
          </a:p>
        </p:txBody>
      </p:sp>
      <p:sp>
        <p:nvSpPr>
          <p:cNvPr id="9" name="TextBox 8"/>
          <p:cNvSpPr txBox="1"/>
          <p:nvPr/>
        </p:nvSpPr>
        <p:spPr>
          <a:xfrm>
            <a:off x="859739" y="731588"/>
            <a:ext cx="4668616" cy="461665"/>
          </a:xfrm>
          <a:prstGeom prst="rect">
            <a:avLst/>
          </a:prstGeom>
          <a:noFill/>
        </p:spPr>
        <p:txBody>
          <a:bodyPr wrap="none" rtlCol="0">
            <a:spAutoFit/>
          </a:bodyPr>
          <a:lstStyle/>
          <a:p>
            <a:r>
              <a:rPr lang="en-US" sz="2400" dirty="0" smtClean="0"/>
              <a:t>Much more urbanized population … </a:t>
            </a:r>
            <a:endParaRPr lang="en-US" sz="2400" dirty="0"/>
          </a:p>
        </p:txBody>
      </p:sp>
      <p:graphicFrame>
        <p:nvGraphicFramePr>
          <p:cNvPr id="10" name="Chart 9"/>
          <p:cNvGraphicFramePr>
            <a:graphicFrameLocks noGrp="1"/>
          </p:cNvGraphicFramePr>
          <p:nvPr>
            <p:extLst>
              <p:ext uri="{D42A27DB-BD31-4B8C-83A1-F6EECF244321}">
                <p14:modId xmlns:p14="http://schemas.microsoft.com/office/powerpoint/2010/main" val="1538339937"/>
              </p:ext>
            </p:extLst>
          </p:nvPr>
        </p:nvGraphicFramePr>
        <p:xfrm>
          <a:off x="5151036" y="-27607"/>
          <a:ext cx="2326831" cy="216152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4"/>
          <p:cNvSpPr>
            <a:spLocks noChangeArrowheads="1"/>
          </p:cNvSpPr>
          <p:nvPr/>
        </p:nvSpPr>
        <p:spPr bwMode="auto">
          <a:xfrm>
            <a:off x="5869092" y="2013778"/>
            <a:ext cx="3274908" cy="4247317"/>
          </a:xfrm>
          <a:prstGeom prst="rect">
            <a:avLst/>
          </a:prstGeom>
          <a:noFill/>
          <a:ln w="9525">
            <a:noFill/>
            <a:miter lim="800000"/>
            <a:headEnd/>
            <a:tailEnd/>
          </a:ln>
        </p:spPr>
        <p:txBody>
          <a:bodyPr wrap="square">
            <a:prstTxWarp prst="textNoShape">
              <a:avLst/>
            </a:prstTxWarp>
            <a:spAutoFit/>
          </a:bodyPr>
          <a:lstStyle/>
          <a:p>
            <a:r>
              <a:rPr lang="en-US" dirty="0" err="1" smtClean="0"/>
              <a:t>Lagia</a:t>
            </a:r>
            <a:r>
              <a:rPr lang="en-US" dirty="0" smtClean="0"/>
              <a:t> 2015. “</a:t>
            </a:r>
            <a:r>
              <a:rPr lang="en-US" dirty="0"/>
              <a:t>The analysis of carbon and nitrogen stable isotopes in the three chronological periods reveals that </a:t>
            </a:r>
            <a:r>
              <a:rPr lang="en-US" b="1" dirty="0"/>
              <a:t>adequate amounts of protein comprised diet overall in the urban center of Athens and even in the small sample from the rural cemetery at </a:t>
            </a:r>
            <a:r>
              <a:rPr lang="en-US" b="1" dirty="0" err="1"/>
              <a:t>Laurion</a:t>
            </a:r>
            <a:r>
              <a:rPr lang="en-US" b="1" dirty="0"/>
              <a:t> possibly related to the </a:t>
            </a:r>
            <a:r>
              <a:rPr lang="en-US" b="1" dirty="0" smtClean="0"/>
              <a:t>mines…</a:t>
            </a:r>
            <a:r>
              <a:rPr lang="en-US" dirty="0"/>
              <a:t>“Overall evidence suggests </a:t>
            </a:r>
            <a:r>
              <a:rPr lang="en-US" dirty="0">
                <a:solidFill>
                  <a:srgbClr val="FF0000"/>
                </a:solidFill>
              </a:rPr>
              <a:t>that </a:t>
            </a:r>
            <a:r>
              <a:rPr lang="en-US" b="1" dirty="0">
                <a:solidFill>
                  <a:srgbClr val="FF0000"/>
                </a:solidFill>
              </a:rPr>
              <a:t>the largest part of the population enjoyed a high quality dietary level during adult life</a:t>
            </a:r>
            <a:r>
              <a:rPr lang="en-US" dirty="0"/>
              <a:t>.” </a:t>
            </a:r>
            <a:r>
              <a:rPr lang="en-US" dirty="0" smtClean="0"/>
              <a:t>” </a:t>
            </a:r>
            <a:endParaRPr lang="en-US" dirty="0"/>
          </a:p>
        </p:txBody>
      </p:sp>
      <p:graphicFrame>
        <p:nvGraphicFramePr>
          <p:cNvPr id="11" name="Object 10"/>
          <p:cNvGraphicFramePr>
            <a:graphicFrameLocks noChangeAspect="1"/>
          </p:cNvGraphicFramePr>
          <p:nvPr>
            <p:extLst>
              <p:ext uri="{D42A27DB-BD31-4B8C-83A1-F6EECF244321}">
                <p14:modId xmlns:p14="http://schemas.microsoft.com/office/powerpoint/2010/main" val="1940069649"/>
              </p:ext>
            </p:extLst>
          </p:nvPr>
        </p:nvGraphicFramePr>
        <p:xfrm>
          <a:off x="190364" y="2493902"/>
          <a:ext cx="5765800" cy="4318000"/>
        </p:xfrm>
        <a:graphic>
          <a:graphicData uri="http://schemas.openxmlformats.org/presentationml/2006/ole">
            <mc:AlternateContent xmlns:mc="http://schemas.openxmlformats.org/markup-compatibility/2006">
              <mc:Choice xmlns:v="urn:schemas-microsoft-com:vml" Requires="v">
                <p:oleObj spid="_x0000_s19466" name="Document" r:id="rId4" imgW="5765800" imgH="4318000" progId="Word.Document.12">
                  <p:embed/>
                </p:oleObj>
              </mc:Choice>
              <mc:Fallback>
                <p:oleObj name="Document" r:id="rId4" imgW="5765800" imgH="4318000" progId="Word.Document.12">
                  <p:embed/>
                  <p:pic>
                    <p:nvPicPr>
                      <p:cNvPr id="0" name=""/>
                      <p:cNvPicPr/>
                      <p:nvPr/>
                    </p:nvPicPr>
                    <p:blipFill>
                      <a:blip r:embed="rId5"/>
                      <a:stretch>
                        <a:fillRect/>
                      </a:stretch>
                    </p:blipFill>
                    <p:spPr>
                      <a:xfrm>
                        <a:off x="190364" y="2493902"/>
                        <a:ext cx="5765800" cy="4318000"/>
                      </a:xfrm>
                      <a:prstGeom prst="rect">
                        <a:avLst/>
                      </a:prstGeom>
                    </p:spPr>
                  </p:pic>
                </p:oleObj>
              </mc:Fallback>
            </mc:AlternateContent>
          </a:graphicData>
        </a:graphic>
      </p:graphicFrame>
    </p:spTree>
    <p:extLst>
      <p:ext uri="{BB962C8B-B14F-4D97-AF65-F5344CB8AC3E}">
        <p14:creationId xmlns:p14="http://schemas.microsoft.com/office/powerpoint/2010/main" val="188337887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726826912"/>
              </p:ext>
            </p:extLst>
          </p:nvPr>
        </p:nvGraphicFramePr>
        <p:xfrm>
          <a:off x="814388" y="165100"/>
          <a:ext cx="6078537" cy="3802063"/>
        </p:xfrm>
        <a:graphic>
          <a:graphicData uri="http://schemas.openxmlformats.org/presentationml/2006/ole">
            <mc:AlternateContent xmlns:mc="http://schemas.openxmlformats.org/markup-compatibility/2006">
              <mc:Choice xmlns:v="urn:schemas-microsoft-com:vml" Requires="v">
                <p:oleObj spid="_x0000_s11288" name="Chart" r:id="rId3" imgW="5930900" imgH="3708400" progId="MSGraph.Chart.8">
                  <p:embed/>
                </p:oleObj>
              </mc:Choice>
              <mc:Fallback>
                <p:oleObj name="Chart" r:id="rId3" imgW="5930900" imgH="3708400" progId="MSGraph.Chart.8">
                  <p:embed/>
                  <p:pic>
                    <p:nvPicPr>
                      <p:cNvPr id="0" name=""/>
                      <p:cNvPicPr/>
                      <p:nvPr/>
                    </p:nvPicPr>
                    <p:blipFill>
                      <a:blip r:embed="rId4"/>
                      <a:stretch>
                        <a:fillRect/>
                      </a:stretch>
                    </p:blipFill>
                    <p:spPr>
                      <a:xfrm>
                        <a:off x="814388" y="165100"/>
                        <a:ext cx="6078537" cy="3802063"/>
                      </a:xfrm>
                      <a:prstGeom prst="rect">
                        <a:avLst/>
                      </a:prstGeom>
                    </p:spPr>
                  </p:pic>
                </p:oleObj>
              </mc:Fallback>
            </mc:AlternateContent>
          </a:graphicData>
        </a:graphic>
      </p:graphicFrame>
      <p:sp>
        <p:nvSpPr>
          <p:cNvPr id="4" name="Text Box 6"/>
          <p:cNvSpPr txBox="1">
            <a:spLocks noChangeArrowheads="1"/>
          </p:cNvSpPr>
          <p:nvPr/>
        </p:nvSpPr>
        <p:spPr bwMode="auto">
          <a:xfrm>
            <a:off x="314607" y="3647402"/>
            <a:ext cx="8933496"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kern="1200" dirty="0"/>
              <a:t>Daily wages of unskilled laborers in </a:t>
            </a:r>
            <a:r>
              <a:rPr lang="en-US" b="1" kern="1200" dirty="0" err="1"/>
              <a:t>Afroeurasia</a:t>
            </a:r>
            <a:r>
              <a:rPr lang="en-US" b="1" kern="1200" dirty="0"/>
              <a:t>, 1800 BCE to 1800 CE,</a:t>
            </a:r>
          </a:p>
          <a:p>
            <a:pPr algn="ctr"/>
            <a:r>
              <a:rPr lang="en-US" b="1" kern="1200" dirty="0"/>
              <a:t>in liters of wheat equivalent   (Source: </a:t>
            </a:r>
            <a:r>
              <a:rPr lang="en-US" b="1" kern="1200" dirty="0" err="1"/>
              <a:t>Scheidel</a:t>
            </a:r>
            <a:r>
              <a:rPr lang="en-US" b="1" kern="1200" dirty="0"/>
              <a:t> </a:t>
            </a:r>
            <a:r>
              <a:rPr lang="en-US" b="1" kern="1200" dirty="0" smtClean="0"/>
              <a:t>2009)</a:t>
            </a:r>
            <a:endParaRPr lang="en-US" b="1" kern="1200" dirty="0"/>
          </a:p>
          <a:p>
            <a:pPr algn="ctr">
              <a:spcBef>
                <a:spcPct val="20000"/>
              </a:spcBef>
            </a:pPr>
            <a:r>
              <a:rPr lang="en-US" sz="1600" b="1" kern="1200" dirty="0"/>
              <a:t>Key: </a:t>
            </a:r>
            <a:r>
              <a:rPr lang="en-US" sz="1600" b="1" kern="1200" dirty="0">
                <a:solidFill>
                  <a:srgbClr val="FF0000"/>
                </a:solidFill>
              </a:rPr>
              <a:t>red</a:t>
            </a:r>
            <a:r>
              <a:rPr lang="en-US" sz="1600" b="1" kern="1200" dirty="0"/>
              <a:t> = Athens, </a:t>
            </a:r>
            <a:r>
              <a:rPr lang="en-US" sz="1600" b="1" kern="1200" dirty="0">
                <a:solidFill>
                  <a:srgbClr val="FFCC00"/>
                </a:solidFill>
              </a:rPr>
              <a:t>orange </a:t>
            </a:r>
            <a:r>
              <a:rPr lang="en-US" sz="1600" b="1" kern="1200" dirty="0"/>
              <a:t>= </a:t>
            </a:r>
            <a:r>
              <a:rPr lang="en-US" sz="1600" b="1" kern="1200" dirty="0" smtClean="0"/>
              <a:t>Delos</a:t>
            </a:r>
            <a:endParaRPr lang="en-US" sz="1600" b="1" kern="1200" dirty="0"/>
          </a:p>
        </p:txBody>
      </p:sp>
      <p:sp>
        <p:nvSpPr>
          <p:cNvPr id="5" name="TextBox 4"/>
          <p:cNvSpPr txBox="1"/>
          <p:nvPr/>
        </p:nvSpPr>
        <p:spPr>
          <a:xfrm>
            <a:off x="3577201" y="281369"/>
            <a:ext cx="1294608" cy="369332"/>
          </a:xfrm>
          <a:prstGeom prst="rect">
            <a:avLst/>
          </a:prstGeom>
          <a:noFill/>
        </p:spPr>
        <p:txBody>
          <a:bodyPr wrap="none" rtlCol="0">
            <a:spAutoFit/>
          </a:bodyPr>
          <a:lstStyle/>
          <a:p>
            <a:r>
              <a:rPr lang="en-US" dirty="0" smtClean="0">
                <a:solidFill>
                  <a:srgbClr val="FF0000"/>
                </a:solidFill>
              </a:rPr>
              <a:t>Athens 4</a:t>
            </a:r>
            <a:r>
              <a:rPr lang="en-US" baseline="30000" dirty="0" smtClean="0">
                <a:solidFill>
                  <a:srgbClr val="FF0000"/>
                </a:solidFill>
              </a:rPr>
              <a:t>th</a:t>
            </a:r>
            <a:r>
              <a:rPr lang="en-US" dirty="0" smtClean="0">
                <a:solidFill>
                  <a:srgbClr val="FF0000"/>
                </a:solidFill>
              </a:rPr>
              <a:t> c</a:t>
            </a:r>
            <a:endParaRPr lang="en-US" dirty="0">
              <a:solidFill>
                <a:srgbClr val="FF0000"/>
              </a:solidFill>
            </a:endParaRPr>
          </a:p>
        </p:txBody>
      </p:sp>
      <p:sp>
        <p:nvSpPr>
          <p:cNvPr id="6" name="Rectangle 5"/>
          <p:cNvSpPr/>
          <p:nvPr/>
        </p:nvSpPr>
        <p:spPr>
          <a:xfrm>
            <a:off x="1929941" y="1390096"/>
            <a:ext cx="1294608" cy="369332"/>
          </a:xfrm>
          <a:prstGeom prst="rect">
            <a:avLst/>
          </a:prstGeom>
        </p:spPr>
        <p:txBody>
          <a:bodyPr wrap="none">
            <a:spAutoFit/>
          </a:bodyPr>
          <a:lstStyle/>
          <a:p>
            <a:r>
              <a:rPr lang="en-US" dirty="0">
                <a:solidFill>
                  <a:srgbClr val="FF0000"/>
                </a:solidFill>
              </a:rPr>
              <a:t>Athens </a:t>
            </a:r>
            <a:r>
              <a:rPr lang="en-US" dirty="0" smtClean="0">
                <a:solidFill>
                  <a:srgbClr val="FF0000"/>
                </a:solidFill>
              </a:rPr>
              <a:t>5</a:t>
            </a:r>
            <a:r>
              <a:rPr lang="en-US" baseline="30000" dirty="0" smtClean="0">
                <a:solidFill>
                  <a:srgbClr val="FF0000"/>
                </a:solidFill>
              </a:rPr>
              <a:t>th</a:t>
            </a:r>
            <a:r>
              <a:rPr lang="en-US" dirty="0" smtClean="0">
                <a:solidFill>
                  <a:srgbClr val="FF0000"/>
                </a:solidFill>
              </a:rPr>
              <a:t> c</a:t>
            </a:r>
            <a:endParaRPr lang="en-US" dirty="0">
              <a:solidFill>
                <a:srgbClr val="FF0000"/>
              </a:solidFill>
            </a:endParaRPr>
          </a:p>
        </p:txBody>
      </p:sp>
      <p:sp>
        <p:nvSpPr>
          <p:cNvPr id="7" name="TextBox 6"/>
          <p:cNvSpPr txBox="1"/>
          <p:nvPr/>
        </p:nvSpPr>
        <p:spPr>
          <a:xfrm>
            <a:off x="6892925" y="524289"/>
            <a:ext cx="2160771" cy="2585323"/>
          </a:xfrm>
          <a:prstGeom prst="rect">
            <a:avLst/>
          </a:prstGeom>
          <a:noFill/>
          <a:ln w="19050" cmpd="sng">
            <a:solidFill>
              <a:schemeClr val="accent2"/>
            </a:solidFill>
          </a:ln>
        </p:spPr>
        <p:txBody>
          <a:bodyPr wrap="square" rtlCol="0">
            <a:spAutoFit/>
          </a:bodyPr>
          <a:lstStyle/>
          <a:p>
            <a:r>
              <a:rPr lang="en-US" sz="2400" dirty="0" smtClean="0"/>
              <a:t>High real wages for laborers.</a:t>
            </a:r>
          </a:p>
          <a:p>
            <a:endParaRPr lang="en-US" sz="2400" dirty="0" smtClean="0"/>
          </a:p>
          <a:p>
            <a:r>
              <a:rPr lang="en-US" dirty="0" smtClean="0"/>
              <a:t>Athens in 5</a:t>
            </a:r>
            <a:r>
              <a:rPr lang="en-US" baseline="30000" dirty="0" smtClean="0"/>
              <a:t>th</a:t>
            </a:r>
            <a:r>
              <a:rPr lang="en-US" dirty="0" smtClean="0"/>
              <a:t> and 4</a:t>
            </a:r>
            <a:r>
              <a:rPr lang="en-US" baseline="30000" dirty="0" smtClean="0"/>
              <a:t>th</a:t>
            </a:r>
            <a:r>
              <a:rPr lang="en-US" dirty="0" smtClean="0"/>
              <a:t> c BCE stands out when compared  to other </a:t>
            </a:r>
            <a:r>
              <a:rPr lang="en-US" dirty="0" err="1" smtClean="0"/>
              <a:t>premodern</a:t>
            </a:r>
            <a:r>
              <a:rPr lang="en-US" dirty="0" smtClean="0"/>
              <a:t> societies. </a:t>
            </a:r>
            <a:endParaRPr lang="en-US" dirty="0"/>
          </a:p>
        </p:txBody>
      </p:sp>
      <p:sp>
        <p:nvSpPr>
          <p:cNvPr id="8" name="TextBox 7"/>
          <p:cNvSpPr txBox="1"/>
          <p:nvPr/>
        </p:nvSpPr>
        <p:spPr>
          <a:xfrm>
            <a:off x="3711816" y="1651000"/>
            <a:ext cx="1159993" cy="369332"/>
          </a:xfrm>
          <a:prstGeom prst="rect">
            <a:avLst/>
          </a:prstGeom>
          <a:noFill/>
        </p:spPr>
        <p:txBody>
          <a:bodyPr wrap="none" rtlCol="0">
            <a:spAutoFit/>
          </a:bodyPr>
          <a:lstStyle/>
          <a:p>
            <a:r>
              <a:rPr lang="en-US" dirty="0" smtClean="0">
                <a:solidFill>
                  <a:srgbClr val="FFBA46"/>
                </a:solidFill>
              </a:rPr>
              <a:t>Delos 3</a:t>
            </a:r>
            <a:r>
              <a:rPr lang="en-US" baseline="30000" dirty="0" smtClean="0">
                <a:solidFill>
                  <a:srgbClr val="FFBA46"/>
                </a:solidFill>
              </a:rPr>
              <a:t>rd</a:t>
            </a:r>
            <a:r>
              <a:rPr lang="en-US" dirty="0" smtClean="0">
                <a:solidFill>
                  <a:srgbClr val="FFBA46"/>
                </a:solidFill>
              </a:rPr>
              <a:t> c</a:t>
            </a:r>
            <a:endParaRPr lang="en-US" dirty="0">
              <a:solidFill>
                <a:srgbClr val="FFBA46"/>
              </a:solidFill>
            </a:endParaRPr>
          </a:p>
        </p:txBody>
      </p:sp>
    </p:spTree>
    <p:extLst>
      <p:ext uri="{BB962C8B-B14F-4D97-AF65-F5344CB8AC3E}">
        <p14:creationId xmlns:p14="http://schemas.microsoft.com/office/powerpoint/2010/main" val="170673151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605016129"/>
              </p:ext>
            </p:extLst>
          </p:nvPr>
        </p:nvGraphicFramePr>
        <p:xfrm>
          <a:off x="814388" y="165100"/>
          <a:ext cx="6078537" cy="3802063"/>
        </p:xfrm>
        <a:graphic>
          <a:graphicData uri="http://schemas.openxmlformats.org/presentationml/2006/ole">
            <mc:AlternateContent xmlns:mc="http://schemas.openxmlformats.org/markup-compatibility/2006">
              <mc:Choice xmlns:v="urn:schemas-microsoft-com:vml" Requires="v">
                <p:oleObj spid="_x0000_s12312" name="Chart" r:id="rId3" imgW="5930900" imgH="3708400" progId="MSGraph.Chart.8">
                  <p:embed/>
                </p:oleObj>
              </mc:Choice>
              <mc:Fallback>
                <p:oleObj name="Chart" r:id="rId3" imgW="5930900" imgH="3708400" progId="MSGraph.Chart.8">
                  <p:embed/>
                  <p:pic>
                    <p:nvPicPr>
                      <p:cNvPr id="0" name=""/>
                      <p:cNvPicPr/>
                      <p:nvPr/>
                    </p:nvPicPr>
                    <p:blipFill>
                      <a:blip r:embed="rId4"/>
                      <a:stretch>
                        <a:fillRect/>
                      </a:stretch>
                    </p:blipFill>
                    <p:spPr>
                      <a:xfrm>
                        <a:off x="814388" y="165100"/>
                        <a:ext cx="6078537" cy="3802063"/>
                      </a:xfrm>
                      <a:prstGeom prst="rect">
                        <a:avLst/>
                      </a:prstGeom>
                    </p:spPr>
                  </p:pic>
                </p:oleObj>
              </mc:Fallback>
            </mc:AlternateContent>
          </a:graphicData>
        </a:graphic>
      </p:graphicFrame>
      <p:sp>
        <p:nvSpPr>
          <p:cNvPr id="4" name="Text Box 6"/>
          <p:cNvSpPr txBox="1">
            <a:spLocks noChangeArrowheads="1"/>
          </p:cNvSpPr>
          <p:nvPr/>
        </p:nvSpPr>
        <p:spPr bwMode="auto">
          <a:xfrm>
            <a:off x="314607" y="3647402"/>
            <a:ext cx="8933496"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kern="1200" dirty="0"/>
              <a:t>Daily wages of unskilled laborers in </a:t>
            </a:r>
            <a:r>
              <a:rPr lang="en-US" b="1" kern="1200" dirty="0" err="1"/>
              <a:t>Afroeurasia</a:t>
            </a:r>
            <a:r>
              <a:rPr lang="en-US" b="1" kern="1200" dirty="0"/>
              <a:t>, 1800 BCE to 1800 CE,</a:t>
            </a:r>
          </a:p>
          <a:p>
            <a:pPr algn="ctr"/>
            <a:r>
              <a:rPr lang="en-US" b="1" kern="1200" dirty="0"/>
              <a:t>in liters of wheat equivalent   (Source: </a:t>
            </a:r>
            <a:r>
              <a:rPr lang="en-US" b="1" kern="1200" dirty="0" err="1"/>
              <a:t>Scheidel</a:t>
            </a:r>
            <a:r>
              <a:rPr lang="en-US" b="1" kern="1200" dirty="0"/>
              <a:t> </a:t>
            </a:r>
            <a:r>
              <a:rPr lang="en-US" b="1" kern="1200" dirty="0" smtClean="0"/>
              <a:t>2009)</a:t>
            </a:r>
            <a:endParaRPr lang="en-US" b="1" kern="1200" dirty="0"/>
          </a:p>
          <a:p>
            <a:pPr algn="ctr">
              <a:spcBef>
                <a:spcPct val="20000"/>
              </a:spcBef>
            </a:pPr>
            <a:r>
              <a:rPr lang="en-US" sz="1600" b="1" kern="1200" dirty="0"/>
              <a:t>Key: </a:t>
            </a:r>
            <a:r>
              <a:rPr lang="en-US" sz="1600" b="1" kern="1200" dirty="0">
                <a:solidFill>
                  <a:srgbClr val="FF0000"/>
                </a:solidFill>
              </a:rPr>
              <a:t>red</a:t>
            </a:r>
            <a:r>
              <a:rPr lang="en-US" sz="1600" b="1" kern="1200" dirty="0"/>
              <a:t> = Athens, </a:t>
            </a:r>
            <a:r>
              <a:rPr lang="en-US" sz="1600" b="1" kern="1200" dirty="0">
                <a:solidFill>
                  <a:srgbClr val="FFCC00"/>
                </a:solidFill>
              </a:rPr>
              <a:t>orange </a:t>
            </a:r>
            <a:r>
              <a:rPr lang="en-US" sz="1600" b="1" kern="1200" dirty="0"/>
              <a:t>= </a:t>
            </a:r>
            <a:r>
              <a:rPr lang="en-US" sz="1600" b="1" kern="1200" dirty="0" smtClean="0"/>
              <a:t>Delos</a:t>
            </a:r>
            <a:endParaRPr lang="en-US" sz="1600" b="1" kern="1200" dirty="0"/>
          </a:p>
        </p:txBody>
      </p:sp>
      <p:sp>
        <p:nvSpPr>
          <p:cNvPr id="5" name="TextBox 4"/>
          <p:cNvSpPr txBox="1"/>
          <p:nvPr/>
        </p:nvSpPr>
        <p:spPr>
          <a:xfrm>
            <a:off x="3577201" y="281369"/>
            <a:ext cx="1294608" cy="369332"/>
          </a:xfrm>
          <a:prstGeom prst="rect">
            <a:avLst/>
          </a:prstGeom>
          <a:noFill/>
        </p:spPr>
        <p:txBody>
          <a:bodyPr wrap="none" rtlCol="0">
            <a:spAutoFit/>
          </a:bodyPr>
          <a:lstStyle/>
          <a:p>
            <a:r>
              <a:rPr lang="en-US" dirty="0" smtClean="0">
                <a:solidFill>
                  <a:srgbClr val="FF0000"/>
                </a:solidFill>
              </a:rPr>
              <a:t>Athens 4</a:t>
            </a:r>
            <a:r>
              <a:rPr lang="en-US" baseline="30000" dirty="0" smtClean="0">
                <a:solidFill>
                  <a:srgbClr val="FF0000"/>
                </a:solidFill>
              </a:rPr>
              <a:t>th</a:t>
            </a:r>
            <a:r>
              <a:rPr lang="en-US" dirty="0" smtClean="0">
                <a:solidFill>
                  <a:srgbClr val="FF0000"/>
                </a:solidFill>
              </a:rPr>
              <a:t> c</a:t>
            </a:r>
            <a:endParaRPr lang="en-US" dirty="0">
              <a:solidFill>
                <a:srgbClr val="FF0000"/>
              </a:solidFill>
            </a:endParaRPr>
          </a:p>
        </p:txBody>
      </p:sp>
      <p:sp>
        <p:nvSpPr>
          <p:cNvPr id="6" name="Rectangle 5"/>
          <p:cNvSpPr/>
          <p:nvPr/>
        </p:nvSpPr>
        <p:spPr>
          <a:xfrm>
            <a:off x="1929941" y="1390096"/>
            <a:ext cx="1294608" cy="369332"/>
          </a:xfrm>
          <a:prstGeom prst="rect">
            <a:avLst/>
          </a:prstGeom>
        </p:spPr>
        <p:txBody>
          <a:bodyPr wrap="none">
            <a:spAutoFit/>
          </a:bodyPr>
          <a:lstStyle/>
          <a:p>
            <a:r>
              <a:rPr lang="en-US" dirty="0">
                <a:solidFill>
                  <a:srgbClr val="FF0000"/>
                </a:solidFill>
              </a:rPr>
              <a:t>Athens </a:t>
            </a:r>
            <a:r>
              <a:rPr lang="en-US" dirty="0" smtClean="0">
                <a:solidFill>
                  <a:srgbClr val="FF0000"/>
                </a:solidFill>
              </a:rPr>
              <a:t>5</a:t>
            </a:r>
            <a:r>
              <a:rPr lang="en-US" baseline="30000" dirty="0" smtClean="0">
                <a:solidFill>
                  <a:srgbClr val="FF0000"/>
                </a:solidFill>
              </a:rPr>
              <a:t>th</a:t>
            </a:r>
            <a:r>
              <a:rPr lang="en-US" dirty="0" smtClean="0">
                <a:solidFill>
                  <a:srgbClr val="FF0000"/>
                </a:solidFill>
              </a:rPr>
              <a:t> c</a:t>
            </a:r>
            <a:endParaRPr lang="en-US" dirty="0">
              <a:solidFill>
                <a:srgbClr val="FF0000"/>
              </a:solidFill>
            </a:endParaRPr>
          </a:p>
        </p:txBody>
      </p:sp>
      <p:sp>
        <p:nvSpPr>
          <p:cNvPr id="7" name="TextBox 6"/>
          <p:cNvSpPr txBox="1"/>
          <p:nvPr/>
        </p:nvSpPr>
        <p:spPr>
          <a:xfrm>
            <a:off x="6892925" y="524289"/>
            <a:ext cx="2160771" cy="2585323"/>
          </a:xfrm>
          <a:prstGeom prst="rect">
            <a:avLst/>
          </a:prstGeom>
          <a:noFill/>
          <a:ln w="19050" cmpd="sng">
            <a:solidFill>
              <a:schemeClr val="accent2"/>
            </a:solidFill>
          </a:ln>
        </p:spPr>
        <p:txBody>
          <a:bodyPr wrap="square" rtlCol="0">
            <a:spAutoFit/>
          </a:bodyPr>
          <a:lstStyle/>
          <a:p>
            <a:r>
              <a:rPr lang="en-US" sz="2400" dirty="0" smtClean="0"/>
              <a:t>High real wages.</a:t>
            </a:r>
          </a:p>
          <a:p>
            <a:endParaRPr lang="en-US" sz="2400" dirty="0" smtClean="0"/>
          </a:p>
          <a:p>
            <a:r>
              <a:rPr lang="en-US" dirty="0"/>
              <a:t>Athens in 5</a:t>
            </a:r>
            <a:r>
              <a:rPr lang="en-US" baseline="30000" dirty="0"/>
              <a:t>th</a:t>
            </a:r>
            <a:r>
              <a:rPr lang="en-US" dirty="0"/>
              <a:t> and 4</a:t>
            </a:r>
            <a:r>
              <a:rPr lang="en-US" baseline="30000" dirty="0"/>
              <a:t>th</a:t>
            </a:r>
            <a:r>
              <a:rPr lang="en-US" dirty="0"/>
              <a:t> c BCE stands out when compared  to other </a:t>
            </a:r>
            <a:r>
              <a:rPr lang="en-US" dirty="0" err="1"/>
              <a:t>premodern</a:t>
            </a:r>
            <a:r>
              <a:rPr lang="en-US" dirty="0"/>
              <a:t> societies. </a:t>
            </a:r>
          </a:p>
        </p:txBody>
      </p:sp>
      <p:sp>
        <p:nvSpPr>
          <p:cNvPr id="8" name="TextBox 7"/>
          <p:cNvSpPr txBox="1"/>
          <p:nvPr/>
        </p:nvSpPr>
        <p:spPr>
          <a:xfrm>
            <a:off x="3711816" y="1651000"/>
            <a:ext cx="1159993" cy="369332"/>
          </a:xfrm>
          <a:prstGeom prst="rect">
            <a:avLst/>
          </a:prstGeom>
          <a:noFill/>
        </p:spPr>
        <p:txBody>
          <a:bodyPr wrap="none" rtlCol="0">
            <a:spAutoFit/>
          </a:bodyPr>
          <a:lstStyle/>
          <a:p>
            <a:r>
              <a:rPr lang="en-US" dirty="0" smtClean="0">
                <a:solidFill>
                  <a:srgbClr val="FFBA46"/>
                </a:solidFill>
              </a:rPr>
              <a:t>Delos 3</a:t>
            </a:r>
            <a:r>
              <a:rPr lang="en-US" baseline="30000" dirty="0" smtClean="0">
                <a:solidFill>
                  <a:srgbClr val="FFBA46"/>
                </a:solidFill>
              </a:rPr>
              <a:t>rd</a:t>
            </a:r>
            <a:r>
              <a:rPr lang="en-US" dirty="0" smtClean="0">
                <a:solidFill>
                  <a:srgbClr val="FFBA46"/>
                </a:solidFill>
              </a:rPr>
              <a:t> c</a:t>
            </a:r>
            <a:endParaRPr lang="en-US" dirty="0">
              <a:solidFill>
                <a:srgbClr val="FFBA46"/>
              </a:solidFill>
            </a:endParaRPr>
          </a:p>
        </p:txBody>
      </p:sp>
      <p:sp>
        <p:nvSpPr>
          <p:cNvPr id="10" name="Up Arrow 9"/>
          <p:cNvSpPr/>
          <p:nvPr/>
        </p:nvSpPr>
        <p:spPr>
          <a:xfrm>
            <a:off x="314607" y="3859816"/>
            <a:ext cx="1990725" cy="998115"/>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Hamm-</a:t>
            </a:r>
            <a:r>
              <a:rPr lang="en-US" dirty="0" err="1" smtClean="0"/>
              <a:t>urabi</a:t>
            </a:r>
            <a:endParaRPr lang="en-US" dirty="0"/>
          </a:p>
        </p:txBody>
      </p:sp>
      <p:sp>
        <p:nvSpPr>
          <p:cNvPr id="11" name="Up Arrow 10"/>
          <p:cNvSpPr/>
          <p:nvPr/>
        </p:nvSpPr>
        <p:spPr>
          <a:xfrm>
            <a:off x="5813425" y="4247748"/>
            <a:ext cx="1990725" cy="998115"/>
          </a:xfrm>
          <a:prstGeom prst="upArrow">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Kant</a:t>
            </a:r>
            <a:endParaRPr lang="en-US" dirty="0"/>
          </a:p>
        </p:txBody>
      </p:sp>
      <p:sp>
        <p:nvSpPr>
          <p:cNvPr id="12" name="Rectangle 11"/>
          <p:cNvSpPr/>
          <p:nvPr/>
        </p:nvSpPr>
        <p:spPr>
          <a:xfrm>
            <a:off x="1333500" y="1904999"/>
            <a:ext cx="4397375" cy="809625"/>
          </a:xfrm>
          <a:prstGeom prst="rect">
            <a:avLst/>
          </a:prstGeom>
          <a:no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917979" y="2740280"/>
            <a:ext cx="2613140" cy="369332"/>
          </a:xfrm>
          <a:prstGeom prst="rect">
            <a:avLst/>
          </a:prstGeom>
          <a:noFill/>
          <a:ln>
            <a:noFill/>
          </a:ln>
        </p:spPr>
        <p:txBody>
          <a:bodyPr wrap="none" rtlCol="0">
            <a:spAutoFit/>
          </a:bodyPr>
          <a:lstStyle/>
          <a:p>
            <a:r>
              <a:rPr lang="en-US" dirty="0" smtClean="0">
                <a:solidFill>
                  <a:srgbClr val="000090"/>
                </a:solidFill>
              </a:rPr>
              <a:t>Ancient/Medieval Normal </a:t>
            </a:r>
            <a:endParaRPr lang="en-US" dirty="0">
              <a:solidFill>
                <a:srgbClr val="000090"/>
              </a:solidFill>
            </a:endParaRPr>
          </a:p>
        </p:txBody>
      </p:sp>
      <p:sp>
        <p:nvSpPr>
          <p:cNvPr id="14" name="TextBox 13"/>
          <p:cNvSpPr txBox="1"/>
          <p:nvPr/>
        </p:nvSpPr>
        <p:spPr>
          <a:xfrm>
            <a:off x="3240548" y="887413"/>
            <a:ext cx="942536" cy="369332"/>
          </a:xfrm>
          <a:prstGeom prst="rect">
            <a:avLst/>
          </a:prstGeom>
          <a:noFill/>
        </p:spPr>
        <p:txBody>
          <a:bodyPr wrap="none" rtlCol="0">
            <a:spAutoFit/>
          </a:bodyPr>
          <a:lstStyle/>
          <a:p>
            <a:r>
              <a:rPr lang="en-US" dirty="0" smtClean="0"/>
              <a:t>Babylon</a:t>
            </a:r>
            <a:endParaRPr lang="en-US" dirty="0"/>
          </a:p>
        </p:txBody>
      </p:sp>
    </p:spTree>
    <p:extLst>
      <p:ext uri="{BB962C8B-B14F-4D97-AF65-F5344CB8AC3E}">
        <p14:creationId xmlns:p14="http://schemas.microsoft.com/office/powerpoint/2010/main" val="13467505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1981685220"/>
              </p:ext>
            </p:extLst>
          </p:nvPr>
        </p:nvGraphicFramePr>
        <p:xfrm>
          <a:off x="814388" y="165100"/>
          <a:ext cx="6078537" cy="3802063"/>
        </p:xfrm>
        <a:graphic>
          <a:graphicData uri="http://schemas.openxmlformats.org/presentationml/2006/ole">
            <mc:AlternateContent xmlns:mc="http://schemas.openxmlformats.org/markup-compatibility/2006">
              <mc:Choice xmlns:v="urn:schemas-microsoft-com:vml" Requires="v">
                <p:oleObj spid="_x0000_s13354" name="Chart" r:id="rId3" imgW="5930900" imgH="3708400" progId="MSGraph.Chart.8">
                  <p:embed/>
                </p:oleObj>
              </mc:Choice>
              <mc:Fallback>
                <p:oleObj name="Chart" r:id="rId3" imgW="5930900" imgH="3708400" progId="MSGraph.Chart.8">
                  <p:embed/>
                  <p:pic>
                    <p:nvPicPr>
                      <p:cNvPr id="0" name=""/>
                      <p:cNvPicPr/>
                      <p:nvPr/>
                    </p:nvPicPr>
                    <p:blipFill>
                      <a:blip r:embed="rId4"/>
                      <a:stretch>
                        <a:fillRect/>
                      </a:stretch>
                    </p:blipFill>
                    <p:spPr>
                      <a:xfrm>
                        <a:off x="814388" y="165100"/>
                        <a:ext cx="6078537" cy="3802063"/>
                      </a:xfrm>
                      <a:prstGeom prst="rect">
                        <a:avLst/>
                      </a:prstGeom>
                    </p:spPr>
                  </p:pic>
                </p:oleObj>
              </mc:Fallback>
            </mc:AlternateContent>
          </a:graphicData>
        </a:graphic>
      </p:graphicFrame>
      <p:sp>
        <p:nvSpPr>
          <p:cNvPr id="4" name="Text Box 6"/>
          <p:cNvSpPr txBox="1">
            <a:spLocks noChangeArrowheads="1"/>
          </p:cNvSpPr>
          <p:nvPr/>
        </p:nvSpPr>
        <p:spPr bwMode="auto">
          <a:xfrm>
            <a:off x="314607" y="3647402"/>
            <a:ext cx="8933496" cy="941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b="1" kern="1200" dirty="0"/>
              <a:t>Daily wages of unskilled laborers in </a:t>
            </a:r>
            <a:r>
              <a:rPr lang="en-US" b="1" kern="1200" dirty="0" err="1"/>
              <a:t>Afroeurasia</a:t>
            </a:r>
            <a:r>
              <a:rPr lang="en-US" b="1" kern="1200" dirty="0"/>
              <a:t>, 1800 BCE to 1800 CE,</a:t>
            </a:r>
          </a:p>
          <a:p>
            <a:pPr algn="ctr"/>
            <a:r>
              <a:rPr lang="en-US" b="1" kern="1200" dirty="0"/>
              <a:t>in liters of wheat equivalent   (Source: </a:t>
            </a:r>
            <a:r>
              <a:rPr lang="en-US" b="1" kern="1200" dirty="0" err="1"/>
              <a:t>Scheidel</a:t>
            </a:r>
            <a:r>
              <a:rPr lang="en-US" b="1" kern="1200" dirty="0"/>
              <a:t> </a:t>
            </a:r>
            <a:r>
              <a:rPr lang="en-US" b="1" kern="1200" dirty="0" smtClean="0"/>
              <a:t>2009)</a:t>
            </a:r>
            <a:endParaRPr lang="en-US" b="1" kern="1200" dirty="0"/>
          </a:p>
          <a:p>
            <a:pPr algn="ctr">
              <a:spcBef>
                <a:spcPct val="20000"/>
              </a:spcBef>
            </a:pPr>
            <a:r>
              <a:rPr lang="en-US" sz="1600" b="1" kern="1200" dirty="0"/>
              <a:t>Key: </a:t>
            </a:r>
            <a:r>
              <a:rPr lang="en-US" sz="1600" b="1" kern="1200" dirty="0">
                <a:solidFill>
                  <a:srgbClr val="FF0000"/>
                </a:solidFill>
              </a:rPr>
              <a:t>red</a:t>
            </a:r>
            <a:r>
              <a:rPr lang="en-US" sz="1600" b="1" kern="1200" dirty="0"/>
              <a:t> = Athens, </a:t>
            </a:r>
            <a:r>
              <a:rPr lang="en-US" sz="1600" b="1" kern="1200" dirty="0">
                <a:solidFill>
                  <a:srgbClr val="FFCC00"/>
                </a:solidFill>
              </a:rPr>
              <a:t>orange </a:t>
            </a:r>
            <a:r>
              <a:rPr lang="en-US" sz="1600" b="1" kern="1200" dirty="0"/>
              <a:t>= </a:t>
            </a:r>
            <a:r>
              <a:rPr lang="en-US" sz="1600" b="1" kern="1200" dirty="0" smtClean="0"/>
              <a:t>Delos</a:t>
            </a:r>
            <a:endParaRPr lang="en-US" sz="1600" b="1" kern="1200" dirty="0"/>
          </a:p>
        </p:txBody>
      </p:sp>
      <p:sp>
        <p:nvSpPr>
          <p:cNvPr id="5" name="TextBox 4"/>
          <p:cNvSpPr txBox="1"/>
          <p:nvPr/>
        </p:nvSpPr>
        <p:spPr>
          <a:xfrm>
            <a:off x="3577201" y="281369"/>
            <a:ext cx="1294608" cy="369332"/>
          </a:xfrm>
          <a:prstGeom prst="rect">
            <a:avLst/>
          </a:prstGeom>
          <a:noFill/>
        </p:spPr>
        <p:txBody>
          <a:bodyPr wrap="none" rtlCol="0">
            <a:spAutoFit/>
          </a:bodyPr>
          <a:lstStyle/>
          <a:p>
            <a:r>
              <a:rPr lang="en-US" dirty="0" smtClean="0">
                <a:solidFill>
                  <a:srgbClr val="FF0000"/>
                </a:solidFill>
              </a:rPr>
              <a:t>Athens 4</a:t>
            </a:r>
            <a:r>
              <a:rPr lang="en-US" baseline="30000" dirty="0" smtClean="0">
                <a:solidFill>
                  <a:srgbClr val="FF0000"/>
                </a:solidFill>
              </a:rPr>
              <a:t>th</a:t>
            </a:r>
            <a:r>
              <a:rPr lang="en-US" dirty="0" smtClean="0">
                <a:solidFill>
                  <a:srgbClr val="FF0000"/>
                </a:solidFill>
              </a:rPr>
              <a:t> c</a:t>
            </a:r>
            <a:endParaRPr lang="en-US" dirty="0">
              <a:solidFill>
                <a:srgbClr val="FF0000"/>
              </a:solidFill>
            </a:endParaRPr>
          </a:p>
        </p:txBody>
      </p:sp>
      <p:sp>
        <p:nvSpPr>
          <p:cNvPr id="6" name="Rectangle 5"/>
          <p:cNvSpPr/>
          <p:nvPr/>
        </p:nvSpPr>
        <p:spPr>
          <a:xfrm>
            <a:off x="1929941" y="1390096"/>
            <a:ext cx="1294608" cy="369332"/>
          </a:xfrm>
          <a:prstGeom prst="rect">
            <a:avLst/>
          </a:prstGeom>
        </p:spPr>
        <p:txBody>
          <a:bodyPr wrap="none">
            <a:spAutoFit/>
          </a:bodyPr>
          <a:lstStyle/>
          <a:p>
            <a:r>
              <a:rPr lang="en-US" dirty="0">
                <a:solidFill>
                  <a:srgbClr val="FF0000"/>
                </a:solidFill>
              </a:rPr>
              <a:t>Athens </a:t>
            </a:r>
            <a:r>
              <a:rPr lang="en-US" dirty="0" smtClean="0">
                <a:solidFill>
                  <a:srgbClr val="FF0000"/>
                </a:solidFill>
              </a:rPr>
              <a:t>5</a:t>
            </a:r>
            <a:r>
              <a:rPr lang="en-US" baseline="30000" dirty="0" smtClean="0">
                <a:solidFill>
                  <a:srgbClr val="FF0000"/>
                </a:solidFill>
              </a:rPr>
              <a:t>th</a:t>
            </a:r>
            <a:r>
              <a:rPr lang="en-US" dirty="0" smtClean="0">
                <a:solidFill>
                  <a:srgbClr val="FF0000"/>
                </a:solidFill>
              </a:rPr>
              <a:t> c</a:t>
            </a:r>
            <a:endParaRPr lang="en-US" dirty="0">
              <a:solidFill>
                <a:srgbClr val="FF0000"/>
              </a:solidFill>
            </a:endParaRPr>
          </a:p>
        </p:txBody>
      </p:sp>
      <p:sp>
        <p:nvSpPr>
          <p:cNvPr id="7" name="TextBox 6"/>
          <p:cNvSpPr txBox="1"/>
          <p:nvPr/>
        </p:nvSpPr>
        <p:spPr>
          <a:xfrm>
            <a:off x="6892925" y="524289"/>
            <a:ext cx="2160771" cy="2585323"/>
          </a:xfrm>
          <a:prstGeom prst="rect">
            <a:avLst/>
          </a:prstGeom>
          <a:noFill/>
          <a:ln w="19050" cmpd="sng">
            <a:solidFill>
              <a:schemeClr val="accent2"/>
            </a:solidFill>
          </a:ln>
        </p:spPr>
        <p:txBody>
          <a:bodyPr wrap="square" rtlCol="0">
            <a:spAutoFit/>
          </a:bodyPr>
          <a:lstStyle/>
          <a:p>
            <a:r>
              <a:rPr lang="en-US" sz="2400" dirty="0" smtClean="0"/>
              <a:t>High real wages.</a:t>
            </a:r>
          </a:p>
          <a:p>
            <a:endParaRPr lang="en-US" sz="2400" dirty="0" smtClean="0"/>
          </a:p>
          <a:p>
            <a:r>
              <a:rPr lang="en-US" dirty="0" smtClean="0"/>
              <a:t>Athens in 4</a:t>
            </a:r>
            <a:r>
              <a:rPr lang="en-US" baseline="30000" dirty="0" smtClean="0"/>
              <a:t>th</a:t>
            </a:r>
            <a:r>
              <a:rPr lang="en-US" dirty="0" smtClean="0"/>
              <a:t> c BCE --comparable to “Golden Age” Holland of </a:t>
            </a:r>
          </a:p>
          <a:p>
            <a:r>
              <a:rPr lang="en-US" dirty="0" smtClean="0"/>
              <a:t>16</a:t>
            </a:r>
            <a:r>
              <a:rPr lang="en-US" baseline="30000" dirty="0" smtClean="0"/>
              <a:t>th</a:t>
            </a:r>
            <a:r>
              <a:rPr lang="en-US" dirty="0" smtClean="0"/>
              <a:t> – 18</a:t>
            </a:r>
            <a:r>
              <a:rPr lang="en-US" baseline="30000" dirty="0" smtClean="0"/>
              <a:t>th</a:t>
            </a:r>
            <a:r>
              <a:rPr lang="en-US" dirty="0" smtClean="0"/>
              <a:t> c CE. </a:t>
            </a:r>
            <a:endParaRPr lang="en-US" dirty="0"/>
          </a:p>
        </p:txBody>
      </p:sp>
      <p:sp>
        <p:nvSpPr>
          <p:cNvPr id="8" name="TextBox 7"/>
          <p:cNvSpPr txBox="1"/>
          <p:nvPr/>
        </p:nvSpPr>
        <p:spPr>
          <a:xfrm>
            <a:off x="3711816" y="1651000"/>
            <a:ext cx="1159993" cy="369332"/>
          </a:xfrm>
          <a:prstGeom prst="rect">
            <a:avLst/>
          </a:prstGeom>
          <a:noFill/>
        </p:spPr>
        <p:txBody>
          <a:bodyPr wrap="none" rtlCol="0">
            <a:spAutoFit/>
          </a:bodyPr>
          <a:lstStyle/>
          <a:p>
            <a:r>
              <a:rPr lang="en-US" dirty="0" smtClean="0">
                <a:solidFill>
                  <a:srgbClr val="FFBA46"/>
                </a:solidFill>
              </a:rPr>
              <a:t>Delos 3</a:t>
            </a:r>
            <a:r>
              <a:rPr lang="en-US" baseline="30000" dirty="0" smtClean="0">
                <a:solidFill>
                  <a:srgbClr val="FFBA46"/>
                </a:solidFill>
              </a:rPr>
              <a:t>rd</a:t>
            </a:r>
            <a:r>
              <a:rPr lang="en-US" dirty="0" smtClean="0">
                <a:solidFill>
                  <a:srgbClr val="FFBA46"/>
                </a:solidFill>
              </a:rPr>
              <a:t> c</a:t>
            </a:r>
            <a:endParaRPr lang="en-US" dirty="0">
              <a:solidFill>
                <a:srgbClr val="FFBA46"/>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749982502"/>
              </p:ext>
            </p:extLst>
          </p:nvPr>
        </p:nvGraphicFramePr>
        <p:xfrm>
          <a:off x="236721" y="4857931"/>
          <a:ext cx="8816975" cy="1927225"/>
        </p:xfrm>
        <a:graphic>
          <a:graphicData uri="http://schemas.openxmlformats.org/presentationml/2006/ole">
            <mc:AlternateContent xmlns:mc="http://schemas.openxmlformats.org/markup-compatibility/2006">
              <mc:Choice xmlns:v="urn:schemas-microsoft-com:vml" Requires="v">
                <p:oleObj spid="_x0000_s13355" name="Document" r:id="rId5" imgW="5638800" imgH="1231900" progId="Word.Document.12">
                  <p:embed/>
                </p:oleObj>
              </mc:Choice>
              <mc:Fallback>
                <p:oleObj name="Document" r:id="rId5" imgW="5638800" imgH="1231900" progId="Word.Document.12">
                  <p:embed/>
                  <p:pic>
                    <p:nvPicPr>
                      <p:cNvPr id="0" name=""/>
                      <p:cNvPicPr/>
                      <p:nvPr/>
                    </p:nvPicPr>
                    <p:blipFill>
                      <a:blip r:embed="rId6"/>
                      <a:stretch>
                        <a:fillRect/>
                      </a:stretch>
                    </p:blipFill>
                    <p:spPr>
                      <a:xfrm>
                        <a:off x="236721" y="4857931"/>
                        <a:ext cx="8816975" cy="1927225"/>
                      </a:xfrm>
                      <a:prstGeom prst="rect">
                        <a:avLst/>
                      </a:prstGeom>
                    </p:spPr>
                  </p:pic>
                </p:oleObj>
              </mc:Fallback>
            </mc:AlternateContent>
          </a:graphicData>
        </a:graphic>
      </p:graphicFrame>
      <p:sp>
        <p:nvSpPr>
          <p:cNvPr id="12" name="Rectangle 11"/>
          <p:cNvSpPr/>
          <p:nvPr/>
        </p:nvSpPr>
        <p:spPr>
          <a:xfrm>
            <a:off x="1333500" y="1904999"/>
            <a:ext cx="4397375" cy="809625"/>
          </a:xfrm>
          <a:prstGeom prst="rect">
            <a:avLst/>
          </a:prstGeom>
          <a:noFill/>
          <a:ln w="28575"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1917979" y="2740280"/>
            <a:ext cx="2613140" cy="369332"/>
          </a:xfrm>
          <a:prstGeom prst="rect">
            <a:avLst/>
          </a:prstGeom>
          <a:noFill/>
          <a:ln>
            <a:noFill/>
          </a:ln>
        </p:spPr>
        <p:txBody>
          <a:bodyPr wrap="none" rtlCol="0">
            <a:spAutoFit/>
          </a:bodyPr>
          <a:lstStyle/>
          <a:p>
            <a:r>
              <a:rPr lang="en-US" dirty="0" smtClean="0">
                <a:solidFill>
                  <a:srgbClr val="000090"/>
                </a:solidFill>
              </a:rPr>
              <a:t>Ancient/Medieval Normal </a:t>
            </a:r>
            <a:endParaRPr lang="en-US" dirty="0">
              <a:solidFill>
                <a:srgbClr val="000090"/>
              </a:solidFill>
            </a:endParaRPr>
          </a:p>
        </p:txBody>
      </p:sp>
      <p:sp>
        <p:nvSpPr>
          <p:cNvPr id="14" name="TextBox 13"/>
          <p:cNvSpPr txBox="1"/>
          <p:nvPr/>
        </p:nvSpPr>
        <p:spPr>
          <a:xfrm>
            <a:off x="3240548" y="887413"/>
            <a:ext cx="942536" cy="369332"/>
          </a:xfrm>
          <a:prstGeom prst="rect">
            <a:avLst/>
          </a:prstGeom>
          <a:noFill/>
        </p:spPr>
        <p:txBody>
          <a:bodyPr wrap="none" rtlCol="0">
            <a:spAutoFit/>
          </a:bodyPr>
          <a:lstStyle/>
          <a:p>
            <a:r>
              <a:rPr lang="en-US" dirty="0" smtClean="0"/>
              <a:t>Babylon</a:t>
            </a:r>
            <a:endParaRPr lang="en-US" dirty="0"/>
          </a:p>
        </p:txBody>
      </p:sp>
    </p:spTree>
    <p:extLst>
      <p:ext uri="{BB962C8B-B14F-4D97-AF65-F5344CB8AC3E}">
        <p14:creationId xmlns:p14="http://schemas.microsoft.com/office/powerpoint/2010/main" val="4177593392"/>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08-26 08.27.5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678226" cy="6858000"/>
          </a:xfrm>
          <a:prstGeom prst="rect">
            <a:avLst/>
          </a:prstGeom>
        </p:spPr>
      </p:pic>
      <p:sp>
        <p:nvSpPr>
          <p:cNvPr id="3" name="TextBox 2"/>
          <p:cNvSpPr txBox="1"/>
          <p:nvPr/>
        </p:nvSpPr>
        <p:spPr>
          <a:xfrm>
            <a:off x="247535" y="6371026"/>
            <a:ext cx="7030177" cy="369332"/>
          </a:xfrm>
          <a:prstGeom prst="rect">
            <a:avLst/>
          </a:prstGeom>
          <a:noFill/>
        </p:spPr>
        <p:txBody>
          <a:bodyPr wrap="none" rtlCol="0">
            <a:spAutoFit/>
          </a:bodyPr>
          <a:lstStyle/>
          <a:p>
            <a:r>
              <a:rPr lang="en-US" dirty="0" smtClean="0"/>
              <a:t>Data other than Athens: </a:t>
            </a:r>
            <a:r>
              <a:rPr lang="en-US" dirty="0" err="1" smtClean="0"/>
              <a:t>Stasavage</a:t>
            </a:r>
            <a:r>
              <a:rPr lang="en-US" dirty="0" smtClean="0"/>
              <a:t> Forthcoming (in </a:t>
            </a:r>
            <a:r>
              <a:rPr lang="en-US" i="1" dirty="0" smtClean="0"/>
              <a:t>Annual Reviews in PS</a:t>
            </a:r>
            <a:r>
              <a:rPr lang="en-US" dirty="0" smtClean="0"/>
              <a:t>) </a:t>
            </a:r>
            <a:endParaRPr lang="en-US" dirty="0"/>
          </a:p>
        </p:txBody>
      </p:sp>
      <p:sp>
        <p:nvSpPr>
          <p:cNvPr id="4" name="TextBox 3"/>
          <p:cNvSpPr txBox="1"/>
          <p:nvPr/>
        </p:nvSpPr>
        <p:spPr>
          <a:xfrm>
            <a:off x="8556104" y="4875126"/>
            <a:ext cx="184666" cy="369332"/>
          </a:xfrm>
          <a:prstGeom prst="rect">
            <a:avLst/>
          </a:prstGeom>
          <a:noFill/>
        </p:spPr>
        <p:txBody>
          <a:bodyPr wrap="none" rtlCol="0">
            <a:spAutoFit/>
          </a:bodyPr>
          <a:lstStyle/>
          <a:p>
            <a:endParaRPr lang="en-US"/>
          </a:p>
        </p:txBody>
      </p:sp>
      <p:sp>
        <p:nvSpPr>
          <p:cNvPr id="5" name="Rectangle 4"/>
          <p:cNvSpPr/>
          <p:nvPr/>
        </p:nvSpPr>
        <p:spPr>
          <a:xfrm>
            <a:off x="7522810" y="1592756"/>
            <a:ext cx="861096" cy="3465322"/>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6" name="TextBox 5"/>
          <p:cNvSpPr txBox="1"/>
          <p:nvPr/>
        </p:nvSpPr>
        <p:spPr>
          <a:xfrm>
            <a:off x="7522810" y="4985967"/>
            <a:ext cx="1118315" cy="584776"/>
          </a:xfrm>
          <a:prstGeom prst="rect">
            <a:avLst/>
          </a:prstGeom>
          <a:noFill/>
        </p:spPr>
        <p:txBody>
          <a:bodyPr wrap="none" rtlCol="0">
            <a:spAutoFit/>
          </a:bodyPr>
          <a:lstStyle/>
          <a:p>
            <a:r>
              <a:rPr lang="en-US" sz="1600" dirty="0" smtClean="0"/>
              <a:t>Athens</a:t>
            </a:r>
          </a:p>
          <a:p>
            <a:r>
              <a:rPr lang="en-US" sz="1600" dirty="0" err="1" smtClean="0"/>
              <a:t>Ca</a:t>
            </a:r>
            <a:r>
              <a:rPr lang="en-US" sz="1600" dirty="0" smtClean="0"/>
              <a:t> 330 BCE</a:t>
            </a:r>
            <a:endParaRPr lang="en-US" sz="1600" dirty="0"/>
          </a:p>
        </p:txBody>
      </p:sp>
      <p:sp>
        <p:nvSpPr>
          <p:cNvPr id="7" name="TextBox 6"/>
          <p:cNvSpPr txBox="1"/>
          <p:nvPr/>
        </p:nvSpPr>
        <p:spPr>
          <a:xfrm>
            <a:off x="7376647" y="1223424"/>
            <a:ext cx="1069023" cy="338554"/>
          </a:xfrm>
          <a:prstGeom prst="rect">
            <a:avLst/>
          </a:prstGeom>
          <a:noFill/>
        </p:spPr>
        <p:txBody>
          <a:bodyPr wrap="none" rtlCol="0">
            <a:spAutoFit/>
          </a:bodyPr>
          <a:lstStyle/>
          <a:p>
            <a:r>
              <a:rPr lang="en-US" sz="1600" dirty="0" smtClean="0"/>
              <a:t>$1350 PPP</a:t>
            </a:r>
            <a:endParaRPr lang="en-US" sz="1600" dirty="0"/>
          </a:p>
        </p:txBody>
      </p:sp>
    </p:spTree>
    <p:extLst>
      <p:ext uri="{BB962C8B-B14F-4D97-AF65-F5344CB8AC3E}">
        <p14:creationId xmlns:p14="http://schemas.microsoft.com/office/powerpoint/2010/main" val="12264203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08971" y="405414"/>
            <a:ext cx="3078044" cy="6093977"/>
          </a:xfrm>
          <a:prstGeom prst="rect">
            <a:avLst/>
          </a:prstGeom>
          <a:noFill/>
        </p:spPr>
        <p:txBody>
          <a:bodyPr wrap="square" rtlCol="0">
            <a:spAutoFit/>
          </a:bodyPr>
          <a:lstStyle/>
          <a:p>
            <a:r>
              <a:rPr lang="en-US" sz="2400" dirty="0" smtClean="0"/>
              <a:t>Athens 330s BCE</a:t>
            </a:r>
          </a:p>
          <a:p>
            <a:r>
              <a:rPr lang="en-US" sz="2400" dirty="0" smtClean="0"/>
              <a:t>Income and population model. 34 </a:t>
            </a:r>
            <a:r>
              <a:rPr lang="en-US" sz="2400" dirty="0"/>
              <a:t>groups of </a:t>
            </a:r>
            <a:r>
              <a:rPr lang="en-US" sz="2400" dirty="0" smtClean="0"/>
              <a:t>“estates”: Citizens, </a:t>
            </a:r>
            <a:r>
              <a:rPr lang="en-US" sz="2400" dirty="0" err="1" smtClean="0"/>
              <a:t>metics</a:t>
            </a:r>
            <a:r>
              <a:rPr lang="en-US" sz="2400" dirty="0" smtClean="0"/>
              <a:t>, and slaves. </a:t>
            </a:r>
          </a:p>
          <a:p>
            <a:endParaRPr lang="en-US" dirty="0"/>
          </a:p>
          <a:p>
            <a:r>
              <a:rPr lang="en-US" dirty="0" smtClean="0"/>
              <a:t>Notes: </a:t>
            </a:r>
            <a:r>
              <a:rPr lang="en-US" dirty="0" err="1"/>
              <a:t>dr</a:t>
            </a:r>
            <a:r>
              <a:rPr lang="en-US" dirty="0"/>
              <a:t> = drachmas. </a:t>
            </a:r>
            <a:endParaRPr lang="en-US" dirty="0" smtClean="0"/>
          </a:p>
          <a:p>
            <a:r>
              <a:rPr lang="en-US" dirty="0" smtClean="0"/>
              <a:t>T </a:t>
            </a:r>
            <a:r>
              <a:rPr lang="en-US" dirty="0"/>
              <a:t>= talents (6000 drachmas). Estates = </a:t>
            </a:r>
            <a:r>
              <a:rPr lang="en-US" dirty="0" smtClean="0"/>
              <a:t>families or individuals. </a:t>
            </a:r>
          </a:p>
          <a:p>
            <a:r>
              <a:rPr lang="en-US" dirty="0" err="1" smtClean="0"/>
              <a:t>dr</a:t>
            </a:r>
            <a:r>
              <a:rPr lang="en-US" dirty="0"/>
              <a:t>/day assumes most, but not all income is made by adult male “head of family.” </a:t>
            </a:r>
            <a:endParaRPr lang="en-US" dirty="0" smtClean="0"/>
          </a:p>
          <a:p>
            <a:r>
              <a:rPr lang="en-US" dirty="0" smtClean="0"/>
              <a:t>Days </a:t>
            </a:r>
            <a:r>
              <a:rPr lang="en-US" dirty="0"/>
              <a:t>worked is only for groups assumed to make most of income as wages.  </a:t>
            </a:r>
            <a:endParaRPr lang="en-US" dirty="0" smtClean="0"/>
          </a:p>
          <a:p>
            <a:r>
              <a:rPr lang="en-US" dirty="0" smtClean="0"/>
              <a:t>Subsistence </a:t>
            </a:r>
            <a:r>
              <a:rPr lang="en-US" dirty="0"/>
              <a:t>multiple is calculated only for groups assumed to reside as families. </a:t>
            </a:r>
            <a:endParaRPr lang="en-US" dirty="0" smtClean="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875047511"/>
              </p:ext>
            </p:extLst>
          </p:nvPr>
        </p:nvGraphicFramePr>
        <p:xfrm>
          <a:off x="4016421" y="205969"/>
          <a:ext cx="4828674" cy="6373445"/>
        </p:xfrm>
        <a:graphic>
          <a:graphicData uri="http://schemas.openxmlformats.org/presentationml/2006/ole">
            <mc:AlternateContent xmlns:mc="http://schemas.openxmlformats.org/markup-compatibility/2006">
              <mc:Choice xmlns:v="urn:schemas-microsoft-com:vml" Requires="v">
                <p:oleObj spid="_x0000_s20490" name="Document" r:id="rId3" imgW="5638800" imgH="7442200" progId="Word.Document.12">
                  <p:embed/>
                </p:oleObj>
              </mc:Choice>
              <mc:Fallback>
                <p:oleObj name="Document" r:id="rId3" imgW="5638800" imgH="7442200" progId="Word.Document.12">
                  <p:embed/>
                  <p:pic>
                    <p:nvPicPr>
                      <p:cNvPr id="0" name=""/>
                      <p:cNvPicPr/>
                      <p:nvPr/>
                    </p:nvPicPr>
                    <p:blipFill>
                      <a:blip r:embed="rId4"/>
                      <a:stretch>
                        <a:fillRect/>
                      </a:stretch>
                    </p:blipFill>
                    <p:spPr>
                      <a:xfrm>
                        <a:off x="4016421" y="205969"/>
                        <a:ext cx="4828674" cy="6373445"/>
                      </a:xfrm>
                      <a:prstGeom prst="rect">
                        <a:avLst/>
                      </a:prstGeom>
                    </p:spPr>
                  </p:pic>
                </p:oleObj>
              </mc:Fallback>
            </mc:AlternateContent>
          </a:graphicData>
        </a:graphic>
      </p:graphicFrame>
    </p:spTree>
    <p:extLst>
      <p:ext uri="{BB962C8B-B14F-4D97-AF65-F5344CB8AC3E}">
        <p14:creationId xmlns:p14="http://schemas.microsoft.com/office/powerpoint/2010/main" val="32045890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eft Arrow 3"/>
          <p:cNvSpPr/>
          <p:nvPr/>
        </p:nvSpPr>
        <p:spPr>
          <a:xfrm>
            <a:off x="7089755" y="2125747"/>
            <a:ext cx="978408" cy="484632"/>
          </a:xfrm>
          <a:prstGeom prst="lef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600" dirty="0" smtClean="0"/>
              <a:t>Median</a:t>
            </a:r>
            <a:endParaRPr lang="en-US" sz="1600" dirty="0"/>
          </a:p>
        </p:txBody>
      </p:sp>
      <p:graphicFrame>
        <p:nvGraphicFramePr>
          <p:cNvPr id="5" name="Object 4"/>
          <p:cNvGraphicFramePr>
            <a:graphicFrameLocks noChangeAspect="1"/>
          </p:cNvGraphicFramePr>
          <p:nvPr>
            <p:extLst>
              <p:ext uri="{D42A27DB-BD31-4B8C-83A1-F6EECF244321}">
                <p14:modId xmlns:p14="http://schemas.microsoft.com/office/powerpoint/2010/main" val="3498621600"/>
              </p:ext>
            </p:extLst>
          </p:nvPr>
        </p:nvGraphicFramePr>
        <p:xfrm>
          <a:off x="1683352" y="132915"/>
          <a:ext cx="5406403" cy="6879316"/>
        </p:xfrm>
        <a:graphic>
          <a:graphicData uri="http://schemas.openxmlformats.org/presentationml/2006/ole">
            <mc:AlternateContent xmlns:mc="http://schemas.openxmlformats.org/markup-compatibility/2006">
              <mc:Choice xmlns:v="urn:schemas-microsoft-com:vml" Requires="v">
                <p:oleObj spid="_x0000_s21514" name="Document" r:id="rId3" imgW="5638800" imgH="7442200" progId="Word.Document.12">
                  <p:embed/>
                </p:oleObj>
              </mc:Choice>
              <mc:Fallback>
                <p:oleObj name="Document" r:id="rId3" imgW="5638800" imgH="7442200" progId="Word.Document.12">
                  <p:embed/>
                  <p:pic>
                    <p:nvPicPr>
                      <p:cNvPr id="0" name=""/>
                      <p:cNvPicPr/>
                      <p:nvPr/>
                    </p:nvPicPr>
                    <p:blipFill>
                      <a:blip r:embed="rId4"/>
                      <a:stretch>
                        <a:fillRect/>
                      </a:stretch>
                    </p:blipFill>
                    <p:spPr>
                      <a:xfrm>
                        <a:off x="1683352" y="132915"/>
                        <a:ext cx="5406403" cy="6879316"/>
                      </a:xfrm>
                      <a:prstGeom prst="rect">
                        <a:avLst/>
                      </a:prstGeom>
                    </p:spPr>
                  </p:pic>
                </p:oleObj>
              </mc:Fallback>
            </mc:AlternateContent>
          </a:graphicData>
        </a:graphic>
      </p:graphicFrame>
      <p:sp>
        <p:nvSpPr>
          <p:cNvPr id="6" name="TextBox 5"/>
          <p:cNvSpPr txBox="1"/>
          <p:nvPr/>
        </p:nvSpPr>
        <p:spPr>
          <a:xfrm>
            <a:off x="945039" y="2185811"/>
            <a:ext cx="553998" cy="2746906"/>
          </a:xfrm>
          <a:prstGeom prst="rect">
            <a:avLst/>
          </a:prstGeom>
          <a:noFill/>
        </p:spPr>
        <p:txBody>
          <a:bodyPr vert="vert270" wrap="none" rtlCol="0">
            <a:spAutoFit/>
          </a:bodyPr>
          <a:lstStyle/>
          <a:p>
            <a:r>
              <a:rPr lang="en-US" sz="2400" dirty="0" smtClean="0"/>
              <a:t>&lt;– Richer / Poorer –&gt; </a:t>
            </a:r>
            <a:endParaRPr lang="en-US" sz="2400" dirty="0"/>
          </a:p>
        </p:txBody>
      </p:sp>
    </p:spTree>
    <p:extLst>
      <p:ext uri="{BB962C8B-B14F-4D97-AF65-F5344CB8AC3E}">
        <p14:creationId xmlns:p14="http://schemas.microsoft.com/office/powerpoint/2010/main" val="2098226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Science and ancient history</a:t>
            </a:r>
            <a:endParaRPr lang="en-US" dirty="0"/>
          </a:p>
        </p:txBody>
      </p:sp>
      <p:sp>
        <p:nvSpPr>
          <p:cNvPr id="3" name="Content Placeholder 2"/>
          <p:cNvSpPr>
            <a:spLocks noGrp="1"/>
          </p:cNvSpPr>
          <p:nvPr>
            <p:ph idx="1"/>
          </p:nvPr>
        </p:nvSpPr>
        <p:spPr/>
        <p:txBody>
          <a:bodyPr/>
          <a:lstStyle/>
          <a:p>
            <a:r>
              <a:rPr lang="en-US" dirty="0" smtClean="0"/>
              <a:t>Classical Greece is distinctive in state and institutional development (</a:t>
            </a:r>
            <a:r>
              <a:rPr lang="en-US" i="1" dirty="0" smtClean="0"/>
              <a:t>polis, democracy</a:t>
            </a:r>
            <a:r>
              <a:rPr lang="en-US" dirty="0" smtClean="0"/>
              <a:t>).</a:t>
            </a:r>
          </a:p>
          <a:p>
            <a:r>
              <a:rPr lang="en-US" b="1" dirty="0" smtClean="0"/>
              <a:t>And remarkably data-rich </a:t>
            </a:r>
            <a:r>
              <a:rPr lang="en-US" dirty="0" smtClean="0"/>
              <a:t>due to intensive archaeology and recent encyclopedic work. </a:t>
            </a:r>
          </a:p>
        </p:txBody>
      </p:sp>
      <p:pic>
        <p:nvPicPr>
          <p:cNvPr id="4" name="Picture 3"/>
          <p:cNvPicPr>
            <a:picLocks noChangeAspect="1"/>
          </p:cNvPicPr>
          <p:nvPr/>
        </p:nvPicPr>
        <p:blipFill>
          <a:blip r:embed="rId2"/>
          <a:stretch>
            <a:fillRect/>
          </a:stretch>
        </p:blipFill>
        <p:spPr>
          <a:xfrm>
            <a:off x="962102" y="3828831"/>
            <a:ext cx="2103353" cy="2952783"/>
          </a:xfrm>
          <a:prstGeom prst="rect">
            <a:avLst/>
          </a:prstGeom>
        </p:spPr>
      </p:pic>
      <p:sp>
        <p:nvSpPr>
          <p:cNvPr id="5" name="TextBox 4"/>
          <p:cNvSpPr txBox="1"/>
          <p:nvPr/>
        </p:nvSpPr>
        <p:spPr>
          <a:xfrm>
            <a:off x="3602776" y="3828831"/>
            <a:ext cx="5224570" cy="1200328"/>
          </a:xfrm>
          <a:prstGeom prst="rect">
            <a:avLst/>
          </a:prstGeom>
          <a:noFill/>
        </p:spPr>
        <p:txBody>
          <a:bodyPr wrap="none" rtlCol="0">
            <a:spAutoFit/>
          </a:bodyPr>
          <a:lstStyle/>
          <a:p>
            <a:r>
              <a:rPr lang="en-US" sz="2400" dirty="0" smtClean="0"/>
              <a:t>M. H. Hansen, T. Nielsen, </a:t>
            </a:r>
          </a:p>
          <a:p>
            <a:r>
              <a:rPr lang="en-US" sz="2400" i="1" dirty="0" smtClean="0"/>
              <a:t>Inventory of Archaic and Classical Poleis</a:t>
            </a:r>
          </a:p>
          <a:p>
            <a:r>
              <a:rPr lang="en-US" sz="2400" dirty="0" smtClean="0"/>
              <a:t>(2004) = </a:t>
            </a:r>
            <a:r>
              <a:rPr lang="en-US" sz="2400" i="1" dirty="0" smtClean="0"/>
              <a:t>IACP</a:t>
            </a:r>
            <a:endParaRPr lang="en-US" sz="2400" i="1" dirty="0"/>
          </a:p>
        </p:txBody>
      </p:sp>
      <p:sp>
        <p:nvSpPr>
          <p:cNvPr id="6" name="TextBox 5"/>
          <p:cNvSpPr txBox="1"/>
          <p:nvPr/>
        </p:nvSpPr>
        <p:spPr>
          <a:xfrm>
            <a:off x="3602776" y="5074153"/>
            <a:ext cx="4122060" cy="1477328"/>
          </a:xfrm>
          <a:prstGeom prst="rect">
            <a:avLst/>
          </a:prstGeom>
          <a:noFill/>
        </p:spPr>
        <p:txBody>
          <a:bodyPr wrap="square" rtlCol="0">
            <a:spAutoFit/>
          </a:bodyPr>
          <a:lstStyle/>
          <a:p>
            <a:r>
              <a:rPr lang="en-US" dirty="0" smtClean="0"/>
              <a:t>Catalogues standardized information for </a:t>
            </a:r>
            <a:r>
              <a:rPr lang="en-US" b="1" dirty="0" smtClean="0"/>
              <a:t>1035 </a:t>
            </a:r>
            <a:r>
              <a:rPr lang="en-US" b="1" dirty="0"/>
              <a:t>poleis</a:t>
            </a:r>
            <a:r>
              <a:rPr lang="en-US" dirty="0"/>
              <a:t>, </a:t>
            </a:r>
            <a:r>
              <a:rPr lang="en-US" dirty="0" smtClean="0"/>
              <a:t>800 - 323 </a:t>
            </a:r>
            <a:r>
              <a:rPr lang="en-US" dirty="0"/>
              <a:t>BCE</a:t>
            </a:r>
            <a:r>
              <a:rPr lang="en-US" dirty="0" smtClean="0"/>
              <a:t>.</a:t>
            </a:r>
          </a:p>
          <a:p>
            <a:endParaRPr lang="en-US" dirty="0"/>
          </a:p>
          <a:p>
            <a:r>
              <a:rPr lang="en-US" dirty="0" smtClean="0"/>
              <a:t>Now digitized: http</a:t>
            </a:r>
            <a:r>
              <a:rPr lang="en-US" dirty="0"/>
              <a:t>:</a:t>
            </a:r>
            <a:r>
              <a:rPr lang="en-US" dirty="0" smtClean="0"/>
              <a:t>//</a:t>
            </a:r>
            <a:r>
              <a:rPr lang="en-US" dirty="0" err="1" smtClean="0"/>
              <a:t>polis.stanford.edu</a:t>
            </a:r>
            <a:endParaRPr lang="en-US" dirty="0"/>
          </a:p>
          <a:p>
            <a:r>
              <a:rPr lang="en-US" dirty="0" smtClean="0"/>
              <a:t> </a:t>
            </a:r>
            <a:endParaRPr lang="en-US" dirty="0"/>
          </a:p>
        </p:txBody>
      </p:sp>
    </p:spTree>
    <p:extLst>
      <p:ext uri="{BB962C8B-B14F-4D97-AF65-F5344CB8AC3E}">
        <p14:creationId xmlns:p14="http://schemas.microsoft.com/office/powerpoint/2010/main" val="227419518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0174" y="284122"/>
            <a:ext cx="7803694" cy="6832641"/>
          </a:xfrm>
          <a:prstGeom prst="rect">
            <a:avLst/>
          </a:prstGeom>
        </p:spPr>
        <p:txBody>
          <a:bodyPr wrap="square">
            <a:spAutoFit/>
          </a:bodyPr>
          <a:lstStyle/>
          <a:p>
            <a:endParaRPr lang="en-US" b="1" dirty="0" smtClean="0"/>
          </a:p>
          <a:p>
            <a:r>
              <a:rPr lang="en-US" sz="2400" b="1" dirty="0" smtClean="0"/>
              <a:t>Athens 330s BCE population/income model. Summary. </a:t>
            </a:r>
          </a:p>
          <a:p>
            <a:endParaRPr lang="en-US" dirty="0"/>
          </a:p>
          <a:p>
            <a:r>
              <a:rPr lang="en-US" dirty="0"/>
              <a:t>Population: </a:t>
            </a:r>
            <a:r>
              <a:rPr lang="en-US" b="1" dirty="0"/>
              <a:t>226,703</a:t>
            </a:r>
            <a:r>
              <a:rPr lang="en-US" dirty="0"/>
              <a:t> total in 123,170 </a:t>
            </a:r>
            <a:r>
              <a:rPr lang="en-US" dirty="0" smtClean="0"/>
              <a:t>households (citizens, </a:t>
            </a:r>
            <a:r>
              <a:rPr lang="en-US" dirty="0" err="1" smtClean="0"/>
              <a:t>metics</a:t>
            </a:r>
            <a:r>
              <a:rPr lang="en-US" dirty="0" smtClean="0"/>
              <a:t>, slaves). </a:t>
            </a:r>
          </a:p>
          <a:p>
            <a:r>
              <a:rPr lang="en-US" dirty="0" smtClean="0"/>
              <a:t>Total </a:t>
            </a:r>
            <a:r>
              <a:rPr lang="en-US" dirty="0"/>
              <a:t>income: </a:t>
            </a:r>
            <a:r>
              <a:rPr lang="en-US" b="1" dirty="0"/>
              <a:t>7,179.6</a:t>
            </a:r>
            <a:r>
              <a:rPr lang="en-US" dirty="0"/>
              <a:t> Talents total per annum. </a:t>
            </a:r>
            <a:r>
              <a:rPr lang="en-US" dirty="0" smtClean="0"/>
              <a:t>= ca. 43m drachmas.</a:t>
            </a:r>
          </a:p>
          <a:p>
            <a:endParaRPr lang="en-US" dirty="0" smtClean="0"/>
          </a:p>
          <a:p>
            <a:r>
              <a:rPr lang="en-US" dirty="0" smtClean="0"/>
              <a:t>GDI </a:t>
            </a:r>
            <a:r>
              <a:rPr lang="en-US" dirty="0"/>
              <a:t>per </a:t>
            </a:r>
            <a:r>
              <a:rPr lang="en-US" dirty="0" smtClean="0"/>
              <a:t>capita (mean income): 192 </a:t>
            </a:r>
            <a:r>
              <a:rPr lang="en-US" dirty="0" err="1" smtClean="0"/>
              <a:t>dr</a:t>
            </a:r>
            <a:r>
              <a:rPr lang="en-US" dirty="0" smtClean="0"/>
              <a:t> = </a:t>
            </a:r>
            <a:r>
              <a:rPr lang="en-US" b="1" dirty="0" smtClean="0"/>
              <a:t>4.5 x subsistence </a:t>
            </a:r>
            <a:r>
              <a:rPr lang="en-US" dirty="0" smtClean="0"/>
              <a:t>= 1350 $PPP</a:t>
            </a:r>
            <a:endParaRPr lang="en-US" dirty="0"/>
          </a:p>
          <a:p>
            <a:endParaRPr lang="en-US" dirty="0" smtClean="0"/>
          </a:p>
          <a:p>
            <a:r>
              <a:rPr lang="en-US" dirty="0" err="1" smtClean="0"/>
              <a:t>Gini</a:t>
            </a:r>
            <a:r>
              <a:rPr lang="en-US" dirty="0" smtClean="0"/>
              <a:t> </a:t>
            </a:r>
            <a:r>
              <a:rPr lang="en-US" dirty="0"/>
              <a:t>coefficient </a:t>
            </a:r>
            <a:r>
              <a:rPr lang="en-US" dirty="0" smtClean="0"/>
              <a:t>(income) = </a:t>
            </a:r>
            <a:r>
              <a:rPr lang="en-US" b="1" dirty="0" smtClean="0"/>
              <a:t>38 </a:t>
            </a:r>
            <a:r>
              <a:rPr lang="en-US" dirty="0" smtClean="0"/>
              <a:t>(on scale of 100)</a:t>
            </a:r>
            <a:endParaRPr lang="en-US" b="1" dirty="0" smtClean="0"/>
          </a:p>
          <a:p>
            <a:r>
              <a:rPr lang="en-US" dirty="0" smtClean="0"/>
              <a:t>Maximum feasible Inequality (G*) = 78</a:t>
            </a:r>
          </a:p>
          <a:p>
            <a:r>
              <a:rPr lang="en-US" dirty="0" smtClean="0"/>
              <a:t>Inequality Extraction </a:t>
            </a:r>
            <a:r>
              <a:rPr lang="en-US" dirty="0"/>
              <a:t>R</a:t>
            </a:r>
            <a:r>
              <a:rPr lang="en-US" dirty="0" smtClean="0"/>
              <a:t>atio = </a:t>
            </a:r>
            <a:r>
              <a:rPr lang="en-US" b="1" dirty="0" smtClean="0"/>
              <a:t>49 </a:t>
            </a:r>
            <a:r>
              <a:rPr lang="en-US" dirty="0" smtClean="0"/>
              <a:t>(on scale of 100)</a:t>
            </a:r>
            <a:endParaRPr lang="en-US" b="1" dirty="0"/>
          </a:p>
          <a:p>
            <a:endParaRPr lang="en-US" dirty="0" smtClean="0"/>
          </a:p>
          <a:p>
            <a:r>
              <a:rPr lang="en-US" dirty="0" smtClean="0"/>
              <a:t>Top 1</a:t>
            </a:r>
            <a:r>
              <a:rPr lang="en-US" dirty="0"/>
              <a:t>% income share </a:t>
            </a:r>
            <a:r>
              <a:rPr lang="en-US" dirty="0" smtClean="0"/>
              <a:t>= </a:t>
            </a:r>
            <a:r>
              <a:rPr lang="en-US" b="1" dirty="0" smtClean="0"/>
              <a:t>16.25%</a:t>
            </a:r>
            <a:r>
              <a:rPr lang="en-US" dirty="0" smtClean="0"/>
              <a:t> of total income</a:t>
            </a:r>
          </a:p>
          <a:p>
            <a:r>
              <a:rPr lang="en-US" dirty="0"/>
              <a:t>Top 1% per capita income </a:t>
            </a:r>
            <a:r>
              <a:rPr lang="en-US" dirty="0" smtClean="0"/>
              <a:t>= </a:t>
            </a:r>
            <a:r>
              <a:rPr lang="en-US" b="1" dirty="0" smtClean="0"/>
              <a:t>14.25x</a:t>
            </a:r>
            <a:r>
              <a:rPr lang="en-US" dirty="0" smtClean="0"/>
              <a:t> mean income</a:t>
            </a:r>
            <a:endParaRPr lang="en-US" dirty="0"/>
          </a:p>
          <a:p>
            <a:r>
              <a:rPr lang="en-US" dirty="0"/>
              <a:t>Top 0.1% per capita </a:t>
            </a:r>
            <a:r>
              <a:rPr lang="en-US" dirty="0" smtClean="0"/>
              <a:t>income = </a:t>
            </a:r>
            <a:r>
              <a:rPr lang="en-US" b="1" dirty="0" smtClean="0"/>
              <a:t>ca</a:t>
            </a:r>
            <a:r>
              <a:rPr lang="en-US" b="1" dirty="0"/>
              <a:t>. 30x </a:t>
            </a:r>
            <a:r>
              <a:rPr lang="en-US" dirty="0" smtClean="0"/>
              <a:t>mean income</a:t>
            </a:r>
          </a:p>
          <a:p>
            <a:endParaRPr lang="en-US" dirty="0"/>
          </a:p>
          <a:p>
            <a:r>
              <a:rPr lang="en-US" dirty="0" smtClean="0"/>
              <a:t>Median income = 138 </a:t>
            </a:r>
            <a:r>
              <a:rPr lang="en-US" dirty="0" err="1" smtClean="0"/>
              <a:t>dr</a:t>
            </a:r>
            <a:r>
              <a:rPr lang="en-US" dirty="0" smtClean="0"/>
              <a:t> = </a:t>
            </a:r>
            <a:r>
              <a:rPr lang="en-US" b="1" dirty="0" smtClean="0"/>
              <a:t>3.5 x subsistence</a:t>
            </a:r>
          </a:p>
          <a:p>
            <a:r>
              <a:rPr lang="en-US" dirty="0" smtClean="0"/>
              <a:t>Median income = </a:t>
            </a:r>
            <a:r>
              <a:rPr lang="en-US" b="1" dirty="0" smtClean="0"/>
              <a:t>74%</a:t>
            </a:r>
            <a:r>
              <a:rPr lang="en-US" dirty="0" smtClean="0"/>
              <a:t> of mean (average) income </a:t>
            </a:r>
            <a:endParaRPr lang="en-US" dirty="0"/>
          </a:p>
          <a:p>
            <a:endParaRPr lang="en-US" dirty="0"/>
          </a:p>
          <a:p>
            <a:r>
              <a:rPr lang="en-US" dirty="0" smtClean="0"/>
              <a:t>“Lower </a:t>
            </a:r>
            <a:r>
              <a:rPr lang="en-US" dirty="0"/>
              <a:t>class” (below middle) </a:t>
            </a:r>
            <a:r>
              <a:rPr lang="en-US" dirty="0" smtClean="0"/>
              <a:t>           = 23% </a:t>
            </a:r>
            <a:r>
              <a:rPr lang="en-US" dirty="0"/>
              <a:t>of </a:t>
            </a:r>
            <a:r>
              <a:rPr lang="en-US" dirty="0" smtClean="0"/>
              <a:t>pop. (avg. 1.67x subsistence)</a:t>
            </a:r>
            <a:endParaRPr lang="en-US" dirty="0"/>
          </a:p>
          <a:p>
            <a:r>
              <a:rPr lang="en-US" dirty="0" smtClean="0"/>
              <a:t>“</a:t>
            </a:r>
            <a:r>
              <a:rPr lang="en-US" b="1" dirty="0"/>
              <a:t>M</a:t>
            </a:r>
            <a:r>
              <a:rPr lang="en-US" b="1" dirty="0" smtClean="0"/>
              <a:t>iddle </a:t>
            </a:r>
            <a:r>
              <a:rPr lang="en-US" b="1" dirty="0"/>
              <a:t>class”	</a:t>
            </a:r>
            <a:r>
              <a:rPr lang="en-US" b="1" dirty="0" smtClean="0"/>
              <a:t>(0.75 – 1.25 median)</a:t>
            </a:r>
            <a:r>
              <a:rPr lang="en-US" b="1" dirty="0"/>
              <a:t> </a:t>
            </a:r>
            <a:r>
              <a:rPr lang="en-US" b="1" dirty="0" smtClean="0"/>
              <a:t>= 55% of pop. (2.67 - 4x subsistence)</a:t>
            </a:r>
            <a:endParaRPr lang="en-US" b="1" dirty="0"/>
          </a:p>
          <a:p>
            <a:r>
              <a:rPr lang="en-US" dirty="0" smtClean="0"/>
              <a:t>“Upper </a:t>
            </a:r>
            <a:r>
              <a:rPr lang="en-US" dirty="0"/>
              <a:t>class” (above middle) </a:t>
            </a:r>
            <a:r>
              <a:rPr lang="en-US" dirty="0" smtClean="0"/>
              <a:t>           = 22% of the pop. (5.6x subsistence &amp; above)</a:t>
            </a:r>
            <a:endParaRPr lang="en-US" dirty="0"/>
          </a:p>
          <a:p>
            <a:endParaRPr lang="en-US" dirty="0" smtClean="0"/>
          </a:p>
          <a:p>
            <a:endParaRPr lang="en-US" dirty="0" smtClean="0"/>
          </a:p>
        </p:txBody>
      </p:sp>
    </p:spTree>
    <p:extLst>
      <p:ext uri="{BB962C8B-B14F-4D97-AF65-F5344CB8AC3E}">
        <p14:creationId xmlns:p14="http://schemas.microsoft.com/office/powerpoint/2010/main" val="2556919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02793" y="163451"/>
            <a:ext cx="6920284" cy="1077218"/>
          </a:xfrm>
          <a:prstGeom prst="rect">
            <a:avLst/>
          </a:prstGeom>
          <a:noFill/>
        </p:spPr>
        <p:txBody>
          <a:bodyPr wrap="none" rtlCol="0">
            <a:spAutoFit/>
          </a:bodyPr>
          <a:lstStyle/>
          <a:p>
            <a:pPr algn="ctr"/>
            <a:r>
              <a:rPr lang="en-US" sz="3200" dirty="0" smtClean="0"/>
              <a:t>Top 1% Income Shares.</a:t>
            </a:r>
          </a:p>
          <a:p>
            <a:pPr algn="ctr"/>
            <a:r>
              <a:rPr lang="en-US" sz="3200" dirty="0" smtClean="0">
                <a:solidFill>
                  <a:srgbClr val="FF0000"/>
                </a:solidFill>
              </a:rPr>
              <a:t>Modern States 2010</a:t>
            </a:r>
            <a:r>
              <a:rPr lang="en-US" sz="3200" dirty="0" smtClean="0"/>
              <a:t>/</a:t>
            </a:r>
            <a:r>
              <a:rPr lang="en-US" sz="3200" dirty="0" smtClean="0">
                <a:solidFill>
                  <a:srgbClr val="0000FF"/>
                </a:solidFill>
              </a:rPr>
              <a:t>Athens ca. 330 BCE</a:t>
            </a:r>
            <a:endParaRPr lang="en-US" sz="3200" dirty="0">
              <a:solidFill>
                <a:srgbClr val="0000FF"/>
              </a:solidFill>
            </a:endParaRPr>
          </a:p>
        </p:txBody>
      </p:sp>
      <p:sp>
        <p:nvSpPr>
          <p:cNvPr id="4" name="TextBox 3"/>
          <p:cNvSpPr txBox="1"/>
          <p:nvPr/>
        </p:nvSpPr>
        <p:spPr>
          <a:xfrm>
            <a:off x="1582072" y="6272454"/>
            <a:ext cx="6337567" cy="369332"/>
          </a:xfrm>
          <a:prstGeom prst="rect">
            <a:avLst/>
          </a:prstGeom>
          <a:noFill/>
        </p:spPr>
        <p:txBody>
          <a:bodyPr wrap="none" rtlCol="0">
            <a:spAutoFit/>
          </a:bodyPr>
          <a:lstStyle/>
          <a:p>
            <a:r>
              <a:rPr lang="en-US" dirty="0" smtClean="0"/>
              <a:t>Source data (except Athens): World Top Incomes Database &amp; IMF </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731039500"/>
              </p:ext>
            </p:extLst>
          </p:nvPr>
        </p:nvGraphicFramePr>
        <p:xfrm>
          <a:off x="1402793" y="1373445"/>
          <a:ext cx="6516845" cy="451908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3569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685" y="480458"/>
            <a:ext cx="7121060" cy="584776"/>
          </a:xfrm>
          <a:prstGeom prst="rect">
            <a:avLst/>
          </a:prstGeom>
          <a:noFill/>
        </p:spPr>
        <p:txBody>
          <a:bodyPr wrap="none" rtlCol="0">
            <a:spAutoFit/>
          </a:bodyPr>
          <a:lstStyle/>
          <a:p>
            <a:r>
              <a:rPr lang="en-US" sz="3200" dirty="0" smtClean="0"/>
              <a:t>Athens</a:t>
            </a:r>
            <a:r>
              <a:rPr lang="en-US" sz="3200" dirty="0"/>
              <a:t> </a:t>
            </a:r>
            <a:r>
              <a:rPr lang="en-US" sz="3200" dirty="0" smtClean="0"/>
              <a:t>330’s compared to Roman empire  </a:t>
            </a:r>
            <a:endParaRPr lang="en-US" sz="3200" dirty="0"/>
          </a:p>
        </p:txBody>
      </p:sp>
      <p:pic>
        <p:nvPicPr>
          <p:cNvPr id="4" name="Picture 3" descr="3.Gini comps.jpg"/>
          <p:cNvPicPr>
            <a:picLocks noChangeAspect="1"/>
          </p:cNvPicPr>
          <p:nvPr/>
        </p:nvPicPr>
        <p:blipFill rotWithShape="1">
          <a:blip r:embed="rId2">
            <a:extLst>
              <a:ext uri="{28A0092B-C50C-407E-A947-70E740481C1C}">
                <a14:useLocalDpi xmlns:a14="http://schemas.microsoft.com/office/drawing/2010/main" val="0"/>
              </a:ext>
            </a:extLst>
          </a:blip>
          <a:srcRect l="2342" t="50405" r="6131" b="2733"/>
          <a:stretch/>
        </p:blipFill>
        <p:spPr>
          <a:xfrm>
            <a:off x="160995" y="3795533"/>
            <a:ext cx="7382233" cy="2834781"/>
          </a:xfrm>
          <a:prstGeom prst="rect">
            <a:avLst/>
          </a:prstGeom>
        </p:spPr>
      </p:pic>
      <p:sp>
        <p:nvSpPr>
          <p:cNvPr id="5" name="TextBox 4"/>
          <p:cNvSpPr txBox="1"/>
          <p:nvPr/>
        </p:nvSpPr>
        <p:spPr>
          <a:xfrm>
            <a:off x="7039512" y="5090180"/>
            <a:ext cx="1494414" cy="954107"/>
          </a:xfrm>
          <a:prstGeom prst="rect">
            <a:avLst/>
          </a:prstGeom>
          <a:noFill/>
        </p:spPr>
        <p:txBody>
          <a:bodyPr wrap="square" rtlCol="0">
            <a:spAutoFit/>
          </a:bodyPr>
          <a:lstStyle/>
          <a:p>
            <a:r>
              <a:rPr lang="en-US" sz="1400" dirty="0" smtClean="0"/>
              <a:t>Roman  empire. Lorenz curves and </a:t>
            </a:r>
            <a:r>
              <a:rPr lang="en-US" sz="1400" dirty="0" err="1" smtClean="0"/>
              <a:t>Gini</a:t>
            </a:r>
            <a:r>
              <a:rPr lang="en-US" sz="1400" dirty="0" smtClean="0"/>
              <a:t>: </a:t>
            </a:r>
            <a:r>
              <a:rPr lang="en-US" sz="1400" dirty="0" err="1" smtClean="0"/>
              <a:t>Scheidel</a:t>
            </a:r>
            <a:r>
              <a:rPr lang="en-US" sz="1400" dirty="0" smtClean="0"/>
              <a:t> and Friesen 2009</a:t>
            </a:r>
            <a:endParaRPr lang="en-US" sz="1400" dirty="0"/>
          </a:p>
        </p:txBody>
      </p:sp>
      <p:graphicFrame>
        <p:nvGraphicFramePr>
          <p:cNvPr id="6" name="Chart 5"/>
          <p:cNvGraphicFramePr>
            <a:graphicFrameLocks/>
          </p:cNvGraphicFramePr>
          <p:nvPr>
            <p:extLst/>
          </p:nvPr>
        </p:nvGraphicFramePr>
        <p:xfrm>
          <a:off x="160995" y="1269933"/>
          <a:ext cx="3592219" cy="275390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567110" y="2967936"/>
            <a:ext cx="1186104" cy="369332"/>
          </a:xfrm>
          <a:prstGeom prst="rect">
            <a:avLst/>
          </a:prstGeom>
          <a:noFill/>
        </p:spPr>
        <p:txBody>
          <a:bodyPr wrap="none" rtlCol="0">
            <a:spAutoFit/>
          </a:bodyPr>
          <a:lstStyle/>
          <a:p>
            <a:r>
              <a:rPr lang="en-US" dirty="0" err="1" smtClean="0"/>
              <a:t>Gini</a:t>
            </a:r>
            <a:r>
              <a:rPr lang="en-US" dirty="0" smtClean="0"/>
              <a:t> = 0.37</a:t>
            </a:r>
            <a:endParaRPr lang="en-US" dirty="0"/>
          </a:p>
        </p:txBody>
      </p:sp>
      <p:sp>
        <p:nvSpPr>
          <p:cNvPr id="7" name="TextBox 6"/>
          <p:cNvSpPr txBox="1"/>
          <p:nvPr/>
        </p:nvSpPr>
        <p:spPr>
          <a:xfrm>
            <a:off x="759291" y="1615370"/>
            <a:ext cx="1807819" cy="369332"/>
          </a:xfrm>
          <a:prstGeom prst="rect">
            <a:avLst/>
          </a:prstGeom>
          <a:noFill/>
        </p:spPr>
        <p:txBody>
          <a:bodyPr wrap="none" rtlCol="0">
            <a:spAutoFit/>
          </a:bodyPr>
          <a:lstStyle/>
          <a:p>
            <a:r>
              <a:rPr lang="en-US" dirty="0" smtClean="0"/>
              <a:t>Athens 330’s BCE</a:t>
            </a:r>
            <a:endParaRPr lang="en-US" dirty="0"/>
          </a:p>
        </p:txBody>
      </p:sp>
      <p:sp>
        <p:nvSpPr>
          <p:cNvPr id="8" name="TextBox 7"/>
          <p:cNvSpPr txBox="1"/>
          <p:nvPr/>
        </p:nvSpPr>
        <p:spPr>
          <a:xfrm>
            <a:off x="4939941" y="1339461"/>
            <a:ext cx="3368629" cy="2308324"/>
          </a:xfrm>
          <a:prstGeom prst="rect">
            <a:avLst/>
          </a:prstGeom>
          <a:noFill/>
        </p:spPr>
        <p:txBody>
          <a:bodyPr wrap="square" rtlCol="0">
            <a:spAutoFit/>
          </a:bodyPr>
          <a:lstStyle/>
          <a:p>
            <a:r>
              <a:rPr lang="en-US" dirty="0" smtClean="0"/>
              <a:t>Greek mainland: Major increase in inequality from classical era to Roman</a:t>
            </a:r>
            <a:r>
              <a:rPr lang="en-US" dirty="0"/>
              <a:t> </a:t>
            </a:r>
            <a:r>
              <a:rPr lang="en-US" dirty="0" smtClean="0"/>
              <a:t>era readily visible in archaeological record: </a:t>
            </a:r>
          </a:p>
          <a:p>
            <a:r>
              <a:rPr lang="en-US" dirty="0"/>
              <a:t>C</a:t>
            </a:r>
            <a:r>
              <a:rPr lang="en-US" dirty="0" smtClean="0"/>
              <a:t>ities shrink, much more inequality in house sizes, small farms replaced by “villa estates”</a:t>
            </a:r>
          </a:p>
          <a:p>
            <a:r>
              <a:rPr lang="en-US" dirty="0" err="1" smtClean="0"/>
              <a:t>Bintliff</a:t>
            </a:r>
            <a:r>
              <a:rPr lang="en-US" dirty="0" smtClean="0"/>
              <a:t> 2012. </a:t>
            </a:r>
            <a:r>
              <a:rPr lang="en-US" dirty="0" err="1" smtClean="0"/>
              <a:t>ch.</a:t>
            </a:r>
            <a:r>
              <a:rPr lang="en-US" dirty="0" smtClean="0"/>
              <a:t> 13; 2014 </a:t>
            </a:r>
            <a:endParaRPr lang="en-US" dirty="0"/>
          </a:p>
        </p:txBody>
      </p:sp>
    </p:spTree>
    <p:extLst>
      <p:ext uri="{BB962C8B-B14F-4D97-AF65-F5344CB8AC3E}">
        <p14:creationId xmlns:p14="http://schemas.microsoft.com/office/powerpoint/2010/main" val="85116503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07-18 10.07.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655"/>
            <a:ext cx="9144000" cy="6600345"/>
          </a:xfrm>
          <a:prstGeom prst="rect">
            <a:avLst/>
          </a:prstGeom>
          <a:ln>
            <a:noFill/>
          </a:ln>
        </p:spPr>
      </p:pic>
      <p:sp>
        <p:nvSpPr>
          <p:cNvPr id="3" name="Oval 2"/>
          <p:cNvSpPr/>
          <p:nvPr/>
        </p:nvSpPr>
        <p:spPr>
          <a:xfrm>
            <a:off x="5031489" y="3335478"/>
            <a:ext cx="195398" cy="181289"/>
          </a:xfrm>
          <a:prstGeom prst="ellipse">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extBox 3"/>
          <p:cNvSpPr txBox="1"/>
          <p:nvPr/>
        </p:nvSpPr>
        <p:spPr>
          <a:xfrm>
            <a:off x="5226887" y="3296969"/>
            <a:ext cx="1807819" cy="369332"/>
          </a:xfrm>
          <a:prstGeom prst="rect">
            <a:avLst/>
          </a:prstGeom>
          <a:noFill/>
        </p:spPr>
        <p:txBody>
          <a:bodyPr wrap="none" rtlCol="0">
            <a:spAutoFit/>
          </a:bodyPr>
          <a:lstStyle/>
          <a:p>
            <a:r>
              <a:rPr lang="en-US" dirty="0" smtClean="0">
                <a:solidFill>
                  <a:srgbClr val="FF0000"/>
                </a:solidFill>
              </a:rPr>
              <a:t>Athens 330’s BCE</a:t>
            </a:r>
            <a:endParaRPr lang="en-US" dirty="0">
              <a:solidFill>
                <a:srgbClr val="FF0000"/>
              </a:solidFill>
            </a:endParaRPr>
          </a:p>
        </p:txBody>
      </p:sp>
      <p:sp>
        <p:nvSpPr>
          <p:cNvPr id="5" name="TextBox 4"/>
          <p:cNvSpPr txBox="1"/>
          <p:nvPr/>
        </p:nvSpPr>
        <p:spPr>
          <a:xfrm>
            <a:off x="2076100" y="134321"/>
            <a:ext cx="4615341" cy="369332"/>
          </a:xfrm>
          <a:prstGeom prst="rect">
            <a:avLst/>
          </a:prstGeom>
          <a:noFill/>
        </p:spPr>
        <p:txBody>
          <a:bodyPr wrap="none" rtlCol="0">
            <a:spAutoFit/>
          </a:bodyPr>
          <a:lstStyle/>
          <a:p>
            <a:r>
              <a:rPr lang="en-US" dirty="0" smtClean="0"/>
              <a:t>(After </a:t>
            </a:r>
            <a:r>
              <a:rPr lang="en-US" dirty="0" err="1" smtClean="0"/>
              <a:t>Milanovic</a:t>
            </a:r>
            <a:r>
              <a:rPr lang="en-US" dirty="0" smtClean="0"/>
              <a:t>, </a:t>
            </a:r>
            <a:r>
              <a:rPr lang="en-US" dirty="0" err="1" smtClean="0"/>
              <a:t>Lindert</a:t>
            </a:r>
            <a:r>
              <a:rPr lang="en-US" dirty="0" smtClean="0"/>
              <a:t>, and Williamson 2010)</a:t>
            </a:r>
            <a:endParaRPr lang="en-US" dirty="0"/>
          </a:p>
        </p:txBody>
      </p:sp>
      <p:sp>
        <p:nvSpPr>
          <p:cNvPr id="6" name="Freeform 5"/>
          <p:cNvSpPr/>
          <p:nvPr/>
        </p:nvSpPr>
        <p:spPr>
          <a:xfrm>
            <a:off x="1280725" y="3335478"/>
            <a:ext cx="1079444" cy="280926"/>
          </a:xfrm>
          <a:custGeom>
            <a:avLst/>
            <a:gdLst>
              <a:gd name="connsiteX0" fmla="*/ 602694 w 1079444"/>
              <a:gd name="connsiteY0" fmla="*/ 11463 h 280926"/>
              <a:gd name="connsiteX1" fmla="*/ 96862 w 1079444"/>
              <a:gd name="connsiteY1" fmla="*/ 701 h 280926"/>
              <a:gd name="connsiteX2" fmla="*/ 21525 w 1079444"/>
              <a:gd name="connsiteY2" fmla="*/ 11463 h 280926"/>
              <a:gd name="connsiteX3" fmla="*/ 0 w 1079444"/>
              <a:gd name="connsiteY3" fmla="*/ 76034 h 280926"/>
              <a:gd name="connsiteX4" fmla="*/ 10762 w 1079444"/>
              <a:gd name="connsiteY4" fmla="*/ 108320 h 280926"/>
              <a:gd name="connsiteX5" fmla="*/ 75337 w 1079444"/>
              <a:gd name="connsiteY5" fmla="*/ 129843 h 280926"/>
              <a:gd name="connsiteX6" fmla="*/ 139911 w 1079444"/>
              <a:gd name="connsiteY6" fmla="*/ 162129 h 280926"/>
              <a:gd name="connsiteX7" fmla="*/ 204486 w 1079444"/>
              <a:gd name="connsiteY7" fmla="*/ 205176 h 280926"/>
              <a:gd name="connsiteX8" fmla="*/ 236773 w 1079444"/>
              <a:gd name="connsiteY8" fmla="*/ 226700 h 280926"/>
              <a:gd name="connsiteX9" fmla="*/ 462783 w 1079444"/>
              <a:gd name="connsiteY9" fmla="*/ 248224 h 280926"/>
              <a:gd name="connsiteX10" fmla="*/ 645744 w 1079444"/>
              <a:gd name="connsiteY10" fmla="*/ 280509 h 280926"/>
              <a:gd name="connsiteX11" fmla="*/ 957853 w 1079444"/>
              <a:gd name="connsiteY11" fmla="*/ 269748 h 280926"/>
              <a:gd name="connsiteX12" fmla="*/ 990140 w 1079444"/>
              <a:gd name="connsiteY12" fmla="*/ 258986 h 280926"/>
              <a:gd name="connsiteX13" fmla="*/ 1065477 w 1079444"/>
              <a:gd name="connsiteY13" fmla="*/ 172891 h 280926"/>
              <a:gd name="connsiteX14" fmla="*/ 1065477 w 1079444"/>
              <a:gd name="connsiteY14" fmla="*/ 76034 h 280926"/>
              <a:gd name="connsiteX15" fmla="*/ 1022428 w 1079444"/>
              <a:gd name="connsiteY15" fmla="*/ 54510 h 280926"/>
              <a:gd name="connsiteX16" fmla="*/ 807180 w 1079444"/>
              <a:gd name="connsiteY16" fmla="*/ 22225 h 280926"/>
              <a:gd name="connsiteX17" fmla="*/ 678031 w 1079444"/>
              <a:gd name="connsiteY17" fmla="*/ 11463 h 280926"/>
              <a:gd name="connsiteX18" fmla="*/ 602694 w 1079444"/>
              <a:gd name="connsiteY18" fmla="*/ 11463 h 28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9444" h="280926">
                <a:moveTo>
                  <a:pt x="602694" y="11463"/>
                </a:moveTo>
                <a:cubicBezTo>
                  <a:pt x="505833" y="9669"/>
                  <a:pt x="265511" y="701"/>
                  <a:pt x="96862" y="701"/>
                </a:cubicBezTo>
                <a:cubicBezTo>
                  <a:pt x="71495" y="701"/>
                  <a:pt x="41549" y="-4110"/>
                  <a:pt x="21525" y="11463"/>
                </a:cubicBezTo>
                <a:cubicBezTo>
                  <a:pt x="3616" y="25392"/>
                  <a:pt x="0" y="76034"/>
                  <a:pt x="0" y="76034"/>
                </a:cubicBezTo>
                <a:cubicBezTo>
                  <a:pt x="3587" y="86796"/>
                  <a:pt x="1531" y="101727"/>
                  <a:pt x="10762" y="108320"/>
                </a:cubicBezTo>
                <a:cubicBezTo>
                  <a:pt x="29225" y="121507"/>
                  <a:pt x="56458" y="117258"/>
                  <a:pt x="75337" y="129843"/>
                </a:cubicBezTo>
                <a:cubicBezTo>
                  <a:pt x="218648" y="225381"/>
                  <a:pt x="6257" y="87881"/>
                  <a:pt x="139911" y="162129"/>
                </a:cubicBezTo>
                <a:cubicBezTo>
                  <a:pt x="162525" y="174692"/>
                  <a:pt x="182961" y="190827"/>
                  <a:pt x="204486" y="205176"/>
                </a:cubicBezTo>
                <a:cubicBezTo>
                  <a:pt x="215248" y="212351"/>
                  <a:pt x="223897" y="225474"/>
                  <a:pt x="236773" y="226700"/>
                </a:cubicBezTo>
                <a:lnTo>
                  <a:pt x="462783" y="248224"/>
                </a:lnTo>
                <a:cubicBezTo>
                  <a:pt x="509410" y="257549"/>
                  <a:pt x="617798" y="279827"/>
                  <a:pt x="645744" y="280509"/>
                </a:cubicBezTo>
                <a:cubicBezTo>
                  <a:pt x="749811" y="283047"/>
                  <a:pt x="853817" y="273335"/>
                  <a:pt x="957853" y="269748"/>
                </a:cubicBezTo>
                <a:cubicBezTo>
                  <a:pt x="968615" y="266161"/>
                  <a:pt x="982118" y="267008"/>
                  <a:pt x="990140" y="258986"/>
                </a:cubicBezTo>
                <a:cubicBezTo>
                  <a:pt x="1115704" y="133429"/>
                  <a:pt x="973996" y="233877"/>
                  <a:pt x="1065477" y="172891"/>
                </a:cubicBezTo>
                <a:cubicBezTo>
                  <a:pt x="1076861" y="138741"/>
                  <a:pt x="1090184" y="115563"/>
                  <a:pt x="1065477" y="76034"/>
                </a:cubicBezTo>
                <a:cubicBezTo>
                  <a:pt x="1056974" y="62429"/>
                  <a:pt x="1037324" y="60468"/>
                  <a:pt x="1022428" y="54510"/>
                </a:cubicBezTo>
                <a:cubicBezTo>
                  <a:pt x="931938" y="18316"/>
                  <a:pt x="931986" y="31825"/>
                  <a:pt x="807180" y="22225"/>
                </a:cubicBezTo>
                <a:lnTo>
                  <a:pt x="678031" y="11463"/>
                </a:lnTo>
                <a:cubicBezTo>
                  <a:pt x="620701" y="-3"/>
                  <a:pt x="699555" y="13257"/>
                  <a:pt x="602694" y="11463"/>
                </a:cubicBezTo>
                <a:close/>
              </a:path>
            </a:pathLst>
          </a:custGeom>
          <a:noFill/>
          <a:ln w="38100" cmpd="sng"/>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Oval 6"/>
          <p:cNvSpPr/>
          <p:nvPr/>
        </p:nvSpPr>
        <p:spPr>
          <a:xfrm>
            <a:off x="2857616" y="3195081"/>
            <a:ext cx="209667" cy="203775"/>
          </a:xfrm>
          <a:prstGeom prst="ellipse">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2041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060217936"/>
              </p:ext>
            </p:extLst>
          </p:nvPr>
        </p:nvGraphicFramePr>
        <p:xfrm>
          <a:off x="313342" y="1533109"/>
          <a:ext cx="8830658" cy="3301552"/>
        </p:xfrm>
        <a:graphic>
          <a:graphicData uri="http://schemas.openxmlformats.org/presentationml/2006/ole">
            <mc:AlternateContent xmlns:mc="http://schemas.openxmlformats.org/markup-compatibility/2006">
              <mc:Choice xmlns:v="urn:schemas-microsoft-com:vml" Requires="v">
                <p:oleObj spid="_x0000_s22538" name="Document" r:id="rId3" imgW="5638800" imgH="2108200" progId="Word.Document.12">
                  <p:embed/>
                </p:oleObj>
              </mc:Choice>
              <mc:Fallback>
                <p:oleObj name="Document" r:id="rId3" imgW="5638800" imgH="2108200" progId="Word.Document.12">
                  <p:embed/>
                  <p:pic>
                    <p:nvPicPr>
                      <p:cNvPr id="0" name=""/>
                      <p:cNvPicPr/>
                      <p:nvPr/>
                    </p:nvPicPr>
                    <p:blipFill>
                      <a:blip r:embed="rId4"/>
                      <a:stretch>
                        <a:fillRect/>
                      </a:stretch>
                    </p:blipFill>
                    <p:spPr>
                      <a:xfrm>
                        <a:off x="313342" y="1533109"/>
                        <a:ext cx="8830658" cy="3301552"/>
                      </a:xfrm>
                      <a:prstGeom prst="rect">
                        <a:avLst/>
                      </a:prstGeom>
                    </p:spPr>
                  </p:pic>
                </p:oleObj>
              </mc:Fallback>
            </mc:AlternateContent>
          </a:graphicData>
        </a:graphic>
      </p:graphicFrame>
      <p:sp>
        <p:nvSpPr>
          <p:cNvPr id="3" name="Rectangle 2"/>
          <p:cNvSpPr/>
          <p:nvPr/>
        </p:nvSpPr>
        <p:spPr>
          <a:xfrm>
            <a:off x="694013" y="4834661"/>
            <a:ext cx="7442189" cy="1477328"/>
          </a:xfrm>
          <a:prstGeom prst="rect">
            <a:avLst/>
          </a:prstGeom>
        </p:spPr>
        <p:txBody>
          <a:bodyPr wrap="square">
            <a:spAutoFit/>
          </a:bodyPr>
          <a:lstStyle/>
          <a:p>
            <a:r>
              <a:rPr lang="en-US" dirty="0"/>
              <a:t>Notes: S = subsistence minimum. All data, other than Athens, from </a:t>
            </a:r>
            <a:r>
              <a:rPr lang="en-US" dirty="0" err="1"/>
              <a:t>Milanovic</a:t>
            </a:r>
            <a:r>
              <a:rPr lang="en-US" dirty="0"/>
              <a:t>, </a:t>
            </a:r>
            <a:r>
              <a:rPr lang="en-US" dirty="0" err="1"/>
              <a:t>Lindert</a:t>
            </a:r>
            <a:r>
              <a:rPr lang="en-US" dirty="0"/>
              <a:t>, and Williamson 2011. Note that </a:t>
            </a:r>
            <a:r>
              <a:rPr lang="en-US" dirty="0" err="1"/>
              <a:t>Scheidel</a:t>
            </a:r>
            <a:r>
              <a:rPr lang="en-US" dirty="0"/>
              <a:t> and Friesen 2009 estimate a higher </a:t>
            </a:r>
            <a:r>
              <a:rPr lang="en-US" dirty="0" err="1"/>
              <a:t>Gini</a:t>
            </a:r>
            <a:r>
              <a:rPr lang="en-US" dirty="0"/>
              <a:t> coefficient for the Roman empire, and a lower Mean Income, which would yield an IER so high (over 100) as to imply some imperial residents were living below subsistence, and thus dying due to deprivation. </a:t>
            </a:r>
          </a:p>
        </p:txBody>
      </p:sp>
      <p:sp>
        <p:nvSpPr>
          <p:cNvPr id="4" name="TextBox 3"/>
          <p:cNvSpPr txBox="1"/>
          <p:nvPr/>
        </p:nvSpPr>
        <p:spPr>
          <a:xfrm>
            <a:off x="1757183" y="531656"/>
            <a:ext cx="5384607" cy="584776"/>
          </a:xfrm>
          <a:prstGeom prst="rect">
            <a:avLst/>
          </a:prstGeom>
          <a:noFill/>
        </p:spPr>
        <p:txBody>
          <a:bodyPr wrap="none" rtlCol="0">
            <a:spAutoFit/>
          </a:bodyPr>
          <a:lstStyle/>
          <a:p>
            <a:r>
              <a:rPr lang="en-US" sz="3200" dirty="0" smtClean="0"/>
              <a:t>Income inequality comparisons </a:t>
            </a:r>
            <a:endParaRPr lang="en-US" sz="3200" dirty="0"/>
          </a:p>
        </p:txBody>
      </p:sp>
    </p:spTree>
    <p:extLst>
      <p:ext uri="{BB962C8B-B14F-4D97-AF65-F5344CB8AC3E}">
        <p14:creationId xmlns:p14="http://schemas.microsoft.com/office/powerpoint/2010/main" val="19507092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6-12-15 18.22.2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500" y="1039573"/>
            <a:ext cx="6153690" cy="5818427"/>
          </a:xfrm>
          <a:prstGeom prst="rect">
            <a:avLst/>
          </a:prstGeom>
        </p:spPr>
      </p:pic>
      <p:sp>
        <p:nvSpPr>
          <p:cNvPr id="3" name="TextBox 2"/>
          <p:cNvSpPr txBox="1"/>
          <p:nvPr/>
        </p:nvSpPr>
        <p:spPr>
          <a:xfrm>
            <a:off x="6650182" y="1381468"/>
            <a:ext cx="1965022" cy="4955204"/>
          </a:xfrm>
          <a:prstGeom prst="rect">
            <a:avLst/>
          </a:prstGeom>
          <a:noFill/>
        </p:spPr>
        <p:txBody>
          <a:bodyPr wrap="square" rtlCol="0">
            <a:spAutoFit/>
          </a:bodyPr>
          <a:lstStyle/>
          <a:p>
            <a:endParaRPr lang="en-US" dirty="0"/>
          </a:p>
          <a:p>
            <a:endParaRPr lang="en-US" dirty="0"/>
          </a:p>
          <a:p>
            <a:r>
              <a:rPr lang="en-US" sz="2800" dirty="0" err="1" smtClean="0"/>
              <a:t>Gini</a:t>
            </a:r>
            <a:r>
              <a:rPr lang="en-US" sz="2800" dirty="0" smtClean="0"/>
              <a:t> = 0.441</a:t>
            </a:r>
          </a:p>
          <a:p>
            <a:endParaRPr lang="en-US" dirty="0" smtClean="0"/>
          </a:p>
          <a:p>
            <a:endParaRPr lang="en-US" dirty="0" smtClean="0"/>
          </a:p>
          <a:p>
            <a:r>
              <a:rPr lang="en-US" dirty="0" smtClean="0"/>
              <a:t>“The </a:t>
            </a:r>
            <a:r>
              <a:rPr lang="en-US" dirty="0"/>
              <a:t>conclusion is that the distribution of land in fourth-century Athens was reasonably egalitarian, compared to other cases, and that the peasantry continued to have a significant role</a:t>
            </a:r>
            <a:r>
              <a:rPr lang="en-US" dirty="0" smtClean="0"/>
              <a:t>.”</a:t>
            </a:r>
            <a:endParaRPr lang="en-US" dirty="0"/>
          </a:p>
        </p:txBody>
      </p:sp>
      <p:sp>
        <p:nvSpPr>
          <p:cNvPr id="4" name="TextBox 3"/>
          <p:cNvSpPr txBox="1"/>
          <p:nvPr/>
        </p:nvSpPr>
        <p:spPr>
          <a:xfrm>
            <a:off x="904118" y="163979"/>
            <a:ext cx="6518343" cy="1077218"/>
          </a:xfrm>
          <a:prstGeom prst="rect">
            <a:avLst/>
          </a:prstGeom>
          <a:noFill/>
        </p:spPr>
        <p:txBody>
          <a:bodyPr wrap="square" rtlCol="0">
            <a:spAutoFit/>
          </a:bodyPr>
          <a:lstStyle/>
          <a:p>
            <a:r>
              <a:rPr lang="en-US" sz="2000" b="1" dirty="0" err="1"/>
              <a:t>Gallego</a:t>
            </a:r>
            <a:r>
              <a:rPr lang="en-US" sz="2000" b="1" dirty="0"/>
              <a:t> 2016: </a:t>
            </a:r>
            <a:r>
              <a:rPr lang="en-US" sz="2000" b="1" dirty="0" smtClean="0"/>
              <a:t>Low inequality in distribution of </a:t>
            </a:r>
            <a:r>
              <a:rPr lang="en-US" sz="2000" b="1" dirty="0"/>
              <a:t>agricultural </a:t>
            </a:r>
            <a:r>
              <a:rPr lang="en-US" sz="2000" b="1" dirty="0" smtClean="0"/>
              <a:t>land among Athenian citizens. 4</a:t>
            </a:r>
            <a:r>
              <a:rPr lang="en-US" sz="2000" b="1" baseline="30000" dirty="0" smtClean="0"/>
              <a:t>th</a:t>
            </a:r>
            <a:r>
              <a:rPr lang="en-US" sz="2000" b="1" dirty="0" smtClean="0"/>
              <a:t> </a:t>
            </a:r>
            <a:r>
              <a:rPr lang="en-US" sz="2000" b="1" dirty="0"/>
              <a:t>century BCE  </a:t>
            </a:r>
          </a:p>
          <a:p>
            <a:endParaRPr lang="en-US" sz="2400" dirty="0"/>
          </a:p>
        </p:txBody>
      </p:sp>
    </p:spTree>
    <p:extLst>
      <p:ext uri="{BB962C8B-B14F-4D97-AF65-F5344CB8AC3E}">
        <p14:creationId xmlns:p14="http://schemas.microsoft.com/office/powerpoint/2010/main" val="42662260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5-07-16 15.34.58.png"/>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7151" y="1070131"/>
            <a:ext cx="7772400" cy="1816100"/>
          </a:xfrm>
          <a:prstGeom prst="rect">
            <a:avLst/>
          </a:prstGeom>
        </p:spPr>
      </p:pic>
      <p:pic>
        <p:nvPicPr>
          <p:cNvPr id="3" name="Picture 2" descr="Screenshot 2015-07-16 15.35.26.png"/>
          <p:cNvPicPr>
            <a:picLocks noChangeAspect="1"/>
          </p:cNvPicPr>
          <p:nvPr/>
        </p:nvPicPr>
        <p:blipFill rotWithShape="1">
          <a:blip r:embed="rId3">
            <a:extLst>
              <a:ext uri="{28A0092B-C50C-407E-A947-70E740481C1C}">
                <a14:useLocalDpi xmlns:a14="http://schemas.microsoft.com/office/drawing/2010/main" val="0"/>
              </a:ext>
            </a:extLst>
          </a:blip>
          <a:srcRect t="6599"/>
          <a:stretch/>
        </p:blipFill>
        <p:spPr>
          <a:xfrm>
            <a:off x="191751" y="2759686"/>
            <a:ext cx="7797800" cy="1708114"/>
          </a:xfrm>
          <a:prstGeom prst="rect">
            <a:avLst/>
          </a:prstGeom>
        </p:spPr>
      </p:pic>
      <p:sp>
        <p:nvSpPr>
          <p:cNvPr id="4" name="TextBox 3"/>
          <p:cNvSpPr txBox="1"/>
          <p:nvPr/>
        </p:nvSpPr>
        <p:spPr>
          <a:xfrm>
            <a:off x="1815903" y="391928"/>
            <a:ext cx="4173739" cy="461665"/>
          </a:xfrm>
          <a:prstGeom prst="rect">
            <a:avLst/>
          </a:prstGeom>
          <a:noFill/>
        </p:spPr>
        <p:txBody>
          <a:bodyPr wrap="none" rtlCol="0">
            <a:spAutoFit/>
          </a:bodyPr>
          <a:lstStyle/>
          <a:p>
            <a:r>
              <a:rPr lang="en-US" sz="2400" dirty="0" err="1" smtClean="0"/>
              <a:t>Kron</a:t>
            </a:r>
            <a:r>
              <a:rPr lang="en-US" sz="2400" dirty="0" smtClean="0"/>
              <a:t> (2002) Athens wealth </a:t>
            </a:r>
            <a:r>
              <a:rPr lang="en-US" sz="2400" dirty="0" err="1" smtClean="0"/>
              <a:t>Gini</a:t>
            </a:r>
            <a:r>
              <a:rPr lang="en-US" sz="2400" dirty="0" smtClean="0"/>
              <a:t>.  </a:t>
            </a:r>
            <a:endParaRPr lang="en-US" sz="2400" dirty="0"/>
          </a:p>
        </p:txBody>
      </p:sp>
      <p:sp>
        <p:nvSpPr>
          <p:cNvPr id="5" name="Rectangle 4"/>
          <p:cNvSpPr/>
          <p:nvPr/>
        </p:nvSpPr>
        <p:spPr>
          <a:xfrm>
            <a:off x="191751" y="1662263"/>
            <a:ext cx="7772399" cy="317510"/>
          </a:xfrm>
          <a:prstGeom prst="rect">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05353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3210"/>
            <a:ext cx="6824946" cy="5122476"/>
          </a:xfrm>
          <a:prstGeom prst="rect">
            <a:avLst/>
          </a:prstGeom>
        </p:spPr>
      </p:pic>
      <p:sp>
        <p:nvSpPr>
          <p:cNvPr id="3" name="TextBox 2"/>
          <p:cNvSpPr txBox="1"/>
          <p:nvPr/>
        </p:nvSpPr>
        <p:spPr>
          <a:xfrm>
            <a:off x="1421470" y="5636223"/>
            <a:ext cx="6379037" cy="1200329"/>
          </a:xfrm>
          <a:prstGeom prst="rect">
            <a:avLst/>
          </a:prstGeom>
          <a:noFill/>
        </p:spPr>
        <p:txBody>
          <a:bodyPr wrap="square" rtlCol="0">
            <a:spAutoFit/>
          </a:bodyPr>
          <a:lstStyle/>
          <a:p>
            <a:r>
              <a:rPr lang="en-US" b="1" dirty="0" err="1" smtClean="0"/>
              <a:t>Lagia</a:t>
            </a:r>
            <a:r>
              <a:rPr lang="en-US" b="1" dirty="0" smtClean="0"/>
              <a:t> 2015. Figure 1. </a:t>
            </a:r>
            <a:r>
              <a:rPr lang="en-US" dirty="0" smtClean="0"/>
              <a:t>Graph of</a:t>
            </a:r>
            <a:r>
              <a:rPr lang="en-US" b="1" dirty="0" smtClean="0"/>
              <a:t> </a:t>
            </a:r>
            <a:r>
              <a:rPr lang="en-US" dirty="0" smtClean="0"/>
              <a:t>δ</a:t>
            </a:r>
            <a:r>
              <a:rPr lang="en-US" baseline="30000" dirty="0" smtClean="0"/>
              <a:t>13</a:t>
            </a:r>
            <a:r>
              <a:rPr lang="en-US" dirty="0" smtClean="0"/>
              <a:t>C and δ</a:t>
            </a:r>
            <a:r>
              <a:rPr lang="en-US" baseline="30000" dirty="0" smtClean="0"/>
              <a:t>15</a:t>
            </a:r>
            <a:r>
              <a:rPr lang="en-US" dirty="0" smtClean="0"/>
              <a:t>N for collagen from humans buried at the </a:t>
            </a:r>
            <a:r>
              <a:rPr lang="en-US" dirty="0" err="1" smtClean="0"/>
              <a:t>Kerameikos</a:t>
            </a:r>
            <a:r>
              <a:rPr lang="en-US" dirty="0" smtClean="0"/>
              <a:t>, </a:t>
            </a:r>
            <a:r>
              <a:rPr lang="en-US" dirty="0" err="1" smtClean="0"/>
              <a:t>Plateia</a:t>
            </a:r>
            <a:r>
              <a:rPr lang="en-US" dirty="0" smtClean="0"/>
              <a:t> </a:t>
            </a:r>
            <a:r>
              <a:rPr lang="en-US" dirty="0" err="1" smtClean="0"/>
              <a:t>Kotzia</a:t>
            </a:r>
            <a:r>
              <a:rPr lang="en-US" dirty="0" smtClean="0"/>
              <a:t> and </a:t>
            </a:r>
            <a:r>
              <a:rPr lang="en-US" dirty="0" err="1" smtClean="0"/>
              <a:t>Laurion</a:t>
            </a:r>
            <a:r>
              <a:rPr lang="en-US" dirty="0" smtClean="0"/>
              <a:t> cemeteries (all periods combined).</a:t>
            </a:r>
          </a:p>
          <a:p>
            <a:endParaRPr lang="en-US" dirty="0"/>
          </a:p>
        </p:txBody>
      </p:sp>
      <p:sp>
        <p:nvSpPr>
          <p:cNvPr id="4" name="TextBox 3"/>
          <p:cNvSpPr txBox="1"/>
          <p:nvPr/>
        </p:nvSpPr>
        <p:spPr>
          <a:xfrm>
            <a:off x="6392863" y="597019"/>
            <a:ext cx="2561449" cy="3416320"/>
          </a:xfrm>
          <a:prstGeom prst="rect">
            <a:avLst/>
          </a:prstGeom>
          <a:noFill/>
        </p:spPr>
        <p:txBody>
          <a:bodyPr wrap="square" rtlCol="0">
            <a:spAutoFit/>
          </a:bodyPr>
          <a:lstStyle/>
          <a:p>
            <a:r>
              <a:rPr lang="en-US" dirty="0" smtClean="0"/>
              <a:t>“The </a:t>
            </a:r>
            <a:r>
              <a:rPr lang="en-US" dirty="0" err="1"/>
              <a:t>Laurion</a:t>
            </a:r>
            <a:r>
              <a:rPr lang="en-US" dirty="0"/>
              <a:t> samples were not found to differ from the urban center, nor were any significant differences observed between the two urban cemeteries, </a:t>
            </a:r>
            <a:r>
              <a:rPr lang="en-US" b="1" dirty="0"/>
              <a:t>arguing against the occurrence of significant population differences with respect to adult diet</a:t>
            </a:r>
            <a:r>
              <a:rPr lang="en-US" dirty="0"/>
              <a:t>.</a:t>
            </a:r>
            <a:r>
              <a:rPr lang="en-US" dirty="0" smtClean="0"/>
              <a:t>”</a:t>
            </a:r>
          </a:p>
          <a:p>
            <a:endParaRPr lang="en-US" dirty="0"/>
          </a:p>
        </p:txBody>
      </p:sp>
      <p:sp>
        <p:nvSpPr>
          <p:cNvPr id="5" name="TextBox 4"/>
          <p:cNvSpPr txBox="1"/>
          <p:nvPr/>
        </p:nvSpPr>
        <p:spPr>
          <a:xfrm>
            <a:off x="1898738" y="195402"/>
            <a:ext cx="5354388" cy="369332"/>
          </a:xfrm>
          <a:prstGeom prst="rect">
            <a:avLst/>
          </a:prstGeom>
          <a:noFill/>
        </p:spPr>
        <p:txBody>
          <a:bodyPr wrap="none" rtlCol="0">
            <a:spAutoFit/>
          </a:bodyPr>
          <a:lstStyle/>
          <a:p>
            <a:r>
              <a:rPr lang="en-US" b="1" dirty="0" err="1" smtClean="0"/>
              <a:t>Lagia</a:t>
            </a:r>
            <a:r>
              <a:rPr lang="en-US" b="1" dirty="0" smtClean="0"/>
              <a:t> </a:t>
            </a:r>
            <a:r>
              <a:rPr lang="en-US" b="1" dirty="0"/>
              <a:t>2015</a:t>
            </a:r>
            <a:r>
              <a:rPr lang="en-US" b="1" dirty="0" smtClean="0"/>
              <a:t>. Athens:  Low overall nutritional inequality.  </a:t>
            </a:r>
            <a:endParaRPr lang="en-US" dirty="0"/>
          </a:p>
        </p:txBody>
      </p:sp>
    </p:spTree>
    <p:extLst>
      <p:ext uri="{BB962C8B-B14F-4D97-AF65-F5344CB8AC3E}">
        <p14:creationId xmlns:p14="http://schemas.microsoft.com/office/powerpoint/2010/main" val="109237681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3210"/>
            <a:ext cx="6824946" cy="5122476"/>
          </a:xfrm>
          <a:prstGeom prst="rect">
            <a:avLst/>
          </a:prstGeom>
        </p:spPr>
      </p:pic>
      <p:sp>
        <p:nvSpPr>
          <p:cNvPr id="3" name="TextBox 2"/>
          <p:cNvSpPr txBox="1"/>
          <p:nvPr/>
        </p:nvSpPr>
        <p:spPr>
          <a:xfrm>
            <a:off x="1421470" y="5636223"/>
            <a:ext cx="6379037" cy="1200329"/>
          </a:xfrm>
          <a:prstGeom prst="rect">
            <a:avLst/>
          </a:prstGeom>
          <a:noFill/>
        </p:spPr>
        <p:txBody>
          <a:bodyPr wrap="square" rtlCol="0">
            <a:spAutoFit/>
          </a:bodyPr>
          <a:lstStyle/>
          <a:p>
            <a:r>
              <a:rPr lang="en-US" b="1" dirty="0" err="1" smtClean="0"/>
              <a:t>Lagia</a:t>
            </a:r>
            <a:r>
              <a:rPr lang="en-US" b="1" dirty="0" smtClean="0"/>
              <a:t> 2015. Figure 1. </a:t>
            </a:r>
            <a:r>
              <a:rPr lang="en-US" dirty="0" smtClean="0"/>
              <a:t>Graph of</a:t>
            </a:r>
            <a:r>
              <a:rPr lang="en-US" b="1" dirty="0" smtClean="0"/>
              <a:t> </a:t>
            </a:r>
            <a:r>
              <a:rPr lang="en-US" dirty="0" smtClean="0"/>
              <a:t>δ</a:t>
            </a:r>
            <a:r>
              <a:rPr lang="en-US" baseline="30000" dirty="0" smtClean="0"/>
              <a:t>13</a:t>
            </a:r>
            <a:r>
              <a:rPr lang="en-US" dirty="0" smtClean="0"/>
              <a:t>C and δ</a:t>
            </a:r>
            <a:r>
              <a:rPr lang="en-US" baseline="30000" dirty="0" smtClean="0"/>
              <a:t>15</a:t>
            </a:r>
            <a:r>
              <a:rPr lang="en-US" dirty="0" smtClean="0"/>
              <a:t>N for collagen from humans buried at the </a:t>
            </a:r>
            <a:r>
              <a:rPr lang="en-US" dirty="0" err="1" smtClean="0"/>
              <a:t>Kerameikos</a:t>
            </a:r>
            <a:r>
              <a:rPr lang="en-US" dirty="0" smtClean="0"/>
              <a:t>, </a:t>
            </a:r>
            <a:r>
              <a:rPr lang="en-US" dirty="0" err="1" smtClean="0"/>
              <a:t>Plateia</a:t>
            </a:r>
            <a:r>
              <a:rPr lang="en-US" dirty="0" smtClean="0"/>
              <a:t> </a:t>
            </a:r>
            <a:r>
              <a:rPr lang="en-US" dirty="0" err="1" smtClean="0"/>
              <a:t>Kotzia</a:t>
            </a:r>
            <a:r>
              <a:rPr lang="en-US" dirty="0" smtClean="0"/>
              <a:t> and </a:t>
            </a:r>
            <a:r>
              <a:rPr lang="en-US" dirty="0" err="1" smtClean="0"/>
              <a:t>Laurion</a:t>
            </a:r>
            <a:r>
              <a:rPr lang="en-US" dirty="0" smtClean="0"/>
              <a:t> cemeteries (all periods combined).</a:t>
            </a:r>
          </a:p>
          <a:p>
            <a:endParaRPr lang="en-US" dirty="0"/>
          </a:p>
        </p:txBody>
      </p:sp>
      <p:sp>
        <p:nvSpPr>
          <p:cNvPr id="4" name="TextBox 3"/>
          <p:cNvSpPr txBox="1"/>
          <p:nvPr/>
        </p:nvSpPr>
        <p:spPr>
          <a:xfrm>
            <a:off x="6392863" y="597019"/>
            <a:ext cx="2561449" cy="4801315"/>
          </a:xfrm>
          <a:prstGeom prst="rect">
            <a:avLst/>
          </a:prstGeom>
          <a:noFill/>
        </p:spPr>
        <p:txBody>
          <a:bodyPr wrap="square" rtlCol="0">
            <a:spAutoFit/>
          </a:bodyPr>
          <a:lstStyle/>
          <a:p>
            <a:r>
              <a:rPr lang="en-US" dirty="0" smtClean="0"/>
              <a:t>“The </a:t>
            </a:r>
            <a:r>
              <a:rPr lang="en-US" dirty="0" err="1"/>
              <a:t>Laurion</a:t>
            </a:r>
            <a:r>
              <a:rPr lang="en-US" dirty="0"/>
              <a:t> samples were not found to differ from the urban center, nor were any significant differences observed between the two urban cemeteries, </a:t>
            </a:r>
            <a:r>
              <a:rPr lang="en-US" b="1" dirty="0"/>
              <a:t>arguing against the occurrence of significant population differences with respect to adult diet</a:t>
            </a:r>
            <a:r>
              <a:rPr lang="en-US" dirty="0"/>
              <a:t>.</a:t>
            </a:r>
            <a:r>
              <a:rPr lang="en-US" dirty="0" smtClean="0"/>
              <a:t>”</a:t>
            </a:r>
          </a:p>
          <a:p>
            <a:endParaRPr lang="en-US" dirty="0"/>
          </a:p>
          <a:p>
            <a:r>
              <a:rPr lang="en-US" dirty="0" smtClean="0">
                <a:solidFill>
                  <a:srgbClr val="FF0000"/>
                </a:solidFill>
              </a:rPr>
              <a:t>Contrast </a:t>
            </a:r>
            <a:r>
              <a:rPr lang="en-US" dirty="0">
                <a:solidFill>
                  <a:srgbClr val="FF0000"/>
                </a:solidFill>
              </a:rPr>
              <a:t>high </a:t>
            </a:r>
            <a:r>
              <a:rPr lang="en-US" dirty="0" smtClean="0">
                <a:solidFill>
                  <a:srgbClr val="FF0000"/>
                </a:solidFill>
              </a:rPr>
              <a:t>observed inequality in Bronze Age &amp; Medieval diets: </a:t>
            </a:r>
          </a:p>
          <a:p>
            <a:r>
              <a:rPr lang="en-US" dirty="0" err="1" smtClean="0">
                <a:solidFill>
                  <a:srgbClr val="FF0000"/>
                </a:solidFill>
              </a:rPr>
              <a:t>Knipper</a:t>
            </a:r>
            <a:r>
              <a:rPr lang="en-US" dirty="0" smtClean="0">
                <a:solidFill>
                  <a:srgbClr val="FF0000"/>
                </a:solidFill>
              </a:rPr>
              <a:t> et al</a:t>
            </a:r>
            <a:r>
              <a:rPr lang="en-US" dirty="0">
                <a:solidFill>
                  <a:srgbClr val="FF0000"/>
                </a:solidFill>
              </a:rPr>
              <a:t>. </a:t>
            </a:r>
            <a:r>
              <a:rPr lang="en-US" dirty="0" smtClean="0">
                <a:solidFill>
                  <a:srgbClr val="FF0000"/>
                </a:solidFill>
              </a:rPr>
              <a:t>2015</a:t>
            </a:r>
          </a:p>
          <a:p>
            <a:r>
              <a:rPr lang="en-US" dirty="0" err="1" smtClean="0">
                <a:solidFill>
                  <a:srgbClr val="FF0000"/>
                </a:solidFill>
              </a:rPr>
              <a:t>Buikstra</a:t>
            </a:r>
            <a:r>
              <a:rPr lang="en-US" dirty="0" smtClean="0">
                <a:solidFill>
                  <a:srgbClr val="FF0000"/>
                </a:solidFill>
              </a:rPr>
              <a:t> &amp; </a:t>
            </a:r>
            <a:r>
              <a:rPr lang="en-US" dirty="0" err="1" smtClean="0">
                <a:solidFill>
                  <a:srgbClr val="FF0000"/>
                </a:solidFill>
              </a:rPr>
              <a:t>Lagia</a:t>
            </a:r>
            <a:r>
              <a:rPr lang="en-US" dirty="0" smtClean="0">
                <a:solidFill>
                  <a:srgbClr val="FF0000"/>
                </a:solidFill>
              </a:rPr>
              <a:t> 2009: 18</a:t>
            </a:r>
            <a:endParaRPr lang="en-US" dirty="0">
              <a:solidFill>
                <a:srgbClr val="FF0000"/>
              </a:solidFill>
            </a:endParaRPr>
          </a:p>
        </p:txBody>
      </p:sp>
      <p:sp>
        <p:nvSpPr>
          <p:cNvPr id="5" name="TextBox 4"/>
          <p:cNvSpPr txBox="1"/>
          <p:nvPr/>
        </p:nvSpPr>
        <p:spPr>
          <a:xfrm>
            <a:off x="2486113" y="195402"/>
            <a:ext cx="4344271" cy="369332"/>
          </a:xfrm>
          <a:prstGeom prst="rect">
            <a:avLst/>
          </a:prstGeom>
          <a:noFill/>
        </p:spPr>
        <p:txBody>
          <a:bodyPr wrap="none" rtlCol="0">
            <a:spAutoFit/>
          </a:bodyPr>
          <a:lstStyle/>
          <a:p>
            <a:r>
              <a:rPr lang="en-US" b="1" dirty="0" err="1" smtClean="0"/>
              <a:t>Lagia</a:t>
            </a:r>
            <a:r>
              <a:rPr lang="en-US" b="1" dirty="0" smtClean="0"/>
              <a:t> </a:t>
            </a:r>
            <a:r>
              <a:rPr lang="en-US" b="1" dirty="0"/>
              <a:t>2015</a:t>
            </a:r>
            <a:r>
              <a:rPr lang="en-US" b="1" dirty="0" smtClean="0"/>
              <a:t>. Athens:  Low overall inequality.  </a:t>
            </a:r>
            <a:endParaRPr lang="en-US" dirty="0"/>
          </a:p>
        </p:txBody>
      </p:sp>
    </p:spTree>
    <p:extLst>
      <p:ext uri="{BB962C8B-B14F-4D97-AF65-F5344CB8AC3E}">
        <p14:creationId xmlns:p14="http://schemas.microsoft.com/office/powerpoint/2010/main" val="7394146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03127" y="521698"/>
            <a:ext cx="6936915" cy="584776"/>
          </a:xfrm>
          <a:prstGeom prst="rect">
            <a:avLst/>
          </a:prstGeom>
          <a:noFill/>
        </p:spPr>
        <p:txBody>
          <a:bodyPr wrap="none" rtlCol="0">
            <a:spAutoFit/>
          </a:bodyPr>
          <a:lstStyle/>
          <a:p>
            <a:r>
              <a:rPr lang="en-US" sz="3200" dirty="0" smtClean="0"/>
              <a:t>Low Inequality. Greek world. House size.  </a:t>
            </a:r>
            <a:endParaRPr lang="en-US" sz="3200" dirty="0"/>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1061" r="10156" b="2107"/>
          <a:stretch/>
        </p:blipFill>
        <p:spPr bwMode="auto">
          <a:xfrm>
            <a:off x="973959" y="1480124"/>
            <a:ext cx="5480910" cy="50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6714771" y="1517388"/>
            <a:ext cx="228600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dirty="0" smtClean="0"/>
              <a:t>Larger </a:t>
            </a:r>
            <a:r>
              <a:rPr lang="en-US" dirty="0"/>
              <a:t>houses (75th percentile) </a:t>
            </a:r>
            <a:r>
              <a:rPr lang="en-US" dirty="0" smtClean="0"/>
              <a:t>compared to smaller </a:t>
            </a:r>
            <a:r>
              <a:rPr lang="en-US" dirty="0"/>
              <a:t>houses (25th percentile</a:t>
            </a:r>
            <a:r>
              <a:rPr lang="en-US" dirty="0" smtClean="0"/>
              <a:t>). </a:t>
            </a:r>
            <a:endParaRPr lang="en-US" dirty="0"/>
          </a:p>
          <a:p>
            <a:endParaRPr lang="en-US" dirty="0"/>
          </a:p>
          <a:p>
            <a:r>
              <a:rPr lang="en-US" sz="1600" dirty="0"/>
              <a:t>Source: </a:t>
            </a:r>
          </a:p>
          <a:p>
            <a:r>
              <a:rPr lang="en-US" sz="1600" dirty="0"/>
              <a:t>I. Morris 2004.</a:t>
            </a:r>
            <a:r>
              <a:rPr lang="en-US" dirty="0"/>
              <a:t> </a:t>
            </a:r>
          </a:p>
        </p:txBody>
      </p:sp>
    </p:spTree>
    <p:extLst>
      <p:ext uri="{BB962C8B-B14F-4D97-AF65-F5344CB8AC3E}">
        <p14:creationId xmlns:p14="http://schemas.microsoft.com/office/powerpoint/2010/main" val="243220336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Science and ancient history</a:t>
            </a:r>
            <a:endParaRPr lang="en-US" dirty="0"/>
          </a:p>
        </p:txBody>
      </p:sp>
      <p:sp>
        <p:nvSpPr>
          <p:cNvPr id="3" name="Content Placeholder 2"/>
          <p:cNvSpPr>
            <a:spLocks noGrp="1"/>
          </p:cNvSpPr>
          <p:nvPr>
            <p:ph idx="1"/>
          </p:nvPr>
        </p:nvSpPr>
        <p:spPr>
          <a:xfrm>
            <a:off x="457200" y="1600200"/>
            <a:ext cx="5319717" cy="4930774"/>
          </a:xfrm>
        </p:spPr>
        <p:txBody>
          <a:bodyPr>
            <a:normAutofit/>
          </a:bodyPr>
          <a:lstStyle/>
          <a:p>
            <a:r>
              <a:rPr lang="en-US" dirty="0"/>
              <a:t>D</a:t>
            </a:r>
            <a:r>
              <a:rPr lang="en-US" dirty="0" smtClean="0"/>
              <a:t>ata remains (by modern standards) </a:t>
            </a:r>
            <a:r>
              <a:rPr lang="en-US" dirty="0"/>
              <a:t>sparse and noisy, but </a:t>
            </a:r>
            <a:r>
              <a:rPr lang="en-US" dirty="0" smtClean="0"/>
              <a:t>is (I claim) adequate </a:t>
            </a:r>
            <a:r>
              <a:rPr lang="en-US" dirty="0"/>
              <a:t>for hypothesis testing.</a:t>
            </a:r>
          </a:p>
          <a:p>
            <a:r>
              <a:rPr lang="en-US" dirty="0" smtClean="0"/>
              <a:t>Historians </a:t>
            </a:r>
            <a:r>
              <a:rPr lang="en-US" dirty="0" smtClean="0"/>
              <a:t>of antiquity are now able to employ some of the theories, models, methods of contemporary social science. </a:t>
            </a:r>
          </a:p>
        </p:txBody>
      </p:sp>
      <p:pic>
        <p:nvPicPr>
          <p:cNvPr id="4" name="Picture 3"/>
          <p:cNvPicPr>
            <a:picLocks noChangeAspect="1"/>
          </p:cNvPicPr>
          <p:nvPr/>
        </p:nvPicPr>
        <p:blipFill>
          <a:blip r:embed="rId2"/>
          <a:stretch>
            <a:fillRect/>
          </a:stretch>
        </p:blipFill>
        <p:spPr>
          <a:xfrm>
            <a:off x="6131892" y="1919190"/>
            <a:ext cx="2650612" cy="3970180"/>
          </a:xfrm>
          <a:prstGeom prst="rect">
            <a:avLst/>
          </a:prstGeom>
        </p:spPr>
      </p:pic>
    </p:spTree>
    <p:extLst>
      <p:ext uri="{BB962C8B-B14F-4D97-AF65-F5344CB8AC3E}">
        <p14:creationId xmlns:p14="http://schemas.microsoft.com/office/powerpoint/2010/main" val="2952664757"/>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shot 2015-07-16 15.31.3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664" y="1183865"/>
            <a:ext cx="8509000" cy="5105400"/>
          </a:xfrm>
          <a:prstGeom prst="rect">
            <a:avLst/>
          </a:prstGeom>
        </p:spPr>
      </p:pic>
      <p:sp>
        <p:nvSpPr>
          <p:cNvPr id="5" name="TextBox 4"/>
          <p:cNvSpPr txBox="1"/>
          <p:nvPr/>
        </p:nvSpPr>
        <p:spPr>
          <a:xfrm>
            <a:off x="1094823" y="493618"/>
            <a:ext cx="7225355" cy="461665"/>
          </a:xfrm>
          <a:prstGeom prst="rect">
            <a:avLst/>
          </a:prstGeom>
          <a:noFill/>
        </p:spPr>
        <p:txBody>
          <a:bodyPr wrap="none" rtlCol="0">
            <a:spAutoFit/>
          </a:bodyPr>
          <a:lstStyle/>
          <a:p>
            <a:r>
              <a:rPr lang="en-US" sz="2400" dirty="0" err="1" smtClean="0"/>
              <a:t>Kron</a:t>
            </a:r>
            <a:r>
              <a:rPr lang="en-US" sz="2400" dirty="0" smtClean="0"/>
              <a:t> (Forthcoming) House size inequality Greek/Roman.  </a:t>
            </a:r>
            <a:endParaRPr lang="en-US" sz="2400" dirty="0"/>
          </a:p>
        </p:txBody>
      </p:sp>
    </p:spTree>
    <p:extLst>
      <p:ext uri="{BB962C8B-B14F-4D97-AF65-F5344CB8AC3E}">
        <p14:creationId xmlns:p14="http://schemas.microsoft.com/office/powerpoint/2010/main" val="272541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shot 2015-07-16 15.33.0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9639" y="1771659"/>
            <a:ext cx="8661400" cy="4813300"/>
          </a:xfrm>
          <a:prstGeom prst="rect">
            <a:avLst/>
          </a:prstGeom>
        </p:spPr>
      </p:pic>
      <p:sp>
        <p:nvSpPr>
          <p:cNvPr id="4" name="TextBox 3"/>
          <p:cNvSpPr txBox="1"/>
          <p:nvPr/>
        </p:nvSpPr>
        <p:spPr>
          <a:xfrm>
            <a:off x="990506" y="530881"/>
            <a:ext cx="7644598" cy="830997"/>
          </a:xfrm>
          <a:prstGeom prst="rect">
            <a:avLst/>
          </a:prstGeom>
          <a:noFill/>
        </p:spPr>
        <p:txBody>
          <a:bodyPr wrap="square" rtlCol="0">
            <a:spAutoFit/>
          </a:bodyPr>
          <a:lstStyle/>
          <a:p>
            <a:r>
              <a:rPr lang="en-US" sz="2400" dirty="0" err="1" smtClean="0"/>
              <a:t>Kron</a:t>
            </a:r>
            <a:r>
              <a:rPr lang="en-US" sz="2400" dirty="0" smtClean="0"/>
              <a:t> (Forthcoming). Increasing inequality in type-site house from Classical to Hellenistic to Roman eras. </a:t>
            </a:r>
            <a:endParaRPr lang="en-US" sz="2400" dirty="0"/>
          </a:p>
        </p:txBody>
      </p:sp>
      <p:sp>
        <p:nvSpPr>
          <p:cNvPr id="2" name="TextBox 1"/>
          <p:cNvSpPr txBox="1"/>
          <p:nvPr/>
        </p:nvSpPr>
        <p:spPr>
          <a:xfrm>
            <a:off x="7339953" y="3519127"/>
            <a:ext cx="1907343" cy="1412694"/>
          </a:xfrm>
          <a:prstGeom prst="rect">
            <a:avLst/>
          </a:prstGeom>
          <a:noFill/>
        </p:spPr>
        <p:txBody>
          <a:bodyPr wrap="none" rtlCol="0">
            <a:spAutoFit/>
          </a:bodyPr>
          <a:lstStyle/>
          <a:p>
            <a:pPr>
              <a:lnSpc>
                <a:spcPct val="120000"/>
              </a:lnSpc>
            </a:pPr>
            <a:r>
              <a:rPr lang="en-US" dirty="0" smtClean="0"/>
              <a:t>Classical</a:t>
            </a:r>
          </a:p>
          <a:p>
            <a:pPr>
              <a:lnSpc>
                <a:spcPct val="120000"/>
              </a:lnSpc>
            </a:pPr>
            <a:r>
              <a:rPr lang="en-US" dirty="0" smtClean="0"/>
              <a:t>Hellenistic</a:t>
            </a:r>
          </a:p>
          <a:p>
            <a:pPr>
              <a:lnSpc>
                <a:spcPct val="120000"/>
              </a:lnSpc>
            </a:pPr>
            <a:r>
              <a:rPr lang="en-US" dirty="0" smtClean="0"/>
              <a:t>Hellenistic/Roman</a:t>
            </a:r>
          </a:p>
          <a:p>
            <a:pPr>
              <a:lnSpc>
                <a:spcPct val="120000"/>
              </a:lnSpc>
            </a:pPr>
            <a:r>
              <a:rPr lang="en-US" dirty="0" smtClean="0"/>
              <a:t>Roman  </a:t>
            </a:r>
            <a:endParaRPr lang="en-US" dirty="0"/>
          </a:p>
        </p:txBody>
      </p:sp>
    </p:spTree>
    <p:extLst>
      <p:ext uri="{BB962C8B-B14F-4D97-AF65-F5344CB8AC3E}">
        <p14:creationId xmlns:p14="http://schemas.microsoft.com/office/powerpoint/2010/main" val="201193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Explaining classical Greek economy. High growth &amp; low inequality</a:t>
            </a:r>
            <a:endParaRPr lang="en-US" dirty="0"/>
          </a:p>
        </p:txBody>
      </p:sp>
      <p:sp>
        <p:nvSpPr>
          <p:cNvPr id="3" name="Content Placeholder 2"/>
          <p:cNvSpPr>
            <a:spLocks noGrp="1"/>
          </p:cNvSpPr>
          <p:nvPr>
            <p:ph idx="1"/>
          </p:nvPr>
        </p:nvSpPr>
        <p:spPr/>
        <p:txBody>
          <a:bodyPr/>
          <a:lstStyle/>
          <a:p>
            <a:pPr marL="0" indent="0">
              <a:buNone/>
            </a:pPr>
            <a:r>
              <a:rPr lang="en-US" dirty="0" smtClean="0"/>
              <a:t>Hypothesis: </a:t>
            </a:r>
          </a:p>
          <a:p>
            <a:pPr marL="0" indent="0">
              <a:buNone/>
            </a:pPr>
            <a:r>
              <a:rPr lang="en-US" dirty="0" smtClean="0">
                <a:solidFill>
                  <a:srgbClr val="000000"/>
                </a:solidFill>
              </a:rPr>
              <a:t>Fair rules (equal &amp; open access to </a:t>
            </a:r>
            <a:r>
              <a:rPr lang="en-US" b="1" dirty="0" smtClean="0">
                <a:solidFill>
                  <a:srgbClr val="000000"/>
                </a:solidFill>
              </a:rPr>
              <a:t>institutions</a:t>
            </a:r>
            <a:r>
              <a:rPr lang="en-US" dirty="0" smtClean="0">
                <a:solidFill>
                  <a:srgbClr val="000000"/>
                </a:solidFill>
              </a:rPr>
              <a:t>) and fierce </a:t>
            </a:r>
            <a:r>
              <a:rPr lang="en-US" b="1" dirty="0" smtClean="0">
                <a:solidFill>
                  <a:srgbClr val="000000"/>
                </a:solidFill>
              </a:rPr>
              <a:t>competition</a:t>
            </a:r>
            <a:r>
              <a:rPr lang="en-US" dirty="0" smtClean="0">
                <a:solidFill>
                  <a:srgbClr val="000000"/>
                </a:solidFill>
              </a:rPr>
              <a:t> </a:t>
            </a:r>
            <a:r>
              <a:rPr lang="en-US" dirty="0">
                <a:solidFill>
                  <a:srgbClr val="000000"/>
                </a:solidFill>
              </a:rPr>
              <a:t>within a market-like ecology of states </a:t>
            </a:r>
            <a:r>
              <a:rPr lang="en-US" i="1" dirty="0" smtClean="0">
                <a:solidFill>
                  <a:srgbClr val="000000"/>
                </a:solidFill>
              </a:rPr>
              <a:t>incentivized capital investment </a:t>
            </a:r>
            <a:r>
              <a:rPr lang="en-US" dirty="0" smtClean="0">
                <a:solidFill>
                  <a:srgbClr val="000000"/>
                </a:solidFill>
              </a:rPr>
              <a:t>(human, social, financial) and </a:t>
            </a:r>
            <a:r>
              <a:rPr lang="en-US" i="1" dirty="0" smtClean="0">
                <a:solidFill>
                  <a:srgbClr val="000000"/>
                </a:solidFill>
              </a:rPr>
              <a:t>rewarded innovation</a:t>
            </a:r>
            <a:r>
              <a:rPr lang="en-US" dirty="0" smtClean="0">
                <a:solidFill>
                  <a:srgbClr val="000000"/>
                </a:solidFill>
              </a:rPr>
              <a:t> (by individuals and by states), </a:t>
            </a:r>
            <a:r>
              <a:rPr lang="en-US" dirty="0">
                <a:solidFill>
                  <a:srgbClr val="000000"/>
                </a:solidFill>
              </a:rPr>
              <a:t>while </a:t>
            </a:r>
            <a:r>
              <a:rPr lang="en-US" i="1" dirty="0">
                <a:solidFill>
                  <a:srgbClr val="000000"/>
                </a:solidFill>
              </a:rPr>
              <a:t>lowering</a:t>
            </a:r>
            <a:r>
              <a:rPr lang="en-US" dirty="0">
                <a:solidFill>
                  <a:srgbClr val="000000"/>
                </a:solidFill>
              </a:rPr>
              <a:t> </a:t>
            </a:r>
            <a:r>
              <a:rPr lang="en-US" i="1" dirty="0">
                <a:solidFill>
                  <a:srgbClr val="000000"/>
                </a:solidFill>
              </a:rPr>
              <a:t>transaction costs</a:t>
            </a:r>
            <a:r>
              <a:rPr lang="en-US" dirty="0">
                <a:solidFill>
                  <a:srgbClr val="000000"/>
                </a:solidFill>
              </a:rPr>
              <a:t>.</a:t>
            </a:r>
          </a:p>
          <a:p>
            <a:pPr marL="0" indent="0">
              <a:buNone/>
            </a:pPr>
            <a:endParaRPr lang="en-US" dirty="0"/>
          </a:p>
        </p:txBody>
      </p:sp>
    </p:spTree>
    <p:extLst>
      <p:ext uri="{BB962C8B-B14F-4D97-AF65-F5344CB8AC3E}">
        <p14:creationId xmlns:p14="http://schemas.microsoft.com/office/powerpoint/2010/main" val="2735257090"/>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6200000">
            <a:off x="364627" y="4556465"/>
            <a:ext cx="1160893" cy="830997"/>
          </a:xfrm>
          <a:prstGeom prst="rect">
            <a:avLst/>
          </a:prstGeom>
          <a:noFill/>
        </p:spPr>
        <p:txBody>
          <a:bodyPr wrap="square" rtlCol="0">
            <a:spAutoFit/>
          </a:bodyPr>
          <a:lstStyle/>
          <a:p>
            <a:pPr algn="ctr"/>
            <a:r>
              <a:rPr lang="en-US" sz="2400" dirty="0" smtClean="0"/>
              <a:t>Political inputs</a:t>
            </a:r>
            <a:endParaRPr lang="en-US" sz="2400" dirty="0"/>
          </a:p>
        </p:txBody>
      </p:sp>
      <p:sp>
        <p:nvSpPr>
          <p:cNvPr id="5" name="TextBox 4"/>
          <p:cNvSpPr txBox="1"/>
          <p:nvPr/>
        </p:nvSpPr>
        <p:spPr>
          <a:xfrm rot="16200000">
            <a:off x="196066" y="458173"/>
            <a:ext cx="1471087" cy="830997"/>
          </a:xfrm>
          <a:prstGeom prst="rect">
            <a:avLst/>
          </a:prstGeom>
          <a:noFill/>
        </p:spPr>
        <p:txBody>
          <a:bodyPr wrap="square" rtlCol="0">
            <a:spAutoFit/>
          </a:bodyPr>
          <a:lstStyle/>
          <a:p>
            <a:pPr algn="ctr"/>
            <a:r>
              <a:rPr lang="en-US" sz="2400" dirty="0" smtClean="0"/>
              <a:t>Economic outcomes</a:t>
            </a:r>
            <a:endParaRPr lang="en-US" sz="2400" dirty="0"/>
          </a:p>
        </p:txBody>
      </p:sp>
      <p:sp>
        <p:nvSpPr>
          <p:cNvPr id="7" name="TextBox 6"/>
          <p:cNvSpPr txBox="1"/>
          <p:nvPr/>
        </p:nvSpPr>
        <p:spPr>
          <a:xfrm rot="16200000">
            <a:off x="105632" y="2569480"/>
            <a:ext cx="1651959" cy="830997"/>
          </a:xfrm>
          <a:prstGeom prst="rect">
            <a:avLst/>
          </a:prstGeom>
          <a:noFill/>
        </p:spPr>
        <p:txBody>
          <a:bodyPr wrap="square" rtlCol="0">
            <a:spAutoFit/>
          </a:bodyPr>
          <a:lstStyle/>
          <a:p>
            <a:pPr algn="ctr"/>
            <a:r>
              <a:rPr lang="en-US" sz="2400" dirty="0" smtClean="0"/>
              <a:t>Behavioral choices </a:t>
            </a:r>
            <a:endParaRPr lang="en-US" sz="2400" dirty="0"/>
          </a:p>
        </p:txBody>
      </p:sp>
      <p:sp>
        <p:nvSpPr>
          <p:cNvPr id="8" name="Right Arrow 7"/>
          <p:cNvSpPr/>
          <p:nvPr/>
        </p:nvSpPr>
        <p:spPr>
          <a:xfrm rot="16200000">
            <a:off x="706967" y="3810958"/>
            <a:ext cx="342900" cy="342900"/>
          </a:xfrm>
          <a:prstGeom prst="rightArrow">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Right Arrow 8"/>
          <p:cNvSpPr/>
          <p:nvPr/>
        </p:nvSpPr>
        <p:spPr>
          <a:xfrm rot="16200000">
            <a:off x="706967" y="1644649"/>
            <a:ext cx="342900" cy="342900"/>
          </a:xfrm>
          <a:prstGeom prst="rightArrow">
            <a:avLst>
              <a:gd name="adj1" fmla="val 50000"/>
              <a:gd name="adj2" fmla="val 62346"/>
            </a:avLst>
          </a:prstGeom>
          <a:solidFill>
            <a:schemeClr val="bg1">
              <a:lumMod val="7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1" name="Straight Connector 10"/>
          <p:cNvCxnSpPr/>
          <p:nvPr/>
        </p:nvCxnSpPr>
        <p:spPr>
          <a:xfrm flipH="1">
            <a:off x="1347109" y="0"/>
            <a:ext cx="2" cy="566939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descr="05-01_Ober_fig.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0799" y="0"/>
            <a:ext cx="7203201" cy="6858000"/>
          </a:xfrm>
          <a:prstGeom prst="rect">
            <a:avLst/>
          </a:prstGeom>
        </p:spPr>
      </p:pic>
    </p:spTree>
    <p:extLst>
      <p:ext uri="{BB962C8B-B14F-4D97-AF65-F5344CB8AC3E}">
        <p14:creationId xmlns:p14="http://schemas.microsoft.com/office/powerpoint/2010/main" val="3797215608"/>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25396" y="736621"/>
            <a:ext cx="6458619" cy="523220"/>
          </a:xfrm>
          <a:prstGeom prst="rect">
            <a:avLst/>
          </a:prstGeom>
          <a:noFill/>
        </p:spPr>
        <p:txBody>
          <a:bodyPr wrap="none" rtlCol="0">
            <a:spAutoFit/>
          </a:bodyPr>
          <a:lstStyle/>
          <a:p>
            <a:r>
              <a:rPr lang="en-US" sz="2800" b="1" dirty="0" smtClean="0"/>
              <a:t>Greek </a:t>
            </a:r>
            <a:r>
              <a:rPr lang="en-US" sz="2800" b="1" dirty="0" smtClean="0"/>
              <a:t>polis development, ca. 850-450 BCE</a:t>
            </a:r>
          </a:p>
        </p:txBody>
      </p:sp>
      <p:sp>
        <p:nvSpPr>
          <p:cNvPr id="7" name="TextBox 6"/>
          <p:cNvSpPr txBox="1"/>
          <p:nvPr/>
        </p:nvSpPr>
        <p:spPr>
          <a:xfrm>
            <a:off x="1141131" y="1600929"/>
            <a:ext cx="7527780" cy="4401205"/>
          </a:xfrm>
          <a:prstGeom prst="rect">
            <a:avLst/>
          </a:prstGeom>
          <a:noFill/>
        </p:spPr>
        <p:txBody>
          <a:bodyPr wrap="square" rtlCol="0">
            <a:spAutoFit/>
          </a:bodyPr>
          <a:lstStyle/>
          <a:p>
            <a:pPr marL="285750" indent="-285750">
              <a:buFont typeface="Arial"/>
              <a:buChar char="•"/>
            </a:pPr>
            <a:r>
              <a:rPr lang="en-US" sz="2800" dirty="0" smtClean="0"/>
              <a:t>11</a:t>
            </a:r>
            <a:r>
              <a:rPr lang="en-US" sz="2800" baseline="30000" dirty="0" smtClean="0"/>
              <a:t>th</a:t>
            </a:r>
            <a:r>
              <a:rPr lang="en-US" sz="2800" dirty="0" smtClean="0"/>
              <a:t>-10</a:t>
            </a:r>
            <a:r>
              <a:rPr lang="en-US" sz="2800" baseline="30000" dirty="0" smtClean="0"/>
              <a:t>th</a:t>
            </a:r>
            <a:r>
              <a:rPr lang="en-US" sz="2800" dirty="0" smtClean="0"/>
              <a:t> c: Following collapse, egalitarian* poverty in small, geographically isolated villages</a:t>
            </a:r>
          </a:p>
          <a:p>
            <a:pPr marL="285750" indent="-285750">
              <a:buFont typeface="Arial"/>
              <a:buChar char="•"/>
            </a:pPr>
            <a:r>
              <a:rPr lang="en-US" sz="2800" dirty="0"/>
              <a:t>9</a:t>
            </a:r>
            <a:r>
              <a:rPr lang="en-US" sz="2800" baseline="30000" dirty="0"/>
              <a:t>th </a:t>
            </a:r>
            <a:r>
              <a:rPr lang="en-US" sz="2800" dirty="0"/>
              <a:t> to </a:t>
            </a:r>
            <a:r>
              <a:rPr lang="en-US" sz="2800" dirty="0" smtClean="0"/>
              <a:t>6th c: Recovery: </a:t>
            </a:r>
            <a:r>
              <a:rPr lang="en-US" sz="2800" b="1" dirty="0" smtClean="0"/>
              <a:t>competition</a:t>
            </a:r>
            <a:r>
              <a:rPr lang="en-US" sz="2800" dirty="0" smtClean="0"/>
              <a:t> favors communities with high mobilization &amp; morale</a:t>
            </a:r>
          </a:p>
          <a:p>
            <a:pPr marL="914400" lvl="1" indent="-457200">
              <a:buFont typeface="Lucida Grande"/>
              <a:buChar char="-"/>
            </a:pPr>
            <a:r>
              <a:rPr lang="en-US" sz="2800" dirty="0" smtClean="0"/>
              <a:t>Innovative </a:t>
            </a:r>
            <a:r>
              <a:rPr lang="en-US" sz="2800" b="1" dirty="0" smtClean="0"/>
              <a:t>egalitarian</a:t>
            </a:r>
            <a:r>
              <a:rPr lang="en-US" sz="2800" b="1" dirty="0" smtClean="0"/>
              <a:t>*civic </a:t>
            </a:r>
            <a:r>
              <a:rPr lang="en-US" sz="2800" b="1" dirty="0" smtClean="0"/>
              <a:t>institutions </a:t>
            </a:r>
            <a:r>
              <a:rPr lang="en-US" sz="2800" dirty="0" smtClean="0"/>
              <a:t>(Sparta</a:t>
            </a:r>
            <a:r>
              <a:rPr lang="en-US" sz="2800" dirty="0"/>
              <a:t>, </a:t>
            </a:r>
            <a:r>
              <a:rPr lang="en-US" sz="2800" dirty="0" smtClean="0"/>
              <a:t>Athens</a:t>
            </a:r>
            <a:r>
              <a:rPr lang="en-US" sz="2800" dirty="0"/>
              <a:t>) stabilize equality of high political standing among many adult males </a:t>
            </a:r>
          </a:p>
          <a:p>
            <a:pPr marL="914400" lvl="1" indent="-457200">
              <a:buFont typeface="Lucida Grande"/>
              <a:buChar char="-"/>
            </a:pPr>
            <a:r>
              <a:rPr lang="en-US" sz="2800" dirty="0" smtClean="0"/>
              <a:t>More </a:t>
            </a:r>
            <a:r>
              <a:rPr lang="en-US" sz="2800" dirty="0" smtClean="0"/>
              <a:t>egalitarian/civic </a:t>
            </a:r>
            <a:r>
              <a:rPr lang="en-US" sz="2800" dirty="0" smtClean="0"/>
              <a:t>states </a:t>
            </a:r>
            <a:r>
              <a:rPr lang="en-US" sz="2800" b="1" dirty="0" smtClean="0"/>
              <a:t>mobilize more high-morale warriors</a:t>
            </a:r>
          </a:p>
          <a:p>
            <a:pPr marL="285750" indent="-285750">
              <a:buFont typeface="Arial"/>
              <a:buChar char="•"/>
            </a:pPr>
            <a:endParaRPr lang="en-US" sz="2800" dirty="0" smtClean="0"/>
          </a:p>
        </p:txBody>
      </p:sp>
      <p:sp>
        <p:nvSpPr>
          <p:cNvPr id="4" name="TextBox 3"/>
          <p:cNvSpPr txBox="1"/>
          <p:nvPr/>
        </p:nvSpPr>
        <p:spPr>
          <a:xfrm>
            <a:off x="690200" y="6302942"/>
            <a:ext cx="7520245" cy="369332"/>
          </a:xfrm>
          <a:prstGeom prst="rect">
            <a:avLst/>
          </a:prstGeom>
          <a:noFill/>
        </p:spPr>
        <p:txBody>
          <a:bodyPr wrap="none" rtlCol="0">
            <a:spAutoFit/>
          </a:bodyPr>
          <a:lstStyle/>
          <a:p>
            <a:r>
              <a:rPr lang="en-US" dirty="0" smtClean="0"/>
              <a:t>*Egalitarian, that is, compared to hierarchical king-centered </a:t>
            </a:r>
            <a:r>
              <a:rPr lang="en-US" dirty="0" err="1" smtClean="0"/>
              <a:t>premodern</a:t>
            </a:r>
            <a:r>
              <a:rPr lang="en-US" dirty="0" smtClean="0"/>
              <a:t> states</a:t>
            </a:r>
            <a:endParaRPr lang="en-US" dirty="0"/>
          </a:p>
        </p:txBody>
      </p:sp>
    </p:spTree>
    <p:extLst>
      <p:ext uri="{BB962C8B-B14F-4D97-AF65-F5344CB8AC3E}">
        <p14:creationId xmlns:p14="http://schemas.microsoft.com/office/powerpoint/2010/main" val="413894734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5057" y="772423"/>
            <a:ext cx="6458619" cy="523220"/>
          </a:xfrm>
          <a:prstGeom prst="rect">
            <a:avLst/>
          </a:prstGeom>
          <a:noFill/>
        </p:spPr>
        <p:txBody>
          <a:bodyPr wrap="none" rtlCol="0">
            <a:spAutoFit/>
          </a:bodyPr>
          <a:lstStyle/>
          <a:p>
            <a:r>
              <a:rPr lang="en-US" sz="2800" b="1" dirty="0" smtClean="0"/>
              <a:t>Greek </a:t>
            </a:r>
            <a:r>
              <a:rPr lang="en-US" sz="2800" b="1" dirty="0" smtClean="0"/>
              <a:t>polis development, ca. 850-450 BCE</a:t>
            </a:r>
          </a:p>
        </p:txBody>
      </p:sp>
      <p:sp>
        <p:nvSpPr>
          <p:cNvPr id="7" name="TextBox 6"/>
          <p:cNvSpPr txBox="1"/>
          <p:nvPr/>
        </p:nvSpPr>
        <p:spPr>
          <a:xfrm>
            <a:off x="1007459" y="1568364"/>
            <a:ext cx="7527780" cy="5262980"/>
          </a:xfrm>
          <a:prstGeom prst="rect">
            <a:avLst/>
          </a:prstGeom>
          <a:noFill/>
        </p:spPr>
        <p:txBody>
          <a:bodyPr wrap="square" rtlCol="0">
            <a:spAutoFit/>
          </a:bodyPr>
          <a:lstStyle/>
          <a:p>
            <a:pPr marL="285750" indent="-285750">
              <a:buFont typeface="Arial"/>
              <a:buChar char="•"/>
            </a:pPr>
            <a:r>
              <a:rPr lang="en-US" sz="2800" dirty="0" smtClean="0"/>
              <a:t>Egalitarian/civic </a:t>
            </a:r>
            <a:r>
              <a:rPr lang="en-US" sz="2800" dirty="0" smtClean="0"/>
              <a:t>regimes are </a:t>
            </a:r>
            <a:r>
              <a:rPr lang="en-US" sz="2800" b="1" dirty="0" smtClean="0"/>
              <a:t>adaptive</a:t>
            </a:r>
            <a:r>
              <a:rPr lang="en-US" sz="2800" dirty="0" smtClean="0"/>
              <a:t> in a multi-state ecology, dominate neighbors, get &amp; stay bigger</a:t>
            </a:r>
          </a:p>
          <a:p>
            <a:pPr marL="914400" lvl="1" indent="-457200">
              <a:buFont typeface="Lucida Grande"/>
              <a:buChar char="-"/>
            </a:pPr>
            <a:r>
              <a:rPr lang="en-US" sz="2800" dirty="0"/>
              <a:t>But </a:t>
            </a:r>
            <a:r>
              <a:rPr lang="en-US" sz="2800" b="1" dirty="0"/>
              <a:t>strong local &amp; civic identity limits territorial expansion </a:t>
            </a:r>
            <a:r>
              <a:rPr lang="en-US" sz="2800" dirty="0"/>
              <a:t>of </a:t>
            </a:r>
            <a:r>
              <a:rPr lang="en-US" sz="2800" dirty="0" smtClean="0"/>
              <a:t>any  given polis</a:t>
            </a:r>
            <a:endParaRPr lang="en-US" sz="2800" dirty="0"/>
          </a:p>
          <a:p>
            <a:pPr marL="285750" indent="-285750">
              <a:buFont typeface="Arial"/>
              <a:buChar char="•"/>
            </a:pPr>
            <a:r>
              <a:rPr lang="en-US" sz="2800" dirty="0" smtClean="0"/>
              <a:t>Population pressure drives </a:t>
            </a:r>
            <a:r>
              <a:rPr lang="en-US" sz="2800" b="1" dirty="0" smtClean="0"/>
              <a:t>colonization </a:t>
            </a:r>
            <a:r>
              <a:rPr lang="en-US" sz="2800" dirty="0" smtClean="0"/>
              <a:t>(foundation of new independent Greeks states) </a:t>
            </a:r>
            <a:endParaRPr lang="en-US" sz="2800" dirty="0"/>
          </a:p>
          <a:p>
            <a:pPr marL="914400" lvl="1" indent="-457200">
              <a:buFont typeface="Lucida Grande"/>
              <a:buChar char="-"/>
            </a:pPr>
            <a:r>
              <a:rPr lang="en-US" sz="2800" dirty="0"/>
              <a:t>C</a:t>
            </a:r>
            <a:r>
              <a:rPr lang="en-US" sz="2800" dirty="0" smtClean="0"/>
              <a:t>itizen-centered institutions make Greeks effective colonizers </a:t>
            </a:r>
            <a:r>
              <a:rPr lang="en-US" sz="2800" dirty="0" smtClean="0"/>
              <a:t>enables expansion into non-Greek territories (Sicily, N Africa)</a:t>
            </a:r>
            <a:endParaRPr lang="en-US" sz="2800" dirty="0" smtClean="0"/>
          </a:p>
          <a:p>
            <a:pPr lvl="1"/>
            <a:r>
              <a:rPr lang="en-US" sz="2800" dirty="0" smtClean="0"/>
              <a:t>–&gt; </a:t>
            </a:r>
            <a:r>
              <a:rPr lang="en-US" sz="2800" b="1" dirty="0" smtClean="0"/>
              <a:t>Colonization rewards citizen-centered rules</a:t>
            </a:r>
            <a:endParaRPr lang="en-US" sz="2800" b="1" dirty="0"/>
          </a:p>
          <a:p>
            <a:pPr marL="285750" indent="-285750">
              <a:buFont typeface="Arial"/>
              <a:buChar char="•"/>
            </a:pPr>
            <a:endParaRPr lang="en-US" sz="2800" dirty="0" smtClean="0"/>
          </a:p>
        </p:txBody>
      </p:sp>
    </p:spTree>
    <p:extLst>
      <p:ext uri="{BB962C8B-B14F-4D97-AF65-F5344CB8AC3E}">
        <p14:creationId xmlns:p14="http://schemas.microsoft.com/office/powerpoint/2010/main" val="227541224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1388" y="793231"/>
            <a:ext cx="6458619" cy="523220"/>
          </a:xfrm>
          <a:prstGeom prst="rect">
            <a:avLst/>
          </a:prstGeom>
          <a:noFill/>
        </p:spPr>
        <p:txBody>
          <a:bodyPr wrap="none" rtlCol="0">
            <a:spAutoFit/>
          </a:bodyPr>
          <a:lstStyle/>
          <a:p>
            <a:r>
              <a:rPr lang="en-US" sz="2800" b="1" dirty="0" smtClean="0"/>
              <a:t>Greek </a:t>
            </a:r>
            <a:r>
              <a:rPr lang="en-US" sz="2800" b="1" dirty="0" smtClean="0"/>
              <a:t>polis development, ca. 850-450 BCE</a:t>
            </a:r>
          </a:p>
        </p:txBody>
      </p:sp>
      <p:sp>
        <p:nvSpPr>
          <p:cNvPr id="7" name="TextBox 6"/>
          <p:cNvSpPr txBox="1"/>
          <p:nvPr/>
        </p:nvSpPr>
        <p:spPr>
          <a:xfrm>
            <a:off x="1024169" y="1776820"/>
            <a:ext cx="7527780" cy="3816430"/>
          </a:xfrm>
          <a:prstGeom prst="rect">
            <a:avLst/>
          </a:prstGeom>
          <a:noFill/>
        </p:spPr>
        <p:txBody>
          <a:bodyPr wrap="square" rtlCol="0">
            <a:spAutoFit/>
          </a:bodyPr>
          <a:lstStyle/>
          <a:p>
            <a:pPr marL="285750" indent="-285750">
              <a:buFont typeface="Arial"/>
              <a:buChar char="•"/>
            </a:pPr>
            <a:r>
              <a:rPr lang="en-US" sz="2800" dirty="0" smtClean="0"/>
              <a:t>Colonization </a:t>
            </a:r>
            <a:r>
              <a:rPr lang="en-US" sz="2800" b="1" dirty="0" smtClean="0"/>
              <a:t>rewards specialization &amp; exchange  </a:t>
            </a:r>
            <a:r>
              <a:rPr lang="en-US" sz="2800" dirty="0" smtClean="0"/>
              <a:t>(Sicilian wheat for </a:t>
            </a:r>
            <a:r>
              <a:rPr lang="en-US" sz="2800" dirty="0" smtClean="0"/>
              <a:t>Athenian vases) </a:t>
            </a:r>
            <a:endParaRPr lang="en-US" sz="2800" dirty="0" smtClean="0"/>
          </a:p>
          <a:p>
            <a:pPr marL="285750" indent="-285750">
              <a:buFont typeface="Arial"/>
              <a:buChar char="•"/>
            </a:pPr>
            <a:r>
              <a:rPr lang="en-US" sz="2800" b="1" dirty="0"/>
              <a:t>E</a:t>
            </a:r>
            <a:r>
              <a:rPr lang="en-US" sz="2800" b="1" dirty="0" smtClean="0"/>
              <a:t>galitarian rules reward high individual human capital investments </a:t>
            </a:r>
            <a:r>
              <a:rPr lang="en-US" sz="2800" dirty="0" smtClean="0"/>
              <a:t>(Spartan infantry training, Athenian pottery industry) &gt; </a:t>
            </a:r>
            <a:r>
              <a:rPr lang="en-US" sz="2800" b="1" dirty="0" smtClean="0"/>
              <a:t>more specialization</a:t>
            </a:r>
          </a:p>
          <a:p>
            <a:pPr marL="285750" indent="-285750">
              <a:buFont typeface="Arial"/>
              <a:buChar char="•"/>
            </a:pPr>
            <a:r>
              <a:rPr lang="en-US" sz="2800" b="1" dirty="0" smtClean="0"/>
              <a:t>Information</a:t>
            </a:r>
            <a:r>
              <a:rPr lang="en-US" sz="2800" dirty="0" smtClean="0"/>
              <a:t> exchange, </a:t>
            </a:r>
            <a:r>
              <a:rPr lang="en-US" sz="2800" dirty="0"/>
              <a:t>inter-state </a:t>
            </a:r>
            <a:r>
              <a:rPr lang="en-US" sz="2800" b="1" dirty="0"/>
              <a:t>learning</a:t>
            </a:r>
            <a:r>
              <a:rPr lang="en-US" sz="2800" dirty="0"/>
              <a:t> and </a:t>
            </a:r>
            <a:r>
              <a:rPr lang="en-US" sz="2800" dirty="0" smtClean="0"/>
              <a:t>competitive </a:t>
            </a:r>
            <a:r>
              <a:rPr lang="en-US" sz="2800" b="1" dirty="0" smtClean="0"/>
              <a:t>emulation</a:t>
            </a:r>
            <a:r>
              <a:rPr lang="en-US" sz="2800" dirty="0" smtClean="0"/>
              <a:t> drive some tendency to</a:t>
            </a:r>
            <a:r>
              <a:rPr lang="en-US" sz="2800" b="1" dirty="0" smtClean="0"/>
              <a:t> </a:t>
            </a:r>
            <a:r>
              <a:rPr lang="en-US" sz="2800" b="1" dirty="0">
                <a:solidFill>
                  <a:srgbClr val="FF0000"/>
                </a:solidFill>
              </a:rPr>
              <a:t>convergence on </a:t>
            </a:r>
            <a:r>
              <a:rPr lang="en-US" sz="2800" b="1" dirty="0" smtClean="0">
                <a:solidFill>
                  <a:srgbClr val="FF0000"/>
                </a:solidFill>
              </a:rPr>
              <a:t>“</a:t>
            </a:r>
            <a:r>
              <a:rPr lang="en-US" sz="2800" b="1" dirty="0" smtClean="0">
                <a:solidFill>
                  <a:srgbClr val="FF0000"/>
                </a:solidFill>
              </a:rPr>
              <a:t>institutional </a:t>
            </a:r>
            <a:r>
              <a:rPr lang="en-US" sz="2800" b="1" dirty="0" smtClean="0">
                <a:solidFill>
                  <a:srgbClr val="FF0000"/>
                </a:solidFill>
              </a:rPr>
              <a:t>best </a:t>
            </a:r>
            <a:r>
              <a:rPr lang="en-US" sz="2800" b="1" dirty="0" smtClean="0">
                <a:solidFill>
                  <a:srgbClr val="FF0000"/>
                </a:solidFill>
              </a:rPr>
              <a:t>practices”</a:t>
            </a:r>
            <a:endParaRPr lang="en-US" sz="2800" dirty="0"/>
          </a:p>
          <a:p>
            <a:pPr marL="285750" indent="-285750">
              <a:buFont typeface="Arial"/>
              <a:buChar char="•"/>
            </a:pPr>
            <a:endParaRPr lang="en-US" dirty="0" smtClean="0"/>
          </a:p>
        </p:txBody>
      </p:sp>
    </p:spTree>
    <p:extLst>
      <p:ext uri="{BB962C8B-B14F-4D97-AF65-F5344CB8AC3E}">
        <p14:creationId xmlns:p14="http://schemas.microsoft.com/office/powerpoint/2010/main" val="403614740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7557" y="725539"/>
            <a:ext cx="5278748" cy="4985980"/>
          </a:xfrm>
          <a:prstGeom prst="rect">
            <a:avLst/>
          </a:prstGeom>
          <a:noFill/>
        </p:spPr>
        <p:txBody>
          <a:bodyPr wrap="square" rtlCol="0">
            <a:spAutoFit/>
          </a:bodyPr>
          <a:lstStyle/>
          <a:p>
            <a:r>
              <a:rPr lang="en-US" sz="3600" dirty="0"/>
              <a:t>P</a:t>
            </a:r>
            <a:r>
              <a:rPr lang="en-US" sz="3600" dirty="0" smtClean="0"/>
              <a:t>rediction following from hypothesis: </a:t>
            </a:r>
          </a:p>
          <a:p>
            <a:endParaRPr lang="en-US" sz="3600" dirty="0"/>
          </a:p>
          <a:p>
            <a:r>
              <a:rPr lang="en-US" sz="3200" dirty="0" smtClean="0"/>
              <a:t>Institutions featuring fair rules and offering competitive advantage will prove </a:t>
            </a:r>
            <a:r>
              <a:rPr lang="en-US" sz="3200" i="1" dirty="0" smtClean="0"/>
              <a:t>adaptive</a:t>
            </a:r>
            <a:r>
              <a:rPr lang="en-US" sz="3200" dirty="0" smtClean="0"/>
              <a:t>, and will be </a:t>
            </a:r>
            <a:r>
              <a:rPr lang="en-US" sz="3200" i="1" dirty="0" smtClean="0"/>
              <a:t>widely adopted</a:t>
            </a:r>
            <a:r>
              <a:rPr lang="en-US" sz="3200" dirty="0" smtClean="0"/>
              <a:t> across the ecology of Greek city-states. </a:t>
            </a:r>
          </a:p>
          <a:p>
            <a:endParaRPr lang="en-US" dirty="0"/>
          </a:p>
        </p:txBody>
      </p:sp>
    </p:spTree>
    <p:extLst>
      <p:ext uri="{BB962C8B-B14F-4D97-AF65-F5344CB8AC3E}">
        <p14:creationId xmlns:p14="http://schemas.microsoft.com/office/powerpoint/2010/main" val="1115641026"/>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67557" y="725539"/>
            <a:ext cx="5341466" cy="4985980"/>
          </a:xfrm>
          <a:prstGeom prst="rect">
            <a:avLst/>
          </a:prstGeom>
          <a:noFill/>
        </p:spPr>
        <p:txBody>
          <a:bodyPr wrap="square" rtlCol="0">
            <a:spAutoFit/>
          </a:bodyPr>
          <a:lstStyle/>
          <a:p>
            <a:r>
              <a:rPr lang="en-US" sz="3600" dirty="0"/>
              <a:t>P</a:t>
            </a:r>
            <a:r>
              <a:rPr lang="en-US" sz="3600" dirty="0" smtClean="0"/>
              <a:t>rediction following from hypothesis: </a:t>
            </a:r>
          </a:p>
          <a:p>
            <a:endParaRPr lang="en-US" sz="3600" dirty="0"/>
          </a:p>
          <a:p>
            <a:r>
              <a:rPr lang="en-US" sz="3200" dirty="0" smtClean="0"/>
              <a:t>Institutions featuring fair rules and offering competitive advantage will prove </a:t>
            </a:r>
            <a:r>
              <a:rPr lang="en-US" sz="3200" i="1" dirty="0" smtClean="0"/>
              <a:t>adaptive</a:t>
            </a:r>
            <a:r>
              <a:rPr lang="en-US" sz="3200" dirty="0" smtClean="0"/>
              <a:t>, and will be </a:t>
            </a:r>
            <a:r>
              <a:rPr lang="en-US" sz="3200" i="1" dirty="0" smtClean="0"/>
              <a:t>widely adopted</a:t>
            </a:r>
            <a:r>
              <a:rPr lang="en-US" sz="3200" dirty="0" smtClean="0"/>
              <a:t> across the ecology of Greek city-states. </a:t>
            </a:r>
          </a:p>
          <a:p>
            <a:endParaRPr lang="en-US" dirty="0"/>
          </a:p>
        </p:txBody>
      </p:sp>
      <p:sp>
        <p:nvSpPr>
          <p:cNvPr id="4" name="TextBox 3"/>
          <p:cNvSpPr txBox="1"/>
          <p:nvPr/>
        </p:nvSpPr>
        <p:spPr>
          <a:xfrm>
            <a:off x="368155" y="5510726"/>
            <a:ext cx="8583675" cy="830997"/>
          </a:xfrm>
          <a:prstGeom prst="rect">
            <a:avLst/>
          </a:prstGeom>
          <a:noFill/>
        </p:spPr>
        <p:txBody>
          <a:bodyPr wrap="none" rtlCol="0">
            <a:spAutoFit/>
          </a:bodyPr>
          <a:lstStyle/>
          <a:p>
            <a:r>
              <a:rPr lang="en-US" sz="2400" i="1" dirty="0">
                <a:solidFill>
                  <a:srgbClr val="FF0000"/>
                </a:solidFill>
              </a:rPr>
              <a:t>M</a:t>
            </a:r>
            <a:r>
              <a:rPr lang="en-US" sz="2400" i="1" dirty="0" smtClean="0">
                <a:solidFill>
                  <a:srgbClr val="FF0000"/>
                </a:solidFill>
              </a:rPr>
              <a:t>any familiar features of Greek civilization are thus explained</a:t>
            </a:r>
          </a:p>
          <a:p>
            <a:r>
              <a:rPr lang="en-US" sz="2400" dirty="0" smtClean="0">
                <a:solidFill>
                  <a:srgbClr val="FF0000"/>
                </a:solidFill>
              </a:rPr>
              <a:t>Argued in detail in </a:t>
            </a:r>
            <a:r>
              <a:rPr lang="en-US" sz="2400" i="1" dirty="0" smtClean="0">
                <a:solidFill>
                  <a:srgbClr val="FF0000"/>
                </a:solidFill>
              </a:rPr>
              <a:t>Rise and Fall</a:t>
            </a:r>
            <a:r>
              <a:rPr lang="en-US" sz="2400" dirty="0" smtClean="0">
                <a:solidFill>
                  <a:srgbClr val="FF0000"/>
                </a:solidFill>
              </a:rPr>
              <a:t>, chapters 6-11 (historical narrative)</a:t>
            </a:r>
            <a:r>
              <a:rPr lang="en-US" sz="2400" dirty="0" smtClean="0"/>
              <a:t> </a:t>
            </a:r>
            <a:endParaRPr lang="en-US" sz="2400" dirty="0"/>
          </a:p>
        </p:txBody>
      </p:sp>
      <p:pic>
        <p:nvPicPr>
          <p:cNvPr id="6" name="Picture 5" descr="Ober_Rise_and_Fall_Cover I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2242" y="1870683"/>
            <a:ext cx="2323294" cy="3531407"/>
          </a:xfrm>
          <a:prstGeom prst="rect">
            <a:avLst/>
          </a:prstGeom>
        </p:spPr>
      </p:pic>
    </p:spTree>
    <p:extLst>
      <p:ext uri="{BB962C8B-B14F-4D97-AF65-F5344CB8AC3E}">
        <p14:creationId xmlns:p14="http://schemas.microsoft.com/office/powerpoint/2010/main" val="26750893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4816" y="565658"/>
            <a:ext cx="8304372" cy="5755421"/>
          </a:xfrm>
          <a:prstGeom prst="rect">
            <a:avLst/>
          </a:prstGeom>
          <a:noFill/>
          <a:ln>
            <a:noFill/>
          </a:ln>
        </p:spPr>
        <p:txBody>
          <a:bodyPr wrap="square" rtlCol="0">
            <a:spAutoFit/>
          </a:bodyPr>
          <a:lstStyle/>
          <a:p>
            <a:r>
              <a:rPr lang="en-US" sz="3200" dirty="0"/>
              <a:t>P</a:t>
            </a:r>
            <a:r>
              <a:rPr lang="en-US" sz="3200" dirty="0" smtClean="0"/>
              <a:t>redictions based on hypothesis</a:t>
            </a:r>
          </a:p>
          <a:p>
            <a:endParaRPr lang="en-US" sz="2400" dirty="0"/>
          </a:p>
          <a:p>
            <a:r>
              <a:rPr lang="en-US" sz="2400" b="1" dirty="0" smtClean="0"/>
              <a:t>1. </a:t>
            </a:r>
            <a:r>
              <a:rPr lang="en-US" sz="2400" b="1" i="1" dirty="0" smtClean="0">
                <a:solidFill>
                  <a:srgbClr val="FF0000"/>
                </a:solidFill>
              </a:rPr>
              <a:t>Refinement</a:t>
            </a:r>
            <a:r>
              <a:rPr lang="en-US" sz="2400" b="1" dirty="0" smtClean="0">
                <a:solidFill>
                  <a:srgbClr val="FF0000"/>
                </a:solidFill>
              </a:rPr>
              <a:t> </a:t>
            </a:r>
            <a:r>
              <a:rPr lang="en-US" sz="2400" b="1" dirty="0" smtClean="0"/>
              <a:t>of fairness rules under competitive pressure &amp; </a:t>
            </a:r>
            <a:r>
              <a:rPr lang="en-US" sz="2400" b="1" i="1" dirty="0" smtClean="0"/>
              <a:t>convergence</a:t>
            </a:r>
            <a:r>
              <a:rPr lang="en-US" sz="2400" b="1" dirty="0" smtClean="0"/>
              <a:t> of poleis upon adaptive institutions </a:t>
            </a:r>
            <a:endParaRPr lang="en-US" sz="2400" dirty="0" smtClean="0"/>
          </a:p>
          <a:p>
            <a:pPr marL="285750" indent="-285750">
              <a:buFont typeface="Arial"/>
              <a:buChar char="•"/>
            </a:pPr>
            <a:r>
              <a:rPr lang="en-US" sz="2400" dirty="0" smtClean="0"/>
              <a:t>Democracy</a:t>
            </a:r>
          </a:p>
          <a:p>
            <a:pPr marL="285750" indent="-285750">
              <a:buFont typeface="Arial"/>
              <a:buChar char="•"/>
            </a:pPr>
            <a:r>
              <a:rPr lang="en-US" sz="2400" dirty="0" smtClean="0"/>
              <a:t>Federalism</a:t>
            </a:r>
            <a:endParaRPr lang="en-US" sz="2400" b="1" dirty="0" smtClean="0"/>
          </a:p>
          <a:p>
            <a:r>
              <a:rPr lang="en-US" sz="2400" b="1" dirty="0" smtClean="0"/>
              <a:t>2. </a:t>
            </a:r>
            <a:r>
              <a:rPr lang="en-US" sz="2400" b="1" dirty="0"/>
              <a:t>C</a:t>
            </a:r>
            <a:r>
              <a:rPr lang="en-US" sz="2400" b="1" dirty="0" smtClean="0"/>
              <a:t>reative destruction: </a:t>
            </a:r>
            <a:r>
              <a:rPr lang="en-US" sz="2400" b="1" i="1" dirty="0" smtClean="0">
                <a:solidFill>
                  <a:srgbClr val="FF0000"/>
                </a:solidFill>
              </a:rPr>
              <a:t>Failure</a:t>
            </a:r>
            <a:r>
              <a:rPr lang="en-US" sz="2400" b="1" dirty="0" smtClean="0">
                <a:solidFill>
                  <a:srgbClr val="FF0000"/>
                </a:solidFill>
              </a:rPr>
              <a:t> </a:t>
            </a:r>
            <a:r>
              <a:rPr lang="en-US" sz="2400" b="1" dirty="0" smtClean="0"/>
              <a:t>of states </a:t>
            </a:r>
            <a:r>
              <a:rPr lang="en-US" sz="2400" b="1" i="1" dirty="0" smtClean="0"/>
              <a:t>not</a:t>
            </a:r>
            <a:r>
              <a:rPr lang="en-US" sz="2400" b="1" dirty="0" smtClean="0"/>
              <a:t> following path of convergence</a:t>
            </a:r>
          </a:p>
          <a:p>
            <a:pPr marL="285750" indent="-285750">
              <a:buFont typeface="Arial"/>
              <a:buChar char="•"/>
            </a:pPr>
            <a:r>
              <a:rPr lang="en-US" sz="2400" dirty="0" smtClean="0"/>
              <a:t>Sparta in 370s forward. </a:t>
            </a:r>
          </a:p>
          <a:p>
            <a:pPr marL="285750" indent="-285750">
              <a:buFont typeface="Arial"/>
              <a:buChar char="•"/>
            </a:pPr>
            <a:r>
              <a:rPr lang="en-US" sz="2400" dirty="0" smtClean="0"/>
              <a:t>Tyrant-dominated Sicilian poleis in mid-4</a:t>
            </a:r>
            <a:r>
              <a:rPr lang="en-US" sz="2400" baseline="30000" dirty="0" smtClean="0"/>
              <a:t>th</a:t>
            </a:r>
            <a:r>
              <a:rPr lang="en-US" sz="2400" dirty="0" smtClean="0"/>
              <a:t> </a:t>
            </a:r>
            <a:r>
              <a:rPr lang="en-US" sz="2400" dirty="0" smtClean="0"/>
              <a:t>century</a:t>
            </a:r>
            <a:endParaRPr lang="en-US" sz="2400" dirty="0"/>
          </a:p>
          <a:p>
            <a:r>
              <a:rPr lang="en-US" sz="2400" b="1" dirty="0"/>
              <a:t>3</a:t>
            </a:r>
            <a:r>
              <a:rPr lang="en-US" sz="2400" b="1" dirty="0" smtClean="0"/>
              <a:t>. </a:t>
            </a:r>
            <a:r>
              <a:rPr lang="en-US" sz="2400" b="1" i="1" dirty="0" smtClean="0">
                <a:solidFill>
                  <a:srgbClr val="FF0000"/>
                </a:solidFill>
              </a:rPr>
              <a:t>Expansion</a:t>
            </a:r>
            <a:r>
              <a:rPr lang="en-US" sz="2400" b="1" dirty="0" smtClean="0">
                <a:solidFill>
                  <a:srgbClr val="FF0000"/>
                </a:solidFill>
              </a:rPr>
              <a:t> </a:t>
            </a:r>
            <a:r>
              <a:rPr lang="en-US" sz="2400" b="1" dirty="0" smtClean="0"/>
              <a:t>of polis world as adaptive polis institutions adopted by Greeks’ neighbors </a:t>
            </a:r>
            <a:endParaRPr lang="en-US" sz="2400" b="1" dirty="0"/>
          </a:p>
          <a:p>
            <a:pPr marL="285750" indent="-285750">
              <a:buFont typeface="Arial"/>
              <a:buChar char="•"/>
            </a:pPr>
            <a:r>
              <a:rPr lang="en-US" sz="2400" dirty="0" smtClean="0"/>
              <a:t>Caria (western Anatolia) </a:t>
            </a:r>
          </a:p>
          <a:p>
            <a:pPr marL="285750" indent="-285750">
              <a:buFont typeface="Arial"/>
              <a:buChar char="•"/>
            </a:pPr>
            <a:r>
              <a:rPr lang="en-US" sz="2400" dirty="0" smtClean="0"/>
              <a:t>Macedon</a:t>
            </a:r>
            <a:endParaRPr lang="en-US" sz="2400" dirty="0" smtClean="0"/>
          </a:p>
          <a:p>
            <a:r>
              <a:rPr lang="en-US" sz="2400" b="1" dirty="0"/>
              <a:t>4</a:t>
            </a:r>
            <a:r>
              <a:rPr lang="en-US" sz="2400" b="1" dirty="0" smtClean="0"/>
              <a:t>. More </a:t>
            </a:r>
            <a:r>
              <a:rPr lang="en-US" sz="2400" b="1" i="1" dirty="0" smtClean="0">
                <a:solidFill>
                  <a:srgbClr val="FF0000"/>
                </a:solidFill>
              </a:rPr>
              <a:t>specialization</a:t>
            </a:r>
            <a:r>
              <a:rPr lang="en-US" sz="2400" b="1" dirty="0" smtClean="0"/>
              <a:t>, more mobile specialists</a:t>
            </a:r>
          </a:p>
        </p:txBody>
      </p:sp>
    </p:spTree>
    <p:extLst>
      <p:ext uri="{BB962C8B-B14F-4D97-AF65-F5344CB8AC3E}">
        <p14:creationId xmlns:p14="http://schemas.microsoft.com/office/powerpoint/2010/main" val="24802737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039504" y="442972"/>
            <a:ext cx="4972542" cy="4370428"/>
          </a:xfrm>
          <a:prstGeom prst="rect">
            <a:avLst/>
          </a:prstGeom>
          <a:noFill/>
          <a:ln>
            <a:noFill/>
          </a:ln>
        </p:spPr>
        <p:txBody>
          <a:bodyPr wrap="square" rtlCol="0">
            <a:spAutoFit/>
          </a:bodyPr>
          <a:lstStyle/>
          <a:p>
            <a:r>
              <a:rPr lang="en-US" sz="2800" b="1" dirty="0" smtClean="0"/>
              <a:t>Market-like ecology of states. </a:t>
            </a:r>
          </a:p>
          <a:p>
            <a:endParaRPr lang="en-US" dirty="0"/>
          </a:p>
          <a:p>
            <a:r>
              <a:rPr lang="en-US" sz="2800" dirty="0" smtClean="0"/>
              <a:t>Hellas is the largest, longest lasting documented ecology of city-states (</a:t>
            </a:r>
            <a:r>
              <a:rPr lang="en-US" sz="2800" dirty="0"/>
              <a:t>Hansen </a:t>
            </a:r>
            <a:r>
              <a:rPr lang="en-US" sz="2800" dirty="0" smtClean="0"/>
              <a:t>2000). It is a prominent example of </a:t>
            </a:r>
            <a:r>
              <a:rPr lang="en-US" sz="2800" b="1" i="1" dirty="0" smtClean="0"/>
              <a:t>peer-polity interaction</a:t>
            </a:r>
            <a:r>
              <a:rPr lang="en-US" sz="2800" dirty="0" smtClean="0"/>
              <a:t> (Renfrew and Cherry 1986) in a system of many small states (</a:t>
            </a:r>
            <a:r>
              <a:rPr lang="en-US" sz="2800" dirty="0" err="1" smtClean="0"/>
              <a:t>Spruyt</a:t>
            </a:r>
            <a:r>
              <a:rPr lang="en-US" sz="2800" dirty="0" smtClean="0"/>
              <a:t> 1994). </a:t>
            </a:r>
          </a:p>
          <a:p>
            <a:endParaRPr lang="en-US" dirty="0"/>
          </a:p>
          <a:p>
            <a:endParaRPr lang="en-US" dirty="0"/>
          </a:p>
        </p:txBody>
      </p:sp>
      <p:pic>
        <p:nvPicPr>
          <p:cNvPr id="7" name="Picture 6"/>
          <p:cNvPicPr>
            <a:picLocks noChangeAspect="1"/>
          </p:cNvPicPr>
          <p:nvPr/>
        </p:nvPicPr>
        <p:blipFill rotWithShape="1">
          <a:blip r:embed="rId2"/>
          <a:srcRect r="11437"/>
          <a:stretch/>
        </p:blipFill>
        <p:spPr>
          <a:xfrm>
            <a:off x="2" y="275283"/>
            <a:ext cx="3877936" cy="6582717"/>
          </a:xfrm>
          <a:prstGeom prst="rect">
            <a:avLst/>
          </a:prstGeom>
        </p:spPr>
      </p:pic>
      <p:pic>
        <p:nvPicPr>
          <p:cNvPr id="10" name="Picture 9"/>
          <p:cNvPicPr>
            <a:picLocks noChangeAspect="1"/>
          </p:cNvPicPr>
          <p:nvPr/>
        </p:nvPicPr>
        <p:blipFill>
          <a:blip r:embed="rId3"/>
          <a:stretch>
            <a:fillRect/>
          </a:stretch>
        </p:blipFill>
        <p:spPr>
          <a:xfrm>
            <a:off x="0" y="0"/>
            <a:ext cx="2068410" cy="2817598"/>
          </a:xfrm>
          <a:prstGeom prst="rect">
            <a:avLst/>
          </a:prstGeom>
        </p:spPr>
      </p:pic>
      <p:pic>
        <p:nvPicPr>
          <p:cNvPr id="2" name="Picture 1"/>
          <p:cNvPicPr>
            <a:picLocks noChangeAspect="1"/>
          </p:cNvPicPr>
          <p:nvPr/>
        </p:nvPicPr>
        <p:blipFill>
          <a:blip r:embed="rId4"/>
          <a:stretch>
            <a:fillRect/>
          </a:stretch>
        </p:blipFill>
        <p:spPr>
          <a:xfrm>
            <a:off x="3" y="4086633"/>
            <a:ext cx="2082530" cy="2771366"/>
          </a:xfrm>
          <a:prstGeom prst="rect">
            <a:avLst/>
          </a:prstGeom>
        </p:spPr>
      </p:pic>
    </p:spTree>
    <p:extLst>
      <p:ext uri="{BB962C8B-B14F-4D97-AF65-F5344CB8AC3E}">
        <p14:creationId xmlns:p14="http://schemas.microsoft.com/office/powerpoint/2010/main" val="2336158129"/>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27744" y="849754"/>
            <a:ext cx="6276219" cy="5786200"/>
          </a:xfrm>
          <a:prstGeom prst="rect">
            <a:avLst/>
          </a:prstGeom>
          <a:noFill/>
          <a:ln>
            <a:noFill/>
          </a:ln>
        </p:spPr>
        <p:txBody>
          <a:bodyPr wrap="square" rtlCol="0">
            <a:spAutoFit/>
          </a:bodyPr>
          <a:lstStyle/>
          <a:p>
            <a:r>
              <a:rPr lang="en-US" sz="3200" dirty="0"/>
              <a:t>P</a:t>
            </a:r>
            <a:r>
              <a:rPr lang="en-US" sz="3200" dirty="0" smtClean="0"/>
              <a:t>redictions based on hypothesis</a:t>
            </a:r>
          </a:p>
          <a:p>
            <a:endParaRPr lang="en-US" dirty="0"/>
          </a:p>
          <a:p>
            <a:r>
              <a:rPr lang="en-US" b="1" dirty="0" smtClean="0"/>
              <a:t>1</a:t>
            </a:r>
            <a:r>
              <a:rPr lang="en-US" sz="2400" b="1" dirty="0" smtClean="0"/>
              <a:t>. </a:t>
            </a:r>
            <a:r>
              <a:rPr lang="en-US" sz="2400" b="1" i="1" dirty="0" smtClean="0">
                <a:solidFill>
                  <a:srgbClr val="FF0000"/>
                </a:solidFill>
              </a:rPr>
              <a:t>Refinement</a:t>
            </a:r>
            <a:r>
              <a:rPr lang="en-US" sz="2400" b="1" dirty="0" smtClean="0">
                <a:solidFill>
                  <a:srgbClr val="FF0000"/>
                </a:solidFill>
              </a:rPr>
              <a:t> </a:t>
            </a:r>
            <a:r>
              <a:rPr lang="en-US" sz="2400" b="1" dirty="0" smtClean="0"/>
              <a:t>of fairness rules under competitive pressure &amp; </a:t>
            </a:r>
            <a:r>
              <a:rPr lang="en-US" sz="2400" b="1" i="1" dirty="0" smtClean="0"/>
              <a:t>convergence</a:t>
            </a:r>
            <a:r>
              <a:rPr lang="en-US" sz="2400" b="1" dirty="0" smtClean="0"/>
              <a:t> of poleis upon adaptive institutions </a:t>
            </a:r>
            <a:endParaRPr lang="en-US" sz="2400" dirty="0" smtClean="0"/>
          </a:p>
          <a:p>
            <a:pPr marL="285750" indent="-285750">
              <a:buFont typeface="Arial"/>
              <a:buChar char="•"/>
            </a:pPr>
            <a:r>
              <a:rPr lang="en-US" sz="2400" dirty="0" smtClean="0">
                <a:solidFill>
                  <a:srgbClr val="000000"/>
                </a:solidFill>
              </a:rPr>
              <a:t>D</a:t>
            </a:r>
            <a:r>
              <a:rPr lang="en-US" sz="2400" dirty="0" smtClean="0"/>
              <a:t>emocracy</a:t>
            </a:r>
          </a:p>
          <a:p>
            <a:pPr marL="285750" indent="-285750">
              <a:buFont typeface="Arial"/>
              <a:buChar char="•"/>
            </a:pPr>
            <a:r>
              <a:rPr lang="en-US" sz="1600" dirty="0" smtClean="0">
                <a:solidFill>
                  <a:schemeClr val="bg1"/>
                </a:solidFill>
              </a:rPr>
              <a:t>Federalism</a:t>
            </a:r>
          </a:p>
          <a:p>
            <a:endParaRPr lang="en-US" b="1" dirty="0" smtClean="0">
              <a:solidFill>
                <a:schemeClr val="bg1"/>
              </a:solidFill>
            </a:endParaRPr>
          </a:p>
          <a:p>
            <a:r>
              <a:rPr lang="en-US" b="1" dirty="0" smtClean="0">
                <a:solidFill>
                  <a:schemeClr val="bg1"/>
                </a:solidFill>
              </a:rPr>
              <a:t>2. </a:t>
            </a:r>
            <a:r>
              <a:rPr lang="en-US" b="1" dirty="0">
                <a:solidFill>
                  <a:schemeClr val="bg1"/>
                </a:solidFill>
              </a:rPr>
              <a:t>C</a:t>
            </a:r>
            <a:r>
              <a:rPr lang="en-US" b="1" dirty="0" smtClean="0">
                <a:solidFill>
                  <a:schemeClr val="bg1"/>
                </a:solidFill>
              </a:rPr>
              <a:t>reative destruction: </a:t>
            </a:r>
            <a:r>
              <a:rPr lang="en-US" b="1" i="1" dirty="0" smtClean="0">
                <a:solidFill>
                  <a:schemeClr val="bg1"/>
                </a:solidFill>
              </a:rPr>
              <a:t>Failure</a:t>
            </a:r>
            <a:r>
              <a:rPr lang="en-US" b="1" dirty="0" smtClean="0">
                <a:solidFill>
                  <a:schemeClr val="bg1"/>
                </a:solidFill>
              </a:rPr>
              <a:t> of states </a:t>
            </a:r>
            <a:r>
              <a:rPr lang="en-US" b="1" i="1" dirty="0" smtClean="0">
                <a:solidFill>
                  <a:schemeClr val="bg1"/>
                </a:solidFill>
              </a:rPr>
              <a:t>not</a:t>
            </a:r>
            <a:r>
              <a:rPr lang="en-US" b="1" dirty="0" smtClean="0">
                <a:solidFill>
                  <a:schemeClr val="bg1"/>
                </a:solidFill>
              </a:rPr>
              <a:t> following path of convergence</a:t>
            </a:r>
          </a:p>
          <a:p>
            <a:pPr marL="285750" indent="-285750">
              <a:buFont typeface="Arial"/>
              <a:buChar char="•"/>
            </a:pPr>
            <a:r>
              <a:rPr lang="en-US" sz="1600" dirty="0" smtClean="0">
                <a:solidFill>
                  <a:schemeClr val="bg1"/>
                </a:solidFill>
              </a:rPr>
              <a:t>Sparta in 370s forward. </a:t>
            </a:r>
          </a:p>
          <a:p>
            <a:pPr marL="285750" indent="-285750">
              <a:buFont typeface="Arial"/>
              <a:buChar char="•"/>
            </a:pPr>
            <a:r>
              <a:rPr lang="en-US" sz="1600" dirty="0" smtClean="0">
                <a:solidFill>
                  <a:schemeClr val="bg1"/>
                </a:solidFill>
              </a:rPr>
              <a:t>Tyrant-dominated Sicilian poleis in mid-4</a:t>
            </a:r>
            <a:r>
              <a:rPr lang="en-US" sz="1600" baseline="30000" dirty="0" smtClean="0">
                <a:solidFill>
                  <a:schemeClr val="bg1"/>
                </a:solidFill>
              </a:rPr>
              <a:t>th</a:t>
            </a:r>
            <a:r>
              <a:rPr lang="en-US" sz="1600" dirty="0" smtClean="0">
                <a:solidFill>
                  <a:schemeClr val="bg1"/>
                </a:solidFill>
              </a:rPr>
              <a:t> century</a:t>
            </a:r>
          </a:p>
          <a:p>
            <a:endParaRPr lang="en-US" dirty="0">
              <a:solidFill>
                <a:schemeClr val="bg1"/>
              </a:solidFill>
            </a:endParaRPr>
          </a:p>
          <a:p>
            <a:r>
              <a:rPr lang="en-US" b="1" dirty="0">
                <a:solidFill>
                  <a:schemeClr val="bg1"/>
                </a:solidFill>
              </a:rPr>
              <a:t>3</a:t>
            </a:r>
            <a:r>
              <a:rPr lang="en-US" b="1" dirty="0" smtClean="0">
                <a:solidFill>
                  <a:schemeClr val="bg1"/>
                </a:solidFill>
              </a:rPr>
              <a:t>. </a:t>
            </a:r>
            <a:r>
              <a:rPr lang="en-US" b="1" i="1" dirty="0" smtClean="0">
                <a:solidFill>
                  <a:schemeClr val="bg1"/>
                </a:solidFill>
              </a:rPr>
              <a:t>Expansion</a:t>
            </a:r>
            <a:r>
              <a:rPr lang="en-US" b="1" dirty="0" smtClean="0">
                <a:solidFill>
                  <a:schemeClr val="bg1"/>
                </a:solidFill>
              </a:rPr>
              <a:t> of polis world as adaptive polis institutions adopted by Greeks’ neighbors. </a:t>
            </a:r>
            <a:endParaRPr lang="en-US" b="1" dirty="0">
              <a:solidFill>
                <a:schemeClr val="bg1"/>
              </a:solidFill>
            </a:endParaRPr>
          </a:p>
          <a:p>
            <a:pPr marL="285750" indent="-285750">
              <a:buFont typeface="Arial"/>
              <a:buChar char="•"/>
            </a:pPr>
            <a:r>
              <a:rPr lang="en-US" sz="1600" dirty="0" smtClean="0">
                <a:solidFill>
                  <a:schemeClr val="bg1"/>
                </a:solidFill>
              </a:rPr>
              <a:t>Caria (western Anatolia) </a:t>
            </a:r>
          </a:p>
          <a:p>
            <a:pPr marL="285750" indent="-285750">
              <a:buFont typeface="Arial"/>
              <a:buChar char="•"/>
            </a:pPr>
            <a:r>
              <a:rPr lang="en-US" sz="1600" dirty="0" smtClean="0">
                <a:solidFill>
                  <a:schemeClr val="bg1"/>
                </a:solidFill>
              </a:rPr>
              <a:t>Macedon</a:t>
            </a:r>
            <a:endParaRPr lang="en-US" sz="1600" dirty="0">
              <a:solidFill>
                <a:schemeClr val="bg1"/>
              </a:solidFill>
            </a:endParaRPr>
          </a:p>
          <a:p>
            <a:endParaRPr lang="en-US" dirty="0" smtClean="0">
              <a:solidFill>
                <a:schemeClr val="bg1"/>
              </a:solidFill>
            </a:endParaRPr>
          </a:p>
          <a:p>
            <a:r>
              <a:rPr lang="en-US" b="1" dirty="0">
                <a:solidFill>
                  <a:schemeClr val="bg1"/>
                </a:solidFill>
              </a:rPr>
              <a:t>4</a:t>
            </a:r>
            <a:r>
              <a:rPr lang="en-US" b="1" dirty="0" smtClean="0">
                <a:solidFill>
                  <a:schemeClr val="bg1"/>
                </a:solidFill>
              </a:rPr>
              <a:t>. More </a:t>
            </a:r>
            <a:r>
              <a:rPr lang="en-US" b="1" i="1" dirty="0" smtClean="0">
                <a:solidFill>
                  <a:schemeClr val="bg1"/>
                </a:solidFill>
              </a:rPr>
              <a:t>specialization</a:t>
            </a:r>
            <a:r>
              <a:rPr lang="en-US" b="1" dirty="0" smtClean="0">
                <a:solidFill>
                  <a:schemeClr val="bg1"/>
                </a:solidFill>
              </a:rPr>
              <a:t>, more mobile specialists</a:t>
            </a:r>
          </a:p>
        </p:txBody>
      </p:sp>
    </p:spTree>
    <p:extLst>
      <p:ext uri="{BB962C8B-B14F-4D97-AF65-F5344CB8AC3E}">
        <p14:creationId xmlns:p14="http://schemas.microsoft.com/office/powerpoint/2010/main" val="274102166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463" y="521719"/>
            <a:ext cx="6309345" cy="5386090"/>
          </a:xfrm>
          <a:prstGeom prst="rect">
            <a:avLst/>
          </a:prstGeom>
          <a:noFill/>
        </p:spPr>
        <p:txBody>
          <a:bodyPr wrap="square" rtlCol="0">
            <a:spAutoFit/>
          </a:bodyPr>
          <a:lstStyle/>
          <a:p>
            <a:r>
              <a:rPr lang="en-US" sz="3200" dirty="0" smtClean="0"/>
              <a:t>Athens. Democratic institutions</a:t>
            </a:r>
          </a:p>
          <a:p>
            <a:endParaRPr lang="en-US" dirty="0" smtClean="0"/>
          </a:p>
          <a:p>
            <a:r>
              <a:rPr lang="en-US" sz="2400" dirty="0" smtClean="0"/>
              <a:t>Frequent innovations/refinements</a:t>
            </a:r>
          </a:p>
          <a:p>
            <a:pPr marL="342900" indent="-342900">
              <a:buFont typeface="Arial"/>
              <a:buChar char="•"/>
            </a:pPr>
            <a:r>
              <a:rPr lang="en-US" dirty="0" smtClean="0"/>
              <a:t>Constitutional law </a:t>
            </a:r>
          </a:p>
          <a:p>
            <a:pPr marL="342900" indent="-342900">
              <a:buFont typeface="Arial"/>
              <a:buChar char="•"/>
            </a:pPr>
            <a:r>
              <a:rPr lang="en-US" dirty="0" smtClean="0"/>
              <a:t>Executive accountability</a:t>
            </a:r>
          </a:p>
          <a:p>
            <a:pPr marL="342900" indent="-342900">
              <a:buFont typeface="Arial"/>
              <a:buChar char="•"/>
            </a:pPr>
            <a:r>
              <a:rPr lang="en-US" dirty="0" smtClean="0"/>
              <a:t>Taxation and finance</a:t>
            </a:r>
          </a:p>
          <a:p>
            <a:pPr marL="342900" indent="-342900">
              <a:buFont typeface="Arial"/>
              <a:buChar char="•"/>
            </a:pPr>
            <a:r>
              <a:rPr lang="en-US" dirty="0" smtClean="0"/>
              <a:t>Military organization</a:t>
            </a:r>
          </a:p>
          <a:p>
            <a:pPr marL="342900" indent="-342900">
              <a:buFont typeface="Arial"/>
              <a:buChar char="•"/>
            </a:pPr>
            <a:endParaRPr lang="en-US" dirty="0" smtClean="0"/>
          </a:p>
          <a:p>
            <a:r>
              <a:rPr lang="en-US" sz="2400" dirty="0" smtClean="0">
                <a:solidFill>
                  <a:schemeClr val="bg1">
                    <a:lumMod val="85000"/>
                  </a:schemeClr>
                </a:solidFill>
              </a:rPr>
              <a:t>Key institutions are stable</a:t>
            </a:r>
          </a:p>
          <a:p>
            <a:pPr marL="342900" indent="-342900">
              <a:buFont typeface="Arial"/>
              <a:buChar char="•"/>
            </a:pPr>
            <a:r>
              <a:rPr lang="en-US" dirty="0" smtClean="0">
                <a:solidFill>
                  <a:schemeClr val="bg1">
                    <a:lumMod val="85000"/>
                  </a:schemeClr>
                </a:solidFill>
              </a:rPr>
              <a:t>Quasi-federalism </a:t>
            </a:r>
          </a:p>
          <a:p>
            <a:pPr marL="342900" indent="-342900">
              <a:buFont typeface="Arial"/>
              <a:buChar char="•"/>
            </a:pPr>
            <a:r>
              <a:rPr lang="en-US" dirty="0" smtClean="0">
                <a:solidFill>
                  <a:schemeClr val="bg1">
                    <a:lumMod val="85000"/>
                  </a:schemeClr>
                </a:solidFill>
              </a:rPr>
              <a:t>Citizen Council </a:t>
            </a:r>
          </a:p>
          <a:p>
            <a:pPr marL="342900" indent="-342900">
              <a:buFont typeface="Arial"/>
              <a:buChar char="•"/>
            </a:pPr>
            <a:r>
              <a:rPr lang="en-US" dirty="0" smtClean="0">
                <a:solidFill>
                  <a:schemeClr val="bg1">
                    <a:lumMod val="85000"/>
                  </a:schemeClr>
                </a:solidFill>
              </a:rPr>
              <a:t>People’s </a:t>
            </a:r>
            <a:r>
              <a:rPr lang="en-US" dirty="0">
                <a:solidFill>
                  <a:schemeClr val="bg1">
                    <a:lumMod val="85000"/>
                  </a:schemeClr>
                </a:solidFill>
              </a:rPr>
              <a:t>C</a:t>
            </a:r>
            <a:r>
              <a:rPr lang="en-US" dirty="0" smtClean="0">
                <a:solidFill>
                  <a:schemeClr val="bg1">
                    <a:lumMod val="85000"/>
                  </a:schemeClr>
                </a:solidFill>
              </a:rPr>
              <a:t>ourts</a:t>
            </a:r>
          </a:p>
          <a:p>
            <a:endParaRPr lang="en-US" sz="2400" dirty="0" smtClean="0">
              <a:solidFill>
                <a:schemeClr val="bg1">
                  <a:lumMod val="85000"/>
                </a:schemeClr>
              </a:solidFill>
            </a:endParaRPr>
          </a:p>
          <a:p>
            <a:r>
              <a:rPr lang="en-US" sz="2400" dirty="0" smtClean="0">
                <a:solidFill>
                  <a:schemeClr val="bg1">
                    <a:lumMod val="85000"/>
                  </a:schemeClr>
                </a:solidFill>
              </a:rPr>
              <a:t>Athenian institutions adopted by other poleis</a:t>
            </a:r>
          </a:p>
          <a:p>
            <a:pPr marL="342900" indent="-342900">
              <a:buFont typeface="Arial"/>
              <a:buChar char="•"/>
            </a:pPr>
            <a:r>
              <a:rPr lang="en-US" dirty="0" smtClean="0">
                <a:solidFill>
                  <a:schemeClr val="bg1">
                    <a:lumMod val="85000"/>
                  </a:schemeClr>
                </a:solidFill>
              </a:rPr>
              <a:t>Quasi-federalism</a:t>
            </a:r>
          </a:p>
          <a:p>
            <a:pPr marL="342900" indent="-342900">
              <a:buFont typeface="Arial"/>
              <a:buChar char="•"/>
            </a:pPr>
            <a:r>
              <a:rPr lang="en-US" dirty="0">
                <a:solidFill>
                  <a:schemeClr val="bg1">
                    <a:lumMod val="85000"/>
                  </a:schemeClr>
                </a:solidFill>
              </a:rPr>
              <a:t>Constitutional law</a:t>
            </a:r>
          </a:p>
          <a:p>
            <a:pPr marL="342900" indent="-342900">
              <a:buFont typeface="Arial"/>
              <a:buChar char="•"/>
            </a:pPr>
            <a:r>
              <a:rPr lang="en-US" dirty="0" smtClean="0">
                <a:solidFill>
                  <a:schemeClr val="bg1">
                    <a:lumMod val="85000"/>
                  </a:schemeClr>
                </a:solidFill>
              </a:rPr>
              <a:t>Taxation and finance</a:t>
            </a:r>
          </a:p>
        </p:txBody>
      </p:sp>
    </p:spTree>
    <p:extLst>
      <p:ext uri="{BB962C8B-B14F-4D97-AF65-F5344CB8AC3E}">
        <p14:creationId xmlns:p14="http://schemas.microsoft.com/office/powerpoint/2010/main" val="137336206"/>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463" y="521719"/>
            <a:ext cx="6309345" cy="5386090"/>
          </a:xfrm>
          <a:prstGeom prst="rect">
            <a:avLst/>
          </a:prstGeom>
          <a:noFill/>
        </p:spPr>
        <p:txBody>
          <a:bodyPr wrap="square" rtlCol="0">
            <a:spAutoFit/>
          </a:bodyPr>
          <a:lstStyle/>
          <a:p>
            <a:r>
              <a:rPr lang="en-US" sz="3200" dirty="0" smtClean="0"/>
              <a:t>Athens. Democratic institutions</a:t>
            </a:r>
          </a:p>
          <a:p>
            <a:endParaRPr lang="en-US" dirty="0" smtClean="0"/>
          </a:p>
          <a:p>
            <a:r>
              <a:rPr lang="en-US" sz="2400" dirty="0" smtClean="0"/>
              <a:t>Frequent innovations/refinements</a:t>
            </a:r>
          </a:p>
          <a:p>
            <a:pPr marL="342900" indent="-342900">
              <a:buFont typeface="Arial"/>
              <a:buChar char="•"/>
            </a:pPr>
            <a:r>
              <a:rPr lang="en-US" dirty="0" smtClean="0"/>
              <a:t>Constitutional law </a:t>
            </a:r>
          </a:p>
          <a:p>
            <a:pPr marL="342900" indent="-342900">
              <a:buFont typeface="Arial"/>
              <a:buChar char="•"/>
            </a:pPr>
            <a:r>
              <a:rPr lang="en-US" dirty="0" smtClean="0"/>
              <a:t>Executive accountability</a:t>
            </a:r>
          </a:p>
          <a:p>
            <a:pPr marL="342900" indent="-342900">
              <a:buFont typeface="Arial"/>
              <a:buChar char="•"/>
            </a:pPr>
            <a:r>
              <a:rPr lang="en-US" dirty="0" smtClean="0"/>
              <a:t>Taxation and finance</a:t>
            </a:r>
          </a:p>
          <a:p>
            <a:pPr marL="342900" indent="-342900">
              <a:buFont typeface="Arial"/>
              <a:buChar char="•"/>
            </a:pPr>
            <a:r>
              <a:rPr lang="en-US" dirty="0" smtClean="0"/>
              <a:t>Military organization</a:t>
            </a:r>
          </a:p>
          <a:p>
            <a:pPr marL="342900" indent="-342900">
              <a:buFont typeface="Arial"/>
              <a:buChar char="•"/>
            </a:pPr>
            <a:endParaRPr lang="en-US" dirty="0" smtClean="0"/>
          </a:p>
          <a:p>
            <a:r>
              <a:rPr lang="en-US" sz="2400" dirty="0" smtClean="0"/>
              <a:t>Key institutions are stable</a:t>
            </a:r>
          </a:p>
          <a:p>
            <a:pPr marL="342900" indent="-342900">
              <a:buFont typeface="Arial"/>
              <a:buChar char="•"/>
            </a:pPr>
            <a:r>
              <a:rPr lang="en-US" dirty="0" smtClean="0"/>
              <a:t>Quasi-federalism </a:t>
            </a:r>
          </a:p>
          <a:p>
            <a:pPr marL="342900" indent="-342900">
              <a:buFont typeface="Arial"/>
              <a:buChar char="•"/>
            </a:pPr>
            <a:r>
              <a:rPr lang="en-US" dirty="0" smtClean="0"/>
              <a:t>Citizen Council </a:t>
            </a:r>
          </a:p>
          <a:p>
            <a:pPr marL="342900" indent="-342900">
              <a:buFont typeface="Arial"/>
              <a:buChar char="•"/>
            </a:pPr>
            <a:r>
              <a:rPr lang="en-US" dirty="0" smtClean="0"/>
              <a:t>People’s </a:t>
            </a:r>
            <a:r>
              <a:rPr lang="en-US" dirty="0"/>
              <a:t>C</a:t>
            </a:r>
            <a:r>
              <a:rPr lang="en-US" dirty="0" smtClean="0"/>
              <a:t>ourts</a:t>
            </a:r>
          </a:p>
          <a:p>
            <a:endParaRPr lang="en-US" sz="2400" dirty="0" smtClean="0"/>
          </a:p>
          <a:p>
            <a:r>
              <a:rPr lang="en-US" sz="2400" dirty="0" smtClean="0">
                <a:solidFill>
                  <a:srgbClr val="D9D9D9"/>
                </a:solidFill>
              </a:rPr>
              <a:t>Athenian institutions adopted by other poleis</a:t>
            </a:r>
          </a:p>
          <a:p>
            <a:pPr marL="342900" indent="-342900">
              <a:buFont typeface="Arial"/>
              <a:buChar char="•"/>
            </a:pPr>
            <a:r>
              <a:rPr lang="en-US" dirty="0" smtClean="0">
                <a:solidFill>
                  <a:srgbClr val="D9D9D9"/>
                </a:solidFill>
              </a:rPr>
              <a:t>Quasi-federalism</a:t>
            </a:r>
          </a:p>
          <a:p>
            <a:pPr marL="342900" indent="-342900">
              <a:buFont typeface="Arial"/>
              <a:buChar char="•"/>
            </a:pPr>
            <a:r>
              <a:rPr lang="en-US" dirty="0">
                <a:solidFill>
                  <a:srgbClr val="D9D9D9"/>
                </a:solidFill>
              </a:rPr>
              <a:t>Constitutional law</a:t>
            </a:r>
          </a:p>
          <a:p>
            <a:pPr marL="342900" indent="-342900">
              <a:buFont typeface="Arial"/>
              <a:buChar char="•"/>
            </a:pPr>
            <a:r>
              <a:rPr lang="en-US" dirty="0" smtClean="0">
                <a:solidFill>
                  <a:srgbClr val="D9D9D9"/>
                </a:solidFill>
              </a:rPr>
              <a:t>Taxation and finance</a:t>
            </a:r>
          </a:p>
        </p:txBody>
      </p:sp>
    </p:spTree>
    <p:extLst>
      <p:ext uri="{BB962C8B-B14F-4D97-AF65-F5344CB8AC3E}">
        <p14:creationId xmlns:p14="http://schemas.microsoft.com/office/powerpoint/2010/main" val="113234475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6463" y="521719"/>
            <a:ext cx="6309345" cy="5386090"/>
          </a:xfrm>
          <a:prstGeom prst="rect">
            <a:avLst/>
          </a:prstGeom>
          <a:noFill/>
        </p:spPr>
        <p:txBody>
          <a:bodyPr wrap="square" rtlCol="0">
            <a:spAutoFit/>
          </a:bodyPr>
          <a:lstStyle/>
          <a:p>
            <a:r>
              <a:rPr lang="en-US" sz="3200" dirty="0" smtClean="0"/>
              <a:t>Athens. Democratic institutions</a:t>
            </a:r>
          </a:p>
          <a:p>
            <a:endParaRPr lang="en-US" dirty="0" smtClean="0"/>
          </a:p>
          <a:p>
            <a:r>
              <a:rPr lang="en-US" sz="2400" dirty="0" smtClean="0"/>
              <a:t>Frequent innovations/refinements</a:t>
            </a:r>
          </a:p>
          <a:p>
            <a:pPr marL="342900" indent="-342900">
              <a:buFont typeface="Arial"/>
              <a:buChar char="•"/>
            </a:pPr>
            <a:r>
              <a:rPr lang="en-US" dirty="0" smtClean="0"/>
              <a:t>Constitutional law </a:t>
            </a:r>
          </a:p>
          <a:p>
            <a:pPr marL="342900" indent="-342900">
              <a:buFont typeface="Arial"/>
              <a:buChar char="•"/>
            </a:pPr>
            <a:r>
              <a:rPr lang="en-US" dirty="0" smtClean="0"/>
              <a:t>Executive accountability</a:t>
            </a:r>
          </a:p>
          <a:p>
            <a:pPr marL="342900" indent="-342900">
              <a:buFont typeface="Arial"/>
              <a:buChar char="•"/>
            </a:pPr>
            <a:r>
              <a:rPr lang="en-US" dirty="0" smtClean="0"/>
              <a:t>Taxation and finance</a:t>
            </a:r>
          </a:p>
          <a:p>
            <a:pPr marL="342900" indent="-342900">
              <a:buFont typeface="Arial"/>
              <a:buChar char="•"/>
            </a:pPr>
            <a:r>
              <a:rPr lang="en-US" dirty="0" smtClean="0"/>
              <a:t>Military organization</a:t>
            </a:r>
          </a:p>
          <a:p>
            <a:pPr marL="342900" indent="-342900">
              <a:buFont typeface="Arial"/>
              <a:buChar char="•"/>
            </a:pPr>
            <a:endParaRPr lang="en-US" dirty="0" smtClean="0"/>
          </a:p>
          <a:p>
            <a:r>
              <a:rPr lang="en-US" sz="2400" dirty="0" smtClean="0"/>
              <a:t>Key institutions are stable</a:t>
            </a:r>
          </a:p>
          <a:p>
            <a:pPr marL="342900" indent="-342900">
              <a:buFont typeface="Arial"/>
              <a:buChar char="•"/>
            </a:pPr>
            <a:r>
              <a:rPr lang="en-US" dirty="0" smtClean="0"/>
              <a:t>Quasi-federalism </a:t>
            </a:r>
          </a:p>
          <a:p>
            <a:pPr marL="342900" indent="-342900">
              <a:buFont typeface="Arial"/>
              <a:buChar char="•"/>
            </a:pPr>
            <a:r>
              <a:rPr lang="en-US" dirty="0" smtClean="0"/>
              <a:t>Citizen Council </a:t>
            </a:r>
          </a:p>
          <a:p>
            <a:pPr marL="342900" indent="-342900">
              <a:buFont typeface="Arial"/>
              <a:buChar char="•"/>
            </a:pPr>
            <a:r>
              <a:rPr lang="en-US" dirty="0" smtClean="0"/>
              <a:t>People’s </a:t>
            </a:r>
            <a:r>
              <a:rPr lang="en-US" dirty="0"/>
              <a:t>C</a:t>
            </a:r>
            <a:r>
              <a:rPr lang="en-US" dirty="0" smtClean="0"/>
              <a:t>ourts</a:t>
            </a:r>
          </a:p>
          <a:p>
            <a:endParaRPr lang="en-US" sz="2400" dirty="0" smtClean="0"/>
          </a:p>
          <a:p>
            <a:r>
              <a:rPr lang="en-US" sz="2400" dirty="0" smtClean="0"/>
              <a:t>Athenian institutions adopted by other poleis</a:t>
            </a:r>
          </a:p>
          <a:p>
            <a:pPr marL="342900" indent="-342900">
              <a:buFont typeface="Arial"/>
              <a:buChar char="•"/>
            </a:pPr>
            <a:r>
              <a:rPr lang="en-US" dirty="0" smtClean="0"/>
              <a:t>Quasi-federalism</a:t>
            </a:r>
          </a:p>
          <a:p>
            <a:pPr marL="342900" indent="-342900">
              <a:buFont typeface="Arial"/>
              <a:buChar char="•"/>
            </a:pPr>
            <a:r>
              <a:rPr lang="en-US" dirty="0"/>
              <a:t>Constitutional law</a:t>
            </a:r>
          </a:p>
          <a:p>
            <a:pPr marL="342900" indent="-342900">
              <a:buFont typeface="Arial"/>
              <a:buChar char="•"/>
            </a:pPr>
            <a:r>
              <a:rPr lang="en-US" dirty="0" smtClean="0"/>
              <a:t>Taxation and finance</a:t>
            </a:r>
          </a:p>
        </p:txBody>
      </p:sp>
    </p:spTree>
    <p:extLst>
      <p:ext uri="{BB962C8B-B14F-4D97-AF65-F5344CB8AC3E}">
        <p14:creationId xmlns:p14="http://schemas.microsoft.com/office/powerpoint/2010/main" val="1383887931"/>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121" y="650969"/>
            <a:ext cx="8385509" cy="6289132"/>
          </a:xfrm>
          <a:prstGeom prst="rect">
            <a:avLst/>
          </a:prstGeom>
        </p:spPr>
      </p:pic>
      <p:sp>
        <p:nvSpPr>
          <p:cNvPr id="3" name="TextBox 2"/>
          <p:cNvSpPr txBox="1"/>
          <p:nvPr/>
        </p:nvSpPr>
        <p:spPr>
          <a:xfrm>
            <a:off x="1091824" y="603638"/>
            <a:ext cx="7161486" cy="461665"/>
          </a:xfrm>
          <a:prstGeom prst="rect">
            <a:avLst/>
          </a:prstGeom>
          <a:noFill/>
        </p:spPr>
        <p:txBody>
          <a:bodyPr wrap="none" rtlCol="0">
            <a:spAutoFit/>
          </a:bodyPr>
          <a:lstStyle/>
          <a:p>
            <a:r>
              <a:rPr lang="en-US" sz="2400" dirty="0" smtClean="0"/>
              <a:t>Democratic advantage? State capacity tracks democracy</a:t>
            </a:r>
            <a:endParaRPr lang="en-US" sz="2400" dirty="0"/>
          </a:p>
        </p:txBody>
      </p:sp>
      <p:sp>
        <p:nvSpPr>
          <p:cNvPr id="5" name="TextBox 4"/>
          <p:cNvSpPr txBox="1"/>
          <p:nvPr/>
        </p:nvSpPr>
        <p:spPr>
          <a:xfrm>
            <a:off x="1278305" y="4877888"/>
            <a:ext cx="1713251" cy="646331"/>
          </a:xfrm>
          <a:prstGeom prst="rect">
            <a:avLst/>
          </a:prstGeom>
          <a:noFill/>
          <a:ln w="28575" cmpd="sng">
            <a:solidFill>
              <a:srgbClr val="FF0000"/>
            </a:solidFill>
          </a:ln>
        </p:spPr>
        <p:txBody>
          <a:bodyPr wrap="square" rtlCol="0">
            <a:spAutoFit/>
          </a:bodyPr>
          <a:lstStyle/>
          <a:p>
            <a:r>
              <a:rPr lang="en-US" dirty="0" smtClean="0"/>
              <a:t>Pre-democratic era</a:t>
            </a:r>
            <a:endParaRPr lang="en-US" dirty="0"/>
          </a:p>
        </p:txBody>
      </p:sp>
      <p:sp>
        <p:nvSpPr>
          <p:cNvPr id="6" name="TextBox 5"/>
          <p:cNvSpPr txBox="1"/>
          <p:nvPr/>
        </p:nvSpPr>
        <p:spPr>
          <a:xfrm>
            <a:off x="6999111" y="4920248"/>
            <a:ext cx="1341679" cy="646331"/>
          </a:xfrm>
          <a:prstGeom prst="rect">
            <a:avLst/>
          </a:prstGeom>
          <a:noFill/>
          <a:ln w="28575" cmpd="sng">
            <a:solidFill>
              <a:srgbClr val="FF0000"/>
            </a:solidFill>
          </a:ln>
        </p:spPr>
        <p:txBody>
          <a:bodyPr wrap="square" rtlCol="0">
            <a:spAutoFit/>
          </a:bodyPr>
          <a:lstStyle/>
          <a:p>
            <a:r>
              <a:rPr lang="en-US" dirty="0" smtClean="0">
                <a:solidFill>
                  <a:srgbClr val="000000"/>
                </a:solidFill>
              </a:rPr>
              <a:t>Macedonian domination</a:t>
            </a:r>
            <a:endParaRPr lang="en-US" dirty="0">
              <a:solidFill>
                <a:srgbClr val="000000"/>
              </a:solidFill>
            </a:endParaRPr>
          </a:p>
        </p:txBody>
      </p:sp>
      <p:sp>
        <p:nvSpPr>
          <p:cNvPr id="4" name="TextBox 3"/>
          <p:cNvSpPr txBox="1"/>
          <p:nvPr/>
        </p:nvSpPr>
        <p:spPr>
          <a:xfrm>
            <a:off x="3066815" y="4920248"/>
            <a:ext cx="3791185" cy="646331"/>
          </a:xfrm>
          <a:prstGeom prst="rect">
            <a:avLst/>
          </a:prstGeom>
          <a:noFill/>
          <a:ln w="28575" cmpd="sng">
            <a:solidFill>
              <a:srgbClr val="3366FF"/>
            </a:solidFill>
          </a:ln>
        </p:spPr>
        <p:txBody>
          <a:bodyPr wrap="square" rtlCol="0">
            <a:spAutoFit/>
          </a:bodyPr>
          <a:lstStyle/>
          <a:p>
            <a:pPr algn="ctr"/>
            <a:r>
              <a:rPr lang="en-US" dirty="0" smtClean="0"/>
              <a:t>Democratic </a:t>
            </a:r>
          </a:p>
          <a:p>
            <a:pPr algn="ctr"/>
            <a:r>
              <a:rPr lang="en-US" dirty="0" smtClean="0"/>
              <a:t>era</a:t>
            </a:r>
            <a:endParaRPr lang="en-US" dirty="0"/>
          </a:p>
        </p:txBody>
      </p:sp>
    </p:spTree>
    <p:extLst>
      <p:ext uri="{BB962C8B-B14F-4D97-AF65-F5344CB8AC3E}">
        <p14:creationId xmlns:p14="http://schemas.microsoft.com/office/powerpoint/2010/main" val="780787861"/>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pic>
        <p:nvPicPr>
          <p:cNvPr id="3" name="Picture 2"/>
          <p:cNvPicPr>
            <a:picLocks noChangeAspect="1"/>
          </p:cNvPicPr>
          <p:nvPr/>
        </p:nvPicPr>
        <p:blipFill>
          <a:blip r:embed="rId2"/>
          <a:stretch>
            <a:fillRect/>
          </a:stretch>
        </p:blipFill>
        <p:spPr>
          <a:xfrm>
            <a:off x="110354" y="277138"/>
            <a:ext cx="9144000" cy="6858000"/>
          </a:xfrm>
          <a:prstGeom prst="rect">
            <a:avLst/>
          </a:prstGeom>
        </p:spPr>
      </p:pic>
      <p:sp>
        <p:nvSpPr>
          <p:cNvPr id="5" name="TextBox 4"/>
          <p:cNvSpPr txBox="1"/>
          <p:nvPr/>
        </p:nvSpPr>
        <p:spPr>
          <a:xfrm>
            <a:off x="3643658" y="4824206"/>
            <a:ext cx="2556609" cy="923330"/>
          </a:xfrm>
          <a:prstGeom prst="rect">
            <a:avLst/>
          </a:prstGeom>
          <a:noFill/>
        </p:spPr>
        <p:txBody>
          <a:bodyPr wrap="square" rtlCol="0">
            <a:spAutoFit/>
          </a:bodyPr>
          <a:lstStyle/>
          <a:p>
            <a:r>
              <a:rPr lang="en-US" dirty="0" smtClean="0">
                <a:solidFill>
                  <a:srgbClr val="FF0000"/>
                </a:solidFill>
              </a:rPr>
              <a:t>Shocks, performance failures, ephemeral oligarchies</a:t>
            </a:r>
            <a:endParaRPr lang="en-US" dirty="0">
              <a:solidFill>
                <a:srgbClr val="FF0000"/>
              </a:solidFill>
            </a:endParaRPr>
          </a:p>
        </p:txBody>
      </p:sp>
      <p:sp>
        <p:nvSpPr>
          <p:cNvPr id="7" name="TextBox 6"/>
          <p:cNvSpPr txBox="1"/>
          <p:nvPr/>
        </p:nvSpPr>
        <p:spPr>
          <a:xfrm>
            <a:off x="4921963" y="3514772"/>
            <a:ext cx="415498" cy="369332"/>
          </a:xfrm>
          <a:prstGeom prst="rect">
            <a:avLst/>
          </a:prstGeom>
          <a:noFill/>
        </p:spPr>
        <p:txBody>
          <a:bodyPr wrap="none" rtlCol="0">
            <a:spAutoFit/>
          </a:bodyPr>
          <a:lstStyle/>
          <a:p>
            <a:r>
              <a:rPr lang="en-US" dirty="0" smtClean="0">
                <a:solidFill>
                  <a:srgbClr val="FF0000"/>
                </a:solidFill>
              </a:rPr>
              <a:t>⇒</a:t>
            </a:r>
            <a:endParaRPr lang="en-US" dirty="0">
              <a:solidFill>
                <a:srgbClr val="FF0000"/>
              </a:solidFill>
            </a:endParaRPr>
          </a:p>
        </p:txBody>
      </p:sp>
      <p:sp>
        <p:nvSpPr>
          <p:cNvPr id="8" name="Rectangle 7"/>
          <p:cNvSpPr/>
          <p:nvPr/>
        </p:nvSpPr>
        <p:spPr>
          <a:xfrm>
            <a:off x="4921963" y="4649547"/>
            <a:ext cx="415498" cy="369332"/>
          </a:xfrm>
          <a:prstGeom prst="rect">
            <a:avLst/>
          </a:prstGeom>
        </p:spPr>
        <p:txBody>
          <a:bodyPr wrap="none">
            <a:spAutoFit/>
          </a:bodyPr>
          <a:lstStyle/>
          <a:p>
            <a:r>
              <a:rPr lang="en-US" dirty="0" smtClean="0">
                <a:solidFill>
                  <a:srgbClr val="FF0000"/>
                </a:solidFill>
              </a:rPr>
              <a:t>⇒</a:t>
            </a:r>
            <a:endParaRPr lang="en-US" dirty="0"/>
          </a:p>
        </p:txBody>
      </p:sp>
      <p:sp>
        <p:nvSpPr>
          <p:cNvPr id="9" name="TextBox 8"/>
          <p:cNvSpPr txBox="1"/>
          <p:nvPr/>
        </p:nvSpPr>
        <p:spPr>
          <a:xfrm>
            <a:off x="1822577" y="315571"/>
            <a:ext cx="5710517" cy="461665"/>
          </a:xfrm>
          <a:prstGeom prst="rect">
            <a:avLst/>
          </a:prstGeom>
          <a:noFill/>
        </p:spPr>
        <p:txBody>
          <a:bodyPr wrap="none" rtlCol="0">
            <a:spAutoFit/>
          </a:bodyPr>
          <a:lstStyle/>
          <a:p>
            <a:r>
              <a:rPr lang="en-US" sz="2400" dirty="0" smtClean="0"/>
              <a:t>Democratic robustness to exogenous shock</a:t>
            </a:r>
            <a:endParaRPr lang="en-US" sz="2400" dirty="0"/>
          </a:p>
        </p:txBody>
      </p:sp>
      <p:sp>
        <p:nvSpPr>
          <p:cNvPr id="10" name="TextBox 9"/>
          <p:cNvSpPr txBox="1"/>
          <p:nvPr/>
        </p:nvSpPr>
        <p:spPr>
          <a:xfrm>
            <a:off x="3411168" y="3514772"/>
            <a:ext cx="415498" cy="369332"/>
          </a:xfrm>
          <a:prstGeom prst="rect">
            <a:avLst/>
          </a:prstGeom>
          <a:noFill/>
        </p:spPr>
        <p:txBody>
          <a:bodyPr wrap="none" rtlCol="0">
            <a:spAutoFit/>
          </a:bodyPr>
          <a:lstStyle/>
          <a:p>
            <a:r>
              <a:rPr lang="en-US" dirty="0" smtClean="0">
                <a:solidFill>
                  <a:schemeClr val="tx2"/>
                </a:solidFill>
              </a:rPr>
              <a:t>⇒</a:t>
            </a:r>
            <a:endParaRPr lang="en-US" dirty="0">
              <a:solidFill>
                <a:schemeClr val="tx2"/>
              </a:solidFill>
            </a:endParaRPr>
          </a:p>
        </p:txBody>
      </p:sp>
      <p:sp>
        <p:nvSpPr>
          <p:cNvPr id="11" name="Rectangle 10"/>
          <p:cNvSpPr/>
          <p:nvPr/>
        </p:nvSpPr>
        <p:spPr>
          <a:xfrm>
            <a:off x="4506465" y="2680114"/>
            <a:ext cx="415498" cy="369332"/>
          </a:xfrm>
          <a:prstGeom prst="rect">
            <a:avLst/>
          </a:prstGeom>
        </p:spPr>
        <p:txBody>
          <a:bodyPr wrap="none">
            <a:spAutoFit/>
          </a:bodyPr>
          <a:lstStyle/>
          <a:p>
            <a:r>
              <a:rPr lang="en-US" dirty="0" smtClean="0">
                <a:solidFill>
                  <a:schemeClr val="tx2"/>
                </a:solidFill>
              </a:rPr>
              <a:t>⇒</a:t>
            </a:r>
            <a:endParaRPr lang="en-US" dirty="0"/>
          </a:p>
        </p:txBody>
      </p:sp>
      <p:sp>
        <p:nvSpPr>
          <p:cNvPr id="12" name="Rectangle 11"/>
          <p:cNvSpPr/>
          <p:nvPr/>
        </p:nvSpPr>
        <p:spPr>
          <a:xfrm>
            <a:off x="6160160" y="3514772"/>
            <a:ext cx="415498" cy="369332"/>
          </a:xfrm>
          <a:prstGeom prst="rect">
            <a:avLst/>
          </a:prstGeom>
        </p:spPr>
        <p:txBody>
          <a:bodyPr wrap="none">
            <a:spAutoFit/>
          </a:bodyPr>
          <a:lstStyle/>
          <a:p>
            <a:r>
              <a:rPr lang="en-US" dirty="0" smtClean="0">
                <a:solidFill>
                  <a:schemeClr val="tx2"/>
                </a:solidFill>
              </a:rPr>
              <a:t>⇒</a:t>
            </a:r>
            <a:endParaRPr lang="en-US" dirty="0"/>
          </a:p>
        </p:txBody>
      </p:sp>
      <p:sp>
        <p:nvSpPr>
          <p:cNvPr id="13" name="TextBox 12"/>
          <p:cNvSpPr txBox="1"/>
          <p:nvPr/>
        </p:nvSpPr>
        <p:spPr>
          <a:xfrm>
            <a:off x="1416935" y="2680114"/>
            <a:ext cx="1576771" cy="646331"/>
          </a:xfrm>
          <a:prstGeom prst="rect">
            <a:avLst/>
          </a:prstGeom>
          <a:noFill/>
        </p:spPr>
        <p:txBody>
          <a:bodyPr wrap="square" rtlCol="0">
            <a:spAutoFit/>
          </a:bodyPr>
          <a:lstStyle/>
          <a:p>
            <a:r>
              <a:rPr lang="en-US" dirty="0" smtClean="0">
                <a:solidFill>
                  <a:schemeClr val="tx2"/>
                </a:solidFill>
              </a:rPr>
              <a:t>Shocks, but no regime change</a:t>
            </a:r>
            <a:endParaRPr lang="en-US" dirty="0">
              <a:solidFill>
                <a:schemeClr val="tx2"/>
              </a:solidFill>
            </a:endParaRPr>
          </a:p>
        </p:txBody>
      </p:sp>
      <p:sp>
        <p:nvSpPr>
          <p:cNvPr id="15" name="TextBox 14"/>
          <p:cNvSpPr txBox="1"/>
          <p:nvPr/>
        </p:nvSpPr>
        <p:spPr>
          <a:xfrm>
            <a:off x="7242105" y="5018879"/>
            <a:ext cx="1409129" cy="646331"/>
          </a:xfrm>
          <a:prstGeom prst="rect">
            <a:avLst/>
          </a:prstGeom>
          <a:noFill/>
        </p:spPr>
        <p:txBody>
          <a:bodyPr wrap="square" rtlCol="0">
            <a:spAutoFit/>
          </a:bodyPr>
          <a:lstStyle/>
          <a:p>
            <a:r>
              <a:rPr lang="en-US" dirty="0" smtClean="0">
                <a:solidFill>
                  <a:srgbClr val="000000"/>
                </a:solidFill>
              </a:rPr>
              <a:t>Macedonian domination</a:t>
            </a:r>
            <a:endParaRPr lang="en-US" dirty="0">
              <a:solidFill>
                <a:srgbClr val="000000"/>
              </a:solidFill>
            </a:endParaRPr>
          </a:p>
        </p:txBody>
      </p:sp>
      <p:sp>
        <p:nvSpPr>
          <p:cNvPr id="16" name="Rectangle 15"/>
          <p:cNvSpPr/>
          <p:nvPr/>
        </p:nvSpPr>
        <p:spPr>
          <a:xfrm>
            <a:off x="6618858" y="2680114"/>
            <a:ext cx="415498" cy="369332"/>
          </a:xfrm>
          <a:prstGeom prst="rect">
            <a:avLst/>
          </a:prstGeom>
        </p:spPr>
        <p:txBody>
          <a:bodyPr wrap="square">
            <a:spAutoFit/>
          </a:bodyPr>
          <a:lstStyle/>
          <a:p>
            <a:r>
              <a:rPr lang="en-US" dirty="0" smtClean="0">
                <a:solidFill>
                  <a:schemeClr val="tx2"/>
                </a:solidFill>
              </a:rPr>
              <a:t>⇒</a:t>
            </a:r>
            <a:endParaRPr lang="en-US" dirty="0"/>
          </a:p>
        </p:txBody>
      </p:sp>
      <p:sp>
        <p:nvSpPr>
          <p:cNvPr id="17" name="TextBox 16"/>
          <p:cNvSpPr txBox="1"/>
          <p:nvPr/>
        </p:nvSpPr>
        <p:spPr>
          <a:xfrm>
            <a:off x="1278305" y="5084851"/>
            <a:ext cx="2132863" cy="646331"/>
          </a:xfrm>
          <a:prstGeom prst="rect">
            <a:avLst/>
          </a:prstGeom>
          <a:noFill/>
        </p:spPr>
        <p:txBody>
          <a:bodyPr wrap="square" rtlCol="0">
            <a:spAutoFit/>
          </a:bodyPr>
          <a:lstStyle/>
          <a:p>
            <a:r>
              <a:rPr lang="en-US" dirty="0" smtClean="0"/>
              <a:t>Pre-democratic era, tyranny, oligarchy  </a:t>
            </a:r>
            <a:endParaRPr lang="en-US" dirty="0"/>
          </a:p>
        </p:txBody>
      </p:sp>
    </p:spTree>
    <p:extLst>
      <p:ext uri="{BB962C8B-B14F-4D97-AF65-F5344CB8AC3E}">
        <p14:creationId xmlns:p14="http://schemas.microsoft.com/office/powerpoint/2010/main" val="412770461"/>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457200" y="346075"/>
          <a:ext cx="7924800" cy="5702300"/>
        </p:xfrm>
        <a:graphic>
          <a:graphicData uri="http://schemas.openxmlformats.org/presentationml/2006/ole">
            <mc:AlternateContent xmlns:mc="http://schemas.openxmlformats.org/markup-compatibility/2006">
              <mc:Choice xmlns:v="urn:schemas-microsoft-com:vml" Requires="v">
                <p:oleObj spid="_x0000_s9278" name="Document" r:id="rId4" imgW="24380952" imgH="17574603" progId="Word.Document.8">
                  <p:embed/>
                </p:oleObj>
              </mc:Choice>
              <mc:Fallback>
                <p:oleObj name="Document" r:id="rId4" imgW="24380952" imgH="17574603"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46075"/>
                        <a:ext cx="7924800" cy="570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1" name="Rectangle 5"/>
          <p:cNvSpPr>
            <a:spLocks noChangeArrowheads="1"/>
          </p:cNvSpPr>
          <p:nvPr/>
        </p:nvSpPr>
        <p:spPr bwMode="auto">
          <a:xfrm>
            <a:off x="2786497" y="6297057"/>
            <a:ext cx="3019425" cy="336550"/>
          </a:xfrm>
          <a:prstGeom prst="rect">
            <a:avLst/>
          </a:prstGeom>
          <a:noFill/>
          <a:ln w="9525">
            <a:noFill/>
            <a:miter lim="800000"/>
            <a:headEnd/>
            <a:tailEnd/>
          </a:ln>
        </p:spPr>
        <p:txBody>
          <a:bodyPr wrap="none">
            <a:prstTxWarp prst="textNoShape">
              <a:avLst/>
            </a:prstTxWarp>
            <a:spAutoFit/>
          </a:bodyPr>
          <a:lstStyle/>
          <a:p>
            <a:r>
              <a:rPr lang="en-US" sz="1600" dirty="0">
                <a:solidFill>
                  <a:srgbClr val="030303"/>
                </a:solidFill>
              </a:rPr>
              <a:t>Source: T. Johnson, Data </a:t>
            </a:r>
            <a:r>
              <a:rPr lang="en-US" sz="1600" i="1" dirty="0">
                <a:solidFill>
                  <a:srgbClr val="030303"/>
                </a:solidFill>
              </a:rPr>
              <a:t>IACP</a:t>
            </a:r>
            <a:endParaRPr lang="en-US" dirty="0">
              <a:solidFill>
                <a:srgbClr val="030303"/>
              </a:solidFill>
            </a:endParaRPr>
          </a:p>
        </p:txBody>
      </p:sp>
    </p:spTree>
    <p:extLst>
      <p:ext uri="{BB962C8B-B14F-4D97-AF65-F5344CB8AC3E}">
        <p14:creationId xmlns:p14="http://schemas.microsoft.com/office/powerpoint/2010/main" val="110524339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shot 2014-07-28 16.19.2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636" y="1874952"/>
            <a:ext cx="6705600" cy="4394200"/>
          </a:xfrm>
          <a:prstGeom prst="rect">
            <a:avLst/>
          </a:prstGeom>
          <a:ln w="28575" cmpd="sng">
            <a:solidFill>
              <a:schemeClr val="tx1"/>
            </a:solidFill>
          </a:ln>
        </p:spPr>
      </p:pic>
      <p:sp>
        <p:nvSpPr>
          <p:cNvPr id="4" name="TextBox 3"/>
          <p:cNvSpPr txBox="1"/>
          <p:nvPr/>
        </p:nvSpPr>
        <p:spPr>
          <a:xfrm>
            <a:off x="1824112" y="6269152"/>
            <a:ext cx="4542304" cy="369332"/>
          </a:xfrm>
          <a:prstGeom prst="rect">
            <a:avLst/>
          </a:prstGeom>
          <a:noFill/>
        </p:spPr>
        <p:txBody>
          <a:bodyPr wrap="none" rtlCol="0">
            <a:spAutoFit/>
          </a:bodyPr>
          <a:lstStyle/>
          <a:p>
            <a:r>
              <a:rPr lang="en-US" dirty="0" smtClean="0"/>
              <a:t>David </a:t>
            </a:r>
            <a:r>
              <a:rPr lang="en-US" dirty="0" err="1" smtClean="0"/>
              <a:t>Teegarden</a:t>
            </a:r>
            <a:r>
              <a:rPr lang="en-US" dirty="0" smtClean="0"/>
              <a:t>, </a:t>
            </a:r>
            <a:r>
              <a:rPr lang="en-US" i="1" dirty="0" smtClean="0"/>
              <a:t>Death to Tyrants </a:t>
            </a:r>
            <a:r>
              <a:rPr lang="en-US" dirty="0" smtClean="0"/>
              <a:t>(PUP 2014)</a:t>
            </a:r>
            <a:endParaRPr lang="en-US" dirty="0"/>
          </a:p>
        </p:txBody>
      </p:sp>
      <p:sp>
        <p:nvSpPr>
          <p:cNvPr id="5" name="TextBox 4"/>
          <p:cNvSpPr txBox="1"/>
          <p:nvPr/>
        </p:nvSpPr>
        <p:spPr>
          <a:xfrm>
            <a:off x="1287517" y="824862"/>
            <a:ext cx="7010235" cy="800219"/>
          </a:xfrm>
          <a:prstGeom prst="rect">
            <a:avLst/>
          </a:prstGeom>
          <a:noFill/>
        </p:spPr>
        <p:txBody>
          <a:bodyPr wrap="square" rtlCol="0">
            <a:spAutoFit/>
          </a:bodyPr>
          <a:lstStyle/>
          <a:p>
            <a:r>
              <a:rPr lang="en-US" sz="2800" dirty="0" smtClean="0"/>
              <a:t>Regime counts. 7</a:t>
            </a:r>
            <a:r>
              <a:rPr lang="en-US" sz="2800" baseline="30000" dirty="0" smtClean="0"/>
              <a:t>th</a:t>
            </a:r>
            <a:r>
              <a:rPr lang="en-US" sz="2800" dirty="0" smtClean="0"/>
              <a:t> through 4</a:t>
            </a:r>
            <a:r>
              <a:rPr lang="en-US" sz="2800" baseline="30000" dirty="0" smtClean="0"/>
              <a:t>th</a:t>
            </a:r>
            <a:r>
              <a:rPr lang="en-US" sz="2800" dirty="0" smtClean="0"/>
              <a:t> centuries BCE. </a:t>
            </a:r>
          </a:p>
          <a:p>
            <a:r>
              <a:rPr lang="en-US" b="1" dirty="0" smtClean="0">
                <a:solidFill>
                  <a:srgbClr val="008000"/>
                </a:solidFill>
              </a:rPr>
              <a:t>Tyranny</a:t>
            </a:r>
            <a:r>
              <a:rPr lang="en-US" b="1" dirty="0" smtClean="0"/>
              <a:t>. </a:t>
            </a:r>
            <a:r>
              <a:rPr lang="en-US" b="1" dirty="0" smtClean="0">
                <a:solidFill>
                  <a:srgbClr val="FF0000"/>
                </a:solidFill>
              </a:rPr>
              <a:t>Oligarchy</a:t>
            </a:r>
            <a:r>
              <a:rPr lang="en-US" b="1" dirty="0" smtClean="0"/>
              <a:t>. </a:t>
            </a:r>
            <a:r>
              <a:rPr lang="en-US" b="1" dirty="0">
                <a:solidFill>
                  <a:srgbClr val="3366FF"/>
                </a:solidFill>
              </a:rPr>
              <a:t>D</a:t>
            </a:r>
            <a:r>
              <a:rPr lang="en-US" b="1" dirty="0" smtClean="0">
                <a:solidFill>
                  <a:srgbClr val="3366FF"/>
                </a:solidFill>
              </a:rPr>
              <a:t>emocracy</a:t>
            </a:r>
            <a:r>
              <a:rPr lang="en-US" b="1" dirty="0" smtClean="0"/>
              <a:t>. </a:t>
            </a:r>
            <a:endParaRPr lang="en-US" b="1" dirty="0"/>
          </a:p>
        </p:txBody>
      </p:sp>
      <p:cxnSp>
        <p:nvCxnSpPr>
          <p:cNvPr id="6" name="Straight Connector 5"/>
          <p:cNvCxnSpPr/>
          <p:nvPr/>
        </p:nvCxnSpPr>
        <p:spPr>
          <a:xfrm flipV="1">
            <a:off x="1642363" y="3437355"/>
            <a:ext cx="2931427" cy="907079"/>
          </a:xfrm>
          <a:prstGeom prst="line">
            <a:avLst/>
          </a:prstGeom>
          <a:ln w="28575" cmpd="sng"/>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5309034" y="2406148"/>
            <a:ext cx="1441842" cy="1031207"/>
          </a:xfrm>
          <a:prstGeom prst="line">
            <a:avLst/>
          </a:prstGeom>
          <a:ln w="28575" cmpd="sng"/>
        </p:spPr>
        <p:style>
          <a:lnRef idx="1">
            <a:schemeClr val="accent2"/>
          </a:lnRef>
          <a:fillRef idx="0">
            <a:schemeClr val="accent2"/>
          </a:fillRef>
          <a:effectRef idx="0">
            <a:schemeClr val="accent2"/>
          </a:effectRef>
          <a:fontRef idx="minor">
            <a:schemeClr val="tx1"/>
          </a:fontRef>
        </p:style>
      </p:cxnSp>
      <p:cxnSp>
        <p:nvCxnSpPr>
          <p:cNvPr id="10" name="Straight Connector 9"/>
          <p:cNvCxnSpPr/>
          <p:nvPr/>
        </p:nvCxnSpPr>
        <p:spPr>
          <a:xfrm flipV="1">
            <a:off x="3418407" y="4229856"/>
            <a:ext cx="1613717" cy="458314"/>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5032124" y="3084071"/>
            <a:ext cx="601564" cy="1145785"/>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700528" y="3084071"/>
            <a:ext cx="1413196" cy="0"/>
          </a:xfrm>
          <a:prstGeom prst="line">
            <a:avLst/>
          </a:prstGeom>
          <a:ln w="28575" cmpd="sng"/>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4573790" y="2406148"/>
            <a:ext cx="735244" cy="1031207"/>
          </a:xfrm>
          <a:prstGeom prst="line">
            <a:avLst/>
          </a:prstGeom>
          <a:ln w="28575" cmpd="sng"/>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V="1">
            <a:off x="1909725" y="4411272"/>
            <a:ext cx="773438" cy="27689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2683163" y="4344434"/>
            <a:ext cx="668404" cy="66838"/>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3351567" y="3470774"/>
            <a:ext cx="677574" cy="873661"/>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4029141" y="3470774"/>
            <a:ext cx="735622" cy="109804"/>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4764763" y="3580578"/>
            <a:ext cx="668404" cy="534699"/>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5433167" y="3580578"/>
            <a:ext cx="668404" cy="534327"/>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6082472" y="3580578"/>
            <a:ext cx="754342" cy="143223"/>
          </a:xfrm>
          <a:prstGeom prst="line">
            <a:avLst/>
          </a:prstGeom>
          <a:ln>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0531502"/>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a:t>
            </a:r>
            <a:endParaRPr lang="en-US" dirty="0"/>
          </a:p>
        </p:txBody>
      </p:sp>
      <p:sp>
        <p:nvSpPr>
          <p:cNvPr id="3" name="Content Placeholder 2"/>
          <p:cNvSpPr>
            <a:spLocks noGrp="1"/>
          </p:cNvSpPr>
          <p:nvPr>
            <p:ph idx="1"/>
          </p:nvPr>
        </p:nvSpPr>
        <p:spPr>
          <a:xfrm>
            <a:off x="457200" y="1600200"/>
            <a:ext cx="5147842" cy="4525963"/>
          </a:xfrm>
        </p:spPr>
        <p:txBody>
          <a:bodyPr>
            <a:normAutofit/>
          </a:bodyPr>
          <a:lstStyle/>
          <a:p>
            <a:r>
              <a:rPr lang="en-US" b="1" dirty="0" smtClean="0"/>
              <a:t>Political</a:t>
            </a:r>
            <a:r>
              <a:rPr lang="en-US" dirty="0" smtClean="0"/>
              <a:t> </a:t>
            </a:r>
            <a:r>
              <a:rPr lang="en-US" b="1" dirty="0" smtClean="0"/>
              <a:t>fall</a:t>
            </a:r>
            <a:r>
              <a:rPr lang="en-US" dirty="0" smtClean="0"/>
              <a:t> (conquest of Greece by Macedon, later Rome) </a:t>
            </a:r>
          </a:p>
          <a:p>
            <a:r>
              <a:rPr lang="en-US" dirty="0" smtClean="0"/>
              <a:t>Economic &amp; political change in </a:t>
            </a:r>
            <a:r>
              <a:rPr lang="en-US" b="1" dirty="0" smtClean="0"/>
              <a:t>post-classical era</a:t>
            </a:r>
          </a:p>
          <a:p>
            <a:endParaRPr lang="en-US" dirty="0"/>
          </a:p>
        </p:txBody>
      </p:sp>
      <p:pic>
        <p:nvPicPr>
          <p:cNvPr id="4" name="Picture 3" descr="Ober_Rise_and_Fall_Cover II.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7396" y="1600200"/>
            <a:ext cx="2979404" cy="4528694"/>
          </a:xfrm>
          <a:prstGeom prst="rect">
            <a:avLst/>
          </a:prstGeom>
        </p:spPr>
      </p:pic>
    </p:spTree>
    <p:extLst>
      <p:ext uri="{BB962C8B-B14F-4D97-AF65-F5344CB8AC3E}">
        <p14:creationId xmlns:p14="http://schemas.microsoft.com/office/powerpoint/2010/main" val="2790856119"/>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52553" y="525706"/>
            <a:ext cx="7446304" cy="6063198"/>
          </a:xfrm>
          <a:prstGeom prst="rect">
            <a:avLst/>
          </a:prstGeom>
          <a:noFill/>
        </p:spPr>
        <p:txBody>
          <a:bodyPr wrap="square" rtlCol="0">
            <a:spAutoFit/>
          </a:bodyPr>
          <a:lstStyle/>
          <a:p>
            <a:r>
              <a:rPr lang="en-US" sz="3200" dirty="0"/>
              <a:t>Explaining the </a:t>
            </a:r>
            <a:r>
              <a:rPr lang="en-US" sz="3200" dirty="0" smtClean="0"/>
              <a:t>fall</a:t>
            </a:r>
            <a:r>
              <a:rPr lang="en-US" sz="3200" dirty="0"/>
              <a:t> </a:t>
            </a:r>
            <a:r>
              <a:rPr lang="en-US" sz="3200" dirty="0" smtClean="0"/>
              <a:t>(Late 4</a:t>
            </a:r>
            <a:r>
              <a:rPr lang="en-US" sz="3200" baseline="30000" dirty="0" smtClean="0"/>
              <a:t>th</a:t>
            </a:r>
            <a:r>
              <a:rPr lang="en-US" sz="3200" dirty="0" smtClean="0"/>
              <a:t> c. BCE)</a:t>
            </a:r>
          </a:p>
          <a:p>
            <a:r>
              <a:rPr lang="en-US" sz="3200" dirty="0" smtClean="0"/>
              <a:t> </a:t>
            </a:r>
            <a:r>
              <a:rPr lang="en-US" sz="3200" b="1" dirty="0" smtClean="0"/>
              <a:t>Market in specialization</a:t>
            </a:r>
            <a:r>
              <a:rPr lang="en-US" sz="3200" dirty="0" smtClean="0"/>
              <a:t>: </a:t>
            </a:r>
          </a:p>
          <a:p>
            <a:endParaRPr lang="en-US" dirty="0"/>
          </a:p>
          <a:p>
            <a:r>
              <a:rPr lang="en-US" sz="2400" dirty="0" smtClean="0"/>
              <a:t>Highly skilled specialists in fields relevant to military and financial success, are mobile and available for hire. </a:t>
            </a:r>
          </a:p>
          <a:p>
            <a:endParaRPr lang="en-US" sz="2400" b="1" dirty="0"/>
          </a:p>
          <a:p>
            <a:r>
              <a:rPr lang="en-US" sz="2400" b="1" dirty="0" smtClean="0"/>
              <a:t>Philip </a:t>
            </a:r>
            <a:r>
              <a:rPr lang="en-US" sz="2400" b="1" dirty="0" smtClean="0"/>
              <a:t>II and Alexander III </a:t>
            </a:r>
            <a:r>
              <a:rPr lang="en-US" sz="2400" b="1" dirty="0" smtClean="0"/>
              <a:t>grasp the value of institutions and expertise developed within the market-like ecology</a:t>
            </a:r>
            <a:r>
              <a:rPr lang="en-US" sz="2400" dirty="0" smtClean="0"/>
              <a:t>. They selectively emulate and adapt Greek institutions, hire Greek experts, and drive innovations that make imperial Macedon in some ways “polis-like</a:t>
            </a:r>
            <a:r>
              <a:rPr lang="en-US" sz="2400" dirty="0" smtClean="0"/>
              <a:t>”</a:t>
            </a:r>
          </a:p>
          <a:p>
            <a:endParaRPr lang="en-US" sz="2400" dirty="0"/>
          </a:p>
          <a:p>
            <a:r>
              <a:rPr lang="en-US" sz="2400" dirty="0" smtClean="0">
                <a:solidFill>
                  <a:srgbClr val="FF0000"/>
                </a:solidFill>
              </a:rPr>
              <a:t>Thus, growing </a:t>
            </a:r>
            <a:r>
              <a:rPr lang="en-US" sz="2400" b="1" dirty="0" smtClean="0">
                <a:solidFill>
                  <a:srgbClr val="FF0000"/>
                </a:solidFill>
              </a:rPr>
              <a:t>specialization</a:t>
            </a:r>
            <a:r>
              <a:rPr lang="en-US" sz="2400" dirty="0" smtClean="0">
                <a:solidFill>
                  <a:srgbClr val="FF0000"/>
                </a:solidFill>
              </a:rPr>
              <a:t> </a:t>
            </a:r>
            <a:r>
              <a:rPr lang="en-US" sz="2400" dirty="0">
                <a:solidFill>
                  <a:srgbClr val="FF0000"/>
                </a:solidFill>
              </a:rPr>
              <a:t>and </a:t>
            </a:r>
            <a:r>
              <a:rPr lang="en-US" sz="2400" b="1" dirty="0">
                <a:solidFill>
                  <a:srgbClr val="FF0000"/>
                </a:solidFill>
              </a:rPr>
              <a:t>transfer</a:t>
            </a:r>
            <a:r>
              <a:rPr lang="en-US" sz="2400" dirty="0">
                <a:solidFill>
                  <a:srgbClr val="FF0000"/>
                </a:solidFill>
              </a:rPr>
              <a:t> of </a:t>
            </a:r>
            <a:r>
              <a:rPr lang="en-US" sz="2400" dirty="0" smtClean="0">
                <a:solidFill>
                  <a:srgbClr val="FF0000"/>
                </a:solidFill>
              </a:rPr>
              <a:t>ideas, goods, </a:t>
            </a:r>
            <a:r>
              <a:rPr lang="en-US" sz="2400" dirty="0">
                <a:solidFill>
                  <a:srgbClr val="FF0000"/>
                </a:solidFill>
              </a:rPr>
              <a:t>and services within </a:t>
            </a:r>
            <a:r>
              <a:rPr lang="en-US" sz="2400" dirty="0" smtClean="0">
                <a:solidFill>
                  <a:srgbClr val="FF0000"/>
                </a:solidFill>
              </a:rPr>
              <a:t>the polis ecology help to explain the fall </a:t>
            </a:r>
            <a:r>
              <a:rPr lang="en-US" sz="2400" i="1" dirty="0" smtClean="0">
                <a:solidFill>
                  <a:srgbClr val="FF0000"/>
                </a:solidFill>
              </a:rPr>
              <a:t>as well as the rise</a:t>
            </a:r>
            <a:r>
              <a:rPr lang="en-US" sz="2400" dirty="0">
                <a:solidFill>
                  <a:srgbClr val="FF0000"/>
                </a:solidFill>
              </a:rPr>
              <a:t> </a:t>
            </a:r>
            <a:r>
              <a:rPr lang="en-US" sz="2400" dirty="0" smtClean="0">
                <a:solidFill>
                  <a:srgbClr val="FF0000"/>
                </a:solidFill>
              </a:rPr>
              <a:t>of classical Greece.</a:t>
            </a:r>
            <a:endParaRPr lang="en-US" sz="2400" dirty="0">
              <a:solidFill>
                <a:srgbClr val="FF0000"/>
              </a:solidFill>
            </a:endParaRPr>
          </a:p>
          <a:p>
            <a:endParaRPr lang="en-US" dirty="0"/>
          </a:p>
        </p:txBody>
      </p:sp>
    </p:spTree>
    <p:extLst>
      <p:ext uri="{BB962C8B-B14F-4D97-AF65-F5344CB8AC3E}">
        <p14:creationId xmlns:p14="http://schemas.microsoft.com/office/powerpoint/2010/main" val="360139047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a:srcRect r="11437"/>
          <a:stretch/>
        </p:blipFill>
        <p:spPr>
          <a:xfrm>
            <a:off x="1" y="164955"/>
            <a:ext cx="3942931" cy="6693045"/>
          </a:xfrm>
          <a:prstGeom prst="rect">
            <a:avLst/>
          </a:prstGeom>
        </p:spPr>
      </p:pic>
      <p:sp>
        <p:nvSpPr>
          <p:cNvPr id="8" name="TextBox 7"/>
          <p:cNvSpPr txBox="1"/>
          <p:nvPr/>
        </p:nvSpPr>
        <p:spPr>
          <a:xfrm>
            <a:off x="4039504" y="442972"/>
            <a:ext cx="4972542" cy="6124754"/>
          </a:xfrm>
          <a:prstGeom prst="rect">
            <a:avLst/>
          </a:prstGeom>
          <a:noFill/>
          <a:ln>
            <a:solidFill>
              <a:srgbClr val="FFFFFF"/>
            </a:solidFill>
          </a:ln>
        </p:spPr>
        <p:txBody>
          <a:bodyPr wrap="square" rtlCol="0">
            <a:spAutoFit/>
          </a:bodyPr>
          <a:lstStyle/>
          <a:p>
            <a:r>
              <a:rPr lang="en-US" sz="2800" b="1" dirty="0" smtClean="0"/>
              <a:t>Market-like ecology of states. </a:t>
            </a:r>
          </a:p>
          <a:p>
            <a:endParaRPr lang="en-US" sz="2800" dirty="0"/>
          </a:p>
          <a:p>
            <a:r>
              <a:rPr lang="en-US" sz="2800" dirty="0"/>
              <a:t>Hellas is the largest, longest lasting documented ecology of city-states (Hansen 2000). It is a prominent example of </a:t>
            </a:r>
            <a:r>
              <a:rPr lang="en-US" sz="2800" b="1" i="1" dirty="0"/>
              <a:t>peer-polity interaction</a:t>
            </a:r>
            <a:r>
              <a:rPr lang="en-US" sz="2800" dirty="0"/>
              <a:t> (Renfrew and Cherry 1986) in a system of many small states (</a:t>
            </a:r>
            <a:r>
              <a:rPr lang="en-US" sz="2800" dirty="0" err="1"/>
              <a:t>Spruyt</a:t>
            </a:r>
            <a:r>
              <a:rPr lang="en-US" sz="2800" dirty="0"/>
              <a:t> 1994). </a:t>
            </a:r>
          </a:p>
          <a:p>
            <a:endParaRPr lang="en-US" sz="2800" dirty="0"/>
          </a:p>
          <a:p>
            <a:r>
              <a:rPr lang="en-US" sz="2800" b="1" dirty="0" smtClean="0">
                <a:solidFill>
                  <a:srgbClr val="FF0000"/>
                </a:solidFill>
              </a:rPr>
              <a:t>History of Greek world tests neo-Hobbesian claims for the economic value of centralization. </a:t>
            </a:r>
          </a:p>
        </p:txBody>
      </p:sp>
      <p:pic>
        <p:nvPicPr>
          <p:cNvPr id="4" name="Picture 3"/>
          <p:cNvPicPr>
            <a:picLocks noChangeAspect="1"/>
          </p:cNvPicPr>
          <p:nvPr/>
        </p:nvPicPr>
        <p:blipFill>
          <a:blip r:embed="rId3"/>
          <a:stretch>
            <a:fillRect/>
          </a:stretch>
        </p:blipFill>
        <p:spPr>
          <a:xfrm>
            <a:off x="1946522" y="3537575"/>
            <a:ext cx="2100696" cy="3120398"/>
          </a:xfrm>
          <a:prstGeom prst="rect">
            <a:avLst/>
          </a:prstGeom>
        </p:spPr>
      </p:pic>
      <p:pic>
        <p:nvPicPr>
          <p:cNvPr id="3" name="Picture 2"/>
          <p:cNvPicPr>
            <a:picLocks noChangeAspect="1"/>
          </p:cNvPicPr>
          <p:nvPr/>
        </p:nvPicPr>
        <p:blipFill>
          <a:blip r:embed="rId4"/>
          <a:stretch>
            <a:fillRect/>
          </a:stretch>
        </p:blipFill>
        <p:spPr>
          <a:xfrm>
            <a:off x="-105034" y="2285362"/>
            <a:ext cx="2051556" cy="3086253"/>
          </a:xfrm>
          <a:prstGeom prst="rect">
            <a:avLst/>
          </a:prstGeom>
        </p:spPr>
      </p:pic>
    </p:spTree>
    <p:extLst>
      <p:ext uri="{BB962C8B-B14F-4D97-AF65-F5344CB8AC3E}">
        <p14:creationId xmlns:p14="http://schemas.microsoft.com/office/powerpoint/2010/main" val="1730147911"/>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443" y="443332"/>
            <a:ext cx="8117415" cy="5447645"/>
          </a:xfrm>
          <a:prstGeom prst="rect">
            <a:avLst/>
          </a:prstGeom>
          <a:noFill/>
        </p:spPr>
        <p:txBody>
          <a:bodyPr wrap="square" rtlCol="0">
            <a:spAutoFit/>
          </a:bodyPr>
          <a:lstStyle/>
          <a:p>
            <a:r>
              <a:rPr lang="en-US" sz="3200" dirty="0" smtClean="0"/>
              <a:t>Explaining sustained </a:t>
            </a:r>
            <a:r>
              <a:rPr lang="en-US" sz="3200" dirty="0" smtClean="0"/>
              <a:t>prosperity</a:t>
            </a:r>
            <a:r>
              <a:rPr lang="en-US" sz="3200" dirty="0"/>
              <a:t> </a:t>
            </a:r>
            <a:r>
              <a:rPr lang="en-US" sz="3200" dirty="0" smtClean="0"/>
              <a:t>(3</a:t>
            </a:r>
            <a:r>
              <a:rPr lang="en-US" sz="3200" baseline="30000" dirty="0" smtClean="0"/>
              <a:t>rd</a:t>
            </a:r>
            <a:r>
              <a:rPr lang="en-US" sz="3200" dirty="0" smtClean="0"/>
              <a:t> -2</a:t>
            </a:r>
            <a:r>
              <a:rPr lang="en-US" sz="3200" baseline="30000" dirty="0" smtClean="0"/>
              <a:t>nd</a:t>
            </a:r>
            <a:r>
              <a:rPr lang="en-US" sz="3200" dirty="0" smtClean="0"/>
              <a:t> c. BCE)</a:t>
            </a:r>
            <a:endParaRPr lang="en-US" sz="3200" dirty="0" smtClean="0"/>
          </a:p>
          <a:p>
            <a:r>
              <a:rPr lang="en-US" sz="3200" b="1" dirty="0" smtClean="0"/>
              <a:t>Restraints </a:t>
            </a:r>
            <a:r>
              <a:rPr lang="en-US" sz="3200" b="1" dirty="0" smtClean="0"/>
              <a:t>on Kings.  </a:t>
            </a:r>
          </a:p>
          <a:p>
            <a:endParaRPr lang="en-US" dirty="0"/>
          </a:p>
          <a:p>
            <a:r>
              <a:rPr lang="en-US" sz="2200" b="1" dirty="0" smtClean="0"/>
              <a:t>Premises:</a:t>
            </a:r>
            <a:r>
              <a:rPr lang="en-US" sz="2200" dirty="0" smtClean="0"/>
              <a:t> </a:t>
            </a:r>
          </a:p>
          <a:p>
            <a:r>
              <a:rPr lang="en-US" sz="2200" dirty="0" smtClean="0"/>
              <a:t>Macedonian </a:t>
            </a:r>
            <a:r>
              <a:rPr lang="en-US" sz="2200" dirty="0" smtClean="0"/>
              <a:t>Kings post Alexander III were </a:t>
            </a:r>
            <a:r>
              <a:rPr lang="en-US" sz="2200" dirty="0" smtClean="0"/>
              <a:t>(mostly) </a:t>
            </a:r>
            <a:r>
              <a:rPr lang="en-US" sz="2200" dirty="0" smtClean="0"/>
              <a:t>warlords</a:t>
            </a:r>
            <a:r>
              <a:rPr lang="en-US" sz="2200" dirty="0" smtClean="0"/>
              <a:t>: </a:t>
            </a:r>
            <a:r>
              <a:rPr lang="en-US" sz="2200" dirty="0" smtClean="0"/>
              <a:t>short </a:t>
            </a:r>
            <a:r>
              <a:rPr lang="en-US" sz="2200" dirty="0" smtClean="0"/>
              <a:t>time horizons, </a:t>
            </a:r>
            <a:r>
              <a:rPr lang="en-US" sz="2200" dirty="0" smtClean="0"/>
              <a:t>seek </a:t>
            </a:r>
            <a:r>
              <a:rPr lang="en-US" sz="2200" dirty="0" smtClean="0"/>
              <a:t>plunder </a:t>
            </a:r>
            <a:r>
              <a:rPr lang="en-US" sz="2200" dirty="0" smtClean="0"/>
              <a:t>(</a:t>
            </a:r>
            <a:r>
              <a:rPr lang="en-US" sz="2200" dirty="0" smtClean="0"/>
              <a:t>M.M. Austin 1986). </a:t>
            </a:r>
          </a:p>
          <a:p>
            <a:endParaRPr lang="en-US" sz="2200" dirty="0" smtClean="0"/>
          </a:p>
          <a:p>
            <a:r>
              <a:rPr lang="en-US" sz="2200" b="1" dirty="0" smtClean="0"/>
              <a:t>Counterfactual</a:t>
            </a:r>
            <a:r>
              <a:rPr lang="en-US" sz="2200" dirty="0" smtClean="0"/>
              <a:t>: They plunder at </a:t>
            </a:r>
            <a:r>
              <a:rPr lang="en-US" sz="2200" dirty="0" smtClean="0"/>
              <a:t>will </a:t>
            </a:r>
            <a:r>
              <a:rPr lang="en-US" sz="2200" dirty="0" smtClean="0"/>
              <a:t>–&gt; end of efflorescence</a:t>
            </a:r>
            <a:endParaRPr lang="en-US" sz="2200" dirty="0" smtClean="0"/>
          </a:p>
          <a:p>
            <a:endParaRPr lang="en-US" sz="2200" b="1" dirty="0" smtClean="0"/>
          </a:p>
          <a:p>
            <a:r>
              <a:rPr lang="en-US" sz="2200" b="1" dirty="0" smtClean="0"/>
              <a:t>In </a:t>
            </a:r>
            <a:r>
              <a:rPr lang="en-US" sz="2200" b="1" dirty="0" smtClean="0"/>
              <a:t>fact: </a:t>
            </a:r>
            <a:r>
              <a:rPr lang="en-US" sz="2200" b="1" dirty="0"/>
              <a:t>N</a:t>
            </a:r>
            <a:r>
              <a:rPr lang="en-US" sz="2200" b="1" dirty="0" smtClean="0"/>
              <a:t>o </a:t>
            </a:r>
            <a:r>
              <a:rPr lang="en-US" sz="2200" b="1" dirty="0" smtClean="0"/>
              <a:t>abrupt economic </a:t>
            </a:r>
            <a:r>
              <a:rPr lang="en-US" sz="2200" b="1" dirty="0" smtClean="0"/>
              <a:t>fall (pre Roman takeover) </a:t>
            </a:r>
            <a:endParaRPr lang="en-US" sz="2200" dirty="0" smtClean="0"/>
          </a:p>
          <a:p>
            <a:pPr marL="342900" indent="-342900">
              <a:buFont typeface="Arial"/>
              <a:buChar char="•"/>
            </a:pPr>
            <a:r>
              <a:rPr lang="en-US" sz="2200" dirty="0" smtClean="0"/>
              <a:t>The Hellenistic Greek </a:t>
            </a:r>
            <a:r>
              <a:rPr lang="en-US" sz="2200" dirty="0" smtClean="0"/>
              <a:t>world overall </a:t>
            </a:r>
            <a:r>
              <a:rPr lang="en-US" sz="2200" dirty="0" smtClean="0"/>
              <a:t>flourished economically. </a:t>
            </a:r>
          </a:p>
          <a:p>
            <a:pPr marL="342900" indent="-342900">
              <a:buFont typeface="Arial"/>
              <a:buChar char="•"/>
            </a:pPr>
            <a:r>
              <a:rPr lang="en-US" sz="2200" dirty="0" smtClean="0"/>
              <a:t>Polis culture </a:t>
            </a:r>
            <a:r>
              <a:rPr lang="en-US" sz="2200" dirty="0" smtClean="0"/>
              <a:t>expanded</a:t>
            </a:r>
            <a:endParaRPr lang="en-US" sz="2200" dirty="0" smtClean="0"/>
          </a:p>
          <a:p>
            <a:pPr marL="342900" indent="-342900">
              <a:buFont typeface="Arial"/>
              <a:buChar char="•"/>
            </a:pPr>
            <a:r>
              <a:rPr lang="en-US" sz="2200" dirty="0" smtClean="0"/>
              <a:t> Many </a:t>
            </a:r>
            <a:r>
              <a:rPr lang="en-US" sz="2200" dirty="0"/>
              <a:t>poleis </a:t>
            </a:r>
            <a:r>
              <a:rPr lang="en-US" sz="2200" dirty="0" smtClean="0"/>
              <a:t>enjoyed local </a:t>
            </a:r>
            <a:r>
              <a:rPr lang="en-US" sz="2200" dirty="0" smtClean="0"/>
              <a:t>autonomy. </a:t>
            </a:r>
          </a:p>
          <a:p>
            <a:pPr marL="342900" indent="-342900">
              <a:buFont typeface="Arial"/>
              <a:buChar char="•"/>
            </a:pPr>
            <a:r>
              <a:rPr lang="en-US" sz="2200" dirty="0" smtClean="0"/>
              <a:t>D</a:t>
            </a:r>
            <a:r>
              <a:rPr lang="en-US" sz="2200" dirty="0" smtClean="0"/>
              <a:t>emocracy continues to expand </a:t>
            </a:r>
            <a:endParaRPr lang="en-US" sz="2200" dirty="0"/>
          </a:p>
          <a:p>
            <a:r>
              <a:rPr lang="en-US" sz="2400" i="1" dirty="0" smtClean="0">
                <a:solidFill>
                  <a:schemeClr val="bg1"/>
                </a:solidFill>
              </a:rPr>
              <a:t>WHY? </a:t>
            </a:r>
            <a:r>
              <a:rPr lang="en-US" sz="2400" i="1" dirty="0" smtClean="0">
                <a:solidFill>
                  <a:schemeClr val="bg1"/>
                </a:solidFill>
              </a:rPr>
              <a:t>Taxes </a:t>
            </a:r>
            <a:r>
              <a:rPr lang="en-US" sz="2400" i="1" dirty="0">
                <a:solidFill>
                  <a:schemeClr val="bg1"/>
                </a:solidFill>
              </a:rPr>
              <a:t>to Kings were negotiated </a:t>
            </a:r>
            <a:r>
              <a:rPr lang="en-US" sz="2400" i="1" dirty="0" smtClean="0">
                <a:solidFill>
                  <a:schemeClr val="bg1"/>
                </a:solidFill>
              </a:rPr>
              <a:t>not </a:t>
            </a:r>
            <a:r>
              <a:rPr lang="en-US" sz="2400" i="1" dirty="0" smtClean="0">
                <a:solidFill>
                  <a:schemeClr val="bg1"/>
                </a:solidFill>
              </a:rPr>
              <a:t>imposed</a:t>
            </a:r>
            <a:r>
              <a:rPr lang="en-US" sz="2400" i="1" dirty="0">
                <a:solidFill>
                  <a:schemeClr val="bg1"/>
                </a:solidFill>
              </a:rPr>
              <a:t>.</a:t>
            </a:r>
            <a:endParaRPr lang="en-US" sz="2400" i="1" dirty="0" smtClean="0">
              <a:solidFill>
                <a:schemeClr val="bg1"/>
              </a:solidFill>
            </a:endParaRPr>
          </a:p>
        </p:txBody>
      </p:sp>
    </p:spTree>
    <p:extLst>
      <p:ext uri="{BB962C8B-B14F-4D97-AF65-F5344CB8AC3E}">
        <p14:creationId xmlns:p14="http://schemas.microsoft.com/office/powerpoint/2010/main" val="2106770255"/>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53443" y="443332"/>
            <a:ext cx="8117415" cy="5447645"/>
          </a:xfrm>
          <a:prstGeom prst="rect">
            <a:avLst/>
          </a:prstGeom>
          <a:noFill/>
        </p:spPr>
        <p:txBody>
          <a:bodyPr wrap="square" rtlCol="0">
            <a:spAutoFit/>
          </a:bodyPr>
          <a:lstStyle/>
          <a:p>
            <a:r>
              <a:rPr lang="en-US" sz="3200" dirty="0" smtClean="0"/>
              <a:t>Explaining sustained </a:t>
            </a:r>
            <a:r>
              <a:rPr lang="en-US" sz="3200" dirty="0" smtClean="0"/>
              <a:t>prosperity</a:t>
            </a:r>
            <a:r>
              <a:rPr lang="en-US" sz="3200" dirty="0"/>
              <a:t> </a:t>
            </a:r>
            <a:r>
              <a:rPr lang="en-US" sz="3200" dirty="0" smtClean="0"/>
              <a:t>(3</a:t>
            </a:r>
            <a:r>
              <a:rPr lang="en-US" sz="3200" baseline="30000" dirty="0" smtClean="0"/>
              <a:t>rd</a:t>
            </a:r>
            <a:r>
              <a:rPr lang="en-US" sz="3200" dirty="0" smtClean="0"/>
              <a:t> -2</a:t>
            </a:r>
            <a:r>
              <a:rPr lang="en-US" sz="3200" baseline="30000" dirty="0" smtClean="0"/>
              <a:t>nd</a:t>
            </a:r>
            <a:r>
              <a:rPr lang="en-US" sz="3200" dirty="0" smtClean="0"/>
              <a:t> c. BCE)</a:t>
            </a:r>
            <a:endParaRPr lang="en-US" sz="3200" dirty="0" smtClean="0"/>
          </a:p>
          <a:p>
            <a:r>
              <a:rPr lang="en-US" sz="3200" b="1" dirty="0" smtClean="0"/>
              <a:t>Restraints </a:t>
            </a:r>
            <a:r>
              <a:rPr lang="en-US" sz="3200" b="1" dirty="0" smtClean="0"/>
              <a:t>on Kings.  </a:t>
            </a:r>
          </a:p>
          <a:p>
            <a:endParaRPr lang="en-US" dirty="0"/>
          </a:p>
          <a:p>
            <a:r>
              <a:rPr lang="en-US" sz="2200" b="1" dirty="0" smtClean="0"/>
              <a:t>Premises:</a:t>
            </a:r>
            <a:r>
              <a:rPr lang="en-US" sz="2200" dirty="0" smtClean="0"/>
              <a:t> </a:t>
            </a:r>
          </a:p>
          <a:p>
            <a:r>
              <a:rPr lang="en-US" sz="2200" dirty="0" smtClean="0"/>
              <a:t>Macedonian </a:t>
            </a:r>
            <a:r>
              <a:rPr lang="en-US" sz="2200" dirty="0" smtClean="0"/>
              <a:t>Kings post Alexander III were </a:t>
            </a:r>
            <a:r>
              <a:rPr lang="en-US" sz="2200" dirty="0" smtClean="0"/>
              <a:t>(mostly) </a:t>
            </a:r>
            <a:r>
              <a:rPr lang="en-US" sz="2200" dirty="0" smtClean="0"/>
              <a:t>warlords</a:t>
            </a:r>
            <a:r>
              <a:rPr lang="en-US" sz="2200" dirty="0" smtClean="0"/>
              <a:t>: </a:t>
            </a:r>
            <a:r>
              <a:rPr lang="en-US" sz="2200" dirty="0" smtClean="0"/>
              <a:t>short </a:t>
            </a:r>
            <a:r>
              <a:rPr lang="en-US" sz="2200" dirty="0" smtClean="0"/>
              <a:t>time horizons, </a:t>
            </a:r>
            <a:r>
              <a:rPr lang="en-US" sz="2200" dirty="0" smtClean="0"/>
              <a:t>seek </a:t>
            </a:r>
            <a:r>
              <a:rPr lang="en-US" sz="2200" dirty="0" smtClean="0"/>
              <a:t>plunder </a:t>
            </a:r>
            <a:r>
              <a:rPr lang="en-US" sz="2200" dirty="0" smtClean="0"/>
              <a:t>(</a:t>
            </a:r>
            <a:r>
              <a:rPr lang="en-US" sz="2200" dirty="0" smtClean="0"/>
              <a:t>M.M. Austin 1986). </a:t>
            </a:r>
          </a:p>
          <a:p>
            <a:endParaRPr lang="en-US" sz="2200" dirty="0" smtClean="0"/>
          </a:p>
          <a:p>
            <a:r>
              <a:rPr lang="en-US" sz="2200" b="1" dirty="0" smtClean="0"/>
              <a:t>Counterfactual</a:t>
            </a:r>
            <a:r>
              <a:rPr lang="en-US" sz="2200" dirty="0" smtClean="0"/>
              <a:t>: They plunder at </a:t>
            </a:r>
            <a:r>
              <a:rPr lang="en-US" sz="2200" dirty="0" smtClean="0"/>
              <a:t>will </a:t>
            </a:r>
            <a:r>
              <a:rPr lang="en-US" sz="2200" dirty="0" smtClean="0"/>
              <a:t>–&gt; end of efflorescence</a:t>
            </a:r>
            <a:endParaRPr lang="en-US" sz="2200" dirty="0" smtClean="0"/>
          </a:p>
          <a:p>
            <a:endParaRPr lang="en-US" sz="2200" b="1" dirty="0" smtClean="0"/>
          </a:p>
          <a:p>
            <a:r>
              <a:rPr lang="en-US" sz="2200" b="1" dirty="0" smtClean="0"/>
              <a:t>In </a:t>
            </a:r>
            <a:r>
              <a:rPr lang="en-US" sz="2200" b="1" dirty="0" smtClean="0"/>
              <a:t>fact: </a:t>
            </a:r>
            <a:r>
              <a:rPr lang="en-US" sz="2200" b="1" dirty="0"/>
              <a:t>N</a:t>
            </a:r>
            <a:r>
              <a:rPr lang="en-US" sz="2200" b="1" dirty="0" smtClean="0"/>
              <a:t>o </a:t>
            </a:r>
            <a:r>
              <a:rPr lang="en-US" sz="2200" b="1" dirty="0" smtClean="0"/>
              <a:t>abrupt economic </a:t>
            </a:r>
            <a:r>
              <a:rPr lang="en-US" sz="2200" b="1" dirty="0" smtClean="0"/>
              <a:t>fall (pre </a:t>
            </a:r>
            <a:r>
              <a:rPr lang="en-US" sz="2200" b="1" smtClean="0"/>
              <a:t>Roman takeover) </a:t>
            </a:r>
            <a:endParaRPr lang="en-US" sz="2200" dirty="0" smtClean="0"/>
          </a:p>
          <a:p>
            <a:pPr marL="342900" indent="-342900">
              <a:buFont typeface="Arial"/>
              <a:buChar char="•"/>
            </a:pPr>
            <a:r>
              <a:rPr lang="en-US" sz="2200" dirty="0" smtClean="0"/>
              <a:t>The Hellenistic Greek </a:t>
            </a:r>
            <a:r>
              <a:rPr lang="en-US" sz="2200" dirty="0" smtClean="0"/>
              <a:t>world overall </a:t>
            </a:r>
            <a:r>
              <a:rPr lang="en-US" sz="2200" dirty="0" smtClean="0"/>
              <a:t>flourished economically. </a:t>
            </a:r>
          </a:p>
          <a:p>
            <a:pPr marL="342900" indent="-342900">
              <a:buFont typeface="Arial"/>
              <a:buChar char="•"/>
            </a:pPr>
            <a:r>
              <a:rPr lang="en-US" sz="2200" dirty="0" smtClean="0"/>
              <a:t>Polis culture </a:t>
            </a:r>
            <a:r>
              <a:rPr lang="en-US" sz="2200" dirty="0" smtClean="0"/>
              <a:t>expanded</a:t>
            </a:r>
            <a:endParaRPr lang="en-US" sz="2200" dirty="0" smtClean="0"/>
          </a:p>
          <a:p>
            <a:pPr marL="342900" indent="-342900">
              <a:buFont typeface="Arial"/>
              <a:buChar char="•"/>
            </a:pPr>
            <a:r>
              <a:rPr lang="en-US" sz="2200" dirty="0" smtClean="0"/>
              <a:t> Many </a:t>
            </a:r>
            <a:r>
              <a:rPr lang="en-US" sz="2200" dirty="0"/>
              <a:t>poleis </a:t>
            </a:r>
            <a:r>
              <a:rPr lang="en-US" sz="2200" dirty="0" smtClean="0"/>
              <a:t>enjoyed local </a:t>
            </a:r>
            <a:r>
              <a:rPr lang="en-US" sz="2200" dirty="0" smtClean="0"/>
              <a:t>autonomy. </a:t>
            </a:r>
          </a:p>
          <a:p>
            <a:pPr marL="342900" indent="-342900">
              <a:buFont typeface="Arial"/>
              <a:buChar char="•"/>
            </a:pPr>
            <a:r>
              <a:rPr lang="en-US" sz="2200" dirty="0" smtClean="0"/>
              <a:t>D</a:t>
            </a:r>
            <a:r>
              <a:rPr lang="en-US" sz="2200" dirty="0" smtClean="0"/>
              <a:t>emocracy continues to expand </a:t>
            </a:r>
            <a:endParaRPr lang="en-US" sz="2200" dirty="0"/>
          </a:p>
          <a:p>
            <a:r>
              <a:rPr lang="en-US" sz="2400" i="1" dirty="0" smtClean="0">
                <a:solidFill>
                  <a:srgbClr val="FF0000"/>
                </a:solidFill>
              </a:rPr>
              <a:t>WHY? </a:t>
            </a:r>
            <a:r>
              <a:rPr lang="en-US" sz="2400" i="1" dirty="0" smtClean="0">
                <a:solidFill>
                  <a:srgbClr val="FF0000"/>
                </a:solidFill>
              </a:rPr>
              <a:t>Taxes </a:t>
            </a:r>
            <a:r>
              <a:rPr lang="en-US" sz="2400" i="1" dirty="0">
                <a:solidFill>
                  <a:srgbClr val="FF0000"/>
                </a:solidFill>
              </a:rPr>
              <a:t>to Kings were negotiated </a:t>
            </a:r>
            <a:r>
              <a:rPr lang="en-US" sz="2400" i="1" dirty="0" smtClean="0">
                <a:solidFill>
                  <a:srgbClr val="FF0000"/>
                </a:solidFill>
              </a:rPr>
              <a:t>not </a:t>
            </a:r>
            <a:r>
              <a:rPr lang="en-US" sz="2400" i="1" dirty="0" smtClean="0">
                <a:solidFill>
                  <a:srgbClr val="FF0000"/>
                </a:solidFill>
              </a:rPr>
              <a:t>imposed</a:t>
            </a:r>
            <a:r>
              <a:rPr lang="en-US" sz="2400" i="1" dirty="0">
                <a:solidFill>
                  <a:srgbClr val="FF0000"/>
                </a:solidFill>
              </a:rPr>
              <a:t>.</a:t>
            </a:r>
            <a:endParaRPr lang="en-US" sz="2400" i="1" dirty="0" smtClean="0">
              <a:solidFill>
                <a:srgbClr val="FF0000"/>
              </a:solidFill>
            </a:endParaRPr>
          </a:p>
        </p:txBody>
      </p:sp>
    </p:spTree>
    <p:extLst>
      <p:ext uri="{BB962C8B-B14F-4D97-AF65-F5344CB8AC3E}">
        <p14:creationId xmlns:p14="http://schemas.microsoft.com/office/powerpoint/2010/main" val="2558272917"/>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7915" y="1795821"/>
            <a:ext cx="8080963" cy="4616649"/>
          </a:xfrm>
          <a:prstGeom prst="rect">
            <a:avLst/>
          </a:prstGeom>
        </p:spPr>
        <p:txBody>
          <a:bodyPr wrap="square">
            <a:spAutoFit/>
          </a:bodyPr>
          <a:lstStyle/>
          <a:p>
            <a:r>
              <a:rPr lang="en-US" i="1" dirty="0"/>
              <a:t>As regards walls, those [i.e. Plato] who aver that cities which pretend to valor should not have them hold too old-fashioned a view—and that though they see that the cities that indulge in that form of vanity are refuted by experience. …[because] the superior numbers of the attackers may be too much for the human valor of a small force, if the city is to survive and not to suffer disaster or insult, the securest fortification of walls must be deemed to be the most warlike, particularly in view of the inventions that have now been made in the direction of precision with missiles and artillery for sieges. ... </a:t>
            </a:r>
            <a:r>
              <a:rPr lang="en-US" i="1" dirty="0">
                <a:solidFill>
                  <a:srgbClr val="FF0000"/>
                </a:solidFill>
              </a:rPr>
              <a:t>not only must walls be put round a city, but also attention must be paid to them in order that they may be suitable …  in respect of military requirements, especially the new devices recently invented</a:t>
            </a:r>
            <a:r>
              <a:rPr lang="en-US" i="1" dirty="0"/>
              <a:t>. For just as the attackers of a city are concerned to study the means by which they can gain the advantage, so also for the defenders some devices have already been invented and others they must discover and think out; </a:t>
            </a:r>
            <a:r>
              <a:rPr lang="en-US" b="1" i="1" u="sng" dirty="0">
                <a:solidFill>
                  <a:srgbClr val="FF0000"/>
                </a:solidFill>
              </a:rPr>
              <a:t>for [potential aggressors] do not even start attempting to attack those who are well prepared</a:t>
            </a:r>
            <a:r>
              <a:rPr lang="en-US" b="1" dirty="0">
                <a:solidFill>
                  <a:srgbClr val="FF0000"/>
                </a:solidFill>
              </a:rPr>
              <a:t> </a:t>
            </a:r>
            <a:r>
              <a:rPr lang="en-US" dirty="0"/>
              <a:t>(</a:t>
            </a:r>
            <a:r>
              <a:rPr lang="en-US" dirty="0" err="1"/>
              <a:t>ἀρχὴν</a:t>
            </a:r>
            <a:r>
              <a:rPr lang="en-US" dirty="0"/>
              <a:t> </a:t>
            </a:r>
            <a:r>
              <a:rPr lang="en-US" dirty="0" err="1"/>
              <a:t>γὰρ</a:t>
            </a:r>
            <a:r>
              <a:rPr lang="en-US" dirty="0"/>
              <a:t> </a:t>
            </a:r>
            <a:r>
              <a:rPr lang="en-US" dirty="0" err="1"/>
              <a:t>οὐδ</a:t>
            </a:r>
            <a:r>
              <a:rPr lang="en-US" dirty="0"/>
              <a:t>᾽ </a:t>
            </a:r>
            <a:r>
              <a:rPr lang="en-US" dirty="0" err="1"/>
              <a:t>ἐ</a:t>
            </a:r>
            <a:r>
              <a:rPr lang="en-US" dirty="0"/>
              <a:t>π</a:t>
            </a:r>
            <a:r>
              <a:rPr lang="en-US" dirty="0" err="1"/>
              <a:t>ιχειροῦσιν</a:t>
            </a:r>
            <a:r>
              <a:rPr lang="en-US" dirty="0"/>
              <a:t> </a:t>
            </a:r>
            <a:r>
              <a:rPr lang="en-US" dirty="0" err="1"/>
              <a:t>ἐ</a:t>
            </a:r>
            <a:r>
              <a:rPr lang="en-US" dirty="0"/>
              <a:t>π</a:t>
            </a:r>
            <a:r>
              <a:rPr lang="en-US" dirty="0" err="1"/>
              <a:t>ιτίθεσθ</a:t>
            </a:r>
            <a:r>
              <a:rPr lang="en-US" dirty="0"/>
              <a:t>α</a:t>
            </a:r>
            <a:r>
              <a:rPr lang="en-US" dirty="0" err="1"/>
              <a:t>ι</a:t>
            </a:r>
            <a:r>
              <a:rPr lang="en-US" dirty="0"/>
              <a:t> </a:t>
            </a:r>
            <a:r>
              <a:rPr lang="en-US" dirty="0" err="1"/>
              <a:t>τοῖς</a:t>
            </a:r>
            <a:r>
              <a:rPr lang="en-US" dirty="0"/>
              <a:t> </a:t>
            </a:r>
            <a:r>
              <a:rPr lang="en-US" dirty="0" err="1"/>
              <a:t>εὖ</a:t>
            </a:r>
            <a:r>
              <a:rPr lang="en-US" dirty="0"/>
              <a:t> πα</a:t>
            </a:r>
            <a:r>
              <a:rPr lang="en-US" dirty="0" err="1"/>
              <a:t>ρεσκευ</a:t>
            </a:r>
            <a:r>
              <a:rPr lang="en-US" dirty="0"/>
              <a:t>α</a:t>
            </a:r>
            <a:r>
              <a:rPr lang="en-US" dirty="0" err="1"/>
              <a:t>σμένοις</a:t>
            </a:r>
            <a:r>
              <a:rPr lang="en-US" dirty="0"/>
              <a:t>)</a:t>
            </a:r>
            <a:r>
              <a:rPr lang="en-US" dirty="0" smtClean="0"/>
              <a:t>.</a:t>
            </a:r>
          </a:p>
          <a:p>
            <a:r>
              <a:rPr lang="en-US" dirty="0"/>
              <a:t>7.1330b-1331a</a:t>
            </a:r>
            <a:endParaRPr lang="en-US" dirty="0" smtClean="0"/>
          </a:p>
        </p:txBody>
      </p:sp>
      <p:sp>
        <p:nvSpPr>
          <p:cNvPr id="3" name="TextBox 2"/>
          <p:cNvSpPr txBox="1"/>
          <p:nvPr/>
        </p:nvSpPr>
        <p:spPr>
          <a:xfrm>
            <a:off x="310444" y="827852"/>
            <a:ext cx="6063829" cy="1200328"/>
          </a:xfrm>
          <a:prstGeom prst="rect">
            <a:avLst/>
          </a:prstGeom>
          <a:noFill/>
        </p:spPr>
        <p:txBody>
          <a:bodyPr wrap="none" rtlCol="0">
            <a:spAutoFit/>
          </a:bodyPr>
          <a:lstStyle/>
          <a:p>
            <a:r>
              <a:rPr lang="en-US" sz="2400" dirty="0" smtClean="0"/>
              <a:t>Infrastructure investment in massive city walls: </a:t>
            </a:r>
          </a:p>
          <a:p>
            <a:r>
              <a:rPr lang="en-US" sz="2400" dirty="0" smtClean="0"/>
              <a:t>E</a:t>
            </a:r>
            <a:r>
              <a:rPr lang="en-US" sz="2400" dirty="0" smtClean="0"/>
              <a:t>mphasized </a:t>
            </a:r>
            <a:r>
              <a:rPr lang="en-US" sz="2400" dirty="0" smtClean="0"/>
              <a:t>by Aristotle, </a:t>
            </a:r>
            <a:r>
              <a:rPr lang="en-US" sz="2400" i="1" dirty="0" smtClean="0"/>
              <a:t>Politics</a:t>
            </a:r>
            <a:endParaRPr lang="en-US" sz="2400" dirty="0"/>
          </a:p>
          <a:p>
            <a:r>
              <a:rPr lang="en-US" sz="2400" dirty="0" smtClean="0"/>
              <a:t> </a:t>
            </a:r>
            <a:endParaRPr lang="en-US" sz="2400" dirty="0"/>
          </a:p>
        </p:txBody>
      </p:sp>
    </p:spTree>
    <p:extLst>
      <p:ext uri="{BB962C8B-B14F-4D97-AF65-F5344CB8AC3E}">
        <p14:creationId xmlns:p14="http://schemas.microsoft.com/office/powerpoint/2010/main" val="1726876712"/>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385" y="2950999"/>
            <a:ext cx="4022809" cy="1938992"/>
          </a:xfrm>
          <a:prstGeom prst="rect">
            <a:avLst/>
          </a:prstGeom>
        </p:spPr>
        <p:txBody>
          <a:bodyPr wrap="square">
            <a:spAutoFit/>
          </a:bodyPr>
          <a:lstStyle/>
          <a:p>
            <a:pPr>
              <a:tabLst>
                <a:tab pos="1278255" algn="l"/>
              </a:tabLst>
            </a:pPr>
            <a:r>
              <a:rPr lang="en-US" sz="1200" b="1" dirty="0" smtClean="0">
                <a:latin typeface="Cambria"/>
                <a:ea typeface="ＭＳ 明朝"/>
                <a:cs typeface="Times New Roman"/>
              </a:rPr>
              <a:t>Players</a:t>
            </a:r>
            <a:r>
              <a:rPr lang="en-US" sz="1200" dirty="0" smtClean="0">
                <a:latin typeface="Cambria"/>
                <a:ea typeface="ＭＳ 明朝"/>
                <a:cs typeface="Times New Roman"/>
              </a:rPr>
              <a:t>: K </a:t>
            </a:r>
            <a:r>
              <a:rPr lang="en-US" sz="1200" dirty="0">
                <a:latin typeface="Cambria"/>
                <a:ea typeface="ＭＳ 明朝"/>
                <a:cs typeface="Times New Roman"/>
              </a:rPr>
              <a:t>= King. C = City. E= Elite. L = Lottery. </a:t>
            </a:r>
            <a:endParaRPr lang="en-US" sz="1200" dirty="0" smtClean="0">
              <a:latin typeface="Cambria"/>
              <a:ea typeface="ＭＳ 明朝"/>
              <a:cs typeface="Times New Roman"/>
            </a:endParaRPr>
          </a:p>
          <a:p>
            <a:pPr>
              <a:tabLst>
                <a:tab pos="1278255" algn="l"/>
              </a:tabLst>
            </a:pPr>
            <a:r>
              <a:rPr lang="en-US" sz="1200" b="1" dirty="0" smtClean="0">
                <a:latin typeface="Cambria"/>
                <a:ea typeface="ＭＳ 明朝"/>
                <a:cs typeface="Times New Roman"/>
              </a:rPr>
              <a:t>Outcomes: </a:t>
            </a:r>
          </a:p>
          <a:p>
            <a:pPr>
              <a:tabLst>
                <a:tab pos="1278255" algn="l"/>
              </a:tabLst>
            </a:pPr>
            <a:r>
              <a:rPr lang="en-US" sz="1200" dirty="0" smtClean="0">
                <a:latin typeface="Cambria"/>
                <a:ea typeface="ＭＳ 明朝"/>
                <a:cs typeface="Times New Roman"/>
              </a:rPr>
              <a:t>N </a:t>
            </a:r>
            <a:r>
              <a:rPr lang="en-US" sz="1200" dirty="0">
                <a:latin typeface="Cambria"/>
                <a:ea typeface="ＭＳ 明朝"/>
                <a:cs typeface="Times New Roman"/>
              </a:rPr>
              <a:t>= </a:t>
            </a:r>
            <a:r>
              <a:rPr lang="en-US" sz="1200" dirty="0" smtClean="0">
                <a:latin typeface="Cambria"/>
                <a:ea typeface="ＭＳ 明朝"/>
                <a:cs typeface="Times New Roman"/>
              </a:rPr>
              <a:t>Negotiate King’s rents/tax on City at rate Q.</a:t>
            </a:r>
          </a:p>
          <a:p>
            <a:pPr>
              <a:tabLst>
                <a:tab pos="1278255" algn="l"/>
              </a:tabLst>
            </a:pPr>
            <a:r>
              <a:rPr lang="en-US" sz="1200" dirty="0" smtClean="0">
                <a:latin typeface="Cambria"/>
                <a:ea typeface="ＭＳ 明朝"/>
                <a:cs typeface="Times New Roman"/>
              </a:rPr>
              <a:t> </a:t>
            </a:r>
            <a:r>
              <a:rPr lang="en-US" sz="1200" dirty="0">
                <a:latin typeface="Cambria"/>
                <a:ea typeface="ＭＳ 明朝"/>
                <a:cs typeface="Times New Roman"/>
              </a:rPr>
              <a:t>S = </a:t>
            </a:r>
            <a:r>
              <a:rPr lang="en-US" sz="1200" dirty="0" smtClean="0">
                <a:latin typeface="Cambria"/>
                <a:ea typeface="ＭＳ 明朝"/>
                <a:cs typeface="Times New Roman"/>
              </a:rPr>
              <a:t>Submission of City</a:t>
            </a:r>
          </a:p>
          <a:p>
            <a:pPr>
              <a:tabLst>
                <a:tab pos="1278255" algn="l"/>
              </a:tabLst>
            </a:pPr>
            <a:r>
              <a:rPr lang="en-US" sz="1200" dirty="0" smtClean="0">
                <a:latin typeface="Cambria"/>
                <a:ea typeface="ＭＳ 明朝"/>
                <a:cs typeface="Times New Roman"/>
              </a:rPr>
              <a:t>B</a:t>
            </a:r>
            <a:r>
              <a:rPr lang="en-US" sz="1200" baseline="-25000" dirty="0" smtClean="0">
                <a:latin typeface="Cambria"/>
                <a:ea typeface="ＭＳ 明朝"/>
                <a:cs typeface="Times New Roman"/>
              </a:rPr>
              <a:t>O</a:t>
            </a:r>
            <a:r>
              <a:rPr lang="en-US" sz="1200" dirty="0" smtClean="0">
                <a:latin typeface="Cambria"/>
                <a:ea typeface="ＭＳ 明朝"/>
                <a:cs typeface="Times New Roman"/>
              </a:rPr>
              <a:t> </a:t>
            </a:r>
            <a:r>
              <a:rPr lang="en-US" sz="1200" dirty="0">
                <a:latin typeface="Cambria"/>
                <a:ea typeface="ＭＳ 明朝"/>
                <a:cs typeface="Times New Roman"/>
              </a:rPr>
              <a:t>= Bluff </a:t>
            </a:r>
            <a:r>
              <a:rPr lang="en-US" sz="1200" dirty="0" smtClean="0">
                <a:latin typeface="Cambria"/>
                <a:ea typeface="ＭＳ 明朝"/>
                <a:cs typeface="Times New Roman"/>
              </a:rPr>
              <a:t>of King called </a:t>
            </a:r>
            <a:r>
              <a:rPr lang="en-US" sz="1200" dirty="0">
                <a:latin typeface="Cambria"/>
                <a:ea typeface="ＭＳ 明朝"/>
                <a:cs typeface="Times New Roman"/>
              </a:rPr>
              <a:t>(city oligarchic). </a:t>
            </a:r>
            <a:endParaRPr lang="en-US" sz="1200" dirty="0" smtClean="0">
              <a:latin typeface="Cambria"/>
              <a:ea typeface="ＭＳ 明朝"/>
              <a:cs typeface="Times New Roman"/>
            </a:endParaRPr>
          </a:p>
          <a:p>
            <a:pPr>
              <a:tabLst>
                <a:tab pos="1278255" algn="l"/>
              </a:tabLst>
            </a:pPr>
            <a:r>
              <a:rPr lang="en-US" sz="1200" dirty="0" smtClean="0">
                <a:latin typeface="Cambria"/>
                <a:ea typeface="ＭＳ 明朝"/>
                <a:cs typeface="Times New Roman"/>
              </a:rPr>
              <a:t>B</a:t>
            </a:r>
            <a:r>
              <a:rPr lang="en-US" sz="1200" baseline="-25000" dirty="0" smtClean="0">
                <a:latin typeface="Cambria"/>
                <a:ea typeface="ＭＳ 明朝"/>
                <a:cs typeface="Times New Roman"/>
              </a:rPr>
              <a:t>D</a:t>
            </a:r>
            <a:r>
              <a:rPr lang="en-US" sz="1200" dirty="0" smtClean="0">
                <a:latin typeface="Cambria"/>
                <a:ea typeface="ＭＳ 明朝"/>
                <a:cs typeface="Times New Roman"/>
              </a:rPr>
              <a:t> </a:t>
            </a:r>
            <a:r>
              <a:rPr lang="en-US" sz="1200" dirty="0">
                <a:latin typeface="Cambria"/>
                <a:ea typeface="ＭＳ 明朝"/>
                <a:cs typeface="Times New Roman"/>
              </a:rPr>
              <a:t>= </a:t>
            </a:r>
            <a:r>
              <a:rPr lang="en-US" sz="1200" dirty="0" smtClean="0">
                <a:latin typeface="Cambria"/>
                <a:ea typeface="ＭＳ 明朝"/>
                <a:cs typeface="Times New Roman"/>
              </a:rPr>
              <a:t>Bluff of King </a:t>
            </a:r>
            <a:r>
              <a:rPr lang="en-US" sz="1200" dirty="0">
                <a:latin typeface="Cambria"/>
                <a:ea typeface="ＭＳ 明朝"/>
                <a:cs typeface="Times New Roman"/>
              </a:rPr>
              <a:t>called (city democratic). </a:t>
            </a:r>
            <a:endParaRPr lang="en-US" sz="1200" dirty="0" smtClean="0">
              <a:latin typeface="Cambria"/>
              <a:ea typeface="ＭＳ 明朝"/>
              <a:cs typeface="Times New Roman"/>
            </a:endParaRPr>
          </a:p>
          <a:p>
            <a:pPr>
              <a:tabLst>
                <a:tab pos="1278255" algn="l"/>
              </a:tabLst>
            </a:pPr>
            <a:r>
              <a:rPr lang="en-US" sz="1200" dirty="0" smtClean="0">
                <a:latin typeface="Cambria"/>
                <a:ea typeface="ＭＳ 明朝"/>
                <a:cs typeface="Times New Roman"/>
              </a:rPr>
              <a:t>A</a:t>
            </a:r>
            <a:r>
              <a:rPr lang="en-US" sz="1200" baseline="-25000" dirty="0" smtClean="0">
                <a:latin typeface="Cambria"/>
                <a:ea typeface="ＭＳ 明朝"/>
                <a:cs typeface="Times New Roman"/>
              </a:rPr>
              <a:t>O</a:t>
            </a:r>
            <a:r>
              <a:rPr lang="en-US" sz="1200" dirty="0" smtClean="0">
                <a:latin typeface="Cambria"/>
                <a:ea typeface="ＭＳ 明朝"/>
                <a:cs typeface="Times New Roman"/>
              </a:rPr>
              <a:t> </a:t>
            </a:r>
            <a:r>
              <a:rPr lang="en-US" sz="1200" dirty="0">
                <a:latin typeface="Cambria"/>
                <a:ea typeface="ＭＳ 明朝"/>
                <a:cs typeface="Times New Roman"/>
              </a:rPr>
              <a:t>= King attacks (city oligarchic). </a:t>
            </a:r>
            <a:endParaRPr lang="en-US" sz="1200" dirty="0" smtClean="0">
              <a:latin typeface="Cambria"/>
              <a:ea typeface="ＭＳ 明朝"/>
              <a:cs typeface="Times New Roman"/>
            </a:endParaRPr>
          </a:p>
          <a:p>
            <a:pPr>
              <a:tabLst>
                <a:tab pos="1278255" algn="l"/>
              </a:tabLst>
            </a:pPr>
            <a:r>
              <a:rPr lang="en-US" sz="1200" dirty="0" smtClean="0">
                <a:latin typeface="Cambria"/>
                <a:ea typeface="ＭＳ 明朝"/>
                <a:cs typeface="Times New Roman"/>
              </a:rPr>
              <a:t>A</a:t>
            </a:r>
            <a:r>
              <a:rPr lang="en-US" sz="1200" baseline="-25000" dirty="0" smtClean="0">
                <a:latin typeface="Cambria"/>
                <a:ea typeface="ＭＳ 明朝"/>
                <a:cs typeface="Times New Roman"/>
              </a:rPr>
              <a:t>D</a:t>
            </a:r>
            <a:r>
              <a:rPr lang="en-US" sz="1200" dirty="0" smtClean="0">
                <a:latin typeface="Cambria"/>
                <a:ea typeface="ＭＳ 明朝"/>
                <a:cs typeface="Times New Roman"/>
              </a:rPr>
              <a:t> </a:t>
            </a:r>
            <a:r>
              <a:rPr lang="en-US" sz="1200" dirty="0">
                <a:latin typeface="Cambria"/>
                <a:ea typeface="ＭＳ 明朝"/>
                <a:cs typeface="Times New Roman"/>
              </a:rPr>
              <a:t>= King attacks (city democratic)</a:t>
            </a:r>
            <a:r>
              <a:rPr lang="en-US" sz="1200" dirty="0" smtClean="0">
                <a:latin typeface="Cambria"/>
                <a:ea typeface="ＭＳ 明朝"/>
                <a:cs typeface="Times New Roman"/>
              </a:rPr>
              <a:t>.</a:t>
            </a:r>
          </a:p>
          <a:p>
            <a:pPr>
              <a:tabLst>
                <a:tab pos="1278255" algn="l"/>
              </a:tabLst>
            </a:pPr>
            <a:r>
              <a:rPr lang="en-US" sz="1200" dirty="0" smtClean="0">
                <a:latin typeface="Cambria"/>
                <a:ea typeface="ＭＳ 明朝"/>
                <a:cs typeface="Times New Roman"/>
              </a:rPr>
              <a:t> </a:t>
            </a:r>
            <a:r>
              <a:rPr lang="en-US" sz="1200" dirty="0">
                <a:latin typeface="Cambria"/>
                <a:ea typeface="ＭＳ 明朝"/>
                <a:cs typeface="Times New Roman"/>
              </a:rPr>
              <a:t>p = probability A</a:t>
            </a:r>
            <a:r>
              <a:rPr lang="en-US" sz="1200" baseline="-25000" dirty="0">
                <a:latin typeface="Cambria"/>
                <a:ea typeface="ＭＳ 明朝"/>
                <a:cs typeface="Times New Roman"/>
              </a:rPr>
              <a:t>D</a:t>
            </a:r>
            <a:r>
              <a:rPr lang="en-US" sz="1200" dirty="0">
                <a:latin typeface="Cambria"/>
                <a:ea typeface="ＭＳ 明朝"/>
                <a:cs typeface="Times New Roman"/>
              </a:rPr>
              <a:t> succeeds. 1-p = probability A</a:t>
            </a:r>
            <a:r>
              <a:rPr lang="en-US" sz="1200" baseline="-25000" dirty="0">
                <a:latin typeface="Cambria"/>
                <a:ea typeface="ＭＳ 明朝"/>
                <a:cs typeface="Times New Roman"/>
              </a:rPr>
              <a:t>D</a:t>
            </a:r>
            <a:r>
              <a:rPr lang="en-US" sz="1200" dirty="0">
                <a:latin typeface="Cambria"/>
                <a:ea typeface="ＭＳ 明朝"/>
                <a:cs typeface="Times New Roman"/>
              </a:rPr>
              <a:t> fails</a:t>
            </a:r>
            <a:r>
              <a:rPr lang="en-US" sz="1200" dirty="0" smtClean="0">
                <a:latin typeface="Cambria"/>
                <a:ea typeface="ＭＳ 明朝"/>
                <a:cs typeface="Times New Roman"/>
              </a:rPr>
              <a:t>.</a:t>
            </a:r>
          </a:p>
          <a:p>
            <a:pPr>
              <a:tabLst>
                <a:tab pos="1278255" algn="l"/>
              </a:tabLst>
            </a:pPr>
            <a:r>
              <a:rPr lang="en-US" sz="1200" dirty="0" smtClean="0">
                <a:latin typeface="Cambria"/>
                <a:ea typeface="ＭＳ 明朝"/>
                <a:cs typeface="Times New Roman"/>
              </a:rPr>
              <a:t> </a:t>
            </a:r>
            <a:r>
              <a:rPr lang="en-US" sz="1200" dirty="0">
                <a:latin typeface="Cambria"/>
                <a:ea typeface="ＭＳ 明朝"/>
                <a:cs typeface="Times New Roman"/>
              </a:rPr>
              <a:t>p’ = probability A</a:t>
            </a:r>
            <a:r>
              <a:rPr lang="en-US" sz="1200" baseline="-25000" dirty="0">
                <a:latin typeface="Cambria"/>
                <a:ea typeface="ＭＳ 明朝"/>
                <a:cs typeface="Times New Roman"/>
              </a:rPr>
              <a:t>O</a:t>
            </a:r>
            <a:r>
              <a:rPr lang="en-US" sz="1200" dirty="0">
                <a:latin typeface="Cambria"/>
                <a:ea typeface="ＭＳ 明朝"/>
                <a:cs typeface="Times New Roman"/>
              </a:rPr>
              <a:t> succeeds. 1-p’ = probability A</a:t>
            </a:r>
            <a:r>
              <a:rPr lang="en-US" sz="1200" baseline="-25000" dirty="0">
                <a:latin typeface="Cambria"/>
                <a:ea typeface="ＭＳ 明朝"/>
                <a:cs typeface="Times New Roman"/>
              </a:rPr>
              <a:t>O</a:t>
            </a:r>
            <a:r>
              <a:rPr lang="en-US" sz="1200" dirty="0">
                <a:latin typeface="Cambria"/>
                <a:ea typeface="ＭＳ 明朝"/>
                <a:cs typeface="Times New Roman"/>
              </a:rPr>
              <a:t> fails. </a:t>
            </a:r>
            <a:endParaRPr lang="en-US" sz="1200" dirty="0">
              <a:effectLst/>
              <a:latin typeface="Cambria"/>
              <a:ea typeface="ＭＳ 明朝"/>
              <a:cs typeface="Times New Roman"/>
            </a:endParaRPr>
          </a:p>
        </p:txBody>
      </p:sp>
      <p:sp>
        <p:nvSpPr>
          <p:cNvPr id="8" name="Rectangle 7"/>
          <p:cNvSpPr/>
          <p:nvPr/>
        </p:nvSpPr>
        <p:spPr>
          <a:xfrm>
            <a:off x="79385" y="5190729"/>
            <a:ext cx="2622934" cy="1077218"/>
          </a:xfrm>
          <a:prstGeom prst="rect">
            <a:avLst/>
          </a:prstGeom>
        </p:spPr>
        <p:txBody>
          <a:bodyPr wrap="none">
            <a:spAutoFit/>
          </a:bodyPr>
          <a:lstStyle/>
          <a:p>
            <a:r>
              <a:rPr lang="en-US" sz="1600" b="1" dirty="0" smtClean="0">
                <a:latin typeface="Cambria"/>
                <a:ea typeface="ＭＳ 明朝"/>
                <a:cs typeface="Times New Roman"/>
              </a:rPr>
              <a:t>A</a:t>
            </a:r>
            <a:r>
              <a:rPr lang="en-US" sz="1600" b="1" baseline="-25000" dirty="0" smtClean="0">
                <a:latin typeface="Cambria"/>
                <a:ea typeface="ＭＳ 明朝"/>
                <a:cs typeface="Times New Roman"/>
              </a:rPr>
              <a:t>D </a:t>
            </a:r>
            <a:r>
              <a:rPr lang="en-US" sz="1600" b="1" dirty="0" smtClean="0">
                <a:latin typeface="Cambria"/>
                <a:ea typeface="ＭＳ 明朝"/>
                <a:cs typeface="Times New Roman"/>
              </a:rPr>
              <a:t>Lottery.</a:t>
            </a:r>
          </a:p>
          <a:p>
            <a:r>
              <a:rPr lang="en-US" sz="1600" dirty="0" smtClean="0">
                <a:latin typeface="Cambria"/>
                <a:ea typeface="ＭＳ 明朝"/>
                <a:cs typeface="Times New Roman"/>
              </a:rPr>
              <a:t>King: </a:t>
            </a:r>
            <a:r>
              <a:rPr lang="en-US" sz="1600" dirty="0"/>
              <a:t>(0.6(10)+0.4(-10</a:t>
            </a:r>
            <a:r>
              <a:rPr lang="en-US" sz="1600" dirty="0" smtClean="0"/>
              <a:t>) </a:t>
            </a:r>
            <a:r>
              <a:rPr lang="en-US" sz="1600" dirty="0"/>
              <a:t>= </a:t>
            </a:r>
            <a:r>
              <a:rPr lang="en-US" sz="1600" dirty="0" smtClean="0"/>
              <a:t>2 </a:t>
            </a:r>
          </a:p>
          <a:p>
            <a:r>
              <a:rPr lang="en-US" sz="1600" dirty="0" smtClean="0"/>
              <a:t>City: </a:t>
            </a:r>
            <a:r>
              <a:rPr lang="en-US" sz="1600" dirty="0"/>
              <a:t>(0.6(-15)+0.4(10))/2 = -</a:t>
            </a:r>
            <a:r>
              <a:rPr lang="en-US" sz="1600" dirty="0" smtClean="0"/>
              <a:t>5</a:t>
            </a:r>
          </a:p>
          <a:p>
            <a:r>
              <a:rPr lang="en-US" sz="1600" dirty="0" smtClean="0"/>
              <a:t>Elite: (City payoff – 2) = -7</a:t>
            </a:r>
          </a:p>
        </p:txBody>
      </p:sp>
      <p:pic>
        <p:nvPicPr>
          <p:cNvPr id="12" name="Picture 11" descr="Payoffs to King.pdf"/>
          <p:cNvPicPr>
            <a:picLocks noChangeAspect="1"/>
          </p:cNvPicPr>
          <p:nvPr/>
        </p:nvPicPr>
        <p:blipFill rotWithShape="1">
          <a:blip r:embed="rId2">
            <a:extLst>
              <a:ext uri="{28A0092B-C50C-407E-A947-70E740481C1C}">
                <a14:useLocalDpi xmlns:a14="http://schemas.microsoft.com/office/drawing/2010/main" val="0"/>
              </a:ext>
            </a:extLst>
          </a:blip>
          <a:srcRect l="13839" t="8912" r="21005" b="74653"/>
          <a:stretch/>
        </p:blipFill>
        <p:spPr>
          <a:xfrm>
            <a:off x="79374" y="634412"/>
            <a:ext cx="5471007" cy="1785937"/>
          </a:xfrm>
          <a:prstGeom prst="rect">
            <a:avLst/>
          </a:prstGeom>
        </p:spPr>
      </p:pic>
      <p:pic>
        <p:nvPicPr>
          <p:cNvPr id="2" name="Picture 1" descr="AppII-01_Ober_fi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5112" y="1919111"/>
            <a:ext cx="6055872" cy="4759567"/>
          </a:xfrm>
          <a:prstGeom prst="rect">
            <a:avLst/>
          </a:prstGeom>
        </p:spPr>
      </p:pic>
      <p:sp>
        <p:nvSpPr>
          <p:cNvPr id="3" name="TextBox 2"/>
          <p:cNvSpPr txBox="1"/>
          <p:nvPr/>
        </p:nvSpPr>
        <p:spPr>
          <a:xfrm>
            <a:off x="3443675" y="172747"/>
            <a:ext cx="2927304" cy="461665"/>
          </a:xfrm>
          <a:prstGeom prst="rect">
            <a:avLst/>
          </a:prstGeom>
          <a:noFill/>
        </p:spPr>
        <p:txBody>
          <a:bodyPr wrap="none" rtlCol="0">
            <a:spAutoFit/>
          </a:bodyPr>
          <a:lstStyle/>
          <a:p>
            <a:r>
              <a:rPr lang="en-US" sz="2400" dirty="0" smtClean="0"/>
              <a:t>King</a:t>
            </a:r>
            <a:r>
              <a:rPr lang="en-US" sz="2400" dirty="0" smtClean="0"/>
              <a:t>, City, Elite Game.  </a:t>
            </a:r>
            <a:endParaRPr lang="en-US" sz="2400" dirty="0"/>
          </a:p>
        </p:txBody>
      </p:sp>
      <p:cxnSp>
        <p:nvCxnSpPr>
          <p:cNvPr id="7" name="Straight Connector 6"/>
          <p:cNvCxnSpPr/>
          <p:nvPr/>
        </p:nvCxnSpPr>
        <p:spPr>
          <a:xfrm flipV="1">
            <a:off x="4289778" y="3349037"/>
            <a:ext cx="1260603" cy="1100667"/>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443675" y="4449704"/>
            <a:ext cx="846103" cy="741025"/>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935112" y="5691481"/>
            <a:ext cx="1420518" cy="85607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121055"/>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r>
              <a:rPr lang="en-US" dirty="0" smtClean="0"/>
              <a:t>Classical Greece was </a:t>
            </a:r>
            <a:r>
              <a:rPr lang="en-US" b="1" dirty="0" smtClean="0"/>
              <a:t>wealthy</a:t>
            </a:r>
            <a:r>
              <a:rPr lang="en-US" dirty="0" smtClean="0"/>
              <a:t> – populous, urbanized, high levels of consumption</a:t>
            </a:r>
          </a:p>
          <a:p>
            <a:pPr lvl="1"/>
            <a:r>
              <a:rPr lang="en-US" dirty="0" smtClean="0"/>
              <a:t>Compared to earlier, later periods of Greek history and compared to </a:t>
            </a:r>
            <a:r>
              <a:rPr lang="en-US" dirty="0" err="1" smtClean="0"/>
              <a:t>premodern</a:t>
            </a:r>
            <a:r>
              <a:rPr lang="en-US" dirty="0" smtClean="0"/>
              <a:t> societies</a:t>
            </a:r>
          </a:p>
          <a:p>
            <a:r>
              <a:rPr lang="en-US" dirty="0" smtClean="0">
                <a:solidFill>
                  <a:schemeClr val="bg1"/>
                </a:solidFill>
              </a:rPr>
              <a:t>Classical Greece had comparatively </a:t>
            </a:r>
            <a:r>
              <a:rPr lang="en-US" b="1" dirty="0" smtClean="0">
                <a:solidFill>
                  <a:schemeClr val="bg1"/>
                </a:solidFill>
              </a:rPr>
              <a:t>low levels of economic inequality</a:t>
            </a:r>
            <a:r>
              <a:rPr lang="en-US" dirty="0" smtClean="0">
                <a:solidFill>
                  <a:schemeClr val="bg1"/>
                </a:solidFill>
              </a:rPr>
              <a:t> </a:t>
            </a:r>
          </a:p>
          <a:p>
            <a:r>
              <a:rPr lang="en-US" dirty="0" smtClean="0">
                <a:solidFill>
                  <a:schemeClr val="bg1"/>
                </a:solidFill>
              </a:rPr>
              <a:t>Wealth and low inequality were, in large part, products of </a:t>
            </a:r>
            <a:r>
              <a:rPr lang="en-US" b="1" dirty="0" smtClean="0">
                <a:solidFill>
                  <a:schemeClr val="bg1"/>
                </a:solidFill>
              </a:rPr>
              <a:t>competition</a:t>
            </a:r>
            <a:r>
              <a:rPr lang="en-US" dirty="0" smtClean="0">
                <a:solidFill>
                  <a:schemeClr val="bg1"/>
                </a:solidFill>
              </a:rPr>
              <a:t> and by relatively fair and open </a:t>
            </a:r>
            <a:r>
              <a:rPr lang="en-US" b="1" dirty="0" smtClean="0">
                <a:solidFill>
                  <a:schemeClr val="bg1"/>
                </a:solidFill>
              </a:rPr>
              <a:t>political institutions </a:t>
            </a:r>
            <a:r>
              <a:rPr lang="en-US" dirty="0" smtClean="0">
                <a:solidFill>
                  <a:schemeClr val="bg1"/>
                </a:solidFill>
              </a:rPr>
              <a:t>(rules). </a:t>
            </a:r>
          </a:p>
          <a:p>
            <a:pPr marL="457200" lvl="1" indent="0">
              <a:buNone/>
            </a:pPr>
            <a:endParaRPr lang="en-US" dirty="0"/>
          </a:p>
        </p:txBody>
      </p:sp>
    </p:spTree>
    <p:extLst>
      <p:ext uri="{BB962C8B-B14F-4D97-AF65-F5344CB8AC3E}">
        <p14:creationId xmlns:p14="http://schemas.microsoft.com/office/powerpoint/2010/main" val="15299920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r>
              <a:rPr lang="en-US" dirty="0" smtClean="0"/>
              <a:t>Classical Greece was </a:t>
            </a:r>
            <a:r>
              <a:rPr lang="en-US" b="1" dirty="0" smtClean="0"/>
              <a:t>wealthy</a:t>
            </a:r>
            <a:r>
              <a:rPr lang="en-US" dirty="0" smtClean="0"/>
              <a:t> – populous, urbanized, high levels of consumption</a:t>
            </a:r>
          </a:p>
          <a:p>
            <a:pPr lvl="1"/>
            <a:r>
              <a:rPr lang="en-US" dirty="0" smtClean="0"/>
              <a:t>Compared to earlier, later periods of Greek history and compared to </a:t>
            </a:r>
            <a:r>
              <a:rPr lang="en-US" dirty="0" err="1" smtClean="0"/>
              <a:t>premodern</a:t>
            </a:r>
            <a:r>
              <a:rPr lang="en-US" dirty="0" smtClean="0"/>
              <a:t> societies</a:t>
            </a:r>
          </a:p>
          <a:p>
            <a:r>
              <a:rPr lang="en-US" dirty="0" smtClean="0"/>
              <a:t>Classical Greece had comparatively </a:t>
            </a:r>
            <a:r>
              <a:rPr lang="en-US" b="1" dirty="0" smtClean="0"/>
              <a:t>low levels of economic inequality</a:t>
            </a:r>
            <a:r>
              <a:rPr lang="en-US" dirty="0" smtClean="0"/>
              <a:t> </a:t>
            </a:r>
          </a:p>
          <a:p>
            <a:r>
              <a:rPr lang="en-US" dirty="0" smtClean="0">
                <a:solidFill>
                  <a:srgbClr val="FFFFFF"/>
                </a:solidFill>
              </a:rPr>
              <a:t>Wealth and low inequality were, in large part, products of </a:t>
            </a:r>
            <a:r>
              <a:rPr lang="en-US" b="1" dirty="0" smtClean="0">
                <a:solidFill>
                  <a:srgbClr val="FFFFFF"/>
                </a:solidFill>
              </a:rPr>
              <a:t>competition</a:t>
            </a:r>
            <a:r>
              <a:rPr lang="en-US" dirty="0" smtClean="0">
                <a:solidFill>
                  <a:srgbClr val="FFFFFF"/>
                </a:solidFill>
              </a:rPr>
              <a:t> and by relatively fair and open </a:t>
            </a:r>
            <a:r>
              <a:rPr lang="en-US" b="1" dirty="0" smtClean="0">
                <a:solidFill>
                  <a:srgbClr val="FFFFFF"/>
                </a:solidFill>
              </a:rPr>
              <a:t>political institutions </a:t>
            </a:r>
            <a:r>
              <a:rPr lang="en-US" dirty="0" smtClean="0">
                <a:solidFill>
                  <a:srgbClr val="FFFFFF"/>
                </a:solidFill>
              </a:rPr>
              <a:t>(rules). </a:t>
            </a:r>
          </a:p>
          <a:p>
            <a:pPr marL="457200" lvl="1" indent="0">
              <a:buNone/>
            </a:pPr>
            <a:endParaRPr lang="en-US" dirty="0"/>
          </a:p>
        </p:txBody>
      </p:sp>
    </p:spTree>
    <p:extLst>
      <p:ext uri="{BB962C8B-B14F-4D97-AF65-F5344CB8AC3E}">
        <p14:creationId xmlns:p14="http://schemas.microsoft.com/office/powerpoint/2010/main" val="6073296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lnSpcReduction="10000"/>
          </a:bodyPr>
          <a:lstStyle/>
          <a:p>
            <a:r>
              <a:rPr lang="en-US" dirty="0" smtClean="0"/>
              <a:t>Classical Greece was </a:t>
            </a:r>
            <a:r>
              <a:rPr lang="en-US" b="1" dirty="0" smtClean="0"/>
              <a:t>wealthy</a:t>
            </a:r>
            <a:r>
              <a:rPr lang="en-US" dirty="0" smtClean="0"/>
              <a:t> – populous, urbanized, high levels of consumption</a:t>
            </a:r>
          </a:p>
          <a:p>
            <a:pPr lvl="1"/>
            <a:r>
              <a:rPr lang="en-US" dirty="0" smtClean="0"/>
              <a:t>Compared to earlier, later periods of Greek history and compared to </a:t>
            </a:r>
            <a:r>
              <a:rPr lang="en-US" dirty="0" err="1" smtClean="0"/>
              <a:t>premodern</a:t>
            </a:r>
            <a:r>
              <a:rPr lang="en-US" dirty="0" smtClean="0"/>
              <a:t> societies</a:t>
            </a:r>
          </a:p>
          <a:p>
            <a:r>
              <a:rPr lang="en-US" dirty="0" smtClean="0"/>
              <a:t>Classical Greece had comparatively </a:t>
            </a:r>
            <a:r>
              <a:rPr lang="en-US" b="1" dirty="0" smtClean="0"/>
              <a:t>low levels of economic inequality</a:t>
            </a:r>
            <a:r>
              <a:rPr lang="en-US" dirty="0" smtClean="0"/>
              <a:t> </a:t>
            </a:r>
          </a:p>
          <a:p>
            <a:r>
              <a:rPr lang="en-US" dirty="0" smtClean="0"/>
              <a:t>Wealth &amp; low inequality are correlated. They were products of </a:t>
            </a:r>
            <a:r>
              <a:rPr lang="en-US" b="1" dirty="0" smtClean="0"/>
              <a:t>competition</a:t>
            </a:r>
            <a:r>
              <a:rPr lang="en-US" dirty="0" smtClean="0"/>
              <a:t> &amp; relatively fair and open </a:t>
            </a:r>
            <a:r>
              <a:rPr lang="en-US" b="1" dirty="0" smtClean="0"/>
              <a:t>political institutions </a:t>
            </a:r>
            <a:r>
              <a:rPr lang="en-US" dirty="0" smtClean="0"/>
              <a:t>(rules). </a:t>
            </a:r>
          </a:p>
          <a:p>
            <a:pPr marL="457200" lvl="1" indent="0">
              <a:buNone/>
            </a:pPr>
            <a:endParaRPr lang="en-US" dirty="0"/>
          </a:p>
        </p:txBody>
      </p:sp>
    </p:spTree>
    <p:extLst>
      <p:ext uri="{BB962C8B-B14F-4D97-AF65-F5344CB8AC3E}">
        <p14:creationId xmlns:p14="http://schemas.microsoft.com/office/powerpoint/2010/main" val="3992836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p:txBody>
          <a:bodyPr>
            <a:normAutofit lnSpcReduction="10000"/>
          </a:bodyPr>
          <a:lstStyle/>
          <a:p>
            <a:r>
              <a:rPr lang="en-US" dirty="0" smtClean="0"/>
              <a:t>By combining established methods of classics and ancient history with some basic techniques from social science we </a:t>
            </a:r>
            <a:r>
              <a:rPr lang="en-US" b="1" dirty="0" smtClean="0"/>
              <a:t>can subject theories to empirical tests. </a:t>
            </a:r>
            <a:r>
              <a:rPr lang="en-US" dirty="0" smtClean="0"/>
              <a:t> </a:t>
            </a:r>
          </a:p>
          <a:p>
            <a:r>
              <a:rPr lang="en-US" dirty="0" smtClean="0">
                <a:solidFill>
                  <a:srgbClr val="FFFFFF"/>
                </a:solidFill>
              </a:rPr>
              <a:t>We can show that some theories </a:t>
            </a:r>
            <a:r>
              <a:rPr lang="en-US" b="1" dirty="0" smtClean="0">
                <a:solidFill>
                  <a:srgbClr val="FFFFFF"/>
                </a:solidFill>
              </a:rPr>
              <a:t>fail the test</a:t>
            </a:r>
            <a:r>
              <a:rPr lang="en-US" dirty="0" smtClean="0">
                <a:solidFill>
                  <a:srgbClr val="FFFFFF"/>
                </a:solidFill>
              </a:rPr>
              <a:t>, and that others </a:t>
            </a:r>
            <a:r>
              <a:rPr lang="en-US" b="1" dirty="0" smtClean="0">
                <a:solidFill>
                  <a:srgbClr val="FFFFFF"/>
                </a:solidFill>
              </a:rPr>
              <a:t>survive </a:t>
            </a:r>
            <a:r>
              <a:rPr lang="en-US" dirty="0" smtClean="0">
                <a:solidFill>
                  <a:srgbClr val="FFFFFF"/>
                </a:solidFill>
              </a:rPr>
              <a:t> (in the present state of our evidence).</a:t>
            </a:r>
          </a:p>
          <a:p>
            <a:r>
              <a:rPr lang="en-US" dirty="0" smtClean="0">
                <a:solidFill>
                  <a:srgbClr val="FFFFFF"/>
                </a:solidFill>
              </a:rPr>
              <a:t>So we can make make </a:t>
            </a:r>
            <a:r>
              <a:rPr lang="en-US" dirty="0">
                <a:solidFill>
                  <a:srgbClr val="FFFFFF"/>
                </a:solidFill>
              </a:rPr>
              <a:t>progress </a:t>
            </a:r>
            <a:r>
              <a:rPr lang="en-US" dirty="0" smtClean="0">
                <a:solidFill>
                  <a:srgbClr val="FFFFFF"/>
                </a:solidFill>
              </a:rPr>
              <a:t>in our attempt to </a:t>
            </a:r>
            <a:r>
              <a:rPr lang="en-US" b="1" dirty="0" smtClean="0">
                <a:solidFill>
                  <a:srgbClr val="FFFFFF"/>
                </a:solidFill>
              </a:rPr>
              <a:t>explain</a:t>
            </a:r>
            <a:r>
              <a:rPr lang="en-US" dirty="0" smtClean="0">
                <a:solidFill>
                  <a:srgbClr val="FFFFFF"/>
                </a:solidFill>
              </a:rPr>
              <a:t> (not just describe) the </a:t>
            </a:r>
            <a:r>
              <a:rPr lang="en-US" dirty="0">
                <a:solidFill>
                  <a:srgbClr val="FFFFFF"/>
                </a:solidFill>
              </a:rPr>
              <a:t>ancient </a:t>
            </a:r>
            <a:r>
              <a:rPr lang="en-US" dirty="0" smtClean="0">
                <a:solidFill>
                  <a:srgbClr val="FFFFFF"/>
                </a:solidFill>
              </a:rPr>
              <a:t>past. </a:t>
            </a:r>
            <a:endParaRPr lang="en-US" dirty="0">
              <a:solidFill>
                <a:srgbClr val="FFFFFF"/>
              </a:solidFill>
            </a:endParaRPr>
          </a:p>
          <a:p>
            <a:endParaRPr lang="en-US" dirty="0"/>
          </a:p>
        </p:txBody>
      </p:sp>
    </p:spTree>
    <p:extLst>
      <p:ext uri="{BB962C8B-B14F-4D97-AF65-F5344CB8AC3E}">
        <p14:creationId xmlns:p14="http://schemas.microsoft.com/office/powerpoint/2010/main" val="202063600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p:txBody>
          <a:bodyPr>
            <a:normAutofit lnSpcReduction="10000"/>
          </a:bodyPr>
          <a:lstStyle/>
          <a:p>
            <a:r>
              <a:rPr lang="en-US" dirty="0" smtClean="0"/>
              <a:t>By combining established methods of classics and ancient history with some basic techniques from social science we </a:t>
            </a:r>
            <a:r>
              <a:rPr lang="en-US" b="1" dirty="0" smtClean="0"/>
              <a:t>can subject theories to empirical tests. </a:t>
            </a:r>
            <a:r>
              <a:rPr lang="en-US" dirty="0" smtClean="0"/>
              <a:t> </a:t>
            </a:r>
          </a:p>
          <a:p>
            <a:r>
              <a:rPr lang="en-US" dirty="0" smtClean="0"/>
              <a:t>We can show that some theories </a:t>
            </a:r>
            <a:r>
              <a:rPr lang="en-US" b="1" dirty="0" smtClean="0"/>
              <a:t>fail the test</a:t>
            </a:r>
            <a:r>
              <a:rPr lang="en-US" dirty="0" smtClean="0"/>
              <a:t>, and that others </a:t>
            </a:r>
            <a:r>
              <a:rPr lang="en-US" b="1" dirty="0" smtClean="0"/>
              <a:t>survive </a:t>
            </a:r>
            <a:r>
              <a:rPr lang="en-US" dirty="0" smtClean="0"/>
              <a:t> (in the present state of our evidence).</a:t>
            </a:r>
          </a:p>
          <a:p>
            <a:r>
              <a:rPr lang="en-US" dirty="0" smtClean="0">
                <a:solidFill>
                  <a:srgbClr val="FFFFFF"/>
                </a:solidFill>
              </a:rPr>
              <a:t>So we can make make </a:t>
            </a:r>
            <a:r>
              <a:rPr lang="en-US" dirty="0">
                <a:solidFill>
                  <a:srgbClr val="FFFFFF"/>
                </a:solidFill>
              </a:rPr>
              <a:t>progress </a:t>
            </a:r>
            <a:r>
              <a:rPr lang="en-US" dirty="0" smtClean="0">
                <a:solidFill>
                  <a:srgbClr val="FFFFFF"/>
                </a:solidFill>
              </a:rPr>
              <a:t>in our attempt to </a:t>
            </a:r>
            <a:r>
              <a:rPr lang="en-US" b="1" dirty="0" smtClean="0">
                <a:solidFill>
                  <a:srgbClr val="FFFFFF"/>
                </a:solidFill>
              </a:rPr>
              <a:t>explain</a:t>
            </a:r>
            <a:r>
              <a:rPr lang="en-US" dirty="0" smtClean="0">
                <a:solidFill>
                  <a:srgbClr val="FFFFFF"/>
                </a:solidFill>
              </a:rPr>
              <a:t> (not just describe) the </a:t>
            </a:r>
            <a:r>
              <a:rPr lang="en-US" dirty="0">
                <a:solidFill>
                  <a:srgbClr val="FFFFFF"/>
                </a:solidFill>
              </a:rPr>
              <a:t>ancient </a:t>
            </a:r>
            <a:r>
              <a:rPr lang="en-US" dirty="0" smtClean="0">
                <a:solidFill>
                  <a:srgbClr val="FFFFFF"/>
                </a:solidFill>
              </a:rPr>
              <a:t>past. </a:t>
            </a:r>
            <a:endParaRPr lang="en-US" dirty="0">
              <a:solidFill>
                <a:srgbClr val="FFFFFF"/>
              </a:solidFill>
            </a:endParaRPr>
          </a:p>
          <a:p>
            <a:endParaRPr lang="en-US" dirty="0"/>
          </a:p>
        </p:txBody>
      </p:sp>
    </p:spTree>
    <p:extLst>
      <p:ext uri="{BB962C8B-B14F-4D97-AF65-F5344CB8AC3E}">
        <p14:creationId xmlns:p14="http://schemas.microsoft.com/office/powerpoint/2010/main" val="52297599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p:txBody>
          <a:bodyPr>
            <a:normAutofit lnSpcReduction="10000"/>
          </a:bodyPr>
          <a:lstStyle/>
          <a:p>
            <a:r>
              <a:rPr lang="en-US" dirty="0" smtClean="0"/>
              <a:t>By combining established methods of classics and ancient history with some basic techniques from social science we </a:t>
            </a:r>
            <a:r>
              <a:rPr lang="en-US" b="1" dirty="0" smtClean="0"/>
              <a:t>can subject theories to empirical tests. </a:t>
            </a:r>
            <a:r>
              <a:rPr lang="en-US" dirty="0" smtClean="0"/>
              <a:t> </a:t>
            </a:r>
          </a:p>
          <a:p>
            <a:r>
              <a:rPr lang="en-US" dirty="0" smtClean="0"/>
              <a:t>We can show that some theories </a:t>
            </a:r>
            <a:r>
              <a:rPr lang="en-US" b="1" dirty="0" smtClean="0"/>
              <a:t>fail the test</a:t>
            </a:r>
            <a:r>
              <a:rPr lang="en-US" dirty="0" smtClean="0"/>
              <a:t>, and that others </a:t>
            </a:r>
            <a:r>
              <a:rPr lang="en-US" b="1" dirty="0" smtClean="0"/>
              <a:t>survive </a:t>
            </a:r>
            <a:r>
              <a:rPr lang="en-US" dirty="0" smtClean="0"/>
              <a:t> (in the present state of our evidence).</a:t>
            </a:r>
          </a:p>
          <a:p>
            <a:r>
              <a:rPr lang="en-US" dirty="0" smtClean="0"/>
              <a:t>So we can make make </a:t>
            </a:r>
            <a:r>
              <a:rPr lang="en-US" dirty="0"/>
              <a:t>progress </a:t>
            </a:r>
            <a:r>
              <a:rPr lang="en-US" dirty="0" smtClean="0"/>
              <a:t>in our attempt to </a:t>
            </a:r>
            <a:r>
              <a:rPr lang="en-US" b="1" dirty="0" smtClean="0"/>
              <a:t>explain</a:t>
            </a:r>
            <a:r>
              <a:rPr lang="en-US" dirty="0" smtClean="0"/>
              <a:t> (not just describe) the </a:t>
            </a:r>
            <a:r>
              <a:rPr lang="en-US" dirty="0"/>
              <a:t>ancient </a:t>
            </a:r>
            <a:r>
              <a:rPr lang="en-US" dirty="0" smtClean="0"/>
              <a:t>past. </a:t>
            </a:r>
            <a:endParaRPr lang="en-US" dirty="0"/>
          </a:p>
          <a:p>
            <a:endParaRPr lang="en-US" dirty="0"/>
          </a:p>
        </p:txBody>
      </p:sp>
    </p:spTree>
    <p:extLst>
      <p:ext uri="{BB962C8B-B14F-4D97-AF65-F5344CB8AC3E}">
        <p14:creationId xmlns:p14="http://schemas.microsoft.com/office/powerpoint/2010/main" val="6913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76910" y="219789"/>
            <a:ext cx="3358980" cy="5165365"/>
          </a:xfrm>
          <a:prstGeom prst="rect">
            <a:avLst/>
          </a:prstGeom>
        </p:spPr>
      </p:pic>
      <p:sp>
        <p:nvSpPr>
          <p:cNvPr id="8" name="TextBox 7"/>
          <p:cNvSpPr txBox="1"/>
          <p:nvPr/>
        </p:nvSpPr>
        <p:spPr>
          <a:xfrm>
            <a:off x="4039504" y="442972"/>
            <a:ext cx="4898007" cy="6124754"/>
          </a:xfrm>
          <a:prstGeom prst="rect">
            <a:avLst/>
          </a:prstGeom>
          <a:noFill/>
          <a:ln>
            <a:solidFill>
              <a:srgbClr val="FFFFFF"/>
            </a:solidFill>
          </a:ln>
        </p:spPr>
        <p:txBody>
          <a:bodyPr wrap="square" rtlCol="0">
            <a:spAutoFit/>
          </a:bodyPr>
          <a:lstStyle/>
          <a:p>
            <a:r>
              <a:rPr lang="en-US" sz="2800" b="1" dirty="0" smtClean="0"/>
              <a:t>Market-like ecology of states. </a:t>
            </a:r>
          </a:p>
          <a:p>
            <a:endParaRPr lang="en-US" sz="2800" dirty="0"/>
          </a:p>
          <a:p>
            <a:r>
              <a:rPr lang="en-US" sz="2800" dirty="0"/>
              <a:t>Hellas is the largest, longest lasting documented ecology of city-states (Hansen 2000). It is a prominent example of </a:t>
            </a:r>
            <a:r>
              <a:rPr lang="en-US" sz="2800" i="1" dirty="0"/>
              <a:t>peer-polity interaction</a:t>
            </a:r>
            <a:r>
              <a:rPr lang="en-US" sz="2800" dirty="0"/>
              <a:t> (Renfrew and Cherry 1986) in a system of many small states (</a:t>
            </a:r>
            <a:r>
              <a:rPr lang="en-US" sz="2800" dirty="0" err="1"/>
              <a:t>Spruyt</a:t>
            </a:r>
            <a:r>
              <a:rPr lang="en-US" sz="2800" dirty="0"/>
              <a:t> 1994). </a:t>
            </a:r>
          </a:p>
          <a:p>
            <a:endParaRPr lang="en-US" sz="2800" dirty="0"/>
          </a:p>
          <a:p>
            <a:r>
              <a:rPr lang="en-US" sz="2800" b="1" dirty="0" smtClean="0">
                <a:solidFill>
                  <a:srgbClr val="FF0000"/>
                </a:solidFill>
              </a:rPr>
              <a:t>History of Greek world tests theories of causal relationship between regime characteristics and economic change.</a:t>
            </a:r>
            <a:r>
              <a:rPr lang="en-US" b="1" dirty="0" smtClean="0">
                <a:solidFill>
                  <a:srgbClr val="FF0000"/>
                </a:solidFill>
              </a:rPr>
              <a:t> </a:t>
            </a:r>
            <a:endParaRPr lang="en-US" b="1" dirty="0">
              <a:solidFill>
                <a:srgbClr val="FF0000"/>
              </a:solidFill>
            </a:endParaRPr>
          </a:p>
        </p:txBody>
      </p:sp>
      <p:pic>
        <p:nvPicPr>
          <p:cNvPr id="2" name="Picture 1"/>
          <p:cNvPicPr>
            <a:picLocks noChangeAspect="1"/>
          </p:cNvPicPr>
          <p:nvPr/>
        </p:nvPicPr>
        <p:blipFill>
          <a:blip r:embed="rId3"/>
          <a:stretch>
            <a:fillRect/>
          </a:stretch>
        </p:blipFill>
        <p:spPr>
          <a:xfrm>
            <a:off x="1229514" y="4019795"/>
            <a:ext cx="1885155" cy="2838205"/>
          </a:xfrm>
          <a:prstGeom prst="rect">
            <a:avLst/>
          </a:prstGeom>
        </p:spPr>
      </p:pic>
    </p:spTree>
    <p:extLst>
      <p:ext uri="{BB962C8B-B14F-4D97-AF65-F5344CB8AC3E}">
        <p14:creationId xmlns:p14="http://schemas.microsoft.com/office/powerpoint/2010/main" val="2949261348"/>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3907229"/>
            <a:ext cx="2000250" cy="2665021"/>
          </a:xfrm>
          <a:prstGeom prst="rect">
            <a:avLst/>
          </a:prstGeom>
        </p:spPr>
      </p:pic>
      <p:sp>
        <p:nvSpPr>
          <p:cNvPr id="4" name="Oval Callout 3"/>
          <p:cNvSpPr/>
          <p:nvPr/>
        </p:nvSpPr>
        <p:spPr>
          <a:xfrm>
            <a:off x="2254250" y="1381126"/>
            <a:ext cx="5476875" cy="2526104"/>
          </a:xfrm>
          <a:prstGeom prst="wedgeEllipseCallout">
            <a:avLst>
              <a:gd name="adj1" fmla="val -34167"/>
              <a:gd name="adj2" fmla="val 97930"/>
            </a:avLst>
          </a:prstGeom>
          <a:ln w="38100" cmpd="sng"/>
        </p:spPr>
        <p:style>
          <a:lnRef idx="2">
            <a:schemeClr val="dk1"/>
          </a:lnRef>
          <a:fillRef idx="1">
            <a:schemeClr val="lt1"/>
          </a:fillRef>
          <a:effectRef idx="0">
            <a:schemeClr val="dk1"/>
          </a:effectRef>
          <a:fontRef idx="minor">
            <a:schemeClr val="dk1"/>
          </a:fontRef>
        </p:style>
        <p:txBody>
          <a:bodyPr rtlCol="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That’s all, Folks! </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321868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noGrp="1"/>
          </p:cNvGraphicFramePr>
          <p:nvPr>
            <p:extLst>
              <p:ext uri="{D42A27DB-BD31-4B8C-83A1-F6EECF244321}">
                <p14:modId xmlns:p14="http://schemas.microsoft.com/office/powerpoint/2010/main" val="1276110612"/>
              </p:ext>
            </p:extLst>
          </p:nvPr>
        </p:nvGraphicFramePr>
        <p:xfrm>
          <a:off x="2402516" y="3369984"/>
          <a:ext cx="6447405" cy="332521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p:cNvGraphicFramePr>
            <a:graphicFrameLocks noGrp="1"/>
          </p:cNvGraphicFramePr>
          <p:nvPr>
            <p:extLst>
              <p:ext uri="{D42A27DB-BD31-4B8C-83A1-F6EECF244321}">
                <p14:modId xmlns:p14="http://schemas.microsoft.com/office/powerpoint/2010/main" val="3917385445"/>
              </p:ext>
            </p:extLst>
          </p:nvPr>
        </p:nvGraphicFramePr>
        <p:xfrm>
          <a:off x="2560044" y="207466"/>
          <a:ext cx="6138061" cy="3907229"/>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420029" y="1235657"/>
            <a:ext cx="1563461" cy="646331"/>
          </a:xfrm>
          <a:prstGeom prst="rect">
            <a:avLst/>
          </a:prstGeom>
          <a:noFill/>
        </p:spPr>
        <p:txBody>
          <a:bodyPr wrap="none" rtlCol="0">
            <a:spAutoFit/>
          </a:bodyPr>
          <a:lstStyle/>
          <a:p>
            <a:r>
              <a:rPr lang="en-US" dirty="0" smtClean="0"/>
              <a:t>Core Greece. </a:t>
            </a:r>
          </a:p>
          <a:p>
            <a:r>
              <a:rPr lang="en-US" dirty="0" smtClean="0"/>
              <a:t>(1890 borders)</a:t>
            </a:r>
            <a:endParaRPr lang="en-US" dirty="0"/>
          </a:p>
        </p:txBody>
      </p:sp>
      <p:sp>
        <p:nvSpPr>
          <p:cNvPr id="5" name="TextBox 4"/>
          <p:cNvSpPr txBox="1"/>
          <p:nvPr/>
        </p:nvSpPr>
        <p:spPr>
          <a:xfrm>
            <a:off x="420029" y="4089719"/>
            <a:ext cx="1778611" cy="923330"/>
          </a:xfrm>
          <a:prstGeom prst="rect">
            <a:avLst/>
          </a:prstGeom>
          <a:noFill/>
        </p:spPr>
        <p:txBody>
          <a:bodyPr wrap="square" rtlCol="0">
            <a:spAutoFit/>
          </a:bodyPr>
          <a:lstStyle/>
          <a:p>
            <a:r>
              <a:rPr lang="en-US" dirty="0" smtClean="0"/>
              <a:t>Contemporary</a:t>
            </a:r>
          </a:p>
          <a:p>
            <a:r>
              <a:rPr lang="en-US" dirty="0" smtClean="0"/>
              <a:t>Greece?</a:t>
            </a:r>
          </a:p>
          <a:p>
            <a:r>
              <a:rPr lang="en-US" dirty="0" smtClean="0"/>
              <a:t>(1947 borders?)</a:t>
            </a:r>
            <a:endParaRPr lang="en-US" dirty="0"/>
          </a:p>
        </p:txBody>
      </p:sp>
    </p:spTree>
    <p:extLst>
      <p:ext uri="{BB962C8B-B14F-4D97-AF65-F5344CB8AC3E}">
        <p14:creationId xmlns:p14="http://schemas.microsoft.com/office/powerpoint/2010/main" val="6717027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2032</TotalTime>
  <Words>4848</Words>
  <Application>Microsoft Macintosh PowerPoint</Application>
  <PresentationFormat>On-screen Show (4:3)</PresentationFormat>
  <Paragraphs>619</Paragraphs>
  <Slides>91</Slides>
  <Notes>5</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91</vt:i4>
      </vt:variant>
    </vt:vector>
  </HeadingPairs>
  <TitlesOfParts>
    <vt:vector size="95" baseType="lpstr">
      <vt:lpstr>Office Theme</vt:lpstr>
      <vt:lpstr>Document</vt:lpstr>
      <vt:lpstr>Worksheet</vt:lpstr>
      <vt:lpstr>Chart</vt:lpstr>
      <vt:lpstr>PowerPoint Presentation</vt:lpstr>
      <vt:lpstr>Theory formation and testing in institution economics</vt:lpstr>
      <vt:lpstr>PowerPoint Presentation</vt:lpstr>
      <vt:lpstr>Social Science and ancient history</vt:lpstr>
      <vt:lpstr>Social Science and ancient history</vt:lpstr>
      <vt:lpstr>Social Science and ancient history</vt:lpstr>
      <vt:lpstr>PowerPoint Presentation</vt:lpstr>
      <vt:lpstr>PowerPoint Presentation</vt:lpstr>
      <vt:lpstr>PowerPoint Presentation</vt:lpstr>
      <vt:lpstr>Political and economic development in Greece in the long run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Explaining classical Greek economy. High growth &amp; low inequality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vt:lpstr>
      <vt:lpstr>PowerPoint Presentation</vt:lpstr>
      <vt:lpstr>PowerPoint Presentation</vt:lpstr>
      <vt:lpstr>PowerPoint Presentation</vt:lpstr>
      <vt:lpstr>PowerPoint Presentation</vt:lpstr>
      <vt:lpstr>PowerPoint Presentation</vt:lpstr>
      <vt:lpstr>Conclusions</vt:lpstr>
      <vt:lpstr>Conclusions</vt:lpstr>
      <vt:lpstr>Conclusions</vt:lpstr>
      <vt:lpstr>Final thoughts</vt:lpstr>
      <vt:lpstr>Final thoughts</vt:lpstr>
      <vt:lpstr>Final thoughts</vt:lpstr>
      <vt:lpstr>PowerPoint Presentation</vt:lpstr>
      <vt:lpstr>PowerPoint Presentation</vt:lpstr>
    </vt:vector>
  </TitlesOfParts>
  <Company>Stanford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Josiah Ober</dc:creator>
  <cp:lastModifiedBy>Josiah Ober</cp:lastModifiedBy>
  <cp:revision>96</cp:revision>
  <dcterms:created xsi:type="dcterms:W3CDTF">2014-10-15T04:01:22Z</dcterms:created>
  <dcterms:modified xsi:type="dcterms:W3CDTF">2017-05-24T06:25:56Z</dcterms:modified>
</cp:coreProperties>
</file>