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29"/>
  </p:notesMasterIdLst>
  <p:sldIdLst>
    <p:sldId id="256" r:id="rId2"/>
    <p:sldId id="277" r:id="rId3"/>
    <p:sldId id="268" r:id="rId4"/>
    <p:sldId id="276" r:id="rId5"/>
    <p:sldId id="278" r:id="rId6"/>
    <p:sldId id="260" r:id="rId7"/>
    <p:sldId id="259" r:id="rId8"/>
    <p:sldId id="274" r:id="rId9"/>
    <p:sldId id="275" r:id="rId10"/>
    <p:sldId id="270" r:id="rId11"/>
    <p:sldId id="295" r:id="rId12"/>
    <p:sldId id="282" r:id="rId13"/>
    <p:sldId id="279" r:id="rId14"/>
    <p:sldId id="283" r:id="rId15"/>
    <p:sldId id="284" r:id="rId16"/>
    <p:sldId id="285" r:id="rId17"/>
    <p:sldId id="288" r:id="rId18"/>
    <p:sldId id="289" r:id="rId19"/>
    <p:sldId id="287" r:id="rId20"/>
    <p:sldId id="280" r:id="rId21"/>
    <p:sldId id="293" r:id="rId22"/>
    <p:sldId id="290" r:id="rId23"/>
    <p:sldId id="294" r:id="rId24"/>
    <p:sldId id="286" r:id="rId25"/>
    <p:sldId id="291" r:id="rId26"/>
    <p:sldId id="292" r:id="rId27"/>
    <p:sldId id="29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4660"/>
  </p:normalViewPr>
  <p:slideViewPr>
    <p:cSldViewPr snapToGrid="0">
      <p:cViewPr varScale="1">
        <p:scale>
          <a:sx n="79" d="100"/>
          <a:sy n="79" d="100"/>
        </p:scale>
        <p:origin x="72"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55B6C-5DE6-464A-B4EF-8C8EF232991F}" type="datetimeFigureOut">
              <a:rPr lang="en-US" smtClean="0"/>
              <a:t>5/16/2025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EBC27A-59BD-4434-A6F1-6E5F739D32CC}" type="slidenum">
              <a:rPr lang="en-US" smtClean="0"/>
              <a:t>‹#›</a:t>
            </a:fld>
            <a:endParaRPr lang="en-US"/>
          </a:p>
        </p:txBody>
      </p:sp>
    </p:spTree>
    <p:extLst>
      <p:ext uri="{BB962C8B-B14F-4D97-AF65-F5344CB8AC3E}">
        <p14:creationId xmlns:p14="http://schemas.microsoft.com/office/powerpoint/2010/main" val="1229005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Eric and organizers.  A joy and an honor to be included.  Ask indulgence – my talk is both an overview of the work of others and an effort to think aloud about how I might frame my own next project.</a:t>
            </a:r>
          </a:p>
        </p:txBody>
      </p:sp>
      <p:sp>
        <p:nvSpPr>
          <p:cNvPr id="4" name="Slide Number Placeholder 3"/>
          <p:cNvSpPr>
            <a:spLocks noGrp="1"/>
          </p:cNvSpPr>
          <p:nvPr>
            <p:ph type="sldNum" sz="quarter" idx="5"/>
          </p:nvPr>
        </p:nvSpPr>
        <p:spPr/>
        <p:txBody>
          <a:bodyPr/>
          <a:lstStyle/>
          <a:p>
            <a:fld id="{DDEBC27A-59BD-4434-A6F1-6E5F739D32CC}" type="slidenum">
              <a:rPr lang="en-US" smtClean="0"/>
              <a:t>1</a:t>
            </a:fld>
            <a:endParaRPr lang="en-US"/>
          </a:p>
        </p:txBody>
      </p:sp>
    </p:spTree>
    <p:extLst>
      <p:ext uri="{BB962C8B-B14F-4D97-AF65-F5344CB8AC3E}">
        <p14:creationId xmlns:p14="http://schemas.microsoft.com/office/powerpoint/2010/main" val="2283737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 </a:t>
            </a:r>
            <a:r>
              <a:rPr lang="en-US" dirty="0" err="1"/>
              <a:t>Guanchi’s</a:t>
            </a:r>
            <a:r>
              <a:rPr lang="en-US" dirty="0"/>
              <a:t> comment in one of the small seminars yesterday.  If the first rule of projects is to love your dependent variable, I’m not asking the economists here to fall out of love with efficiency, but perhaps to consider just a bit of a dalliance with other possible outcomes.</a:t>
            </a:r>
          </a:p>
        </p:txBody>
      </p:sp>
      <p:sp>
        <p:nvSpPr>
          <p:cNvPr id="4" name="Slide Number Placeholder 3"/>
          <p:cNvSpPr>
            <a:spLocks noGrp="1"/>
          </p:cNvSpPr>
          <p:nvPr>
            <p:ph type="sldNum" sz="quarter" idx="5"/>
          </p:nvPr>
        </p:nvSpPr>
        <p:spPr/>
        <p:txBody>
          <a:bodyPr/>
          <a:lstStyle/>
          <a:p>
            <a:fld id="{DDEBC27A-59BD-4434-A6F1-6E5F739D32CC}" type="slidenum">
              <a:rPr lang="en-US" smtClean="0"/>
              <a:t>4</a:t>
            </a:fld>
            <a:endParaRPr lang="en-US"/>
          </a:p>
        </p:txBody>
      </p:sp>
    </p:spTree>
    <p:extLst>
      <p:ext uri="{BB962C8B-B14F-4D97-AF65-F5344CB8AC3E}">
        <p14:creationId xmlns:p14="http://schemas.microsoft.com/office/powerpoint/2010/main" val="3467990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Group Representation Before Congress</a:t>
            </a:r>
            <a:r>
              <a:rPr lang="en-US" dirty="0"/>
              <a:t>. By E. Pendleton Herring (Baltimore: Johns Hopkins Press. 1929.</a:t>
            </a:r>
          </a:p>
        </p:txBody>
      </p:sp>
      <p:sp>
        <p:nvSpPr>
          <p:cNvPr id="4" name="Slide Number Placeholder 3"/>
          <p:cNvSpPr>
            <a:spLocks noGrp="1"/>
          </p:cNvSpPr>
          <p:nvPr>
            <p:ph type="sldNum" sz="quarter" idx="5"/>
          </p:nvPr>
        </p:nvSpPr>
        <p:spPr/>
        <p:txBody>
          <a:bodyPr/>
          <a:lstStyle/>
          <a:p>
            <a:fld id="{DDEBC27A-59BD-4434-A6F1-6E5F739D32CC}" type="slidenum">
              <a:rPr lang="en-US" smtClean="0"/>
              <a:t>8</a:t>
            </a:fld>
            <a:endParaRPr lang="en-US"/>
          </a:p>
        </p:txBody>
      </p:sp>
    </p:spTree>
    <p:extLst>
      <p:ext uri="{BB962C8B-B14F-4D97-AF65-F5344CB8AC3E}">
        <p14:creationId xmlns:p14="http://schemas.microsoft.com/office/powerpoint/2010/main" val="2458845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DeLeon, Desai &amp; Tugal – political articulation.</a:t>
            </a:r>
          </a:p>
        </p:txBody>
      </p:sp>
      <p:sp>
        <p:nvSpPr>
          <p:cNvPr id="4" name="Slide Number Placeholder 3"/>
          <p:cNvSpPr>
            <a:spLocks noGrp="1"/>
          </p:cNvSpPr>
          <p:nvPr>
            <p:ph type="sldNum" sz="quarter" idx="5"/>
          </p:nvPr>
        </p:nvSpPr>
        <p:spPr/>
        <p:txBody>
          <a:bodyPr/>
          <a:lstStyle/>
          <a:p>
            <a:fld id="{DDEBC27A-59BD-4434-A6F1-6E5F739D32CC}" type="slidenum">
              <a:rPr lang="en-US" smtClean="0"/>
              <a:t>24</a:t>
            </a:fld>
            <a:endParaRPr lang="en-US"/>
          </a:p>
        </p:txBody>
      </p:sp>
    </p:spTree>
    <p:extLst>
      <p:ext uri="{BB962C8B-B14F-4D97-AF65-F5344CB8AC3E}">
        <p14:creationId xmlns:p14="http://schemas.microsoft.com/office/powerpoint/2010/main" val="1139007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9BD0C-464E-671A-45B7-8EF5F30352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A35F63B-E43B-700F-77F0-1F51FC3331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47AB9D1-BE32-30DA-D6BD-710762642325}"/>
              </a:ext>
            </a:extLst>
          </p:cNvPr>
          <p:cNvSpPr>
            <a:spLocks noGrp="1"/>
          </p:cNvSpPr>
          <p:nvPr>
            <p:ph type="dt" sz="half" idx="10"/>
          </p:nvPr>
        </p:nvSpPr>
        <p:spPr/>
        <p:txBody>
          <a:bodyPr/>
          <a:lstStyle/>
          <a:p>
            <a:fld id="{F223594E-41CE-4AE1-B7FA-717A2E0B5D59}" type="datetimeFigureOut">
              <a:rPr lang="en-US" smtClean="0"/>
              <a:t>5/16/2025</a:t>
            </a:fld>
            <a:endParaRPr lang="en-US"/>
          </a:p>
        </p:txBody>
      </p:sp>
      <p:sp>
        <p:nvSpPr>
          <p:cNvPr id="5" name="Footer Placeholder 4">
            <a:extLst>
              <a:ext uri="{FF2B5EF4-FFF2-40B4-BE49-F238E27FC236}">
                <a16:creationId xmlns:a16="http://schemas.microsoft.com/office/drawing/2014/main" id="{8888875A-DFF3-B951-E853-663A85A48E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CB4E71-166D-5EBE-4057-7FB52CFDD1B1}"/>
              </a:ext>
            </a:extLst>
          </p:cNvPr>
          <p:cNvSpPr>
            <a:spLocks noGrp="1"/>
          </p:cNvSpPr>
          <p:nvPr>
            <p:ph type="sldNum" sz="quarter" idx="12"/>
          </p:nvPr>
        </p:nvSpPr>
        <p:spPr/>
        <p:txBody>
          <a:bodyPr/>
          <a:lstStyle/>
          <a:p>
            <a:fld id="{8B666944-119B-4B3A-ABAD-8D8EE5225E34}" type="slidenum">
              <a:rPr lang="en-US" smtClean="0"/>
              <a:t>‹#›</a:t>
            </a:fld>
            <a:endParaRPr lang="en-US"/>
          </a:p>
        </p:txBody>
      </p:sp>
    </p:spTree>
    <p:extLst>
      <p:ext uri="{BB962C8B-B14F-4D97-AF65-F5344CB8AC3E}">
        <p14:creationId xmlns:p14="http://schemas.microsoft.com/office/powerpoint/2010/main" val="4193828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0B968-C69F-CE06-8C61-82F6DEA34D2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5394C1-6AB2-BD8F-C22E-EFABDD87A3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EE5F50-E27E-4662-3BE5-08F55CCECFAE}"/>
              </a:ext>
            </a:extLst>
          </p:cNvPr>
          <p:cNvSpPr>
            <a:spLocks noGrp="1"/>
          </p:cNvSpPr>
          <p:nvPr>
            <p:ph type="dt" sz="half" idx="10"/>
          </p:nvPr>
        </p:nvSpPr>
        <p:spPr/>
        <p:txBody>
          <a:bodyPr/>
          <a:lstStyle/>
          <a:p>
            <a:fld id="{F223594E-41CE-4AE1-B7FA-717A2E0B5D59}" type="datetimeFigureOut">
              <a:rPr lang="en-US" smtClean="0"/>
              <a:t>5/16/2025</a:t>
            </a:fld>
            <a:endParaRPr lang="en-US"/>
          </a:p>
        </p:txBody>
      </p:sp>
      <p:sp>
        <p:nvSpPr>
          <p:cNvPr id="5" name="Footer Placeholder 4">
            <a:extLst>
              <a:ext uri="{FF2B5EF4-FFF2-40B4-BE49-F238E27FC236}">
                <a16:creationId xmlns:a16="http://schemas.microsoft.com/office/drawing/2014/main" id="{35F34934-EAFB-9B89-196D-0BE3A11700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F992F8-A5E6-1720-CC39-206A5E74ABFD}"/>
              </a:ext>
            </a:extLst>
          </p:cNvPr>
          <p:cNvSpPr>
            <a:spLocks noGrp="1"/>
          </p:cNvSpPr>
          <p:nvPr>
            <p:ph type="sldNum" sz="quarter" idx="12"/>
          </p:nvPr>
        </p:nvSpPr>
        <p:spPr/>
        <p:txBody>
          <a:bodyPr/>
          <a:lstStyle/>
          <a:p>
            <a:fld id="{8B666944-119B-4B3A-ABAD-8D8EE5225E34}" type="slidenum">
              <a:rPr lang="en-US" smtClean="0"/>
              <a:t>‹#›</a:t>
            </a:fld>
            <a:endParaRPr lang="en-US"/>
          </a:p>
        </p:txBody>
      </p:sp>
    </p:spTree>
    <p:extLst>
      <p:ext uri="{BB962C8B-B14F-4D97-AF65-F5344CB8AC3E}">
        <p14:creationId xmlns:p14="http://schemas.microsoft.com/office/powerpoint/2010/main" val="642101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3E2754-B018-E229-B2EA-1DAB1A2E90E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8261B0-6656-B124-6098-B4F0379D8E1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82BFD2-294B-DBE0-990B-DD2ADC4A9D22}"/>
              </a:ext>
            </a:extLst>
          </p:cNvPr>
          <p:cNvSpPr>
            <a:spLocks noGrp="1"/>
          </p:cNvSpPr>
          <p:nvPr>
            <p:ph type="dt" sz="half" idx="10"/>
          </p:nvPr>
        </p:nvSpPr>
        <p:spPr/>
        <p:txBody>
          <a:bodyPr/>
          <a:lstStyle/>
          <a:p>
            <a:fld id="{F223594E-41CE-4AE1-B7FA-717A2E0B5D59}" type="datetimeFigureOut">
              <a:rPr lang="en-US" smtClean="0"/>
              <a:t>5/16/2025</a:t>
            </a:fld>
            <a:endParaRPr lang="en-US"/>
          </a:p>
        </p:txBody>
      </p:sp>
      <p:sp>
        <p:nvSpPr>
          <p:cNvPr id="5" name="Footer Placeholder 4">
            <a:extLst>
              <a:ext uri="{FF2B5EF4-FFF2-40B4-BE49-F238E27FC236}">
                <a16:creationId xmlns:a16="http://schemas.microsoft.com/office/drawing/2014/main" id="{AEA9ADB0-13ED-30A7-F7C5-C7BA57948B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40D2A8-7809-1202-9BC8-90CACE6CEEF1}"/>
              </a:ext>
            </a:extLst>
          </p:cNvPr>
          <p:cNvSpPr>
            <a:spLocks noGrp="1"/>
          </p:cNvSpPr>
          <p:nvPr>
            <p:ph type="sldNum" sz="quarter" idx="12"/>
          </p:nvPr>
        </p:nvSpPr>
        <p:spPr/>
        <p:txBody>
          <a:bodyPr/>
          <a:lstStyle/>
          <a:p>
            <a:fld id="{8B666944-119B-4B3A-ABAD-8D8EE5225E34}" type="slidenum">
              <a:rPr lang="en-US" smtClean="0"/>
              <a:t>‹#›</a:t>
            </a:fld>
            <a:endParaRPr lang="en-US"/>
          </a:p>
        </p:txBody>
      </p:sp>
    </p:spTree>
    <p:extLst>
      <p:ext uri="{BB962C8B-B14F-4D97-AF65-F5344CB8AC3E}">
        <p14:creationId xmlns:p14="http://schemas.microsoft.com/office/powerpoint/2010/main" val="742405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F7EEF-AEB3-751D-F5CB-81333E9BA0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48042C-E416-188D-7C01-E91412A9C89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60C97D-A2AF-F8B0-2886-80835D5083B1}"/>
              </a:ext>
            </a:extLst>
          </p:cNvPr>
          <p:cNvSpPr>
            <a:spLocks noGrp="1"/>
          </p:cNvSpPr>
          <p:nvPr>
            <p:ph type="dt" sz="half" idx="10"/>
          </p:nvPr>
        </p:nvSpPr>
        <p:spPr/>
        <p:txBody>
          <a:bodyPr/>
          <a:lstStyle/>
          <a:p>
            <a:fld id="{F223594E-41CE-4AE1-B7FA-717A2E0B5D59}" type="datetimeFigureOut">
              <a:rPr lang="en-US" smtClean="0"/>
              <a:t>5/16/2025</a:t>
            </a:fld>
            <a:endParaRPr lang="en-US"/>
          </a:p>
        </p:txBody>
      </p:sp>
      <p:sp>
        <p:nvSpPr>
          <p:cNvPr id="5" name="Footer Placeholder 4">
            <a:extLst>
              <a:ext uri="{FF2B5EF4-FFF2-40B4-BE49-F238E27FC236}">
                <a16:creationId xmlns:a16="http://schemas.microsoft.com/office/drawing/2014/main" id="{C18E89E5-70CA-8AB9-ECB5-42F9502A18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4E44E8-1528-D221-5FDA-C8050A5AA532}"/>
              </a:ext>
            </a:extLst>
          </p:cNvPr>
          <p:cNvSpPr>
            <a:spLocks noGrp="1"/>
          </p:cNvSpPr>
          <p:nvPr>
            <p:ph type="sldNum" sz="quarter" idx="12"/>
          </p:nvPr>
        </p:nvSpPr>
        <p:spPr/>
        <p:txBody>
          <a:bodyPr/>
          <a:lstStyle/>
          <a:p>
            <a:fld id="{8B666944-119B-4B3A-ABAD-8D8EE5225E34}" type="slidenum">
              <a:rPr lang="en-US" smtClean="0"/>
              <a:t>‹#›</a:t>
            </a:fld>
            <a:endParaRPr lang="en-US"/>
          </a:p>
        </p:txBody>
      </p:sp>
    </p:spTree>
    <p:extLst>
      <p:ext uri="{BB962C8B-B14F-4D97-AF65-F5344CB8AC3E}">
        <p14:creationId xmlns:p14="http://schemas.microsoft.com/office/powerpoint/2010/main" val="161424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36C8A-B685-3DDB-1323-A94FF7338E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6DBFE4-FC95-2011-F9E3-F32140CB767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5A524E-E8CD-D467-F8D0-C87C4EA98769}"/>
              </a:ext>
            </a:extLst>
          </p:cNvPr>
          <p:cNvSpPr>
            <a:spLocks noGrp="1"/>
          </p:cNvSpPr>
          <p:nvPr>
            <p:ph type="dt" sz="half" idx="10"/>
          </p:nvPr>
        </p:nvSpPr>
        <p:spPr/>
        <p:txBody>
          <a:bodyPr/>
          <a:lstStyle/>
          <a:p>
            <a:fld id="{F223594E-41CE-4AE1-B7FA-717A2E0B5D59}" type="datetimeFigureOut">
              <a:rPr lang="en-US" smtClean="0"/>
              <a:t>5/16/2025</a:t>
            </a:fld>
            <a:endParaRPr lang="en-US"/>
          </a:p>
        </p:txBody>
      </p:sp>
      <p:sp>
        <p:nvSpPr>
          <p:cNvPr id="5" name="Footer Placeholder 4">
            <a:extLst>
              <a:ext uri="{FF2B5EF4-FFF2-40B4-BE49-F238E27FC236}">
                <a16:creationId xmlns:a16="http://schemas.microsoft.com/office/drawing/2014/main" id="{612EA731-79E7-FB19-C06F-967AFCCF48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CCBE2C-C409-A517-2974-A6590092378C}"/>
              </a:ext>
            </a:extLst>
          </p:cNvPr>
          <p:cNvSpPr>
            <a:spLocks noGrp="1"/>
          </p:cNvSpPr>
          <p:nvPr>
            <p:ph type="sldNum" sz="quarter" idx="12"/>
          </p:nvPr>
        </p:nvSpPr>
        <p:spPr/>
        <p:txBody>
          <a:bodyPr/>
          <a:lstStyle/>
          <a:p>
            <a:fld id="{8B666944-119B-4B3A-ABAD-8D8EE5225E34}" type="slidenum">
              <a:rPr lang="en-US" smtClean="0"/>
              <a:t>‹#›</a:t>
            </a:fld>
            <a:endParaRPr lang="en-US"/>
          </a:p>
        </p:txBody>
      </p:sp>
    </p:spTree>
    <p:extLst>
      <p:ext uri="{BB962C8B-B14F-4D97-AF65-F5344CB8AC3E}">
        <p14:creationId xmlns:p14="http://schemas.microsoft.com/office/powerpoint/2010/main" val="4023093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0FCE3-8B53-2472-EF54-FDFF56AEA3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F82515-5302-0283-CE14-8BA81B5B4E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3C6F90-52CD-F39F-73B4-A0D66D54A6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E90E7E-CA49-4EAE-BEB7-7F5E114550D2}"/>
              </a:ext>
            </a:extLst>
          </p:cNvPr>
          <p:cNvSpPr>
            <a:spLocks noGrp="1"/>
          </p:cNvSpPr>
          <p:nvPr>
            <p:ph type="dt" sz="half" idx="10"/>
          </p:nvPr>
        </p:nvSpPr>
        <p:spPr/>
        <p:txBody>
          <a:bodyPr/>
          <a:lstStyle/>
          <a:p>
            <a:fld id="{F223594E-41CE-4AE1-B7FA-717A2E0B5D59}" type="datetimeFigureOut">
              <a:rPr lang="en-US" smtClean="0"/>
              <a:t>5/16/2025</a:t>
            </a:fld>
            <a:endParaRPr lang="en-US"/>
          </a:p>
        </p:txBody>
      </p:sp>
      <p:sp>
        <p:nvSpPr>
          <p:cNvPr id="6" name="Footer Placeholder 5">
            <a:extLst>
              <a:ext uri="{FF2B5EF4-FFF2-40B4-BE49-F238E27FC236}">
                <a16:creationId xmlns:a16="http://schemas.microsoft.com/office/drawing/2014/main" id="{8C3F0E81-8AD6-A399-3336-EED7AEBF7E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8AF473-2E5C-4A68-9081-92F467477F60}"/>
              </a:ext>
            </a:extLst>
          </p:cNvPr>
          <p:cNvSpPr>
            <a:spLocks noGrp="1"/>
          </p:cNvSpPr>
          <p:nvPr>
            <p:ph type="sldNum" sz="quarter" idx="12"/>
          </p:nvPr>
        </p:nvSpPr>
        <p:spPr/>
        <p:txBody>
          <a:bodyPr/>
          <a:lstStyle/>
          <a:p>
            <a:fld id="{8B666944-119B-4B3A-ABAD-8D8EE5225E34}" type="slidenum">
              <a:rPr lang="en-US" smtClean="0"/>
              <a:t>‹#›</a:t>
            </a:fld>
            <a:endParaRPr lang="en-US"/>
          </a:p>
        </p:txBody>
      </p:sp>
    </p:spTree>
    <p:extLst>
      <p:ext uri="{BB962C8B-B14F-4D97-AF65-F5344CB8AC3E}">
        <p14:creationId xmlns:p14="http://schemas.microsoft.com/office/powerpoint/2010/main" val="3495659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5BB1A-2BDB-B254-8A92-2E215DE64D4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DE0D1E-6DFE-47DE-8C5F-ACFEB26D9A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DDEE98-3649-D6FD-C574-F86C1124D7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261A83-A0CC-1A1A-D13A-8B89C5E7FE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83A6CD-BEC1-C6D8-FFDD-10680B979E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9BFF778-A785-096F-C454-3A721B0E2B57}"/>
              </a:ext>
            </a:extLst>
          </p:cNvPr>
          <p:cNvSpPr>
            <a:spLocks noGrp="1"/>
          </p:cNvSpPr>
          <p:nvPr>
            <p:ph type="dt" sz="half" idx="10"/>
          </p:nvPr>
        </p:nvSpPr>
        <p:spPr/>
        <p:txBody>
          <a:bodyPr/>
          <a:lstStyle/>
          <a:p>
            <a:fld id="{F223594E-41CE-4AE1-B7FA-717A2E0B5D59}" type="datetimeFigureOut">
              <a:rPr lang="en-US" smtClean="0"/>
              <a:t>5/16/2025</a:t>
            </a:fld>
            <a:endParaRPr lang="en-US"/>
          </a:p>
        </p:txBody>
      </p:sp>
      <p:sp>
        <p:nvSpPr>
          <p:cNvPr id="8" name="Footer Placeholder 7">
            <a:extLst>
              <a:ext uri="{FF2B5EF4-FFF2-40B4-BE49-F238E27FC236}">
                <a16:creationId xmlns:a16="http://schemas.microsoft.com/office/drawing/2014/main" id="{E67AC214-B583-7F52-3255-E7EEF0CA8E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CE58170-3A68-5749-56E6-4D8437188A78}"/>
              </a:ext>
            </a:extLst>
          </p:cNvPr>
          <p:cNvSpPr>
            <a:spLocks noGrp="1"/>
          </p:cNvSpPr>
          <p:nvPr>
            <p:ph type="sldNum" sz="quarter" idx="12"/>
          </p:nvPr>
        </p:nvSpPr>
        <p:spPr/>
        <p:txBody>
          <a:bodyPr/>
          <a:lstStyle/>
          <a:p>
            <a:fld id="{8B666944-119B-4B3A-ABAD-8D8EE5225E34}" type="slidenum">
              <a:rPr lang="en-US" smtClean="0"/>
              <a:t>‹#›</a:t>
            </a:fld>
            <a:endParaRPr lang="en-US"/>
          </a:p>
        </p:txBody>
      </p:sp>
    </p:spTree>
    <p:extLst>
      <p:ext uri="{BB962C8B-B14F-4D97-AF65-F5344CB8AC3E}">
        <p14:creationId xmlns:p14="http://schemas.microsoft.com/office/powerpoint/2010/main" val="3931624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0DE44-70BC-CC0A-3439-B1976726633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881EF8-D06C-E005-733F-E03DC9F0910D}"/>
              </a:ext>
            </a:extLst>
          </p:cNvPr>
          <p:cNvSpPr>
            <a:spLocks noGrp="1"/>
          </p:cNvSpPr>
          <p:nvPr>
            <p:ph type="dt" sz="half" idx="10"/>
          </p:nvPr>
        </p:nvSpPr>
        <p:spPr/>
        <p:txBody>
          <a:bodyPr/>
          <a:lstStyle/>
          <a:p>
            <a:fld id="{F223594E-41CE-4AE1-B7FA-717A2E0B5D59}" type="datetimeFigureOut">
              <a:rPr lang="en-US" smtClean="0"/>
              <a:t>5/16/2025</a:t>
            </a:fld>
            <a:endParaRPr lang="en-US"/>
          </a:p>
        </p:txBody>
      </p:sp>
      <p:sp>
        <p:nvSpPr>
          <p:cNvPr id="4" name="Footer Placeholder 3">
            <a:extLst>
              <a:ext uri="{FF2B5EF4-FFF2-40B4-BE49-F238E27FC236}">
                <a16:creationId xmlns:a16="http://schemas.microsoft.com/office/drawing/2014/main" id="{05101240-316E-4345-8F52-EEBC1B3CDB9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309E47-9F9C-8BF1-4BDD-75D047840225}"/>
              </a:ext>
            </a:extLst>
          </p:cNvPr>
          <p:cNvSpPr>
            <a:spLocks noGrp="1"/>
          </p:cNvSpPr>
          <p:nvPr>
            <p:ph type="sldNum" sz="quarter" idx="12"/>
          </p:nvPr>
        </p:nvSpPr>
        <p:spPr/>
        <p:txBody>
          <a:bodyPr/>
          <a:lstStyle/>
          <a:p>
            <a:fld id="{8B666944-119B-4B3A-ABAD-8D8EE5225E34}" type="slidenum">
              <a:rPr lang="en-US" smtClean="0"/>
              <a:t>‹#›</a:t>
            </a:fld>
            <a:endParaRPr lang="en-US"/>
          </a:p>
        </p:txBody>
      </p:sp>
    </p:spTree>
    <p:extLst>
      <p:ext uri="{BB962C8B-B14F-4D97-AF65-F5344CB8AC3E}">
        <p14:creationId xmlns:p14="http://schemas.microsoft.com/office/powerpoint/2010/main" val="3723858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7E39B3-7809-D59A-F411-6E32416F490E}"/>
              </a:ext>
            </a:extLst>
          </p:cNvPr>
          <p:cNvSpPr>
            <a:spLocks noGrp="1"/>
          </p:cNvSpPr>
          <p:nvPr>
            <p:ph type="dt" sz="half" idx="10"/>
          </p:nvPr>
        </p:nvSpPr>
        <p:spPr/>
        <p:txBody>
          <a:bodyPr/>
          <a:lstStyle/>
          <a:p>
            <a:fld id="{F223594E-41CE-4AE1-B7FA-717A2E0B5D59}" type="datetimeFigureOut">
              <a:rPr lang="en-US" smtClean="0"/>
              <a:t>5/16/2025</a:t>
            </a:fld>
            <a:endParaRPr lang="en-US"/>
          </a:p>
        </p:txBody>
      </p:sp>
      <p:sp>
        <p:nvSpPr>
          <p:cNvPr id="3" name="Footer Placeholder 2">
            <a:extLst>
              <a:ext uri="{FF2B5EF4-FFF2-40B4-BE49-F238E27FC236}">
                <a16:creationId xmlns:a16="http://schemas.microsoft.com/office/drawing/2014/main" id="{9FD2956A-12C5-FCF4-7655-1AF6BB50F26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9548968-D0BD-E20D-D6F1-86B41F4C34FF}"/>
              </a:ext>
            </a:extLst>
          </p:cNvPr>
          <p:cNvSpPr>
            <a:spLocks noGrp="1"/>
          </p:cNvSpPr>
          <p:nvPr>
            <p:ph type="sldNum" sz="quarter" idx="12"/>
          </p:nvPr>
        </p:nvSpPr>
        <p:spPr/>
        <p:txBody>
          <a:bodyPr/>
          <a:lstStyle/>
          <a:p>
            <a:fld id="{8B666944-119B-4B3A-ABAD-8D8EE5225E34}" type="slidenum">
              <a:rPr lang="en-US" smtClean="0"/>
              <a:t>‹#›</a:t>
            </a:fld>
            <a:endParaRPr lang="en-US"/>
          </a:p>
        </p:txBody>
      </p:sp>
    </p:spTree>
    <p:extLst>
      <p:ext uri="{BB962C8B-B14F-4D97-AF65-F5344CB8AC3E}">
        <p14:creationId xmlns:p14="http://schemas.microsoft.com/office/powerpoint/2010/main" val="1320369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A4589-253E-68A1-06CC-26F8D0AE50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E6466C8-E375-FDF4-247D-CB97BB08D6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20D061-4117-1563-8606-D08AF1CC90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6C2381-5A0E-C54A-4AF3-305CB76D5E58}"/>
              </a:ext>
            </a:extLst>
          </p:cNvPr>
          <p:cNvSpPr>
            <a:spLocks noGrp="1"/>
          </p:cNvSpPr>
          <p:nvPr>
            <p:ph type="dt" sz="half" idx="10"/>
          </p:nvPr>
        </p:nvSpPr>
        <p:spPr/>
        <p:txBody>
          <a:bodyPr/>
          <a:lstStyle/>
          <a:p>
            <a:fld id="{F223594E-41CE-4AE1-B7FA-717A2E0B5D59}" type="datetimeFigureOut">
              <a:rPr lang="en-US" smtClean="0"/>
              <a:t>5/16/2025</a:t>
            </a:fld>
            <a:endParaRPr lang="en-US"/>
          </a:p>
        </p:txBody>
      </p:sp>
      <p:sp>
        <p:nvSpPr>
          <p:cNvPr id="6" name="Footer Placeholder 5">
            <a:extLst>
              <a:ext uri="{FF2B5EF4-FFF2-40B4-BE49-F238E27FC236}">
                <a16:creationId xmlns:a16="http://schemas.microsoft.com/office/drawing/2014/main" id="{53BE5FAC-0C36-BDA7-D589-116C70F9FE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54F7CA-AFE4-D8CD-4E1F-510D947AE858}"/>
              </a:ext>
            </a:extLst>
          </p:cNvPr>
          <p:cNvSpPr>
            <a:spLocks noGrp="1"/>
          </p:cNvSpPr>
          <p:nvPr>
            <p:ph type="sldNum" sz="quarter" idx="12"/>
          </p:nvPr>
        </p:nvSpPr>
        <p:spPr/>
        <p:txBody>
          <a:bodyPr/>
          <a:lstStyle/>
          <a:p>
            <a:fld id="{8B666944-119B-4B3A-ABAD-8D8EE5225E34}" type="slidenum">
              <a:rPr lang="en-US" smtClean="0"/>
              <a:t>‹#›</a:t>
            </a:fld>
            <a:endParaRPr lang="en-US"/>
          </a:p>
        </p:txBody>
      </p:sp>
    </p:spTree>
    <p:extLst>
      <p:ext uri="{BB962C8B-B14F-4D97-AF65-F5344CB8AC3E}">
        <p14:creationId xmlns:p14="http://schemas.microsoft.com/office/powerpoint/2010/main" val="24268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F38AD-BB60-FAD1-DA3C-5CA22ED500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9752BDD-D323-E0B5-5795-5AA737188D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8D22316-0FA8-8D7A-174C-F65C00AD01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8677BC-92B5-B819-1307-61C64EAB5C64}"/>
              </a:ext>
            </a:extLst>
          </p:cNvPr>
          <p:cNvSpPr>
            <a:spLocks noGrp="1"/>
          </p:cNvSpPr>
          <p:nvPr>
            <p:ph type="dt" sz="half" idx="10"/>
          </p:nvPr>
        </p:nvSpPr>
        <p:spPr/>
        <p:txBody>
          <a:bodyPr/>
          <a:lstStyle/>
          <a:p>
            <a:fld id="{F223594E-41CE-4AE1-B7FA-717A2E0B5D59}" type="datetimeFigureOut">
              <a:rPr lang="en-US" smtClean="0"/>
              <a:t>5/16/2025</a:t>
            </a:fld>
            <a:endParaRPr lang="en-US"/>
          </a:p>
        </p:txBody>
      </p:sp>
      <p:sp>
        <p:nvSpPr>
          <p:cNvPr id="6" name="Footer Placeholder 5">
            <a:extLst>
              <a:ext uri="{FF2B5EF4-FFF2-40B4-BE49-F238E27FC236}">
                <a16:creationId xmlns:a16="http://schemas.microsoft.com/office/drawing/2014/main" id="{79290E75-95AA-D660-CAE1-28691BDC66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11AA61-B70B-D170-39DF-D69111EB6F99}"/>
              </a:ext>
            </a:extLst>
          </p:cNvPr>
          <p:cNvSpPr>
            <a:spLocks noGrp="1"/>
          </p:cNvSpPr>
          <p:nvPr>
            <p:ph type="sldNum" sz="quarter" idx="12"/>
          </p:nvPr>
        </p:nvSpPr>
        <p:spPr/>
        <p:txBody>
          <a:bodyPr/>
          <a:lstStyle/>
          <a:p>
            <a:fld id="{8B666944-119B-4B3A-ABAD-8D8EE5225E34}" type="slidenum">
              <a:rPr lang="en-US" smtClean="0"/>
              <a:t>‹#›</a:t>
            </a:fld>
            <a:endParaRPr lang="en-US"/>
          </a:p>
        </p:txBody>
      </p:sp>
    </p:spTree>
    <p:extLst>
      <p:ext uri="{BB962C8B-B14F-4D97-AF65-F5344CB8AC3E}">
        <p14:creationId xmlns:p14="http://schemas.microsoft.com/office/powerpoint/2010/main" val="2483451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94ABB5-7F6B-7FC6-4B6D-29B0FF4C06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59C4B5-B6AD-C90A-76EF-01DB929ADB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34749D-B8C1-E91C-50EE-EC7F16FDB9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223594E-41CE-4AE1-B7FA-717A2E0B5D59}" type="datetimeFigureOut">
              <a:rPr lang="en-US" smtClean="0"/>
              <a:t>5/16/2025</a:t>
            </a:fld>
            <a:endParaRPr lang="en-US"/>
          </a:p>
        </p:txBody>
      </p:sp>
      <p:sp>
        <p:nvSpPr>
          <p:cNvPr id="5" name="Footer Placeholder 4">
            <a:extLst>
              <a:ext uri="{FF2B5EF4-FFF2-40B4-BE49-F238E27FC236}">
                <a16:creationId xmlns:a16="http://schemas.microsoft.com/office/drawing/2014/main" id="{7CE97027-27D3-BC5D-68D2-F97CA4F1AE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B65B921-DF79-0B91-DF42-3B50FC2485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B666944-119B-4B3A-ABAD-8D8EE5225E34}" type="slidenum">
              <a:rPr lang="en-US" smtClean="0"/>
              <a:t>‹#›</a:t>
            </a:fld>
            <a:endParaRPr lang="en-US"/>
          </a:p>
        </p:txBody>
      </p:sp>
    </p:spTree>
    <p:extLst>
      <p:ext uri="{BB962C8B-B14F-4D97-AF65-F5344CB8AC3E}">
        <p14:creationId xmlns:p14="http://schemas.microsoft.com/office/powerpoint/2010/main" val="271314843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5E307-4D63-4B1F-0A04-DFC40BB1B05D}"/>
              </a:ext>
            </a:extLst>
          </p:cNvPr>
          <p:cNvSpPr>
            <a:spLocks noGrp="1"/>
          </p:cNvSpPr>
          <p:nvPr>
            <p:ph type="ctrTitle"/>
          </p:nvPr>
        </p:nvSpPr>
        <p:spPr/>
        <p:txBody>
          <a:bodyPr/>
          <a:lstStyle/>
          <a:p>
            <a:r>
              <a:rPr lang="en-US" b="1" dirty="0">
                <a:latin typeface="Times New Roman" panose="02020603050405020304" pitchFamily="18" charset="0"/>
                <a:cs typeface="Times New Roman" panose="02020603050405020304" pitchFamily="18" charset="0"/>
              </a:rPr>
              <a:t>Public-Private Governance and Political Feedbacks</a:t>
            </a:r>
          </a:p>
        </p:txBody>
      </p:sp>
      <p:sp>
        <p:nvSpPr>
          <p:cNvPr id="3" name="Subtitle 2">
            <a:extLst>
              <a:ext uri="{FF2B5EF4-FFF2-40B4-BE49-F238E27FC236}">
                <a16:creationId xmlns:a16="http://schemas.microsoft.com/office/drawing/2014/main" id="{A1756896-BFA0-A5CD-3AB9-C69007DD0011}"/>
              </a:ext>
            </a:extLst>
          </p:cNvPr>
          <p:cNvSpPr>
            <a:spLocks noGrp="1"/>
          </p:cNvSpPr>
          <p:nvPr>
            <p:ph type="subTitle" idx="1"/>
          </p:nvPr>
        </p:nvSpPr>
        <p:spPr>
          <a:xfrm>
            <a:off x="1524000" y="3908452"/>
            <a:ext cx="9144000" cy="1349347"/>
          </a:xfrm>
        </p:spPr>
        <p:txBody>
          <a:bodyPr>
            <a:noAutofit/>
          </a:bodyPr>
          <a:lstStyle/>
          <a:p>
            <a:r>
              <a:rPr lang="en-US" sz="3200" dirty="0">
                <a:latin typeface="Times New Roman" panose="02020603050405020304" pitchFamily="18" charset="0"/>
                <a:cs typeface="Times New Roman" panose="02020603050405020304" pitchFamily="18" charset="0"/>
              </a:rPr>
              <a:t>Elisabeth S. Clemens</a:t>
            </a:r>
          </a:p>
          <a:p>
            <a:r>
              <a:rPr lang="en-US" sz="3200" dirty="0">
                <a:latin typeface="Times New Roman" panose="02020603050405020304" pitchFamily="18" charset="0"/>
                <a:cs typeface="Times New Roman" panose="02020603050405020304" pitchFamily="18" charset="0"/>
              </a:rPr>
              <a:t>Sociology, University of Chicago</a:t>
            </a:r>
          </a:p>
          <a:p>
            <a:r>
              <a:rPr lang="en-US" sz="3200" dirty="0">
                <a:latin typeface="Times New Roman" panose="02020603050405020304" pitchFamily="18" charset="0"/>
                <a:cs typeface="Times New Roman" panose="02020603050405020304" pitchFamily="18" charset="0"/>
              </a:rPr>
              <a:t>IOEA, Corsica, May 2025</a:t>
            </a:r>
          </a:p>
        </p:txBody>
      </p:sp>
    </p:spTree>
    <p:extLst>
      <p:ext uri="{BB962C8B-B14F-4D97-AF65-F5344CB8AC3E}">
        <p14:creationId xmlns:p14="http://schemas.microsoft.com/office/powerpoint/2010/main" val="22881034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85FB2-BE38-CB17-6E6F-909FC73F9E5D}"/>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D495AD1D-2C42-DC46-96CE-E6C6436F62B3}"/>
              </a:ext>
            </a:extLst>
          </p:cNvPr>
          <p:cNvSpPr>
            <a:spLocks noGrp="1"/>
          </p:cNvSpPr>
          <p:nvPr>
            <p:ph idx="1"/>
          </p:nvPr>
        </p:nvSpPr>
        <p:spPr>
          <a:xfrm>
            <a:off x="838200" y="365124"/>
            <a:ext cx="10515600" cy="5962103"/>
          </a:xfrm>
        </p:spPr>
        <p:txBody>
          <a:bodyPr>
            <a:normAutofit/>
          </a:bodyPr>
          <a:lstStyle/>
          <a:p>
            <a:r>
              <a:rPr lang="en-US" dirty="0">
                <a:latin typeface="Times New Roman" panose="02020603050405020304" pitchFamily="18" charset="0"/>
                <a:cs typeface="Times New Roman" panose="02020603050405020304" pitchFamily="18" charset="0"/>
              </a:rPr>
              <a:t>Private organizations in liberal/democratic political theory and practice</a:t>
            </a:r>
          </a:p>
          <a:p>
            <a:pPr lvl="1"/>
            <a:r>
              <a:rPr lang="en-US" dirty="0">
                <a:latin typeface="Times New Roman" panose="02020603050405020304" pitchFamily="18" charset="0"/>
                <a:cs typeface="Times New Roman" panose="02020603050405020304" pitchFamily="18" charset="0"/>
              </a:rPr>
              <a:t>One tradition leads to theories of interest group pluralism</a:t>
            </a:r>
          </a:p>
          <a:p>
            <a:pPr lvl="1"/>
            <a:r>
              <a:rPr lang="en-US" dirty="0">
                <a:latin typeface="Times New Roman" panose="02020603050405020304" pitchFamily="18" charset="0"/>
                <a:cs typeface="Times New Roman" panose="02020603050405020304" pitchFamily="18" charset="0"/>
              </a:rPr>
              <a:t>The other to the exclusion of private organizations from the polity</a:t>
            </a:r>
          </a:p>
          <a:p>
            <a:pPr lvl="1"/>
            <a:r>
              <a:rPr lang="en-US" dirty="0">
                <a:latin typeface="Times New Roman" panose="02020603050405020304" pitchFamily="18" charset="0"/>
                <a:cs typeface="Times New Roman" panose="02020603050405020304" pitchFamily="18" charset="0"/>
              </a:rPr>
              <a:t>Each suggests a particular way of understanding the problem of private organizations in politics</a:t>
            </a:r>
          </a:p>
          <a:p>
            <a:r>
              <a:rPr lang="en-US" dirty="0">
                <a:latin typeface="Times New Roman" panose="02020603050405020304" pitchFamily="18" charset="0"/>
                <a:cs typeface="Times New Roman" panose="02020603050405020304" pitchFamily="18" charset="0"/>
              </a:rPr>
              <a:t>Yet both miss key elements of the “troubles” of contemporary democracy:</a:t>
            </a:r>
          </a:p>
          <a:p>
            <a:pPr lvl="1"/>
            <a:r>
              <a:rPr lang="en-US" dirty="0">
                <a:latin typeface="Times New Roman" panose="02020603050405020304" pitchFamily="18" charset="0"/>
                <a:cs typeface="Times New Roman" panose="02020603050405020304" pitchFamily="18" charset="0"/>
              </a:rPr>
              <a:t>Both theories focus on the “input” side of politics rather than on governing/implementation.</a:t>
            </a:r>
          </a:p>
          <a:p>
            <a:pPr lvl="1"/>
            <a:r>
              <a:rPr lang="en-US" dirty="0">
                <a:latin typeface="Times New Roman" panose="02020603050405020304" pitchFamily="18" charset="0"/>
                <a:cs typeface="Times New Roman" panose="02020603050405020304" pitchFamily="18" charset="0"/>
              </a:rPr>
              <a:t>Both focus on the formal political system rather than the complex relations of governing/governance</a:t>
            </a:r>
          </a:p>
          <a:p>
            <a:pPr lvl="2"/>
            <a:r>
              <a:rPr lang="en-US" dirty="0">
                <a:latin typeface="Times New Roman" panose="02020603050405020304" pitchFamily="18" charset="0"/>
                <a:cs typeface="Times New Roman" panose="02020603050405020304" pitchFamily="18" charset="0"/>
              </a:rPr>
              <a:t>Here, recall Jan Aart Scholte’s argument about polycentrism</a:t>
            </a:r>
          </a:p>
          <a:p>
            <a:endParaRPr lang="en-US" b="1" dirty="0"/>
          </a:p>
          <a:p>
            <a:pPr lvl="1"/>
            <a:endParaRPr lang="en-US" dirty="0"/>
          </a:p>
        </p:txBody>
      </p:sp>
    </p:spTree>
    <p:extLst>
      <p:ext uri="{BB962C8B-B14F-4D97-AF65-F5344CB8AC3E}">
        <p14:creationId xmlns:p14="http://schemas.microsoft.com/office/powerpoint/2010/main" val="152154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550AF-2D27-7B66-AD7C-7B196674445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6863E78-72FE-4185-7201-290DF008D65A}"/>
              </a:ext>
            </a:extLst>
          </p:cNvPr>
          <p:cNvSpPr>
            <a:spLocks noGrp="1"/>
          </p:cNvSpPr>
          <p:nvPr>
            <p:ph idx="1"/>
          </p:nvPr>
        </p:nvSpPr>
        <p:spPr>
          <a:xfrm>
            <a:off x="838200" y="453154"/>
            <a:ext cx="10515600" cy="5723809"/>
          </a:xfrm>
        </p:spPr>
        <p:txBody>
          <a:bodyPr/>
          <a:lstStyle/>
          <a:p>
            <a:r>
              <a:rPr lang="en-US" dirty="0">
                <a:latin typeface="Times New Roman" panose="02020603050405020304" pitchFamily="18" charset="0"/>
                <a:cs typeface="Times New Roman" panose="02020603050405020304" pitchFamily="18" charset="0"/>
              </a:rPr>
              <a:t>The limitations were exacerbated by mid-century political and policy developments in both the US and Europe.</a:t>
            </a:r>
          </a:p>
          <a:p>
            <a:r>
              <a:rPr lang="en-US" dirty="0">
                <a:latin typeface="Times New Roman" panose="02020603050405020304" pitchFamily="18" charset="0"/>
                <a:cs typeface="Times New Roman" panose="02020603050405020304" pitchFamily="18" charset="0"/>
              </a:rPr>
              <a:t>“Positive government” in </a:t>
            </a:r>
            <a:r>
              <a:rPr lang="en-US" dirty="0" err="1">
                <a:latin typeface="Times New Roman" panose="02020603050405020304" pitchFamily="18" charset="0"/>
                <a:cs typeface="Times New Roman" panose="02020603050405020304" pitchFamily="18" charset="0"/>
              </a:rPr>
              <a:t>Lowi’s</a:t>
            </a:r>
            <a:r>
              <a:rPr lang="en-US" dirty="0">
                <a:latin typeface="Times New Roman" panose="02020603050405020304" pitchFamily="18" charset="0"/>
                <a:cs typeface="Times New Roman" panose="02020603050405020304" pitchFamily="18" charset="0"/>
              </a:rPr>
              <a:t> sense expanded greatly</a:t>
            </a:r>
          </a:p>
          <a:p>
            <a:pPr lvl="1"/>
            <a:r>
              <a:rPr lang="en-US" dirty="0">
                <a:latin typeface="Times New Roman" panose="02020603050405020304" pitchFamily="18" charset="0"/>
                <a:cs typeface="Times New Roman" panose="02020603050405020304" pitchFamily="18" charset="0"/>
              </a:rPr>
              <a:t>In the US, through public/private forms (e.g. Smith and Lipsky, </a:t>
            </a:r>
            <a:r>
              <a:rPr lang="en-US" i="1" dirty="0">
                <a:latin typeface="Times New Roman" panose="02020603050405020304" pitchFamily="18" charset="0"/>
                <a:cs typeface="Times New Roman" panose="02020603050405020304" pitchFamily="18" charset="0"/>
              </a:rPr>
              <a:t>Nonprofits for Hire</a:t>
            </a:r>
            <a:r>
              <a:rPr lang="en-US" dirty="0">
                <a:latin typeface="Times New Roman" panose="02020603050405020304" pitchFamily="18" charset="0"/>
                <a:cs typeface="Times New Roman" panose="02020603050405020304" pitchFamily="18" charset="0"/>
              </a:rPr>
              <a:t>)</a:t>
            </a:r>
          </a:p>
          <a:p>
            <a:pPr lvl="1"/>
            <a:r>
              <a:rPr lang="en-US" dirty="0">
                <a:latin typeface="Times New Roman" panose="02020603050405020304" pitchFamily="18" charset="0"/>
                <a:cs typeface="Times New Roman" panose="02020603050405020304" pitchFamily="18" charset="0"/>
              </a:rPr>
              <a:t>In Europe, postwar public welfare states (some </a:t>
            </a:r>
            <a:r>
              <a:rPr lang="en-US" dirty="0" err="1">
                <a:latin typeface="Times New Roman" panose="02020603050405020304" pitchFamily="18" charset="0"/>
                <a:cs typeface="Times New Roman" panose="02020603050405020304" pitchFamily="18" charset="0"/>
              </a:rPr>
              <a:t>consociational</a:t>
            </a:r>
            <a:r>
              <a:rPr lang="en-US" dirty="0">
                <a:latin typeface="Times New Roman" panose="02020603050405020304" pitchFamily="18" charset="0"/>
                <a:cs typeface="Times New Roman" panose="02020603050405020304" pitchFamily="18" charset="0"/>
              </a:rPr>
              <a:t>) would then be transformed by projects of privatization and austerity from the 1980s </a:t>
            </a:r>
            <a:r>
              <a:rPr lang="en-US" dirty="0">
                <a:latin typeface="Times New Roman" panose="02020603050405020304" pitchFamily="18" charset="0"/>
                <a:cs typeface="Times New Roman" panose="02020603050405020304" pitchFamily="18" charset="0"/>
                <a:sym typeface="Wingdings" panose="05000000000000000000" pitchFamily="2" charset="2"/>
              </a:rPr>
              <a:t></a:t>
            </a:r>
          </a:p>
          <a:p>
            <a:pPr lvl="1"/>
            <a:r>
              <a:rPr lang="en-US" dirty="0">
                <a:latin typeface="Times New Roman" panose="02020603050405020304" pitchFamily="18" charset="0"/>
                <a:cs typeface="Times New Roman" panose="02020603050405020304" pitchFamily="18" charset="0"/>
                <a:sym typeface="Wingdings" panose="05000000000000000000" pitchFamily="2" charset="2"/>
              </a:rPr>
              <a:t>By the turn of the 21</a:t>
            </a:r>
            <a:r>
              <a:rPr lang="en-US" baseline="30000" dirty="0">
                <a:latin typeface="Times New Roman" panose="02020603050405020304" pitchFamily="18" charset="0"/>
                <a:cs typeface="Times New Roman" panose="02020603050405020304" pitchFamily="18" charset="0"/>
                <a:sym typeface="Wingdings" panose="05000000000000000000" pitchFamily="2" charset="2"/>
              </a:rPr>
              <a:t>st</a:t>
            </a:r>
            <a:r>
              <a:rPr lang="en-US" dirty="0">
                <a:latin typeface="Times New Roman" panose="02020603050405020304" pitchFamily="18" charset="0"/>
                <a:cs typeface="Times New Roman" panose="02020603050405020304" pitchFamily="18" charset="0"/>
                <a:sym typeface="Wingdings" panose="05000000000000000000" pitchFamily="2" charset="2"/>
              </a:rPr>
              <a:t> century, waves of enthusiasm for privatization and market-driven policies swept repeatedly across these regimes.</a:t>
            </a:r>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Q?  How does the public/private character of so much contemporary governance shape contemporary politics?</a:t>
            </a:r>
          </a:p>
          <a:p>
            <a:pPr lvl="1"/>
            <a:r>
              <a:rPr lang="en-US" dirty="0">
                <a:latin typeface="Times New Roman" panose="02020603050405020304" pitchFamily="18" charset="0"/>
                <a:cs typeface="Times New Roman" panose="02020603050405020304" pitchFamily="18" charset="0"/>
              </a:rPr>
              <a:t>Answers can be built on two productive moves . . .</a:t>
            </a:r>
          </a:p>
          <a:p>
            <a:endParaRPr lang="en-US" dirty="0"/>
          </a:p>
        </p:txBody>
      </p:sp>
    </p:spTree>
    <p:extLst>
      <p:ext uri="{BB962C8B-B14F-4D97-AF65-F5344CB8AC3E}">
        <p14:creationId xmlns:p14="http://schemas.microsoft.com/office/powerpoint/2010/main" val="710341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57B8A-73B2-36F9-F8B5-9FA1C5A96A9A}"/>
              </a:ext>
            </a:extLst>
          </p:cNvPr>
          <p:cNvSpPr>
            <a:spLocks noGrp="1"/>
          </p:cNvSpPr>
          <p:nvPr>
            <p:ph type="title"/>
          </p:nvPr>
        </p:nvSpPr>
        <p:spPr>
          <a:xfrm>
            <a:off x="838200" y="1"/>
            <a:ext cx="10515600" cy="1690688"/>
          </a:xfrm>
        </p:spPr>
        <p:txBody>
          <a:bodyPr/>
          <a:lstStyle/>
          <a:p>
            <a:r>
              <a:rPr lang="en-US" b="1" dirty="0">
                <a:latin typeface="Times New Roman" panose="02020603050405020304" pitchFamily="18" charset="0"/>
                <a:cs typeface="Times New Roman" panose="02020603050405020304" pitchFamily="18" charset="0"/>
              </a:rPr>
              <a:t>The state as complex organizational array</a:t>
            </a:r>
          </a:p>
        </p:txBody>
      </p:sp>
      <p:sp>
        <p:nvSpPr>
          <p:cNvPr id="3" name="Content Placeholder 2">
            <a:extLst>
              <a:ext uri="{FF2B5EF4-FFF2-40B4-BE49-F238E27FC236}">
                <a16:creationId xmlns:a16="http://schemas.microsoft.com/office/drawing/2014/main" id="{1E1725FB-2BE4-12BE-C7CF-BD21C9833C2F}"/>
              </a:ext>
            </a:extLst>
          </p:cNvPr>
          <p:cNvSpPr>
            <a:spLocks noGrp="1"/>
          </p:cNvSpPr>
          <p:nvPr>
            <p:ph idx="1"/>
          </p:nvPr>
        </p:nvSpPr>
        <p:spPr>
          <a:xfrm>
            <a:off x="838200" y="1343277"/>
            <a:ext cx="10515600" cy="5316467"/>
          </a:xfrm>
        </p:spPr>
        <p:txBody>
          <a:bodyPr>
            <a:normAutofit/>
          </a:bodyPr>
          <a:lstStyle/>
          <a:p>
            <a:r>
              <a:rPr lang="en-US" dirty="0">
                <a:latin typeface="Times New Roman" panose="02020603050405020304" pitchFamily="18" charset="0"/>
                <a:cs typeface="Times New Roman" panose="02020603050405020304" pitchFamily="18" charset="0"/>
              </a:rPr>
              <a:t>Contrast with conceptualizations as an input/output function or as a coherent, centralized, hierarchical bureaucracy.</a:t>
            </a:r>
          </a:p>
          <a:p>
            <a:pPr lvl="1"/>
            <a:r>
              <a:rPr lang="en-US" dirty="0">
                <a:latin typeface="Times New Roman" panose="02020603050405020304" pitchFamily="18" charset="0"/>
                <a:cs typeface="Times New Roman" panose="02020603050405020304" pitchFamily="18" charset="0"/>
              </a:rPr>
              <a:t>Part of a larger discussion about “bringing the state back in” after decades of “process” analysis that tended to end with the passage of legislation.</a:t>
            </a:r>
          </a:p>
          <a:p>
            <a:pPr lvl="1"/>
            <a:r>
              <a:rPr lang="en-US" dirty="0">
                <a:latin typeface="Times New Roman" panose="02020603050405020304" pitchFamily="18" charset="0"/>
                <a:cs typeface="Times New Roman" panose="02020603050405020304" pitchFamily="18" charset="0"/>
              </a:rPr>
              <a:t>“The state” was recognized as more than formal institutions of government:</a:t>
            </a:r>
          </a:p>
          <a:p>
            <a:pPr lvl="2"/>
            <a:r>
              <a:rPr lang="en-US" dirty="0">
                <a:latin typeface="Times New Roman" panose="02020603050405020304" pitchFamily="18" charset="0"/>
                <a:cs typeface="Times New Roman" panose="02020603050405020304" pitchFamily="18" charset="0"/>
              </a:rPr>
              <a:t>Michael Mann (1984):  infrastructural power as “</a:t>
            </a:r>
            <a:r>
              <a:rPr lang="en-US" sz="1800" b="0" i="0" u="none" strike="noStrike" baseline="0" dirty="0">
                <a:solidFill>
                  <a:srgbClr val="000000"/>
                </a:solidFill>
                <a:latin typeface="Times New Roman" panose="02020603050405020304" pitchFamily="18" charset="0"/>
                <a:cs typeface="Times New Roman" panose="02020603050405020304" pitchFamily="18" charset="0"/>
              </a:rPr>
              <a:t>the capacity of the state to actually penetrate civil society, and to implement logistically political decisions throughout the realm.”</a:t>
            </a:r>
            <a:endParaRPr lang="en-US" dirty="0">
              <a:latin typeface="Times New Roman" panose="02020603050405020304" pitchFamily="18" charset="0"/>
              <a:cs typeface="Times New Roman" panose="02020603050405020304" pitchFamily="18" charset="0"/>
            </a:endParaRPr>
          </a:p>
          <a:p>
            <a:pPr lvl="2"/>
            <a:r>
              <a:rPr lang="en-US" dirty="0">
                <a:latin typeface="Times New Roman" panose="02020603050405020304" pitchFamily="18" charset="0"/>
                <a:cs typeface="Times New Roman" panose="02020603050405020304" pitchFamily="18" charset="0"/>
              </a:rPr>
              <a:t>Timothy Mitchell (1995):  public/private as a boundary driven through a complex network of relationships</a:t>
            </a:r>
          </a:p>
          <a:p>
            <a:pPr lvl="1"/>
            <a:r>
              <a:rPr lang="en-US" dirty="0">
                <a:latin typeface="Times New Roman" panose="02020603050405020304" pitchFamily="18" charset="0"/>
                <a:cs typeface="Times New Roman" panose="02020603050405020304" pitchFamily="18" charset="0"/>
              </a:rPr>
              <a:t>Revived interest in public administration, with particular attention to variation across different agencies and programs (attention to design):</a:t>
            </a:r>
          </a:p>
          <a:p>
            <a:pPr lvl="2"/>
            <a:r>
              <a:rPr lang="en-US" dirty="0">
                <a:latin typeface="Times New Roman" panose="02020603050405020304" pitchFamily="18" charset="0"/>
                <a:cs typeface="Times New Roman" panose="02020603050405020304" pitchFamily="18" charset="0"/>
              </a:rPr>
              <a:t>Yuen </a:t>
            </a:r>
            <a:r>
              <a:rPr lang="en-US" dirty="0" err="1">
                <a:latin typeface="Times New Roman" panose="02020603050405020304" pitchFamily="18" charset="0"/>
                <a:cs typeface="Times New Roman" panose="02020603050405020304" pitchFamily="18" charset="0"/>
              </a:rPr>
              <a:t>Yuen</a:t>
            </a:r>
            <a:r>
              <a:rPr lang="en-US" dirty="0">
                <a:latin typeface="Times New Roman" panose="02020603050405020304" pitchFamily="18" charset="0"/>
                <a:cs typeface="Times New Roman" panose="02020603050405020304" pitchFamily="18" charset="0"/>
              </a:rPr>
              <a:t> Ang, “</a:t>
            </a:r>
            <a:r>
              <a:rPr lang="en-US" b="0" i="0" u="none" strike="noStrike" baseline="0" dirty="0">
                <a:latin typeface="Times New Roman" panose="02020603050405020304" pitchFamily="18" charset="0"/>
                <a:cs typeface="Times New Roman" panose="02020603050405020304" pitchFamily="18" charset="0"/>
              </a:rPr>
              <a:t>Beyond Weber: Conceptualizing an alternative ideal type of bureaucracy in developing contexts,  Regulation and Governance” (2017) </a:t>
            </a:r>
            <a:endParaRPr lang="en-US" dirty="0">
              <a:latin typeface="Times New Roman" panose="02020603050405020304" pitchFamily="18" charset="0"/>
              <a:cs typeface="Times New Roman" panose="02020603050405020304" pitchFamily="18" charset="0"/>
            </a:endParaRPr>
          </a:p>
          <a:p>
            <a:pPr lvl="2"/>
            <a:r>
              <a:rPr lang="en-US" dirty="0">
                <a:latin typeface="Times New Roman" panose="02020603050405020304" pitchFamily="18" charset="0"/>
                <a:cs typeface="Times New Roman" panose="02020603050405020304" pitchFamily="18" charset="0"/>
              </a:rPr>
              <a:t>Erin McDonnell, </a:t>
            </a:r>
            <a:r>
              <a:rPr lang="en-US" i="1" dirty="0">
                <a:latin typeface="Times New Roman" panose="02020603050405020304" pitchFamily="18" charset="0"/>
                <a:cs typeface="Times New Roman" panose="02020603050405020304" pitchFamily="18" charset="0"/>
              </a:rPr>
              <a:t>Patchwork Leviathan </a:t>
            </a:r>
            <a:r>
              <a:rPr lang="en-US" dirty="0">
                <a:latin typeface="Times New Roman" panose="02020603050405020304" pitchFamily="18" charset="0"/>
                <a:cs typeface="Times New Roman" panose="02020603050405020304" pitchFamily="18" charset="0"/>
              </a:rPr>
              <a:t>(Princeton, 2020)</a:t>
            </a:r>
          </a:p>
          <a:p>
            <a:pPr lvl="2"/>
            <a:endParaRPr lang="en-US" dirty="0"/>
          </a:p>
        </p:txBody>
      </p:sp>
    </p:spTree>
    <p:extLst>
      <p:ext uri="{BB962C8B-B14F-4D97-AF65-F5344CB8AC3E}">
        <p14:creationId xmlns:p14="http://schemas.microsoft.com/office/powerpoint/2010/main" val="3168926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3C767-DF52-5803-A28F-1896D5313517}"/>
              </a:ext>
            </a:extLst>
          </p:cNvPr>
          <p:cNvSpPr>
            <a:spLocks noGrp="1"/>
          </p:cNvSpPr>
          <p:nvPr>
            <p:ph type="title"/>
          </p:nvPr>
        </p:nvSpPr>
        <p:spPr>
          <a:xfrm>
            <a:off x="838200" y="168167"/>
            <a:ext cx="10515600" cy="1522522"/>
          </a:xfrm>
        </p:spPr>
        <p:txBody>
          <a:bodyPr/>
          <a:lstStyle/>
          <a:p>
            <a:r>
              <a:rPr lang="en-US" b="1" dirty="0">
                <a:latin typeface="Times New Roman" panose="02020603050405020304" pitchFamily="18" charset="0"/>
                <a:cs typeface="Times New Roman" panose="02020603050405020304" pitchFamily="18" charset="0"/>
              </a:rPr>
              <a:t>Political feedbacks</a:t>
            </a:r>
          </a:p>
        </p:txBody>
      </p:sp>
      <p:sp>
        <p:nvSpPr>
          <p:cNvPr id="3" name="Content Placeholder 2">
            <a:extLst>
              <a:ext uri="{FF2B5EF4-FFF2-40B4-BE49-F238E27FC236}">
                <a16:creationId xmlns:a16="http://schemas.microsoft.com/office/drawing/2014/main" id="{F2FE51E1-5286-AF57-E076-CD74F702CA23}"/>
              </a:ext>
            </a:extLst>
          </p:cNvPr>
          <p:cNvSpPr>
            <a:spLocks noGrp="1"/>
          </p:cNvSpPr>
          <p:nvPr>
            <p:ph idx="1"/>
          </p:nvPr>
        </p:nvSpPr>
        <p:spPr>
          <a:xfrm>
            <a:off x="838200" y="1481959"/>
            <a:ext cx="10515600" cy="4695004"/>
          </a:xfrm>
        </p:spPr>
        <p:txBody>
          <a:bodyPr>
            <a:normAutofit fontScale="92500" lnSpcReduction="20000"/>
          </a:bodyPr>
          <a:lstStyle/>
          <a:p>
            <a:r>
              <a:rPr lang="en-US" dirty="0">
                <a:latin typeface="Times New Roman" panose="02020603050405020304" pitchFamily="18" charset="0"/>
                <a:cs typeface="Times New Roman" panose="02020603050405020304" pitchFamily="18" charset="0"/>
              </a:rPr>
              <a:t>Reverse the assumption that social pressures and politics make policy; instead think about how policy makes politics.</a:t>
            </a:r>
          </a:p>
          <a:p>
            <a:pPr algn="l"/>
            <a:r>
              <a:rPr lang="en-US" sz="2600" dirty="0">
                <a:latin typeface="Times New Roman" panose="02020603050405020304" pitchFamily="18" charset="0"/>
                <a:cs typeface="Times New Roman" panose="02020603050405020304" pitchFamily="18" charset="0"/>
              </a:rPr>
              <a:t>Political feedbacks:  </a:t>
            </a:r>
            <a:r>
              <a:rPr lang="en-US" sz="2600" b="0" i="0" u="none" strike="noStrike" baseline="0" dirty="0">
                <a:latin typeface="Times New Roman" panose="02020603050405020304" pitchFamily="18" charset="0"/>
                <a:cs typeface="Times New Roman" panose="02020603050405020304" pitchFamily="18" charset="0"/>
              </a:rPr>
              <a:t>The major types of such effects include defining membership; forging political cohesion and group divisions; building or undermining civic capacities; framing policy agendas, problems, and evaluations; and structuring, stimulating, and stalling political participation.” (Mettler &amp; </a:t>
            </a:r>
            <a:r>
              <a:rPr lang="en-US" sz="2600" b="0" i="0" u="none" strike="noStrike" baseline="0" dirty="0" err="1">
                <a:latin typeface="Times New Roman" panose="02020603050405020304" pitchFamily="18" charset="0"/>
                <a:cs typeface="Times New Roman" panose="02020603050405020304" pitchFamily="18" charset="0"/>
              </a:rPr>
              <a:t>Soss</a:t>
            </a:r>
            <a:r>
              <a:rPr lang="en-US" sz="2600" b="0" i="0" u="none" strike="noStrike" baseline="0" dirty="0">
                <a:latin typeface="Times New Roman" panose="02020603050405020304" pitchFamily="18" charset="0"/>
                <a:cs typeface="Times New Roman" panose="02020603050405020304" pitchFamily="18" charset="0"/>
              </a:rPr>
              <a:t>, 2017)</a:t>
            </a:r>
            <a:endParaRPr lang="en-US" sz="26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At the most basic level, are citizens/constituents pleased by what government does?</a:t>
            </a:r>
          </a:p>
          <a:p>
            <a:pPr lvl="1"/>
            <a:r>
              <a:rPr lang="en-US" dirty="0">
                <a:latin typeface="Times New Roman" panose="02020603050405020304" pitchFamily="18" charset="0"/>
                <a:cs typeface="Times New Roman" panose="02020603050405020304" pitchFamily="18" charset="0"/>
              </a:rPr>
              <a:t>“It is often held that the establishment of electoral democracy is key to the creation of political legitimacy . . . . [But] Legitimacy turns out to be created, maintained, and destroyed not at the input but at the output side of the political system.” (Rothstein 2009: 311).</a:t>
            </a:r>
          </a:p>
          <a:p>
            <a:r>
              <a:rPr lang="en-US" dirty="0">
                <a:latin typeface="Times New Roman" panose="02020603050405020304" pitchFamily="18" charset="0"/>
                <a:cs typeface="Times New Roman" panose="02020603050405020304" pitchFamily="18" charset="0"/>
              </a:rPr>
              <a:t>But people may not always recognize what is or isn’t a government output.</a:t>
            </a:r>
          </a:p>
          <a:p>
            <a:r>
              <a:rPr lang="en-US" dirty="0">
                <a:latin typeface="Times New Roman" panose="02020603050405020304" pitchFamily="18" charset="0"/>
                <a:cs typeface="Times New Roman" panose="02020603050405020304" pitchFamily="18" charset="0"/>
              </a:rPr>
              <a:t>Perceptions of outputs may be contingent on political identities (particularly in the context of heightened polarization).</a:t>
            </a:r>
          </a:p>
        </p:txBody>
      </p:sp>
    </p:spTree>
    <p:extLst>
      <p:ext uri="{BB962C8B-B14F-4D97-AF65-F5344CB8AC3E}">
        <p14:creationId xmlns:p14="http://schemas.microsoft.com/office/powerpoint/2010/main" val="1441013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70BAF-C66D-0BE2-80F3-927284410C97}"/>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Policy feedbacks:  the submerged state</a:t>
            </a:r>
          </a:p>
        </p:txBody>
      </p:sp>
      <p:sp>
        <p:nvSpPr>
          <p:cNvPr id="3" name="Content Placeholder 2">
            <a:extLst>
              <a:ext uri="{FF2B5EF4-FFF2-40B4-BE49-F238E27FC236}">
                <a16:creationId xmlns:a16="http://schemas.microsoft.com/office/drawing/2014/main" id="{E9F97C20-BC88-8F2D-5F90-8BFE4641B150}"/>
              </a:ext>
            </a:extLst>
          </p:cNvPr>
          <p:cNvSpPr>
            <a:spLocks noGrp="1"/>
          </p:cNvSpPr>
          <p:nvPr>
            <p:ph idx="1"/>
          </p:nvPr>
        </p:nvSpPr>
        <p:spPr>
          <a:xfrm>
            <a:off x="838200" y="1524000"/>
            <a:ext cx="10515600" cy="4779087"/>
          </a:xfrm>
        </p:spPr>
        <p:txBody>
          <a:bodyPr>
            <a:normAutofit fontScale="92500" lnSpcReduction="10000"/>
          </a:bodyPr>
          <a:lstStyle/>
          <a:p>
            <a:r>
              <a:rPr lang="en-US" dirty="0">
                <a:latin typeface="Times New Roman" panose="02020603050405020304" pitchFamily="18" charset="0"/>
                <a:cs typeface="Times New Roman" panose="02020603050405020304" pitchFamily="18" charset="0"/>
              </a:rPr>
              <a:t>In order for the government (or the party in power) to get credit for what it does, citizens have to recognize that government has done something.</a:t>
            </a:r>
          </a:p>
          <a:p>
            <a:pPr lvl="1"/>
            <a:r>
              <a:rPr lang="en-US" dirty="0">
                <a:latin typeface="Times New Roman" panose="02020603050405020304" pitchFamily="18" charset="0"/>
                <a:cs typeface="Times New Roman" panose="02020603050405020304" pitchFamily="18" charset="0"/>
              </a:rPr>
              <a:t>2009:  Obama and the behavioral economists</a:t>
            </a:r>
          </a:p>
          <a:p>
            <a:pPr lvl="1"/>
            <a:r>
              <a:rPr lang="en-US" dirty="0">
                <a:latin typeface="Times New Roman" panose="02020603050405020304" pitchFamily="18" charset="0"/>
                <a:cs typeface="Times New Roman" panose="02020603050405020304" pitchFamily="18" charset="0"/>
              </a:rPr>
              <a:t>2020:  Trump, Covid, and the stimulus checks.</a:t>
            </a:r>
          </a:p>
          <a:p>
            <a:pPr lvl="1"/>
            <a:r>
              <a:rPr lang="en-US" dirty="0">
                <a:latin typeface="Times New Roman" panose="02020603050405020304" pitchFamily="18" charset="0"/>
                <a:cs typeface="Times New Roman" panose="02020603050405020304" pitchFamily="18" charset="0"/>
              </a:rPr>
              <a:t>Consider how this might enrich understanding of how investments (e.g. in water systems) might or might not enhance the reputation of the parties to the contract.</a:t>
            </a:r>
          </a:p>
          <a:p>
            <a:r>
              <a:rPr lang="en-US" dirty="0">
                <a:latin typeface="Times New Roman" panose="02020603050405020304" pitchFamily="18" charset="0"/>
                <a:cs typeface="Times New Roman" panose="02020603050405020304" pitchFamily="18" charset="0"/>
              </a:rPr>
              <a:t>Obscuring accountability in austerity politics:</a:t>
            </a:r>
          </a:p>
          <a:p>
            <a:pPr lvl="1"/>
            <a:r>
              <a:rPr lang="en-US" dirty="0">
                <a:latin typeface="Times New Roman" panose="02020603050405020304" pitchFamily="18" charset="0"/>
                <a:cs typeface="Times New Roman" panose="02020603050405020304" pitchFamily="18" charset="0"/>
              </a:rPr>
              <a:t>Paul Pierson, </a:t>
            </a:r>
            <a:r>
              <a:rPr lang="en-US" i="1" dirty="0">
                <a:latin typeface="Times New Roman" panose="02020603050405020304" pitchFamily="18" charset="0"/>
                <a:cs typeface="Times New Roman" panose="02020603050405020304" pitchFamily="18" charset="0"/>
              </a:rPr>
              <a:t>Dismantling the Welfare State:  Thatcher, Reagan, and the Politics of Retrenchment</a:t>
            </a:r>
            <a:r>
              <a:rPr lang="en-US" dirty="0">
                <a:latin typeface="Times New Roman" panose="02020603050405020304" pitchFamily="18" charset="0"/>
                <a:cs typeface="Times New Roman" panose="02020603050405020304" pitchFamily="18" charset="0"/>
              </a:rPr>
              <a:t> (Cambridge 1995); also Jacob Hacker, “Privatizing Risk,” APSR.</a:t>
            </a:r>
          </a:p>
          <a:p>
            <a:r>
              <a:rPr lang="en-US" dirty="0">
                <a:latin typeface="Times New Roman" panose="02020603050405020304" pitchFamily="18" charset="0"/>
                <a:cs typeface="Times New Roman" panose="02020603050405020304" pitchFamily="18" charset="0"/>
              </a:rPr>
              <a:t>Suzanne Mettler, </a:t>
            </a:r>
            <a:r>
              <a:rPr lang="en-US" i="1" dirty="0">
                <a:latin typeface="Times New Roman" panose="02020603050405020304" pitchFamily="18" charset="0"/>
                <a:cs typeface="Times New Roman" panose="02020603050405020304" pitchFamily="18" charset="0"/>
              </a:rPr>
              <a:t>The Submerged State </a:t>
            </a:r>
            <a:r>
              <a:rPr lang="en-US" dirty="0">
                <a:latin typeface="Times New Roman" panose="02020603050405020304" pitchFamily="18" charset="0"/>
                <a:cs typeface="Times New Roman" panose="02020603050405020304" pitchFamily="18" charset="0"/>
              </a:rPr>
              <a:t>(Chicago, 2011)</a:t>
            </a:r>
            <a:endParaRPr lang="en-US" i="1"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What is hidden? What is seen?</a:t>
            </a:r>
          </a:p>
          <a:p>
            <a:pPr lvl="1"/>
            <a:r>
              <a:rPr lang="en-US" dirty="0">
                <a:latin typeface="Times New Roman" panose="02020603050405020304" pitchFamily="18" charset="0"/>
                <a:cs typeface="Times New Roman" panose="02020603050405020304" pitchFamily="18" charset="0"/>
              </a:rPr>
              <a:t>Survey experiment:  early question asks if the respondent has received government benefits; later set of question asks about specific benefits.</a:t>
            </a:r>
          </a:p>
          <a:p>
            <a:pPr lvl="1"/>
            <a:r>
              <a:rPr lang="en-US" dirty="0">
                <a:latin typeface="Times New Roman" panose="02020603050405020304" pitchFamily="18" charset="0"/>
                <a:cs typeface="Times New Roman" panose="02020603050405020304" pitchFamily="18" charset="0"/>
              </a:rPr>
              <a:t>Who responds no to the first, but yes to some of the specific benefits?</a:t>
            </a:r>
          </a:p>
        </p:txBody>
      </p:sp>
    </p:spTree>
    <p:extLst>
      <p:ext uri="{BB962C8B-B14F-4D97-AF65-F5344CB8AC3E}">
        <p14:creationId xmlns:p14="http://schemas.microsoft.com/office/powerpoint/2010/main" val="1383786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934D9-F6EC-8188-012D-43C7F3FBC84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820A70EC-58E8-670A-AEDA-9A63E08523A0}"/>
              </a:ext>
            </a:extLst>
          </p:cNvPr>
          <p:cNvPicPr>
            <a:picLocks noGrp="1" noChangeAspect="1"/>
          </p:cNvPicPr>
          <p:nvPr>
            <p:ph idx="1"/>
          </p:nvPr>
        </p:nvPicPr>
        <p:blipFill>
          <a:blip r:embed="rId2"/>
          <a:stretch>
            <a:fillRect/>
          </a:stretch>
        </p:blipFill>
        <p:spPr>
          <a:xfrm>
            <a:off x="1134046" y="365125"/>
            <a:ext cx="9599320" cy="5669280"/>
          </a:xfrm>
        </p:spPr>
      </p:pic>
      <p:sp>
        <p:nvSpPr>
          <p:cNvPr id="6" name="TextBox 5">
            <a:extLst>
              <a:ext uri="{FF2B5EF4-FFF2-40B4-BE49-F238E27FC236}">
                <a16:creationId xmlns:a16="http://schemas.microsoft.com/office/drawing/2014/main" id="{67F575BD-1045-DE9C-E492-B7375598C353}"/>
              </a:ext>
            </a:extLst>
          </p:cNvPr>
          <p:cNvSpPr txBox="1"/>
          <p:nvPr/>
        </p:nvSpPr>
        <p:spPr>
          <a:xfrm>
            <a:off x="745834" y="6123543"/>
            <a:ext cx="9763955" cy="646331"/>
          </a:xfrm>
          <a:prstGeom prst="rect">
            <a:avLst/>
          </a:prstGeom>
          <a:noFill/>
        </p:spPr>
        <p:txBody>
          <a:bodyPr wrap="none" rtlCol="0">
            <a:spAutoFit/>
          </a:bodyPr>
          <a:lstStyle/>
          <a:p>
            <a:r>
              <a:rPr lang="en-US" dirty="0"/>
              <a:t>“Reconstituting the Submerged State:  The Challenges of Social Policy Reform in the Obama Era,”</a:t>
            </a:r>
          </a:p>
          <a:p>
            <a:r>
              <a:rPr lang="en-US" i="1" dirty="0"/>
              <a:t>Perspectives on Politics</a:t>
            </a:r>
            <a:r>
              <a:rPr lang="en-US" dirty="0"/>
              <a:t> 8, 3 (2010):  803-24</a:t>
            </a:r>
            <a:endParaRPr lang="en-US" i="1" dirty="0"/>
          </a:p>
        </p:txBody>
      </p:sp>
    </p:spTree>
    <p:extLst>
      <p:ext uri="{BB962C8B-B14F-4D97-AF65-F5344CB8AC3E}">
        <p14:creationId xmlns:p14="http://schemas.microsoft.com/office/powerpoint/2010/main" val="3568226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97C9A1-3A8A-9384-1076-624F0E7671D6}"/>
              </a:ext>
            </a:extLst>
          </p:cNvPr>
          <p:cNvPicPr>
            <a:picLocks noChangeAspect="1"/>
          </p:cNvPicPr>
          <p:nvPr/>
        </p:nvPicPr>
        <p:blipFill>
          <a:blip r:embed="rId2"/>
          <a:stretch>
            <a:fillRect/>
          </a:stretch>
        </p:blipFill>
        <p:spPr>
          <a:xfrm>
            <a:off x="1738267" y="685800"/>
            <a:ext cx="9043361" cy="5486400"/>
          </a:xfrm>
          <a:prstGeom prst="rect">
            <a:avLst/>
          </a:prstGeom>
        </p:spPr>
      </p:pic>
    </p:spTree>
    <p:extLst>
      <p:ext uri="{BB962C8B-B14F-4D97-AF65-F5344CB8AC3E}">
        <p14:creationId xmlns:p14="http://schemas.microsoft.com/office/powerpoint/2010/main" val="4165700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3617A93-40AB-D4E7-9E20-E1A24676A5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372" y="982351"/>
            <a:ext cx="6558454" cy="4754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73515315-3F36-8848-0517-68A33C3F15B8}"/>
              </a:ext>
            </a:extLst>
          </p:cNvPr>
          <p:cNvSpPr txBox="1"/>
          <p:nvPr/>
        </p:nvSpPr>
        <p:spPr>
          <a:xfrm>
            <a:off x="7384648" y="1053296"/>
            <a:ext cx="4655442" cy="5262979"/>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44.1% of recipients of Social </a:t>
            </a:r>
          </a:p>
          <a:p>
            <a:r>
              <a:rPr lang="en-US" sz="2800" dirty="0">
                <a:latin typeface="Times New Roman" panose="02020603050405020304" pitchFamily="18" charset="0"/>
                <a:cs typeface="Times New Roman" panose="02020603050405020304" pitchFamily="18" charset="0"/>
              </a:rPr>
              <a:t>Security Retirement and </a:t>
            </a:r>
          </a:p>
          <a:p>
            <a:r>
              <a:rPr lang="en-US" sz="2800" dirty="0">
                <a:latin typeface="Times New Roman" panose="02020603050405020304" pitchFamily="18" charset="0"/>
                <a:cs typeface="Times New Roman" panose="02020603050405020304" pitchFamily="18" charset="0"/>
              </a:rPr>
              <a:t>Disability reported  NOT </a:t>
            </a:r>
          </a:p>
          <a:p>
            <a:r>
              <a:rPr lang="en-US" sz="2800" dirty="0">
                <a:latin typeface="Times New Roman" panose="02020603050405020304" pitchFamily="18" charset="0"/>
                <a:cs typeface="Times New Roman" panose="02020603050405020304" pitchFamily="18" charset="0"/>
              </a:rPr>
              <a:t>receiving a government benefit</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28.2% of recipients of Social </a:t>
            </a:r>
          </a:p>
          <a:p>
            <a:r>
              <a:rPr lang="en-US" sz="2800" dirty="0">
                <a:latin typeface="Times New Roman" panose="02020603050405020304" pitchFamily="18" charset="0"/>
                <a:cs typeface="Times New Roman" panose="02020603050405020304" pitchFamily="18" charset="0"/>
              </a:rPr>
              <a:t>Security Disability reported </a:t>
            </a:r>
          </a:p>
          <a:p>
            <a:r>
              <a:rPr lang="en-US" sz="2800" dirty="0">
                <a:latin typeface="Times New Roman" panose="02020603050405020304" pitchFamily="18" charset="0"/>
                <a:cs typeface="Times New Roman" panose="02020603050405020304" pitchFamily="18" charset="0"/>
              </a:rPr>
              <a:t>NOT receiving a government </a:t>
            </a:r>
          </a:p>
          <a:p>
            <a:r>
              <a:rPr lang="en-US" sz="2800" dirty="0">
                <a:latin typeface="Times New Roman" panose="02020603050405020304" pitchFamily="18" charset="0"/>
                <a:cs typeface="Times New Roman" panose="02020603050405020304" pitchFamily="18" charset="0"/>
              </a:rPr>
              <a:t>benefit</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Dave Fitzsimmons </a:t>
            </a:r>
          </a:p>
          <a:p>
            <a:r>
              <a:rPr lang="en-US" sz="2800" i="1" dirty="0">
                <a:latin typeface="Times New Roman" panose="02020603050405020304" pitchFamily="18" charset="0"/>
                <a:cs typeface="Times New Roman" panose="02020603050405020304" pitchFamily="18" charset="0"/>
              </a:rPr>
              <a:t>Arizona Daily Star,</a:t>
            </a:r>
            <a:r>
              <a:rPr lang="en-US" sz="2800" dirty="0">
                <a:latin typeface="Times New Roman" panose="02020603050405020304" pitchFamily="18" charset="0"/>
                <a:cs typeface="Times New Roman" panose="02020603050405020304" pitchFamily="18" charset="0"/>
              </a:rPr>
              <a:t> 2010</a:t>
            </a:r>
          </a:p>
        </p:txBody>
      </p:sp>
    </p:spTree>
    <p:extLst>
      <p:ext uri="{BB962C8B-B14F-4D97-AF65-F5344CB8AC3E}">
        <p14:creationId xmlns:p14="http://schemas.microsoft.com/office/powerpoint/2010/main" val="730170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A14B4A8-966C-7BBB-FD91-DAA0906930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799"/>
            <a:ext cx="6339840" cy="4754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a:extLst>
              <a:ext uri="{FF2B5EF4-FFF2-40B4-BE49-F238E27FC236}">
                <a16:creationId xmlns:a16="http://schemas.microsoft.com/office/drawing/2014/main" id="{693F378C-1AED-AAAC-74B2-713B4C9FE4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4373" y="2087328"/>
            <a:ext cx="625603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6546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026E6-7080-F845-F032-79D4DBB787C0}"/>
              </a:ext>
            </a:extLst>
          </p:cNvPr>
          <p:cNvSpPr>
            <a:spLocks noGrp="1"/>
          </p:cNvSpPr>
          <p:nvPr>
            <p:ph type="title"/>
          </p:nvPr>
        </p:nvSpPr>
        <p:spPr>
          <a:xfrm>
            <a:off x="838200" y="365126"/>
            <a:ext cx="10515600" cy="769194"/>
          </a:xfrm>
        </p:spPr>
        <p:txBody>
          <a:bodyPr/>
          <a:lstStyle/>
          <a:p>
            <a:r>
              <a:rPr lang="en-US" dirty="0">
                <a:latin typeface="Times New Roman" panose="02020603050405020304" pitchFamily="18" charset="0"/>
                <a:cs typeface="Times New Roman" panose="02020603050405020304" pitchFamily="18" charset="0"/>
              </a:rPr>
              <a:t>Policy feedbacks on political participation</a:t>
            </a:r>
          </a:p>
        </p:txBody>
      </p:sp>
      <p:pic>
        <p:nvPicPr>
          <p:cNvPr id="4" name="Picture 2">
            <a:extLst>
              <a:ext uri="{FF2B5EF4-FFF2-40B4-BE49-F238E27FC236}">
                <a16:creationId xmlns:a16="http://schemas.microsoft.com/office/drawing/2014/main" id="{D4E8D9F1-53BA-64AA-2170-6493201E437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5520000">
            <a:off x="3570168" y="63803"/>
            <a:ext cx="4727575" cy="7388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2EF303AF-711D-2980-5FE5-71B667DBFB13}"/>
              </a:ext>
            </a:extLst>
          </p:cNvPr>
          <p:cNvSpPr txBox="1"/>
          <p:nvPr/>
        </p:nvSpPr>
        <p:spPr>
          <a:xfrm>
            <a:off x="1307940" y="6249507"/>
            <a:ext cx="10747426" cy="646331"/>
          </a:xfrm>
          <a:prstGeom prst="rect">
            <a:avLst/>
          </a:prstGeom>
          <a:noFill/>
        </p:spPr>
        <p:txBody>
          <a:bodyPr wrap="square" rtlCol="0">
            <a:spAutoFit/>
          </a:bodyPr>
          <a:lstStyle/>
          <a:p>
            <a:r>
              <a:rPr lang="en-US" sz="1800"/>
              <a:t>Andrea Campbell, </a:t>
            </a:r>
            <a:r>
              <a:rPr lang="en-US" sz="1800" i="1"/>
              <a:t>How Policies Make Citizens:  Senior Political Activism and the American Welfare State </a:t>
            </a:r>
            <a:r>
              <a:rPr lang="en-US" sz="1800"/>
              <a:t>(Princeton, 2003:  47)</a:t>
            </a:r>
            <a:endParaRPr lang="en-US" dirty="0"/>
          </a:p>
        </p:txBody>
      </p:sp>
    </p:spTree>
    <p:extLst>
      <p:ext uri="{BB962C8B-B14F-4D97-AF65-F5344CB8AC3E}">
        <p14:creationId xmlns:p14="http://schemas.microsoft.com/office/powerpoint/2010/main" val="1494241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15F94-B8CB-CDF0-F8EF-5E9A0430954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6D15F8D-F422-E731-FEEE-367531C4247B}"/>
              </a:ext>
            </a:extLst>
          </p:cNvPr>
          <p:cNvSpPr>
            <a:spLocks noGrp="1"/>
          </p:cNvSpPr>
          <p:nvPr>
            <p:ph idx="1"/>
          </p:nvPr>
        </p:nvSpPr>
        <p:spPr>
          <a:xfrm>
            <a:off x="838200" y="1367554"/>
            <a:ext cx="10515600" cy="4809409"/>
          </a:xfrm>
        </p:spPr>
        <p:txBody>
          <a:bodyPr/>
          <a:lstStyle/>
          <a:p>
            <a:r>
              <a:rPr lang="en-US" dirty="0">
                <a:latin typeface="Times New Roman" panose="02020603050405020304" pitchFamily="18" charset="0"/>
                <a:cs typeface="Times New Roman" panose="02020603050405020304" pitchFamily="18" charset="0"/>
              </a:rPr>
              <a:t>Whether we think of governance or governing arrangements, private organizations are everywhere:</a:t>
            </a:r>
          </a:p>
          <a:p>
            <a:pPr lvl="1"/>
            <a:r>
              <a:rPr lang="en-US" dirty="0">
                <a:latin typeface="Times New Roman" panose="02020603050405020304" pitchFamily="18" charset="0"/>
                <a:cs typeface="Times New Roman" panose="02020603050405020304" pitchFamily="18" charset="0"/>
              </a:rPr>
              <a:t>Thinktanks, consultants, lobbying organizations, nonprofit organizations, for-profit firms, and more</a:t>
            </a:r>
          </a:p>
          <a:p>
            <a:r>
              <a:rPr lang="en-US" dirty="0">
                <a:latin typeface="Times New Roman" panose="02020603050405020304" pitchFamily="18" charset="0"/>
                <a:cs typeface="Times New Roman" panose="02020603050405020304" pitchFamily="18" charset="0"/>
              </a:rPr>
              <a:t>The list of troubles associated with the role of private organizations in public business is equally long:</a:t>
            </a:r>
          </a:p>
          <a:p>
            <a:pPr lvl="1"/>
            <a:r>
              <a:rPr lang="en-US" dirty="0">
                <a:latin typeface="Times New Roman" panose="02020603050405020304" pitchFamily="18" charset="0"/>
                <a:cs typeface="Times New Roman" panose="02020603050405020304" pitchFamily="18" charset="0"/>
              </a:rPr>
              <a:t>Corruption, self-dealing, lack of accountability, inflated contracts, poor quality of service, and on and on.</a:t>
            </a:r>
          </a:p>
        </p:txBody>
      </p:sp>
    </p:spTree>
    <p:extLst>
      <p:ext uri="{BB962C8B-B14F-4D97-AF65-F5344CB8AC3E}">
        <p14:creationId xmlns:p14="http://schemas.microsoft.com/office/powerpoint/2010/main" val="1214260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BDD99-6E42-73D3-0B4F-BEEE45A71527}"/>
              </a:ext>
            </a:extLst>
          </p:cNvPr>
          <p:cNvSpPr>
            <a:spLocks noGrp="1"/>
          </p:cNvSpPr>
          <p:nvPr>
            <p:ph type="title"/>
          </p:nvPr>
        </p:nvSpPr>
        <p:spPr/>
        <p:txBody>
          <a:bodyPr>
            <a:normAutofit/>
          </a:bodyPr>
          <a:lstStyle/>
          <a:p>
            <a:r>
              <a:rPr lang="en-US" dirty="0">
                <a:latin typeface="Times New Roman" panose="02020603050405020304" pitchFamily="18" charset="0"/>
                <a:cs typeface="Times New Roman" panose="02020603050405020304" pitchFamily="18" charset="0"/>
              </a:rPr>
              <a:t>Easily recognized benefits may amplify participation</a:t>
            </a:r>
          </a:p>
        </p:txBody>
      </p:sp>
      <p:pic>
        <p:nvPicPr>
          <p:cNvPr id="4" name="Picture 2">
            <a:extLst>
              <a:ext uri="{FF2B5EF4-FFF2-40B4-BE49-F238E27FC236}">
                <a16:creationId xmlns:a16="http://schemas.microsoft.com/office/drawing/2014/main" id="{B1DB5DF4-844A-C01C-4487-CDB3C08BA24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5460000">
            <a:off x="3221939" y="-102209"/>
            <a:ext cx="4976241" cy="8961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32609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66941-56C5-C827-A0DF-00F6955D755A}"/>
              </a:ext>
            </a:extLst>
          </p:cNvPr>
          <p:cNvSpPr>
            <a:spLocks noGrp="1"/>
          </p:cNvSpPr>
          <p:nvPr>
            <p:ph type="title"/>
          </p:nvPr>
        </p:nvSpPr>
        <p:spPr>
          <a:xfrm>
            <a:off x="838200" y="1003411"/>
            <a:ext cx="10515600" cy="1529395"/>
          </a:xfrm>
        </p:spPr>
        <p:txBody>
          <a:bodyPr>
            <a:normAutofit fontScale="90000"/>
          </a:bodyPr>
          <a:lstStyle/>
          <a:p>
            <a:r>
              <a:rPr lang="en-US" b="1" dirty="0">
                <a:latin typeface="Times New Roman" panose="02020603050405020304" pitchFamily="18" charset="0"/>
                <a:cs typeface="Times New Roman" panose="02020603050405020304" pitchFamily="18" charset="0"/>
              </a:rPr>
              <a:t>Q?  How does the public/private character of so much contemporary governance shape contemporary politics?</a:t>
            </a:r>
            <a:br>
              <a:rPr lang="en-US" b="1" dirty="0">
                <a:latin typeface="Times New Roman" panose="02020603050405020304" pitchFamily="18" charset="0"/>
                <a:cs typeface="Times New Roman" panose="02020603050405020304" pitchFamily="18" charset="0"/>
              </a:rPr>
            </a:br>
            <a:br>
              <a:rPr lang="en-US" b="1" dirty="0">
                <a:latin typeface="Times New Roman" panose="02020603050405020304" pitchFamily="18"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EB36F914-416D-7E47-35AD-8A1B34607270}"/>
              </a:ext>
            </a:extLst>
          </p:cNvPr>
          <p:cNvSpPr>
            <a:spLocks noGrp="1"/>
          </p:cNvSpPr>
          <p:nvPr>
            <p:ph idx="1"/>
          </p:nvPr>
        </p:nvSpPr>
        <p:spPr>
          <a:xfrm>
            <a:off x="838200" y="2184851"/>
            <a:ext cx="10515600" cy="3992112"/>
          </a:xfrm>
        </p:spPr>
        <p:txBody>
          <a:bodyPr>
            <a:normAutofit fontScale="92500" lnSpcReduction="10000"/>
          </a:bodyPr>
          <a:lstStyle/>
          <a:p>
            <a:r>
              <a:rPr lang="en-US" dirty="0">
                <a:latin typeface="Times New Roman" panose="02020603050405020304" pitchFamily="18" charset="0"/>
                <a:cs typeface="Times New Roman" panose="02020603050405020304" pitchFamily="18" charset="0"/>
              </a:rPr>
              <a:t>Two political traditions:  understanding why the question has been hard to ask.</a:t>
            </a:r>
          </a:p>
          <a:p>
            <a:r>
              <a:rPr lang="en-US" dirty="0">
                <a:latin typeface="Times New Roman" panose="02020603050405020304" pitchFamily="18" charset="0"/>
                <a:cs typeface="Times New Roman" panose="02020603050405020304" pitchFamily="18" charset="0"/>
              </a:rPr>
              <a:t>Useful concepts:</a:t>
            </a:r>
          </a:p>
          <a:p>
            <a:pPr lvl="1"/>
            <a:r>
              <a:rPr lang="en-US" dirty="0">
                <a:latin typeface="Times New Roman" panose="02020603050405020304" pitchFamily="18" charset="0"/>
                <a:cs typeface="Times New Roman" panose="02020603050405020304" pitchFamily="18" charset="0"/>
              </a:rPr>
              <a:t>State as complex organizational array that includes relations of “infrastructural power”</a:t>
            </a:r>
          </a:p>
          <a:p>
            <a:pPr lvl="1"/>
            <a:r>
              <a:rPr lang="en-US" dirty="0">
                <a:latin typeface="Times New Roman" panose="02020603050405020304" pitchFamily="18" charset="0"/>
                <a:cs typeface="Times New Roman" panose="02020603050405020304" pitchFamily="18" charset="0"/>
              </a:rPr>
              <a:t>Policy feedbacks</a:t>
            </a:r>
          </a:p>
          <a:p>
            <a:r>
              <a:rPr lang="en-US" dirty="0">
                <a:latin typeface="Times New Roman" panose="02020603050405020304" pitchFamily="18" charset="0"/>
                <a:cs typeface="Times New Roman" panose="02020603050405020304" pitchFamily="18" charset="0"/>
              </a:rPr>
              <a:t>Three examples of how these concepts can be put in motion to address the question:</a:t>
            </a:r>
          </a:p>
          <a:p>
            <a:pPr lvl="1"/>
            <a:r>
              <a:rPr lang="en-US" dirty="0">
                <a:latin typeface="Times New Roman" panose="02020603050405020304" pitchFamily="18" charset="0"/>
                <a:cs typeface="Times New Roman" panose="02020603050405020304" pitchFamily="18" charset="0"/>
              </a:rPr>
              <a:t>Public-private partnerships</a:t>
            </a:r>
          </a:p>
          <a:p>
            <a:pPr lvl="1"/>
            <a:r>
              <a:rPr lang="en-US" dirty="0">
                <a:latin typeface="Times New Roman" panose="02020603050405020304" pitchFamily="18" charset="0"/>
                <a:cs typeface="Times New Roman" panose="02020603050405020304" pitchFamily="18" charset="0"/>
              </a:rPr>
              <a:t>Feedbacks on interest groups/associations</a:t>
            </a:r>
          </a:p>
          <a:p>
            <a:pPr lvl="1"/>
            <a:r>
              <a:rPr lang="en-US" dirty="0">
                <a:latin typeface="Times New Roman" panose="02020603050405020304" pitchFamily="18" charset="0"/>
                <a:cs typeface="Times New Roman" panose="02020603050405020304" pitchFamily="18" charset="0"/>
              </a:rPr>
              <a:t>Business influence as “structural power”</a:t>
            </a:r>
          </a:p>
        </p:txBody>
      </p:sp>
    </p:spTree>
    <p:extLst>
      <p:ext uri="{BB962C8B-B14F-4D97-AF65-F5344CB8AC3E}">
        <p14:creationId xmlns:p14="http://schemas.microsoft.com/office/powerpoint/2010/main" val="41083957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017F3-0B6E-33EF-0398-226D47EB980D}"/>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Public-Private Partnerships</a:t>
            </a:r>
          </a:p>
        </p:txBody>
      </p:sp>
      <p:sp>
        <p:nvSpPr>
          <p:cNvPr id="3" name="Content Placeholder 2">
            <a:extLst>
              <a:ext uri="{FF2B5EF4-FFF2-40B4-BE49-F238E27FC236}">
                <a16:creationId xmlns:a16="http://schemas.microsoft.com/office/drawing/2014/main" id="{57A5FD4B-F7E0-763C-F8CF-F99A0CBE9171}"/>
              </a:ext>
            </a:extLst>
          </p:cNvPr>
          <p:cNvSpPr>
            <a:spLocks noGrp="1"/>
          </p:cNvSpPr>
          <p:nvPr>
            <p:ph idx="1"/>
          </p:nvPr>
        </p:nvSpPr>
        <p:spPr>
          <a:xfrm>
            <a:off x="838200" y="1464658"/>
            <a:ext cx="10515600" cy="4712305"/>
          </a:xfrm>
        </p:spPr>
        <p:txBody>
          <a:bodyPr>
            <a:normAutofit/>
          </a:bodyPr>
          <a:lstStyle/>
          <a:p>
            <a:r>
              <a:rPr lang="en-US" dirty="0">
                <a:latin typeface="Times New Roman" panose="02020603050405020304" pitchFamily="18" charset="0"/>
                <a:cs typeface="Times New Roman" panose="02020603050405020304" pitchFamily="18" charset="0"/>
              </a:rPr>
              <a:t>Government may decide to contract with private firms for many reasons</a:t>
            </a:r>
          </a:p>
          <a:p>
            <a:r>
              <a:rPr lang="en-US" dirty="0">
                <a:latin typeface="Times New Roman" panose="02020603050405020304" pitchFamily="18" charset="0"/>
                <a:cs typeface="Times New Roman" panose="02020603050405020304" pitchFamily="18" charset="0"/>
              </a:rPr>
              <a:t>But whatever the reason, there are likely consequences for the visibility of costs/benefits to citizens</a:t>
            </a:r>
          </a:p>
          <a:p>
            <a:pPr lvl="1"/>
            <a:r>
              <a:rPr lang="en-US" dirty="0">
                <a:latin typeface="Times New Roman" panose="02020603050405020304" pitchFamily="18" charset="0"/>
                <a:cs typeface="Times New Roman" panose="02020603050405020304" pitchFamily="18" charset="0"/>
              </a:rPr>
              <a:t>Private financing may extend the costs of a project out for years (across multiple electoral cycles), making it difficult for voters to compare costs and benefits.</a:t>
            </a:r>
          </a:p>
          <a:p>
            <a:pPr lvl="1"/>
            <a:r>
              <a:rPr lang="en-US" dirty="0">
                <a:latin typeface="Times New Roman" panose="02020603050405020304" pitchFamily="18" charset="0"/>
                <a:cs typeface="Times New Roman" panose="02020603050405020304" pitchFamily="18" charset="0"/>
              </a:rPr>
              <a:t>Government officials themselves may have limited visibility into the firm, creating problems of accountability – both firm accountability to the agency, and agency accountability to voters.</a:t>
            </a:r>
          </a:p>
          <a:p>
            <a:pPr lvl="1"/>
            <a:r>
              <a:rPr lang="en-US" dirty="0">
                <a:latin typeface="Times New Roman" panose="02020603050405020304" pitchFamily="18" charset="0"/>
                <a:cs typeface="Times New Roman" panose="02020603050405020304" pitchFamily="18" charset="0"/>
              </a:rPr>
              <a:t>Although there have been attempts to create “stakeholder” committees as a functional substitute for control by voters, these have met with little success.</a:t>
            </a:r>
          </a:p>
        </p:txBody>
      </p:sp>
    </p:spTree>
    <p:extLst>
      <p:ext uri="{BB962C8B-B14F-4D97-AF65-F5344CB8AC3E}">
        <p14:creationId xmlns:p14="http://schemas.microsoft.com/office/powerpoint/2010/main" val="35959688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FA482-A5E5-2521-2A5B-1DF3506BFF7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D3F31F7-C699-1163-9735-34758D331EEF}"/>
              </a:ext>
            </a:extLst>
          </p:cNvPr>
          <p:cNvSpPr>
            <a:spLocks noGrp="1"/>
          </p:cNvSpPr>
          <p:nvPr>
            <p:ph idx="1"/>
          </p:nvPr>
        </p:nvSpPr>
        <p:spPr>
          <a:xfrm>
            <a:off x="838200" y="914400"/>
            <a:ext cx="10515600" cy="5262563"/>
          </a:xfrm>
        </p:spPr>
        <p:txBody>
          <a:bodyPr>
            <a:normAutofit lnSpcReduction="10000"/>
          </a:bodyPr>
          <a:lstStyle/>
          <a:p>
            <a:r>
              <a:rPr lang="en-US" dirty="0">
                <a:latin typeface="Times New Roman" panose="02020603050405020304" pitchFamily="18" charset="0"/>
                <a:cs typeface="Times New Roman" panose="02020603050405020304" pitchFamily="18" charset="0"/>
              </a:rPr>
              <a:t>In</a:t>
            </a:r>
            <a:r>
              <a:rPr lang="en-US" dirty="0"/>
              <a:t> </a:t>
            </a:r>
            <a:r>
              <a:rPr lang="en-US" dirty="0">
                <a:latin typeface="Times New Roman" panose="02020603050405020304" pitchFamily="18" charset="0"/>
                <a:cs typeface="Times New Roman" panose="02020603050405020304" pitchFamily="18" charset="0"/>
              </a:rPr>
              <a:t>surveying the literature, there seems to have been great interest and enthusiasm for the topic in the 1990s through 2010s.</a:t>
            </a:r>
          </a:p>
          <a:p>
            <a:r>
              <a:rPr lang="en-US" b="1" dirty="0">
                <a:latin typeface="Times New Roman" panose="02020603050405020304" pitchFamily="18" charset="0"/>
                <a:cs typeface="Times New Roman" panose="02020603050405020304" pitchFamily="18" charset="0"/>
              </a:rPr>
              <a:t>Carillion collapse:  two years on, ‘government has learned nothing’: Lack of action on accounting rules to prevent corporate disaster is shocking, Unite says</a:t>
            </a:r>
          </a:p>
          <a:p>
            <a:pPr lvl="1"/>
            <a:r>
              <a:rPr lang="en-US" i="1" dirty="0">
                <a:latin typeface="Times New Roman" panose="02020603050405020304" pitchFamily="18" charset="0"/>
                <a:cs typeface="Times New Roman" panose="02020603050405020304" pitchFamily="18" charset="0"/>
              </a:rPr>
              <a:t>The Guardian</a:t>
            </a:r>
            <a:r>
              <a:rPr lang="en-US" dirty="0">
                <a:latin typeface="Times New Roman" panose="02020603050405020304" pitchFamily="18" charset="0"/>
                <a:cs typeface="Times New Roman" panose="02020603050405020304" pitchFamily="18" charset="0"/>
              </a:rPr>
              <a:t>, Jan. 20, 2020</a:t>
            </a:r>
          </a:p>
          <a:p>
            <a:r>
              <a:rPr lang="en-US" dirty="0">
                <a:latin typeface="Times New Roman" panose="02020603050405020304" pitchFamily="18" charset="0"/>
                <a:cs typeface="Times New Roman" panose="02020603050405020304" pitchFamily="18" charset="0"/>
              </a:rPr>
              <a:t>“Never mind”</a:t>
            </a:r>
          </a:p>
          <a:p>
            <a:r>
              <a:rPr lang="en-US" dirty="0">
                <a:latin typeface="Times New Roman" panose="02020603050405020304" pitchFamily="18" charset="0"/>
                <a:cs typeface="Times New Roman" panose="02020603050405020304" pitchFamily="18" charset="0"/>
              </a:rPr>
              <a:t>Spectacular failures, but also opportunities for learning more about success with respect to both benefits and perception of benefits (≈ Cary Coglianese’s call for research on successful regulation</a:t>
            </a:r>
            <a:r>
              <a:rPr lang="en-US" dirty="0"/>
              <a:t>)</a:t>
            </a:r>
          </a:p>
          <a:p>
            <a:pPr lvl="1"/>
            <a:r>
              <a:rPr lang="en-US" dirty="0">
                <a:latin typeface="Times New Roman" panose="02020603050405020304" pitchFamily="18" charset="0"/>
                <a:cs typeface="Times New Roman" panose="02020603050405020304" pitchFamily="18" charset="0"/>
              </a:rPr>
              <a:t>E.g. Simon Porcher’s discussion:  not only a question of whether contracts encourage investment but also of whether taxpayers/consumers perceive that investment as beneficial in some way (or even recognize that the investment has been made at all).</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529137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147EB-88C4-B35C-4D06-089DFE373F36}"/>
              </a:ext>
            </a:extLst>
          </p:cNvPr>
          <p:cNvSpPr>
            <a:spLocks noGrp="1"/>
          </p:cNvSpPr>
          <p:nvPr>
            <p:ph type="title"/>
          </p:nvPr>
        </p:nvSpPr>
        <p:spPr>
          <a:xfrm>
            <a:off x="838200" y="365125"/>
            <a:ext cx="10515600" cy="1083349"/>
          </a:xfrm>
        </p:spPr>
        <p:txBody>
          <a:bodyPr/>
          <a:lstStyle/>
          <a:p>
            <a:r>
              <a:rPr lang="en-US" b="1" dirty="0">
                <a:latin typeface="Times New Roman" panose="02020603050405020304" pitchFamily="18" charset="0"/>
                <a:cs typeface="Times New Roman" panose="02020603050405020304" pitchFamily="18" charset="0"/>
              </a:rPr>
              <a:t>Policy Feedbacks on Private Organizations</a:t>
            </a:r>
          </a:p>
        </p:txBody>
      </p:sp>
      <p:sp>
        <p:nvSpPr>
          <p:cNvPr id="3" name="Content Placeholder 2">
            <a:extLst>
              <a:ext uri="{FF2B5EF4-FFF2-40B4-BE49-F238E27FC236}">
                <a16:creationId xmlns:a16="http://schemas.microsoft.com/office/drawing/2014/main" id="{F19F0D60-6AB4-F4BE-E3BB-B7967FB0333F}"/>
              </a:ext>
            </a:extLst>
          </p:cNvPr>
          <p:cNvSpPr>
            <a:spLocks noGrp="1"/>
          </p:cNvSpPr>
          <p:nvPr>
            <p:ph idx="1"/>
          </p:nvPr>
        </p:nvSpPr>
        <p:spPr>
          <a:xfrm>
            <a:off x="838200" y="1448474"/>
            <a:ext cx="10515600" cy="4976602"/>
          </a:xfrm>
        </p:spPr>
        <p:txBody>
          <a:bodyPr>
            <a:normAutofit fontScale="85000" lnSpcReduction="10000"/>
          </a:bodyPr>
          <a:lstStyle/>
          <a:p>
            <a:r>
              <a:rPr lang="en-US" dirty="0">
                <a:latin typeface="Times New Roman" panose="02020603050405020304" pitchFamily="18" charset="0"/>
                <a:cs typeface="Times New Roman" panose="02020603050405020304" pitchFamily="18" charset="0"/>
              </a:rPr>
              <a:t>Bo Rothstein (early work):  comparison of early unemployment programs, administered either through unions or by the state.  Policy design impacts not only the perception of benefits but the future strength of advocacy groups.</a:t>
            </a:r>
          </a:p>
          <a:p>
            <a:r>
              <a:rPr lang="en-US" dirty="0">
                <a:latin typeface="Times New Roman" panose="02020603050405020304" pitchFamily="18" charset="0"/>
                <a:cs typeface="Times New Roman" panose="02020603050405020304" pitchFamily="18" charset="0"/>
              </a:rPr>
              <a:t>Cihan Tugal:  Comparison of Islamic charity in Egypt and Turkey; the coherence of the organizational field has consequences for the extent to which government projects can work through private organizations (e.g. neoliberal political socialization).</a:t>
            </a:r>
          </a:p>
          <a:p>
            <a:pPr algn="l"/>
            <a:r>
              <a:rPr lang="en-US" b="1" i="0" u="none" strike="noStrike" baseline="0" dirty="0">
                <a:latin typeface="Times New Roman" panose="02020603050405020304" pitchFamily="18" charset="0"/>
                <a:cs typeface="Times New Roman" panose="02020603050405020304" pitchFamily="18" charset="0"/>
              </a:rPr>
              <a:t>“Supreme Court's conservatives lean toward allowing country’s first religious public charter school”</a:t>
            </a:r>
          </a:p>
          <a:p>
            <a:pPr lvl="1"/>
            <a:r>
              <a:rPr lang="en-US" dirty="0">
                <a:latin typeface="Times New Roman" panose="02020603050405020304" pitchFamily="18" charset="0"/>
                <a:cs typeface="Times New Roman" panose="02020603050405020304" pitchFamily="18" charset="0"/>
              </a:rPr>
              <a:t>Nbc.com, April 30, 2020</a:t>
            </a:r>
          </a:p>
          <a:p>
            <a:pPr lvl="1"/>
            <a:r>
              <a:rPr lang="en-US" dirty="0">
                <a:latin typeface="Times New Roman" panose="02020603050405020304" pitchFamily="18" charset="0"/>
                <a:cs typeface="Times New Roman" panose="02020603050405020304" pitchFamily="18" charset="0"/>
              </a:rPr>
              <a:t>E.g. Charter schools &amp; AZ Speaker of the House</a:t>
            </a:r>
          </a:p>
          <a:p>
            <a:pPr lvl="1"/>
            <a:r>
              <a:rPr lang="en-US" dirty="0">
                <a:latin typeface="Times New Roman" panose="02020603050405020304" pitchFamily="18" charset="0"/>
                <a:cs typeface="Times New Roman" panose="02020603050405020304" pitchFamily="18" charset="0"/>
              </a:rPr>
              <a:t>Also escalating power of the technology sector in US politics</a:t>
            </a:r>
          </a:p>
          <a:p>
            <a:r>
              <a:rPr lang="en-US" b="1" dirty="0">
                <a:latin typeface="Times New Roman" panose="02020603050405020304" pitchFamily="18" charset="0"/>
                <a:cs typeface="Times New Roman" panose="02020603050405020304" pitchFamily="18" charset="0"/>
              </a:rPr>
              <a:t>How Universities Became So Dependent on the Federal Government</a:t>
            </a:r>
          </a:p>
          <a:p>
            <a:pPr lvl="1"/>
            <a:r>
              <a:rPr lang="en-US" i="1" dirty="0">
                <a:latin typeface="Times New Roman" panose="02020603050405020304" pitchFamily="18" charset="0"/>
                <a:cs typeface="Times New Roman" panose="02020603050405020304" pitchFamily="18" charset="0"/>
              </a:rPr>
              <a:t>New York Times, </a:t>
            </a:r>
            <a:r>
              <a:rPr lang="en-US" dirty="0">
                <a:latin typeface="Times New Roman" panose="02020603050405020304" pitchFamily="18" charset="0"/>
                <a:cs typeface="Times New Roman" panose="02020603050405020304" pitchFamily="18" charset="0"/>
              </a:rPr>
              <a:t>April 18, 2025</a:t>
            </a:r>
          </a:p>
          <a:p>
            <a:pPr lvl="1"/>
            <a:r>
              <a:rPr lang="en-US" dirty="0">
                <a:latin typeface="Times New Roman" panose="02020603050405020304" pitchFamily="18" charset="0"/>
                <a:cs typeface="Times New Roman" panose="02020603050405020304" pitchFamily="18" charset="0"/>
              </a:rPr>
              <a:t>Relationships run both ways; flows of resources create vulnerabilities to coercion.</a:t>
            </a:r>
          </a:p>
          <a:p>
            <a:pPr lvl="1"/>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29624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346D8-4ED6-D274-8E63-1D046196BE0A}"/>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Business Influence as “Structural Power”</a:t>
            </a:r>
          </a:p>
        </p:txBody>
      </p:sp>
      <p:sp>
        <p:nvSpPr>
          <p:cNvPr id="3" name="Content Placeholder 2">
            <a:extLst>
              <a:ext uri="{FF2B5EF4-FFF2-40B4-BE49-F238E27FC236}">
                <a16:creationId xmlns:a16="http://schemas.microsoft.com/office/drawing/2014/main" id="{CAD18A12-3D73-9B55-2748-7769C328809F}"/>
              </a:ext>
            </a:extLst>
          </p:cNvPr>
          <p:cNvSpPr>
            <a:spLocks noGrp="1"/>
          </p:cNvSpPr>
          <p:nvPr>
            <p:ph idx="1"/>
          </p:nvPr>
        </p:nvSpPr>
        <p:spPr>
          <a:xfrm>
            <a:off x="838200" y="1594131"/>
            <a:ext cx="10515600" cy="4582832"/>
          </a:xfrm>
        </p:spPr>
        <p:txBody>
          <a:bodyPr>
            <a:normAutofit fontScale="85000" lnSpcReduction="20000"/>
          </a:bodyPr>
          <a:lstStyle/>
          <a:p>
            <a:pPr algn="l"/>
            <a:r>
              <a:rPr lang="en-US" sz="2400" dirty="0">
                <a:latin typeface="Times New Roman" panose="02020603050405020304" pitchFamily="18" charset="0"/>
                <a:cs typeface="Times New Roman" panose="02020603050405020304" pitchFamily="18" charset="0"/>
              </a:rPr>
              <a:t>Andrew S. Kelly, “</a:t>
            </a:r>
            <a:r>
              <a:rPr lang="en-US" sz="2400" b="0" i="0" u="none" strike="noStrike" baseline="0" dirty="0">
                <a:latin typeface="Times New Roman" panose="02020603050405020304" pitchFamily="18" charset="0"/>
                <a:cs typeface="Times New Roman" panose="02020603050405020304" pitchFamily="18" charset="0"/>
              </a:rPr>
              <a:t>Private Power in Public Programs: Medicare, Medicaid, and the Structural Power of Private Insurance,” </a:t>
            </a:r>
            <a:r>
              <a:rPr lang="en-US" sz="2400" b="0" i="1" u="none" strike="noStrike" baseline="0" dirty="0">
                <a:latin typeface="Times New Roman" panose="02020603050405020304" pitchFamily="18" charset="0"/>
                <a:cs typeface="Times New Roman" panose="02020603050405020304" pitchFamily="18" charset="0"/>
              </a:rPr>
              <a:t>Studies in American Political Development </a:t>
            </a:r>
            <a:r>
              <a:rPr lang="en-US" sz="2400" b="0" u="none" strike="noStrike" baseline="0" dirty="0">
                <a:latin typeface="Times New Roman" panose="02020603050405020304" pitchFamily="18" charset="0"/>
                <a:cs typeface="Times New Roman" panose="02020603050405020304" pitchFamily="18" charset="0"/>
              </a:rPr>
              <a:t>(2023)</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Medicare (65+, payroll taxes plus general revenues) and Medicaid (mix of state and federal revenues).  Recall how these programs figured in the “submerged state analysis”</a:t>
            </a:r>
          </a:p>
          <a:p>
            <a:r>
              <a:rPr lang="en-US" sz="2400" dirty="0">
                <a:latin typeface="Times New Roman" panose="02020603050405020304" pitchFamily="18" charset="0"/>
                <a:cs typeface="Times New Roman" panose="02020603050405020304" pitchFamily="18" charset="0"/>
              </a:rPr>
              <a:t>In the context of the austerity politics of the 1990s, push to shift enrollments in both programs into privately managed plans. Private enrollments grew, although there were few if any savings.</a:t>
            </a:r>
          </a:p>
          <a:p>
            <a:r>
              <a:rPr lang="en-US" sz="2400" dirty="0">
                <a:latin typeface="Times New Roman" panose="02020603050405020304" pitchFamily="18" charset="0"/>
                <a:cs typeface="Times New Roman" panose="02020603050405020304" pitchFamily="18" charset="0"/>
              </a:rPr>
              <a:t>2019:  70% of Medicaid patients in MCOs (other #’s)</a:t>
            </a:r>
          </a:p>
          <a:p>
            <a:pPr lvl="1"/>
            <a:r>
              <a:rPr lang="en-US" dirty="0">
                <a:latin typeface="Times New Roman" panose="02020603050405020304" pitchFamily="18" charset="0"/>
                <a:cs typeface="Times New Roman" panose="02020603050405020304" pitchFamily="18" charset="0"/>
              </a:rPr>
              <a:t>53m enrollees</a:t>
            </a:r>
          </a:p>
          <a:p>
            <a:pPr lvl="1"/>
            <a:r>
              <a:rPr lang="en-US" dirty="0">
                <a:latin typeface="Times New Roman" panose="02020603050405020304" pitchFamily="18" charset="0"/>
                <a:cs typeface="Times New Roman" panose="02020603050405020304" pitchFamily="18" charset="0"/>
              </a:rPr>
              <a:t>280 companies</a:t>
            </a:r>
          </a:p>
          <a:p>
            <a:pPr lvl="1"/>
            <a:r>
              <a:rPr lang="en-US" dirty="0">
                <a:latin typeface="Times New Roman" panose="02020603050405020304" pitchFamily="18" charset="0"/>
                <a:cs typeface="Times New Roman" panose="02020603050405020304" pitchFamily="18" charset="0"/>
              </a:rPr>
              <a:t>$300 billion in state and federal revenues.</a:t>
            </a:r>
          </a:p>
          <a:p>
            <a:pPr algn="l"/>
            <a:r>
              <a:rPr lang="en-US" sz="2400" b="0" i="0" u="none" strike="noStrike" baseline="0" dirty="0">
                <a:latin typeface="Times New Roman" panose="02020603050405020304" pitchFamily="18" charset="0"/>
                <a:cs typeface="Times New Roman" panose="02020603050405020304" pitchFamily="18" charset="0"/>
              </a:rPr>
              <a:t>[25] “private actors were given new and more direct</a:t>
            </a:r>
          </a:p>
          <a:p>
            <a:pPr algn="l"/>
            <a:r>
              <a:rPr lang="en-US" sz="2400" b="0" i="0" u="none" strike="noStrike" baseline="0" dirty="0">
                <a:latin typeface="Times New Roman" panose="02020603050405020304" pitchFamily="18" charset="0"/>
                <a:cs typeface="Times New Roman" panose="02020603050405020304" pitchFamily="18" charset="0"/>
              </a:rPr>
              <a:t>responsibility over the health of millions of beneficiaries.</a:t>
            </a:r>
          </a:p>
          <a:p>
            <a:pPr algn="l"/>
            <a:r>
              <a:rPr lang="en-US" sz="2400" dirty="0">
                <a:latin typeface="Times New Roman" panose="02020603050405020304" pitchFamily="18" charset="0"/>
                <a:cs typeface="Times New Roman" panose="02020603050405020304" pitchFamily="18" charset="0"/>
              </a:rPr>
              <a:t>[20] “</a:t>
            </a:r>
            <a:r>
              <a:rPr lang="en-US" sz="2400" b="0" i="0" u="none" strike="noStrike" baseline="0" dirty="0">
                <a:latin typeface="Times New Roman" panose="02020603050405020304" pitchFamily="18" charset="0"/>
                <a:cs typeface="Times New Roman" panose="02020603050405020304" pitchFamily="18" charset="0"/>
              </a:rPr>
              <a:t>The structural power of insures has pushed Medicare away from its liberal, social insurance origins, but that same power has also acted to constrain conservative efforts to retrench Medicare, block grant Medicaid, and repeal the Affordable Care Act (ACA).”</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87555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06223-ED6C-388D-BF83-15593DBE0D22}"/>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Submerged/delegated policies generate private power</a:t>
            </a:r>
          </a:p>
        </p:txBody>
      </p:sp>
      <p:sp>
        <p:nvSpPr>
          <p:cNvPr id="3" name="Content Placeholder 2">
            <a:extLst>
              <a:ext uri="{FF2B5EF4-FFF2-40B4-BE49-F238E27FC236}">
                <a16:creationId xmlns:a16="http://schemas.microsoft.com/office/drawing/2014/main" id="{605C8817-2B1E-B88B-9422-F8D4400A1DA5}"/>
              </a:ext>
            </a:extLst>
          </p:cNvPr>
          <p:cNvSpPr>
            <a:spLocks noGrp="1"/>
          </p:cNvSpPr>
          <p:nvPr>
            <p:ph idx="1"/>
          </p:nvPr>
        </p:nvSpPr>
        <p:spPr/>
        <p:txBody>
          <a:bodyPr>
            <a:normAutofit/>
          </a:bodyPr>
          <a:lstStyle/>
          <a:p>
            <a:pPr algn="l"/>
            <a:r>
              <a:rPr lang="en-US" sz="2000" b="0" i="0" u="none" strike="noStrike" baseline="0" dirty="0">
                <a:latin typeface="Times New Roman" panose="02020603050405020304" pitchFamily="18" charset="0"/>
                <a:cs typeface="Times New Roman" panose="02020603050405020304" pitchFamily="18" charset="0"/>
              </a:rPr>
              <a:t>“First, by using private companies to deliver public services, public policies become more complex and the role of government as the ultimate source of benefits is obscured from the general public.” </a:t>
            </a:r>
          </a:p>
          <a:p>
            <a:pPr algn="l"/>
            <a:r>
              <a:rPr lang="en-US" sz="2000" b="0" i="0" u="none" strike="noStrike" baseline="0" dirty="0">
                <a:latin typeface="Times New Roman" panose="02020603050405020304" pitchFamily="18" charset="0"/>
                <a:cs typeface="Times New Roman" panose="02020603050405020304" pitchFamily="18" charset="0"/>
              </a:rPr>
              <a:t>“Second, by using private companies to delivery public services, industries generate revenues from state and federal governments that are reinvested in political influence.”</a:t>
            </a:r>
            <a:endParaRPr lang="en-US" sz="2000" dirty="0">
              <a:latin typeface="Times New Roman" panose="02020603050405020304" pitchFamily="18" charset="0"/>
              <a:cs typeface="Times New Roman" panose="02020603050405020304" pitchFamily="18" charset="0"/>
            </a:endParaRPr>
          </a:p>
          <a:p>
            <a:pPr algn="l"/>
            <a:r>
              <a:rPr lang="en-US" sz="2000" b="0" i="0" u="none" strike="noStrike" baseline="0" dirty="0">
                <a:latin typeface="Times New Roman" panose="02020603050405020304" pitchFamily="18" charset="0"/>
                <a:cs typeface="Times New Roman" panose="02020603050405020304" pitchFamily="18" charset="0"/>
              </a:rPr>
              <a:t>“Third, when delegated policies deliver “half solutions” with outcomes deemed “good enough,” the result can be to demobilize broader reform efforts and reduce the salience of a particular reform.” [p. 29]</a:t>
            </a:r>
          </a:p>
          <a:p>
            <a:pPr algn="l"/>
            <a:r>
              <a:rPr lang="en-US" sz="2000" dirty="0">
                <a:latin typeface="Times New Roman" panose="02020603050405020304" pitchFamily="18" charset="0"/>
                <a:cs typeface="Times New Roman" panose="02020603050405020304" pitchFamily="18" charset="0"/>
              </a:rPr>
              <a:t>Kludge.</a:t>
            </a:r>
          </a:p>
          <a:p>
            <a:pPr algn="l"/>
            <a:r>
              <a:rPr lang="en-US" sz="2000" dirty="0">
                <a:latin typeface="Times New Roman" panose="02020603050405020304" pitchFamily="18" charset="0"/>
                <a:cs typeface="Times New Roman" panose="02020603050405020304" pitchFamily="18" charset="0"/>
              </a:rPr>
              <a:t>As we sit here, House Republicans are designing a budget plan that will substantially cut Medicaid spending BUT in some way that voters do not notice and the impacts are delayed past the next one, perhaps two, electoral cycles.</a:t>
            </a:r>
          </a:p>
          <a:p>
            <a:pPr algn="l"/>
            <a:r>
              <a:rPr lang="en-US" sz="2000" dirty="0">
                <a:latin typeface="Times New Roman" panose="02020603050405020304" pitchFamily="18" charset="0"/>
                <a:cs typeface="Times New Roman" panose="02020603050405020304" pitchFamily="18" charset="0"/>
              </a:rPr>
              <a:t>Policy delegation redistributes power with cumulating consequences over time.</a:t>
            </a:r>
          </a:p>
        </p:txBody>
      </p:sp>
    </p:spTree>
    <p:extLst>
      <p:ext uri="{BB962C8B-B14F-4D97-AF65-F5344CB8AC3E}">
        <p14:creationId xmlns:p14="http://schemas.microsoft.com/office/powerpoint/2010/main" val="12079347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F1035-A0AB-6317-DD9F-9EEC01C3F7F8}"/>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What is to be done?</a:t>
            </a:r>
          </a:p>
        </p:txBody>
      </p:sp>
      <p:sp>
        <p:nvSpPr>
          <p:cNvPr id="3" name="Content Placeholder 2">
            <a:extLst>
              <a:ext uri="{FF2B5EF4-FFF2-40B4-BE49-F238E27FC236}">
                <a16:creationId xmlns:a16="http://schemas.microsoft.com/office/drawing/2014/main" id="{56A79FD9-4917-B748-EBCF-3210C7762344}"/>
              </a:ext>
            </a:extLst>
          </p:cNvPr>
          <p:cNvSpPr>
            <a:spLocks noGrp="1"/>
          </p:cNvSpPr>
          <p:nvPr>
            <p:ph idx="1"/>
          </p:nvPr>
        </p:nvSpPr>
        <p:spPr/>
        <p:txBody>
          <a:bodyPr>
            <a:normAutofit fontScale="92500"/>
          </a:bodyPr>
          <a:lstStyle/>
          <a:p>
            <a:r>
              <a:rPr lang="en-US" dirty="0">
                <a:latin typeface="Times New Roman" panose="02020603050405020304" pitchFamily="18" charset="0"/>
                <a:cs typeface="Times New Roman" panose="02020603050405020304" pitchFamily="18" charset="0"/>
              </a:rPr>
              <a:t>As scholars attuned to the design of economic relations, consider adding visibility, accountability, legitimacy to your list of dependent variables</a:t>
            </a:r>
          </a:p>
          <a:p>
            <a:pPr lvl="1"/>
            <a:r>
              <a:rPr lang="en-US" dirty="0">
                <a:latin typeface="Times New Roman" panose="02020603050405020304" pitchFamily="18" charset="0"/>
                <a:cs typeface="Times New Roman" panose="02020603050405020304" pitchFamily="18" charset="0"/>
              </a:rPr>
              <a:t>Recall yesterday’s discussion of the importance of rule of law as the context for “best practices” in contracting.  </a:t>
            </a:r>
          </a:p>
          <a:p>
            <a:r>
              <a:rPr lang="en-US" dirty="0">
                <a:latin typeface="Times New Roman" panose="02020603050405020304" pitchFamily="18" charset="0"/>
                <a:cs typeface="Times New Roman" panose="02020603050405020304" pitchFamily="18" charset="0"/>
              </a:rPr>
              <a:t>As citizens, hold on to the possibility of political invention.  The mass political party and the popular interest group represented new methods for mobilizing in a formally democratic regime, realizing something like popular sovereignty.</a:t>
            </a:r>
          </a:p>
          <a:p>
            <a:r>
              <a:rPr lang="en-US" dirty="0">
                <a:latin typeface="Times New Roman" panose="02020603050405020304" pitchFamily="18" charset="0"/>
                <a:cs typeface="Times New Roman" panose="02020603050405020304" pitchFamily="18" charset="0"/>
              </a:rPr>
              <a:t>As we think about the design of policy (and policy implementation), think hard about new models that might avoid damaging feedbacks and, perhaps, even set constructive feedbacks in motion</a:t>
            </a:r>
            <a:r>
              <a:rPr lang="en-US" dirty="0"/>
              <a:t>.</a:t>
            </a:r>
          </a:p>
        </p:txBody>
      </p:sp>
    </p:spTree>
    <p:extLst>
      <p:ext uri="{BB962C8B-B14F-4D97-AF65-F5344CB8AC3E}">
        <p14:creationId xmlns:p14="http://schemas.microsoft.com/office/powerpoint/2010/main" val="3337471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02341-3DA6-CB20-1E8A-8AD881723B3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3E97491-99B8-6465-DD2D-EA3F217C0D8A}"/>
              </a:ext>
            </a:extLst>
          </p:cNvPr>
          <p:cNvSpPr>
            <a:spLocks noGrp="1"/>
          </p:cNvSpPr>
          <p:nvPr>
            <p:ph idx="1"/>
          </p:nvPr>
        </p:nvSpPr>
        <p:spPr>
          <a:xfrm>
            <a:off x="838200" y="365124"/>
            <a:ext cx="10515600" cy="6003307"/>
          </a:xfrm>
        </p:spPr>
        <p:txBody>
          <a:bodyPr>
            <a:normAutofit fontScale="92500"/>
          </a:bodyPr>
          <a:lstStyle/>
          <a:p>
            <a:r>
              <a:rPr lang="en-US" b="1" dirty="0">
                <a:latin typeface="Times New Roman" panose="02020603050405020304" pitchFamily="18" charset="0"/>
                <a:cs typeface="Times New Roman" panose="02020603050405020304" pitchFamily="18" charset="0"/>
              </a:rPr>
              <a:t>Carillion collapse:  two years on, ‘government has learned nothing’: Lack of action on accounting rules to prevent corporate disaster is shocking, Unite says</a:t>
            </a:r>
          </a:p>
          <a:p>
            <a:pPr lvl="1"/>
            <a:r>
              <a:rPr lang="en-US" i="1" dirty="0">
                <a:latin typeface="Times New Roman" panose="02020603050405020304" pitchFamily="18" charset="0"/>
                <a:cs typeface="Times New Roman" panose="02020603050405020304" pitchFamily="18" charset="0"/>
              </a:rPr>
              <a:t>The Guardian</a:t>
            </a:r>
            <a:r>
              <a:rPr lang="en-US" dirty="0">
                <a:latin typeface="Times New Roman" panose="02020603050405020304" pitchFamily="18" charset="0"/>
                <a:cs typeface="Times New Roman" panose="02020603050405020304" pitchFamily="18" charset="0"/>
              </a:rPr>
              <a:t>, Jan. 20, 2020</a:t>
            </a:r>
          </a:p>
          <a:p>
            <a:pPr algn="l"/>
            <a:r>
              <a:rPr lang="en-US" dirty="0">
                <a:latin typeface="Times New Roman" panose="02020603050405020304" pitchFamily="18" charset="0"/>
                <a:cs typeface="Times New Roman" panose="02020603050405020304" pitchFamily="18" charset="0"/>
              </a:rPr>
              <a:t> </a:t>
            </a:r>
            <a:r>
              <a:rPr lang="en-US" sz="2800" b="1" i="0" u="none" strike="noStrike" baseline="0" dirty="0">
                <a:latin typeface="Times New Roman" panose="02020603050405020304" pitchFamily="18" charset="0"/>
                <a:cs typeface="Times New Roman" panose="02020603050405020304" pitchFamily="18" charset="0"/>
              </a:rPr>
              <a:t>Trump Team Eyes Politically Connected Startup to Overhaul $700 Billion Government Payments Program</a:t>
            </a:r>
          </a:p>
          <a:p>
            <a:pPr lvl="1"/>
            <a:r>
              <a:rPr lang="en-US" i="1" dirty="0">
                <a:latin typeface="Times New Roman" panose="02020603050405020304" pitchFamily="18" charset="0"/>
                <a:cs typeface="Times New Roman" panose="02020603050405020304" pitchFamily="18" charset="0"/>
              </a:rPr>
              <a:t>ProPublica</a:t>
            </a:r>
            <a:r>
              <a:rPr lang="en-US" dirty="0">
                <a:latin typeface="Times New Roman" panose="02020603050405020304" pitchFamily="18" charset="0"/>
                <a:cs typeface="Times New Roman" panose="02020603050405020304" pitchFamily="18" charset="0"/>
              </a:rPr>
              <a:t>, April 17, 2025</a:t>
            </a:r>
          </a:p>
          <a:p>
            <a:r>
              <a:rPr lang="en-US" b="1" dirty="0">
                <a:latin typeface="Times New Roman" panose="02020603050405020304" pitchFamily="18" charset="0"/>
                <a:cs typeface="Times New Roman" panose="02020603050405020304" pitchFamily="18" charset="0"/>
              </a:rPr>
              <a:t>For profit immigration detention expands as Trump accelerates detention plans</a:t>
            </a:r>
          </a:p>
          <a:p>
            <a:pPr lvl="1"/>
            <a:r>
              <a:rPr lang="en-US" i="1" dirty="0">
                <a:latin typeface="Times New Roman" panose="02020603050405020304" pitchFamily="18" charset="0"/>
                <a:cs typeface="Times New Roman" panose="02020603050405020304" pitchFamily="18" charset="0"/>
              </a:rPr>
              <a:t>Tucson Sentinel</a:t>
            </a:r>
            <a:r>
              <a:rPr lang="en-US" dirty="0">
                <a:latin typeface="Times New Roman" panose="02020603050405020304" pitchFamily="18" charset="0"/>
                <a:cs typeface="Times New Roman" panose="02020603050405020304" pitchFamily="18" charset="0"/>
              </a:rPr>
              <a:t>, April 19, 2025</a:t>
            </a:r>
          </a:p>
          <a:p>
            <a:r>
              <a:rPr lang="en-US" b="1" dirty="0">
                <a:latin typeface="Times New Roman" panose="02020603050405020304" pitchFamily="18" charset="0"/>
                <a:cs typeface="Times New Roman" panose="02020603050405020304" pitchFamily="18" charset="0"/>
              </a:rPr>
              <a:t>How Universities Became So Dependent on the Federal Government</a:t>
            </a:r>
          </a:p>
          <a:p>
            <a:pPr lvl="1"/>
            <a:r>
              <a:rPr lang="en-US" i="1" dirty="0">
                <a:latin typeface="Times New Roman" panose="02020603050405020304" pitchFamily="18" charset="0"/>
                <a:cs typeface="Times New Roman" panose="02020603050405020304" pitchFamily="18" charset="0"/>
              </a:rPr>
              <a:t>New York Times, </a:t>
            </a:r>
            <a:r>
              <a:rPr lang="en-US" dirty="0">
                <a:latin typeface="Times New Roman" panose="02020603050405020304" pitchFamily="18" charset="0"/>
                <a:cs typeface="Times New Roman" panose="02020603050405020304" pitchFamily="18" charset="0"/>
              </a:rPr>
              <a:t>April 18, 2025</a:t>
            </a:r>
          </a:p>
          <a:p>
            <a:r>
              <a:rPr lang="en-US" b="1" dirty="0">
                <a:latin typeface="Times New Roman" panose="02020603050405020304" pitchFamily="18" charset="0"/>
                <a:cs typeface="Times New Roman" panose="02020603050405020304" pitchFamily="18" charset="0"/>
              </a:rPr>
              <a:t>Episcopal Church says it won’t help resettle white South Africans granted refugee status in U.S.</a:t>
            </a:r>
          </a:p>
          <a:p>
            <a:pPr lvl="1"/>
            <a:r>
              <a:rPr lang="en-US" dirty="0">
                <a:latin typeface="Times New Roman" panose="02020603050405020304" pitchFamily="18" charset="0"/>
                <a:cs typeface="Times New Roman" panose="02020603050405020304" pitchFamily="18" charset="0"/>
              </a:rPr>
              <a:t>nbc.com, May 12, 2025</a:t>
            </a:r>
          </a:p>
          <a:p>
            <a:pPr lvl="1"/>
            <a:endParaRPr lang="en-US" b="1" i="0" u="none" strike="noStrike" baseline="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176092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BDB2D-A894-3AFB-4E53-EF5689FF777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5E7C4F6-2F7B-B733-B261-21202918F31D}"/>
              </a:ext>
            </a:extLst>
          </p:cNvPr>
          <p:cNvSpPr>
            <a:spLocks noGrp="1"/>
          </p:cNvSpPr>
          <p:nvPr>
            <p:ph idx="1"/>
          </p:nvPr>
        </p:nvSpPr>
        <p:spPr>
          <a:xfrm>
            <a:off x="838200" y="873940"/>
            <a:ext cx="10515600" cy="5462124"/>
          </a:xfrm>
        </p:spPr>
        <p:txBody>
          <a:bodyPr>
            <a:normAutofit/>
          </a:bodyPr>
          <a:lstStyle/>
          <a:p>
            <a:r>
              <a:rPr lang="en-US" b="1" dirty="0">
                <a:latin typeface="Times New Roman" panose="02020603050405020304" pitchFamily="18" charset="0"/>
                <a:cs typeface="Times New Roman" panose="02020603050405020304" pitchFamily="18" charset="0"/>
              </a:rPr>
              <a:t>In each of these instances, trouble erupts around a relationship between formal government agencies and some private organization (for-profit or non-profit) that is engaged in “governance”</a:t>
            </a:r>
          </a:p>
          <a:p>
            <a:pPr marL="0" indent="0">
              <a:buNone/>
            </a:pPr>
            <a:endParaRPr lang="en-US" sz="2800"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Q?:  How, if at all, does the organization of (democratic) governance influence democratic politics?</a:t>
            </a:r>
          </a:p>
          <a:p>
            <a:pPr lvl="1"/>
            <a:r>
              <a:rPr lang="en-US" sz="2800" dirty="0">
                <a:latin typeface="Times New Roman" panose="02020603050405020304" pitchFamily="18" charset="0"/>
                <a:cs typeface="Times New Roman" panose="02020603050405020304" pitchFamily="18" charset="0"/>
              </a:rPr>
              <a:t>In addition to efficiency and quality, this question requires thinking about visibility, accountability, and legitimacy.</a:t>
            </a:r>
          </a:p>
        </p:txBody>
      </p:sp>
    </p:spTree>
    <p:extLst>
      <p:ext uri="{BB962C8B-B14F-4D97-AF65-F5344CB8AC3E}">
        <p14:creationId xmlns:p14="http://schemas.microsoft.com/office/powerpoint/2010/main" val="736460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607DE-C325-B922-51B9-64B768B22B8F}"/>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EF423279-7FC3-F59B-809B-F785F601177B}"/>
              </a:ext>
            </a:extLst>
          </p:cNvPr>
          <p:cNvSpPr>
            <a:spLocks noGrp="1"/>
          </p:cNvSpPr>
          <p:nvPr>
            <p:ph idx="1"/>
          </p:nvPr>
        </p:nvSpPr>
        <p:spPr>
          <a:xfrm>
            <a:off x="838200" y="365125"/>
            <a:ext cx="10515600" cy="5811838"/>
          </a:xfrm>
        </p:spPr>
        <p:txBody>
          <a:bodyPr>
            <a:normAutofit fontScale="85000" lnSpcReduction="20000"/>
          </a:bodyPr>
          <a:lstStyle/>
          <a:p>
            <a:r>
              <a:rPr lang="en-US" dirty="0">
                <a:latin typeface="Times New Roman" panose="02020603050405020304" pitchFamily="18" charset="0"/>
                <a:cs typeface="Times New Roman" panose="02020603050405020304" pitchFamily="18" charset="0"/>
              </a:rPr>
              <a:t>Not a survey of a well-defined literature, but my effort to bring together some of the resources helpful to addressing the question.</a:t>
            </a:r>
          </a:p>
          <a:p>
            <a:r>
              <a:rPr lang="en-US" dirty="0">
                <a:latin typeface="Times New Roman" panose="02020603050405020304" pitchFamily="18" charset="0"/>
                <a:cs typeface="Times New Roman" panose="02020603050405020304" pitchFamily="18" charset="0"/>
              </a:rPr>
              <a:t>Begin by suggesting how important traditions of political theory and practice have often made it difficult to think about the role of private organizations in democratic politics.  This exercise is not exhaustive.</a:t>
            </a:r>
          </a:p>
          <a:p>
            <a:pPr lvl="1"/>
            <a:r>
              <a:rPr lang="en-US" dirty="0">
                <a:latin typeface="Times New Roman" panose="02020603050405020304" pitchFamily="18" charset="0"/>
                <a:cs typeface="Times New Roman" panose="02020603050405020304" pitchFamily="18" charset="0"/>
              </a:rPr>
              <a:t>Bright boundaries between public and private.</a:t>
            </a:r>
          </a:p>
          <a:p>
            <a:pPr lvl="1"/>
            <a:r>
              <a:rPr lang="en-US" dirty="0">
                <a:latin typeface="Times New Roman" panose="02020603050405020304" pitchFamily="18" charset="0"/>
                <a:cs typeface="Times New Roman" panose="02020603050405020304" pitchFamily="18" charset="0"/>
              </a:rPr>
              <a:t>Interest group pluralism</a:t>
            </a:r>
          </a:p>
          <a:p>
            <a:pPr lvl="1"/>
            <a:r>
              <a:rPr lang="en-US" dirty="0">
                <a:latin typeface="Times New Roman" panose="02020603050405020304" pitchFamily="18" charset="0"/>
                <a:cs typeface="Times New Roman" panose="02020603050405020304" pitchFamily="18" charset="0"/>
              </a:rPr>
              <a:t>Both speak to the “input” side of politics</a:t>
            </a:r>
          </a:p>
          <a:p>
            <a:r>
              <a:rPr lang="en-US" dirty="0">
                <a:latin typeface="Times New Roman" panose="02020603050405020304" pitchFamily="18" charset="0"/>
                <a:cs typeface="Times New Roman" panose="02020603050405020304" pitchFamily="18" charset="0"/>
              </a:rPr>
              <a:t>Sketch political developments in mid-century that made it ever more difficult to ignore the question.</a:t>
            </a:r>
          </a:p>
          <a:p>
            <a:r>
              <a:rPr lang="en-US" dirty="0" err="1">
                <a:latin typeface="Times New Roman" panose="02020603050405020304" pitchFamily="18" charset="0"/>
                <a:cs typeface="Times New Roman" panose="02020603050405020304" pitchFamily="18" charset="0"/>
              </a:rPr>
              <a:t>Reconceptualizations</a:t>
            </a:r>
            <a:endParaRPr lang="en-US"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Organizational state and infrastructural power</a:t>
            </a:r>
          </a:p>
          <a:p>
            <a:pPr lvl="1"/>
            <a:r>
              <a:rPr lang="en-US" dirty="0">
                <a:latin typeface="Times New Roman" panose="02020603050405020304" pitchFamily="18" charset="0"/>
                <a:cs typeface="Times New Roman" panose="02020603050405020304" pitchFamily="18" charset="0"/>
              </a:rPr>
              <a:t>Policy feedbacks</a:t>
            </a:r>
          </a:p>
          <a:p>
            <a:r>
              <a:rPr lang="en-US" dirty="0">
                <a:latin typeface="Times New Roman" panose="02020603050405020304" pitchFamily="18" charset="0"/>
                <a:cs typeface="Times New Roman" panose="02020603050405020304" pitchFamily="18" charset="0"/>
              </a:rPr>
              <a:t>Making sense of public/private arrangements in contemporary governing arrangements:</a:t>
            </a:r>
          </a:p>
          <a:p>
            <a:pPr lvl="1"/>
            <a:r>
              <a:rPr lang="en-US" dirty="0">
                <a:latin typeface="Times New Roman" panose="02020603050405020304" pitchFamily="18" charset="0"/>
                <a:cs typeface="Times New Roman" panose="02020603050405020304" pitchFamily="18" charset="0"/>
              </a:rPr>
              <a:t>Public-private partnerships – potential for revival</a:t>
            </a:r>
          </a:p>
          <a:p>
            <a:pPr lvl="1"/>
            <a:r>
              <a:rPr lang="en-US" dirty="0">
                <a:latin typeface="Times New Roman" panose="02020603050405020304" pitchFamily="18" charset="0"/>
                <a:cs typeface="Times New Roman" panose="02020603050405020304" pitchFamily="18" charset="0"/>
              </a:rPr>
              <a:t>Policy feedbacks on interest and advocacy groups – theoretically developed, empirically open</a:t>
            </a:r>
          </a:p>
          <a:p>
            <a:pPr lvl="1"/>
            <a:r>
              <a:rPr lang="en-US" dirty="0">
                <a:latin typeface="Times New Roman" panose="02020603050405020304" pitchFamily="18" charset="0"/>
                <a:cs typeface="Times New Roman" panose="02020603050405020304" pitchFamily="18" charset="0"/>
              </a:rPr>
              <a:t>Structural power:  new modes of business influence – emerging</a:t>
            </a:r>
          </a:p>
          <a:p>
            <a:endParaRPr lang="en-US" dirty="0"/>
          </a:p>
          <a:p>
            <a:pPr marL="0" indent="0">
              <a:buNone/>
            </a:pPr>
            <a:endParaRPr lang="en-US" dirty="0"/>
          </a:p>
        </p:txBody>
      </p:sp>
    </p:spTree>
    <p:extLst>
      <p:ext uri="{BB962C8B-B14F-4D97-AF65-F5344CB8AC3E}">
        <p14:creationId xmlns:p14="http://schemas.microsoft.com/office/powerpoint/2010/main" val="267953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3349D-39EA-406D-265A-09039B4B317C}"/>
              </a:ext>
            </a:extLst>
          </p:cNvPr>
          <p:cNvSpPr>
            <a:spLocks noGrp="1"/>
          </p:cNvSpPr>
          <p:nvPr>
            <p:ph type="title"/>
          </p:nvPr>
        </p:nvSpPr>
        <p:spPr>
          <a:xfrm>
            <a:off x="838199" y="230623"/>
            <a:ext cx="10964917" cy="1258313"/>
          </a:xfrm>
        </p:spPr>
        <p:txBody>
          <a:bodyPr>
            <a:normAutofit/>
          </a:bodyPr>
          <a:lstStyle/>
          <a:p>
            <a:r>
              <a:rPr lang="en-US" sz="3200" dirty="0">
                <a:latin typeface="Times New Roman" panose="02020603050405020304" pitchFamily="18" charset="0"/>
                <a:cs typeface="Times New Roman" panose="02020603050405020304" pitchFamily="18" charset="0"/>
              </a:rPr>
              <a:t>Bright Lines: Private organizations are dangerous to democracy</a:t>
            </a:r>
          </a:p>
        </p:txBody>
      </p:sp>
      <p:sp>
        <p:nvSpPr>
          <p:cNvPr id="3" name="Content Placeholder 2">
            <a:extLst>
              <a:ext uri="{FF2B5EF4-FFF2-40B4-BE49-F238E27FC236}">
                <a16:creationId xmlns:a16="http://schemas.microsoft.com/office/drawing/2014/main" id="{417FA725-DCBB-3496-EB6E-561FB855348B}"/>
              </a:ext>
            </a:extLst>
          </p:cNvPr>
          <p:cNvSpPr>
            <a:spLocks noGrp="1"/>
          </p:cNvSpPr>
          <p:nvPr>
            <p:ph idx="1"/>
          </p:nvPr>
        </p:nvSpPr>
        <p:spPr>
          <a:xfrm>
            <a:off x="838200" y="1261241"/>
            <a:ext cx="10515600" cy="5366136"/>
          </a:xfrm>
        </p:spPr>
        <p:txBody>
          <a:bodyPr>
            <a:normAutofit fontScale="92500" lnSpcReduction="20000"/>
          </a:bodyPr>
          <a:lstStyle/>
          <a:p>
            <a:r>
              <a:rPr lang="en-US" dirty="0">
                <a:latin typeface="Times New Roman" panose="02020603050405020304" pitchFamily="18" charset="0"/>
                <a:cs typeface="Times New Roman" panose="02020603050405020304" pitchFamily="18" charset="0"/>
              </a:rPr>
              <a:t>The lines were particularly stark in revolutionary France:</a:t>
            </a:r>
          </a:p>
          <a:p>
            <a:pPr lvl="1"/>
            <a:r>
              <a:rPr lang="en-US" dirty="0">
                <a:latin typeface="Times New Roman" panose="02020603050405020304" pitchFamily="18" charset="0"/>
                <a:cs typeface="Times New Roman" panose="02020603050405020304" pitchFamily="18" charset="0"/>
              </a:rPr>
              <a:t>Loi Le </a:t>
            </a:r>
            <a:r>
              <a:rPr lang="en-US" dirty="0" err="1">
                <a:latin typeface="Times New Roman" panose="02020603050405020304" pitchFamily="18" charset="0"/>
                <a:cs typeface="Times New Roman" panose="02020603050405020304" pitchFamily="18" charset="0"/>
              </a:rPr>
              <a:t>Chapelier</a:t>
            </a:r>
            <a:r>
              <a:rPr lang="en-US" dirty="0">
                <a:latin typeface="Times New Roman" panose="02020603050405020304" pitchFamily="18" charset="0"/>
                <a:cs typeface="Times New Roman" panose="02020603050405020304" pitchFamily="18" charset="0"/>
              </a:rPr>
              <a:t> (1791) banned guilds and strikes; not annulled until 1864 when right of association is established.</a:t>
            </a:r>
          </a:p>
          <a:p>
            <a:pPr lvl="1"/>
            <a:r>
              <a:rPr lang="en-US" dirty="0">
                <a:latin typeface="Times New Roman" panose="02020603050405020304" pitchFamily="18" charset="0"/>
                <a:cs typeface="Times New Roman" panose="02020603050405020304" pitchFamily="18" charset="0"/>
              </a:rPr>
              <a:t>Pierre </a:t>
            </a:r>
            <a:r>
              <a:rPr lang="en-US" dirty="0" err="1">
                <a:latin typeface="Times New Roman" panose="02020603050405020304" pitchFamily="18" charset="0"/>
                <a:cs typeface="Times New Roman" panose="02020603050405020304" pitchFamily="18" charset="0"/>
              </a:rPr>
              <a:t>Rosanvallon</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The Demands of Liberty </a:t>
            </a:r>
            <a:r>
              <a:rPr lang="en-US" dirty="0">
                <a:latin typeface="Times New Roman" panose="02020603050405020304" pitchFamily="18" charset="0"/>
                <a:cs typeface="Times New Roman" panose="02020603050405020304" pitchFamily="18" charset="0"/>
              </a:rPr>
              <a:t>(2007)</a:t>
            </a:r>
          </a:p>
          <a:p>
            <a:pPr lvl="1"/>
            <a:r>
              <a:rPr lang="en-US" dirty="0">
                <a:latin typeface="Times New Roman" panose="02020603050405020304" pitchFamily="18" charset="0"/>
                <a:cs typeface="Times New Roman" panose="02020603050405020304" pitchFamily="18" charset="0"/>
              </a:rPr>
              <a:t>1995:  “theft from the state”</a:t>
            </a:r>
          </a:p>
          <a:p>
            <a:r>
              <a:rPr lang="en-US" dirty="0">
                <a:latin typeface="Times New Roman" panose="02020603050405020304" pitchFamily="18" charset="0"/>
                <a:cs typeface="Times New Roman" panose="02020603050405020304" pitchFamily="18" charset="0"/>
              </a:rPr>
              <a:t>Rights of association much more established in the US. But:</a:t>
            </a:r>
          </a:p>
          <a:p>
            <a:pPr lvl="1"/>
            <a:r>
              <a:rPr lang="en-US" dirty="0">
                <a:latin typeface="Times New Roman" panose="02020603050405020304" pitchFamily="18" charset="0"/>
                <a:cs typeface="Times New Roman" panose="02020603050405020304" pitchFamily="18" charset="0"/>
              </a:rPr>
              <a:t>Madison:  worries about faction (but hopes factions will control one another)</a:t>
            </a:r>
          </a:p>
          <a:p>
            <a:pPr lvl="1"/>
            <a:r>
              <a:rPr lang="en-US" dirty="0">
                <a:latin typeface="Times New Roman" panose="02020603050405020304" pitchFamily="18" charset="0"/>
                <a:cs typeface="Times New Roman" panose="02020603050405020304" pitchFamily="18" charset="0"/>
              </a:rPr>
              <a:t>Repeated efforts to separate private organizations from political life:</a:t>
            </a:r>
          </a:p>
          <a:p>
            <a:pPr lvl="2"/>
            <a:r>
              <a:rPr lang="en-US" dirty="0">
                <a:latin typeface="Times New Roman" panose="02020603050405020304" pitchFamily="18" charset="0"/>
                <a:cs typeface="Times New Roman" panose="02020603050405020304" pitchFamily="18" charset="0"/>
              </a:rPr>
              <a:t>Open access society and the move toward general incorporation as opposed to individual charters (D. North, J.J. Wallis, B. Weingast, </a:t>
            </a:r>
            <a:r>
              <a:rPr lang="en-US" i="1" dirty="0">
                <a:latin typeface="Times New Roman" panose="02020603050405020304" pitchFamily="18" charset="0"/>
                <a:cs typeface="Times New Roman" panose="02020603050405020304" pitchFamily="18" charset="0"/>
              </a:rPr>
              <a:t>Violence and Social Orders</a:t>
            </a:r>
            <a:r>
              <a:rPr lang="en-US" dirty="0">
                <a:latin typeface="Times New Roman" panose="02020603050405020304" pitchFamily="18" charset="0"/>
                <a:cs typeface="Times New Roman" panose="02020603050405020304" pitchFamily="18" charset="0"/>
              </a:rPr>
              <a:t>)</a:t>
            </a:r>
          </a:p>
          <a:p>
            <a:pPr lvl="1"/>
            <a:r>
              <a:rPr lang="en-US" dirty="0">
                <a:latin typeface="Times New Roman" panose="02020603050405020304" pitchFamily="18" charset="0"/>
                <a:cs typeface="Times New Roman" panose="02020603050405020304" pitchFamily="18" charset="0"/>
              </a:rPr>
              <a:t>Laws of charitable bequests </a:t>
            </a:r>
          </a:p>
          <a:p>
            <a:pPr lvl="1"/>
            <a:r>
              <a:rPr lang="en-US" dirty="0">
                <a:latin typeface="Times New Roman" panose="02020603050405020304" pitchFamily="18" charset="0"/>
                <a:cs typeface="Times New Roman" panose="02020603050405020304" pitchFamily="18" charset="0"/>
              </a:rPr>
              <a:t>Prohibitions/restrictions on corporate political contributions</a:t>
            </a:r>
          </a:p>
          <a:p>
            <a:pPr lvl="1"/>
            <a:r>
              <a:rPr lang="en-US" dirty="0">
                <a:latin typeface="Times New Roman" panose="02020603050405020304" pitchFamily="18" charset="0"/>
                <a:cs typeface="Times New Roman" panose="02020603050405020304" pitchFamily="18" charset="0"/>
              </a:rPr>
              <a:t>Prohibitions on emoluments (from WWI spyglasses to luxury 747’s)</a:t>
            </a:r>
          </a:p>
          <a:p>
            <a:pPr lvl="1"/>
            <a:r>
              <a:rPr lang="en-US" dirty="0">
                <a:latin typeface="Times New Roman" panose="02020603050405020304" pitchFamily="18" charset="0"/>
                <a:cs typeface="Times New Roman" panose="02020603050405020304" pitchFamily="18" charset="0"/>
              </a:rPr>
              <a:t>New Deal – with respect to relief, public money was to flow exclusively through public institutions (with a major exception).</a:t>
            </a:r>
          </a:p>
          <a:p>
            <a:pPr lvl="1"/>
            <a:r>
              <a:rPr lang="en-US" dirty="0">
                <a:latin typeface="Times New Roman" panose="02020603050405020304" pitchFamily="18" charset="0"/>
                <a:cs typeface="Times New Roman" panose="02020603050405020304" pitchFamily="18" charset="0"/>
              </a:rPr>
              <a:t>Infrastructure an entirely different issue – the viability of this theoretical position came to an end with public works and mobilization for WWII.</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4688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A1D97-1025-79BC-F796-51134AA84818}"/>
              </a:ext>
            </a:extLst>
          </p:cNvPr>
          <p:cNvSpPr>
            <a:spLocks noGrp="1"/>
          </p:cNvSpPr>
          <p:nvPr>
            <p:ph type="title"/>
          </p:nvPr>
        </p:nvSpPr>
        <p:spPr>
          <a:xfrm>
            <a:off x="838200" y="365125"/>
            <a:ext cx="10515600" cy="905325"/>
          </a:xfrm>
        </p:spPr>
        <p:txBody>
          <a:bodyPr/>
          <a:lstStyle/>
          <a:p>
            <a:r>
              <a:rPr lang="en-US" dirty="0">
                <a:latin typeface="Times New Roman" panose="02020603050405020304" pitchFamily="18" charset="0"/>
                <a:cs typeface="Times New Roman" panose="02020603050405020304" pitchFamily="18" charset="0"/>
              </a:rPr>
              <a:t>Democracy as Interest Group Pluralism</a:t>
            </a:r>
          </a:p>
        </p:txBody>
      </p:sp>
      <p:sp>
        <p:nvSpPr>
          <p:cNvPr id="3" name="Content Placeholder 2">
            <a:extLst>
              <a:ext uri="{FF2B5EF4-FFF2-40B4-BE49-F238E27FC236}">
                <a16:creationId xmlns:a16="http://schemas.microsoft.com/office/drawing/2014/main" id="{56FDAB7E-41B1-1DB1-CB8C-46A4ECF5B984}"/>
              </a:ext>
            </a:extLst>
          </p:cNvPr>
          <p:cNvSpPr>
            <a:spLocks noGrp="1"/>
          </p:cNvSpPr>
          <p:nvPr>
            <p:ph idx="1"/>
          </p:nvPr>
        </p:nvSpPr>
        <p:spPr>
          <a:xfrm>
            <a:off x="838200" y="1367554"/>
            <a:ext cx="10515600" cy="5267914"/>
          </a:xfrm>
        </p:spPr>
        <p:txBody>
          <a:bodyPr>
            <a:normAutofit fontScale="77500" lnSpcReduction="20000"/>
          </a:bodyPr>
          <a:lstStyle/>
          <a:p>
            <a:r>
              <a:rPr lang="en-US" dirty="0">
                <a:latin typeface="Times New Roman" panose="02020603050405020304" pitchFamily="18" charset="0"/>
                <a:cs typeface="Times New Roman" panose="02020603050405020304" pitchFamily="18" charset="0"/>
              </a:rPr>
              <a:t>1830s:  Alexis de Tocqueville offered “the art of association” as the key to understanding the success of that democratic revolution (references are to vol. 1, part II, </a:t>
            </a:r>
            <a:r>
              <a:rPr lang="en-US" dirty="0" err="1">
                <a:latin typeface="Times New Roman" panose="02020603050405020304" pitchFamily="18" charset="0"/>
                <a:cs typeface="Times New Roman" panose="02020603050405020304" pitchFamily="18" charset="0"/>
              </a:rPr>
              <a:t>ch.</a:t>
            </a:r>
            <a:r>
              <a:rPr lang="en-US" dirty="0">
                <a:latin typeface="Times New Roman" panose="02020603050405020304" pitchFamily="18" charset="0"/>
                <a:cs typeface="Times New Roman" panose="02020603050405020304" pitchFamily="18" charset="0"/>
              </a:rPr>
              <a:t> 4).</a:t>
            </a:r>
          </a:p>
          <a:p>
            <a:r>
              <a:rPr lang="en-US" dirty="0">
                <a:latin typeface="Times New Roman" panose="02020603050405020304" pitchFamily="18" charset="0"/>
                <a:cs typeface="Times New Roman" panose="02020603050405020304" pitchFamily="18" charset="0"/>
              </a:rPr>
              <a:t>Given the right of association . . .</a:t>
            </a:r>
          </a:p>
          <a:p>
            <a:pPr lvl="1"/>
            <a:r>
              <a:rPr lang="en-US" dirty="0">
                <a:latin typeface="Times New Roman" panose="02020603050405020304" pitchFamily="18" charset="0"/>
                <a:cs typeface="Times New Roman" panose="02020603050405020304" pitchFamily="18" charset="0"/>
              </a:rPr>
              <a:t>“When an opinion is represented by an association, it has to be expressed in a clearer, more precise form than would otherwise be the case.  It calls upon supporters to stand up and be counted . . . . links the efforts of divergent minds and vigorously propels them toward a single goal, which in unambiguously designates.”</a:t>
            </a:r>
          </a:p>
          <a:p>
            <a:pPr lvl="1"/>
            <a:r>
              <a:rPr lang="en-US" dirty="0">
                <a:latin typeface="Times New Roman" panose="02020603050405020304" pitchFamily="18" charset="0"/>
                <a:cs typeface="Times New Roman" panose="02020603050405020304" pitchFamily="18" charset="0"/>
              </a:rPr>
              <a:t>“The second stage in the exercise of the right of association is the ability to assemble. . . . Men can see one another, pool their resources, and exchange views with a forcefulness and warmth that the written word can never achieve.”</a:t>
            </a:r>
          </a:p>
          <a:p>
            <a:pPr lvl="1"/>
            <a:r>
              <a:rPr lang="en-US" dirty="0">
                <a:latin typeface="Times New Roman" panose="02020603050405020304" pitchFamily="18" charset="0"/>
                <a:cs typeface="Times New Roman" panose="02020603050405020304" pitchFamily="18" charset="0"/>
              </a:rPr>
              <a:t>“In the political realm . . . people who share a common view can join together in electoral bodies and choose delegates to represent them in a central assembly.”</a:t>
            </a:r>
          </a:p>
          <a:p>
            <a:r>
              <a:rPr lang="en-US" dirty="0">
                <a:latin typeface="Times New Roman" panose="02020603050405020304" pitchFamily="18" charset="0"/>
                <a:cs typeface="Times New Roman" panose="02020603050405020304" pitchFamily="18" charset="0"/>
              </a:rPr>
              <a:t>Tocqueville then illustrates how this works with a discussion of the 1831 mobilization that generated first a convention, then a petition, opposing tariffs.</a:t>
            </a:r>
          </a:p>
          <a:p>
            <a:r>
              <a:rPr lang="en-US" dirty="0">
                <a:latin typeface="Times New Roman" panose="02020603050405020304" pitchFamily="18" charset="0"/>
                <a:cs typeface="Times New Roman" panose="02020603050405020304" pitchFamily="18" charset="0"/>
              </a:rPr>
              <a:t>But he ends with a warning:  “unlimited freedom of association in the political realm is, of all forms of liberty, the last that a people can tolerate.  If it does not plunge them into anarchy, it often brings them close to it.  Yet in one respect this very dangerous freedom does offer guarantees.  In countries where associations are free, secret societies are unknown.  In America, people join factions, but they do not become conspirators.”</a:t>
            </a:r>
          </a:p>
          <a:p>
            <a:pPr lvl="1"/>
            <a:endParaRPr lang="en-US" dirty="0"/>
          </a:p>
        </p:txBody>
      </p:sp>
    </p:spTree>
    <p:extLst>
      <p:ext uri="{BB962C8B-B14F-4D97-AF65-F5344CB8AC3E}">
        <p14:creationId xmlns:p14="http://schemas.microsoft.com/office/powerpoint/2010/main" val="1495650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ook cover of a book&#10;&#10;AI-generated content may be incorrect.">
            <a:extLst>
              <a:ext uri="{FF2B5EF4-FFF2-40B4-BE49-F238E27FC236}">
                <a16:creationId xmlns:a16="http://schemas.microsoft.com/office/drawing/2014/main" id="{57D6E43B-5BF3-B9CE-0395-5D6EFCB0AB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5526" y="393476"/>
            <a:ext cx="3430828" cy="5120640"/>
          </a:xfrm>
          <a:prstGeom prst="rect">
            <a:avLst/>
          </a:prstGeom>
        </p:spPr>
      </p:pic>
      <p:sp>
        <p:nvSpPr>
          <p:cNvPr id="4" name="TextBox 3">
            <a:extLst>
              <a:ext uri="{FF2B5EF4-FFF2-40B4-BE49-F238E27FC236}">
                <a16:creationId xmlns:a16="http://schemas.microsoft.com/office/drawing/2014/main" id="{9EDAE231-9664-4613-3B6D-03E53F8A2F45}"/>
              </a:ext>
            </a:extLst>
          </p:cNvPr>
          <p:cNvSpPr txBox="1"/>
          <p:nvPr/>
        </p:nvSpPr>
        <p:spPr>
          <a:xfrm>
            <a:off x="258945" y="1375646"/>
            <a:ext cx="7876062" cy="5539978"/>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Associations as machinery for generating combinations of constituents and demands for policy</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great deal of organizational innovation goes into figuring out how to do this.  </a:t>
            </a:r>
          </a:p>
          <a:p>
            <a:pPr marL="742950" lvl="1"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Invention of the mass party (Weber, “Politics as a Vocation”)</a:t>
            </a:r>
          </a:p>
          <a:p>
            <a:pPr marL="742950" lvl="1"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Social movements develop new methods (Clemens, 1997)</a:t>
            </a:r>
          </a:p>
          <a:p>
            <a:pPr marL="742950" lvl="1"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Those methods are then imitated by business </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By the 1910s and 1920s, political scientists publish classic accounts of the “group theory” of politics and comment on the proliferation of “blocs” (Bentley 1908; Herring 1929)</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Becomes canonical post-WWII:  e.g. Truman, </a:t>
            </a:r>
            <a:r>
              <a:rPr lang="en-US" sz="2400" i="1" dirty="0">
                <a:latin typeface="Times New Roman" panose="02020603050405020304" pitchFamily="18" charset="0"/>
                <a:cs typeface="Times New Roman" panose="02020603050405020304" pitchFamily="18" charset="0"/>
              </a:rPr>
              <a:t>The Governmental Process</a:t>
            </a:r>
            <a:r>
              <a:rPr lang="en-US" sz="2400" dirty="0">
                <a:latin typeface="Times New Roman" panose="02020603050405020304" pitchFamily="18" charset="0"/>
                <a:cs typeface="Times New Roman" panose="02020603050405020304" pitchFamily="18" charset="0"/>
              </a:rPr>
              <a:t> (1951)</a:t>
            </a:r>
          </a:p>
          <a:p>
            <a:endParaRPr lang="en-US" dirty="0"/>
          </a:p>
        </p:txBody>
      </p:sp>
    </p:spTree>
    <p:extLst>
      <p:ext uri="{BB962C8B-B14F-4D97-AF65-F5344CB8AC3E}">
        <p14:creationId xmlns:p14="http://schemas.microsoft.com/office/powerpoint/2010/main" val="1939591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E2C08-12D7-117E-7B78-8F75AE6FED03}"/>
              </a:ext>
            </a:extLst>
          </p:cNvPr>
          <p:cNvSpPr>
            <a:spLocks noGrp="1"/>
          </p:cNvSpPr>
          <p:nvPr>
            <p:ph type="title"/>
          </p:nvPr>
        </p:nvSpPr>
        <p:spPr>
          <a:xfrm>
            <a:off x="838200" y="365125"/>
            <a:ext cx="10515600" cy="906627"/>
          </a:xfrm>
        </p:spPr>
        <p:txBody>
          <a:bodyPr/>
          <a:lstStyle/>
          <a:p>
            <a:r>
              <a:rPr lang="en-US" dirty="0">
                <a:latin typeface="Times New Roman" panose="02020603050405020304" pitchFamily="18" charset="0"/>
                <a:cs typeface="Times New Roman" panose="02020603050405020304" pitchFamily="18" charset="0"/>
              </a:rPr>
              <a:t>Pathologies of Pluralism</a:t>
            </a:r>
          </a:p>
        </p:txBody>
      </p:sp>
      <p:sp>
        <p:nvSpPr>
          <p:cNvPr id="3" name="Content Placeholder 2">
            <a:extLst>
              <a:ext uri="{FF2B5EF4-FFF2-40B4-BE49-F238E27FC236}">
                <a16:creationId xmlns:a16="http://schemas.microsoft.com/office/drawing/2014/main" id="{134335B5-68BB-F929-A193-9333C1E7C226}"/>
              </a:ext>
            </a:extLst>
          </p:cNvPr>
          <p:cNvSpPr>
            <a:spLocks noGrp="1"/>
          </p:cNvSpPr>
          <p:nvPr>
            <p:ph idx="1"/>
          </p:nvPr>
        </p:nvSpPr>
        <p:spPr>
          <a:xfrm>
            <a:off x="838200" y="1387366"/>
            <a:ext cx="10515600" cy="4789597"/>
          </a:xfrm>
        </p:spPr>
        <p:txBody>
          <a:bodyPr>
            <a:normAutofit fontScale="92500" lnSpcReduction="20000"/>
          </a:bodyPr>
          <a:lstStyle/>
          <a:p>
            <a:r>
              <a:rPr lang="en-US" dirty="0">
                <a:latin typeface="Times New Roman" panose="02020603050405020304" pitchFamily="18" charset="0"/>
                <a:cs typeface="Times New Roman" panose="02020603050405020304" pitchFamily="18" charset="0"/>
              </a:rPr>
              <a:t>Theodore </a:t>
            </a:r>
            <a:r>
              <a:rPr lang="en-US" dirty="0" err="1">
                <a:latin typeface="Times New Roman" panose="02020603050405020304" pitchFamily="18" charset="0"/>
                <a:cs typeface="Times New Roman" panose="02020603050405020304" pitchFamily="18" charset="0"/>
              </a:rPr>
              <a:t>Lowi</a:t>
            </a:r>
            <a:r>
              <a:rPr lang="en-US" dirty="0">
                <a:latin typeface="Times New Roman" panose="02020603050405020304" pitchFamily="18" charset="0"/>
                <a:cs typeface="Times New Roman" panose="02020603050405020304" pitchFamily="18" charset="0"/>
              </a:rPr>
              <a:t>, “The Public Philosophy:  Interest-Group Liberalism” </a:t>
            </a:r>
            <a:r>
              <a:rPr lang="en-US" i="1" dirty="0">
                <a:latin typeface="Times New Roman" panose="02020603050405020304" pitchFamily="18" charset="0"/>
                <a:cs typeface="Times New Roman" panose="02020603050405020304" pitchFamily="18" charset="0"/>
              </a:rPr>
              <a:t>APSR </a:t>
            </a:r>
            <a:r>
              <a:rPr lang="en-US" dirty="0">
                <a:latin typeface="Times New Roman" panose="02020603050405020304" pitchFamily="18" charset="0"/>
                <a:cs typeface="Times New Roman" panose="02020603050405020304" pitchFamily="18" charset="0"/>
              </a:rPr>
              <a:t>(1967)</a:t>
            </a:r>
          </a:p>
          <a:p>
            <a:r>
              <a:rPr lang="en-US" dirty="0">
                <a:latin typeface="Times New Roman" panose="02020603050405020304" pitchFamily="18" charset="0"/>
                <a:cs typeface="Times New Roman" panose="02020603050405020304" pitchFamily="18" charset="0"/>
              </a:rPr>
              <a:t>Until 1937, “the perennial issue underlying all debate on public policy . . . Was the question of the nature of government itself and whether expansion or contraction best produced public good”.</a:t>
            </a:r>
          </a:p>
          <a:p>
            <a:r>
              <a:rPr lang="en-US" dirty="0">
                <a:latin typeface="Times New Roman" panose="02020603050405020304" pitchFamily="18" charset="0"/>
                <a:cs typeface="Times New Roman" panose="02020603050405020304" pitchFamily="18" charset="0"/>
              </a:rPr>
              <a:t>But once “the principle of positive government” is established, a philosophy emerges that “seeks to justify power and to end the crisis of public authority by parceling out public authority to private parties.”</a:t>
            </a:r>
          </a:p>
          <a:p>
            <a:r>
              <a:rPr lang="en-US" dirty="0">
                <a:latin typeface="Times New Roman" panose="02020603050405020304" pitchFamily="18" charset="0"/>
                <a:cs typeface="Times New Roman" panose="02020603050405020304" pitchFamily="18" charset="0"/>
              </a:rPr>
              <a:t>Private groups demand government action; politicians legitimate that programs through arrangements of “self-government by organized groups . . . [that] could be justified as so decentralized and permissive as to be hardly federal at all.  Here began the ethical and conceptual mingling of the notion of organized private groups with the notions of ‘local government’ and ‘self-government.’”</a:t>
            </a:r>
          </a:p>
          <a:p>
            <a:r>
              <a:rPr lang="en-US" dirty="0">
                <a:latin typeface="Times New Roman" panose="02020603050405020304" pitchFamily="18" charset="0"/>
                <a:cs typeface="Times New Roman" panose="02020603050405020304" pitchFamily="18" charset="0"/>
                <a:sym typeface="Wingdings" panose="05000000000000000000" pitchFamily="2" charset="2"/>
              </a:rPr>
              <a:t> a literature on regulatory capture, iron triangles, etc. etc.</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73679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6067</TotalTime>
  <Words>3171</Words>
  <Application>Microsoft Office PowerPoint</Application>
  <PresentationFormat>Widescreen</PresentationFormat>
  <Paragraphs>193</Paragraphs>
  <Slides>27</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Aptos</vt:lpstr>
      <vt:lpstr>Aptos Display</vt:lpstr>
      <vt:lpstr>Arial</vt:lpstr>
      <vt:lpstr>Times New Roman</vt:lpstr>
      <vt:lpstr>Office Theme</vt:lpstr>
      <vt:lpstr>Public-Private Governance and Political Feedbacks</vt:lpstr>
      <vt:lpstr>PowerPoint Presentation</vt:lpstr>
      <vt:lpstr>PowerPoint Presentation</vt:lpstr>
      <vt:lpstr>PowerPoint Presentation</vt:lpstr>
      <vt:lpstr>PowerPoint Presentation</vt:lpstr>
      <vt:lpstr>Bright Lines: Private organizations are dangerous to democracy</vt:lpstr>
      <vt:lpstr>Democracy as Interest Group Pluralism</vt:lpstr>
      <vt:lpstr>PowerPoint Presentation</vt:lpstr>
      <vt:lpstr>Pathologies of Pluralism</vt:lpstr>
      <vt:lpstr>PowerPoint Presentation</vt:lpstr>
      <vt:lpstr>PowerPoint Presentation</vt:lpstr>
      <vt:lpstr>The state as complex organizational array</vt:lpstr>
      <vt:lpstr>Political feedbacks</vt:lpstr>
      <vt:lpstr>Policy feedbacks:  the submerged state</vt:lpstr>
      <vt:lpstr>PowerPoint Presentation</vt:lpstr>
      <vt:lpstr>PowerPoint Presentation</vt:lpstr>
      <vt:lpstr>PowerPoint Presentation</vt:lpstr>
      <vt:lpstr>PowerPoint Presentation</vt:lpstr>
      <vt:lpstr>Policy feedbacks on political participation</vt:lpstr>
      <vt:lpstr>Easily recognized benefits may amplify participation</vt:lpstr>
      <vt:lpstr>Q?  How does the public/private character of so much contemporary governance shape contemporary politics?  </vt:lpstr>
      <vt:lpstr>Public-Private Partnerships</vt:lpstr>
      <vt:lpstr>PowerPoint Presentation</vt:lpstr>
      <vt:lpstr>Policy Feedbacks on Private Organizations</vt:lpstr>
      <vt:lpstr>Business Influence as “Structural Power”</vt:lpstr>
      <vt:lpstr>Submerged/delegated policies generate private power</vt:lpstr>
      <vt:lpstr>What is to be done?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Elisabeth Clemens</dc:creator>
  <cp:lastModifiedBy>Elisabeth Clemens</cp:lastModifiedBy>
  <cp:revision>10</cp:revision>
  <dcterms:created xsi:type="dcterms:W3CDTF">2025-05-07T18:55:45Z</dcterms:created>
  <dcterms:modified xsi:type="dcterms:W3CDTF">2025-05-16T08:59:05Z</dcterms:modified>
</cp:coreProperties>
</file>