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89" r:id="rId3"/>
    <p:sldId id="257" r:id="rId4"/>
    <p:sldId id="288" r:id="rId5"/>
    <p:sldId id="258" r:id="rId6"/>
    <p:sldId id="268" r:id="rId7"/>
    <p:sldId id="269" r:id="rId8"/>
    <p:sldId id="262" r:id="rId9"/>
    <p:sldId id="271" r:id="rId10"/>
    <p:sldId id="276" r:id="rId11"/>
    <p:sldId id="285" r:id="rId12"/>
    <p:sldId id="270" r:id="rId13"/>
    <p:sldId id="263" r:id="rId14"/>
    <p:sldId id="264" r:id="rId15"/>
    <p:sldId id="265" r:id="rId16"/>
    <p:sldId id="277" r:id="rId17"/>
    <p:sldId id="274" r:id="rId18"/>
    <p:sldId id="278" r:id="rId19"/>
    <p:sldId id="279" r:id="rId20"/>
    <p:sldId id="280" r:id="rId21"/>
    <p:sldId id="281" r:id="rId22"/>
    <p:sldId id="284" r:id="rId23"/>
    <p:sldId id="283" r:id="rId24"/>
    <p:sldId id="275" r:id="rId25"/>
    <p:sldId id="286" r:id="rId26"/>
    <p:sldId id="287" r:id="rId27"/>
    <p:sldId id="290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19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65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2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5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24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2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58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37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125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0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3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9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2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35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6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5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4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ternal_market/scoreboard/_docs/2020/07/performance_by_governance_tool/transposition_en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arency-register.europa.eu/searchregister-or-update/search-register_en" TargetMode="External"/><Relationship Id="rId2" Type="http://schemas.openxmlformats.org/officeDocument/2006/relationships/hyperlink" Target="https://ec.europa.eu/info/law/better-regulation/have-your-say/initiatives/12340-Initiative-for-reviewing-and-prolonging-the-Roaming-Regulation-/public-consultation_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transparency/expert-groups-register/screen/expert-groups?lang=e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38B84CD0-0BB8-9DDC-E9A4-1F5F4C5E5C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1962" y="1411015"/>
            <a:ext cx="5856119" cy="4103960"/>
          </a:xfrm>
          <a:prstGeom prst="rect">
            <a:avLst/>
          </a:prstGeom>
          <a:blipFill dpi="0" rotWithShape="1">
            <a:blip r:embed="rId4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5853C-E63A-49E2-84A4-4B7DD77A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8" y="1871131"/>
            <a:ext cx="5111752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EU Policy-making and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8" y="3657597"/>
            <a:ext cx="5111752" cy="1320802"/>
          </a:xfrm>
        </p:spPr>
        <p:txBody>
          <a:bodyPr>
            <a:normAutofit/>
          </a:bodyPr>
          <a:lstStyle/>
          <a:p>
            <a:r>
              <a:rPr lang="en-US"/>
              <a:t>Selected Topics</a:t>
            </a:r>
          </a:p>
          <a:p>
            <a:r>
              <a:rPr lang="en-US"/>
              <a:t>Timothy Yu-Cheong YEUNG</a:t>
            </a:r>
          </a:p>
          <a:p>
            <a:r>
              <a:rPr lang="en-US"/>
              <a:t>Centre for European Policy Studies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6C1BE-2D89-497B-07FD-923EEF367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88FC-62AC-6515-4C37-958F166E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Paper 1: Alves, A. M. (2020). Corporate political strategies in Europe: The determinants of firms' access to the European Commission. </a:t>
            </a:r>
            <a:r>
              <a:rPr lang="en-US" sz="2000" i="1" dirty="0"/>
              <a:t>Business and Politics</a:t>
            </a:r>
            <a:r>
              <a:rPr lang="en-US" sz="2000" dirty="0"/>
              <a:t>, 22(2), 307-338.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15196-6E17-4289-F75A-D2B6B554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Zero-inflated Negative Binomial regression (ZINB)</a:t>
            </a:r>
          </a:p>
          <a:p>
            <a:r>
              <a:rPr lang="en-US" dirty="0"/>
              <a:t>Sample size: 808 firms</a:t>
            </a:r>
          </a:p>
          <a:p>
            <a:r>
              <a:rPr lang="en-US" dirty="0"/>
              <a:t>Experience is significant across different specifications together with firm’s size and Brussels presence</a:t>
            </a:r>
          </a:p>
          <a:p>
            <a:r>
              <a:rPr lang="en-US" dirty="0"/>
              <a:t>Conclusion: political knowledge, connection, experience matter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05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A0B13-DFEE-4BC6-4BC8-FB4EA1271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499F-C162-E49B-0682-C908350F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Brainstorm some other research questions?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AB6CE-C811-5573-AC93-14FBA4DE3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measure lobbying?</a:t>
            </a:r>
            <a:endParaRPr lang="en-GB" dirty="0"/>
          </a:p>
          <a:p>
            <a:r>
              <a:rPr lang="en-US" dirty="0"/>
              <a:t>How to measure influence? </a:t>
            </a:r>
          </a:p>
          <a:p>
            <a:r>
              <a:rPr lang="en-US" dirty="0"/>
              <a:t>How to measure network?</a:t>
            </a:r>
          </a:p>
        </p:txBody>
      </p:sp>
    </p:spTree>
    <p:extLst>
      <p:ext uri="{BB962C8B-B14F-4D97-AF65-F5344CB8AC3E}">
        <p14:creationId xmlns:p14="http://schemas.microsoft.com/office/powerpoint/2010/main" val="392923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BB0F-A97D-54AA-242B-74D7B54C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7DE67-D4F0-D86B-B4B2-1FBB6D513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Court of Justice of the 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92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Structure of the CJEU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Two Courts:</a:t>
            </a:r>
          </a:p>
          <a:p>
            <a:r>
              <a:rPr dirty="0"/>
              <a:t>- European Court of Justice (ECJ): Highest authority on EU law</a:t>
            </a:r>
          </a:p>
          <a:p>
            <a:r>
              <a:rPr dirty="0"/>
              <a:t>- General Court (GC): Handles individual, company, and MS cases</a:t>
            </a:r>
            <a:r>
              <a:rPr lang="en-US" dirty="0"/>
              <a:t> (since 1989)</a:t>
            </a:r>
            <a:endParaRPr dirty="0"/>
          </a:p>
          <a:p>
            <a:r>
              <a:rPr dirty="0"/>
              <a:t>Judges: Appointed by MS, act independently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Legal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1. Preliminary Ruling (Art. 267 TFEU):</a:t>
            </a:r>
          </a:p>
          <a:p>
            <a:pPr lvl="1"/>
            <a:r>
              <a:rPr dirty="0"/>
              <a:t>Interpretation of EU law by national courts</a:t>
            </a:r>
          </a:p>
          <a:p>
            <a:r>
              <a:rPr dirty="0"/>
              <a:t>2. Infringement Proceedings (Arts. 258–260 TFEU):</a:t>
            </a:r>
          </a:p>
          <a:p>
            <a:pPr lvl="1"/>
            <a:r>
              <a:rPr dirty="0"/>
              <a:t>Failure to comply with EU law</a:t>
            </a:r>
          </a:p>
          <a:p>
            <a:r>
              <a:rPr dirty="0"/>
              <a:t>3. Action for Annulment (Art. 263 TFEU):</a:t>
            </a:r>
          </a:p>
          <a:p>
            <a:pPr lvl="1"/>
            <a:r>
              <a:rPr dirty="0"/>
              <a:t>Challenges to legality of EU acts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Intervention by Member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/>
              <a:t>Actions for Annulment:</a:t>
            </a:r>
          </a:p>
          <a:p>
            <a:pPr lvl="1"/>
            <a:r>
              <a:rPr dirty="0"/>
              <a:t>MS can support either party</a:t>
            </a:r>
          </a:p>
          <a:p>
            <a:r>
              <a:rPr dirty="0"/>
              <a:t>Infringement Proceedings:</a:t>
            </a:r>
          </a:p>
          <a:p>
            <a:r>
              <a:rPr dirty="0"/>
              <a:t>- Art. 258: </a:t>
            </a:r>
            <a:r>
              <a:rPr lang="en-US" b="1" dirty="0"/>
              <a:t>European Commission</a:t>
            </a:r>
            <a:r>
              <a:rPr lang="en-US" dirty="0"/>
              <a:t> to initiate infringement proceedings against a Member State.</a:t>
            </a:r>
          </a:p>
          <a:p>
            <a:pPr lvl="1"/>
            <a:r>
              <a:rPr dirty="0"/>
              <a:t>Other MS may intervene</a:t>
            </a:r>
          </a:p>
          <a:p>
            <a:r>
              <a:rPr dirty="0"/>
              <a:t>- Art. 259: </a:t>
            </a:r>
            <a:r>
              <a:rPr lang="en-US" b="1" dirty="0"/>
              <a:t>Member State</a:t>
            </a:r>
            <a:r>
              <a:rPr lang="en-US" dirty="0"/>
              <a:t> to bring an action directly against another Member State for failure to comply with EU obligations</a:t>
            </a:r>
          </a:p>
          <a:p>
            <a:pPr lvl="1"/>
            <a:r>
              <a:rPr dirty="0"/>
              <a:t>MS and institutions may intervene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433F1-2231-D18A-EF25-06D50D8A3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CAF1-01E0-22AE-47E7-721C9B24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Paper 2: Alves, A. M., Brousseau, E., &amp; Yeung, T. Y. C. (2021). The dynamics of institution building: State aids, the European commission, and the Court of Justice of the European Union. </a:t>
            </a:r>
            <a:r>
              <a:rPr lang="en-US" sz="1600" i="1" dirty="0"/>
              <a:t>Journal of Comparative Economics</a:t>
            </a:r>
            <a:r>
              <a:rPr lang="en-US" sz="1600" dirty="0"/>
              <a:t>, 49(3), 836-859.</a:t>
            </a: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75A77-D2B5-6CB1-63DC-576629422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question: how does the EU build its institutions?</a:t>
            </a:r>
          </a:p>
          <a:p>
            <a:pPr lvl="1"/>
            <a:r>
              <a:rPr lang="en-US" dirty="0"/>
              <a:t>The Commission constructs the European integration/</a:t>
            </a:r>
            <a:r>
              <a:rPr lang="en-US" dirty="0" err="1"/>
              <a:t>centralisation</a:t>
            </a:r>
            <a:r>
              <a:rPr lang="en-US" dirty="0"/>
              <a:t> facing the resistance from Member States.</a:t>
            </a:r>
          </a:p>
          <a:p>
            <a:pPr lvl="1"/>
            <a:r>
              <a:rPr lang="en-US" dirty="0"/>
              <a:t>The CJEU independently protects the interests of Member States</a:t>
            </a:r>
          </a:p>
          <a:p>
            <a:pPr lvl="1"/>
            <a:r>
              <a:rPr lang="en-US" dirty="0"/>
              <a:t>State aid control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8F8A-D7BA-0082-8B97-283775D2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Paper 2: Alves, A. M., Brousseau, E., &amp; Yeung, T. Y. C. (2021). The dynamics of institution building: State aids, the European commission, and the Court of Justice of the European Union. </a:t>
            </a:r>
            <a:r>
              <a:rPr lang="en-US" sz="1600" i="1" dirty="0"/>
              <a:t>Journal of Comparative Economics</a:t>
            </a:r>
            <a:r>
              <a:rPr lang="en-US" sz="1600" dirty="0"/>
              <a:t>, 49(3), 836-859.</a:t>
            </a: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3A8DD-212F-15F4-9AFA-3ABBAC5F6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state aid?</a:t>
            </a:r>
          </a:p>
          <a:p>
            <a:pPr lvl="1"/>
            <a:r>
              <a:rPr lang="en-US" dirty="0"/>
              <a:t>Any advantage granted by public authorities through state resources on a selective basis to any organizations that could potentially distort competition and affect trade between EU member states.</a:t>
            </a:r>
          </a:p>
          <a:p>
            <a:pPr lvl="1"/>
            <a:r>
              <a:rPr lang="en-US" dirty="0"/>
              <a:t>National governments have incentive to protect/support their own companies while the Commission would discipline Member States for maintaining the Single Market.</a:t>
            </a:r>
          </a:p>
        </p:txBody>
      </p:sp>
    </p:spTree>
    <p:extLst>
      <p:ext uri="{BB962C8B-B14F-4D97-AF65-F5344CB8AC3E}">
        <p14:creationId xmlns:p14="http://schemas.microsoft.com/office/powerpoint/2010/main" val="235913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AACD4-067B-63A9-0047-F16276590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F8F99-F9DD-929A-5918-6A263963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Paper 2: Alves, A. M., Brousseau, E., &amp; Yeung, T. Y. C. (2021). The dynamics of institution building: State aids, the European commission, and the Court of Justice of the European Union. </a:t>
            </a:r>
            <a:r>
              <a:rPr lang="en-US" sz="1600" i="1" dirty="0"/>
              <a:t>Journal of Comparative Economics</a:t>
            </a:r>
            <a:r>
              <a:rPr lang="en-US" sz="1600" dirty="0"/>
              <a:t>, 49(3), 836-859.</a:t>
            </a: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1B48-EFC9-FD80-AC55-4FE75F1D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 State aid cases since 2000 (~6000 cases)</a:t>
            </a:r>
          </a:p>
          <a:p>
            <a:r>
              <a:rPr lang="en-US" dirty="0"/>
              <a:t>Measure of resistance: </a:t>
            </a:r>
            <a:r>
              <a:rPr lang="en-US" dirty="0">
                <a:hlinkClick r:id="rId2"/>
              </a:rPr>
              <a:t>Transposition deficit</a:t>
            </a:r>
            <a:r>
              <a:rPr lang="en-US" dirty="0"/>
              <a:t> (% of all directives not transposed)</a:t>
            </a:r>
          </a:p>
          <a:p>
            <a:r>
              <a:rPr lang="en-US" dirty="0"/>
              <a:t>Analysis:</a:t>
            </a:r>
          </a:p>
          <a:p>
            <a:pPr lvl="1"/>
            <a:r>
              <a:rPr lang="en-US" dirty="0"/>
              <a:t>First stage: Commission approval decisions</a:t>
            </a:r>
          </a:p>
          <a:p>
            <a:pPr lvl="1"/>
            <a:r>
              <a:rPr lang="en-US" dirty="0"/>
              <a:t>Second stage: CoJ decisions over appeals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8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3E8C0-BC73-3F77-BB47-A094CE3DF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F08A-681A-70F0-BCE3-95D7913A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Paper 2: Alves, A. M., Brousseau, E., &amp; Yeung, T. Y. C. (2021). The dynamics of institution building: State aids, the European commission, and the Court of Justice of the European Union. </a:t>
            </a:r>
            <a:r>
              <a:rPr lang="en-US" sz="1600" i="1" dirty="0"/>
              <a:t>Journal of Comparative Economics</a:t>
            </a:r>
            <a:r>
              <a:rPr lang="en-US" sz="1600" dirty="0"/>
              <a:t>, 49(3), 836-859.</a:t>
            </a: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EC76-E380-14C9-5518-3E725096A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Result:</a:t>
            </a:r>
          </a:p>
          <a:p>
            <a:pPr lvl="1"/>
            <a:r>
              <a:rPr lang="en-US" dirty="0"/>
              <a:t>Commission state aid control tends to be </a:t>
            </a:r>
            <a:r>
              <a:rPr lang="en-US" dirty="0" err="1"/>
              <a:t>unfavourable</a:t>
            </a:r>
            <a:r>
              <a:rPr lang="en-US" dirty="0"/>
              <a:t> if one’s transposition deficit is high.</a:t>
            </a:r>
          </a:p>
          <a:p>
            <a:pPr lvl="1"/>
            <a:r>
              <a:rPr lang="en-US" dirty="0"/>
              <a:t>CoJ appeal decisions tend to be </a:t>
            </a:r>
            <a:r>
              <a:rPr lang="en-US" dirty="0" err="1"/>
              <a:t>favourable</a:t>
            </a:r>
            <a:r>
              <a:rPr lang="en-US" dirty="0"/>
              <a:t> if one’s transposition deficit is high.</a:t>
            </a:r>
          </a:p>
          <a:p>
            <a:r>
              <a:rPr lang="en-US" dirty="0"/>
              <a:t>Evidence of bias by the Commission against integration resistance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38B3-661D-5398-946E-1BCB2C98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job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3686-6389-E8C7-BD49-6CB1219F8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07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2EE8C-BB2C-00E3-AB9B-DD3BFCD80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7414-E31E-B371-76C4-3163BBE7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Paper 3: Yeung, T. Y. C., </a:t>
            </a:r>
            <a:r>
              <a:rPr lang="en-US" sz="1600" dirty="0" err="1"/>
              <a:t>Ovádek</a:t>
            </a:r>
            <a:r>
              <a:rPr lang="en-US" sz="1600" dirty="0"/>
              <a:t>, M., &amp; </a:t>
            </a:r>
            <a:r>
              <a:rPr lang="en-US" sz="1600" dirty="0" err="1"/>
              <a:t>Lampach</a:t>
            </a:r>
            <a:r>
              <a:rPr lang="en-US" sz="1600" dirty="0"/>
              <a:t>, N. (2022). Time efficiency as a measure of court performance: evidence from the Court of Justice of the European Union. </a:t>
            </a:r>
            <a:r>
              <a:rPr lang="en-US" sz="1600" i="1" dirty="0"/>
              <a:t>European Journal of Law and Economics</a:t>
            </a:r>
            <a:r>
              <a:rPr lang="en-US" sz="1600" dirty="0"/>
              <a:t>, 53(2), 209-234.</a:t>
            </a: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E611-1AE3-1A7F-1B36-673E5E688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question: to what extent the court reform improve the productivity of the Court of Justice of the EU?</a:t>
            </a:r>
          </a:p>
          <a:p>
            <a:r>
              <a:rPr lang="en-US" dirty="0"/>
              <a:t>Data: all cases submitted</a:t>
            </a:r>
          </a:p>
          <a:p>
            <a:r>
              <a:rPr lang="en-US" dirty="0"/>
              <a:t>Measure of performance/productivity: time efficiency (length of verdict divided by days needed to revolve the case)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77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96D90-BDD8-BC13-1E13-F2AC7828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FCE1-0110-7C40-2E34-D7CA5B80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Paper 3: Yeung, T. Y. C., </a:t>
            </a:r>
            <a:r>
              <a:rPr lang="en-US" sz="1600" dirty="0" err="1"/>
              <a:t>Ovádek</a:t>
            </a:r>
            <a:r>
              <a:rPr lang="en-US" sz="1600" dirty="0"/>
              <a:t>, M., &amp; </a:t>
            </a:r>
            <a:r>
              <a:rPr lang="en-US" sz="1600" dirty="0" err="1"/>
              <a:t>Lampach</a:t>
            </a:r>
            <a:r>
              <a:rPr lang="en-US" sz="1600" dirty="0"/>
              <a:t>, N. (2022). Time efficiency as a measure of court performance: evidence from the Court of Justice of the European Union. </a:t>
            </a:r>
            <a:r>
              <a:rPr lang="en-US" sz="1600" i="1" dirty="0"/>
              <a:t>European Journal of Law and Economics</a:t>
            </a:r>
            <a:r>
              <a:rPr lang="en-US" sz="1600" dirty="0"/>
              <a:t>, 53(2), 209-234.</a:t>
            </a: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E5AE6-FF84-EED5-94A0-C8D5CE2B1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 question: to what extent the court reform improve the productivity of the Court of Justice of the EU?</a:t>
            </a:r>
          </a:p>
          <a:p>
            <a:pPr lvl="1"/>
            <a:r>
              <a:rPr lang="en-US" dirty="0"/>
              <a:t>Introduction of the General Court</a:t>
            </a:r>
          </a:p>
          <a:p>
            <a:r>
              <a:rPr lang="en-US" dirty="0"/>
              <a:t>Data: all cases submitted since 1953</a:t>
            </a:r>
          </a:p>
          <a:p>
            <a:r>
              <a:rPr lang="en-US" dirty="0"/>
              <a:t>Measure of performance/productivity: time efficiency (length of verdict divided by days needed to revolve the case)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74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FBF14-D333-64BD-AC21-F8D5A2CDF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DD451-6198-3EF7-05E5-9B576903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Paper 3: Yeung, T. Y. C., </a:t>
            </a:r>
            <a:r>
              <a:rPr lang="en-US" sz="1600" dirty="0" err="1"/>
              <a:t>Ovádek</a:t>
            </a:r>
            <a:r>
              <a:rPr lang="en-US" sz="1600" dirty="0"/>
              <a:t>, M., &amp; </a:t>
            </a:r>
            <a:r>
              <a:rPr lang="en-US" sz="1600" dirty="0" err="1"/>
              <a:t>Lampach</a:t>
            </a:r>
            <a:r>
              <a:rPr lang="en-US" sz="1600" dirty="0"/>
              <a:t>, N. (2022). Time efficiency as a measure of court performance: evidence from the Court of Justice of the European Union. </a:t>
            </a:r>
            <a:r>
              <a:rPr lang="en-US" sz="1600" i="1" dirty="0"/>
              <a:t>European Journal of Law and Economics</a:t>
            </a:r>
            <a:r>
              <a:rPr lang="en-US" sz="1600" dirty="0"/>
              <a:t>, 53(2), 209-234.</a:t>
            </a: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0C82-0B4B-5B42-B6CF-9C9FF89B2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Method: Vector Autoregression model </a:t>
            </a:r>
          </a:p>
          <a:p>
            <a:r>
              <a:rPr lang="en-US" dirty="0"/>
              <a:t>Result: </a:t>
            </a:r>
          </a:p>
          <a:p>
            <a:pPr lvl="1"/>
            <a:r>
              <a:rPr lang="en-US" dirty="0"/>
              <a:t>backlog causes time efficiency to fall</a:t>
            </a:r>
          </a:p>
          <a:p>
            <a:pPr lvl="1"/>
            <a:r>
              <a:rPr lang="en-US" dirty="0"/>
              <a:t>Resource (budget) effect is weaker</a:t>
            </a:r>
          </a:p>
        </p:txBody>
      </p:sp>
    </p:spTree>
    <p:extLst>
      <p:ext uri="{BB962C8B-B14F-4D97-AF65-F5344CB8AC3E}">
        <p14:creationId xmlns:p14="http://schemas.microsoft.com/office/powerpoint/2010/main" val="1450042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DC3D8-6ED5-FD97-43D7-60F479E2C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9CCE-6376-A62A-EA50-81FECB3F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Paper 3: Yeung, T. Y. C., </a:t>
            </a:r>
            <a:r>
              <a:rPr lang="en-US" sz="1600" dirty="0" err="1"/>
              <a:t>Ovádek</a:t>
            </a:r>
            <a:r>
              <a:rPr lang="en-US" sz="1600" dirty="0"/>
              <a:t>, M., &amp; </a:t>
            </a:r>
            <a:r>
              <a:rPr lang="en-US" sz="1600" dirty="0" err="1"/>
              <a:t>Lampach</a:t>
            </a:r>
            <a:r>
              <a:rPr lang="en-US" sz="1600" dirty="0"/>
              <a:t>, N. (2022). Time efficiency as a measure of court performance: evidence from the Court of Justice of the European Union. </a:t>
            </a:r>
            <a:r>
              <a:rPr lang="en-US" sz="1600" i="1" dirty="0"/>
              <a:t>European Journal of Law and Economics</a:t>
            </a:r>
            <a:r>
              <a:rPr lang="en-US" sz="1600" dirty="0"/>
              <a:t>, 53(2), 209-234.</a:t>
            </a:r>
            <a:endParaRPr lang="en-GB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880600-5BDB-E817-5C99-ED4E61F6B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866" y="1209733"/>
            <a:ext cx="6799262" cy="715073"/>
          </a:xfrm>
        </p:spPr>
      </p:pic>
      <p:pic>
        <p:nvPicPr>
          <p:cNvPr id="7" name="Picture 6" descr="A graph showing the growth of the number of individuals&#10;&#10;AI-generated content may be incorrect.">
            <a:extLst>
              <a:ext uri="{FF2B5EF4-FFF2-40B4-BE49-F238E27FC236}">
                <a16:creationId xmlns:a16="http://schemas.microsoft.com/office/drawing/2014/main" id="{F5EA0109-48D3-5A1D-DF69-02F8EE491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1" y="2513600"/>
            <a:ext cx="5963478" cy="335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64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9523-9ED6-2DD2-4328-BE48489C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Working paper: What explain the intervention networks at the Court of Justice of the EU?</a:t>
            </a:r>
            <a:endParaRPr lang="en-GB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1B0B3-CA79-FBF4-8486-F8DD98E9F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 all interventions by Member States at CJEU</a:t>
            </a:r>
          </a:p>
          <a:p>
            <a:r>
              <a:rPr lang="en-US" dirty="0"/>
              <a:t>Network analysis</a:t>
            </a:r>
          </a:p>
          <a:p>
            <a:pPr lvl="1"/>
            <a:r>
              <a:rPr lang="en-US" dirty="0"/>
              <a:t>Friends and Foes</a:t>
            </a:r>
          </a:p>
        </p:txBody>
      </p:sp>
    </p:spTree>
    <p:extLst>
      <p:ext uri="{BB962C8B-B14F-4D97-AF65-F5344CB8AC3E}">
        <p14:creationId xmlns:p14="http://schemas.microsoft.com/office/powerpoint/2010/main" val="3555460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4284-1E64-42DE-56A9-E6274DBB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network of lines and dots&#10;&#10;AI-generated content may be incorrect.">
            <a:extLst>
              <a:ext uri="{FF2B5EF4-FFF2-40B4-BE49-F238E27FC236}">
                <a16:creationId xmlns:a16="http://schemas.microsoft.com/office/drawing/2014/main" id="{B76192C8-5DA1-B4E6-B65E-03DCFC336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585" y="363794"/>
            <a:ext cx="7066830" cy="599974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8465D-BA2F-F67F-2D03-E5B8075050A2}"/>
              </a:ext>
            </a:extLst>
          </p:cNvPr>
          <p:cNvSpPr txBox="1"/>
          <p:nvPr/>
        </p:nvSpPr>
        <p:spPr>
          <a:xfrm>
            <a:off x="1297858" y="5987845"/>
            <a:ext cx="285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Friendly intervention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694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twork of red lines&#10;&#10;AI-generated content may be incorrect.">
            <a:extLst>
              <a:ext uri="{FF2B5EF4-FFF2-40B4-BE49-F238E27FC236}">
                <a16:creationId xmlns:a16="http://schemas.microsoft.com/office/drawing/2014/main" id="{9FD245B1-78D2-6AA0-7D38-A885FD1FF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4" y="304897"/>
            <a:ext cx="8455742" cy="6474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76E22A-28A9-17CC-FB5D-868F101861EF}"/>
              </a:ext>
            </a:extLst>
          </p:cNvPr>
          <p:cNvSpPr txBox="1"/>
          <p:nvPr/>
        </p:nvSpPr>
        <p:spPr>
          <a:xfrm>
            <a:off x="6322802" y="570271"/>
            <a:ext cx="245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Foe intervention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307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80E6-29CA-2201-C510-2A0F1DA1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19835-64AD-1BEB-ABCC-6D5D2B170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factors influence the network?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713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AC99-697E-336A-1917-BF42F873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CA9DA-E435-DAB9-55AC-4E5D47DBA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78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Part A:</a:t>
            </a:r>
            <a:r>
              <a:rPr lang="en-US" dirty="0"/>
              <a:t> How non-institutional actors can influence </a:t>
            </a:r>
            <a:r>
              <a:rPr dirty="0"/>
              <a:t>EU </a:t>
            </a:r>
            <a:r>
              <a:rPr lang="en-US" dirty="0"/>
              <a:t>p</a:t>
            </a:r>
            <a:r>
              <a:rPr dirty="0"/>
              <a:t>olicy-making</a:t>
            </a:r>
          </a:p>
          <a:p>
            <a:r>
              <a:rPr dirty="0"/>
              <a:t>Part B: EU Politics in the Court of Justice of the EU</a:t>
            </a:r>
          </a:p>
          <a:p>
            <a:r>
              <a:rPr lang="en-US" dirty="0"/>
              <a:t>with some discussion of selected papers</a:t>
            </a:r>
          </a:p>
          <a:p>
            <a:r>
              <a:rPr lang="en-US" b="1" dirty="0"/>
              <a:t>Objective: Understand how EU policies are shaped and enforced, and the legal mechanisms behind political decisions.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D3381-9458-EEEF-36C9-0EE359F1F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98A5-AAA1-C088-D7EE-E382DBBE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Policymaking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CBC5-05B7-BD51-7FD1-F4A3341EA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EU, or the three EU institutions, is often misunderstood.</a:t>
            </a:r>
          </a:p>
          <a:p>
            <a:r>
              <a:rPr lang="en-US" dirty="0"/>
              <a:t>The Commission – the ‘bureaucracy monster’?</a:t>
            </a:r>
          </a:p>
          <a:p>
            <a:r>
              <a:rPr lang="en-US" dirty="0"/>
              <a:t>The Parliament – the powerless?</a:t>
            </a:r>
          </a:p>
          <a:p>
            <a:r>
              <a:rPr lang="en-US" dirty="0"/>
              <a:t>The Council – the myth?</a:t>
            </a:r>
          </a:p>
          <a:p>
            <a:endParaRPr lang="en-US" dirty="0"/>
          </a:p>
          <a:p>
            <a:r>
              <a:rPr lang="en-US" dirty="0"/>
              <a:t>How external experts can influence policymaking?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42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When Are External Experts Consulted?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/>
              <a:t>European Commission:</a:t>
            </a:r>
          </a:p>
          <a:p>
            <a:pPr lvl="1"/>
            <a:r>
              <a:rPr lang="en-US" dirty="0"/>
              <a:t>I</a:t>
            </a:r>
            <a:r>
              <a:rPr dirty="0"/>
              <a:t>mpact assessments</a:t>
            </a:r>
          </a:p>
          <a:p>
            <a:pPr lvl="1"/>
            <a:r>
              <a:rPr lang="en-US" dirty="0"/>
              <a:t>R</a:t>
            </a:r>
            <a:r>
              <a:rPr dirty="0"/>
              <a:t>eview</a:t>
            </a:r>
          </a:p>
          <a:p>
            <a:r>
              <a:rPr dirty="0"/>
              <a:t>European Parliament (EPRS):</a:t>
            </a:r>
          </a:p>
          <a:p>
            <a:pPr lvl="1"/>
            <a:r>
              <a:rPr lang="en-US" dirty="0"/>
              <a:t>Research for parliament discussion</a:t>
            </a:r>
            <a:endParaRPr dirty="0"/>
          </a:p>
          <a:p>
            <a:r>
              <a:rPr dirty="0"/>
              <a:t>Committee of the Regions (</a:t>
            </a:r>
            <a:r>
              <a:rPr dirty="0" err="1"/>
              <a:t>CoR</a:t>
            </a:r>
            <a:r>
              <a:rPr dirty="0"/>
              <a:t>):</a:t>
            </a:r>
            <a:endParaRPr lang="en-US" dirty="0"/>
          </a:p>
          <a:p>
            <a:pPr lvl="1"/>
            <a:r>
              <a:rPr lang="en-US" dirty="0"/>
              <a:t>Provide study for policy discussion</a:t>
            </a:r>
            <a:endParaRPr dirty="0"/>
          </a:p>
          <a:p>
            <a:r>
              <a:rPr lang="en-US" dirty="0"/>
              <a:t>Who do the research?</a:t>
            </a:r>
          </a:p>
          <a:p>
            <a:pPr lvl="1"/>
            <a:r>
              <a:rPr lang="en-US" dirty="0"/>
              <a:t>Research institutions, think tanks, consultancy, universities, etc.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Better Regulation Toolbox (Criteria – 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1600" dirty="0"/>
              <a:t>Necessity</a:t>
            </a:r>
          </a:p>
          <a:p>
            <a:pPr lvl="1"/>
            <a:r>
              <a:rPr sz="1600" dirty="0"/>
              <a:t>Does the problem require intervention at the EU level (subsidiarity)?</a:t>
            </a:r>
          </a:p>
          <a:p>
            <a:r>
              <a:rPr lang="en-US" sz="1600" dirty="0"/>
              <a:t>E</a:t>
            </a:r>
            <a:r>
              <a:rPr sz="1600" dirty="0"/>
              <a:t>ffectiveness</a:t>
            </a:r>
          </a:p>
          <a:p>
            <a:pPr lvl="1"/>
            <a:r>
              <a:rPr sz="1600" dirty="0"/>
              <a:t>Will the proposed action achieve the intended policy objectives?</a:t>
            </a:r>
            <a:endParaRPr lang="en-US" sz="1600" dirty="0"/>
          </a:p>
          <a:p>
            <a:r>
              <a:rPr sz="1600" dirty="0"/>
              <a:t>Efficiency</a:t>
            </a:r>
          </a:p>
          <a:p>
            <a:pPr lvl="1"/>
            <a:r>
              <a:rPr sz="1600" dirty="0"/>
              <a:t>Are the benefits of the regulation proportionate to its costs?</a:t>
            </a:r>
          </a:p>
          <a:p>
            <a:r>
              <a:rPr sz="1600" dirty="0"/>
              <a:t>Coherence</a:t>
            </a:r>
          </a:p>
          <a:p>
            <a:pPr lvl="1"/>
            <a:r>
              <a:rPr sz="1600" dirty="0"/>
              <a:t>Is the proposal consistent with other EU policies and existing legislation?</a:t>
            </a:r>
          </a:p>
          <a:p>
            <a:r>
              <a:rPr sz="1600" dirty="0"/>
              <a:t>Proportionality</a:t>
            </a:r>
          </a:p>
          <a:p>
            <a:pPr lvl="1"/>
            <a:r>
              <a:rPr sz="1600" dirty="0"/>
              <a:t>Is the level of intervention appropriate to the scale of the problem?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Better Regulation Toolbox (Criteria – Part 2: Competitiveness)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Competitiveness Check (added in newer Toolbox versions)</a:t>
            </a:r>
          </a:p>
          <a:p>
            <a:r>
              <a:rPr dirty="0"/>
              <a:t>Does the proposed regulation support or hinder the competitiveness of EU businesses?</a:t>
            </a:r>
            <a:endParaRPr lang="en-US" dirty="0"/>
          </a:p>
          <a:p>
            <a:pPr lvl="1"/>
            <a:r>
              <a:rPr dirty="0"/>
              <a:t>Impact on SMEs (Small and Medium-sized Enterprises)</a:t>
            </a:r>
          </a:p>
          <a:p>
            <a:pPr lvl="1"/>
            <a:r>
              <a:rPr dirty="0"/>
              <a:t>Innovation potential</a:t>
            </a:r>
          </a:p>
          <a:p>
            <a:pPr lvl="1"/>
            <a:r>
              <a:rPr dirty="0"/>
              <a:t>Costs to businesses</a:t>
            </a:r>
          </a:p>
          <a:p>
            <a:pPr lvl="1"/>
            <a:r>
              <a:rPr dirty="0"/>
              <a:t>International trade and investment implications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Role of Lobby and Advocacy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Functions</a:t>
            </a:r>
          </a:p>
          <a:p>
            <a:pPr lvl="1"/>
            <a:r>
              <a:rPr dirty="0"/>
              <a:t>Provide expertise and information</a:t>
            </a:r>
          </a:p>
          <a:p>
            <a:pPr lvl="1"/>
            <a:r>
              <a:rPr dirty="0"/>
              <a:t>Represent civil society interests</a:t>
            </a:r>
          </a:p>
          <a:p>
            <a:r>
              <a:rPr lang="en-US" dirty="0"/>
              <a:t>Channels</a:t>
            </a:r>
          </a:p>
          <a:p>
            <a:pPr lvl="1"/>
            <a:r>
              <a:rPr lang="en-US" dirty="0"/>
              <a:t>Expert groups / civil dialogue groups</a:t>
            </a:r>
            <a:endParaRPr dirty="0"/>
          </a:p>
          <a:p>
            <a:pPr lvl="1"/>
            <a:r>
              <a:rPr dirty="0"/>
              <a:t>Public consultations</a:t>
            </a:r>
            <a:endParaRPr lang="en-US" dirty="0"/>
          </a:p>
          <a:p>
            <a:r>
              <a:rPr lang="en-US" dirty="0"/>
              <a:t>Useful datasets: </a:t>
            </a:r>
            <a:r>
              <a:rPr lang="en-US" dirty="0">
                <a:hlinkClick r:id="rId2"/>
              </a:rPr>
              <a:t>Public consultations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Transparency Register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Register of Expert Groups</a:t>
            </a:r>
            <a:endParaRPr lang="en-US" dirty="0"/>
          </a:p>
          <a:p>
            <a:pPr lvl="1"/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48F7-0B36-E505-9025-E7BB7263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Paper 1: Alves, A. M. (2020). Corporate political strategies in Europe: The determinants of firms' access to the European Commission. </a:t>
            </a:r>
            <a:r>
              <a:rPr lang="en-US" sz="2000" i="1" dirty="0"/>
              <a:t>Business and Politics</a:t>
            </a:r>
            <a:r>
              <a:rPr lang="en-US" sz="2000" dirty="0"/>
              <a:t>, 22(2), 307-338.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7FF19-604C-672A-124E-B11CCFD31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Research question: what determine a firm’s access to the European Commission?</a:t>
            </a:r>
          </a:p>
          <a:p>
            <a:r>
              <a:rPr lang="en-US" dirty="0"/>
              <a:t>Dependent variable: Frequency of meetings with the Commission officials</a:t>
            </a:r>
          </a:p>
          <a:p>
            <a:r>
              <a:rPr lang="en-US" dirty="0"/>
              <a:t>Main independent variable: </a:t>
            </a:r>
          </a:p>
          <a:p>
            <a:pPr lvl="1"/>
            <a:r>
              <a:rPr lang="en-US" dirty="0"/>
              <a:t>Experience is the difference in days of register date and the reference date.</a:t>
            </a:r>
          </a:p>
          <a:p>
            <a:pPr lvl="1"/>
            <a:r>
              <a:rPr lang="en-US" dirty="0"/>
              <a:t>Firm’s size</a:t>
            </a:r>
          </a:p>
          <a:p>
            <a:pPr lvl="1"/>
            <a:r>
              <a:rPr lang="en-GB" dirty="0"/>
              <a:t>Brussels presence</a:t>
            </a:r>
          </a:p>
        </p:txBody>
      </p:sp>
    </p:spTree>
    <p:extLst>
      <p:ext uri="{BB962C8B-B14F-4D97-AF65-F5344CB8AC3E}">
        <p14:creationId xmlns:p14="http://schemas.microsoft.com/office/powerpoint/2010/main" val="235056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1454</Words>
  <Application>Microsoft Office PowerPoint</Application>
  <PresentationFormat>On-screen Show (4:3)</PresentationFormat>
  <Paragraphs>135</Paragraphs>
  <Slides>28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Garamond</vt:lpstr>
      <vt:lpstr>Organic</vt:lpstr>
      <vt:lpstr>EU Policy-making and Politics</vt:lpstr>
      <vt:lpstr>My job</vt:lpstr>
      <vt:lpstr>Overview</vt:lpstr>
      <vt:lpstr>EU Policymaking</vt:lpstr>
      <vt:lpstr>When Are External Experts Consulted?</vt:lpstr>
      <vt:lpstr>Better Regulation Toolbox (Criteria – Part 1)</vt:lpstr>
      <vt:lpstr>Better Regulation Toolbox (Criteria – Part 2: Competitiveness)</vt:lpstr>
      <vt:lpstr>Role of Lobby and Advocacy Groups</vt:lpstr>
      <vt:lpstr>Paper 1: Alves, A. M. (2020). Corporate political strategies in Europe: The determinants of firms' access to the European Commission. Business and Politics, 22(2), 307-338.</vt:lpstr>
      <vt:lpstr>Paper 1: Alves, A. M. (2020). Corporate political strategies in Europe: The determinants of firms' access to the European Commission. Business and Politics, 22(2), 307-338.</vt:lpstr>
      <vt:lpstr>Brainstorm some other research questions?</vt:lpstr>
      <vt:lpstr>Part B</vt:lpstr>
      <vt:lpstr>Structure of the CJEU</vt:lpstr>
      <vt:lpstr>Types of Legal Procedures</vt:lpstr>
      <vt:lpstr>Intervention by Member States</vt:lpstr>
      <vt:lpstr>Paper 2: Alves, A. M., Brousseau, E., &amp; Yeung, T. Y. C. (2021). The dynamics of institution building: State aids, the European commission, and the Court of Justice of the European Union. Journal of Comparative Economics, 49(3), 836-859.</vt:lpstr>
      <vt:lpstr>Paper 2: Alves, A. M., Brousseau, E., &amp; Yeung, T. Y. C. (2021). The dynamics of institution building: State aids, the European commission, and the Court of Justice of the European Union. Journal of Comparative Economics, 49(3), 836-859.</vt:lpstr>
      <vt:lpstr>Paper 2: Alves, A. M., Brousseau, E., &amp; Yeung, T. Y. C. (2021). The dynamics of institution building: State aids, the European commission, and the Court of Justice of the European Union. Journal of Comparative Economics, 49(3), 836-859.</vt:lpstr>
      <vt:lpstr>Paper 2: Alves, A. M., Brousseau, E., &amp; Yeung, T. Y. C. (2021). The dynamics of institution building: State aids, the European commission, and the Court of Justice of the European Union. Journal of Comparative Economics, 49(3), 836-859.</vt:lpstr>
      <vt:lpstr>Paper 3: Yeung, T. Y. C., Ovádek, M., &amp; Lampach, N. (2022). Time efficiency as a measure of court performance: evidence from the Court of Justice of the European Union. European Journal of Law and Economics, 53(2), 209-234.</vt:lpstr>
      <vt:lpstr>Paper 3: Yeung, T. Y. C., Ovádek, M., &amp; Lampach, N. (2022). Time efficiency as a measure of court performance: evidence from the Court of Justice of the European Union. European Journal of Law and Economics, 53(2), 209-234.</vt:lpstr>
      <vt:lpstr>Paper 3: Yeung, T. Y. C., Ovádek, M., &amp; Lampach, N. (2022). Time efficiency as a measure of court performance: evidence from the Court of Justice of the European Union. European Journal of Law and Economics, 53(2), 209-234.</vt:lpstr>
      <vt:lpstr>Paper 3: Yeung, T. Y. C., Ovádek, M., &amp; Lampach, N. (2022). Time efficiency as a measure of court performance: evidence from the Court of Justice of the European Union. European Journal of Law and Economics, 53(2), 209-234.</vt:lpstr>
      <vt:lpstr>Working paper: What explain the intervention networks at the Court of Justice of the EU?</vt:lpstr>
      <vt:lpstr>PowerPoint Presentation</vt:lpstr>
      <vt:lpstr>PowerPoint Presentation</vt:lpstr>
      <vt:lpstr>Discussion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Timothy Yeung</dc:creator>
  <cp:keywords/>
  <dc:description>generated using python-pptx</dc:description>
  <cp:lastModifiedBy>Timothy Yeung</cp:lastModifiedBy>
  <cp:revision>13</cp:revision>
  <dcterms:created xsi:type="dcterms:W3CDTF">2013-01-27T09:14:16Z</dcterms:created>
  <dcterms:modified xsi:type="dcterms:W3CDTF">2025-05-15T12:55:08Z</dcterms:modified>
  <cp:category/>
</cp:coreProperties>
</file>