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79"/>
  </p:notesMasterIdLst>
  <p:handoutMasterIdLst>
    <p:handoutMasterId r:id="rId80"/>
  </p:handoutMasterIdLst>
  <p:sldIdLst>
    <p:sldId id="1189" r:id="rId2"/>
    <p:sldId id="1441" r:id="rId3"/>
    <p:sldId id="1440" r:id="rId4"/>
    <p:sldId id="1370" r:id="rId5"/>
    <p:sldId id="1448" r:id="rId6"/>
    <p:sldId id="1450" r:id="rId7"/>
    <p:sldId id="1451" r:id="rId8"/>
    <p:sldId id="1452" r:id="rId9"/>
    <p:sldId id="447" r:id="rId10"/>
    <p:sldId id="1015" r:id="rId11"/>
    <p:sldId id="1449" r:id="rId12"/>
    <p:sldId id="734" r:id="rId13"/>
    <p:sldId id="1453" r:id="rId14"/>
    <p:sldId id="1454" r:id="rId15"/>
    <p:sldId id="1455" r:id="rId16"/>
    <p:sldId id="1456" r:id="rId17"/>
    <p:sldId id="1481" r:id="rId18"/>
    <p:sldId id="1458" r:id="rId19"/>
    <p:sldId id="1459" r:id="rId20"/>
    <p:sldId id="1486" r:id="rId21"/>
    <p:sldId id="1482" r:id="rId22"/>
    <p:sldId id="1270" r:id="rId23"/>
    <p:sldId id="1460" r:id="rId24"/>
    <p:sldId id="1484" r:id="rId25"/>
    <p:sldId id="1462" r:id="rId26"/>
    <p:sldId id="1461" r:id="rId27"/>
    <p:sldId id="1463" r:id="rId28"/>
    <p:sldId id="1476" r:id="rId29"/>
    <p:sldId id="1470" r:id="rId30"/>
    <p:sldId id="1418" r:id="rId31"/>
    <p:sldId id="1419" r:id="rId32"/>
    <p:sldId id="1394" r:id="rId33"/>
    <p:sldId id="1420" r:id="rId34"/>
    <p:sldId id="1422" r:id="rId35"/>
    <p:sldId id="951" r:id="rId36"/>
    <p:sldId id="1471" r:id="rId37"/>
    <p:sldId id="1425" r:id="rId38"/>
    <p:sldId id="1472" r:id="rId39"/>
    <p:sldId id="1390" r:id="rId40"/>
    <p:sldId id="1473" r:id="rId41"/>
    <p:sldId id="1444" r:id="rId42"/>
    <p:sldId id="1474" r:id="rId43"/>
    <p:sldId id="1475" r:id="rId44"/>
    <p:sldId id="1477" r:id="rId45"/>
    <p:sldId id="257" r:id="rId46"/>
    <p:sldId id="989" r:id="rId47"/>
    <p:sldId id="1250" r:id="rId48"/>
    <p:sldId id="1378" r:id="rId49"/>
    <p:sldId id="1245" r:id="rId50"/>
    <p:sldId id="1255" r:id="rId51"/>
    <p:sldId id="1223" r:id="rId52"/>
    <p:sldId id="1373" r:id="rId53"/>
    <p:sldId id="1374" r:id="rId54"/>
    <p:sldId id="1375" r:id="rId55"/>
    <p:sldId id="1377" r:id="rId56"/>
    <p:sldId id="1318" r:id="rId57"/>
    <p:sldId id="1478" r:id="rId58"/>
    <p:sldId id="1467" r:id="rId59"/>
    <p:sldId id="1368" r:id="rId60"/>
    <p:sldId id="1485" r:id="rId61"/>
    <p:sldId id="1469" r:id="rId62"/>
    <p:sldId id="1487" r:id="rId63"/>
    <p:sldId id="1107" r:id="rId64"/>
    <p:sldId id="1112" r:id="rId65"/>
    <p:sldId id="1113" r:id="rId66"/>
    <p:sldId id="1114" r:id="rId67"/>
    <p:sldId id="1115" r:id="rId68"/>
    <p:sldId id="1116" r:id="rId69"/>
    <p:sldId id="1117" r:id="rId70"/>
    <p:sldId id="1120" r:id="rId71"/>
    <p:sldId id="1118" r:id="rId72"/>
    <p:sldId id="1119" r:id="rId73"/>
    <p:sldId id="1479" r:id="rId74"/>
    <p:sldId id="1488" r:id="rId75"/>
    <p:sldId id="1480" r:id="rId76"/>
    <p:sldId id="1446" r:id="rId77"/>
    <p:sldId id="1447" r:id="rId78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D25D9B-CC7F-0A14-4FDE-79830F84B4DB}" name="Giorgio Zanarone" initials="GZ" userId="S::Giorgio.Zanarone@unil.ch::65ee3c41-4c7d-4ca3-9572-70592fc18931" providerId="AD"/>
  <p188:author id="{19AFE5B4-6A3A-F71B-845A-C362B259B4EC}" name="Giorgio Zanarone" initials="GZ" userId="049c9e9ffd437a29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orgio Zanarone" initials="GZ" lastIdx="3" clrIdx="0"/>
  <p:cmAuthor id="2" name="gzanarone" initials="g" lastIdx="34" clrIdx="1"/>
  <p:cmAuthor id="3" name="Zanarone, Giorgio" initials="ZG" lastIdx="36" clrIdx="2"/>
  <p:cmAuthor id="4" name="Ricard Gil" initials="RG" lastIdx="3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00"/>
    <a:srgbClr val="7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5" autoAdjust="0"/>
    <p:restoredTop sz="92326" autoAdjust="0"/>
  </p:normalViewPr>
  <p:slideViewPr>
    <p:cSldViewPr>
      <p:cViewPr varScale="1">
        <p:scale>
          <a:sx n="76" d="100"/>
          <a:sy n="76" d="100"/>
        </p:scale>
        <p:origin x="153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74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Relationship Id="rId86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862" cy="495873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5873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9FE3F2E-7CC2-4660-99D9-DCB768756BFF}" type="datetimeFigureOut">
              <a:rPr lang="es-ES"/>
              <a:pPr>
                <a:defRPr/>
              </a:pPr>
              <a:t>14/05/2025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9430814"/>
            <a:ext cx="2945862" cy="495873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294" y="9430814"/>
            <a:ext cx="2945862" cy="495873"/>
          </a:xfrm>
          <a:prstGeom prst="rect">
            <a:avLst/>
          </a:prstGeom>
        </p:spPr>
        <p:txBody>
          <a:bodyPr vert="horz" wrap="square" lIns="94650" tIns="47325" rIns="94650" bIns="473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273B272-6CA6-42AE-84E4-7046FC51320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46187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862" cy="49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50" tIns="47325" rIns="94650" bIns="473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1"/>
            <a:ext cx="2945862" cy="49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50" tIns="47325" rIns="94650" bIns="473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5776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984" y="4715409"/>
            <a:ext cx="5435708" cy="446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50" tIns="47325" rIns="94650" bIns="47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814"/>
            <a:ext cx="2945862" cy="49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50" tIns="47325" rIns="94650" bIns="4732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50" tIns="47325" rIns="94650" bIns="473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555E446-BFBF-4A89-A39B-61BC6BBB21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450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D09EEE-1786-48C9-8E0D-62D6862C4371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773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1A68C-73C8-7F76-9EF7-C292DE29B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72ED1E5C-B308-A0AF-3BAD-99F58402CB8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4995FAE-DDAB-7587-2BF5-A101227D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0BB10E4D-5759-C45E-2302-DB3436EE4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407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02ACD-8320-21A2-6153-4F2870386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77F3D456-D44F-0083-217F-D21F2248D7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253" indent="-2841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243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377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08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640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773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05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037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5D8D04-9435-4209-9926-D1E0AA66C3D5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D9153273-705A-8738-29A7-C85CC0367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A0F9D644-2DD7-2C0F-9803-EDC06427BF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379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7A40C-86F7-4FD1-D04B-19C3673BA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FD8B4A35-77FC-050E-0A44-2002FEB370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253" indent="-2841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243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377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08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640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773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05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037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5D8D04-9435-4209-9926-D1E0AA66C3D5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38264008-707D-C6A1-6DA3-D0A6B879E9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CFAA1613-3750-39B0-7C42-8DF00ECBB1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889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3045A-CE84-9828-EDC1-421195E5C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DD339A86-AC1C-790C-0ADD-805EE7A11B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253" indent="-2841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243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377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08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640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773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05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037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5D8D04-9435-4209-9926-D1E0AA66C3D5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2D1940CF-186D-0A87-9CED-B8F418D4BF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B20F6DF0-47FD-47D8-FC83-16F4EB4AC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93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293A1-E02F-406F-EEEC-E197F34D2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A51E0EF0-6E5C-AB42-28A0-FCF68A5A409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CC7F4328-FA02-663D-D6E7-B46F196DB0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34E5AEAA-8E92-87C1-1E77-FACBB06A7B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910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77622-AB06-6D82-032F-E696BBD42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ECF7BB5B-4E6B-3CC4-B70C-E8FFA62C3F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253" indent="-2841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243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377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08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640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773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05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037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5D8D04-9435-4209-9926-D1E0AA66C3D5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A30BBC4B-8CAE-87FD-921C-254348F9EF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DA8431DF-FCFC-DAF1-D8C7-2E0801A121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111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C9FA1-D1C5-4A3F-B7F0-566FFB864E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566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3DA76-A2DF-822C-D205-1027C9E7F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34348534-8610-573F-7906-E1CAA9727E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253" indent="-2841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243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377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08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640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773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05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037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90D551-5E8B-4810-A020-45A3A37645CF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0A24C96E-0AE2-4DCD-112E-9E8CDF54D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DE86F6FB-D4B6-19B6-A89E-14B2C9578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06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08C5F-535E-C7B4-D3B0-965212210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1EF7D5D5-9E32-6255-9B8B-48A6B35FB9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253" indent="-2841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243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377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08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640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773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05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037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90D551-5E8B-4810-A020-45A3A37645CF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4D20AC7A-3236-8457-9D7B-6623D44A4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48CFB71E-BD95-0A7B-81D7-7DD21A18B7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558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C44CB-718B-1B0B-CEAD-D05790104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E3E41B5B-19D5-9512-03CD-2DFE145C72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253" indent="-2841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243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377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08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640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773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05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037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90D551-5E8B-4810-A020-45A3A37645CF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7278BF34-03AD-129A-BD44-40188A662D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C24CA946-9849-DD52-3ABF-D2782B09EF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209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407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D4B4E-7084-DEF6-0453-14478AE65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BB14D9D5-6501-7C3F-C28B-DC8CA1E00C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253" indent="-2841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243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377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08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640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773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05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037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5D8D04-9435-4209-9926-D1E0AA66C3D5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191D0829-43F0-B7AD-9CAF-D5181D0102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01435764-C3AA-2B21-0A9A-C02CBAD2C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551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FC044-63CF-3A9F-8E57-AC41B7F8A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81247181-0CC8-3E9F-0CF2-C7716AF89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253" indent="-2841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243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377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08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640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773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05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037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90D551-5E8B-4810-A020-45A3A37645CF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69522FA7-477B-7711-51DD-EA25582D2F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D8313234-93AF-9588-AE49-E6C68910A2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39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E8746-D412-9339-C9F1-BB6B07C5B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0FAA7E82-C579-6D82-2065-C87203EA5EB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AB07969B-7B19-F5CD-14EC-FC332E0273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D1D0E173-DF92-B88F-D6B5-509F44A995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75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C048F-C7F7-013A-C7F8-DE45BAE9D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61C40EA7-5B2D-974E-BC52-68F25588EE9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AF8A6CDE-CA05-11A5-06F3-FF04E8DFE8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1BD6E1C4-6052-EE95-AAA3-5C82445DD4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20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3DF09-3096-B2A7-64B5-410F8AF49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50740550-3E14-40DF-F68A-4BB483789E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1591397C-428F-41AF-DD59-AD9A9D6155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B7EE1DEA-2A8B-8CCD-1158-0FCBB0A036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290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F371E-2140-BAFB-D233-BF4098AFC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26511DE7-0E44-ABC3-9EDB-83244A53C4A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4CA25A3E-5FED-B3C0-99D5-970EB97F08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993F917B-FDFE-4FDC-384C-9872A68702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14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7460B-C121-166B-96F2-CF6B562FA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633378F1-CDB7-6F09-FF52-C88743C9588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D513AF-AE18-98E6-A4AD-1C1380465A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4830FE5B-4066-BACB-C1FA-D11E4873C2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91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0584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12D5D7-3344-4872-8286-C18536B91D5E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151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12D5D7-3344-4872-8286-C18536B91D5E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67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200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12D5D7-3344-4872-8286-C18536B91D5E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605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578566-33FF-4C64-81F4-BBB07F473DA8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80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55E446-BFBF-4A89-A39B-61BC6BBB21DE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2000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4856E-F362-03A0-B640-CA165BA21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55196EE5-89EE-AB6B-CBD4-998DB004316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0BFE83B-4A72-49F1-B121-48B94820D922}" type="slidenum">
              <a:rPr lang="en-US" altLang="en-US"/>
              <a:pPr algn="r" eaLnBrk="1" hangingPunct="1"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9C253FFB-9270-0370-8F64-C20B1E8DBD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8034A2DA-962C-51F3-8E31-391773172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None/>
            </a:pPr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1861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578566-33FF-4C64-81F4-BBB07F473DA8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7124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025C5-011A-AE71-3ABE-88F58C299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46D3000-18D6-667E-14FD-74365A3CD3C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0BFE83B-4A72-49F1-B121-48B94820D922}" type="slidenum">
              <a:rPr lang="en-US" altLang="en-US"/>
              <a:pPr algn="r" eaLnBrk="1" hangingPunct="1"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E086D02E-22F9-0163-128F-B11771E295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A7FD3125-7A70-F829-961F-2C870473A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None/>
            </a:pPr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9561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0BFE83B-4A72-49F1-B121-48B94820D922}" type="slidenum">
              <a:rPr lang="en-US" altLang="en-US"/>
              <a:pPr algn="r" eaLnBrk="1" hangingPunct="1"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None/>
            </a:pPr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273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FA07D-31D4-E46E-F261-EEEFE6282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52877DA8-A725-D9A5-AAAB-80C7D5809D3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A8C49FC0-F4D7-3FDD-4BD2-E4EA4877AC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028E7FEB-86E3-9EE7-6D4E-686E631020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0120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D09EEE-1786-48C9-8E0D-62D6862C4371}" type="slidenum">
              <a:rPr lang="en-US" altLang="en-US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144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C107A-878F-258C-7A1D-58678E767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90C05984-FC74-5FD4-AC7C-0901CF942F8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0BFE83B-4A72-49F1-B121-48B94820D922}" type="slidenum">
              <a:rPr lang="en-US" altLang="en-US"/>
              <a:pPr algn="r" eaLnBrk="1" hangingPunct="1"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016160FB-9B93-A7E0-21B5-811692667F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85BCA33-202F-F409-13A2-E5F05A2D2D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None/>
            </a:pPr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41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9989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50429-453F-CBE9-4416-D3A716156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516C487F-B5DE-2531-615B-2F99D371C7B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0BFE83B-4A72-49F1-B121-48B94820D922}" type="slidenum">
              <a:rPr lang="en-US" altLang="en-US"/>
              <a:pPr algn="r" eaLnBrk="1" hangingPunct="1"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749CBF8C-0183-A30C-8DE2-D0FDC5EC53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22F788A9-E088-E427-FB19-551B6BB5F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None/>
            </a:pPr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286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78F54-10E3-D2C6-AD26-799FC192B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FB624117-0C2B-8F61-FCB1-5306E804C8C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9D7D784F-51C5-9A91-C942-50B1B3B627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4478D016-954C-A9CD-3CC7-DAF7369C58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0047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872" indent="-27572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881" indent="-22057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4033" indent="-22057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5185" indent="-22057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338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490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642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794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07E445-D86F-4779-9F9F-163CC8AF9D16}" type="slidenum">
              <a:rPr lang="en-US" altLang="fr-FR"/>
              <a:pPr>
                <a:spcBef>
                  <a:spcPct val="0"/>
                </a:spcBef>
              </a:pPr>
              <a:t>45</a:t>
            </a:fld>
            <a:endParaRPr lang="en-US" altLang="fr-FR" dirty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3288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872" indent="-27572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881" indent="-22057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4033" indent="-22057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5185" indent="-22057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338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490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642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794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D49893-30F2-483C-B6E5-2CE028CCCABB}" type="slidenum">
              <a:rPr lang="en-US" altLang="fr-FR"/>
              <a:pPr>
                <a:spcBef>
                  <a:spcPct val="0"/>
                </a:spcBef>
              </a:pPr>
              <a:t>46</a:t>
            </a:fld>
            <a:endParaRPr lang="en-US" altLang="fr-FR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4418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01065-60EF-D1F9-9F89-5230DA6EE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E27AE021-D6D6-22B5-E3D3-AD930BE50B9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47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69DE0ADE-51C6-C178-55F9-0FA87B5F0E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BC1F95F-728A-723D-27A8-985AEEF15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1260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7E9E0-78F5-782F-6E2E-F9158A69F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891ADB89-EA21-6249-4174-3BE8B11515E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48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F8ECCD8F-BFC1-ED0E-D2E5-39D0EDF831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5F5CBF2-EA1E-1BE1-2E86-0B4F9B9908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None/>
            </a:pPr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428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49</a:t>
            </a:fld>
            <a:endParaRPr lang="en-US" altLang="fr-FR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12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01557-2BFD-3DF1-EE70-5453256CE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70646AE0-4CFF-9146-548F-DF4827FA4E4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50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C62FE6DE-5B21-6F5D-D88B-6FB03D4B4B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F37369B-9B78-BCD9-117F-8631170CF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630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51</a:t>
            </a:fld>
            <a:endParaRPr lang="en-US" altLang="fr-FR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8485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BDAB5-852C-4B40-B1BE-167F5A4F0589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304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CDB31-7E79-7E94-AE02-FDD8F05C8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BC06FE1A-B064-4214-F49C-1B4C61BF324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92BFB5E3-F6AB-C498-226D-DFF68E6F4E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697D5F7A-C680-6504-BA57-BAB1EB6464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4756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BDAB5-852C-4B40-B1BE-167F5A4F0589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9376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BDAB5-852C-4B40-B1BE-167F5A4F0589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719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BDAB5-852C-4B40-B1BE-167F5A4F0589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503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7E469-8C73-3E5C-F0AB-03894FC2F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06BB4521-8853-EC59-2F55-37C80E3855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56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164C9073-7798-2C1D-0221-67EA60F69A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A4CE2FED-D130-74D3-25EB-A38B73F50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0063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F1BEB-665D-C715-4A9C-9D68C691F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B1F3F341-EA88-F9EB-465F-0F0A7F01FD0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57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6A9D121B-1EED-109F-9978-792D6DB92D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D9B0DF9B-C99F-1D8E-6184-D93D17C22B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0011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69084-353B-5421-C98E-573CA81BB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76924AED-48AA-DD79-218B-F4A8072088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253" indent="-2841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243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377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08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640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773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05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037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5D8D04-9435-4209-9926-D1E0AA66C3D5}" type="slidenum">
              <a:rPr lang="en-US" altLang="en-US" smtClean="0"/>
              <a:pPr/>
              <a:t>58</a:t>
            </a:fld>
            <a:endParaRPr lang="en-US" altLang="en-US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A5610C1B-92CE-49FE-E05A-E20139E36B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D500015D-1BD7-9C55-1626-4FA868A8E4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29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1B150-30BE-7A80-17ED-B9B8B763B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F13B9AD4-E2EB-50C8-A99A-19FF567212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253" indent="-2841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243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377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08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640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773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05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037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5D8D04-9435-4209-9926-D1E0AA66C3D5}" type="slidenum">
              <a:rPr lang="en-US" altLang="en-US" smtClean="0"/>
              <a:pPr/>
              <a:t>61</a:t>
            </a:fld>
            <a:endParaRPr lang="en-US" altLang="en-US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366FCD09-3C4E-4983-EDC9-A8CAEC33FC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71C1B8A2-C2D8-0C6C-E835-D1DF1F5BA5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963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907DB-B1E3-B5ED-1769-08B65F17B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B4722AF0-C0FD-C9BC-35F3-FC15D15FFD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253" indent="-2841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243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377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08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640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773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05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037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90D551-5E8B-4810-A020-45A3A37645CF}" type="slidenum">
              <a:rPr lang="en-US" altLang="en-US" smtClean="0"/>
              <a:pPr/>
              <a:t>62</a:t>
            </a:fld>
            <a:endParaRPr lang="en-US" altLang="en-US"/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F3CD10BD-B6EE-E2DB-C7AC-9E29B50C0C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CF712254-EF9E-D91D-2C01-4D7FF98DF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076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8C7A0-752E-EDA3-21CA-C2C00D612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168181D0-9093-1EAD-390D-E09A2822DE6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63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490ADE83-274F-C36A-D4D7-2EE3B5BDF0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5FF6EC58-E2CA-BBB3-2E31-2BEEB11C4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865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338CD-33C5-54EE-9CF9-3A2A4337F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856A160D-B800-4D0A-34DB-6E3D420FF3C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64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27C5A378-74F7-FE2F-92F0-CFF9509D8E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49B2B187-CF06-AF1D-DA79-75F4653A8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48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927A2-9F36-0B60-2B25-5AEC8FBFB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57B18884-37C3-FA3C-4015-F816B3F414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253" indent="-2841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243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377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08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640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773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05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037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90D551-5E8B-4810-A020-45A3A37645CF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6A321E16-631B-AE46-FE2B-A4E1FB6951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FE23FBC4-BC72-9367-8B2A-D2CDA2FD7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998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EF06A-E76F-F035-1AFC-5D028E4FB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D403A0C3-1644-1F7C-E2CF-B74A2D7B0D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65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7A78885F-B15E-7CD8-15C7-97396FFE6C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511B048C-AD5A-4B90-CC44-3CAB848F7F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413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46CC7-8E89-5185-1423-AE0D6873B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DEE07BA3-135D-0496-AF46-C10AFEA89EE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66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4737981-72C3-357F-77BB-F302CE29F7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35373767-6C52-AC46-27B9-A40D882916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9185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45ADC-13F0-C9ED-124A-35B933E51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B02DAB8B-4A09-3390-F5B7-B8B525E9226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67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F4B66F84-1B26-9F8E-A232-1E52F34E6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5B2CBAB2-783F-34EE-3270-BCE9745112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2465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A3B36-5CB0-7E5F-D122-49340168D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6B242400-11CB-892A-6F3A-25D846D5CB4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68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F43A3692-B0AF-1360-19BC-D10E5C7D23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77AA2F8D-F1A9-1207-884A-396C8381CE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574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8E3A9-9F9C-10E6-FE6B-A3B76F2B4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3F297EE-81FB-D344-BFDB-A1D37CE89BE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69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B01805EE-ED55-C5BB-5062-2FA97A2109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B04C4210-53CC-9EEB-2D78-4AF5711C29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891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ACDA2-55AE-2EF4-40F6-E39A749E0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18BCF0C1-1CD5-B2EA-A91A-4268259BCAC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70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3A2899F4-A3E5-724B-3645-9F719C44C7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085CB060-0B34-4A45-8901-0D161DBED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71851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65ED4-EEA1-B9D2-F3CC-A174CC9BC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76004E44-6905-3675-F1FF-1A224A762EE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71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FEE39830-7E7F-14F0-9063-E5F14D5FF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446FBDBD-4F62-D221-31B3-4B049EDC4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75350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32C84-F8C2-48E5-F5AD-2CF0A55E2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9072F3F-8BDF-3853-3945-E4DAF892A73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72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7CA75A90-D848-2766-AA06-6FBA3B44BD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9FCA9CF4-023E-0B18-901D-D8ADE0173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4949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55B8A-F29A-9CEF-A871-D5BB160C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0EB9D1FC-07A7-6DCA-173D-83C6BCADAD8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8" tIns="45664" rIns="91328" bIns="4566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7BDAB5-852C-4B40-B1BE-167F5A4F0589}" type="slidenum">
              <a:rPr lang="en-US" altLang="fr-FR"/>
              <a:pPr algn="r" eaLnBrk="1" hangingPunct="1">
                <a:spcBef>
                  <a:spcPct val="0"/>
                </a:spcBef>
              </a:pPr>
              <a:t>75</a:t>
            </a:fld>
            <a:endParaRPr lang="en-US" altLang="fr-F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EDE91B3-7703-5802-FEB6-D0A2C57798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4340516-3FB5-B5D3-47AE-5D0DFFC4D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778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872" indent="-27572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2881" indent="-22057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4033" indent="-22057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5185" indent="-22057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6338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7490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8642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9794" indent="-220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07E445-D86F-4779-9F9F-163CC8AF9D16}" type="slidenum">
              <a:rPr lang="en-US" altLang="fr-FR"/>
              <a:pPr>
                <a:spcBef>
                  <a:spcPct val="0"/>
                </a:spcBef>
              </a:pPr>
              <a:t>76</a:t>
            </a:fld>
            <a:endParaRPr lang="en-US" altLang="fr-FR" dirty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364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579EE-9527-2074-912A-2C48E1D7F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DDA4C063-B89D-43C5-860B-CB1D0F4D8C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253" indent="-2841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243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377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08" indent="-2269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640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773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6905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037" indent="-2269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5D8D04-9435-4209-9926-D1E0AA66C3D5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E9F94556-2421-335E-41A2-58BE87DA3A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8FBDB41D-92A3-E19D-1875-BBFDB3205F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9630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77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878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9731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731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731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731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73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73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73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73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607A6F-DD69-4CA9-A565-CB1538AC0DC2}" type="slidenum">
              <a:rPr lang="en-GB" altLang="en-US" sz="1400"/>
              <a:pPr>
                <a:spcBef>
                  <a:spcPct val="0"/>
                </a:spcBef>
              </a:pPr>
              <a:t>10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1863245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5AAD2-E161-76DB-8126-509676F8D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4FEA879B-E02A-5D19-070F-7AAACC16E2B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0294" y="9430814"/>
            <a:ext cx="2945862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50" tIns="47325" rIns="94650" bIns="4732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9B3349-B04C-41F9-B26E-0EB8AE856CA9}" type="slidenum">
              <a:rPr lang="en-US" altLang="en-US"/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AFC610A7-9ADF-3AF8-328A-36776D4784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817E7633-D8AE-6C12-7F98-B748093991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0DC5A-A30B-4044-8462-19A391C8B4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46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4910A-5717-4ED4-980A-386CE5F7A7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3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5C67D-318F-4211-BF2F-F6EA832B35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050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AF2992-644E-43EA-8993-5FEC9A9406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61369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192A1-4E89-4964-B51F-482DB6C4F1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94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7B893-23D2-422D-90F0-488EE661A2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24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3AC38-8412-4F8B-BEEC-7DFBFE3EAF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797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6E529-B743-41B6-A5F5-12F29D5A6C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36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F6984-1C37-4F74-AF91-26DD38F63A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955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0820E-5092-477D-AC01-D14A144C02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0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62629-FE5E-4FB0-A8A7-9936800595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00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3AA9B-5808-4552-868D-007AB5A7D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62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Modifiez le style du titre</a:t>
            </a:r>
            <a:endParaRPr lang="en-US" altLang="en-US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Modifiez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  <a:endParaRPr lang="en-US" alt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CCEC6C7-174A-4BE1-B2CB-55829E22F1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emf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4.em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1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447800"/>
            <a:ext cx="8763000" cy="1447800"/>
          </a:xfrm>
          <a:noFill/>
        </p:spPr>
        <p:txBody>
          <a:bodyPr/>
          <a:lstStyle/>
          <a:p>
            <a:pPr eaLnBrk="1" hangingPunct="1"/>
            <a:r>
              <a:rPr lang="en-US" altLang="en-US" sz="2600" b="1" noProof="1">
                <a:cs typeface="Times New Roman" panose="02020603050405020304" pitchFamily="18" charset="0"/>
              </a:rPr>
              <a:t>The Governance of Contractual Relationships:</a:t>
            </a:r>
            <a:br>
              <a:rPr lang="en-US" altLang="en-US" sz="2600" b="1" noProof="1">
                <a:cs typeface="Times New Roman" panose="02020603050405020304" pitchFamily="18" charset="0"/>
              </a:rPr>
            </a:br>
            <a:r>
              <a:rPr lang="en-US" altLang="en-US" sz="2600" b="1" noProof="1">
                <a:cs typeface="Times New Roman" panose="02020603050405020304" pitchFamily="18" charset="0"/>
              </a:rPr>
              <a:t>Past, Present and Future</a:t>
            </a:r>
            <a:endParaRPr lang="en-US" altLang="en-US" sz="2600" noProof="1"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276600"/>
            <a:ext cx="7772400" cy="1371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600" noProof="1">
                <a:solidFill>
                  <a:schemeClr val="tx1"/>
                </a:solidFill>
              </a:rPr>
              <a:t>Giorgio Zanarone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i="1" noProof="1">
                <a:solidFill>
                  <a:schemeClr val="tx1"/>
                </a:solidFill>
              </a:rPr>
              <a:t>HEC Lausanne, University of Lausanne</a:t>
            </a:r>
          </a:p>
        </p:txBody>
      </p:sp>
      <p:sp>
        <p:nvSpPr>
          <p:cNvPr id="5124" name="Line 19"/>
          <p:cNvSpPr>
            <a:spLocks noChangeShapeType="1"/>
          </p:cNvSpPr>
          <p:nvPr/>
        </p:nvSpPr>
        <p:spPr bwMode="auto">
          <a:xfrm>
            <a:off x="609600" y="2895600"/>
            <a:ext cx="777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5800" y="5924490"/>
            <a:ext cx="792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  <a:latin typeface="Palatino Linotype"/>
                <a:cs typeface="Times New Roman" panose="02020603050405020304" pitchFamily="18" charset="0"/>
              </a:rPr>
              <a:t>IOEA Lecture, </a:t>
            </a:r>
            <a:r>
              <a:rPr lang="en-US" sz="2000" b="1" noProof="1">
                <a:solidFill>
                  <a:prstClr val="black"/>
                </a:solidFill>
                <a:latin typeface="Palatino Linotype"/>
                <a:cs typeface="Times New Roman" panose="02020603050405020304" pitchFamily="18" charset="0"/>
              </a:rPr>
              <a:t>May 14, 2025</a:t>
            </a:r>
          </a:p>
        </p:txBody>
      </p:sp>
    </p:spTree>
    <p:extLst>
      <p:ext uri="{BB962C8B-B14F-4D97-AF65-F5344CB8AC3E}">
        <p14:creationId xmlns:p14="http://schemas.microsoft.com/office/powerpoint/2010/main" val="93034895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277813"/>
            <a:ext cx="8153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Real vs. theoretical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800600"/>
          </a:xfrm>
        </p:spPr>
        <p:txBody>
          <a:bodyPr>
            <a:normAutofit/>
          </a:bodyPr>
          <a:lstStyle/>
          <a:p>
            <a:pPr marL="57150" indent="0" eaLnBrk="1" hangingPunct="1">
              <a:lnSpc>
                <a:spcPct val="90000"/>
              </a:lnSpc>
              <a:buNone/>
            </a:pPr>
            <a:endParaRPr lang="en-US" sz="2600" u="sng" dirty="0">
              <a:ea typeface="ＭＳ Ｐゴシック" panose="020B0600070205080204" pitchFamily="34" charset="-128"/>
              <a:cs typeface="Tahoma" pitchFamily="34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300" dirty="0"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E2DF27-2CD2-1A4C-2F5A-84A0B4943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047834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11D38C-3542-931C-2DDD-FB373D240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855" y="1981200"/>
            <a:ext cx="3505200" cy="2232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5E015B-BEA3-CE4C-D21C-DB04C2987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4724400"/>
            <a:ext cx="2705100" cy="1695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09DEBE-120F-8839-319C-66427733D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900" y="4829482"/>
            <a:ext cx="2857500" cy="1600200"/>
          </a:xfrm>
          <a:prstGeom prst="rect">
            <a:avLst/>
          </a:prstGeom>
        </p:spPr>
      </p:pic>
      <p:sp>
        <p:nvSpPr>
          <p:cNvPr id="4" name="AutoShape 1033">
            <a:extLst>
              <a:ext uri="{FF2B5EF4-FFF2-40B4-BE49-F238E27FC236}">
                <a16:creationId xmlns:a16="http://schemas.microsoft.com/office/drawing/2014/main" id="{5E271ABF-1C99-1668-66C1-A4BA84ADCEAF}"/>
              </a:ext>
            </a:extLst>
          </p:cNvPr>
          <p:cNvSpPr>
            <a:spLocks noChangeArrowheads="1"/>
          </p:cNvSpPr>
          <p:nvPr/>
        </p:nvSpPr>
        <p:spPr bwMode="auto">
          <a:xfrm rot="20066472">
            <a:off x="3869155" y="4345946"/>
            <a:ext cx="1923588" cy="373978"/>
          </a:xfrm>
          <a:prstGeom prst="leftArrow">
            <a:avLst>
              <a:gd name="adj1" fmla="val 50000"/>
              <a:gd name="adj2" fmla="val 68750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en-US" sz="1800">
              <a:latin typeface="+mn-lt"/>
            </a:endParaRPr>
          </a:p>
        </p:txBody>
      </p:sp>
      <p:sp>
        <p:nvSpPr>
          <p:cNvPr id="5" name="AutoShape 1033">
            <a:extLst>
              <a:ext uri="{FF2B5EF4-FFF2-40B4-BE49-F238E27FC236}">
                <a16:creationId xmlns:a16="http://schemas.microsoft.com/office/drawing/2014/main" id="{C80CD909-2928-5AB7-DE90-594854EE08D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992748" y="5562599"/>
            <a:ext cx="1226953" cy="309409"/>
          </a:xfrm>
          <a:prstGeom prst="leftArrow">
            <a:avLst>
              <a:gd name="adj1" fmla="val 50000"/>
              <a:gd name="adj2" fmla="val 68750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en-US" sz="1800">
              <a:latin typeface="+mn-lt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18271B5-A774-E3DA-FE88-F87A354B83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800"/>
            <a:ext cx="2412023" cy="18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535716-C5D2-6B7C-C075-C29E90B495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2292" y="2505076"/>
            <a:ext cx="1314450" cy="1514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CFB0C5-65EF-8829-ECB9-BADD8F27FAE7}"/>
              </a:ext>
            </a:extLst>
          </p:cNvPr>
          <p:cNvSpPr txBox="1"/>
          <p:nvPr/>
        </p:nvSpPr>
        <p:spPr>
          <a:xfrm>
            <a:off x="1717317" y="4143223"/>
            <a:ext cx="469802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Theoretical </a:t>
            </a:r>
          </a:p>
          <a:p>
            <a:pPr algn="ctr"/>
            <a:r>
              <a:rPr lang="en-US" sz="2800" dirty="0">
                <a:latin typeface="+mn-lt"/>
              </a:rPr>
              <a:t>(and sometimes real too)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BC9418-1BA4-5EF7-62F2-CB093C8EB10F}"/>
              </a:ext>
            </a:extLst>
          </p:cNvPr>
          <p:cNvSpPr txBox="1"/>
          <p:nvPr/>
        </p:nvSpPr>
        <p:spPr>
          <a:xfrm>
            <a:off x="4696147" y="1752600"/>
            <a:ext cx="399065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Real </a:t>
            </a:r>
          </a:p>
          <a:p>
            <a:pPr algn="ctr"/>
            <a:r>
              <a:rPr lang="en-US" sz="2800" dirty="0">
                <a:latin typeface="+mn-lt"/>
              </a:rPr>
              <a:t>(most of the times)</a:t>
            </a:r>
          </a:p>
        </p:txBody>
      </p:sp>
    </p:spTree>
    <p:extLst>
      <p:ext uri="{BB962C8B-B14F-4D97-AF65-F5344CB8AC3E}">
        <p14:creationId xmlns:p14="http://schemas.microsoft.com/office/powerpoint/2010/main" val="159693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CA0C61B-E2C6-1B32-A9B2-7BE761253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87AD816-8B49-1354-9318-CB233918EB9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noProof="1"/>
              <a:t>Enter governance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39" name="Rectangle 3">
                <a:extLst>
                  <a:ext uri="{FF2B5EF4-FFF2-40B4-BE49-F238E27FC236}">
                    <a16:creationId xmlns:a16="http://schemas.microsoft.com/office/drawing/2014/main" id="{4BD0ED1A-58D1-A506-A479-CBB2A33141FD}"/>
                  </a:ext>
                </a:extLst>
              </p:cNvPr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457200" y="1219200"/>
                <a:ext cx="8458200" cy="5105400"/>
              </a:xfrm>
            </p:spPr>
            <p:txBody>
              <a:bodyPr/>
              <a:lstStyle/>
              <a:p>
                <a:pPr eaLnBrk="1" hangingPunct="1">
                  <a:defRPr/>
                </a:pPr>
                <a:endParaRPr lang="es-ES" altLang="es-ES_tradnl" sz="1500" dirty="0"/>
              </a:p>
              <a:p>
                <a:pPr eaLnBrk="1" hangingPunct="1">
                  <a:defRPr/>
                </a:pPr>
                <a:r>
                  <a:rPr lang="en-US" altLang="es-ES_tradnl" sz="2800" dirty="0"/>
                  <a:t>“If markets were perfect, would we need firms?”</a:t>
                </a:r>
                <a:endParaRPr lang="es-ES" altLang="es-ES_tradnl" sz="2800" dirty="0"/>
              </a:p>
              <a:p>
                <a:pPr eaLnBrk="1" hangingPunct="1">
                  <a:defRPr/>
                </a:pPr>
                <a:endParaRPr lang="es-ES" altLang="es-ES_tradnl" dirty="0"/>
              </a:p>
              <a:p>
                <a:pPr eaLnBrk="1" hangingPunct="1">
                  <a:defRPr/>
                </a:pPr>
                <a:endParaRPr lang="es-ES" altLang="es-ES_tradnl" dirty="0"/>
              </a:p>
              <a:p>
                <a:pPr eaLnBrk="1" hangingPunct="1">
                  <a:defRPr/>
                </a:pPr>
                <a:endParaRPr lang="es-ES" altLang="es-ES_tradnl" dirty="0"/>
              </a:p>
              <a:p>
                <a:pPr eaLnBrk="1" hangingPunct="1">
                  <a:defRPr/>
                </a:pPr>
                <a:endParaRPr lang="es-ES" altLang="es-ES_tradnl" sz="1500" dirty="0"/>
              </a:p>
              <a:p>
                <a:pPr eaLnBrk="1" hangingPunct="1">
                  <a:defRPr/>
                </a:pPr>
                <a:endParaRPr lang="es-ES" altLang="es-ES_tradnl" sz="2400" dirty="0"/>
              </a:p>
              <a:p>
                <a:pPr eaLnBrk="1" hangingPunct="1">
                  <a:defRPr/>
                </a:pPr>
                <a:r>
                  <a:rPr lang="es-ES" altLang="es-ES_tradnl" sz="2400" dirty="0" err="1"/>
                  <a:t>Classic</a:t>
                </a:r>
                <a:r>
                  <a:rPr lang="es-ES" altLang="es-ES_tradnl" sz="2400" dirty="0"/>
                  <a:t> TCE: vertical </a:t>
                </a:r>
                <a:r>
                  <a:rPr lang="es-ES" altLang="es-ES_tradnl" sz="2400" dirty="0" err="1"/>
                  <a:t>integration</a:t>
                </a:r>
                <a:r>
                  <a:rPr lang="es-ES" altLang="es-ES_tradnl" sz="2400" dirty="0"/>
                  <a:t> </a:t>
                </a:r>
                <a14:m>
                  <m:oMath xmlns:m="http://schemas.openxmlformats.org/officeDocument/2006/math">
                    <m:r>
                      <a:rPr lang="es-ES" altLang="es-ES_tradnl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s-ES" altLang="es-ES_tradnl" sz="2400" dirty="0"/>
                  <a:t> </a:t>
                </a:r>
                <a:r>
                  <a:rPr lang="es-ES" altLang="es-ES_tradnl" sz="2400" dirty="0" err="1"/>
                  <a:t>when</a:t>
                </a:r>
                <a:r>
                  <a:rPr lang="es-ES" altLang="es-ES_tradnl" sz="2400" dirty="0"/>
                  <a:t> </a:t>
                </a:r>
                <a:r>
                  <a:rPr lang="es-ES" altLang="es-ES_tradnl" sz="2400" dirty="0" err="1"/>
                  <a:t>buyer</a:t>
                </a:r>
                <a:r>
                  <a:rPr lang="es-ES" altLang="es-ES_tradnl" sz="2400" dirty="0"/>
                  <a:t> and </a:t>
                </a:r>
                <a:r>
                  <a:rPr lang="es-ES" altLang="es-ES_tradnl" sz="2400" dirty="0" err="1"/>
                  <a:t>supplier</a:t>
                </a:r>
                <a:r>
                  <a:rPr lang="es-ES" altLang="es-ES_tradnl" sz="2400" dirty="0"/>
                  <a:t> are “</a:t>
                </a:r>
                <a:r>
                  <a:rPr lang="es-ES" altLang="es-ES_tradnl" sz="2400" dirty="0" err="1"/>
                  <a:t>locked</a:t>
                </a:r>
                <a:r>
                  <a:rPr lang="es-ES" altLang="es-ES_tradnl" sz="2400" dirty="0"/>
                  <a:t> in”</a:t>
                </a:r>
              </a:p>
              <a:p>
                <a:pPr lvl="1" eaLnBrk="1" hangingPunct="1">
                  <a:buFont typeface="Wingdings" panose="05000000000000000000" pitchFamily="2" charset="2"/>
                  <a:buChar char="§"/>
                  <a:defRPr/>
                </a:pPr>
                <a:endParaRPr lang="es-ES" altLang="es-ES_tradnl" sz="500" dirty="0"/>
              </a:p>
              <a:p>
                <a:pPr lvl="1" eaLnBrk="1" hangingPunct="1">
                  <a:buFont typeface="Wingdings" panose="05000000000000000000" pitchFamily="2" charset="2"/>
                  <a:buChar char="§"/>
                  <a:defRPr/>
                </a:pPr>
                <a:r>
                  <a:rPr lang="es-ES" altLang="es-ES_tradnl" sz="2000" dirty="0"/>
                  <a:t>Monteverde &amp; </a:t>
                </a:r>
                <a:r>
                  <a:rPr lang="es-ES" altLang="es-ES_tradnl" sz="2000" dirty="0" err="1"/>
                  <a:t>Teece</a:t>
                </a:r>
                <a:r>
                  <a:rPr lang="es-ES" altLang="es-ES_tradnl" sz="2000" dirty="0"/>
                  <a:t> 82; Masten 84; </a:t>
                </a:r>
                <a:r>
                  <a:rPr lang="es-ES" altLang="es-ES_tradnl" sz="2000" dirty="0" err="1"/>
                  <a:t>Joskow</a:t>
                </a:r>
                <a:r>
                  <a:rPr lang="es-ES" altLang="es-ES_tradnl" sz="2000" dirty="0"/>
                  <a:t> 85 </a:t>
                </a:r>
              </a:p>
              <a:p>
                <a:pPr eaLnBrk="1" hangingPunct="1">
                  <a:defRPr/>
                </a:pPr>
                <a:endParaRPr lang="es-ES" altLang="es-ES_tradnl" sz="1500" dirty="0"/>
              </a:p>
              <a:p>
                <a:pPr eaLnBrk="1" hangingPunct="1">
                  <a:defRPr/>
                </a:pPr>
                <a:endParaRPr lang="es-ES" altLang="es-ES_tradnl" sz="2400" dirty="0"/>
              </a:p>
            </p:txBody>
          </p:sp>
        </mc:Choice>
        <mc:Fallback xmlns="">
          <p:sp>
            <p:nvSpPr>
              <p:cNvPr id="14339" name="Rectangle 3">
                <a:extLst>
                  <a:ext uri="{FF2B5EF4-FFF2-40B4-BE49-F238E27FC236}">
                    <a16:creationId xmlns:a16="http://schemas.microsoft.com/office/drawing/2014/main" id="{4BD0ED1A-58D1-A506-A479-CBB2A33141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457200" y="1219200"/>
                <a:ext cx="8458200" cy="5105400"/>
              </a:xfrm>
              <a:blipFill>
                <a:blip r:embed="rId3"/>
                <a:stretch>
                  <a:fillRect l="-1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EAE9C32-F2B3-4679-FAC6-6230615F7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209800"/>
            <a:ext cx="1757363" cy="175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09B82C-D8D8-8F3F-F24B-45615FA82354}"/>
              </a:ext>
            </a:extLst>
          </p:cNvPr>
          <p:cNvSpPr txBox="1"/>
          <p:nvPr/>
        </p:nvSpPr>
        <p:spPr>
          <a:xfrm>
            <a:off x="3207860" y="2362200"/>
            <a:ext cx="5105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es-ES" altLang="es-ES_tradnl" sz="1800" dirty="0">
                <a:latin typeface="+mn-lt"/>
              </a:rPr>
              <a:t>“</a:t>
            </a:r>
            <a:r>
              <a:rPr lang="es-ES" altLang="es-ES_tradnl" sz="1800" dirty="0" err="1">
                <a:latin typeface="+mn-lt"/>
              </a:rPr>
              <a:t>Within</a:t>
            </a:r>
            <a:r>
              <a:rPr lang="es-ES" altLang="es-ES_tradnl" sz="1800" dirty="0">
                <a:latin typeface="+mn-lt"/>
              </a:rPr>
              <a:t> a </a:t>
            </a:r>
            <a:r>
              <a:rPr lang="es-ES" altLang="es-ES_tradnl" sz="1800" dirty="0" err="1">
                <a:latin typeface="+mn-lt"/>
              </a:rPr>
              <a:t>firm</a:t>
            </a:r>
            <a:r>
              <a:rPr lang="es-ES" altLang="es-ES_tradnl" sz="1800" dirty="0">
                <a:latin typeface="+mn-lt"/>
              </a:rPr>
              <a:t>, in place of </a:t>
            </a:r>
            <a:r>
              <a:rPr lang="es-ES" altLang="es-ES_tradnl" sz="1800" dirty="0" err="1">
                <a:latin typeface="+mn-lt"/>
              </a:rPr>
              <a:t>exchange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transactions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is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substituted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the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entrepreneur</a:t>
            </a:r>
            <a:r>
              <a:rPr lang="es-ES" altLang="es-ES_tradnl" sz="1800" dirty="0">
                <a:latin typeface="+mn-lt"/>
              </a:rPr>
              <a:t>/</a:t>
            </a:r>
            <a:r>
              <a:rPr lang="es-ES" altLang="es-ES_tradnl" sz="1800" dirty="0" err="1">
                <a:latin typeface="+mn-lt"/>
              </a:rPr>
              <a:t>co-ordinator</a:t>
            </a:r>
            <a:r>
              <a:rPr lang="es-ES" altLang="es-ES_tradnl" sz="1800" dirty="0">
                <a:latin typeface="+mn-lt"/>
              </a:rPr>
              <a:t>, </a:t>
            </a:r>
            <a:r>
              <a:rPr lang="es-ES" altLang="es-ES_tradnl" sz="1800" dirty="0" err="1">
                <a:latin typeface="+mn-lt"/>
              </a:rPr>
              <a:t>who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directs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production</a:t>
            </a:r>
            <a:r>
              <a:rPr lang="es-ES" altLang="es-ES_tradnl" sz="1800" dirty="0">
                <a:latin typeface="+mn-lt"/>
              </a:rPr>
              <a:t>”</a:t>
            </a:r>
          </a:p>
          <a:p>
            <a:pPr eaLnBrk="1" hangingPunct="1">
              <a:defRPr/>
            </a:pPr>
            <a:endParaRPr lang="es-ES" altLang="es-ES_tradnl" dirty="0">
              <a:latin typeface="+mn-lt"/>
            </a:endParaRPr>
          </a:p>
          <a:p>
            <a:pPr eaLnBrk="1" hangingPunct="1">
              <a:defRPr/>
            </a:pPr>
            <a:r>
              <a:rPr lang="es-ES" altLang="es-ES_tradnl" dirty="0">
                <a:latin typeface="+mn-lt"/>
                <a:sym typeface="Wingdings" panose="05000000000000000000" pitchFamily="2" charset="2"/>
              </a:rPr>
              <a:t></a:t>
            </a:r>
            <a:r>
              <a:rPr lang="es-ES" altLang="es-ES_tradnl" sz="1800" dirty="0">
                <a:latin typeface="+mn-lt"/>
                <a:sym typeface="Wingdings" panose="05000000000000000000" pitchFamily="2" charset="2"/>
              </a:rPr>
              <a:t> </a:t>
            </a:r>
            <a:r>
              <a:rPr lang="es-ES" altLang="es-ES_tradnl" dirty="0" err="1">
                <a:latin typeface="+mn-lt"/>
                <a:sym typeface="Wingdings" panose="05000000000000000000" pitchFamily="2" charset="2"/>
              </a:rPr>
              <a:t>i</a:t>
            </a:r>
            <a:r>
              <a:rPr lang="es-ES" altLang="es-ES_tradnl" sz="1800" dirty="0" err="1">
                <a:latin typeface="+mn-lt"/>
              </a:rPr>
              <a:t>ntegration</a:t>
            </a:r>
            <a:r>
              <a:rPr lang="es-ES" altLang="es-ES_tradnl" sz="1800" dirty="0">
                <a:latin typeface="+mn-lt"/>
              </a:rPr>
              <a:t> = </a:t>
            </a:r>
            <a:r>
              <a:rPr lang="es-ES" altLang="es-ES_tradnl" dirty="0" err="1">
                <a:latin typeface="+mn-lt"/>
              </a:rPr>
              <a:t>governance</a:t>
            </a:r>
            <a:endParaRPr lang="es-ES" altLang="es-ES_tradnl" sz="1800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9D8517-CC0B-15D9-9818-BE7C1A5742D5}"/>
              </a:ext>
            </a:extLst>
          </p:cNvPr>
          <p:cNvSpPr/>
          <p:nvPr/>
        </p:nvSpPr>
        <p:spPr bwMode="auto">
          <a:xfrm>
            <a:off x="6477000" y="2681763"/>
            <a:ext cx="1369850" cy="290037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8C73DC-A238-CB31-C360-387E55B5B2B4}"/>
              </a:ext>
            </a:extLst>
          </p:cNvPr>
          <p:cNvSpPr/>
          <p:nvPr/>
        </p:nvSpPr>
        <p:spPr bwMode="auto">
          <a:xfrm>
            <a:off x="3733800" y="2971800"/>
            <a:ext cx="838200" cy="275274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6703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698897-E105-9D78-E800-41DDC765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41671"/>
            <a:ext cx="6659059" cy="59468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A64DB3-C35D-E9A1-7EDF-2D4AC30E40B0}"/>
              </a:ext>
            </a:extLst>
          </p:cNvPr>
          <p:cNvSpPr/>
          <p:nvPr/>
        </p:nvSpPr>
        <p:spPr bwMode="auto">
          <a:xfrm>
            <a:off x="1600200" y="1904999"/>
            <a:ext cx="5334000" cy="838201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6BCEC-B584-EC6F-CE49-A6F69626EB9F}"/>
              </a:ext>
            </a:extLst>
          </p:cNvPr>
          <p:cNvSpPr txBox="1"/>
          <p:nvPr/>
        </p:nvSpPr>
        <p:spPr>
          <a:xfrm>
            <a:off x="7315201" y="1752600"/>
            <a:ext cx="167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Specific and knowledge-intensive inputs are produced in house!</a:t>
            </a:r>
          </a:p>
        </p:txBody>
      </p:sp>
    </p:spTree>
    <p:extLst>
      <p:ext uri="{BB962C8B-B14F-4D97-AF65-F5344CB8AC3E}">
        <p14:creationId xmlns:p14="http://schemas.microsoft.com/office/powerpoint/2010/main" val="2549897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1396752-B002-B15F-3BC0-588122F3E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83C4B12-91BF-877E-EDE8-01D7412DDF8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4000" noProof="1"/>
              <a:t>Questions raised by Coase’s question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84BDF89-48F8-73D4-6F0E-03E2EF090121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219200"/>
            <a:ext cx="8686800" cy="5105400"/>
          </a:xfrm>
        </p:spPr>
        <p:txBody>
          <a:bodyPr/>
          <a:lstStyle/>
          <a:p>
            <a:pPr eaLnBrk="1" hangingPunct="1">
              <a:defRPr/>
            </a:pPr>
            <a:endParaRPr lang="es-ES" altLang="es-ES_tradnl" sz="1500" dirty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altLang="es-ES_tradnl" sz="2800" dirty="0"/>
              <a:t>How does “integration” improve on spot </a:t>
            </a:r>
            <a:r>
              <a:rPr lang="en-US" altLang="es-ES_tradnl" sz="2800" dirty="0" err="1"/>
              <a:t>mkts</a:t>
            </a:r>
            <a:r>
              <a:rPr lang="en-US" altLang="es-ES_tradnl" sz="2800" dirty="0"/>
              <a:t>?</a:t>
            </a:r>
          </a:p>
          <a:p>
            <a:pPr eaLnBrk="1" hangingPunct="1">
              <a:defRPr/>
            </a:pPr>
            <a:endParaRPr lang="en-US" altLang="es-ES_tradnl" sz="1500" dirty="0"/>
          </a:p>
          <a:p>
            <a:pPr marL="514350" indent="-514350" eaLnBrk="1" hangingPunct="1">
              <a:buFont typeface="+mj-lt"/>
              <a:buAutoNum type="arabicPeriod" startAt="2"/>
              <a:defRPr/>
            </a:pPr>
            <a:r>
              <a:rPr lang="en-US" altLang="es-ES_tradnl" sz="2800" dirty="0"/>
              <a:t>Is integration necessary to improve on spot </a:t>
            </a:r>
            <a:r>
              <a:rPr lang="en-US" altLang="es-ES_tradnl" sz="2800" dirty="0" err="1"/>
              <a:t>mkts</a:t>
            </a:r>
            <a:r>
              <a:rPr lang="en-US" altLang="es-ES_tradnl" sz="2800" dirty="0"/>
              <a:t>?</a:t>
            </a:r>
            <a:endParaRPr lang="es-ES" altLang="es-ES_tradnl" sz="2800" dirty="0"/>
          </a:p>
          <a:p>
            <a:pPr eaLnBrk="1" hangingPunct="1">
              <a:defRPr/>
            </a:pPr>
            <a:endParaRPr lang="en-US" altLang="es-ES_tradnl" dirty="0"/>
          </a:p>
          <a:p>
            <a:pPr eaLnBrk="1" hangingPunct="1">
              <a:defRPr/>
            </a:pPr>
            <a:endParaRPr lang="en-US" altLang="es-ES_tradnl" dirty="0"/>
          </a:p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n-US" altLang="es-ES_tradnl" sz="2800" dirty="0"/>
              <a:t>Is “improving on spot </a:t>
            </a:r>
            <a:r>
              <a:rPr lang="en-US" altLang="es-ES_tradnl" sz="2800" dirty="0" err="1"/>
              <a:t>mkts</a:t>
            </a:r>
            <a:r>
              <a:rPr lang="en-US" altLang="es-ES_tradnl" sz="2800" dirty="0"/>
              <a:t>” the same as “governance”?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endParaRPr lang="en-US" altLang="es-ES_tradnl" sz="5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s-ES_tradnl" sz="2400" dirty="0"/>
              <a:t>Infusing order?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s-ES_tradnl" sz="2400" dirty="0"/>
              <a:t>Directing production in a coordinated fashion?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1C5533-04FC-A624-7F94-5FE7E588031B}"/>
              </a:ext>
            </a:extLst>
          </p:cNvPr>
          <p:cNvSpPr/>
          <p:nvPr/>
        </p:nvSpPr>
        <p:spPr bwMode="auto">
          <a:xfrm>
            <a:off x="228600" y="1523999"/>
            <a:ext cx="8686800" cy="1371601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557BB-FB84-B393-3933-8058F55BFABA}"/>
              </a:ext>
            </a:extLst>
          </p:cNvPr>
          <p:cNvSpPr txBox="1"/>
          <p:nvPr/>
        </p:nvSpPr>
        <p:spPr>
          <a:xfrm>
            <a:off x="1066800" y="30480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baseline="30000" dirty="0">
                <a:solidFill>
                  <a:srgbClr val="FF0000"/>
                </a:solidFill>
                <a:latin typeface="+mn-lt"/>
              </a:rPr>
              <a:t>nd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wave of governance research: theory of the firm, contract theory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90C5F5-043E-5584-4964-FFD980ACD774}"/>
              </a:ext>
            </a:extLst>
          </p:cNvPr>
          <p:cNvSpPr/>
          <p:nvPr/>
        </p:nvSpPr>
        <p:spPr bwMode="auto">
          <a:xfrm>
            <a:off x="228600" y="3962400"/>
            <a:ext cx="7696200" cy="1992868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023CF-4DA2-9C1A-2217-BE4519089FA7}"/>
              </a:ext>
            </a:extLst>
          </p:cNvPr>
          <p:cNvSpPr txBox="1"/>
          <p:nvPr/>
        </p:nvSpPr>
        <p:spPr>
          <a:xfrm>
            <a:off x="1066800" y="61722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baseline="30000" dirty="0">
                <a:solidFill>
                  <a:srgbClr val="FF0000"/>
                </a:solidFill>
                <a:latin typeface="+mn-lt"/>
              </a:rPr>
              <a:t>rd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wave: economics of relational contracts</a:t>
            </a:r>
          </a:p>
        </p:txBody>
      </p:sp>
    </p:spTree>
    <p:extLst>
      <p:ext uri="{BB962C8B-B14F-4D97-AF65-F5344CB8AC3E}">
        <p14:creationId xmlns:p14="http://schemas.microsoft.com/office/powerpoint/2010/main" val="39966988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  <p:bldP spid="2" grpId="0" animBg="1"/>
      <p:bldP spid="4" grpId="0"/>
      <p:bldP spid="5" grpId="0" animBg="1"/>
      <p:bldP spid="5" grpId="1" animBg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A860448-C2BC-F4F6-88D1-6F938F3C6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0D0A7541-A445-96D9-E8B5-61C3E72678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3400" dirty="0"/>
              <a:t>How does integration improve on spot </a:t>
            </a:r>
            <a:r>
              <a:rPr lang="en-US" altLang="en-US" sz="3400" dirty="0" err="1"/>
              <a:t>mkts</a:t>
            </a:r>
            <a:r>
              <a:rPr lang="en-US" altLang="en-US" sz="3400" dirty="0"/>
              <a:t>? </a:t>
            </a:r>
            <a:br>
              <a:rPr lang="en-US" altLang="en-US" sz="3400" dirty="0"/>
            </a:br>
            <a:r>
              <a:rPr lang="en-US" altLang="en-US" sz="3400" dirty="0"/>
              <a:t>4 theories…</a:t>
            </a:r>
            <a:endParaRPr lang="es-ES" altLang="en-US" sz="3400" dirty="0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80E8EAA1-7D54-949F-306A-B456D7EEF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534400" cy="4530725"/>
          </a:xfrm>
        </p:spPr>
        <p:txBody>
          <a:bodyPr/>
          <a:lstStyle/>
          <a:p>
            <a:pPr lvl="1" eaLnBrk="1" hangingPunct="1"/>
            <a:endParaRPr lang="en-US" altLang="en-US" sz="500" dirty="0"/>
          </a:p>
          <a:p>
            <a:pPr eaLnBrk="1" hangingPunct="1"/>
            <a:r>
              <a:rPr lang="en-US" altLang="en-US" sz="2400" dirty="0"/>
              <a:t>Property rights theory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Integration concentrates decision rights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Buyer’s expects higher surplus share </a:t>
            </a:r>
            <a:r>
              <a:rPr lang="en-US" altLang="en-US" sz="2000" dirty="0">
                <a:sym typeface="Wingdings" panose="05000000000000000000" pitchFamily="2" charset="2"/>
              </a:rPr>
              <a:t> </a:t>
            </a:r>
            <a:r>
              <a:rPr lang="en-US" altLang="en-US" sz="2000" dirty="0"/>
              <a:t>invests more ex ante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/>
              <a:t>But seller invests less!</a:t>
            </a:r>
            <a:endParaRPr lang="en-US" altLang="en-US" sz="100" dirty="0"/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2400" dirty="0"/>
              <a:t>Adaptation &amp; rent-seeking theories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Integration concentrates decision rights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More coordinated (but possibly selfish) adaptations; less haggling</a:t>
            </a:r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2400" dirty="0"/>
              <a:t>Incentive system theory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Integration removes payoff rights from agent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Mutes her incentives, makes her more willing to follow instructions</a:t>
            </a:r>
          </a:p>
          <a:p>
            <a:pPr lvl="1" eaLnBrk="1" hangingPunct="1"/>
            <a:endParaRPr lang="en-US" altLang="en-US" sz="500" dirty="0"/>
          </a:p>
          <a:p>
            <a:pPr eaLnBrk="1" hangingPunct="1"/>
            <a:endParaRPr lang="en-US" alt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55B4F-9497-853F-61D4-FBCD8D9E3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49" y="3372572"/>
            <a:ext cx="730251" cy="1095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A2C0A6-7FB2-9850-0F00-0A4DB7795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484" y="5109456"/>
            <a:ext cx="1358617" cy="760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FDF12-C272-CD5D-D468-E9C505F18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69035"/>
            <a:ext cx="1295400" cy="86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77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286072E-C4EA-BFC0-AF29-61CA78F23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69D242DB-85E8-A08B-778B-3F85A6384D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…and some evidence</a:t>
            </a:r>
            <a:endParaRPr lang="es-ES" altLang="en-US" sz="4000" dirty="0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5459AC22-EF3D-D7B7-3706-455B31B7B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382000" cy="4530725"/>
          </a:xfrm>
        </p:spPr>
        <p:txBody>
          <a:bodyPr/>
          <a:lstStyle/>
          <a:p>
            <a:pPr lvl="1" eaLnBrk="1" hangingPunct="1"/>
            <a:endParaRPr lang="en-US" altLang="en-US" sz="500" dirty="0"/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/>
              <a:t>Property rights theory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Acemoglu </a:t>
            </a:r>
            <a:r>
              <a:rPr lang="en-US" altLang="en-US" sz="2000" i="1" dirty="0"/>
              <a:t>et al</a:t>
            </a:r>
            <a:r>
              <a:rPr lang="en-US" altLang="en-US" sz="2000" dirty="0"/>
              <a:t>. 10</a:t>
            </a:r>
          </a:p>
          <a:p>
            <a:pPr eaLnBrk="1" hangingPunct="1"/>
            <a:endParaRPr lang="en-US" altLang="en-US" sz="1500" dirty="0"/>
          </a:p>
          <a:p>
            <a:pPr marL="457200" indent="-457200" eaLnBrk="1" hangingPunct="1">
              <a:buFont typeface="+mj-lt"/>
              <a:buAutoNum type="arabicPeriod" startAt="2"/>
            </a:pPr>
            <a:r>
              <a:rPr lang="en-US" altLang="en-US" sz="2400" dirty="0"/>
              <a:t>Adaptation theory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Forbes &amp; Lederman 09, 10 </a:t>
            </a:r>
          </a:p>
          <a:p>
            <a:pPr eaLnBrk="1" hangingPunct="1"/>
            <a:endParaRPr lang="en-US" altLang="en-US" sz="1500" dirty="0"/>
          </a:p>
          <a:p>
            <a:pPr marL="457200" indent="-457200" eaLnBrk="1" hangingPunct="1">
              <a:buFont typeface="+mj-lt"/>
              <a:buAutoNum type="arabicPeriod" startAt="3"/>
            </a:pPr>
            <a:r>
              <a:rPr lang="en-US" altLang="en-US" sz="2400" dirty="0"/>
              <a:t>Incentive system theory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Baker &amp; Hubbard 04? Hansmann </a:t>
            </a:r>
            <a:r>
              <a:rPr lang="en-US" altLang="en-US" sz="2000" i="1" dirty="0"/>
              <a:t>et al</a:t>
            </a:r>
            <a:r>
              <a:rPr lang="en-US" altLang="en-US" sz="2000" dirty="0"/>
              <a:t>. 20?</a:t>
            </a:r>
          </a:p>
          <a:p>
            <a:pPr lvl="1" eaLnBrk="1" hangingPunct="1"/>
            <a:endParaRPr lang="en-US" altLang="en-US" sz="500" dirty="0"/>
          </a:p>
          <a:p>
            <a:pPr eaLnBrk="1" hangingPunct="1"/>
            <a:endParaRPr lang="en-US" altLang="en-US" sz="15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F9D550-0558-E23B-9D47-C0BC73E7B606}"/>
              </a:ext>
            </a:extLst>
          </p:cNvPr>
          <p:cNvSpPr txBox="1"/>
          <p:nvPr/>
        </p:nvSpPr>
        <p:spPr>
          <a:xfrm>
            <a:off x="838200" y="51816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Hard to disentangle these theories!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1DC8-D4F7-F5D3-FD82-765B6EBF0CC0}"/>
              </a:ext>
            </a:extLst>
          </p:cNvPr>
          <p:cNvSpPr txBox="1"/>
          <p:nvPr/>
        </p:nvSpPr>
        <p:spPr>
          <a:xfrm>
            <a:off x="838200" y="5638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This is an opportunity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41CFBC-FBDF-0673-3799-715842CB9A94}"/>
              </a:ext>
            </a:extLst>
          </p:cNvPr>
          <p:cNvSpPr/>
          <p:nvPr/>
        </p:nvSpPr>
        <p:spPr bwMode="auto">
          <a:xfrm>
            <a:off x="609600" y="4038599"/>
            <a:ext cx="3962400" cy="457201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03F9825-C1D5-F71F-F0DA-5D2247419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1340C667-4C91-5324-38E1-336F7F887F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Is integration necessary to improve on spot </a:t>
            </a:r>
            <a:r>
              <a:rPr lang="en-US" altLang="en-US" sz="4000" dirty="0" err="1"/>
              <a:t>mkts</a:t>
            </a:r>
            <a:r>
              <a:rPr lang="en-US" altLang="en-US" sz="4000" dirty="0"/>
              <a:t>?</a:t>
            </a:r>
            <a:endParaRPr lang="es-ES" altLang="en-US" sz="4000" dirty="0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36BE3A43-54B7-7840-B52A-0F29B9F52D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534400" cy="4530725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Early TCE: No!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Lock-in </a:t>
            </a:r>
            <a:r>
              <a:rPr lang="en-US" altLang="en-US" sz="2000" dirty="0">
                <a:sym typeface="Wingdings" panose="05000000000000000000" pitchFamily="2" charset="2"/>
              </a:rPr>
              <a:t> more sophisticated contracts (not only more VI)</a:t>
            </a:r>
            <a:endParaRPr lang="en-US" altLang="en-US" sz="2000" dirty="0"/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 err="1"/>
              <a:t>Joskow</a:t>
            </a:r>
            <a:r>
              <a:rPr lang="en-US" altLang="en-US" sz="2000" dirty="0"/>
              <a:t> 87; Crocker &amp; Masten 91</a:t>
            </a:r>
            <a:endParaRPr lang="en-US" altLang="en-US" sz="100" dirty="0"/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2400" dirty="0"/>
              <a:t>You don’t even need integration to have a “boss”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Lerner &amp; Merges 98; </a:t>
            </a:r>
            <a:r>
              <a:rPr lang="en-US" altLang="en-US" sz="2000" dirty="0" err="1"/>
              <a:t>Arrunada</a:t>
            </a:r>
            <a:r>
              <a:rPr lang="en-US" altLang="en-US" sz="2000" dirty="0"/>
              <a:t> et al. 01; Zanarone 09, 13</a:t>
            </a:r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2400" dirty="0"/>
              <a:t>Agency theory &amp; contract theory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Contract = mechanism to commit to…something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Tradeoffs b/w commitment mechanisms (2</a:t>
            </a:r>
            <a:r>
              <a:rPr lang="en-US" altLang="en-US" sz="2000" baseline="30000" dirty="0"/>
              <a:t>nd</a:t>
            </a:r>
            <a:r>
              <a:rPr lang="en-US" altLang="en-US" sz="2000" dirty="0"/>
              <a:t> best)</a:t>
            </a:r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2400" dirty="0"/>
              <a:t>Vast body of empirical evidence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E.g., see review by Lafontaine &amp; Slade 13</a:t>
            </a:r>
          </a:p>
        </p:txBody>
      </p:sp>
      <p:pic>
        <p:nvPicPr>
          <p:cNvPr id="1026" name="Picture 2" descr="Jean Tirole | CEPR">
            <a:extLst>
              <a:ext uri="{FF2B5EF4-FFF2-40B4-BE49-F238E27FC236}">
                <a16:creationId xmlns:a16="http://schemas.microsoft.com/office/drawing/2014/main" id="{E5DB036C-6C2D-B4D7-428A-9202A9955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37" y="4536795"/>
            <a:ext cx="766762" cy="76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C2E131-8CFA-3E12-11EE-E2EC17CD4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889" y="4536121"/>
            <a:ext cx="970111" cy="645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44EE0A-C4C3-A0E7-4FED-04C1E017C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260" y="5425514"/>
            <a:ext cx="926020" cy="518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247242-260C-700B-91AA-C4BB6F69B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524000"/>
            <a:ext cx="6705337" cy="49108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DDD006-C299-FDC3-F08B-5B1AF9800199}"/>
              </a:ext>
            </a:extLst>
          </p:cNvPr>
          <p:cNvSpPr/>
          <p:nvPr/>
        </p:nvSpPr>
        <p:spPr bwMode="auto">
          <a:xfrm>
            <a:off x="887506" y="3515822"/>
            <a:ext cx="1905000" cy="446578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8AE9A-92FC-8DE2-A970-ED126149E151}"/>
              </a:ext>
            </a:extLst>
          </p:cNvPr>
          <p:cNvSpPr/>
          <p:nvPr/>
        </p:nvSpPr>
        <p:spPr bwMode="auto">
          <a:xfrm>
            <a:off x="887506" y="4506422"/>
            <a:ext cx="2590800" cy="1208578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3ECD9-7F3A-9594-FF76-18A990A768BE}"/>
              </a:ext>
            </a:extLst>
          </p:cNvPr>
          <p:cNvSpPr/>
          <p:nvPr/>
        </p:nvSpPr>
        <p:spPr bwMode="auto">
          <a:xfrm>
            <a:off x="6678706" y="3505200"/>
            <a:ext cx="609600" cy="446578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3CD14A-17B9-88E6-22E0-421DFC5194CF}"/>
              </a:ext>
            </a:extLst>
          </p:cNvPr>
          <p:cNvSpPr/>
          <p:nvPr/>
        </p:nvSpPr>
        <p:spPr bwMode="auto">
          <a:xfrm>
            <a:off x="6678706" y="4506422"/>
            <a:ext cx="609600" cy="1208578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AF36B4-763F-C7A7-293A-DAF1D45C7BCB}"/>
              </a:ext>
            </a:extLst>
          </p:cNvPr>
          <p:cNvSpPr/>
          <p:nvPr/>
        </p:nvSpPr>
        <p:spPr bwMode="auto">
          <a:xfrm>
            <a:off x="6297706" y="2590800"/>
            <a:ext cx="1143000" cy="533400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15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uiExpand="1" build="p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8659C52-B0BB-993B-0583-6892B79A0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3E0B6F2-83D0-50A2-2ABB-D9BD743C17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4000" noProof="1"/>
              <a:t>Questions raised by Coase’s question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FA1D1AD-9475-F853-44DE-1AACC7C06EE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219200"/>
            <a:ext cx="8686800" cy="5105400"/>
          </a:xfrm>
        </p:spPr>
        <p:txBody>
          <a:bodyPr/>
          <a:lstStyle/>
          <a:p>
            <a:pPr eaLnBrk="1" hangingPunct="1">
              <a:defRPr/>
            </a:pPr>
            <a:endParaRPr lang="es-ES" altLang="es-ES_tradnl" sz="1500" dirty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altLang="es-ES_tradnl" sz="2800" dirty="0"/>
              <a:t>How does “integration” improve on spot </a:t>
            </a:r>
            <a:r>
              <a:rPr lang="en-US" altLang="es-ES_tradnl" sz="2800" dirty="0" err="1"/>
              <a:t>mkts</a:t>
            </a:r>
            <a:r>
              <a:rPr lang="en-US" altLang="es-ES_tradnl" sz="2800" dirty="0"/>
              <a:t>?</a:t>
            </a:r>
          </a:p>
          <a:p>
            <a:pPr eaLnBrk="1" hangingPunct="1">
              <a:defRPr/>
            </a:pPr>
            <a:endParaRPr lang="en-US" altLang="es-ES_tradnl" sz="1500" dirty="0"/>
          </a:p>
          <a:p>
            <a:pPr marL="514350" indent="-514350" eaLnBrk="1" hangingPunct="1">
              <a:buFont typeface="+mj-lt"/>
              <a:buAutoNum type="arabicPeriod" startAt="2"/>
              <a:defRPr/>
            </a:pPr>
            <a:r>
              <a:rPr lang="en-US" altLang="es-ES_tradnl" sz="2800" dirty="0"/>
              <a:t>Is integration necessary to improve on spot </a:t>
            </a:r>
            <a:r>
              <a:rPr lang="en-US" altLang="es-ES_tradnl" sz="2800" dirty="0" err="1"/>
              <a:t>mkts</a:t>
            </a:r>
            <a:r>
              <a:rPr lang="en-US" altLang="es-ES_tradnl" sz="2800" dirty="0"/>
              <a:t>?</a:t>
            </a:r>
            <a:endParaRPr lang="es-ES" altLang="es-ES_tradnl" sz="2800" dirty="0"/>
          </a:p>
          <a:p>
            <a:pPr eaLnBrk="1" hangingPunct="1">
              <a:defRPr/>
            </a:pPr>
            <a:endParaRPr lang="en-US" altLang="es-ES_tradnl" dirty="0"/>
          </a:p>
          <a:p>
            <a:pPr eaLnBrk="1" hangingPunct="1">
              <a:defRPr/>
            </a:pPr>
            <a:endParaRPr lang="en-US" altLang="es-ES_tradnl" dirty="0"/>
          </a:p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n-US" altLang="es-ES_tradnl" sz="2800" dirty="0"/>
              <a:t>Is “improving on spot </a:t>
            </a:r>
            <a:r>
              <a:rPr lang="en-US" altLang="es-ES_tradnl" sz="2800" dirty="0" err="1"/>
              <a:t>mkts</a:t>
            </a:r>
            <a:r>
              <a:rPr lang="en-US" altLang="es-ES_tradnl" sz="2800" dirty="0"/>
              <a:t>” the same as “governance”?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endParaRPr lang="en-US" altLang="es-ES_tradnl" sz="5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s-ES_tradnl" sz="2400" dirty="0"/>
              <a:t>Infusing order?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s-ES_tradnl" sz="2400" dirty="0"/>
              <a:t>Directing production in a coordinated fashion?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8079AF-C96B-EFB5-9375-3E0F8C49DB6A}"/>
              </a:ext>
            </a:extLst>
          </p:cNvPr>
          <p:cNvSpPr/>
          <p:nvPr/>
        </p:nvSpPr>
        <p:spPr bwMode="auto">
          <a:xfrm>
            <a:off x="228600" y="1523999"/>
            <a:ext cx="8686800" cy="1371601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F31C89-011A-3472-1E38-34F342785D2B}"/>
              </a:ext>
            </a:extLst>
          </p:cNvPr>
          <p:cNvSpPr txBox="1"/>
          <p:nvPr/>
        </p:nvSpPr>
        <p:spPr>
          <a:xfrm>
            <a:off x="381000" y="30480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VI, contracts = mechanical instruments of commitment </a:t>
            </a:r>
            <a:r>
              <a:rPr lang="en-US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SECOND BEST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37851B-610D-9271-8B0B-F13D69F09EDA}"/>
              </a:ext>
            </a:extLst>
          </p:cNvPr>
          <p:cNvSpPr/>
          <p:nvPr/>
        </p:nvSpPr>
        <p:spPr bwMode="auto">
          <a:xfrm>
            <a:off x="228600" y="3962400"/>
            <a:ext cx="7696200" cy="1992868"/>
          </a:xfrm>
          <a:prstGeom prst="rect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7CF049-8186-874F-586E-C28E760DC086}"/>
              </a:ext>
            </a:extLst>
          </p:cNvPr>
          <p:cNvSpPr txBox="1"/>
          <p:nvPr/>
        </p:nvSpPr>
        <p:spPr>
          <a:xfrm>
            <a:off x="1066800" y="6107668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Economics of relational contracts</a:t>
            </a:r>
          </a:p>
        </p:txBody>
      </p:sp>
    </p:spTree>
    <p:extLst>
      <p:ext uri="{BB962C8B-B14F-4D97-AF65-F5344CB8AC3E}">
        <p14:creationId xmlns:p14="http://schemas.microsoft.com/office/powerpoint/2010/main" val="5388974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CE710E7-CF0B-D85A-B67F-654DC7111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7DAA50E5-C750-55CA-D1DB-0225A69D7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From commitment mechanisms to governance</a:t>
            </a:r>
            <a:endParaRPr lang="es-ES" altLang="en-US" sz="4000" dirty="0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700EA764-51BA-C2EA-7E79-531BBD1945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534400" cy="4530725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ym typeface="Wingdings" panose="05000000000000000000" pitchFamily="2" charset="2"/>
              </a:rPr>
              <a:t>Neither integration nor contracts mechanically implement desired behavior  agents have discretion they can abuse</a:t>
            </a:r>
            <a:endParaRPr lang="en-US" altLang="en-US" sz="2400" dirty="0"/>
          </a:p>
          <a:p>
            <a:pPr marL="457200" lvl="1" indent="0" eaLnBrk="1" hangingPunct="1">
              <a:buNone/>
            </a:pPr>
            <a:endParaRPr lang="en-US" altLang="en-US" sz="100" dirty="0"/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2400" dirty="0"/>
              <a:t>So maybe the “coordinator who directs production” is a (subgame perfect) equilibrium…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Baker </a:t>
            </a:r>
            <a:r>
              <a:rPr lang="en-US" altLang="en-US" sz="2000" i="1" dirty="0"/>
              <a:t>et al</a:t>
            </a:r>
            <a:r>
              <a:rPr lang="en-US" altLang="en-US" sz="2000" dirty="0"/>
              <a:t>. 99; </a:t>
            </a:r>
            <a:r>
              <a:rPr lang="en-US" altLang="en-US" sz="2000" dirty="0" err="1"/>
              <a:t>Rantakari</a:t>
            </a:r>
            <a:r>
              <a:rPr lang="en-US" altLang="en-US" sz="2000" dirty="0"/>
              <a:t> 23</a:t>
            </a:r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2400" dirty="0"/>
              <a:t>…that can be reached from different allocations of rights…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Integration or non-integration; contract A or contract B </a:t>
            </a:r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2400" dirty="0"/>
              <a:t>…but maybe certain allocations make it easier to reach it, and we need to discover which ones and when</a:t>
            </a:r>
          </a:p>
        </p:txBody>
      </p:sp>
      <p:pic>
        <p:nvPicPr>
          <p:cNvPr id="2050" name="Picture 2" descr="Benjamin Klein ...">
            <a:extLst>
              <a:ext uri="{FF2B5EF4-FFF2-40B4-BE49-F238E27FC236}">
                <a16:creationId xmlns:a16="http://schemas.microsoft.com/office/drawing/2014/main" id="{ACE4508E-03B5-B95E-0C8E-4791C5830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19600"/>
            <a:ext cx="12001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A2DF72-36F9-47A8-51A3-B13F2B386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852" y="44196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7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uiExpand="1" build="p"/>
      <p:bldP spid="114691" grpId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AECB35-3A4D-7C49-B716-0F13890FF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22451"/>
            <a:ext cx="5619942" cy="3206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283384-FBD9-12D0-37BA-F15CC8733622}"/>
              </a:ext>
            </a:extLst>
          </p:cNvPr>
          <p:cNvSpPr txBox="1"/>
          <p:nvPr/>
        </p:nvSpPr>
        <p:spPr>
          <a:xfrm>
            <a:off x="1219200" y="5178492"/>
            <a:ext cx="7391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The threat to revert to defection tomorrow (“trigger strategy”) can sustain cooperation today: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If there is no known “last period”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If players care about future payoffs (forward-looking, patient)</a:t>
            </a:r>
            <a:endParaRPr lang="fr-CH" dirty="0">
              <a:latin typeface="+mn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1A8F0D2-BCC9-F400-4CAA-20014E091038}"/>
              </a:ext>
            </a:extLst>
          </p:cNvPr>
          <p:cNvSpPr txBox="1">
            <a:spLocks noChangeArrowheads="1"/>
          </p:cNvSpPr>
          <p:nvPr/>
        </p:nvSpPr>
        <p:spPr>
          <a:xfrm>
            <a:off x="228601" y="203627"/>
            <a:ext cx="8686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r>
              <a:rPr lang="en-US" altLang="en-US" sz="4000" dirty="0"/>
              <a:t>Relational contracts</a:t>
            </a:r>
          </a:p>
        </p:txBody>
      </p:sp>
      <p:cxnSp>
        <p:nvCxnSpPr>
          <p:cNvPr id="7" name="7 Conector recto de flecha">
            <a:extLst>
              <a:ext uri="{FF2B5EF4-FFF2-40B4-BE49-F238E27FC236}">
                <a16:creationId xmlns:a16="http://schemas.microsoft.com/office/drawing/2014/main" id="{D993E173-2095-1603-7EF6-EE27C6ABBE33}"/>
              </a:ext>
            </a:extLst>
          </p:cNvPr>
          <p:cNvCxnSpPr/>
          <p:nvPr/>
        </p:nvCxnSpPr>
        <p:spPr>
          <a:xfrm flipH="1">
            <a:off x="1847658" y="2097777"/>
            <a:ext cx="6096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8 CuadroTexto">
            <a:extLst>
              <a:ext uri="{FF2B5EF4-FFF2-40B4-BE49-F238E27FC236}">
                <a16:creationId xmlns:a16="http://schemas.microsoft.com/office/drawing/2014/main" id="{01519A15-1059-2B79-519F-3A11725A5556}"/>
              </a:ext>
            </a:extLst>
          </p:cNvPr>
          <p:cNvSpPr txBox="1"/>
          <p:nvPr/>
        </p:nvSpPr>
        <p:spPr>
          <a:xfrm>
            <a:off x="2428507" y="1696830"/>
            <a:ext cx="456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0000"/>
                </a:solidFill>
                <a:latin typeface="+mn-lt"/>
              </a:rPr>
              <a:t>Present</a:t>
            </a:r>
            <a:r>
              <a:rPr lang="es-ES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+mn-lt"/>
              </a:rPr>
              <a:t>gains</a:t>
            </a:r>
            <a:r>
              <a:rPr lang="es-ES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+mn-lt"/>
              </a:rPr>
              <a:t>from</a:t>
            </a:r>
            <a:r>
              <a:rPr lang="es-ES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+mn-lt"/>
              </a:rPr>
              <a:t>defection</a:t>
            </a:r>
            <a:endParaRPr lang="es-E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" name="10 Conector recto de flecha">
            <a:extLst>
              <a:ext uri="{FF2B5EF4-FFF2-40B4-BE49-F238E27FC236}">
                <a16:creationId xmlns:a16="http://schemas.microsoft.com/office/drawing/2014/main" id="{2EF6A05D-FAB5-EF1E-2DB0-729D7EC3A7E4}"/>
              </a:ext>
            </a:extLst>
          </p:cNvPr>
          <p:cNvCxnSpPr>
            <a:cxnSpLocks/>
          </p:cNvCxnSpPr>
          <p:nvPr/>
        </p:nvCxnSpPr>
        <p:spPr>
          <a:xfrm flipH="1">
            <a:off x="3886200" y="2993319"/>
            <a:ext cx="559513" cy="3980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1 CuadroTexto">
            <a:extLst>
              <a:ext uri="{FF2B5EF4-FFF2-40B4-BE49-F238E27FC236}">
                <a16:creationId xmlns:a16="http://schemas.microsoft.com/office/drawing/2014/main" id="{8AC09EA3-4254-FACD-8948-BC70318D15AD}"/>
              </a:ext>
            </a:extLst>
          </p:cNvPr>
          <p:cNvSpPr txBox="1"/>
          <p:nvPr/>
        </p:nvSpPr>
        <p:spPr>
          <a:xfrm>
            <a:off x="4445713" y="2619382"/>
            <a:ext cx="392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  <a:latin typeface="+mn-lt"/>
              </a:rPr>
              <a:t>Future </a:t>
            </a:r>
            <a:r>
              <a:rPr lang="es-ES" dirty="0" err="1">
                <a:solidFill>
                  <a:srgbClr val="FF0000"/>
                </a:solidFill>
                <a:latin typeface="+mn-lt"/>
              </a:rPr>
              <a:t>gains</a:t>
            </a:r>
            <a:r>
              <a:rPr lang="es-ES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+mn-lt"/>
              </a:rPr>
              <a:t>from</a:t>
            </a:r>
            <a:r>
              <a:rPr lang="es-ES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+mn-lt"/>
              </a:rPr>
              <a:t>cooperation</a:t>
            </a:r>
            <a:endParaRPr lang="es-ES" dirty="0">
              <a:solidFill>
                <a:srgbClr val="FF0000"/>
              </a:solidFill>
              <a:latin typeface="+mn-lt"/>
            </a:endParaRPr>
          </a:p>
          <a:p>
            <a:r>
              <a:rPr lang="es-ES" dirty="0">
                <a:solidFill>
                  <a:srgbClr val="FF0000"/>
                </a:solidFill>
                <a:latin typeface="+mn-lt"/>
              </a:rPr>
              <a:t>(net </a:t>
            </a:r>
            <a:r>
              <a:rPr lang="es-ES" dirty="0" err="1">
                <a:solidFill>
                  <a:srgbClr val="FF0000"/>
                </a:solidFill>
                <a:latin typeface="+mn-lt"/>
              </a:rPr>
              <a:t>value</a:t>
            </a:r>
            <a:r>
              <a:rPr lang="es-ES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+mn-lt"/>
              </a:rPr>
              <a:t>of</a:t>
            </a:r>
            <a:r>
              <a:rPr lang="es-ES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+mn-lt"/>
              </a:rPr>
              <a:t>the</a:t>
            </a:r>
            <a:r>
              <a:rPr lang="es-ES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dirty="0" err="1">
                <a:solidFill>
                  <a:srgbClr val="FF0000"/>
                </a:solidFill>
                <a:latin typeface="+mn-lt"/>
              </a:rPr>
              <a:t>relationship</a:t>
            </a:r>
            <a:r>
              <a:rPr lang="es-ES" dirty="0">
                <a:solidFill>
                  <a:srgbClr val="FF0000"/>
                </a:solidFill>
                <a:latin typeface="+mn-lt"/>
              </a:rPr>
              <a:t>)</a:t>
            </a:r>
            <a:endParaRPr lang="en-GB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4202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noProof="1"/>
              <a:t>How nice to be back a 3</a:t>
            </a:r>
            <a:r>
              <a:rPr lang="en-US" altLang="en-US" baseline="30000" noProof="1"/>
              <a:t>rd</a:t>
            </a:r>
            <a:r>
              <a:rPr lang="en-US" altLang="en-US" noProof="1"/>
              <a:t> time…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3A45F-0F78-40EE-1FD2-983C48A94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86000"/>
            <a:ext cx="2619375" cy="2619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2A7DA2-D246-824B-5B1B-63BC73EE2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286000"/>
            <a:ext cx="2619375" cy="261937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E1A8F6C3-366E-BFB9-6D02-4EEF158A047B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5029200"/>
            <a:ext cx="1219200" cy="533400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400" noProof="1"/>
              <a:t>2005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A574545-5B64-03AC-C2BF-9D8A9AC048E8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0" y="5029200"/>
            <a:ext cx="1219200" cy="533400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400" noProof="1"/>
              <a:t>2009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2A7C43-139F-8147-71F7-AC5EE4F53A09}"/>
              </a:ext>
            </a:extLst>
          </p:cNvPr>
          <p:cNvSpPr/>
          <p:nvPr/>
        </p:nvSpPr>
        <p:spPr>
          <a:xfrm>
            <a:off x="2514600" y="3603105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07738FD-87C5-07FF-AAE1-89E126122EAF}"/>
              </a:ext>
            </a:extLst>
          </p:cNvPr>
          <p:cNvSpPr/>
          <p:nvPr/>
        </p:nvSpPr>
        <p:spPr>
          <a:xfrm>
            <a:off x="7162800" y="3276600"/>
            <a:ext cx="4572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71906364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5D099-EA9E-0827-2665-73505B84B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3">
            <a:extLst>
              <a:ext uri="{FF2B5EF4-FFF2-40B4-BE49-F238E27FC236}">
                <a16:creationId xmlns:a16="http://schemas.microsoft.com/office/drawing/2014/main" id="{17F975B0-40E6-DF21-0888-59151FCC37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0080" y="1371600"/>
            <a:ext cx="8229600" cy="5029200"/>
          </a:xfrm>
        </p:spPr>
        <p:txBody>
          <a:bodyPr>
            <a:normAutofit fontScale="92500"/>
          </a:bodyPr>
          <a:lstStyle/>
          <a:p>
            <a:endParaRPr lang="es-ES" altLang="en-US" sz="15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15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24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24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24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24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24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s-ES" altLang="en-US" sz="2200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For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a “</a:t>
            </a: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relational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contract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” to be </a:t>
            </a: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self-enforcing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, </a:t>
            </a: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we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need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s-ES" altLang="en-US" sz="1000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s-ES" altLang="en-US" sz="2200" u="sng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Credibility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parties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cares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about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relationship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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perform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for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fear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of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losing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it</a:t>
            </a:r>
            <a:endParaRPr lang="es-ES" altLang="en-US" sz="1700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endParaRPr lang="es-ES" altLang="en-US" sz="500" u="sng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s-ES" altLang="en-US" sz="2200" u="sng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Clarity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parties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must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agree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on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principles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what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“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good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performance”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means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,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who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/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when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should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be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rewarded</a:t>
            </a:r>
            <a:endParaRPr lang="es-ES" altLang="en-US" sz="2200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s-ES" altLang="en-US" sz="2000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A2183-1F2B-4080-17BB-DE7FD3EFB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838200"/>
            <a:ext cx="4406926" cy="2514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FB8637-7645-6A42-3537-11956C7CECC8}"/>
              </a:ext>
            </a:extLst>
          </p:cNvPr>
          <p:cNvSpPr/>
          <p:nvPr/>
        </p:nvSpPr>
        <p:spPr>
          <a:xfrm>
            <a:off x="990600" y="4876800"/>
            <a:ext cx="7879080" cy="6795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8651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D94EE-C589-7FD7-313D-C0413595E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104252-D78B-70CF-CAF8-84E4ED8EDDC8}"/>
              </a:ext>
            </a:extLst>
          </p:cNvPr>
          <p:cNvSpPr txBox="1"/>
          <p:nvPr/>
        </p:nvSpPr>
        <p:spPr>
          <a:xfrm>
            <a:off x="1143000" y="3897868"/>
            <a:ext cx="32573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3E07BB-477E-FE45-5E17-427B14A32119}"/>
              </a:ext>
            </a:extLst>
          </p:cNvPr>
          <p:cNvCxnSpPr/>
          <p:nvPr/>
        </p:nvCxnSpPr>
        <p:spPr>
          <a:xfrm flipV="1">
            <a:off x="1447800" y="3429000"/>
            <a:ext cx="106680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8768F8-F114-FFBB-12F0-3E29D94A74E0}"/>
              </a:ext>
            </a:extLst>
          </p:cNvPr>
          <p:cNvCxnSpPr/>
          <p:nvPr/>
        </p:nvCxnSpPr>
        <p:spPr>
          <a:xfrm>
            <a:off x="1447800" y="4038600"/>
            <a:ext cx="1066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60FA76-2B3A-18A4-0D89-16FBC686767B}"/>
              </a:ext>
            </a:extLst>
          </p:cNvPr>
          <p:cNvSpPr txBox="1"/>
          <p:nvPr/>
        </p:nvSpPr>
        <p:spPr>
          <a:xfrm>
            <a:off x="2514600" y="3124200"/>
            <a:ext cx="306494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F12B29-DFD1-315E-6A32-6472E5966F50}"/>
              </a:ext>
            </a:extLst>
          </p:cNvPr>
          <p:cNvCxnSpPr>
            <a:cxnSpLocks/>
          </p:cNvCxnSpPr>
          <p:nvPr/>
        </p:nvCxnSpPr>
        <p:spPr>
          <a:xfrm flipV="1">
            <a:off x="2819400" y="2729444"/>
            <a:ext cx="974901" cy="5471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3E1DD87-0F44-E959-9356-D98330ED59A6}"/>
              </a:ext>
            </a:extLst>
          </p:cNvPr>
          <p:cNvSpPr txBox="1"/>
          <p:nvPr/>
        </p:nvSpPr>
        <p:spPr>
          <a:xfrm rot="19810503">
            <a:off x="1248789" y="3010212"/>
            <a:ext cx="141145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demands high-q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0B5A73-5B7D-46E7-51D6-86C7EFC29C43}"/>
              </a:ext>
            </a:extLst>
          </p:cNvPr>
          <p:cNvSpPr txBox="1"/>
          <p:nvPr/>
        </p:nvSpPr>
        <p:spPr>
          <a:xfrm rot="2176300">
            <a:off x="1268627" y="4508204"/>
            <a:ext cx="12941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demands low-q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CDFAB0-A7D0-CD95-395C-BFCD49453CCC}"/>
              </a:ext>
            </a:extLst>
          </p:cNvPr>
          <p:cNvSpPr txBox="1"/>
          <p:nvPr/>
        </p:nvSpPr>
        <p:spPr>
          <a:xfrm rot="19810503">
            <a:off x="2738731" y="2303235"/>
            <a:ext cx="109622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supplies high-q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EF986A1-00F5-8D11-93B1-8BEE8BDC2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41875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9128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>
                <a:solidFill>
                  <a:schemeClr val="tx2"/>
                </a:solidFill>
                <a:latin typeface="+mj-lt"/>
              </a:rPr>
              <a:t>Credibility problems: non-integration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068245-EEB0-30C1-34B0-CEFD7770293B}"/>
              </a:ext>
            </a:extLst>
          </p:cNvPr>
          <p:cNvSpPr txBox="1"/>
          <p:nvPr/>
        </p:nvSpPr>
        <p:spPr>
          <a:xfrm>
            <a:off x="5194332" y="3231760"/>
            <a:ext cx="19684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(R, - cost - effort)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B5C58EE-6CB6-A776-B044-13F0FA416E89}"/>
              </a:ext>
            </a:extLst>
          </p:cNvPr>
          <p:cNvCxnSpPr/>
          <p:nvPr/>
        </p:nvCxnSpPr>
        <p:spPr>
          <a:xfrm>
            <a:off x="2819400" y="3276600"/>
            <a:ext cx="1066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8DD8F54-67C0-AB4E-3B09-AF65F70F07F3}"/>
              </a:ext>
            </a:extLst>
          </p:cNvPr>
          <p:cNvSpPr txBox="1"/>
          <p:nvPr/>
        </p:nvSpPr>
        <p:spPr>
          <a:xfrm rot="2176300">
            <a:off x="2703913" y="3622626"/>
            <a:ext cx="103784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supplies low-q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2DAACC-BD86-E4BB-39D6-D781BA018CDF}"/>
              </a:ext>
            </a:extLst>
          </p:cNvPr>
          <p:cNvSpPr txBox="1"/>
          <p:nvPr/>
        </p:nvSpPr>
        <p:spPr>
          <a:xfrm>
            <a:off x="5181600" y="1726927"/>
            <a:ext cx="3657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(R - bonus, bonus - [cost + effort])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25CADE-C55C-5206-07EE-CE3FF67FFAA7}"/>
              </a:ext>
            </a:extLst>
          </p:cNvPr>
          <p:cNvSpPr txBox="1"/>
          <p:nvPr/>
        </p:nvSpPr>
        <p:spPr>
          <a:xfrm>
            <a:off x="2438400" y="4659868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(0, 0)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C9C1CC-CEB8-32F8-8D4A-58445FA9E89E}"/>
              </a:ext>
            </a:extLst>
          </p:cNvPr>
          <p:cNvSpPr txBox="1"/>
          <p:nvPr/>
        </p:nvSpPr>
        <p:spPr>
          <a:xfrm>
            <a:off x="914401" y="5895833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(The first entry is Buyer’s (B) payoff, the second is Supplier’s (S) payoff)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4B6EB-A303-579D-B5C3-C36798E4B12C}"/>
              </a:ext>
            </a:extLst>
          </p:cNvPr>
          <p:cNvSpPr txBox="1"/>
          <p:nvPr/>
        </p:nvSpPr>
        <p:spPr>
          <a:xfrm>
            <a:off x="3810000" y="2389824"/>
            <a:ext cx="338554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7ED0CD-8DBE-3235-B045-4EC0E27C9A3F}"/>
              </a:ext>
            </a:extLst>
          </p:cNvPr>
          <p:cNvCxnSpPr/>
          <p:nvPr/>
        </p:nvCxnSpPr>
        <p:spPr>
          <a:xfrm flipV="1">
            <a:off x="4148554" y="1923665"/>
            <a:ext cx="106680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9661E1B-27A9-A706-479E-6B9FC7C5851C}"/>
              </a:ext>
            </a:extLst>
          </p:cNvPr>
          <p:cNvSpPr txBox="1"/>
          <p:nvPr/>
        </p:nvSpPr>
        <p:spPr>
          <a:xfrm rot="19810503">
            <a:off x="4027395" y="1840114"/>
            <a:ext cx="124161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reward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22E81D-99DE-8C9C-0147-C93358EDFC03}"/>
              </a:ext>
            </a:extLst>
          </p:cNvPr>
          <p:cNvSpPr txBox="1"/>
          <p:nvPr/>
        </p:nvSpPr>
        <p:spPr>
          <a:xfrm rot="2176300">
            <a:off x="4101527" y="2906249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default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49013A-D5D5-D0E8-DB73-21772EF13DC0}"/>
              </a:ext>
            </a:extLst>
          </p:cNvPr>
          <p:cNvCxnSpPr/>
          <p:nvPr/>
        </p:nvCxnSpPr>
        <p:spPr>
          <a:xfrm>
            <a:off x="4159599" y="2574086"/>
            <a:ext cx="1066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767C610-2218-C03C-8426-A7CA7F459004}"/>
              </a:ext>
            </a:extLst>
          </p:cNvPr>
          <p:cNvSpPr txBox="1"/>
          <p:nvPr/>
        </p:nvSpPr>
        <p:spPr>
          <a:xfrm>
            <a:off x="3810000" y="3962400"/>
            <a:ext cx="11810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(0, 0)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D02053-4F61-7007-A1F1-14ACA1409095}"/>
              </a:ext>
            </a:extLst>
          </p:cNvPr>
          <p:cNvSpPr/>
          <p:nvPr/>
        </p:nvSpPr>
        <p:spPr>
          <a:xfrm>
            <a:off x="7177246" y="1753411"/>
            <a:ext cx="1433354" cy="3428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8 CuadroTexto">
            <a:extLst>
              <a:ext uri="{FF2B5EF4-FFF2-40B4-BE49-F238E27FC236}">
                <a16:creationId xmlns:a16="http://schemas.microsoft.com/office/drawing/2014/main" id="{533D7E10-989D-12A1-6895-C813E9E05206}"/>
              </a:ext>
            </a:extLst>
          </p:cNvPr>
          <p:cNvSpPr txBox="1"/>
          <p:nvPr/>
        </p:nvSpPr>
        <p:spPr>
          <a:xfrm>
            <a:off x="5745406" y="2210662"/>
            <a:ext cx="2709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0000"/>
                </a:solidFill>
                <a:latin typeface="+mn-lt"/>
              </a:rPr>
              <a:t>Temptation</a:t>
            </a:r>
            <a:r>
              <a:rPr lang="es-ES" dirty="0">
                <a:solidFill>
                  <a:srgbClr val="FF0000"/>
                </a:solidFill>
                <a:latin typeface="+mn-lt"/>
              </a:rPr>
              <a:t> (min bonus)</a:t>
            </a:r>
          </a:p>
        </p:txBody>
      </p:sp>
    </p:spTree>
    <p:extLst>
      <p:ext uri="{BB962C8B-B14F-4D97-AF65-F5344CB8AC3E}">
        <p14:creationId xmlns:p14="http://schemas.microsoft.com/office/powerpoint/2010/main" val="197430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1A2AC-2D62-B7D6-D3A2-2FA1B7798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D094D0-D14A-D6FD-7A60-4ACC2F0B67FA}"/>
              </a:ext>
            </a:extLst>
          </p:cNvPr>
          <p:cNvSpPr txBox="1"/>
          <p:nvPr/>
        </p:nvSpPr>
        <p:spPr>
          <a:xfrm>
            <a:off x="1143000" y="3897868"/>
            <a:ext cx="32573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59512A-63A7-DF4B-DC35-D92CC8BECD70}"/>
              </a:ext>
            </a:extLst>
          </p:cNvPr>
          <p:cNvCxnSpPr/>
          <p:nvPr/>
        </p:nvCxnSpPr>
        <p:spPr>
          <a:xfrm flipV="1">
            <a:off x="1447800" y="3429000"/>
            <a:ext cx="106680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7DD6B2-42CA-C3F1-2F8F-ADE4B8BFF1F9}"/>
              </a:ext>
            </a:extLst>
          </p:cNvPr>
          <p:cNvCxnSpPr/>
          <p:nvPr/>
        </p:nvCxnSpPr>
        <p:spPr>
          <a:xfrm>
            <a:off x="1447800" y="4038600"/>
            <a:ext cx="1066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E74D31-533F-ADD1-9387-B9CAEE84E707}"/>
              </a:ext>
            </a:extLst>
          </p:cNvPr>
          <p:cNvSpPr txBox="1"/>
          <p:nvPr/>
        </p:nvSpPr>
        <p:spPr>
          <a:xfrm>
            <a:off x="2514600" y="3124200"/>
            <a:ext cx="32573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267B93-8C76-630C-0053-BDD00836C87B}"/>
              </a:ext>
            </a:extLst>
          </p:cNvPr>
          <p:cNvCxnSpPr>
            <a:cxnSpLocks/>
          </p:cNvCxnSpPr>
          <p:nvPr/>
        </p:nvCxnSpPr>
        <p:spPr>
          <a:xfrm flipV="1">
            <a:off x="2819400" y="2729444"/>
            <a:ext cx="974901" cy="5471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3E8ECF-14BF-435D-695C-3AEE9502CDEE}"/>
              </a:ext>
            </a:extLst>
          </p:cNvPr>
          <p:cNvSpPr txBox="1"/>
          <p:nvPr/>
        </p:nvSpPr>
        <p:spPr>
          <a:xfrm rot="19810503">
            <a:off x="1248789" y="3010212"/>
            <a:ext cx="141145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demands high-q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3951B9-C0F9-2FC0-A405-26B8008DCC06}"/>
              </a:ext>
            </a:extLst>
          </p:cNvPr>
          <p:cNvSpPr txBox="1"/>
          <p:nvPr/>
        </p:nvSpPr>
        <p:spPr>
          <a:xfrm rot="2176300">
            <a:off x="1268627" y="4508204"/>
            <a:ext cx="12941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demands low-q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A9BFA-919A-BB3E-B2BA-A68AB318AD11}"/>
              </a:ext>
            </a:extLst>
          </p:cNvPr>
          <p:cNvSpPr txBox="1"/>
          <p:nvPr/>
        </p:nvSpPr>
        <p:spPr>
          <a:xfrm rot="19810503">
            <a:off x="2738731" y="2303235"/>
            <a:ext cx="109622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supplies high-q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174C9727-1C1C-0FDD-5DF3-D53ED2016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41875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9128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>
                <a:solidFill>
                  <a:schemeClr val="tx2"/>
                </a:solidFill>
                <a:latin typeface="+mj-lt"/>
              </a:rPr>
              <a:t>Credibility problems: integration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459903-B82A-7314-5A78-F2BA719EA53B}"/>
              </a:ext>
            </a:extLst>
          </p:cNvPr>
          <p:cNvSpPr txBox="1"/>
          <p:nvPr/>
        </p:nvSpPr>
        <p:spPr>
          <a:xfrm>
            <a:off x="5194332" y="3231760"/>
            <a:ext cx="19684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(R, - effort)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1DCF96-0D58-267C-0C06-7A8AD2A56AEA}"/>
              </a:ext>
            </a:extLst>
          </p:cNvPr>
          <p:cNvCxnSpPr/>
          <p:nvPr/>
        </p:nvCxnSpPr>
        <p:spPr>
          <a:xfrm>
            <a:off x="2819400" y="3276600"/>
            <a:ext cx="1066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F45DBBC-CE05-D19F-42C0-073F8124C5A6}"/>
              </a:ext>
            </a:extLst>
          </p:cNvPr>
          <p:cNvSpPr txBox="1"/>
          <p:nvPr/>
        </p:nvSpPr>
        <p:spPr>
          <a:xfrm rot="2176300">
            <a:off x="2703913" y="3622626"/>
            <a:ext cx="103784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supplies low-q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39F647-E552-A968-999A-FC7C72706C83}"/>
              </a:ext>
            </a:extLst>
          </p:cNvPr>
          <p:cNvSpPr txBox="1"/>
          <p:nvPr/>
        </p:nvSpPr>
        <p:spPr>
          <a:xfrm>
            <a:off x="5181600" y="1726927"/>
            <a:ext cx="3505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(R - bonus, bonus - effort)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32B3FC-F18C-9514-BECF-294EFDD93227}"/>
              </a:ext>
            </a:extLst>
          </p:cNvPr>
          <p:cNvSpPr txBox="1"/>
          <p:nvPr/>
        </p:nvSpPr>
        <p:spPr>
          <a:xfrm>
            <a:off x="2438400" y="4659868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(0, 0)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AB64C9-2A5C-3A1D-B2F8-CDAF99D39C73}"/>
              </a:ext>
            </a:extLst>
          </p:cNvPr>
          <p:cNvSpPr txBox="1"/>
          <p:nvPr/>
        </p:nvSpPr>
        <p:spPr>
          <a:xfrm>
            <a:off x="685800" y="5895833"/>
            <a:ext cx="777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(The first entry is Buyer’s (B) payoff, the second is Employee’s (E) payoff)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BF44DF-AA7B-8002-6B6F-E2572D8E058E}"/>
              </a:ext>
            </a:extLst>
          </p:cNvPr>
          <p:cNvSpPr txBox="1"/>
          <p:nvPr/>
        </p:nvSpPr>
        <p:spPr>
          <a:xfrm>
            <a:off x="3810000" y="2389824"/>
            <a:ext cx="32573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334273-E065-BBEF-3F7E-7A90351411C1}"/>
              </a:ext>
            </a:extLst>
          </p:cNvPr>
          <p:cNvCxnSpPr/>
          <p:nvPr/>
        </p:nvCxnSpPr>
        <p:spPr>
          <a:xfrm flipV="1">
            <a:off x="4148554" y="1923665"/>
            <a:ext cx="106680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275DBA4-C666-97E8-C516-06A7BD63990A}"/>
              </a:ext>
            </a:extLst>
          </p:cNvPr>
          <p:cNvSpPr txBox="1"/>
          <p:nvPr/>
        </p:nvSpPr>
        <p:spPr>
          <a:xfrm rot="19810503">
            <a:off x="4027395" y="1840114"/>
            <a:ext cx="124161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reward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F0165-F30B-FFA9-480F-99913B6846C9}"/>
              </a:ext>
            </a:extLst>
          </p:cNvPr>
          <p:cNvSpPr txBox="1"/>
          <p:nvPr/>
        </p:nvSpPr>
        <p:spPr>
          <a:xfrm rot="2176300">
            <a:off x="4101527" y="2906249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default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69ACA4-C5E0-CC13-EF7A-E662AB3A21AB}"/>
              </a:ext>
            </a:extLst>
          </p:cNvPr>
          <p:cNvCxnSpPr/>
          <p:nvPr/>
        </p:nvCxnSpPr>
        <p:spPr>
          <a:xfrm>
            <a:off x="4159599" y="2574086"/>
            <a:ext cx="1066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9A4F8C6-D6BE-3DEB-1E4E-05081E47C0AC}"/>
              </a:ext>
            </a:extLst>
          </p:cNvPr>
          <p:cNvSpPr txBox="1"/>
          <p:nvPr/>
        </p:nvSpPr>
        <p:spPr>
          <a:xfrm>
            <a:off x="3810000" y="3962400"/>
            <a:ext cx="11810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(0, 0)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96FAF5-B7D4-D9A2-E482-2D1883A17647}"/>
              </a:ext>
            </a:extLst>
          </p:cNvPr>
          <p:cNvSpPr/>
          <p:nvPr/>
        </p:nvSpPr>
        <p:spPr>
          <a:xfrm>
            <a:off x="7177246" y="1753411"/>
            <a:ext cx="671354" cy="3428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8 CuadroTexto">
            <a:extLst>
              <a:ext uri="{FF2B5EF4-FFF2-40B4-BE49-F238E27FC236}">
                <a16:creationId xmlns:a16="http://schemas.microsoft.com/office/drawing/2014/main" id="{46C7BE4C-B6D6-DF5E-746C-0044220A39AF}"/>
              </a:ext>
            </a:extLst>
          </p:cNvPr>
          <p:cNvSpPr txBox="1"/>
          <p:nvPr/>
        </p:nvSpPr>
        <p:spPr>
          <a:xfrm>
            <a:off x="5745406" y="2210662"/>
            <a:ext cx="2709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0000"/>
                </a:solidFill>
                <a:latin typeface="+mn-lt"/>
              </a:rPr>
              <a:t>Temptation</a:t>
            </a:r>
            <a:r>
              <a:rPr lang="es-ES" dirty="0">
                <a:solidFill>
                  <a:srgbClr val="FF0000"/>
                </a:solidFill>
                <a:latin typeface="+mn-lt"/>
              </a:rPr>
              <a:t> (min bonus)</a:t>
            </a:r>
          </a:p>
        </p:txBody>
      </p:sp>
    </p:spTree>
    <p:extLst>
      <p:ext uri="{BB962C8B-B14F-4D97-AF65-F5344CB8AC3E}">
        <p14:creationId xmlns:p14="http://schemas.microsoft.com/office/powerpoint/2010/main" val="203348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2F2F9B5-6439-F16C-FA8F-8763543DF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964BDBFF-7718-DE2B-747A-710E81C461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A growing literature</a:t>
            </a:r>
            <a:endParaRPr lang="es-ES" altLang="en-US" sz="4000" dirty="0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F14BE222-0948-3950-961E-03020A68CA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8839200" cy="48768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Repeating the game (under fixed formal allocation) helps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Theory: Bull 87; MacLeod &amp; Malcomson 89; Levin 03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Evidence: Gil 13; Macchiavello &amp; </a:t>
            </a:r>
            <a:r>
              <a:rPr lang="en-US" altLang="en-US" sz="2000" dirty="0" err="1"/>
              <a:t>Morjaria</a:t>
            </a:r>
            <a:r>
              <a:rPr lang="en-US" altLang="en-US" sz="2000" dirty="0"/>
              <a:t> 15; Gil </a:t>
            </a:r>
            <a:r>
              <a:rPr lang="en-US" altLang="en-US" sz="2000" i="1" dirty="0"/>
              <a:t>et al</a:t>
            </a:r>
            <a:r>
              <a:rPr lang="en-US" altLang="en-US" sz="2000" dirty="0"/>
              <a:t>. 22</a:t>
            </a:r>
            <a:endParaRPr lang="en-US" altLang="en-US" sz="100" dirty="0"/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2400" dirty="0"/>
              <a:t>Some formal allocations help more than others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Theory: Klein 96, 00; Baker Gibbons &amp; Murphy 94, 02, 11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Evidence: Barron et al. 20</a:t>
            </a:r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2400" dirty="0"/>
              <a:t>We have dedicated reviews of this literature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Theory: Malcomson 13; Gil &amp; Zanarone 17, 18 25; Macchiavello 22</a:t>
            </a:r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2400" dirty="0"/>
              <a:t>We even have a yearly workshop!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1562C-92AB-DEBE-82C0-6FD23B6D8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5579869"/>
            <a:ext cx="2590800" cy="104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40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26F02-7D25-3886-E442-9C2924397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3">
            <a:extLst>
              <a:ext uri="{FF2B5EF4-FFF2-40B4-BE49-F238E27FC236}">
                <a16:creationId xmlns:a16="http://schemas.microsoft.com/office/drawing/2014/main" id="{0AF4B658-26F1-1B29-4782-598DA1A039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0080" y="1371600"/>
            <a:ext cx="8229600" cy="5029200"/>
          </a:xfrm>
        </p:spPr>
        <p:txBody>
          <a:bodyPr>
            <a:normAutofit fontScale="92500"/>
          </a:bodyPr>
          <a:lstStyle/>
          <a:p>
            <a:endParaRPr lang="es-ES" altLang="en-US" sz="15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15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24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24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24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24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24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s-ES" altLang="en-US" sz="2200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For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a “</a:t>
            </a: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relational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contract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” to be </a:t>
            </a: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self-enforcing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, </a:t>
            </a: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we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need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s-ES" altLang="en-US" sz="1000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s-ES" altLang="en-US" sz="2200" u="sng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Credibility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parties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cares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about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relationship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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perform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for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fear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of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losing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it</a:t>
            </a:r>
            <a:endParaRPr lang="es-ES" altLang="en-US" sz="1700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endParaRPr lang="es-ES" altLang="en-US" sz="500" u="sng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s-ES" altLang="en-US" sz="2200" u="sng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Clarity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parties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must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agree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on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principles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what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“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good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performance”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means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,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who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/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when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should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be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rewarded</a:t>
            </a:r>
            <a:endParaRPr lang="es-ES" altLang="en-US" sz="2200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s-ES" altLang="en-US" sz="2000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C1362-98F1-466A-C041-1CE344A64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838200"/>
            <a:ext cx="4406926" cy="2514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7D6D0D-4FAD-8804-8DA3-49AC5FA572B3}"/>
              </a:ext>
            </a:extLst>
          </p:cNvPr>
          <p:cNvSpPr/>
          <p:nvPr/>
        </p:nvSpPr>
        <p:spPr>
          <a:xfrm>
            <a:off x="990600" y="5638800"/>
            <a:ext cx="6858000" cy="6795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8 CuadroTexto">
            <a:extLst>
              <a:ext uri="{FF2B5EF4-FFF2-40B4-BE49-F238E27FC236}">
                <a16:creationId xmlns:a16="http://schemas.microsoft.com/office/drawing/2014/main" id="{420B0E90-BECD-476A-B342-67012A97A851}"/>
              </a:ext>
            </a:extLst>
          </p:cNvPr>
          <p:cNvSpPr txBox="1"/>
          <p:nvPr/>
        </p:nvSpPr>
        <p:spPr>
          <a:xfrm>
            <a:off x="1371600" y="633420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  <a:latin typeface="+mn-lt"/>
              </a:rPr>
              <a:t>MUCH LESS STUDIED!!!</a:t>
            </a:r>
          </a:p>
        </p:txBody>
      </p:sp>
    </p:spTree>
    <p:extLst>
      <p:ext uri="{BB962C8B-B14F-4D97-AF65-F5344CB8AC3E}">
        <p14:creationId xmlns:p14="http://schemas.microsoft.com/office/powerpoint/2010/main" val="1764557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BC72934-DFAF-7917-44E1-10649D012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10F1653-CCF7-BEBF-9219-1D3386B0EA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noProof="1"/>
              <a:t>Governance, revisited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8675AAC-47BD-8D66-C6C7-6057B358D00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219200"/>
            <a:ext cx="8458200" cy="5105400"/>
          </a:xfrm>
        </p:spPr>
        <p:txBody>
          <a:bodyPr/>
          <a:lstStyle/>
          <a:p>
            <a:pPr eaLnBrk="1" hangingPunct="1">
              <a:defRPr/>
            </a:pPr>
            <a:endParaRPr lang="es-ES" altLang="es-ES_tradnl" sz="1500" dirty="0"/>
          </a:p>
          <a:p>
            <a:pPr eaLnBrk="1" hangingPunct="1">
              <a:defRPr/>
            </a:pPr>
            <a:r>
              <a:rPr lang="en-US" altLang="es-ES_tradnl" sz="2800" dirty="0"/>
              <a:t>“If markets were perfect, would we need firms?”</a:t>
            </a:r>
            <a:endParaRPr lang="es-ES" altLang="es-ES_tradnl" sz="2800" dirty="0"/>
          </a:p>
          <a:p>
            <a:pPr eaLnBrk="1" hangingPunct="1">
              <a:defRPr/>
            </a:pPr>
            <a:endParaRPr lang="es-ES" altLang="es-ES_tradnl" dirty="0"/>
          </a:p>
          <a:p>
            <a:pPr eaLnBrk="1" hangingPunct="1">
              <a:defRPr/>
            </a:pPr>
            <a:endParaRPr lang="es-ES" altLang="es-ES_tradnl" dirty="0"/>
          </a:p>
          <a:p>
            <a:pPr eaLnBrk="1" hangingPunct="1">
              <a:defRPr/>
            </a:pPr>
            <a:endParaRPr lang="es-ES" altLang="es-ES_tradnl" dirty="0"/>
          </a:p>
          <a:p>
            <a:pPr eaLnBrk="1" hangingPunct="1">
              <a:defRPr/>
            </a:pPr>
            <a:endParaRPr lang="es-ES" altLang="es-ES_tradnl" sz="1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F32E8-1F7A-0F56-9A47-ACA1201B0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09800"/>
            <a:ext cx="1757363" cy="175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EC67BE-0CB6-8F29-E463-7D3BA960621A}"/>
              </a:ext>
            </a:extLst>
          </p:cNvPr>
          <p:cNvSpPr txBox="1"/>
          <p:nvPr/>
        </p:nvSpPr>
        <p:spPr>
          <a:xfrm>
            <a:off x="3207860" y="2362200"/>
            <a:ext cx="51054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es-ES" altLang="es-ES_tradnl" sz="1800" dirty="0">
                <a:latin typeface="+mn-lt"/>
              </a:rPr>
              <a:t>“</a:t>
            </a:r>
            <a:r>
              <a:rPr lang="es-ES" altLang="es-ES_tradnl" sz="1800" dirty="0" err="1">
                <a:latin typeface="+mn-lt"/>
              </a:rPr>
              <a:t>Within</a:t>
            </a:r>
            <a:r>
              <a:rPr lang="es-ES" altLang="es-ES_tradnl" sz="1800" dirty="0">
                <a:latin typeface="+mn-lt"/>
              </a:rPr>
              <a:t> a </a:t>
            </a:r>
            <a:r>
              <a:rPr lang="es-ES" altLang="es-ES_tradnl" sz="1800" dirty="0" err="1">
                <a:latin typeface="+mn-lt"/>
              </a:rPr>
              <a:t>firm</a:t>
            </a:r>
            <a:r>
              <a:rPr lang="es-ES" altLang="es-ES_tradnl" sz="1800" dirty="0">
                <a:latin typeface="+mn-lt"/>
              </a:rPr>
              <a:t>, in place of </a:t>
            </a:r>
            <a:r>
              <a:rPr lang="es-ES" altLang="es-ES_tradnl" sz="1800" dirty="0" err="1">
                <a:latin typeface="+mn-lt"/>
              </a:rPr>
              <a:t>exchange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transactions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is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substituted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the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entrepreneur</a:t>
            </a:r>
            <a:r>
              <a:rPr lang="es-ES" altLang="es-ES_tradnl" sz="1800" dirty="0">
                <a:latin typeface="+mn-lt"/>
              </a:rPr>
              <a:t>/</a:t>
            </a:r>
            <a:r>
              <a:rPr lang="es-ES" altLang="es-ES_tradnl" sz="1800" dirty="0" err="1">
                <a:latin typeface="+mn-lt"/>
              </a:rPr>
              <a:t>co-ordinator</a:t>
            </a:r>
            <a:r>
              <a:rPr lang="es-ES" altLang="es-ES_tradnl" sz="1800" dirty="0">
                <a:latin typeface="+mn-lt"/>
              </a:rPr>
              <a:t>, </a:t>
            </a:r>
            <a:r>
              <a:rPr lang="es-ES" altLang="es-ES_tradnl" sz="1800" dirty="0" err="1">
                <a:latin typeface="+mn-lt"/>
              </a:rPr>
              <a:t>who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directs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production</a:t>
            </a:r>
            <a:r>
              <a:rPr lang="es-ES" altLang="es-ES_tradnl" sz="1800" dirty="0">
                <a:latin typeface="+mn-lt"/>
              </a:rPr>
              <a:t>”</a:t>
            </a:r>
          </a:p>
          <a:p>
            <a:pPr eaLnBrk="1" hangingPunct="1">
              <a:defRPr/>
            </a:pPr>
            <a:endParaRPr lang="es-ES" altLang="es-ES_tradnl" dirty="0">
              <a:latin typeface="+mn-lt"/>
            </a:endParaRPr>
          </a:p>
          <a:p>
            <a:pPr eaLnBrk="1" hangingPunct="1">
              <a:defRPr/>
            </a:pPr>
            <a:r>
              <a:rPr lang="es-ES" altLang="es-ES_tradnl" dirty="0">
                <a:latin typeface="+mn-lt"/>
                <a:sym typeface="Wingdings" panose="05000000000000000000" pitchFamily="2" charset="2"/>
              </a:rPr>
              <a:t></a:t>
            </a:r>
            <a:r>
              <a:rPr lang="es-ES" altLang="es-ES_tradnl" sz="1800" dirty="0">
                <a:latin typeface="+mn-lt"/>
                <a:sym typeface="Wingdings" panose="05000000000000000000" pitchFamily="2" charset="2"/>
              </a:rPr>
              <a:t> </a:t>
            </a:r>
            <a:r>
              <a:rPr lang="es-ES" altLang="es-ES_tradnl" dirty="0" err="1">
                <a:latin typeface="+mn-lt"/>
                <a:sym typeface="Wingdings" panose="05000000000000000000" pitchFamily="2" charset="2"/>
              </a:rPr>
              <a:t>i</a:t>
            </a:r>
            <a:r>
              <a:rPr lang="es-ES" altLang="es-ES_tradnl" sz="1800" dirty="0" err="1">
                <a:latin typeface="+mn-lt"/>
              </a:rPr>
              <a:t>ntegration</a:t>
            </a:r>
            <a:r>
              <a:rPr lang="es-ES" altLang="es-ES_tradnl" sz="1800" dirty="0">
                <a:latin typeface="+mn-lt"/>
              </a:rPr>
              <a:t> = </a:t>
            </a:r>
            <a:r>
              <a:rPr lang="es-ES" altLang="es-ES_tradnl" dirty="0" err="1">
                <a:latin typeface="+mn-lt"/>
              </a:rPr>
              <a:t>governance</a:t>
            </a:r>
            <a:endParaRPr lang="es-ES" altLang="es-ES_tradnl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0282585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F239641-29BD-532E-BA47-E319C6D27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6BB9C013-F9FD-ED6E-0530-CCA7363A964C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219200"/>
            <a:ext cx="8458200" cy="5105400"/>
          </a:xfrm>
        </p:spPr>
        <p:txBody>
          <a:bodyPr/>
          <a:lstStyle/>
          <a:p>
            <a:pPr eaLnBrk="1" hangingPunct="1">
              <a:defRPr/>
            </a:pPr>
            <a:endParaRPr lang="es-ES" altLang="es-ES_tradnl" sz="1500" dirty="0"/>
          </a:p>
          <a:p>
            <a:pPr eaLnBrk="1" hangingPunct="1">
              <a:defRPr/>
            </a:pPr>
            <a:r>
              <a:rPr lang="en-US" altLang="es-ES_tradnl" sz="2800" dirty="0"/>
              <a:t>“If contracts were perfect, would we need bosses?”</a:t>
            </a:r>
            <a:endParaRPr lang="es-ES" altLang="es-ES_tradnl" sz="2800" dirty="0"/>
          </a:p>
          <a:p>
            <a:pPr eaLnBrk="1" hangingPunct="1">
              <a:defRPr/>
            </a:pPr>
            <a:endParaRPr lang="es-ES" altLang="es-ES_tradnl" dirty="0"/>
          </a:p>
          <a:p>
            <a:pPr eaLnBrk="1" hangingPunct="1">
              <a:defRPr/>
            </a:pPr>
            <a:endParaRPr lang="es-ES" altLang="es-ES_tradnl" dirty="0"/>
          </a:p>
          <a:p>
            <a:pPr eaLnBrk="1" hangingPunct="1">
              <a:defRPr/>
            </a:pPr>
            <a:endParaRPr lang="es-ES" altLang="es-ES_tradnl" dirty="0"/>
          </a:p>
          <a:p>
            <a:pPr eaLnBrk="1" hangingPunct="1">
              <a:defRPr/>
            </a:pPr>
            <a:endParaRPr lang="es-ES" altLang="es-ES_tradnl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95E66C-C19F-08E1-B71C-A4E45459783A}"/>
              </a:ext>
            </a:extLst>
          </p:cNvPr>
          <p:cNvSpPr txBox="1"/>
          <p:nvPr/>
        </p:nvSpPr>
        <p:spPr>
          <a:xfrm>
            <a:off x="2438400" y="2362200"/>
            <a:ext cx="647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es-ES" altLang="es-ES_tradnl" dirty="0">
                <a:latin typeface="+mn-lt"/>
              </a:rPr>
              <a:t>I</a:t>
            </a:r>
            <a:r>
              <a:rPr lang="es-ES" altLang="es-ES_tradnl" sz="1800" dirty="0">
                <a:latin typeface="+mn-lt"/>
              </a:rPr>
              <a:t>n place </a:t>
            </a:r>
            <a:r>
              <a:rPr lang="es-ES" altLang="es-ES_tradnl" sz="1800" dirty="0" err="1">
                <a:latin typeface="+mn-lt"/>
              </a:rPr>
              <a:t>of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dirty="0" err="1">
                <a:latin typeface="+mn-lt"/>
              </a:rPr>
              <a:t>mechanical</a:t>
            </a:r>
            <a:r>
              <a:rPr lang="es-ES" altLang="es-ES_tradnl" dirty="0">
                <a:latin typeface="+mn-lt"/>
              </a:rPr>
              <a:t> </a:t>
            </a:r>
            <a:r>
              <a:rPr lang="es-ES" altLang="es-ES_tradnl" dirty="0" err="1">
                <a:latin typeface="+mn-lt"/>
              </a:rPr>
              <a:t>contracts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is</a:t>
            </a:r>
            <a:r>
              <a:rPr lang="es-ES" altLang="es-ES_tradnl" sz="1800" dirty="0">
                <a:latin typeface="+mn-lt"/>
              </a:rPr>
              <a:t> </a:t>
            </a:r>
            <a:r>
              <a:rPr lang="es-ES" altLang="es-ES_tradnl" sz="1800" dirty="0" err="1">
                <a:latin typeface="+mn-lt"/>
              </a:rPr>
              <a:t>substituted</a:t>
            </a:r>
            <a:r>
              <a:rPr lang="es-ES" altLang="es-ES_tradnl" sz="1800" dirty="0">
                <a:latin typeface="+mn-lt"/>
              </a:rPr>
              <a:t> a </a:t>
            </a:r>
            <a:r>
              <a:rPr lang="es-ES" altLang="es-ES_tradnl" sz="1800" dirty="0" err="1">
                <a:latin typeface="+mn-lt"/>
              </a:rPr>
              <a:t>syste</a:t>
            </a:r>
            <a:r>
              <a:rPr lang="es-ES" altLang="es-ES_tradnl" dirty="0" err="1">
                <a:latin typeface="+mn-lt"/>
              </a:rPr>
              <a:t>m</a:t>
            </a:r>
            <a:r>
              <a:rPr lang="es-ES" altLang="es-ES_tradnl" dirty="0">
                <a:latin typeface="+mn-lt"/>
              </a:rPr>
              <a:t> </a:t>
            </a:r>
            <a:r>
              <a:rPr lang="es-ES" altLang="es-ES_tradnl" dirty="0" err="1">
                <a:latin typeface="+mn-lt"/>
              </a:rPr>
              <a:t>of</a:t>
            </a:r>
            <a:r>
              <a:rPr lang="es-ES" altLang="es-ES_tradnl" dirty="0">
                <a:latin typeface="+mn-lt"/>
              </a:rPr>
              <a:t> formal </a:t>
            </a:r>
            <a:r>
              <a:rPr lang="es-ES" altLang="es-ES_tradnl" dirty="0" err="1">
                <a:latin typeface="+mn-lt"/>
              </a:rPr>
              <a:t>allocations</a:t>
            </a:r>
            <a:r>
              <a:rPr lang="es-ES" altLang="es-ES_tradnl" dirty="0">
                <a:latin typeface="+mn-lt"/>
              </a:rPr>
              <a:t> </a:t>
            </a:r>
            <a:r>
              <a:rPr lang="es-ES" altLang="es-ES_tradnl" dirty="0" err="1">
                <a:latin typeface="+mn-lt"/>
              </a:rPr>
              <a:t>of</a:t>
            </a:r>
            <a:r>
              <a:rPr lang="es-ES" altLang="es-ES_tradnl" dirty="0">
                <a:latin typeface="+mn-lt"/>
              </a:rPr>
              <a:t> </a:t>
            </a:r>
            <a:r>
              <a:rPr lang="es-ES" altLang="es-ES_tradnl" dirty="0" err="1">
                <a:latin typeface="+mn-lt"/>
              </a:rPr>
              <a:t>rights</a:t>
            </a:r>
            <a:r>
              <a:rPr lang="es-ES" altLang="es-ES_tradnl" dirty="0">
                <a:latin typeface="+mn-lt"/>
              </a:rPr>
              <a:t> and </a:t>
            </a:r>
            <a:r>
              <a:rPr lang="es-ES" altLang="es-ES_tradnl" dirty="0" err="1">
                <a:latin typeface="+mn-lt"/>
              </a:rPr>
              <a:t>relational</a:t>
            </a:r>
            <a:r>
              <a:rPr lang="es-ES" altLang="es-ES_tradnl" dirty="0">
                <a:latin typeface="+mn-lt"/>
              </a:rPr>
              <a:t> </a:t>
            </a:r>
            <a:r>
              <a:rPr lang="es-ES" altLang="es-ES_tradnl" dirty="0" err="1">
                <a:latin typeface="+mn-lt"/>
              </a:rPr>
              <a:t>arrangements</a:t>
            </a:r>
            <a:r>
              <a:rPr lang="es-ES" altLang="es-ES_tradnl" sz="1800" dirty="0">
                <a:latin typeface="+mn-lt"/>
              </a:rPr>
              <a:t>, </a:t>
            </a:r>
            <a:r>
              <a:rPr lang="es-ES" altLang="es-ES_tradnl" sz="1800" dirty="0" err="1">
                <a:latin typeface="+mn-lt"/>
              </a:rPr>
              <a:t>which</a:t>
            </a:r>
            <a:r>
              <a:rPr lang="es-ES" altLang="es-ES_tradnl" sz="1800" dirty="0">
                <a:latin typeface="+mn-lt"/>
              </a:rPr>
              <a:t> produces </a:t>
            </a:r>
            <a:r>
              <a:rPr lang="es-ES" altLang="es-ES_tradnl" sz="1800" dirty="0" err="1">
                <a:latin typeface="+mn-lt"/>
              </a:rPr>
              <a:t>order</a:t>
            </a:r>
            <a:r>
              <a:rPr lang="es-ES" altLang="es-ES_tradnl" sz="1800" dirty="0">
                <a:latin typeface="+mn-lt"/>
              </a:rPr>
              <a:t> &amp; </a:t>
            </a:r>
            <a:r>
              <a:rPr lang="es-ES" altLang="es-ES_tradnl" sz="1800" dirty="0" err="1">
                <a:latin typeface="+mn-lt"/>
              </a:rPr>
              <a:t>cooperation</a:t>
            </a:r>
            <a:r>
              <a:rPr lang="es-ES" altLang="es-ES_tradnl" sz="1800" dirty="0">
                <a:latin typeface="+mn-lt"/>
              </a:rPr>
              <a:t> in </a:t>
            </a:r>
            <a:r>
              <a:rPr lang="es-ES" altLang="es-ES_tradnl" sz="1800" dirty="0" err="1">
                <a:latin typeface="+mn-lt"/>
              </a:rPr>
              <a:t>equilibrium</a:t>
            </a:r>
            <a:endParaRPr lang="es-ES" altLang="es-ES_tradnl" sz="1800" dirty="0">
              <a:latin typeface="+mn-lt"/>
            </a:endParaRPr>
          </a:p>
          <a:p>
            <a:pPr eaLnBrk="1" hangingPunct="1">
              <a:defRPr/>
            </a:pPr>
            <a:endParaRPr lang="es-ES" altLang="es-ES_tradnl" dirty="0">
              <a:latin typeface="+mn-lt"/>
            </a:endParaRPr>
          </a:p>
          <a:p>
            <a:pPr eaLnBrk="1" hangingPunct="1">
              <a:defRPr/>
            </a:pPr>
            <a:r>
              <a:rPr lang="es-ES" altLang="es-ES_tradnl" dirty="0">
                <a:latin typeface="+mn-lt"/>
                <a:sym typeface="Wingdings" panose="05000000000000000000" pitchFamily="2" charset="2"/>
              </a:rPr>
              <a:t></a:t>
            </a:r>
            <a:r>
              <a:rPr lang="es-ES" altLang="es-ES_tradnl" sz="1800" dirty="0">
                <a:latin typeface="+mn-lt"/>
                <a:sym typeface="Wingdings" panose="05000000000000000000" pitchFamily="2" charset="2"/>
              </a:rPr>
              <a:t> </a:t>
            </a:r>
            <a:r>
              <a:rPr lang="es-ES" altLang="es-ES_tradnl" dirty="0" err="1">
                <a:latin typeface="+mn-lt"/>
                <a:sym typeface="Wingdings" panose="05000000000000000000" pitchFamily="2" charset="2"/>
              </a:rPr>
              <a:t>i</a:t>
            </a:r>
            <a:r>
              <a:rPr lang="es-ES" altLang="es-ES_tradnl" sz="1800" dirty="0" err="1">
                <a:latin typeface="+mn-lt"/>
              </a:rPr>
              <a:t>ntegration</a:t>
            </a:r>
            <a:r>
              <a:rPr lang="es-ES" altLang="es-ES_tradnl" sz="1800" dirty="0">
                <a:latin typeface="+mn-lt"/>
              </a:rPr>
              <a:t> = </a:t>
            </a:r>
            <a:r>
              <a:rPr lang="es-ES" altLang="es-ES_tradnl" dirty="0" err="1">
                <a:latin typeface="+mn-lt"/>
              </a:rPr>
              <a:t>one</a:t>
            </a:r>
            <a:r>
              <a:rPr lang="es-ES" altLang="es-ES_tradnl" dirty="0">
                <a:latin typeface="+mn-lt"/>
              </a:rPr>
              <a:t> </a:t>
            </a:r>
            <a:r>
              <a:rPr lang="es-ES" altLang="es-ES_tradnl" dirty="0" err="1">
                <a:latin typeface="+mn-lt"/>
              </a:rPr>
              <a:t>of</a:t>
            </a:r>
            <a:r>
              <a:rPr lang="es-ES" altLang="es-ES_tradnl" dirty="0">
                <a:latin typeface="+mn-lt"/>
              </a:rPr>
              <a:t> </a:t>
            </a:r>
            <a:r>
              <a:rPr lang="es-ES" altLang="es-ES_tradnl" dirty="0" err="1">
                <a:latin typeface="+mn-lt"/>
              </a:rPr>
              <a:t>many</a:t>
            </a:r>
            <a:r>
              <a:rPr lang="es-ES" altLang="es-ES_tradnl" dirty="0">
                <a:latin typeface="+mn-lt"/>
              </a:rPr>
              <a:t> formal </a:t>
            </a:r>
            <a:r>
              <a:rPr lang="es-ES" altLang="es-ES_tradnl" dirty="0" err="1">
                <a:latin typeface="+mn-lt"/>
              </a:rPr>
              <a:t>tools</a:t>
            </a:r>
            <a:r>
              <a:rPr lang="es-ES" altLang="es-ES_tradnl" dirty="0">
                <a:latin typeface="+mn-lt"/>
              </a:rPr>
              <a:t> </a:t>
            </a:r>
            <a:r>
              <a:rPr lang="es-ES" altLang="es-ES_tradnl" dirty="0" err="1">
                <a:latin typeface="+mn-lt"/>
              </a:rPr>
              <a:t>to</a:t>
            </a:r>
            <a:r>
              <a:rPr lang="es-ES" altLang="es-ES_tradnl" dirty="0">
                <a:latin typeface="+mn-lt"/>
              </a:rPr>
              <a:t> </a:t>
            </a:r>
            <a:r>
              <a:rPr lang="es-ES" altLang="es-ES_tradnl" dirty="0" err="1">
                <a:latin typeface="+mn-lt"/>
              </a:rPr>
              <a:t>reach</a:t>
            </a:r>
            <a:r>
              <a:rPr lang="es-ES" altLang="es-ES_tradnl" dirty="0">
                <a:latin typeface="+mn-lt"/>
              </a:rPr>
              <a:t> </a:t>
            </a:r>
            <a:r>
              <a:rPr lang="es-ES" altLang="es-ES_tradnl" dirty="0" err="1">
                <a:latin typeface="+mn-lt"/>
              </a:rPr>
              <a:t>governance</a:t>
            </a:r>
            <a:endParaRPr lang="es-ES" altLang="es-ES_tradnl" sz="1800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7FA655-FD87-90F9-C631-1E40B97F9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67000"/>
            <a:ext cx="1462928" cy="146292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4E06D98-C0AC-F31A-65F1-41F183AC0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2400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r>
              <a:rPr lang="en-US" altLang="en-US" noProof="1"/>
              <a:t>Governance, revisited</a:t>
            </a:r>
          </a:p>
        </p:txBody>
      </p:sp>
    </p:spTree>
    <p:extLst>
      <p:ext uri="{BB962C8B-B14F-4D97-AF65-F5344CB8AC3E}">
        <p14:creationId xmlns:p14="http://schemas.microsoft.com/office/powerpoint/2010/main" val="387566493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E792DA1-D12B-639A-7D84-0DA4AA723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DE56E3B-F189-D573-36E8-8297B52E63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noProof="1"/>
              <a:t>Plan for this talk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1708980-0806-B120-AB58-AE3A443E6516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8458200" cy="4191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altLang="es-ES_tradnl" sz="2800" dirty="0" err="1">
                <a:solidFill>
                  <a:schemeClr val="accent2"/>
                </a:solidFill>
              </a:rPr>
              <a:t>The</a:t>
            </a:r>
            <a:r>
              <a:rPr lang="es-ES" altLang="es-ES_tradnl" sz="2800" dirty="0">
                <a:solidFill>
                  <a:schemeClr val="accent2"/>
                </a:solidFill>
              </a:rPr>
              <a:t> </a:t>
            </a:r>
            <a:r>
              <a:rPr lang="es-ES" altLang="es-ES_tradnl" sz="2800" dirty="0" err="1">
                <a:solidFill>
                  <a:schemeClr val="accent2"/>
                </a:solidFill>
              </a:rPr>
              <a:t>economics</a:t>
            </a:r>
            <a:r>
              <a:rPr lang="es-ES" altLang="es-ES_tradnl" sz="2800" dirty="0">
                <a:solidFill>
                  <a:schemeClr val="accent2"/>
                </a:solidFill>
              </a:rPr>
              <a:t> of </a:t>
            </a:r>
            <a:r>
              <a:rPr lang="es-ES" altLang="es-ES_tradnl" sz="2800" dirty="0" err="1">
                <a:solidFill>
                  <a:schemeClr val="accent2"/>
                </a:solidFill>
              </a:rPr>
              <a:t>governance</a:t>
            </a:r>
            <a:r>
              <a:rPr lang="es-ES" altLang="es-ES_tradnl" sz="2800" dirty="0">
                <a:solidFill>
                  <a:schemeClr val="accent2"/>
                </a:solidFill>
              </a:rPr>
              <a:t>: a </a:t>
            </a:r>
            <a:r>
              <a:rPr lang="es-ES" altLang="es-ES_tradnl" sz="2800" dirty="0" err="1">
                <a:solidFill>
                  <a:schemeClr val="accent2"/>
                </a:solidFill>
              </a:rPr>
              <a:t>brief</a:t>
            </a:r>
            <a:r>
              <a:rPr lang="es-ES" altLang="es-ES_tradnl" sz="2800" dirty="0">
                <a:solidFill>
                  <a:schemeClr val="accent2"/>
                </a:solidFill>
              </a:rPr>
              <a:t> tour</a:t>
            </a:r>
          </a:p>
          <a:p>
            <a:pPr marL="0" indent="0" eaLnBrk="1" hangingPunct="1">
              <a:buNone/>
              <a:defRPr/>
            </a:pPr>
            <a:endParaRPr lang="es-ES" altLang="es-ES_tradnl" sz="1500" dirty="0"/>
          </a:p>
          <a:p>
            <a:pPr marL="514350" indent="-514350" eaLnBrk="1" hangingPunct="1">
              <a:buFont typeface="+mj-lt"/>
              <a:buAutoNum type="arabicPeriod" startAt="2"/>
              <a:defRPr/>
            </a:pPr>
            <a:r>
              <a:rPr lang="es-ES" altLang="es-ES_tradnl" sz="2800" dirty="0"/>
              <a:t>New </a:t>
            </a:r>
            <a:r>
              <a:rPr lang="es-ES" altLang="es-ES_tradnl" sz="2800" dirty="0" err="1"/>
              <a:t>frontiers</a:t>
            </a:r>
            <a:r>
              <a:rPr lang="es-ES" altLang="es-ES_tradnl" sz="2800" dirty="0"/>
              <a:t> in </a:t>
            </a:r>
            <a:r>
              <a:rPr lang="es-ES" altLang="es-ES_tradnl" sz="2800" dirty="0" err="1"/>
              <a:t>governance</a:t>
            </a:r>
            <a:r>
              <a:rPr lang="es-ES" altLang="es-ES_tradnl" sz="2800" dirty="0"/>
              <a:t> </a:t>
            </a:r>
            <a:r>
              <a:rPr lang="es-ES" altLang="es-ES_tradnl" sz="2800" dirty="0" err="1"/>
              <a:t>research</a:t>
            </a:r>
            <a:endParaRPr lang="es-ES" altLang="es-ES_tradnl" sz="28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 err="1"/>
              <a:t>Design</a:t>
            </a:r>
            <a:endParaRPr lang="es-ES" altLang="es-ES_tradnl" sz="24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 err="1"/>
              <a:t>Govern-ance</a:t>
            </a:r>
            <a:r>
              <a:rPr lang="es-ES" altLang="es-ES_tradnl" sz="2400" dirty="0"/>
              <a:t> </a:t>
            </a:r>
            <a:r>
              <a:rPr lang="es-ES" altLang="es-ES_tradnl" sz="2400" dirty="0" err="1"/>
              <a:t>meets</a:t>
            </a:r>
            <a:r>
              <a:rPr lang="es-ES" altLang="es-ES_tradnl" sz="2400" dirty="0"/>
              <a:t> </a:t>
            </a:r>
            <a:r>
              <a:rPr lang="es-ES" altLang="es-ES_tradnl" sz="2400" dirty="0" err="1"/>
              <a:t>Govern-ment</a:t>
            </a:r>
            <a:endParaRPr lang="es-ES" altLang="es-ES_tradnl" sz="24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/>
              <a:t>Management</a:t>
            </a:r>
          </a:p>
          <a:p>
            <a:pPr marL="514350" indent="-514350" eaLnBrk="1" hangingPunct="1">
              <a:buFont typeface="+mj-lt"/>
              <a:buAutoNum type="arabicPeriod" startAt="4"/>
              <a:defRPr/>
            </a:pPr>
            <a:endParaRPr lang="es-ES" altLang="es-ES_tradnl" sz="1500" dirty="0"/>
          </a:p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s-ES" altLang="es-ES_tradnl" sz="2800" dirty="0" err="1">
                <a:solidFill>
                  <a:schemeClr val="accent2"/>
                </a:solidFill>
              </a:rPr>
              <a:t>Discussion</a:t>
            </a:r>
            <a:endParaRPr lang="es-ES" altLang="es-ES_tradnl" sz="2400" dirty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endParaRPr lang="es-ES" altLang="es-ES_tradnl" sz="1500" dirty="0"/>
          </a:p>
          <a:p>
            <a:pPr eaLnBrk="1" hangingPunct="1">
              <a:spcBef>
                <a:spcPts val="600"/>
              </a:spcBef>
              <a:defRPr/>
            </a:pPr>
            <a:endParaRPr lang="en-US" sz="2400" dirty="0"/>
          </a:p>
          <a:p>
            <a:pPr eaLnBrk="1" hangingPunct="1">
              <a:spcBef>
                <a:spcPts val="600"/>
              </a:spcBef>
              <a:defRPr/>
            </a:pPr>
            <a:endParaRPr lang="en-US" sz="2400" dirty="0"/>
          </a:p>
          <a:p>
            <a:pPr eaLnBrk="1" hangingPunct="1">
              <a:defRPr/>
            </a:pPr>
            <a:endParaRPr lang="es-ES" alt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58765453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37AB7E9-E634-D11C-FB07-3E11DDC4F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E712557-2553-708E-4675-EF54ED9DDC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noProof="1"/>
              <a:t>Plan for this talk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F0865F5-6CC8-0E7B-8A17-2C248C9AF23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8458200" cy="4191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altLang="es-ES_tradnl" sz="2800" dirty="0" err="1">
                <a:solidFill>
                  <a:schemeClr val="accent2"/>
                </a:solidFill>
              </a:rPr>
              <a:t>The</a:t>
            </a:r>
            <a:r>
              <a:rPr lang="es-ES" altLang="es-ES_tradnl" sz="2800" dirty="0">
                <a:solidFill>
                  <a:schemeClr val="accent2"/>
                </a:solidFill>
              </a:rPr>
              <a:t> </a:t>
            </a:r>
            <a:r>
              <a:rPr lang="es-ES" altLang="es-ES_tradnl" sz="2800" dirty="0" err="1">
                <a:solidFill>
                  <a:schemeClr val="accent2"/>
                </a:solidFill>
              </a:rPr>
              <a:t>economics</a:t>
            </a:r>
            <a:r>
              <a:rPr lang="es-ES" altLang="es-ES_tradnl" sz="2800" dirty="0">
                <a:solidFill>
                  <a:schemeClr val="accent2"/>
                </a:solidFill>
              </a:rPr>
              <a:t> of </a:t>
            </a:r>
            <a:r>
              <a:rPr lang="es-ES" altLang="es-ES_tradnl" sz="2800" dirty="0" err="1">
                <a:solidFill>
                  <a:schemeClr val="accent2"/>
                </a:solidFill>
              </a:rPr>
              <a:t>governance</a:t>
            </a:r>
            <a:r>
              <a:rPr lang="es-ES" altLang="es-ES_tradnl" sz="2800" dirty="0">
                <a:solidFill>
                  <a:schemeClr val="accent2"/>
                </a:solidFill>
              </a:rPr>
              <a:t>: a </a:t>
            </a:r>
            <a:r>
              <a:rPr lang="es-ES" altLang="es-ES_tradnl" sz="2800" dirty="0" err="1">
                <a:solidFill>
                  <a:schemeClr val="accent2"/>
                </a:solidFill>
              </a:rPr>
              <a:t>brief</a:t>
            </a:r>
            <a:r>
              <a:rPr lang="es-ES" altLang="es-ES_tradnl" sz="2800" dirty="0">
                <a:solidFill>
                  <a:schemeClr val="accent2"/>
                </a:solidFill>
              </a:rPr>
              <a:t> tour</a:t>
            </a:r>
          </a:p>
          <a:p>
            <a:pPr marL="0" indent="0" eaLnBrk="1" hangingPunct="1">
              <a:buNone/>
              <a:defRPr/>
            </a:pPr>
            <a:endParaRPr lang="es-ES" altLang="es-ES_tradnl" sz="1500" dirty="0"/>
          </a:p>
          <a:p>
            <a:pPr marL="514350" indent="-514350" eaLnBrk="1" hangingPunct="1">
              <a:buFont typeface="+mj-lt"/>
              <a:buAutoNum type="arabicPeriod" startAt="2"/>
              <a:defRPr/>
            </a:pPr>
            <a:r>
              <a:rPr lang="es-ES" altLang="es-ES_tradnl" sz="2800" dirty="0"/>
              <a:t>New </a:t>
            </a:r>
            <a:r>
              <a:rPr lang="es-ES" altLang="es-ES_tradnl" sz="2800" dirty="0" err="1"/>
              <a:t>frontiers</a:t>
            </a:r>
            <a:r>
              <a:rPr lang="es-ES" altLang="es-ES_tradnl" sz="2800" dirty="0"/>
              <a:t> in </a:t>
            </a:r>
            <a:r>
              <a:rPr lang="es-ES" altLang="es-ES_tradnl" sz="2800" dirty="0" err="1"/>
              <a:t>governance</a:t>
            </a:r>
            <a:r>
              <a:rPr lang="es-ES" altLang="es-ES_tradnl" sz="2800" dirty="0"/>
              <a:t> </a:t>
            </a:r>
            <a:r>
              <a:rPr lang="es-ES" altLang="es-ES_tradnl" sz="2800" dirty="0" err="1"/>
              <a:t>research</a:t>
            </a:r>
            <a:endParaRPr lang="es-ES" altLang="es-ES_tradnl" sz="28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 err="1"/>
              <a:t>Design</a:t>
            </a:r>
            <a:endParaRPr lang="es-ES" altLang="es-ES_tradnl" sz="24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 err="1">
                <a:solidFill>
                  <a:schemeClr val="accent2"/>
                </a:solidFill>
              </a:rPr>
              <a:t>Govern-ance</a:t>
            </a:r>
            <a:r>
              <a:rPr lang="es-ES" altLang="es-ES_tradnl" sz="2400" dirty="0">
                <a:solidFill>
                  <a:schemeClr val="accent2"/>
                </a:solidFill>
              </a:rPr>
              <a:t> </a:t>
            </a:r>
            <a:r>
              <a:rPr lang="es-ES" altLang="es-ES_tradnl" sz="2400" dirty="0" err="1">
                <a:solidFill>
                  <a:schemeClr val="accent2"/>
                </a:solidFill>
              </a:rPr>
              <a:t>meets</a:t>
            </a:r>
            <a:r>
              <a:rPr lang="es-ES" altLang="es-ES_tradnl" sz="2400" dirty="0">
                <a:solidFill>
                  <a:schemeClr val="accent2"/>
                </a:solidFill>
              </a:rPr>
              <a:t> </a:t>
            </a:r>
            <a:r>
              <a:rPr lang="es-ES" altLang="es-ES_tradnl" sz="2400" dirty="0" err="1">
                <a:solidFill>
                  <a:schemeClr val="accent2"/>
                </a:solidFill>
              </a:rPr>
              <a:t>Govern-ment</a:t>
            </a:r>
            <a:endParaRPr lang="es-ES" altLang="es-ES_tradnl" sz="2400" dirty="0">
              <a:solidFill>
                <a:schemeClr val="accent2"/>
              </a:solidFill>
            </a:endParaRP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>
                <a:solidFill>
                  <a:schemeClr val="accent2"/>
                </a:solidFill>
              </a:rPr>
              <a:t>Management</a:t>
            </a:r>
          </a:p>
          <a:p>
            <a:pPr marL="514350" indent="-514350" eaLnBrk="1" hangingPunct="1">
              <a:buFont typeface="+mj-lt"/>
              <a:buAutoNum type="arabicPeriod" startAt="4"/>
              <a:defRPr/>
            </a:pPr>
            <a:endParaRPr lang="es-ES" altLang="es-ES_tradnl" sz="1500" dirty="0"/>
          </a:p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s-ES" altLang="es-ES_tradnl" sz="2800" dirty="0" err="1">
                <a:solidFill>
                  <a:schemeClr val="accent2"/>
                </a:solidFill>
              </a:rPr>
              <a:t>Discussion</a:t>
            </a:r>
            <a:endParaRPr lang="es-ES" altLang="es-ES_tradnl" sz="2400" dirty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endParaRPr lang="es-ES" altLang="es-ES_tradnl" sz="1500" dirty="0"/>
          </a:p>
          <a:p>
            <a:pPr eaLnBrk="1" hangingPunct="1">
              <a:spcBef>
                <a:spcPts val="600"/>
              </a:spcBef>
              <a:defRPr/>
            </a:pPr>
            <a:endParaRPr lang="en-US" sz="2400" dirty="0"/>
          </a:p>
          <a:p>
            <a:pPr eaLnBrk="1" hangingPunct="1">
              <a:spcBef>
                <a:spcPts val="600"/>
              </a:spcBef>
              <a:defRPr/>
            </a:pPr>
            <a:endParaRPr lang="en-US" sz="2400" dirty="0"/>
          </a:p>
          <a:p>
            <a:pPr eaLnBrk="1" hangingPunct="1">
              <a:defRPr/>
            </a:pPr>
            <a:endParaRPr lang="es-ES" alt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798673700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D9C0EB9-B38C-7EBE-AF47-64D5C5837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0503845-1EF4-DF85-1284-C4FD4C1A10F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4000" noProof="1"/>
              <a:t>Using an industry as a lab</a:t>
            </a:r>
          </a:p>
        </p:txBody>
      </p:sp>
      <p:pic>
        <p:nvPicPr>
          <p:cNvPr id="1026" name="Picture 2" descr="Paul L. Joskow | Harvard Environmental ...">
            <a:extLst>
              <a:ext uri="{FF2B5EF4-FFF2-40B4-BE49-F238E27FC236}">
                <a16:creationId xmlns:a16="http://schemas.microsoft.com/office/drawing/2014/main" id="{A7ED2A04-50A3-2EEB-80FF-C5E92C6BB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130118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8BAA08-F360-EBBA-FAF2-E550E0315301}"/>
              </a:ext>
            </a:extLst>
          </p:cNvPr>
          <p:cNvSpPr txBox="1"/>
          <p:nvPr/>
        </p:nvSpPr>
        <p:spPr>
          <a:xfrm>
            <a:off x="2133600" y="1862435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US electricity industry</a:t>
            </a:r>
          </a:p>
          <a:p>
            <a:r>
              <a:rPr lang="en-US" dirty="0">
                <a:latin typeface="+mn-lt"/>
              </a:rPr>
              <a:t>(VI, contract design)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5306C-616A-ABBE-A855-BAC42D450B2A}"/>
              </a:ext>
            </a:extLst>
          </p:cNvPr>
          <p:cNvSpPr txBox="1"/>
          <p:nvPr/>
        </p:nvSpPr>
        <p:spPr>
          <a:xfrm>
            <a:off x="6172201" y="3572470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US trucking industry</a:t>
            </a:r>
          </a:p>
          <a:p>
            <a:r>
              <a:rPr lang="en-US" dirty="0">
                <a:latin typeface="+mn-lt"/>
              </a:rPr>
              <a:t>(VI, contract design, relational contracting)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F4D21-4ACC-F0E9-BF4B-A496BEBE4922}"/>
              </a:ext>
            </a:extLst>
          </p:cNvPr>
          <p:cNvSpPr txBox="1"/>
          <p:nvPr/>
        </p:nvSpPr>
        <p:spPr>
          <a:xfrm>
            <a:off x="6019800" y="5223778"/>
            <a:ext cx="289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US airline industry</a:t>
            </a:r>
          </a:p>
          <a:p>
            <a:r>
              <a:rPr lang="en-US" dirty="0">
                <a:latin typeface="+mn-lt"/>
              </a:rPr>
              <a:t>(VI, relational contracting)</a:t>
            </a:r>
          </a:p>
        </p:txBody>
      </p:sp>
      <p:pic>
        <p:nvPicPr>
          <p:cNvPr id="1030" name="Picture 6" descr="Silke Forbes | Department of Economics">
            <a:extLst>
              <a:ext uri="{FF2B5EF4-FFF2-40B4-BE49-F238E27FC236}">
                <a16:creationId xmlns:a16="http://schemas.microsoft.com/office/drawing/2014/main" id="{B002E3B7-7605-255D-2DEA-F0DB34D97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1444"/>
            <a:ext cx="1011132" cy="126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derman Mara | Rotman School of ...">
            <a:extLst>
              <a:ext uri="{FF2B5EF4-FFF2-40B4-BE49-F238E27FC236}">
                <a16:creationId xmlns:a16="http://schemas.microsoft.com/office/drawing/2014/main" id="{E07EA610-8119-5D86-548F-F1E0BBDCF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56792"/>
            <a:ext cx="1150982" cy="131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CC5B3E-CDFB-8F74-BD59-475510FA80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000" t="50000"/>
          <a:stretch/>
        </p:blipFill>
        <p:spPr>
          <a:xfrm>
            <a:off x="4116918" y="5134572"/>
            <a:ext cx="1750482" cy="980270"/>
          </a:xfrm>
          <a:prstGeom prst="rect">
            <a:avLst/>
          </a:prstGeom>
        </p:spPr>
      </p:pic>
      <p:pic>
        <p:nvPicPr>
          <p:cNvPr id="8" name="Picture 4" descr="Ricard Gil | IESE Business School">
            <a:extLst>
              <a:ext uri="{FF2B5EF4-FFF2-40B4-BE49-F238E27FC236}">
                <a16:creationId xmlns:a16="http://schemas.microsoft.com/office/drawing/2014/main" id="{55718150-3651-59AD-CC06-E656E1227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26" y="4996125"/>
            <a:ext cx="1150983" cy="115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eorge Baker | Environmental Science ...">
            <a:extLst>
              <a:ext uri="{FF2B5EF4-FFF2-40B4-BE49-F238E27FC236}">
                <a16:creationId xmlns:a16="http://schemas.microsoft.com/office/drawing/2014/main" id="{C7FE7395-5758-F056-FC14-74EBAFAA4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495811"/>
            <a:ext cx="861809" cy="107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homas N. Hubbard | Kellogg School of ...">
            <a:extLst>
              <a:ext uri="{FF2B5EF4-FFF2-40B4-BE49-F238E27FC236}">
                <a16:creationId xmlns:a16="http://schemas.microsoft.com/office/drawing/2014/main" id="{56753837-73C3-AC49-3CD3-EA3C06734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747" y="3469875"/>
            <a:ext cx="1322550" cy="110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ancine Lafontaine">
            <a:extLst>
              <a:ext uri="{FF2B5EF4-FFF2-40B4-BE49-F238E27FC236}">
                <a16:creationId xmlns:a16="http://schemas.microsoft.com/office/drawing/2014/main" id="{BF7AEE12-031F-5BF9-DED7-F35E824B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3829"/>
            <a:ext cx="1852934" cy="12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246752-343D-1FC4-722E-9EF9EBF4EB1D}"/>
              </a:ext>
            </a:extLst>
          </p:cNvPr>
          <p:cNvSpPr txBox="1"/>
          <p:nvPr/>
        </p:nvSpPr>
        <p:spPr>
          <a:xfrm>
            <a:off x="6553201" y="1896070"/>
            <a:ext cx="243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Franchising</a:t>
            </a:r>
          </a:p>
          <a:p>
            <a:r>
              <a:rPr lang="en-US" dirty="0">
                <a:latin typeface="+mn-lt"/>
              </a:rPr>
              <a:t>(VI, contract design)</a:t>
            </a:r>
          </a:p>
        </p:txBody>
      </p:sp>
      <p:pic>
        <p:nvPicPr>
          <p:cNvPr id="1042" name="Picture 18" descr="Thi Mai Anh Nguyen">
            <a:extLst>
              <a:ext uri="{FF2B5EF4-FFF2-40B4-BE49-F238E27FC236}">
                <a16:creationId xmlns:a16="http://schemas.microsoft.com/office/drawing/2014/main" id="{B9212D5E-27E0-AFE5-BF11-B07C70537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648" y="3429000"/>
            <a:ext cx="959152" cy="115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Jackson Nickerson - Government Executive">
            <a:extLst>
              <a:ext uri="{FF2B5EF4-FFF2-40B4-BE49-F238E27FC236}">
                <a16:creationId xmlns:a16="http://schemas.microsoft.com/office/drawing/2014/main" id="{347D5381-D875-2D80-3A79-68A19787E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8" y="3495811"/>
            <a:ext cx="1099233" cy="109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rian Silverman Profile | University of ...">
            <a:extLst>
              <a:ext uri="{FF2B5EF4-FFF2-40B4-BE49-F238E27FC236}">
                <a16:creationId xmlns:a16="http://schemas.microsoft.com/office/drawing/2014/main" id="{C03F16CD-E1FE-C666-E3CD-022DBB58F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52" y="3645972"/>
            <a:ext cx="934010" cy="9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100640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noProof="1"/>
              <a:t>Plan for this talk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8458200" cy="4191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altLang="es-ES_tradnl" sz="2800" dirty="0" err="1"/>
              <a:t>The</a:t>
            </a:r>
            <a:r>
              <a:rPr lang="es-ES" altLang="es-ES_tradnl" sz="2800" dirty="0"/>
              <a:t> </a:t>
            </a:r>
            <a:r>
              <a:rPr lang="es-ES" altLang="es-ES_tradnl" sz="2800" dirty="0" err="1"/>
              <a:t>economics</a:t>
            </a:r>
            <a:r>
              <a:rPr lang="es-ES" altLang="es-ES_tradnl" sz="2800" dirty="0"/>
              <a:t> of </a:t>
            </a:r>
            <a:r>
              <a:rPr lang="es-ES" altLang="es-ES_tradnl" sz="2800" dirty="0" err="1"/>
              <a:t>governance</a:t>
            </a:r>
            <a:r>
              <a:rPr lang="es-ES" altLang="es-ES_tradnl" sz="2800" dirty="0"/>
              <a:t>: a </a:t>
            </a:r>
            <a:r>
              <a:rPr lang="es-ES" altLang="es-ES_tradnl" sz="2800" dirty="0" err="1"/>
              <a:t>brief</a:t>
            </a:r>
            <a:r>
              <a:rPr lang="es-ES" altLang="es-ES_tradnl" sz="2800" dirty="0"/>
              <a:t> tour</a:t>
            </a:r>
          </a:p>
          <a:p>
            <a:pPr marL="0" indent="0" eaLnBrk="1" hangingPunct="1">
              <a:buNone/>
              <a:defRPr/>
            </a:pPr>
            <a:endParaRPr lang="es-ES" altLang="es-ES_tradnl" sz="1500" dirty="0"/>
          </a:p>
          <a:p>
            <a:pPr marL="514350" indent="-514350" eaLnBrk="1" hangingPunct="1">
              <a:buFont typeface="+mj-lt"/>
              <a:buAutoNum type="arabicPeriod" startAt="2"/>
              <a:defRPr/>
            </a:pPr>
            <a:r>
              <a:rPr lang="es-ES" altLang="es-ES_tradnl" sz="2800" dirty="0"/>
              <a:t>New </a:t>
            </a:r>
            <a:r>
              <a:rPr lang="es-ES" altLang="es-ES_tradnl" sz="2800" dirty="0" err="1"/>
              <a:t>frontiers</a:t>
            </a:r>
            <a:r>
              <a:rPr lang="es-ES" altLang="es-ES_tradnl" sz="2800" dirty="0"/>
              <a:t> in </a:t>
            </a:r>
            <a:r>
              <a:rPr lang="es-ES" altLang="es-ES_tradnl" sz="2800" dirty="0" err="1"/>
              <a:t>governance</a:t>
            </a:r>
            <a:r>
              <a:rPr lang="es-ES" altLang="es-ES_tradnl" sz="2800" dirty="0"/>
              <a:t> </a:t>
            </a:r>
            <a:r>
              <a:rPr lang="es-ES" altLang="es-ES_tradnl" sz="2800" dirty="0" err="1"/>
              <a:t>research</a:t>
            </a:r>
            <a:endParaRPr lang="es-ES" altLang="es-ES_tradnl" sz="28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 err="1"/>
              <a:t>Design</a:t>
            </a:r>
            <a:endParaRPr lang="es-ES" altLang="es-ES_tradnl" sz="24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 err="1"/>
              <a:t>Govern-ance</a:t>
            </a:r>
            <a:r>
              <a:rPr lang="es-ES" altLang="es-ES_tradnl" sz="2400" dirty="0"/>
              <a:t> </a:t>
            </a:r>
            <a:r>
              <a:rPr lang="es-ES" altLang="es-ES_tradnl" sz="2400" dirty="0" err="1"/>
              <a:t>meets</a:t>
            </a:r>
            <a:r>
              <a:rPr lang="es-ES" altLang="es-ES_tradnl" sz="2400" dirty="0"/>
              <a:t> </a:t>
            </a:r>
            <a:r>
              <a:rPr lang="es-ES" altLang="es-ES_tradnl" sz="2400" dirty="0" err="1"/>
              <a:t>Govern-ment</a:t>
            </a:r>
            <a:endParaRPr lang="es-ES" altLang="es-ES_tradnl" sz="24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/>
              <a:t>Management</a:t>
            </a:r>
          </a:p>
          <a:p>
            <a:pPr marL="514350" indent="-514350" eaLnBrk="1" hangingPunct="1">
              <a:buFont typeface="+mj-lt"/>
              <a:buAutoNum type="arabicPeriod" startAt="4"/>
              <a:defRPr/>
            </a:pPr>
            <a:endParaRPr lang="es-ES" altLang="es-ES_tradnl" sz="1500" dirty="0"/>
          </a:p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s-ES" altLang="es-ES_tradnl" sz="2800" dirty="0" err="1"/>
              <a:t>Discussion</a:t>
            </a:r>
            <a:endParaRPr lang="es-ES" altLang="es-ES_tradnl" sz="2400" dirty="0"/>
          </a:p>
          <a:p>
            <a:pPr eaLnBrk="1" hangingPunct="1">
              <a:defRPr/>
            </a:pPr>
            <a:endParaRPr lang="es-ES" altLang="es-ES_tradnl" sz="1500" dirty="0"/>
          </a:p>
          <a:p>
            <a:pPr eaLnBrk="1" hangingPunct="1">
              <a:spcBef>
                <a:spcPts val="600"/>
              </a:spcBef>
              <a:defRPr/>
            </a:pPr>
            <a:endParaRPr lang="en-US" sz="2400" dirty="0"/>
          </a:p>
          <a:p>
            <a:pPr eaLnBrk="1" hangingPunct="1">
              <a:spcBef>
                <a:spcPts val="600"/>
              </a:spcBef>
              <a:defRPr/>
            </a:pPr>
            <a:endParaRPr lang="en-US" sz="2400" dirty="0"/>
          </a:p>
          <a:p>
            <a:pPr eaLnBrk="1" hangingPunct="1">
              <a:defRPr/>
            </a:pPr>
            <a:endParaRPr lang="es-ES" alt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497818314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4000" noProof="1"/>
              <a:t>US airlines as a lab to study governance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600200"/>
            <a:ext cx="86868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es-ES_tradnl" sz="2400" dirty="0" err="1"/>
              <a:t>Cooperation</a:t>
            </a:r>
            <a:r>
              <a:rPr lang="es-ES" altLang="es-ES_tradnl" sz="2400" dirty="0"/>
              <a:t> </a:t>
            </a:r>
            <a:r>
              <a:rPr lang="es-ES" altLang="es-ES_tradnl" sz="2400" dirty="0" err="1"/>
              <a:t>problem</a:t>
            </a:r>
            <a:r>
              <a:rPr lang="es-ES" altLang="es-ES_tradnl" sz="2400" dirty="0"/>
              <a:t>: slot </a:t>
            </a:r>
            <a:r>
              <a:rPr lang="es-ES" altLang="es-ES_tradnl" sz="2400" dirty="0" err="1"/>
              <a:t>exchange</a:t>
            </a:r>
            <a:r>
              <a:rPr lang="es-ES" altLang="es-ES_tradnl" sz="2400" dirty="0"/>
              <a:t> (</a:t>
            </a:r>
            <a:r>
              <a:rPr lang="es-ES" altLang="es-ES_tradnl" sz="2400" dirty="0" err="1"/>
              <a:t>adaptation</a:t>
            </a:r>
            <a:r>
              <a:rPr lang="es-ES" altLang="es-ES_tradnl" sz="2400" dirty="0"/>
              <a:t>)</a:t>
            </a:r>
          </a:p>
          <a:p>
            <a:pPr eaLnBrk="1" hangingPunct="1">
              <a:defRPr/>
            </a:pPr>
            <a:endParaRPr lang="es-ES" altLang="es-ES_tradnl" sz="2800" dirty="0"/>
          </a:p>
          <a:p>
            <a:pPr eaLnBrk="1" hangingPunct="1">
              <a:defRPr/>
            </a:pPr>
            <a:endParaRPr lang="es-ES" altLang="es-ES_tradnl" sz="2800" dirty="0"/>
          </a:p>
          <a:p>
            <a:pPr eaLnBrk="1" hangingPunct="1">
              <a:defRPr/>
            </a:pPr>
            <a:endParaRPr lang="es-ES" altLang="es-ES_tradnl" sz="2800" dirty="0"/>
          </a:p>
          <a:p>
            <a:pPr eaLnBrk="1" hangingPunct="1">
              <a:defRPr/>
            </a:pPr>
            <a:endParaRPr lang="es-ES" altLang="es-ES_tradnl" sz="2800" dirty="0"/>
          </a:p>
          <a:p>
            <a:pPr eaLnBrk="1" hangingPunct="1">
              <a:defRPr/>
            </a:pPr>
            <a:endParaRPr lang="es-ES" altLang="es-ES_tradnl" sz="2800" dirty="0"/>
          </a:p>
          <a:p>
            <a:pPr marL="342900" lvl="1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s-ES_tradnl" sz="2400" dirty="0"/>
              <a:t>Multiple governance forms used</a:t>
            </a:r>
          </a:p>
          <a:p>
            <a:pPr marL="742950" lvl="2" indent="-342900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Do-it-yourself</a:t>
            </a:r>
          </a:p>
          <a:p>
            <a:pPr marL="742950" lvl="2" indent="-342900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Vertical integration (owned regional company)</a:t>
            </a:r>
          </a:p>
          <a:p>
            <a:pPr marL="742950" lvl="2" indent="-342900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Relational contracting (independent regional company)</a:t>
            </a:r>
          </a:p>
          <a:p>
            <a:pPr marL="742950" lvl="2" indent="-342900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Arm’s length contracting</a:t>
            </a:r>
          </a:p>
          <a:p>
            <a:pPr marL="742950" lvl="2" indent="-342900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endParaRPr lang="en-US" dirty="0"/>
          </a:p>
          <a:p>
            <a:pPr marL="742950" lvl="2" indent="-342900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endParaRPr lang="en-US" sz="1000" dirty="0"/>
          </a:p>
          <a:p>
            <a:pPr eaLnBrk="1" hangingPunct="1">
              <a:spcBef>
                <a:spcPts val="600"/>
              </a:spcBef>
              <a:defRPr/>
            </a:pPr>
            <a:endParaRPr lang="en-US" sz="2400" dirty="0"/>
          </a:p>
          <a:p>
            <a:pPr eaLnBrk="1" hangingPunct="1">
              <a:defRPr/>
            </a:pPr>
            <a:endParaRPr lang="es-ES" altLang="es-ES_tradnl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E26272-F7B5-7205-6E95-3332ACBFE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09800"/>
            <a:ext cx="3657600" cy="224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96303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75BFF5F-0C7A-F046-8541-4CB8BEEA8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18828"/>
            <a:ext cx="7391400" cy="5370871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966428"/>
          </a:xfrm>
        </p:spPr>
        <p:txBody>
          <a:bodyPr/>
          <a:lstStyle/>
          <a:p>
            <a:pPr eaLnBrk="1" hangingPunct="1"/>
            <a:r>
              <a:rPr lang="en-US" altLang="en-US" sz="4000" noProof="1"/>
              <a:t>United Airlines network</a:t>
            </a:r>
          </a:p>
        </p:txBody>
      </p:sp>
    </p:spTree>
    <p:extLst>
      <p:ext uri="{BB962C8B-B14F-4D97-AF65-F5344CB8AC3E}">
        <p14:creationId xmlns:p14="http://schemas.microsoft.com/office/powerpoint/2010/main" val="54110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C0F5EE-4A82-1145-80C7-108084362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425700"/>
            <a:ext cx="3073400" cy="2679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42729" b="44058"/>
          <a:stretch/>
        </p:blipFill>
        <p:spPr>
          <a:xfrm>
            <a:off x="647881" y="2425700"/>
            <a:ext cx="3976960" cy="2679699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810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4000" noProof="1"/>
              <a:t>United in Denver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338A21-F10A-7644-BCF2-DB84AECDCCCC}"/>
              </a:ext>
            </a:extLst>
          </p:cNvPr>
          <p:cNvSpPr txBox="1"/>
          <p:nvPr/>
        </p:nvSpPr>
        <p:spPr>
          <a:xfrm>
            <a:off x="1079592" y="2438400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+mj-lt"/>
              </a:rPr>
              <a:t>CommutAir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E64A1-061F-9D45-AAE4-1BCF0CD991A0}"/>
              </a:ext>
            </a:extLst>
          </p:cNvPr>
          <p:cNvSpPr txBox="1"/>
          <p:nvPr/>
        </p:nvSpPr>
        <p:spPr>
          <a:xfrm>
            <a:off x="6909996" y="2362200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SkyWest</a:t>
            </a:r>
          </a:p>
        </p:txBody>
      </p:sp>
    </p:spTree>
    <p:extLst>
      <p:ext uri="{BB962C8B-B14F-4D97-AF65-F5344CB8AC3E}">
        <p14:creationId xmlns:p14="http://schemas.microsoft.com/office/powerpoint/2010/main" val="18013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713" y="185839"/>
            <a:ext cx="3214687" cy="3115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40745"/>
            <a:ext cx="3048000" cy="30777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2405" t="8620" r="43996" b="43104"/>
          <a:stretch/>
        </p:blipFill>
        <p:spPr>
          <a:xfrm>
            <a:off x="4572000" y="4235617"/>
            <a:ext cx="3440331" cy="24699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6092" t="10750" r="18295" b="36007"/>
          <a:stretch/>
        </p:blipFill>
        <p:spPr>
          <a:xfrm>
            <a:off x="1066800" y="4083423"/>
            <a:ext cx="3048000" cy="2622177"/>
          </a:xfrm>
          <a:prstGeom prst="rect">
            <a:avLst/>
          </a:prstGeom>
        </p:spPr>
      </p:pic>
      <p:sp>
        <p:nvSpPr>
          <p:cNvPr id="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03673" y="3378988"/>
            <a:ext cx="5334000" cy="704435"/>
          </a:xfrm>
        </p:spPr>
        <p:txBody>
          <a:bodyPr/>
          <a:lstStyle/>
          <a:p>
            <a:pPr eaLnBrk="1" hangingPunct="1"/>
            <a:r>
              <a:rPr lang="en-US" altLang="en-US" sz="3800" noProof="1"/>
              <a:t>United in Chicago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5CF9A-7C08-CD41-939E-0BB3F1607FFC}"/>
              </a:ext>
            </a:extLst>
          </p:cNvPr>
          <p:cNvSpPr txBox="1"/>
          <p:nvPr/>
        </p:nvSpPr>
        <p:spPr>
          <a:xfrm>
            <a:off x="1574254" y="4085787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Republic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B5CC58-53A0-164F-A860-E421D76B4A82}"/>
              </a:ext>
            </a:extLst>
          </p:cNvPr>
          <p:cNvSpPr txBox="1"/>
          <p:nvPr/>
        </p:nvSpPr>
        <p:spPr>
          <a:xfrm>
            <a:off x="5646949" y="417511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+mj-lt"/>
              </a:rPr>
              <a:t>GoJet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9E64A1-061F-9D45-AAE4-1BCF0CD991A0}"/>
              </a:ext>
            </a:extLst>
          </p:cNvPr>
          <p:cNvSpPr txBox="1"/>
          <p:nvPr/>
        </p:nvSpPr>
        <p:spPr>
          <a:xfrm>
            <a:off x="6605196" y="152400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SkyWest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338A21-F10A-7644-BCF2-DB84AECDCCCC}"/>
              </a:ext>
            </a:extLst>
          </p:cNvPr>
          <p:cNvSpPr txBox="1"/>
          <p:nvPr/>
        </p:nvSpPr>
        <p:spPr>
          <a:xfrm>
            <a:off x="2175450" y="240268"/>
            <a:ext cx="1634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Air Wisconsin</a:t>
            </a:r>
          </a:p>
        </p:txBody>
      </p:sp>
    </p:spTree>
    <p:extLst>
      <p:ext uri="{BB962C8B-B14F-4D97-AF65-F5344CB8AC3E}">
        <p14:creationId xmlns:p14="http://schemas.microsoft.com/office/powerpoint/2010/main" val="20576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770273"/>
          </a:xfrm>
        </p:spPr>
        <p:txBody>
          <a:bodyPr/>
          <a:lstStyle/>
          <a:p>
            <a:pPr eaLnBrk="1" hangingPunct="1"/>
            <a:r>
              <a:rPr lang="en-US" altLang="en-US" sz="4000" noProof="1"/>
              <a:t>Adaptation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64" y="1600200"/>
            <a:ext cx="3758236" cy="2136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64" y="4271861"/>
            <a:ext cx="3605836" cy="22051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660" y="1007786"/>
            <a:ext cx="4068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AA Operations Control Center (OCC), </a:t>
            </a:r>
          </a:p>
          <a:p>
            <a:r>
              <a:rPr lang="en-US" dirty="0">
                <a:latin typeface="+mn-lt"/>
              </a:rPr>
              <a:t>Fort Worth, TX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838" y="3906301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Mesa Airlines OCC, Phoenix, AZ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4876800" y="5417559"/>
            <a:ext cx="1752600" cy="983241"/>
          </a:xfrm>
          <a:prstGeom prst="cloudCallout">
            <a:avLst>
              <a:gd name="adj1" fmla="val -90771"/>
              <a:gd name="adj2" fmla="val 3824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f</a:t>
            </a:r>
            <a:r>
              <a:rPr lang="en-US" sz="1600" dirty="0" err="1">
                <a:solidFill>
                  <a:schemeClr val="tx1"/>
                </a:solidFill>
              </a:rPr>
              <a:t>Alrighty</a:t>
            </a:r>
            <a:r>
              <a:rPr lang="en-US" sz="1600" dirty="0">
                <a:solidFill>
                  <a:schemeClr val="tx1"/>
                </a:solidFill>
              </a:rPr>
              <a:t>!</a:t>
            </a:r>
            <a:endParaRPr lang="en-US" sz="1600" dirty="0"/>
          </a:p>
        </p:txBody>
      </p:sp>
      <p:sp>
        <p:nvSpPr>
          <p:cNvPr id="11" name="Cloud Callout 10"/>
          <p:cNvSpPr/>
          <p:nvPr/>
        </p:nvSpPr>
        <p:spPr>
          <a:xfrm>
            <a:off x="4876800" y="2095499"/>
            <a:ext cx="4191000" cy="1752601"/>
          </a:xfrm>
          <a:prstGeom prst="cloudCallout">
            <a:avLst>
              <a:gd name="adj1" fmla="val -65226"/>
              <a:gd name="adj2" fmla="val 2166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Yo</a:t>
            </a:r>
            <a:r>
              <a:rPr lang="en-US" sz="1600" dirty="0">
                <a:solidFill>
                  <a:schemeClr val="tx1"/>
                </a:solidFill>
              </a:rPr>
              <a:t>, we are submitting this slot exchange package to the FAA, we are moving your NYC-Dallas flight #1984. OK?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228" y="3664958"/>
            <a:ext cx="1200874" cy="120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6866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6A12F1-EDDD-48F6-BACC-90414AE0E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" y="152400"/>
            <a:ext cx="8991600" cy="6023672"/>
          </a:xfrm>
          <a:prstGeom prst="rect">
            <a:avLst/>
          </a:prstGeom>
        </p:spPr>
      </p:pic>
      <p:sp>
        <p:nvSpPr>
          <p:cNvPr id="3" name="3 Rectángulo">
            <a:extLst>
              <a:ext uri="{FF2B5EF4-FFF2-40B4-BE49-F238E27FC236}">
                <a16:creationId xmlns:a16="http://schemas.microsoft.com/office/drawing/2014/main" id="{CA4AF1E7-B124-47F1-D3A4-ABA1E84AC54A}"/>
              </a:ext>
            </a:extLst>
          </p:cNvPr>
          <p:cNvSpPr/>
          <p:nvPr/>
        </p:nvSpPr>
        <p:spPr>
          <a:xfrm>
            <a:off x="1676400" y="838200"/>
            <a:ext cx="20574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A9068789-24C5-AB69-C730-CD219EC11140}"/>
              </a:ext>
            </a:extLst>
          </p:cNvPr>
          <p:cNvSpPr/>
          <p:nvPr/>
        </p:nvSpPr>
        <p:spPr>
          <a:xfrm>
            <a:off x="1752600" y="1371600"/>
            <a:ext cx="1905000" cy="1447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5F327188-E0FC-B8CA-8B50-8E895DD0E45C}"/>
              </a:ext>
            </a:extLst>
          </p:cNvPr>
          <p:cNvSpPr/>
          <p:nvPr/>
        </p:nvSpPr>
        <p:spPr>
          <a:xfrm>
            <a:off x="1752600" y="2819400"/>
            <a:ext cx="1865243" cy="3124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3 Rectángulo">
            <a:extLst>
              <a:ext uri="{FF2B5EF4-FFF2-40B4-BE49-F238E27FC236}">
                <a16:creationId xmlns:a16="http://schemas.microsoft.com/office/drawing/2014/main" id="{7702AEA9-FA18-D7AD-714B-F6AD1FDAD91E}"/>
              </a:ext>
            </a:extLst>
          </p:cNvPr>
          <p:cNvSpPr/>
          <p:nvPr/>
        </p:nvSpPr>
        <p:spPr>
          <a:xfrm>
            <a:off x="1752600" y="1371600"/>
            <a:ext cx="1905000" cy="1447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3 Rectángulo">
            <a:extLst>
              <a:ext uri="{FF2B5EF4-FFF2-40B4-BE49-F238E27FC236}">
                <a16:creationId xmlns:a16="http://schemas.microsoft.com/office/drawing/2014/main" id="{4B29EE5E-63F1-F167-46F8-D6608B655B94}"/>
              </a:ext>
            </a:extLst>
          </p:cNvPr>
          <p:cNvSpPr/>
          <p:nvPr/>
        </p:nvSpPr>
        <p:spPr>
          <a:xfrm>
            <a:off x="3657600" y="2809461"/>
            <a:ext cx="1447800" cy="11529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3 Rectángulo">
            <a:extLst>
              <a:ext uri="{FF2B5EF4-FFF2-40B4-BE49-F238E27FC236}">
                <a16:creationId xmlns:a16="http://schemas.microsoft.com/office/drawing/2014/main" id="{D1A281E6-6662-9B86-A927-77D1370079DE}"/>
              </a:ext>
            </a:extLst>
          </p:cNvPr>
          <p:cNvSpPr/>
          <p:nvPr/>
        </p:nvSpPr>
        <p:spPr>
          <a:xfrm>
            <a:off x="5146480" y="3886200"/>
            <a:ext cx="2092519" cy="1295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3 Rectángulo">
            <a:extLst>
              <a:ext uri="{FF2B5EF4-FFF2-40B4-BE49-F238E27FC236}">
                <a16:creationId xmlns:a16="http://schemas.microsoft.com/office/drawing/2014/main" id="{5AD1CD36-36D0-F06B-FBAA-485AA9F6D7EF}"/>
              </a:ext>
            </a:extLst>
          </p:cNvPr>
          <p:cNvSpPr/>
          <p:nvPr/>
        </p:nvSpPr>
        <p:spPr>
          <a:xfrm>
            <a:off x="7238999" y="838200"/>
            <a:ext cx="304801" cy="434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05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D38EF39-AD95-1074-4EBB-C435EA672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58293281-7CD2-4310-50FE-E436FCF230B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800" noProof="1"/>
              <a:t>Does centralized control help?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5DA6D30-55BF-D06F-063D-2B6BB990A4E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219200"/>
            <a:ext cx="8610600" cy="4953000"/>
          </a:xfrm>
        </p:spPr>
        <p:txBody>
          <a:bodyPr/>
          <a:lstStyle/>
          <a:p>
            <a:endParaRPr lang="es-ES" altLang="es-ES_tradnl" sz="1000" dirty="0"/>
          </a:p>
          <a:p>
            <a:pPr marL="457200" lvl="1" indent="0">
              <a:buNone/>
            </a:pPr>
            <a:endParaRPr lang="en-US" altLang="es-ES_tradnl" sz="2000" i="1" dirty="0">
              <a:latin typeface="Cambria Math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50E97-5C69-4B99-8765-A4CC5D431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312" y="1199630"/>
            <a:ext cx="5459576" cy="55026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793627-5C08-FC4F-9122-4758131C302A}"/>
              </a:ext>
            </a:extLst>
          </p:cNvPr>
          <p:cNvSpPr/>
          <p:nvPr/>
        </p:nvSpPr>
        <p:spPr>
          <a:xfrm>
            <a:off x="1804112" y="2514600"/>
            <a:ext cx="4901488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3509611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770273"/>
          </a:xfrm>
        </p:spPr>
        <p:txBody>
          <a:bodyPr/>
          <a:lstStyle/>
          <a:p>
            <a:pPr eaLnBrk="1" hangingPunct="1"/>
            <a:r>
              <a:rPr lang="en-US" altLang="en-US" sz="4000" noProof="1"/>
              <a:t>Does it also help in outsourcing?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133601"/>
            <a:ext cx="175260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199" y="2362200"/>
            <a:ext cx="1676400" cy="933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1" y="408831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Mesa operates 180 flights for AA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133600"/>
            <a:ext cx="1752600" cy="1752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199" y="2362199"/>
            <a:ext cx="1676400" cy="9334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29200" y="407664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Mesa operates 180 flights for AA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495800" y="1143000"/>
            <a:ext cx="0" cy="3657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71600" y="13716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Airport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19800" y="13716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Airport 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1000" y="4507468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 = 20% of AA regional flights</a:t>
            </a:r>
          </a:p>
          <a:p>
            <a:pPr algn="ctr"/>
            <a:r>
              <a:rPr lang="en-US" dirty="0">
                <a:latin typeface="+mn-lt"/>
              </a:rPr>
              <a:t>(lower SPC)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05400" y="4507468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+mn-lt"/>
              </a:rPr>
              <a:t>= 30% of AA regional flights</a:t>
            </a:r>
          </a:p>
          <a:p>
            <a:pPr algn="ctr"/>
            <a:r>
              <a:rPr lang="en-US" dirty="0">
                <a:solidFill>
                  <a:srgbClr val="00B050"/>
                </a:solidFill>
                <a:latin typeface="+mn-lt"/>
              </a:rPr>
              <a:t>(higher SPC)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97809" y="5537537"/>
            <a:ext cx="4965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Mesa gives more slots to AA in airport 2</a:t>
            </a:r>
          </a:p>
          <a:p>
            <a:endParaRPr lang="en-US" sz="2000" dirty="0">
              <a:solidFill>
                <a:srgbClr val="FF0000"/>
              </a:solidFill>
              <a:latin typeface="+mn-lt"/>
            </a:endParaRPr>
          </a:p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AA gives more slots to Mesa in airport 2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2667000" y="5763768"/>
            <a:ext cx="978408" cy="484632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6"/>
          <p:cNvSpPr txBox="1"/>
          <p:nvPr/>
        </p:nvSpPr>
        <p:spPr>
          <a:xfrm>
            <a:off x="685800" y="5791200"/>
            <a:ext cx="2057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Our hypothesis</a:t>
            </a:r>
          </a:p>
        </p:txBody>
      </p:sp>
    </p:spTree>
    <p:extLst>
      <p:ext uri="{BB962C8B-B14F-4D97-AF65-F5344CB8AC3E}">
        <p14:creationId xmlns:p14="http://schemas.microsoft.com/office/powerpoint/2010/main" val="361362998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20ADC09-7ABE-B5A8-136A-E501DC6C0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9676AF9-84E9-F17D-33E6-A6B23DD71C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800" noProof="1"/>
              <a:t>Reducing # “bosses” in outsourcing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F26343F-6A99-645E-EEDB-3850E76F27C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219200"/>
            <a:ext cx="8610600" cy="4953000"/>
          </a:xfrm>
        </p:spPr>
        <p:txBody>
          <a:bodyPr/>
          <a:lstStyle/>
          <a:p>
            <a:endParaRPr lang="es-ES" altLang="es-ES_tradnl" sz="1000" dirty="0"/>
          </a:p>
          <a:p>
            <a:pPr marL="457200" lvl="1" indent="0">
              <a:buNone/>
            </a:pPr>
            <a:endParaRPr lang="en-US" altLang="es-ES_tradnl" sz="2000" i="1" dirty="0">
              <a:latin typeface="Cambria Math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FFEF0-8DFB-5494-D5DC-48C4161D2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56" y="1828800"/>
            <a:ext cx="8563326" cy="4038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3E8352-EC69-69D6-7E56-DFBDABA42804}"/>
              </a:ext>
            </a:extLst>
          </p:cNvPr>
          <p:cNvSpPr/>
          <p:nvPr/>
        </p:nvSpPr>
        <p:spPr>
          <a:xfrm>
            <a:off x="3886200" y="4114800"/>
            <a:ext cx="4953000" cy="533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9309844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800" noProof="1"/>
              <a:t>Why does it help?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219200"/>
            <a:ext cx="8610600" cy="4953000"/>
          </a:xfrm>
        </p:spPr>
        <p:txBody>
          <a:bodyPr/>
          <a:lstStyle/>
          <a:p>
            <a:endParaRPr lang="es-ES" altLang="es-ES_tradnl" sz="1000" dirty="0"/>
          </a:p>
          <a:p>
            <a:pPr marL="457200" lvl="1" indent="0">
              <a:buNone/>
            </a:pPr>
            <a:endParaRPr lang="en-US" altLang="es-ES_tradnl" sz="2000" i="1" dirty="0">
              <a:latin typeface="Cambria Math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D3D43-87A8-A56B-CB23-ECCDB5DE9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43026"/>
            <a:ext cx="8625183" cy="53625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C027E5-A31E-4CEC-3DA5-54813A8857F0}"/>
              </a:ext>
            </a:extLst>
          </p:cNvPr>
          <p:cNvSpPr/>
          <p:nvPr/>
        </p:nvSpPr>
        <p:spPr>
          <a:xfrm>
            <a:off x="82990" y="3810000"/>
            <a:ext cx="8984810" cy="41532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1964158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noProof="1"/>
              <a:t>What is governance?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219200"/>
            <a:ext cx="8458200" cy="5105400"/>
          </a:xfrm>
        </p:spPr>
        <p:txBody>
          <a:bodyPr/>
          <a:lstStyle/>
          <a:p>
            <a:pPr eaLnBrk="1" hangingPunct="1">
              <a:defRPr/>
            </a:pPr>
            <a:endParaRPr lang="es-ES" altLang="es-ES_tradnl" sz="1500" dirty="0"/>
          </a:p>
          <a:p>
            <a:pPr marL="0" indent="0" eaLnBrk="1" hangingPunct="1">
              <a:buNone/>
              <a:defRPr/>
            </a:pPr>
            <a:endParaRPr lang="en-US" altLang="es-ES_tradnl" dirty="0"/>
          </a:p>
          <a:p>
            <a:pPr marL="0" indent="0" eaLnBrk="1" hangingPunct="1">
              <a:buNone/>
              <a:defRPr/>
            </a:pPr>
            <a:r>
              <a:rPr lang="en-US" altLang="es-ES_tradnl" dirty="0"/>
              <a:t>“The means by which to infuse order, thereby to mitigate conflict and realize mutual gain.”</a:t>
            </a:r>
            <a:endParaRPr lang="es-ES" altLang="es-ES_tradnl" dirty="0"/>
          </a:p>
          <a:p>
            <a:pPr eaLnBrk="1" hangingPunct="1">
              <a:defRPr/>
            </a:pPr>
            <a:endParaRPr lang="es-ES" altLang="es-ES_tradnl" dirty="0"/>
          </a:p>
          <a:p>
            <a:pPr marL="0" indent="0" eaLnBrk="1" hangingPunct="1">
              <a:buNone/>
              <a:defRPr/>
            </a:pPr>
            <a:endParaRPr lang="es-ES" altLang="es-ES_tradnl" sz="1500" dirty="0"/>
          </a:p>
          <a:p>
            <a:pPr eaLnBrk="1" hangingPunct="1">
              <a:defRPr/>
            </a:pPr>
            <a:endParaRPr lang="es-ES" altLang="es-ES_tradnl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29099B-3804-52FB-A9CD-2150BE677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505200"/>
            <a:ext cx="12954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16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FD9512B-0C46-4CF9-5A16-630110A6F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9AAD643-C8F0-B7F7-5FA4-C1E937038E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4000" noProof="1"/>
              <a:t>More questions we can ask… 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9691253-9568-EB0C-B8E4-B510983D050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600200"/>
            <a:ext cx="8763000" cy="2362200"/>
          </a:xfrm>
        </p:spPr>
        <p:txBody>
          <a:bodyPr/>
          <a:lstStyle/>
          <a:p>
            <a:pPr eaLnBrk="1" hangingPunct="1">
              <a:defRPr/>
            </a:pPr>
            <a:endParaRPr lang="es-ES" altLang="es-ES_tradnl" sz="1500" dirty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altLang="es-ES_tradnl" sz="2800" dirty="0"/>
              <a:t>Multiple governance forms can transfer control from one boss to another: which does it better?</a:t>
            </a:r>
          </a:p>
          <a:p>
            <a:pPr marL="914400" lvl="1" indent="-514350" eaLnBrk="1" hangingPunct="1">
              <a:buFont typeface="Wingdings" panose="05000000000000000000" pitchFamily="2" charset="2"/>
              <a:buChar char="§"/>
              <a:defRPr/>
            </a:pPr>
            <a:endParaRPr lang="es-ES" altLang="es-ES_tradnl" sz="500" dirty="0"/>
          </a:p>
          <a:p>
            <a:pPr marL="914400" lvl="1" indent="-514350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 err="1"/>
              <a:t>Horserace</a:t>
            </a:r>
            <a:r>
              <a:rPr lang="es-ES" altLang="es-ES_tradnl" sz="2400" dirty="0"/>
              <a:t> </a:t>
            </a:r>
            <a:r>
              <a:rPr lang="es-ES" altLang="es-ES_tradnl" sz="2400" dirty="0" err="1"/>
              <a:t>between</a:t>
            </a:r>
            <a:r>
              <a:rPr lang="es-ES" altLang="es-ES_tradnl" sz="2400" dirty="0"/>
              <a:t> “visible </a:t>
            </a:r>
            <a:r>
              <a:rPr lang="es-ES" altLang="es-ES_tradnl" sz="2400" dirty="0" err="1"/>
              <a:t>hands</a:t>
            </a:r>
            <a:r>
              <a:rPr lang="es-ES" altLang="es-ES_tradnl" sz="2400" dirty="0"/>
              <a:t>”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endParaRPr lang="en-US" altLang="es-ES_tradnl" sz="2800" dirty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altLang="es-ES_tradnl" sz="2800" dirty="0"/>
              <a:t>Is governance only about shifting control?</a:t>
            </a:r>
          </a:p>
          <a:p>
            <a:pPr marL="914400" lvl="1" indent="-514350" eaLnBrk="1" hangingPunct="1">
              <a:buFont typeface="Wingdings" panose="05000000000000000000" pitchFamily="2" charset="2"/>
              <a:buChar char="§"/>
              <a:defRPr/>
            </a:pPr>
            <a:endParaRPr lang="en-US" altLang="es-ES_tradnl" sz="500" dirty="0"/>
          </a:p>
          <a:p>
            <a:pPr marL="914400" lvl="1" indent="-514350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s-ES_tradnl" sz="2400" dirty="0"/>
              <a:t>Disentangling adaptation view from incentive view</a:t>
            </a:r>
          </a:p>
          <a:p>
            <a:pPr marL="914400" lvl="1" indent="-514350" eaLnBrk="1" hangingPunct="1">
              <a:buFont typeface="Wingdings" panose="05000000000000000000" pitchFamily="2" charset="2"/>
              <a:buChar char="§"/>
              <a:defRPr/>
            </a:pPr>
            <a:endParaRPr lang="en-US" altLang="es-ES_tradnl" sz="2400" dirty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altLang="es-ES_tradnl" sz="2800" dirty="0"/>
              <a:t>Are control and payoff rights complements?</a:t>
            </a:r>
          </a:p>
          <a:p>
            <a:pPr marL="914400" lvl="1" indent="-514350" eaLnBrk="1" hangingPunct="1">
              <a:buFont typeface="Wingdings" panose="05000000000000000000" pitchFamily="2" charset="2"/>
              <a:buChar char="§"/>
              <a:defRPr/>
            </a:pPr>
            <a:endParaRPr lang="en-US" altLang="es-ES_tradnl" sz="500" dirty="0"/>
          </a:p>
          <a:p>
            <a:pPr marL="914400" lvl="1" indent="-514350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es-ES_tradnl" sz="2400" dirty="0"/>
              <a:t>Holmstrom &amp; Milgrom 94; Holmstrom 99 (subeconomy)</a:t>
            </a:r>
          </a:p>
          <a:p>
            <a:pPr eaLnBrk="1" hangingPunct="1">
              <a:defRPr/>
            </a:pPr>
            <a:endParaRPr lang="en-US" altLang="es-ES_tradnl" sz="1500" dirty="0"/>
          </a:p>
        </p:txBody>
      </p:sp>
    </p:spTree>
    <p:extLst>
      <p:ext uri="{BB962C8B-B14F-4D97-AF65-F5344CB8AC3E}">
        <p14:creationId xmlns:p14="http://schemas.microsoft.com/office/powerpoint/2010/main" val="1421445969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762000"/>
            <a:ext cx="8763000" cy="1447800"/>
          </a:xfrm>
          <a:noFill/>
        </p:spPr>
        <p:txBody>
          <a:bodyPr/>
          <a:lstStyle/>
          <a:p>
            <a:pPr eaLnBrk="1" hangingPunct="1"/>
            <a:r>
              <a:rPr lang="en-US" altLang="en-US" sz="2600" b="1" noProof="1">
                <a:cs typeface="Times New Roman" panose="02020603050405020304" pitchFamily="18" charset="0"/>
              </a:rPr>
              <a:t>What does governance do? Evidence from the Airline Industry</a:t>
            </a:r>
            <a:endParaRPr lang="en-US" altLang="en-US" sz="2600" noProof="1"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590800"/>
            <a:ext cx="7772400" cy="1371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600" noProof="1">
                <a:solidFill>
                  <a:schemeClr val="tx1"/>
                </a:solidFill>
              </a:rPr>
              <a:t>Silke Forbes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i="1" noProof="1">
                <a:solidFill>
                  <a:schemeClr val="tx1"/>
                </a:solidFill>
              </a:rPr>
              <a:t>Tufts University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noProof="1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noProof="1">
                <a:solidFill>
                  <a:schemeClr val="tx1"/>
                </a:solidFill>
              </a:rPr>
              <a:t>Ricard Gil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i="1" noProof="1">
                <a:solidFill>
                  <a:schemeClr val="tx1"/>
                </a:solidFill>
              </a:rPr>
              <a:t>IESE Business School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noProof="1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noProof="1">
                <a:solidFill>
                  <a:schemeClr val="tx1"/>
                </a:solidFill>
              </a:rPr>
              <a:t>Giorgio Zanarone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i="1" noProof="1">
                <a:solidFill>
                  <a:schemeClr val="tx1"/>
                </a:solidFill>
              </a:rPr>
              <a:t>HEC Lausanne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1600" i="1" noProof="1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1800" noProof="1"/>
          </a:p>
        </p:txBody>
      </p:sp>
      <p:sp>
        <p:nvSpPr>
          <p:cNvPr id="5124" name="Line 19"/>
          <p:cNvSpPr>
            <a:spLocks noChangeShapeType="1"/>
          </p:cNvSpPr>
          <p:nvPr/>
        </p:nvSpPr>
        <p:spPr bwMode="auto">
          <a:xfrm>
            <a:off x="609600" y="2209800"/>
            <a:ext cx="7772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00200" y="5924490"/>
            <a:ext cx="586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  <a:latin typeface="Palatino Linotype"/>
                <a:cs typeface="Times New Roman" panose="02020603050405020304" pitchFamily="18" charset="0"/>
              </a:rPr>
              <a:t>Work in progress</a:t>
            </a:r>
            <a:endParaRPr lang="en-US" sz="2000" b="1" i="1" noProof="1">
              <a:solidFill>
                <a:prstClr val="black"/>
              </a:solidFill>
              <a:latin typeface="Palatino Linotype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263263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11FDB41-7193-150C-13F8-6FE4CE658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CB153D4-1258-D87D-353C-16E6334DE49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800" noProof="1"/>
              <a:t>Shifting control: </a:t>
            </a:r>
            <a:br>
              <a:rPr lang="en-US" altLang="en-US" sz="3800" noProof="1"/>
            </a:br>
            <a:r>
              <a:rPr lang="en-US" altLang="en-US" sz="3800" noProof="1"/>
              <a:t>which governance does it better?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37994-A7E7-233D-CB36-4FABAFD18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12" y="1648146"/>
            <a:ext cx="8819188" cy="49050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9B4681-5699-C3B8-EB1A-FB1391727EF6}"/>
              </a:ext>
            </a:extLst>
          </p:cNvPr>
          <p:cNvSpPr/>
          <p:nvPr/>
        </p:nvSpPr>
        <p:spPr>
          <a:xfrm>
            <a:off x="76200" y="3178845"/>
            <a:ext cx="89154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1B3AAF-AEE8-DE4A-26ED-8434A58D954D}"/>
              </a:ext>
            </a:extLst>
          </p:cNvPr>
          <p:cNvSpPr/>
          <p:nvPr/>
        </p:nvSpPr>
        <p:spPr>
          <a:xfrm>
            <a:off x="76200" y="3483645"/>
            <a:ext cx="89154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51255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2B19BA8-916A-D378-2C30-E59AC9921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9589AC1C-14F7-AA4E-E359-0449440DB5E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838200"/>
          </a:xfrm>
        </p:spPr>
        <p:txBody>
          <a:bodyPr/>
          <a:lstStyle/>
          <a:p>
            <a:pPr eaLnBrk="1" hangingPunct="1"/>
            <a:r>
              <a:rPr lang="en-US" altLang="en-US" sz="3800" noProof="1"/>
              <a:t>Does governance also shift incentives?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025456-D162-773E-23E2-0CDD7F66D326}"/>
              </a:ext>
            </a:extLst>
          </p:cNvPr>
          <p:cNvSpPr/>
          <p:nvPr/>
        </p:nvSpPr>
        <p:spPr>
          <a:xfrm>
            <a:off x="114300" y="2438400"/>
            <a:ext cx="8915400" cy="381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764E1D-3340-6555-BD9C-3F7D2474AD10}"/>
              </a:ext>
            </a:extLst>
          </p:cNvPr>
          <p:cNvSpPr/>
          <p:nvPr/>
        </p:nvSpPr>
        <p:spPr>
          <a:xfrm>
            <a:off x="87295" y="3581400"/>
            <a:ext cx="8915400" cy="609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01281A-647B-ED57-DF57-28389FD34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1295400"/>
            <a:ext cx="8801100" cy="53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592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74925A3-D943-DDD6-ED74-0E11A35B9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D193260-D485-A9F1-EA69-929C72C440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noProof="1"/>
              <a:t>Plan for this talk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1039F7F-0759-8407-34BC-D65D0F950EF7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8458200" cy="4191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altLang="es-ES_tradnl" sz="2800" dirty="0" err="1">
                <a:solidFill>
                  <a:schemeClr val="accent2"/>
                </a:solidFill>
              </a:rPr>
              <a:t>The</a:t>
            </a:r>
            <a:r>
              <a:rPr lang="es-ES" altLang="es-ES_tradnl" sz="2800" dirty="0">
                <a:solidFill>
                  <a:schemeClr val="accent2"/>
                </a:solidFill>
              </a:rPr>
              <a:t> </a:t>
            </a:r>
            <a:r>
              <a:rPr lang="es-ES" altLang="es-ES_tradnl" sz="2800" dirty="0" err="1">
                <a:solidFill>
                  <a:schemeClr val="accent2"/>
                </a:solidFill>
              </a:rPr>
              <a:t>economics</a:t>
            </a:r>
            <a:r>
              <a:rPr lang="es-ES" altLang="es-ES_tradnl" sz="2800" dirty="0">
                <a:solidFill>
                  <a:schemeClr val="accent2"/>
                </a:solidFill>
              </a:rPr>
              <a:t> of </a:t>
            </a:r>
            <a:r>
              <a:rPr lang="es-ES" altLang="es-ES_tradnl" sz="2800" dirty="0" err="1">
                <a:solidFill>
                  <a:schemeClr val="accent2"/>
                </a:solidFill>
              </a:rPr>
              <a:t>governance</a:t>
            </a:r>
            <a:r>
              <a:rPr lang="es-ES" altLang="es-ES_tradnl" sz="2800" dirty="0">
                <a:solidFill>
                  <a:schemeClr val="accent2"/>
                </a:solidFill>
              </a:rPr>
              <a:t>: a </a:t>
            </a:r>
            <a:r>
              <a:rPr lang="es-ES" altLang="es-ES_tradnl" sz="2800" dirty="0" err="1">
                <a:solidFill>
                  <a:schemeClr val="accent2"/>
                </a:solidFill>
              </a:rPr>
              <a:t>brief</a:t>
            </a:r>
            <a:r>
              <a:rPr lang="es-ES" altLang="es-ES_tradnl" sz="2800" dirty="0">
                <a:solidFill>
                  <a:schemeClr val="accent2"/>
                </a:solidFill>
              </a:rPr>
              <a:t> tour</a:t>
            </a:r>
          </a:p>
          <a:p>
            <a:pPr marL="0" indent="0" eaLnBrk="1" hangingPunct="1">
              <a:buNone/>
              <a:defRPr/>
            </a:pPr>
            <a:endParaRPr lang="es-ES" altLang="es-ES_tradnl" sz="1500" dirty="0"/>
          </a:p>
          <a:p>
            <a:pPr marL="514350" indent="-514350" eaLnBrk="1" hangingPunct="1">
              <a:buFont typeface="+mj-lt"/>
              <a:buAutoNum type="arabicPeriod" startAt="2"/>
              <a:defRPr/>
            </a:pPr>
            <a:r>
              <a:rPr lang="es-ES" altLang="es-ES_tradnl" sz="2800" dirty="0"/>
              <a:t>New </a:t>
            </a:r>
            <a:r>
              <a:rPr lang="es-ES" altLang="es-ES_tradnl" sz="2800" dirty="0" err="1"/>
              <a:t>frontiers</a:t>
            </a:r>
            <a:r>
              <a:rPr lang="es-ES" altLang="es-ES_tradnl" sz="2800" dirty="0"/>
              <a:t> in </a:t>
            </a:r>
            <a:r>
              <a:rPr lang="es-ES" altLang="es-ES_tradnl" sz="2800" dirty="0" err="1"/>
              <a:t>governance</a:t>
            </a:r>
            <a:r>
              <a:rPr lang="es-ES" altLang="es-ES_tradnl" sz="2800" dirty="0"/>
              <a:t> </a:t>
            </a:r>
            <a:r>
              <a:rPr lang="es-ES" altLang="es-ES_tradnl" sz="2800" dirty="0" err="1"/>
              <a:t>research</a:t>
            </a:r>
            <a:endParaRPr lang="es-ES" altLang="es-ES_tradnl" sz="28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 err="1">
                <a:solidFill>
                  <a:schemeClr val="accent2"/>
                </a:solidFill>
              </a:rPr>
              <a:t>Design</a:t>
            </a:r>
            <a:endParaRPr lang="es-ES" altLang="es-ES_tradnl" sz="2400" dirty="0">
              <a:solidFill>
                <a:schemeClr val="accent2"/>
              </a:solidFill>
            </a:endParaRP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 err="1"/>
              <a:t>Govern-ance</a:t>
            </a:r>
            <a:r>
              <a:rPr lang="es-ES" altLang="es-ES_tradnl" sz="2400" dirty="0"/>
              <a:t> </a:t>
            </a:r>
            <a:r>
              <a:rPr lang="es-ES" altLang="es-ES_tradnl" sz="2400" dirty="0" err="1"/>
              <a:t>meets</a:t>
            </a:r>
            <a:r>
              <a:rPr lang="es-ES" altLang="es-ES_tradnl" sz="2400" dirty="0"/>
              <a:t> </a:t>
            </a:r>
            <a:r>
              <a:rPr lang="es-ES" altLang="es-ES_tradnl" sz="2400" dirty="0" err="1"/>
              <a:t>Govern-ment</a:t>
            </a:r>
            <a:endParaRPr lang="es-ES" altLang="es-ES_tradnl" sz="24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>
                <a:solidFill>
                  <a:schemeClr val="accent2"/>
                </a:solidFill>
              </a:rPr>
              <a:t>Management</a:t>
            </a:r>
          </a:p>
          <a:p>
            <a:pPr marL="514350" indent="-514350" eaLnBrk="1" hangingPunct="1">
              <a:buFont typeface="+mj-lt"/>
              <a:buAutoNum type="arabicPeriod" startAt="4"/>
              <a:defRPr/>
            </a:pPr>
            <a:endParaRPr lang="es-ES" altLang="es-ES_tradnl" sz="1500" dirty="0"/>
          </a:p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s-ES" altLang="es-ES_tradnl" sz="2800" dirty="0" err="1">
                <a:solidFill>
                  <a:schemeClr val="accent2"/>
                </a:solidFill>
              </a:rPr>
              <a:t>Discussion</a:t>
            </a:r>
            <a:endParaRPr lang="es-ES" altLang="es-ES_tradnl" sz="2400" dirty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endParaRPr lang="es-ES" altLang="es-ES_tradnl" sz="1500" dirty="0"/>
          </a:p>
          <a:p>
            <a:pPr eaLnBrk="1" hangingPunct="1">
              <a:spcBef>
                <a:spcPts val="600"/>
              </a:spcBef>
              <a:defRPr/>
            </a:pPr>
            <a:endParaRPr lang="en-US" sz="2400" dirty="0"/>
          </a:p>
          <a:p>
            <a:pPr eaLnBrk="1" hangingPunct="1">
              <a:spcBef>
                <a:spcPts val="600"/>
              </a:spcBef>
              <a:defRPr/>
            </a:pPr>
            <a:endParaRPr lang="en-US" sz="2400" dirty="0"/>
          </a:p>
          <a:p>
            <a:pPr eaLnBrk="1" hangingPunct="1">
              <a:defRPr/>
            </a:pPr>
            <a:endParaRPr lang="es-ES" alt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3574125652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1676400"/>
            <a:ext cx="8915400" cy="1447800"/>
          </a:xfrm>
          <a:noFill/>
        </p:spPr>
        <p:txBody>
          <a:bodyPr/>
          <a:lstStyle/>
          <a:p>
            <a:pPr eaLnBrk="1" hangingPunct="1"/>
            <a:r>
              <a:rPr lang="en-US" altLang="fr-FR" sz="3000" b="1" noProof="1">
                <a:cs typeface="Times New Roman" panose="02020603050405020304" pitchFamily="18" charset="0"/>
              </a:rPr>
              <a:t>Contracting in the Wild: How Political Institutions Affect the Governance of Firms</a:t>
            </a:r>
            <a:endParaRPr lang="en-US" altLang="fr-FR" sz="3000" noProof="1">
              <a:cs typeface="Times New Roman" panose="02020603050405020304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733800"/>
            <a:ext cx="7772400" cy="1371600"/>
          </a:xfrm>
        </p:spPr>
        <p:txBody>
          <a:bodyPr/>
          <a:lstStyle/>
          <a:p>
            <a:pPr eaLnBrk="1" hangingPunct="1"/>
            <a:r>
              <a:rPr lang="en-US" altLang="fr-FR" sz="1800" noProof="1">
                <a:solidFill>
                  <a:schemeClr val="tx1"/>
                </a:solidFill>
              </a:rPr>
              <a:t>Gani Aldashev (ULB &amp; </a:t>
            </a:r>
            <a:r>
              <a:rPr lang="en-US" altLang="fr-FR" sz="1800" i="1" noProof="1">
                <a:solidFill>
                  <a:schemeClr val="tx1"/>
                </a:solidFill>
              </a:rPr>
              <a:t>ECARES)</a:t>
            </a:r>
          </a:p>
          <a:p>
            <a:pPr eaLnBrk="1" hangingPunct="1"/>
            <a:r>
              <a:rPr lang="en-US" altLang="fr-FR" sz="1800" noProof="1">
                <a:solidFill>
                  <a:schemeClr val="tx1"/>
                </a:solidFill>
              </a:rPr>
              <a:t>Heikki Rantakari (</a:t>
            </a:r>
            <a:r>
              <a:rPr lang="en-US" altLang="fr-FR" sz="1800" i="1" noProof="1">
                <a:solidFill>
                  <a:schemeClr val="tx1"/>
                </a:solidFill>
              </a:rPr>
              <a:t>University of Rochester</a:t>
            </a:r>
            <a:r>
              <a:rPr lang="en-US" altLang="fr-FR" sz="1800" noProof="1">
                <a:solidFill>
                  <a:schemeClr val="tx1"/>
                </a:solidFill>
              </a:rPr>
              <a:t>)</a:t>
            </a:r>
            <a:endParaRPr lang="en-US" altLang="fr-FR" sz="1800" i="1" noProof="1">
              <a:solidFill>
                <a:schemeClr val="tx1"/>
              </a:solidFill>
            </a:endParaRPr>
          </a:p>
          <a:p>
            <a:pPr eaLnBrk="1" hangingPunct="1"/>
            <a:r>
              <a:rPr lang="en-US" altLang="fr-FR" sz="1800" noProof="1">
                <a:solidFill>
                  <a:schemeClr val="tx1"/>
                </a:solidFill>
              </a:rPr>
              <a:t>Giorgio Zanarone (</a:t>
            </a:r>
            <a:r>
              <a:rPr lang="en-US" altLang="fr-FR" sz="1800" i="1" noProof="1">
                <a:solidFill>
                  <a:schemeClr val="tx1"/>
                </a:solidFill>
              </a:rPr>
              <a:t>HEC Lausanne</a:t>
            </a:r>
            <a:r>
              <a:rPr lang="en-US" altLang="fr-FR" sz="1800" noProof="1">
                <a:solidFill>
                  <a:schemeClr val="tx1"/>
                </a:solidFill>
              </a:rPr>
              <a:t>)</a:t>
            </a:r>
          </a:p>
          <a:p>
            <a:pPr eaLnBrk="1" hangingPunct="1"/>
            <a:endParaRPr lang="en-US" altLang="fr-FR" sz="1800" i="1" noProof="1">
              <a:solidFill>
                <a:schemeClr val="tx1"/>
              </a:solidFill>
            </a:endParaRPr>
          </a:p>
          <a:p>
            <a:pPr eaLnBrk="1" hangingPunct="1"/>
            <a:endParaRPr lang="en-US" altLang="fr-FR" sz="1800" i="1" noProof="1">
              <a:solidFill>
                <a:schemeClr val="tx1"/>
              </a:solidFill>
            </a:endParaRPr>
          </a:p>
          <a:p>
            <a:pPr eaLnBrk="1" hangingPunct="1"/>
            <a:endParaRPr lang="en-US" altLang="fr-FR" sz="1800" noProof="1">
              <a:solidFill>
                <a:schemeClr val="tx1"/>
              </a:solidFill>
            </a:endParaRPr>
          </a:p>
          <a:p>
            <a:pPr eaLnBrk="1" hangingPunct="1"/>
            <a:endParaRPr lang="en-US" altLang="fr-FR" sz="1800" noProof="1">
              <a:solidFill>
                <a:schemeClr val="tx1"/>
              </a:solidFill>
            </a:endParaRPr>
          </a:p>
          <a:p>
            <a:pPr eaLnBrk="1" hangingPunct="1"/>
            <a:endParaRPr lang="en-US" altLang="fr-FR" sz="1800" i="1" noProof="1">
              <a:solidFill>
                <a:schemeClr val="tx1"/>
              </a:solidFill>
            </a:endParaRPr>
          </a:p>
          <a:p>
            <a:pPr eaLnBrk="1" hangingPunct="1"/>
            <a:endParaRPr lang="en-US" altLang="fr-FR" sz="1800" dirty="0">
              <a:solidFill>
                <a:schemeClr val="tx1"/>
              </a:solidFill>
            </a:endParaRPr>
          </a:p>
          <a:p>
            <a:pPr eaLnBrk="1" hangingPunct="1"/>
            <a:endParaRPr lang="en-US" altLang="fr-FR" sz="1800" dirty="0">
              <a:solidFill>
                <a:schemeClr val="tx1"/>
              </a:solidFill>
            </a:endParaRPr>
          </a:p>
          <a:p>
            <a:pPr eaLnBrk="1" hangingPunct="1"/>
            <a:endParaRPr lang="en-US" altLang="fr-FR" sz="1800" noProof="1">
              <a:solidFill>
                <a:schemeClr val="tx1"/>
              </a:solidFill>
            </a:endParaRPr>
          </a:p>
        </p:txBody>
      </p:sp>
      <p:sp>
        <p:nvSpPr>
          <p:cNvPr id="5124" name="Line 19"/>
          <p:cNvSpPr>
            <a:spLocks noChangeShapeType="1"/>
          </p:cNvSpPr>
          <p:nvPr/>
        </p:nvSpPr>
        <p:spPr bwMode="auto">
          <a:xfrm>
            <a:off x="304800" y="3200400"/>
            <a:ext cx="8458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05506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fr-FR" noProof="1"/>
              <a:t>Political institutions &amp; firms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95400"/>
            <a:ext cx="8839200" cy="5410200"/>
          </a:xfrm>
        </p:spPr>
        <p:txBody>
          <a:bodyPr/>
          <a:lstStyle/>
          <a:p>
            <a:r>
              <a:rPr lang="en-US" sz="2400" dirty="0"/>
              <a:t>Economics emphasizes </a:t>
            </a:r>
            <a:r>
              <a:rPr lang="en-US" sz="2400" i="1" dirty="0"/>
              <a:t>best practices </a:t>
            </a:r>
            <a:r>
              <a:rPr lang="en-US" sz="2400" dirty="0"/>
              <a:t>of firm governance</a:t>
            </a:r>
            <a:endParaRPr lang="en-US" sz="2400" i="1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5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Private ownership (Shleifer 98; Megginson &amp; Netter 01)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High-powered incentives (Bloom-Sadun-Van Reenen WMS program)</a:t>
            </a:r>
          </a:p>
          <a:p>
            <a:endParaRPr lang="en-US" sz="1500" dirty="0"/>
          </a:p>
          <a:p>
            <a:r>
              <a:rPr lang="en-US" sz="2400" dirty="0"/>
              <a:t>Firms in countries with weak rule of law deviate from those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5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High SOE rate (La porta </a:t>
            </a:r>
            <a:r>
              <a:rPr lang="en-US" sz="2000" i="1" dirty="0"/>
              <a:t>et al</a:t>
            </a:r>
            <a:r>
              <a:rPr lang="en-US" sz="2000" dirty="0"/>
              <a:t>. 02); weak incentives (Bloom </a:t>
            </a:r>
            <a:r>
              <a:rPr lang="en-US" sz="2000" i="1" dirty="0"/>
              <a:t>et al</a:t>
            </a:r>
            <a:r>
              <a:rPr lang="en-US" sz="2000" dirty="0"/>
              <a:t>. 12)</a:t>
            </a:r>
          </a:p>
          <a:p>
            <a:endParaRPr lang="en-US" sz="1500" dirty="0"/>
          </a:p>
          <a:p>
            <a:r>
              <a:rPr lang="en-US" sz="2400" dirty="0"/>
              <a:t>Mistake or 2</a:t>
            </a:r>
            <a:r>
              <a:rPr lang="en-US" sz="2400" baseline="30000" dirty="0"/>
              <a:t>nd</a:t>
            </a:r>
            <a:r>
              <a:rPr lang="en-US" sz="2400" dirty="0"/>
              <a:t>-best adaptation? Key but neglected question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5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Most models of firms abstract from pol. inst.</a:t>
            </a:r>
            <a:endParaRPr lang="en-US" sz="5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Coase, Williamson, Hart, Holmstrom, </a:t>
            </a:r>
            <a:r>
              <a:rPr lang="en-US" sz="1600" dirty="0" err="1"/>
              <a:t>Tirole</a:t>
            </a:r>
            <a:r>
              <a:rPr lang="en-US" sz="1600" dirty="0"/>
              <a:t>, etc.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5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Most models of political institutions abstract from firms</a:t>
            </a:r>
            <a:endParaRPr lang="en-US" sz="5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North, Olson, Greif, </a:t>
            </a:r>
            <a:r>
              <a:rPr lang="en-US" sz="1600" dirty="0" err="1"/>
              <a:t>Weingast</a:t>
            </a:r>
            <a:r>
              <a:rPr lang="en-US" sz="1600" dirty="0"/>
              <a:t>, Acemoglu, etc.</a:t>
            </a:r>
            <a:endParaRPr lang="en-US" sz="1500" dirty="0"/>
          </a:p>
          <a:p>
            <a:endParaRPr lang="en-US" sz="1500" dirty="0"/>
          </a:p>
          <a:p>
            <a:r>
              <a:rPr lang="en-US" sz="2400" dirty="0"/>
              <a:t>Joint model of firm governance and political institutions</a:t>
            </a:r>
            <a:endParaRPr lang="en-US" sz="1100" dirty="0"/>
          </a:p>
          <a:p>
            <a:pPr lvl="2">
              <a:buFont typeface="Wingdings" panose="05000000000000000000" pitchFamily="2" charset="2"/>
              <a:buChar char="§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500" dirty="0"/>
          </a:p>
          <a:p>
            <a:endParaRPr lang="en-US" sz="15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500" dirty="0"/>
          </a:p>
          <a:p>
            <a:endParaRPr lang="en-US" sz="2800" baseline="-25000" dirty="0"/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F7495235-2C4D-05CC-50F5-3B26407FC46A}"/>
              </a:ext>
            </a:extLst>
          </p:cNvPr>
          <p:cNvCxnSpPr/>
          <p:nvPr/>
        </p:nvCxnSpPr>
        <p:spPr>
          <a:xfrm>
            <a:off x="6751649" y="5867400"/>
            <a:ext cx="10892" cy="1088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1053AA7-9CD4-24D1-782F-988007FB8141}"/>
              </a:ext>
            </a:extLst>
          </p:cNvPr>
          <p:cNvSpPr/>
          <p:nvPr/>
        </p:nvSpPr>
        <p:spPr>
          <a:xfrm>
            <a:off x="457200" y="6240449"/>
            <a:ext cx="7837708" cy="4651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CCAC5-480B-083C-60B7-4006AB4819BD}"/>
              </a:ext>
            </a:extLst>
          </p:cNvPr>
          <p:cNvSpPr/>
          <p:nvPr/>
        </p:nvSpPr>
        <p:spPr>
          <a:xfrm>
            <a:off x="2057400" y="4038600"/>
            <a:ext cx="2667000" cy="4651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16B2BC-1762-AC9E-406D-FEA1D6C41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090746"/>
            <a:ext cx="3559622" cy="2614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B5909A-8BB1-31A2-3D3B-777E5E787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968" y="3972870"/>
            <a:ext cx="3823371" cy="2732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13C81-0123-837B-CDE9-9E50779F5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4072370"/>
            <a:ext cx="3733800" cy="270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269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  <p:bldP spid="2" grpId="0" animBg="1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E51C19F-E638-2C4E-900C-7DCB4D06C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F99ED74-E126-520E-823D-DB2B41F1A33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8915400" cy="870466"/>
          </a:xfrm>
        </p:spPr>
        <p:txBody>
          <a:bodyPr/>
          <a:lstStyle/>
          <a:p>
            <a:pPr eaLnBrk="1" hangingPunct="1"/>
            <a:r>
              <a:rPr lang="en-US" altLang="fr-FR" sz="4000" noProof="1"/>
              <a:t>An (almost) standard agency model…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>
                <a:extLst>
                  <a:ext uri="{FF2B5EF4-FFF2-40B4-BE49-F238E27FC236}">
                    <a16:creationId xmlns:a16="http://schemas.microsoft.com/office/drawing/2014/main" id="{5FA0A785-710E-5D3F-6002-4E5DB25F5761}"/>
                  </a:ext>
                </a:extLst>
              </p:cNvPr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152400" y="1321242"/>
                <a:ext cx="8839200" cy="5231958"/>
              </a:xfrm>
            </p:spPr>
            <p:txBody>
              <a:bodyPr/>
              <a:lstStyle/>
              <a:p>
                <a:pPr marL="342900" lvl="1" indent="-34290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sz="500" dirty="0"/>
              </a:p>
              <a:p>
                <a:pPr marL="342900" lvl="1" indent="-34290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/>
                  <a:t>Unit masses of identical buyers (B) &amp; sellers (S)</a:t>
                </a:r>
              </a:p>
              <a:p>
                <a:pPr marL="742950" lvl="2" indent="-34290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:endParaRPr lang="en-US" sz="500" dirty="0"/>
              </a:p>
              <a:p>
                <a:pPr marL="742950" lvl="2" indent="-34290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:r>
                  <a:rPr lang="en-US" sz="2000" dirty="0"/>
                  <a:t>B = manager; S = employee (or supplier); both exert effort </a:t>
                </a:r>
              </a:p>
              <a:p>
                <a:pPr marL="342900" lvl="1" indent="-34290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sz="500" dirty="0"/>
              </a:p>
              <a:p>
                <a:pPr marL="1200150" lvl="3" indent="-34290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Live forever, risk-neutral, deep pockets</a:t>
                </a:r>
              </a:p>
              <a:p>
                <a:pPr marL="0" lvl="1" indent="0" eaLnBrk="1" hangingPunct="1">
                  <a:lnSpc>
                    <a:spcPct val="90000"/>
                  </a:lnSpc>
                  <a:buNone/>
                </a:pPr>
                <a:endParaRPr lang="en-US" sz="1500" dirty="0"/>
              </a:p>
              <a:p>
                <a:pPr marL="342900" lvl="1" indent="-34290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B, S matched into firms. In each period, at each firm:</a:t>
                </a:r>
              </a:p>
              <a:p>
                <a:pPr marL="342900" lvl="1" indent="-34290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sz="1500" dirty="0"/>
              </a:p>
              <a:p>
                <a:pPr marL="857250" lvl="2" indent="-457200" eaLnBrk="1" hangingPunct="1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2000" dirty="0"/>
                  <a:t>Contracts signed: efforts, fixed payment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, output share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en-US" sz="2000" dirty="0"/>
              </a:p>
              <a:p>
                <a:pPr marL="342900" lvl="1" indent="-34290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sz="1500" dirty="0"/>
              </a:p>
              <a:p>
                <a:pPr marL="857250" lvl="2" indent="-457200" eaLnBrk="1" hangingPunct="1">
                  <a:lnSpc>
                    <a:spcPct val="90000"/>
                  </a:lnSpc>
                  <a:buFont typeface="+mj-lt"/>
                  <a:buAutoNum type="arabicPeriod" startAt="2"/>
                </a:pPr>
                <a:r>
                  <a:rPr lang="en-US" sz="2000" dirty="0"/>
                  <a:t>State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sz="2000" dirty="0"/>
                  <a:t> realized and observed by B,S (production needs)</a:t>
                </a:r>
              </a:p>
              <a:p>
                <a:pPr marL="1200150" lvl="3" indent="-34290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:endParaRPr lang="en-US" sz="5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200150" lvl="3" indent="-34290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600" dirty="0"/>
                  <a:t> (prob.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600" dirty="0"/>
                  <a:t>) </a:t>
                </a:r>
                <a:r>
                  <a:rPr lang="en-US" sz="1600" dirty="0">
                    <a:sym typeface="Wingdings" panose="05000000000000000000" pitchFamily="2" charset="2"/>
                  </a:rPr>
                  <a:t> required efforts are verifiable by courts</a:t>
                </a:r>
              </a:p>
              <a:p>
                <a:pPr marL="1200150" lvl="3" indent="-34290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:endParaRPr lang="en-US" sz="5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200150" lvl="3" indent="-34290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600" dirty="0"/>
                  <a:t> (prob.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600" dirty="0"/>
                  <a:t>) </a:t>
                </a:r>
                <a:r>
                  <a:rPr lang="en-US" sz="1600" dirty="0">
                    <a:sym typeface="Wingdings" panose="05000000000000000000" pitchFamily="2" charset="2"/>
                  </a:rPr>
                  <a:t> required efforts are unverifiable</a:t>
                </a:r>
                <a:endParaRPr lang="en-US" dirty="0"/>
              </a:p>
              <a:p>
                <a:pPr marL="342900" lvl="1" indent="-34290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sz="1500" dirty="0"/>
              </a:p>
              <a:p>
                <a:pPr marL="857250" lvl="2" indent="-457200" eaLnBrk="1" hangingPunct="1">
                  <a:lnSpc>
                    <a:spcPct val="90000"/>
                  </a:lnSpc>
                  <a:buFont typeface="+mj-lt"/>
                  <a:buAutoNum type="arabicPeriod" startAt="3"/>
                </a:pPr>
                <a:r>
                  <a:rPr lang="en-US" sz="2000" dirty="0"/>
                  <a:t>B, S exert efforts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2000" dirty="0"/>
                  <a:t> at cost </a:t>
                </a:r>
                <a14:m>
                  <m:oMath xmlns:m="http://schemas.openxmlformats.org/officeDocument/2006/math">
                    <m:r>
                      <a:rPr lang="es-ES" sz="2000" i="1">
                        <a:latin typeface="Cambria Math"/>
                      </a:rPr>
                      <m:t>𝑐</m:t>
                    </m:r>
                    <m:d>
                      <m:dPr>
                        <m:ctrlPr>
                          <a:rPr lang="es-E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000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en-US" sz="2000" baseline="-25000" dirty="0"/>
              </a:p>
              <a:p>
                <a:pPr marL="342900" lvl="1" indent="-34290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sz="1500" dirty="0"/>
              </a:p>
              <a:p>
                <a:pPr marL="857250" lvl="2" indent="-457200" eaLnBrk="1" hangingPunct="1">
                  <a:lnSpc>
                    <a:spcPct val="90000"/>
                  </a:lnSpc>
                  <a:buFont typeface="+mj-lt"/>
                  <a:buAutoNum type="arabicPeriod" startAt="4"/>
                </a:pPr>
                <a:r>
                  <a:rPr lang="en-US" sz="2000" dirty="0"/>
                  <a:t>Output realized: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/>
                  <a:t> w/ prob.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E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000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s-E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000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, zero otherwise</a:t>
                </a:r>
                <a:endParaRPr lang="en-US" sz="700" dirty="0"/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sz="1500" baseline="-25000" dirty="0"/>
              </a:p>
              <a:p>
                <a:pPr eaLnBrk="1" hangingPunct="1">
                  <a:lnSpc>
                    <a:spcPct val="90000"/>
                  </a:lnSpc>
                </a:pPr>
                <a:endParaRPr lang="en-US" sz="1500" u="sng" dirty="0"/>
              </a:p>
            </p:txBody>
          </p:sp>
        </mc:Choice>
        <mc:Fallback xmlns="">
          <p:sp>
            <p:nvSpPr>
              <p:cNvPr id="7171" name="Rectangle 3">
                <a:extLst>
                  <a:ext uri="{FF2B5EF4-FFF2-40B4-BE49-F238E27FC236}">
                    <a16:creationId xmlns:a16="http://schemas.microsoft.com/office/drawing/2014/main" id="{5FA0A785-710E-5D3F-6002-4E5DB25F57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152400" y="1321242"/>
                <a:ext cx="8839200" cy="5231958"/>
              </a:xfrm>
              <a:blipFill>
                <a:blip r:embed="rId3"/>
                <a:stretch>
                  <a:fillRect l="-897" b="-3963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433D391-9D94-18D7-B594-655F0226B6F4}"/>
              </a:ext>
            </a:extLst>
          </p:cNvPr>
          <p:cNvSpPr/>
          <p:nvPr/>
        </p:nvSpPr>
        <p:spPr>
          <a:xfrm>
            <a:off x="3048000" y="4572000"/>
            <a:ext cx="35814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503AD-EBA2-885A-D721-7FABB44884DC}"/>
              </a:ext>
            </a:extLst>
          </p:cNvPr>
          <p:cNvSpPr txBox="1"/>
          <p:nvPr/>
        </p:nvSpPr>
        <p:spPr>
          <a:xfrm>
            <a:off x="6629400" y="44958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Tasks can be contracted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2B0B39-8F30-2525-7EF0-E4B50BFB2403}"/>
              </a:ext>
            </a:extLst>
          </p:cNvPr>
          <p:cNvSpPr/>
          <p:nvPr/>
        </p:nvSpPr>
        <p:spPr>
          <a:xfrm>
            <a:off x="2971800" y="5638800"/>
            <a:ext cx="1066800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DEA06D-3B6A-9787-EED5-8551667EE10F}"/>
              </a:ext>
            </a:extLst>
          </p:cNvPr>
          <p:cNvSpPr/>
          <p:nvPr/>
        </p:nvSpPr>
        <p:spPr>
          <a:xfrm>
            <a:off x="3048000" y="3581400"/>
            <a:ext cx="2895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FC25F-6F4D-D340-ADD4-F9DDFD2F1236}"/>
              </a:ext>
            </a:extLst>
          </p:cNvPr>
          <p:cNvSpPr/>
          <p:nvPr/>
        </p:nvSpPr>
        <p:spPr>
          <a:xfrm>
            <a:off x="3358762" y="4940574"/>
            <a:ext cx="3042037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1691CA-2EE0-65FD-B7C4-5A6DBE690C0B}"/>
              </a:ext>
            </a:extLst>
          </p:cNvPr>
          <p:cNvSpPr/>
          <p:nvPr/>
        </p:nvSpPr>
        <p:spPr>
          <a:xfrm>
            <a:off x="5867400" y="3547646"/>
            <a:ext cx="1905000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4CD3-15E7-EE1F-1A62-515762F3153B}"/>
              </a:ext>
            </a:extLst>
          </p:cNvPr>
          <p:cNvSpPr txBox="1"/>
          <p:nvPr/>
        </p:nvSpPr>
        <p:spPr>
          <a:xfrm>
            <a:off x="6414217" y="4919246"/>
            <a:ext cx="2653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Tasks must be incentivized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80836A-7FD2-8F1E-B347-BAC22505273A}"/>
              </a:ext>
            </a:extLst>
          </p:cNvPr>
          <p:cNvSpPr/>
          <p:nvPr/>
        </p:nvSpPr>
        <p:spPr>
          <a:xfrm>
            <a:off x="1295400" y="4572000"/>
            <a:ext cx="688119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D06775-147F-0273-3011-D2B68D7956A0}"/>
              </a:ext>
            </a:extLst>
          </p:cNvPr>
          <p:cNvSpPr/>
          <p:nvPr/>
        </p:nvSpPr>
        <p:spPr>
          <a:xfrm>
            <a:off x="1295400" y="4876800"/>
            <a:ext cx="8382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6E5D76-FD2E-969F-B1C6-AD9059B6D8CC}"/>
              </a:ext>
            </a:extLst>
          </p:cNvPr>
          <p:cNvSpPr/>
          <p:nvPr/>
        </p:nvSpPr>
        <p:spPr>
          <a:xfrm>
            <a:off x="1983519" y="4572000"/>
            <a:ext cx="8382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C18C5F-2371-D3C7-CE2B-2F4B41C247BD}"/>
              </a:ext>
            </a:extLst>
          </p:cNvPr>
          <p:cNvSpPr txBox="1"/>
          <p:nvPr/>
        </p:nvSpPr>
        <p:spPr>
          <a:xfrm>
            <a:off x="1157577" y="5184453"/>
            <a:ext cx="7529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Interpretation 1 = court quality; interpretation 2 = technology (monitoring, IT)</a:t>
            </a:r>
          </a:p>
        </p:txBody>
      </p:sp>
    </p:spTree>
    <p:extLst>
      <p:ext uri="{BB962C8B-B14F-4D97-AF65-F5344CB8AC3E}">
        <p14:creationId xmlns:p14="http://schemas.microsoft.com/office/powerpoint/2010/main" val="11685221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/>
      <p:bldP spid="9" grpId="1"/>
      <p:bldP spid="7" grpId="0" animBg="1"/>
      <p:bldP spid="7" grpId="1" animBg="1"/>
      <p:bldP spid="12" grpId="0" animBg="1"/>
      <p:bldP spid="12" grpId="1" animBg="1"/>
      <p:bldP spid="10" grpId="0" animBg="1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4EAE428-61BA-EDC2-42D9-7BA1B07B6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8281BEE-70CB-9FF2-4ED8-FAE9DC78505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fr-FR" noProof="1"/>
              <a:t>…with a ruler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>
                <a:extLst>
                  <a:ext uri="{FF2B5EF4-FFF2-40B4-BE49-F238E27FC236}">
                    <a16:creationId xmlns:a16="http://schemas.microsoft.com/office/drawing/2014/main" id="{89F1AC4E-AEFC-59DD-E7A2-DB7517142C99}"/>
                  </a:ext>
                </a:extLst>
              </p:cNvPr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152400" y="1371600"/>
                <a:ext cx="8763000" cy="5105400"/>
              </a:xfrm>
            </p:spPr>
            <p:txBody>
              <a:bodyPr/>
              <a:lstStyle/>
              <a:p>
                <a:pPr marL="342900" lvl="1" indent="-34290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sz="500" dirty="0"/>
              </a:p>
              <a:p>
                <a:pPr marL="342900" lvl="1" indent="-34290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There is a ruler (R) who cannot commit (even to verifiable actions) </a:t>
                </a:r>
                <a:r>
                  <a:rPr lang="en-US" sz="2400" dirty="0">
                    <a:sym typeface="Wingdings" panose="05000000000000000000" pitchFamily="2" charset="2"/>
                  </a:rPr>
                  <a:t> can</a:t>
                </a:r>
                <a:r>
                  <a:rPr lang="en-US" sz="2400" dirty="0"/>
                  <a:t> expropriate the productive agents</a:t>
                </a:r>
              </a:p>
              <a:p>
                <a:pPr marL="342900" lvl="1" indent="-34290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sz="1500" dirty="0"/>
              </a:p>
              <a:p>
                <a:pPr marL="342900" lvl="1" indent="-34290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/>
                  <a:t>2 constraints on R</a:t>
                </a:r>
              </a:p>
              <a:p>
                <a:pPr marL="742950" lvl="2" indent="-342900" eaLnBrk="1" hangingPunct="1">
                  <a:lnSpc>
                    <a:spcPct val="90000"/>
                  </a:lnSpc>
                </a:pPr>
                <a:endParaRPr lang="en-US" sz="5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57250" lvl="2" indent="-457200" eaLnBrk="1" hangingPunct="1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2000" u="sng" dirty="0">
                    <a:ea typeface="Cambria Math" panose="02040503050406030204" pitchFamily="18" charset="0"/>
                  </a:rPr>
                  <a:t>Checks &amp; balances</a:t>
                </a:r>
                <a:r>
                  <a:rPr lang="en-US" sz="2000" dirty="0">
                    <a:ea typeface="Cambria Math" panose="02040503050406030204" pitchFamily="18" charset="0"/>
                  </a:rPr>
                  <a:t>: if R expropriates, she is removed with prob.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sz="2000" dirty="0"/>
              </a:p>
              <a:p>
                <a:pPr marL="1200150" lvl="3" indent="-34290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:endParaRPr lang="en-US" sz="500" dirty="0"/>
              </a:p>
              <a:p>
                <a:pPr marL="1200150" lvl="3" indent="-34290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Rule of law, parliament, constitutional court, elections, party, (exogenous)</a:t>
                </a:r>
              </a:p>
              <a:p>
                <a:pPr marL="1200150" lvl="3" indent="-34290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:endParaRPr lang="en-US" sz="500" dirty="0"/>
              </a:p>
              <a:p>
                <a:pPr marL="857250" lvl="2" indent="-457200" eaLnBrk="1" hangingPunct="1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2000" u="sng" dirty="0"/>
                  <a:t>Private ownership</a:t>
                </a:r>
                <a:r>
                  <a:rPr lang="en-US" sz="2000" dirty="0"/>
                  <a:t>: R lacks control rights </a:t>
                </a:r>
                <a:r>
                  <a:rPr lang="en-US" sz="2000" dirty="0">
                    <a:sym typeface="Wingdings" panose="05000000000000000000" pitchFamily="2" charset="2"/>
                  </a:rPr>
                  <a:t></a:t>
                </a:r>
                <a:r>
                  <a:rPr lang="en-US" sz="2000" dirty="0"/>
                  <a:t> harder to expropriate but also to monitor and contract</a:t>
                </a:r>
                <a:endParaRPr lang="en-US" sz="1600" dirty="0"/>
              </a:p>
              <a:p>
                <a:pPr marL="857250" lvl="2" indent="-45720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:endParaRPr lang="en-US" sz="500" dirty="0"/>
              </a:p>
              <a:p>
                <a:pPr marL="1143000" lvl="3" indent="-28575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Endogenous</a:t>
                </a:r>
              </a:p>
              <a:p>
                <a:pPr marL="342900" lvl="1" indent="-34290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sz="1500" dirty="0"/>
              </a:p>
              <a:p>
                <a:pPr marL="342900" lvl="1" indent="-34290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400" u="sng" dirty="0">
                    <a:sym typeface="Wingdings" panose="05000000000000000000" pitchFamily="2" charset="2"/>
                  </a:rPr>
                  <a:t>Key idea</a:t>
                </a:r>
                <a:r>
                  <a:rPr lang="en-US" sz="2400" dirty="0">
                    <a:sym typeface="Wingdings" panose="05000000000000000000" pitchFamily="2" charset="2"/>
                  </a:rPr>
                  <a:t>: t</a:t>
                </a:r>
                <a:r>
                  <a:rPr lang="en-US" sz="2400" dirty="0"/>
                  <a:t>o prevent full expropriation </a:t>
                </a:r>
              </a:p>
              <a:p>
                <a:pPr marL="742950" lvl="2" indent="-34290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:endParaRPr lang="en-US" sz="500" dirty="0"/>
              </a:p>
              <a:p>
                <a:pPr marL="742950" lvl="2" indent="-34290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:r>
                  <a:rPr lang="en-US" sz="2000" dirty="0"/>
                  <a:t>R may need to get an output share (despite no productive role)</a:t>
                </a:r>
              </a:p>
              <a:p>
                <a:pPr marL="742950" lvl="2" indent="-34290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:r>
                  <a:rPr lang="en-US" sz="2000" dirty="0"/>
                  <a:t>That distorts the contracts used by firms</a:t>
                </a:r>
              </a:p>
              <a:p>
                <a:pPr marL="742950" lvl="2" indent="-342900" eaLnBrk="1" hangingPunct="1">
                  <a:lnSpc>
                    <a:spcPct val="90000"/>
                  </a:lnSpc>
                  <a:buFont typeface="Wingdings" panose="05000000000000000000" pitchFamily="2" charset="2"/>
                  <a:buChar char="§"/>
                </a:pPr>
                <a:r>
                  <a:rPr lang="en-US" sz="2000" dirty="0"/>
                  <a:t>Distortion depends on pol. institutions (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000" dirty="0"/>
                  <a:t>) and firm ownership</a:t>
                </a:r>
              </a:p>
            </p:txBody>
          </p:sp>
        </mc:Choice>
        <mc:Fallback xmlns="">
          <p:sp>
            <p:nvSpPr>
              <p:cNvPr id="7171" name="Rectangle 3">
                <a:extLst>
                  <a:ext uri="{FF2B5EF4-FFF2-40B4-BE49-F238E27FC236}">
                    <a16:creationId xmlns:a16="http://schemas.microsoft.com/office/drawing/2014/main" id="{89F1AC4E-AEFC-59DD-E7A2-DB7517142C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152400" y="1371600"/>
                <a:ext cx="8763000" cy="5105400"/>
              </a:xfrm>
              <a:blipFill>
                <a:blip r:embed="rId3"/>
                <a:stretch>
                  <a:fillRect l="-904" b="-2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ECE70F5-0CBA-9D9E-23B8-43FDF0904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286000"/>
            <a:ext cx="2462997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211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fr-FR" sz="4000" noProof="1"/>
              <a:t>Contracting under state ownership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600200"/>
            <a:ext cx="8839200" cy="4800600"/>
          </a:xfrm>
        </p:spPr>
        <p:txBody>
          <a:bodyPr/>
          <a:lstStyle/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0" lvl="1" indent="0" algn="ctr" eaLnBrk="1" hangingPunct="1">
              <a:lnSpc>
                <a:spcPct val="90000"/>
              </a:lnSpc>
              <a:buNone/>
            </a:pPr>
            <a:r>
              <a:rPr lang="en-US" sz="2400" dirty="0"/>
              <a:t>R contracts w/ B &amp; S, observes efforts and collects output</a:t>
            </a:r>
            <a:endParaRPr lang="en-US" sz="2400" dirty="0">
              <a:sym typeface="Wingdings" panose="05000000000000000000" pitchFamily="2" charset="2"/>
            </a:endParaRPr>
          </a:p>
          <a:p>
            <a:pPr marL="742950" lvl="2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sz="500" dirty="0"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500" baseline="-25000" dirty="0"/>
          </a:p>
          <a:p>
            <a:pPr eaLnBrk="1" hangingPunct="1">
              <a:lnSpc>
                <a:spcPct val="90000"/>
              </a:lnSpc>
            </a:pPr>
            <a:endParaRPr lang="en-US" sz="1500" u="sng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3F7484-1695-61BF-8F0E-C70780CAF888}"/>
              </a:ext>
            </a:extLst>
          </p:cNvPr>
          <p:cNvSpPr/>
          <p:nvPr/>
        </p:nvSpPr>
        <p:spPr>
          <a:xfrm>
            <a:off x="2133600" y="2667000"/>
            <a:ext cx="5257800" cy="26640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AD06857-9DC9-A415-0C23-1B6BE571A7AF}"/>
              </a:ext>
            </a:extLst>
          </p:cNvPr>
          <p:cNvSpPr/>
          <p:nvPr/>
        </p:nvSpPr>
        <p:spPr>
          <a:xfrm>
            <a:off x="2768076" y="4179327"/>
            <a:ext cx="1352246" cy="61829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2420A-C395-925E-FA8E-72E30577C3AD}"/>
              </a:ext>
            </a:extLst>
          </p:cNvPr>
          <p:cNvSpPr txBox="1"/>
          <p:nvPr/>
        </p:nvSpPr>
        <p:spPr>
          <a:xfrm>
            <a:off x="2848629" y="4289792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Buyer</a:t>
            </a:r>
            <a:endParaRPr lang="fr-CH" sz="1600" dirty="0">
              <a:latin typeface="+mn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0609E8-7C28-E467-F0CC-B939EF7AB09E}"/>
              </a:ext>
            </a:extLst>
          </p:cNvPr>
          <p:cNvSpPr/>
          <p:nvPr/>
        </p:nvSpPr>
        <p:spPr>
          <a:xfrm>
            <a:off x="5248374" y="4188023"/>
            <a:ext cx="1352246" cy="61829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08EC21-CB45-47AD-503D-F692AD5D640E}"/>
              </a:ext>
            </a:extLst>
          </p:cNvPr>
          <p:cNvSpPr txBox="1"/>
          <p:nvPr/>
        </p:nvSpPr>
        <p:spPr>
          <a:xfrm>
            <a:off x="5328927" y="4298488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Seller</a:t>
            </a:r>
            <a:endParaRPr lang="fr-CH" sz="1600" dirty="0">
              <a:latin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95B85F-8D51-5DDB-315E-4CD7AA20A51E}"/>
              </a:ext>
            </a:extLst>
          </p:cNvPr>
          <p:cNvSpPr/>
          <p:nvPr/>
        </p:nvSpPr>
        <p:spPr>
          <a:xfrm>
            <a:off x="4051599" y="2922593"/>
            <a:ext cx="1352246" cy="61829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3E1A62-CBCD-5111-BBA5-72F92CBE626C}"/>
              </a:ext>
            </a:extLst>
          </p:cNvPr>
          <p:cNvSpPr txBox="1"/>
          <p:nvPr/>
        </p:nvSpPr>
        <p:spPr>
          <a:xfrm>
            <a:off x="4132152" y="3033058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latin typeface="+mn-lt"/>
              </a:rPr>
              <a:t>Ruler</a:t>
            </a:r>
            <a:endParaRPr lang="fr-CH" sz="1600" u="sng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641201-DA5C-8028-E78C-FA85E0191EAD}"/>
              </a:ext>
            </a:extLst>
          </p:cNvPr>
          <p:cNvSpPr txBox="1"/>
          <p:nvPr/>
        </p:nvSpPr>
        <p:spPr>
          <a:xfrm rot="19673976">
            <a:off x="2255472" y="2905963"/>
            <a:ext cx="577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Firm</a:t>
            </a:r>
            <a:endParaRPr lang="fr-CH" sz="14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D196DD9-3D50-E708-1EA9-554C07295551}"/>
              </a:ext>
            </a:extLst>
          </p:cNvPr>
          <p:cNvSpPr/>
          <p:nvPr/>
        </p:nvSpPr>
        <p:spPr>
          <a:xfrm rot="3210545">
            <a:off x="5334561" y="3598746"/>
            <a:ext cx="1123248" cy="188543"/>
          </a:xfrm>
          <a:custGeom>
            <a:avLst/>
            <a:gdLst>
              <a:gd name="connsiteX0" fmla="*/ 0 w 1661822"/>
              <a:gd name="connsiteY0" fmla="*/ 278331 h 294234"/>
              <a:gd name="connsiteX1" fmla="*/ 811033 w 1661822"/>
              <a:gd name="connsiteY1" fmla="*/ 36 h 294234"/>
              <a:gd name="connsiteX2" fmla="*/ 1661822 w 1661822"/>
              <a:gd name="connsiteY2" fmla="*/ 294234 h 294234"/>
              <a:gd name="connsiteX3" fmla="*/ 1661822 w 1661822"/>
              <a:gd name="connsiteY3" fmla="*/ 294234 h 29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1822" h="294234">
                <a:moveTo>
                  <a:pt x="0" y="278331"/>
                </a:moveTo>
                <a:cubicBezTo>
                  <a:pt x="267031" y="137858"/>
                  <a:pt x="534063" y="-2615"/>
                  <a:pt x="811033" y="36"/>
                </a:cubicBezTo>
                <a:cubicBezTo>
                  <a:pt x="1088003" y="2686"/>
                  <a:pt x="1661822" y="294234"/>
                  <a:pt x="1661822" y="294234"/>
                </a:cubicBezTo>
                <a:lnTo>
                  <a:pt x="1661822" y="294234"/>
                </a:lnTo>
              </a:path>
            </a:pathLst>
          </a:custGeom>
          <a:noFill/>
          <a:ln w="12700">
            <a:prstDash val="dash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333BA9-5A66-8350-06FB-85C27A8C1AD5}"/>
              </a:ext>
            </a:extLst>
          </p:cNvPr>
          <p:cNvSpPr/>
          <p:nvPr/>
        </p:nvSpPr>
        <p:spPr>
          <a:xfrm rot="18214081">
            <a:off x="3095978" y="3586241"/>
            <a:ext cx="1123248" cy="188543"/>
          </a:xfrm>
          <a:custGeom>
            <a:avLst/>
            <a:gdLst>
              <a:gd name="connsiteX0" fmla="*/ 0 w 1661822"/>
              <a:gd name="connsiteY0" fmla="*/ 278331 h 294234"/>
              <a:gd name="connsiteX1" fmla="*/ 811033 w 1661822"/>
              <a:gd name="connsiteY1" fmla="*/ 36 h 294234"/>
              <a:gd name="connsiteX2" fmla="*/ 1661822 w 1661822"/>
              <a:gd name="connsiteY2" fmla="*/ 294234 h 294234"/>
              <a:gd name="connsiteX3" fmla="*/ 1661822 w 1661822"/>
              <a:gd name="connsiteY3" fmla="*/ 294234 h 29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1822" h="294234">
                <a:moveTo>
                  <a:pt x="0" y="278331"/>
                </a:moveTo>
                <a:cubicBezTo>
                  <a:pt x="267031" y="137858"/>
                  <a:pt x="534063" y="-2615"/>
                  <a:pt x="811033" y="36"/>
                </a:cubicBezTo>
                <a:cubicBezTo>
                  <a:pt x="1088003" y="2686"/>
                  <a:pt x="1661822" y="294234"/>
                  <a:pt x="1661822" y="294234"/>
                </a:cubicBezTo>
                <a:lnTo>
                  <a:pt x="1661822" y="294234"/>
                </a:lnTo>
              </a:path>
            </a:pathLst>
          </a:custGeom>
          <a:noFill/>
          <a:ln w="12700">
            <a:prstDash val="dash"/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FC44627-9CC1-9812-00C7-26FDD69E29E8}"/>
              </a:ext>
            </a:extLst>
          </p:cNvPr>
          <p:cNvSpPr/>
          <p:nvPr/>
        </p:nvSpPr>
        <p:spPr>
          <a:xfrm rot="13923571">
            <a:off x="4806925" y="3860499"/>
            <a:ext cx="879508" cy="124760"/>
          </a:xfrm>
          <a:custGeom>
            <a:avLst/>
            <a:gdLst>
              <a:gd name="connsiteX0" fmla="*/ 0 w 1661822"/>
              <a:gd name="connsiteY0" fmla="*/ 278331 h 294234"/>
              <a:gd name="connsiteX1" fmla="*/ 811033 w 1661822"/>
              <a:gd name="connsiteY1" fmla="*/ 36 h 294234"/>
              <a:gd name="connsiteX2" fmla="*/ 1661822 w 1661822"/>
              <a:gd name="connsiteY2" fmla="*/ 294234 h 294234"/>
              <a:gd name="connsiteX3" fmla="*/ 1661822 w 1661822"/>
              <a:gd name="connsiteY3" fmla="*/ 294234 h 29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1822" h="294234">
                <a:moveTo>
                  <a:pt x="0" y="278331"/>
                </a:moveTo>
                <a:cubicBezTo>
                  <a:pt x="267031" y="137858"/>
                  <a:pt x="534063" y="-2615"/>
                  <a:pt x="811033" y="36"/>
                </a:cubicBezTo>
                <a:cubicBezTo>
                  <a:pt x="1088003" y="2686"/>
                  <a:pt x="1661822" y="294234"/>
                  <a:pt x="1661822" y="294234"/>
                </a:cubicBezTo>
                <a:lnTo>
                  <a:pt x="1661822" y="294234"/>
                </a:lnTo>
              </a:path>
            </a:pathLst>
          </a:custGeom>
          <a:noFill/>
          <a:ln w="127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A88BE-4D2A-A170-A6F8-1D7AD5BD06A7}"/>
              </a:ext>
            </a:extLst>
          </p:cNvPr>
          <p:cNvSpPr/>
          <p:nvPr/>
        </p:nvSpPr>
        <p:spPr>
          <a:xfrm rot="7235753">
            <a:off x="3747634" y="3877690"/>
            <a:ext cx="879508" cy="124760"/>
          </a:xfrm>
          <a:custGeom>
            <a:avLst/>
            <a:gdLst>
              <a:gd name="connsiteX0" fmla="*/ 0 w 1661822"/>
              <a:gd name="connsiteY0" fmla="*/ 278331 h 294234"/>
              <a:gd name="connsiteX1" fmla="*/ 811033 w 1661822"/>
              <a:gd name="connsiteY1" fmla="*/ 36 h 294234"/>
              <a:gd name="connsiteX2" fmla="*/ 1661822 w 1661822"/>
              <a:gd name="connsiteY2" fmla="*/ 294234 h 294234"/>
              <a:gd name="connsiteX3" fmla="*/ 1661822 w 1661822"/>
              <a:gd name="connsiteY3" fmla="*/ 294234 h 29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1822" h="294234">
                <a:moveTo>
                  <a:pt x="0" y="278331"/>
                </a:moveTo>
                <a:cubicBezTo>
                  <a:pt x="267031" y="137858"/>
                  <a:pt x="534063" y="-2615"/>
                  <a:pt x="811033" y="36"/>
                </a:cubicBezTo>
                <a:cubicBezTo>
                  <a:pt x="1088003" y="2686"/>
                  <a:pt x="1661822" y="294234"/>
                  <a:pt x="1661822" y="294234"/>
                </a:cubicBezTo>
                <a:lnTo>
                  <a:pt x="1661822" y="294234"/>
                </a:lnTo>
              </a:path>
            </a:pathLst>
          </a:custGeom>
          <a:noFill/>
          <a:ln w="12700"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BFB1EFB-8E16-4DFF-B9ED-4C17E3659B2D}"/>
              </a:ext>
            </a:extLst>
          </p:cNvPr>
          <p:cNvSpPr/>
          <p:nvPr/>
        </p:nvSpPr>
        <p:spPr>
          <a:xfrm rot="13923571">
            <a:off x="4796707" y="3872404"/>
            <a:ext cx="879508" cy="124760"/>
          </a:xfrm>
          <a:custGeom>
            <a:avLst/>
            <a:gdLst>
              <a:gd name="connsiteX0" fmla="*/ 0 w 1661822"/>
              <a:gd name="connsiteY0" fmla="*/ 278331 h 294234"/>
              <a:gd name="connsiteX1" fmla="*/ 811033 w 1661822"/>
              <a:gd name="connsiteY1" fmla="*/ 36 h 294234"/>
              <a:gd name="connsiteX2" fmla="*/ 1661822 w 1661822"/>
              <a:gd name="connsiteY2" fmla="*/ 294234 h 294234"/>
              <a:gd name="connsiteX3" fmla="*/ 1661822 w 1661822"/>
              <a:gd name="connsiteY3" fmla="*/ 294234 h 29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1822" h="294234">
                <a:moveTo>
                  <a:pt x="0" y="278331"/>
                </a:moveTo>
                <a:cubicBezTo>
                  <a:pt x="267031" y="137858"/>
                  <a:pt x="534063" y="-2615"/>
                  <a:pt x="811033" y="36"/>
                </a:cubicBezTo>
                <a:cubicBezTo>
                  <a:pt x="1088003" y="2686"/>
                  <a:pt x="1661822" y="294234"/>
                  <a:pt x="1661822" y="294234"/>
                </a:cubicBezTo>
                <a:lnTo>
                  <a:pt x="1661822" y="294234"/>
                </a:lnTo>
              </a:path>
            </a:pathLst>
          </a:custGeom>
          <a:noFill/>
          <a:ln w="12700">
            <a:prstDash val="dash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E7EA221-E046-CA97-3FC3-BCCFBC267C6F}"/>
              </a:ext>
            </a:extLst>
          </p:cNvPr>
          <p:cNvSpPr/>
          <p:nvPr/>
        </p:nvSpPr>
        <p:spPr>
          <a:xfrm rot="7235753">
            <a:off x="3737416" y="3889595"/>
            <a:ext cx="879508" cy="124760"/>
          </a:xfrm>
          <a:custGeom>
            <a:avLst/>
            <a:gdLst>
              <a:gd name="connsiteX0" fmla="*/ 0 w 1661822"/>
              <a:gd name="connsiteY0" fmla="*/ 278331 h 294234"/>
              <a:gd name="connsiteX1" fmla="*/ 811033 w 1661822"/>
              <a:gd name="connsiteY1" fmla="*/ 36 h 294234"/>
              <a:gd name="connsiteX2" fmla="*/ 1661822 w 1661822"/>
              <a:gd name="connsiteY2" fmla="*/ 294234 h 294234"/>
              <a:gd name="connsiteX3" fmla="*/ 1661822 w 1661822"/>
              <a:gd name="connsiteY3" fmla="*/ 294234 h 29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1822" h="294234">
                <a:moveTo>
                  <a:pt x="0" y="278331"/>
                </a:moveTo>
                <a:cubicBezTo>
                  <a:pt x="267031" y="137858"/>
                  <a:pt x="534063" y="-2615"/>
                  <a:pt x="811033" y="36"/>
                </a:cubicBezTo>
                <a:cubicBezTo>
                  <a:pt x="1088003" y="2686"/>
                  <a:pt x="1661822" y="294234"/>
                  <a:pt x="1661822" y="294234"/>
                </a:cubicBezTo>
                <a:lnTo>
                  <a:pt x="1661822" y="294234"/>
                </a:lnTo>
              </a:path>
            </a:pathLst>
          </a:custGeom>
          <a:noFill/>
          <a:ln w="12700">
            <a:prstDash val="dash"/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9009161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5A1270F-FFEB-6F6C-34CF-0A2C3C3D4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3C80F1A-AC16-DAF3-C76C-854EFE366AD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noProof="1"/>
              <a:t>Where is governance?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DD17FF6-5C2A-ECF4-71D3-1915CAF38E5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524000"/>
            <a:ext cx="8458200" cy="5105400"/>
          </a:xfrm>
        </p:spPr>
        <p:txBody>
          <a:bodyPr/>
          <a:lstStyle/>
          <a:p>
            <a:pPr eaLnBrk="1" hangingPunct="1">
              <a:defRPr/>
            </a:pPr>
            <a:endParaRPr lang="es-ES" altLang="es-ES_tradnl" sz="1500" dirty="0"/>
          </a:p>
          <a:p>
            <a:pPr eaLnBrk="1" hangingPunct="1">
              <a:defRPr/>
            </a:pPr>
            <a:r>
              <a:rPr lang="es-ES" altLang="es-ES_tradnl" dirty="0" err="1"/>
              <a:t>Within</a:t>
            </a:r>
            <a:r>
              <a:rPr lang="es-ES" altLang="es-ES_tradnl" dirty="0"/>
              <a:t> </a:t>
            </a:r>
            <a:r>
              <a:rPr lang="es-ES" altLang="es-ES_tradnl" dirty="0" err="1"/>
              <a:t>organizations</a:t>
            </a:r>
            <a:r>
              <a:rPr lang="es-ES" altLang="es-ES_tradnl" dirty="0"/>
              <a:t> 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dirty="0" err="1"/>
              <a:t>Employment</a:t>
            </a:r>
            <a:r>
              <a:rPr lang="es-ES" altLang="es-ES_tradnl" dirty="0"/>
              <a:t> </a:t>
            </a:r>
            <a:r>
              <a:rPr lang="es-ES" altLang="es-ES_tradnl" dirty="0" err="1"/>
              <a:t>contracts</a:t>
            </a:r>
            <a:r>
              <a:rPr lang="es-ES" altLang="es-ES_tradnl" dirty="0"/>
              <a:t>; </a:t>
            </a:r>
            <a:r>
              <a:rPr lang="es-ES" altLang="es-ES_tradnl" dirty="0" err="1"/>
              <a:t>organizational</a:t>
            </a:r>
            <a:r>
              <a:rPr lang="es-ES" altLang="es-ES_tradnl" dirty="0"/>
              <a:t> </a:t>
            </a:r>
            <a:r>
              <a:rPr lang="es-ES" altLang="es-ES_tradnl" dirty="0" err="1"/>
              <a:t>structure</a:t>
            </a:r>
            <a:r>
              <a:rPr lang="es-ES" altLang="es-ES_tradnl" dirty="0"/>
              <a:t>; </a:t>
            </a:r>
            <a:r>
              <a:rPr lang="es-ES" altLang="es-ES_tradnl" dirty="0" err="1"/>
              <a:t>management</a:t>
            </a:r>
            <a:r>
              <a:rPr lang="es-ES" altLang="es-ES_tradnl" dirty="0"/>
              <a:t> </a:t>
            </a:r>
            <a:r>
              <a:rPr lang="es-ES" altLang="es-ES_tradnl" dirty="0" err="1"/>
              <a:t>practices</a:t>
            </a:r>
            <a:endParaRPr lang="es-ES" altLang="es-ES_tradnl" dirty="0"/>
          </a:p>
          <a:p>
            <a:pPr eaLnBrk="1" hangingPunct="1">
              <a:defRPr/>
            </a:pPr>
            <a:endParaRPr lang="es-ES" altLang="es-ES_tradnl" sz="1500" dirty="0"/>
          </a:p>
          <a:p>
            <a:pPr eaLnBrk="1" hangingPunct="1">
              <a:defRPr/>
            </a:pPr>
            <a:r>
              <a:rPr lang="es-ES" altLang="es-ES_tradnl" dirty="0"/>
              <a:t>Between </a:t>
            </a:r>
            <a:r>
              <a:rPr lang="es-ES" altLang="es-ES_tradnl" dirty="0" err="1"/>
              <a:t>organizations</a:t>
            </a:r>
            <a:endParaRPr lang="es-ES" altLang="es-ES_tradnl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dirty="0"/>
              <a:t>Outsourcing </a:t>
            </a:r>
            <a:r>
              <a:rPr lang="es-ES" altLang="es-ES_tradnl" dirty="0" err="1"/>
              <a:t>agreements</a:t>
            </a:r>
            <a:r>
              <a:rPr lang="es-ES" altLang="es-ES_tradnl" dirty="0"/>
              <a:t>; </a:t>
            </a:r>
            <a:r>
              <a:rPr lang="es-ES" altLang="es-ES_tradnl" dirty="0" err="1"/>
              <a:t>alliances</a:t>
            </a:r>
            <a:r>
              <a:rPr lang="es-ES" altLang="es-ES_tradnl" dirty="0"/>
              <a:t>; </a:t>
            </a:r>
            <a:r>
              <a:rPr lang="es-ES" altLang="es-ES_tradnl" dirty="0" err="1"/>
              <a:t>public-private</a:t>
            </a:r>
            <a:r>
              <a:rPr lang="es-ES" altLang="es-ES_tradnl" dirty="0"/>
              <a:t> </a:t>
            </a:r>
            <a:r>
              <a:rPr lang="es-ES" altLang="es-ES_tradnl" dirty="0" err="1"/>
              <a:t>partnerships</a:t>
            </a:r>
            <a:endParaRPr lang="es-ES" altLang="es-ES_tradnl" dirty="0"/>
          </a:p>
          <a:p>
            <a:pPr eaLnBrk="1" hangingPunct="1">
              <a:defRPr/>
            </a:pPr>
            <a:endParaRPr lang="es-ES" altLang="es-ES_tradnl" sz="1500" dirty="0"/>
          </a:p>
          <a:p>
            <a:pPr eaLnBrk="1" hangingPunct="1">
              <a:spcBef>
                <a:spcPts val="600"/>
              </a:spcBef>
              <a:defRPr/>
            </a:pPr>
            <a:endParaRPr lang="en-US" sz="2400" dirty="0"/>
          </a:p>
          <a:p>
            <a:pPr eaLnBrk="1" hangingPunct="1">
              <a:spcBef>
                <a:spcPts val="600"/>
              </a:spcBef>
              <a:defRPr/>
            </a:pPr>
            <a:endParaRPr lang="en-US" sz="2400" dirty="0"/>
          </a:p>
          <a:p>
            <a:pPr eaLnBrk="1" hangingPunct="1">
              <a:defRPr/>
            </a:pPr>
            <a:endParaRPr lang="es-ES" altLang="es-ES_tradnl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C82359-7AEC-78D5-4971-72A5BDE235E2}"/>
              </a:ext>
            </a:extLst>
          </p:cNvPr>
          <p:cNvSpPr/>
          <p:nvPr/>
        </p:nvSpPr>
        <p:spPr>
          <a:xfrm>
            <a:off x="762000" y="3657600"/>
            <a:ext cx="7391400" cy="160020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809135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9C24709-BF13-0C49-CB28-08F47AC00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1E797C6-9666-83E7-D4F0-D3E9525E2B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fr-FR" sz="4000" noProof="1"/>
              <a:t>Contracting under private ownership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C6EE357-223A-5AAE-0DF5-0905B5E4B581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600200"/>
            <a:ext cx="8839200" cy="4800600"/>
          </a:xfrm>
        </p:spPr>
        <p:txBody>
          <a:bodyPr/>
          <a:lstStyle/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0" lvl="1" indent="0" algn="ctr" eaLnBrk="1" hangingPunct="1">
              <a:lnSpc>
                <a:spcPct val="90000"/>
              </a:lnSpc>
              <a:buNone/>
            </a:pPr>
            <a:r>
              <a:rPr lang="en-US" sz="2400" dirty="0">
                <a:sym typeface="Wingdings" panose="05000000000000000000" pitchFamily="2" charset="2"/>
              </a:rPr>
              <a:t>B contracts w/ S, observes efforts and collects output </a:t>
            </a:r>
          </a:p>
          <a:p>
            <a:pPr marL="0" lvl="1" indent="0" algn="ctr" eaLnBrk="1" hangingPunct="1">
              <a:lnSpc>
                <a:spcPct val="90000"/>
              </a:lnSpc>
              <a:buNone/>
            </a:pPr>
            <a:r>
              <a:rPr lang="en-US" sz="2400" dirty="0">
                <a:sym typeface="Wingdings" panose="05000000000000000000" pitchFamily="2" charset="2"/>
              </a:rPr>
              <a:t>R out of firm, collects taxes but does not observe efforts</a:t>
            </a:r>
            <a:endParaRPr lang="en-US" sz="1500" dirty="0">
              <a:sym typeface="Wingdings" panose="05000000000000000000" pitchFamily="2" charset="2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500" baseline="-25000" dirty="0"/>
          </a:p>
          <a:p>
            <a:pPr eaLnBrk="1" hangingPunct="1">
              <a:lnSpc>
                <a:spcPct val="90000"/>
              </a:lnSpc>
            </a:pPr>
            <a:endParaRPr lang="en-US" sz="1500" u="sng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9972480-813C-F4ED-F37E-D7CCA6054AE8}"/>
              </a:ext>
            </a:extLst>
          </p:cNvPr>
          <p:cNvSpPr/>
          <p:nvPr/>
        </p:nvSpPr>
        <p:spPr>
          <a:xfrm>
            <a:off x="1981200" y="4229100"/>
            <a:ext cx="5029200" cy="15621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2896D3F-20FC-DB62-7483-796C3D92254C}"/>
              </a:ext>
            </a:extLst>
          </p:cNvPr>
          <p:cNvSpPr/>
          <p:nvPr/>
        </p:nvSpPr>
        <p:spPr>
          <a:xfrm>
            <a:off x="3901147" y="4665654"/>
            <a:ext cx="1204253" cy="197604"/>
          </a:xfrm>
          <a:custGeom>
            <a:avLst/>
            <a:gdLst>
              <a:gd name="connsiteX0" fmla="*/ 0 w 1661822"/>
              <a:gd name="connsiteY0" fmla="*/ 278331 h 294234"/>
              <a:gd name="connsiteX1" fmla="*/ 811033 w 1661822"/>
              <a:gd name="connsiteY1" fmla="*/ 36 h 294234"/>
              <a:gd name="connsiteX2" fmla="*/ 1661822 w 1661822"/>
              <a:gd name="connsiteY2" fmla="*/ 294234 h 294234"/>
              <a:gd name="connsiteX3" fmla="*/ 1661822 w 1661822"/>
              <a:gd name="connsiteY3" fmla="*/ 294234 h 29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1822" h="294234">
                <a:moveTo>
                  <a:pt x="0" y="278331"/>
                </a:moveTo>
                <a:cubicBezTo>
                  <a:pt x="267031" y="137858"/>
                  <a:pt x="534063" y="-2615"/>
                  <a:pt x="811033" y="36"/>
                </a:cubicBezTo>
                <a:cubicBezTo>
                  <a:pt x="1088003" y="2686"/>
                  <a:pt x="1661822" y="294234"/>
                  <a:pt x="1661822" y="294234"/>
                </a:cubicBezTo>
                <a:lnTo>
                  <a:pt x="1661822" y="294234"/>
                </a:lnTo>
              </a:path>
            </a:pathLst>
          </a:custGeom>
          <a:noFill/>
          <a:ln w="127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73E615-6CD4-647B-1556-F3CDE8B0C216}"/>
              </a:ext>
            </a:extLst>
          </p:cNvPr>
          <p:cNvSpPr/>
          <p:nvPr/>
        </p:nvSpPr>
        <p:spPr>
          <a:xfrm rot="10800000">
            <a:off x="3645569" y="5334000"/>
            <a:ext cx="1661822" cy="294234"/>
          </a:xfrm>
          <a:custGeom>
            <a:avLst/>
            <a:gdLst>
              <a:gd name="connsiteX0" fmla="*/ 0 w 1661822"/>
              <a:gd name="connsiteY0" fmla="*/ 278331 h 294234"/>
              <a:gd name="connsiteX1" fmla="*/ 811033 w 1661822"/>
              <a:gd name="connsiteY1" fmla="*/ 36 h 294234"/>
              <a:gd name="connsiteX2" fmla="*/ 1661822 w 1661822"/>
              <a:gd name="connsiteY2" fmla="*/ 294234 h 294234"/>
              <a:gd name="connsiteX3" fmla="*/ 1661822 w 1661822"/>
              <a:gd name="connsiteY3" fmla="*/ 294234 h 29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1822" h="294234">
                <a:moveTo>
                  <a:pt x="0" y="278331"/>
                </a:moveTo>
                <a:cubicBezTo>
                  <a:pt x="267031" y="137858"/>
                  <a:pt x="534063" y="-2615"/>
                  <a:pt x="811033" y="36"/>
                </a:cubicBezTo>
                <a:cubicBezTo>
                  <a:pt x="1088003" y="2686"/>
                  <a:pt x="1661822" y="294234"/>
                  <a:pt x="1661822" y="294234"/>
                </a:cubicBezTo>
                <a:lnTo>
                  <a:pt x="1661822" y="294234"/>
                </a:lnTo>
              </a:path>
            </a:pathLst>
          </a:custGeom>
          <a:noFill/>
          <a:ln w="127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08A212B-A07B-42C6-B6CD-81CFE5944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45" b="20270"/>
          <a:stretch/>
        </p:blipFill>
        <p:spPr>
          <a:xfrm>
            <a:off x="3829009" y="4038600"/>
            <a:ext cx="1404323" cy="692119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276A5E6-0698-547B-4081-2ABE59E64CDD}"/>
              </a:ext>
            </a:extLst>
          </p:cNvPr>
          <p:cNvSpPr/>
          <p:nvPr/>
        </p:nvSpPr>
        <p:spPr>
          <a:xfrm>
            <a:off x="2548902" y="4715704"/>
            <a:ext cx="1352246" cy="61829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0C5C52-1E61-A4CD-D03E-ACCF8D412EE6}"/>
              </a:ext>
            </a:extLst>
          </p:cNvPr>
          <p:cNvSpPr txBox="1"/>
          <p:nvPr/>
        </p:nvSpPr>
        <p:spPr>
          <a:xfrm>
            <a:off x="2629455" y="4826169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latin typeface="+mn-lt"/>
              </a:rPr>
              <a:t>Buyer</a:t>
            </a:r>
            <a:endParaRPr lang="fr-CH" sz="1600" u="sng" dirty="0">
              <a:latin typeface="+mn-lt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B19C12E-D9B9-09B5-B11D-25C123466A0E}"/>
              </a:ext>
            </a:extLst>
          </p:cNvPr>
          <p:cNvSpPr/>
          <p:nvPr/>
        </p:nvSpPr>
        <p:spPr>
          <a:xfrm>
            <a:off x="5029200" y="4724400"/>
            <a:ext cx="1352246" cy="61829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2544B4-389D-2E77-FD4D-493FE4FA34CF}"/>
              </a:ext>
            </a:extLst>
          </p:cNvPr>
          <p:cNvSpPr txBox="1"/>
          <p:nvPr/>
        </p:nvSpPr>
        <p:spPr>
          <a:xfrm>
            <a:off x="5109753" y="4834865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Seller</a:t>
            </a:r>
            <a:endParaRPr lang="fr-CH" sz="1600" dirty="0">
              <a:latin typeface="+mn-lt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DB7013C-D74B-2211-6A30-1908BD3AC91D}"/>
              </a:ext>
            </a:extLst>
          </p:cNvPr>
          <p:cNvSpPr/>
          <p:nvPr/>
        </p:nvSpPr>
        <p:spPr>
          <a:xfrm>
            <a:off x="3832425" y="3458970"/>
            <a:ext cx="1352246" cy="61829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B81FF0-3791-6B5A-B37A-5AB93BB7FCC1}"/>
              </a:ext>
            </a:extLst>
          </p:cNvPr>
          <p:cNvSpPr txBox="1"/>
          <p:nvPr/>
        </p:nvSpPr>
        <p:spPr>
          <a:xfrm>
            <a:off x="3912978" y="3569435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Ruler</a:t>
            </a:r>
            <a:endParaRPr lang="fr-CH" sz="1600" dirty="0"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9EC723-5FF2-2BFF-DF80-806DA27A59B8}"/>
              </a:ext>
            </a:extLst>
          </p:cNvPr>
          <p:cNvSpPr txBox="1"/>
          <p:nvPr/>
        </p:nvSpPr>
        <p:spPr>
          <a:xfrm rot="19673976">
            <a:off x="1952092" y="4289107"/>
            <a:ext cx="577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Firm</a:t>
            </a:r>
            <a:endParaRPr lang="fr-CH" sz="1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D1F35CF-94A6-6A87-56EA-D1DB5DF04111}"/>
              </a:ext>
            </a:extLst>
          </p:cNvPr>
          <p:cNvCxnSpPr/>
          <p:nvPr/>
        </p:nvCxnSpPr>
        <p:spPr>
          <a:xfrm>
            <a:off x="4026877" y="5029200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8CE0CD-C555-ED10-40AB-DF0875D2B29B}"/>
              </a:ext>
            </a:extLst>
          </p:cNvPr>
          <p:cNvSpPr/>
          <p:nvPr/>
        </p:nvSpPr>
        <p:spPr>
          <a:xfrm>
            <a:off x="3913179" y="4655299"/>
            <a:ext cx="1204253" cy="197604"/>
          </a:xfrm>
          <a:custGeom>
            <a:avLst/>
            <a:gdLst>
              <a:gd name="connsiteX0" fmla="*/ 0 w 1661822"/>
              <a:gd name="connsiteY0" fmla="*/ 278331 h 294234"/>
              <a:gd name="connsiteX1" fmla="*/ 811033 w 1661822"/>
              <a:gd name="connsiteY1" fmla="*/ 36 h 294234"/>
              <a:gd name="connsiteX2" fmla="*/ 1661822 w 1661822"/>
              <a:gd name="connsiteY2" fmla="*/ 294234 h 294234"/>
              <a:gd name="connsiteX3" fmla="*/ 1661822 w 1661822"/>
              <a:gd name="connsiteY3" fmla="*/ 294234 h 29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1822" h="294234">
                <a:moveTo>
                  <a:pt x="0" y="278331"/>
                </a:moveTo>
                <a:cubicBezTo>
                  <a:pt x="267031" y="137858"/>
                  <a:pt x="534063" y="-2615"/>
                  <a:pt x="811033" y="36"/>
                </a:cubicBezTo>
                <a:cubicBezTo>
                  <a:pt x="1088003" y="2686"/>
                  <a:pt x="1661822" y="294234"/>
                  <a:pt x="1661822" y="294234"/>
                </a:cubicBezTo>
                <a:lnTo>
                  <a:pt x="1661822" y="294234"/>
                </a:lnTo>
              </a:path>
            </a:pathLst>
          </a:custGeom>
          <a:noFill/>
          <a:ln w="12700">
            <a:prstDash val="dash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F8C39B-AF44-9789-9909-35157027945D}"/>
              </a:ext>
            </a:extLst>
          </p:cNvPr>
          <p:cNvSpPr/>
          <p:nvPr/>
        </p:nvSpPr>
        <p:spPr>
          <a:xfrm rot="10800000">
            <a:off x="3657601" y="5323645"/>
            <a:ext cx="1661822" cy="294234"/>
          </a:xfrm>
          <a:custGeom>
            <a:avLst/>
            <a:gdLst>
              <a:gd name="connsiteX0" fmla="*/ 0 w 1661822"/>
              <a:gd name="connsiteY0" fmla="*/ 278331 h 294234"/>
              <a:gd name="connsiteX1" fmla="*/ 811033 w 1661822"/>
              <a:gd name="connsiteY1" fmla="*/ 36 h 294234"/>
              <a:gd name="connsiteX2" fmla="*/ 1661822 w 1661822"/>
              <a:gd name="connsiteY2" fmla="*/ 294234 h 294234"/>
              <a:gd name="connsiteX3" fmla="*/ 1661822 w 1661822"/>
              <a:gd name="connsiteY3" fmla="*/ 294234 h 29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1822" h="294234">
                <a:moveTo>
                  <a:pt x="0" y="278331"/>
                </a:moveTo>
                <a:cubicBezTo>
                  <a:pt x="267031" y="137858"/>
                  <a:pt x="534063" y="-2615"/>
                  <a:pt x="811033" y="36"/>
                </a:cubicBezTo>
                <a:cubicBezTo>
                  <a:pt x="1088003" y="2686"/>
                  <a:pt x="1661822" y="294234"/>
                  <a:pt x="1661822" y="294234"/>
                </a:cubicBezTo>
                <a:lnTo>
                  <a:pt x="1661822" y="294234"/>
                </a:lnTo>
              </a:path>
            </a:pathLst>
          </a:custGeom>
          <a:noFill/>
          <a:ln w="12700">
            <a:prstDash val="dash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37553806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868362"/>
          </a:xfrm>
        </p:spPr>
        <p:txBody>
          <a:bodyPr/>
          <a:lstStyle/>
          <a:p>
            <a:pPr eaLnBrk="1" hangingPunct="1"/>
            <a:r>
              <a:rPr lang="en-US" altLang="fr-FR" sz="3800" noProof="1"/>
              <a:t>Governance (formal incentives only)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790E4-9F78-9CF0-78F3-BE505F043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55333"/>
            <a:ext cx="6172200" cy="484546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2ECDDA-27C0-BCFD-2359-7779ED0E3326}"/>
              </a:ext>
            </a:extLst>
          </p:cNvPr>
          <p:cNvCxnSpPr>
            <a:cxnSpLocks/>
          </p:cNvCxnSpPr>
          <p:nvPr/>
        </p:nvCxnSpPr>
        <p:spPr>
          <a:xfrm flipH="1" flipV="1">
            <a:off x="4191000" y="2971800"/>
            <a:ext cx="22860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CD81FB-5A1F-DF11-4713-5DC0F550257E}"/>
              </a:ext>
            </a:extLst>
          </p:cNvPr>
          <p:cNvCxnSpPr>
            <a:cxnSpLocks/>
          </p:cNvCxnSpPr>
          <p:nvPr/>
        </p:nvCxnSpPr>
        <p:spPr>
          <a:xfrm flipH="1">
            <a:off x="5867400" y="3429000"/>
            <a:ext cx="304800" cy="3834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9091132-2944-A625-BBF1-41AEAD70C81E}"/>
              </a:ext>
            </a:extLst>
          </p:cNvPr>
          <p:cNvSpPr txBox="1"/>
          <p:nvPr/>
        </p:nvSpPr>
        <p:spPr>
          <a:xfrm>
            <a:off x="804551" y="4261622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FF0000"/>
                </a:solidFill>
                <a:latin typeface="+mn-lt"/>
              </a:rPr>
              <a:t>Unconstrained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ruler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fr-CH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low</a:t>
            </a:r>
            <a:r>
              <a:rPr lang="fr-CH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non-contractible effort </a:t>
            </a:r>
            <a:r>
              <a:rPr lang="fr-CH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under</a:t>
            </a:r>
            <a:r>
              <a:rPr lang="fr-CH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fr-CH" i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any</a:t>
            </a:r>
            <a:r>
              <a:rPr lang="fr-CH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fr-CH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ownership</a:t>
            </a:r>
            <a:r>
              <a:rPr lang="fr-CH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 SOE </a:t>
            </a:r>
            <a:r>
              <a:rPr lang="fr-CH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wins</a:t>
            </a:r>
            <a:r>
              <a:rPr lang="fr-CH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as </a:t>
            </a:r>
            <a:r>
              <a:rPr lang="fr-CH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it</a:t>
            </a:r>
            <a:r>
              <a:rPr lang="fr-CH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fr-CH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ensures</a:t>
            </a:r>
            <a:r>
              <a:rPr lang="fr-CH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more efficient </a:t>
            </a:r>
            <a:r>
              <a:rPr lang="fr-CH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employment</a:t>
            </a:r>
            <a:r>
              <a:rPr lang="fr-CH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of contractible efforts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8DE081-E498-DFAE-EA27-6B6629B029AA}"/>
              </a:ext>
            </a:extLst>
          </p:cNvPr>
          <p:cNvCxnSpPr>
            <a:cxnSpLocks/>
          </p:cNvCxnSpPr>
          <p:nvPr/>
        </p:nvCxnSpPr>
        <p:spPr>
          <a:xfrm flipV="1">
            <a:off x="2209800" y="4030307"/>
            <a:ext cx="990600" cy="737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5E28928-7899-3B2D-E2DB-A17CBABF21F6}"/>
              </a:ext>
            </a:extLst>
          </p:cNvPr>
          <p:cNvSpPr/>
          <p:nvPr/>
        </p:nvSpPr>
        <p:spPr>
          <a:xfrm>
            <a:off x="3276600" y="2385821"/>
            <a:ext cx="1978687" cy="1583278"/>
          </a:xfrm>
          <a:custGeom>
            <a:avLst/>
            <a:gdLst>
              <a:gd name="connsiteX0" fmla="*/ 0 w 2049864"/>
              <a:gd name="connsiteY0" fmla="*/ 1597688 h 1597688"/>
              <a:gd name="connsiteX1" fmla="*/ 1105319 w 2049864"/>
              <a:gd name="connsiteY1" fmla="*/ 442127 h 1597688"/>
              <a:gd name="connsiteX2" fmla="*/ 2049864 w 2049864"/>
              <a:gd name="connsiteY2" fmla="*/ 0 h 1597688"/>
              <a:gd name="connsiteX3" fmla="*/ 2049864 w 2049864"/>
              <a:gd name="connsiteY3" fmla="*/ 0 h 159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9864" h="1597688">
                <a:moveTo>
                  <a:pt x="0" y="1597688"/>
                </a:moveTo>
                <a:cubicBezTo>
                  <a:pt x="381837" y="1153048"/>
                  <a:pt x="763675" y="708408"/>
                  <a:pt x="1105319" y="442127"/>
                </a:cubicBezTo>
                <a:cubicBezTo>
                  <a:pt x="1446963" y="175846"/>
                  <a:pt x="2049864" y="0"/>
                  <a:pt x="2049864" y="0"/>
                </a:cubicBezTo>
                <a:lnTo>
                  <a:pt x="2049864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A47F12-71C6-7421-6F94-C0814F33E626}"/>
              </a:ext>
            </a:extLst>
          </p:cNvPr>
          <p:cNvCxnSpPr>
            <a:cxnSpLocks/>
          </p:cNvCxnSpPr>
          <p:nvPr/>
        </p:nvCxnSpPr>
        <p:spPr>
          <a:xfrm>
            <a:off x="5257800" y="2385821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D13D21D-BF67-348D-C82D-FA90A84439DF}"/>
              </a:ext>
            </a:extLst>
          </p:cNvPr>
          <p:cNvSpPr txBox="1"/>
          <p:nvPr/>
        </p:nvSpPr>
        <p:spPr>
          <a:xfrm>
            <a:off x="800100" y="4351417"/>
            <a:ext cx="803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  <a:latin typeface="+mn-lt"/>
              </a:rPr>
              <a:t>As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ruler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becomes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more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constrained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,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private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firms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improve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faster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than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SOE (checks &amp; balances more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effectively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constrain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expropriation)</a:t>
            </a:r>
            <a:endParaRPr lang="fr-CH" dirty="0">
              <a:solidFill>
                <a:srgbClr val="FF0000"/>
              </a:solidFill>
              <a:latin typeface="+mn-lt"/>
              <a:sym typeface="Wingdings" panose="05000000000000000000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250B5-3100-7D5A-F883-6BB3B607C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067" y="4396850"/>
            <a:ext cx="2340164" cy="1699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4A6A5-D408-EBB7-A4C4-58F653FA62CF}"/>
              </a:ext>
            </a:extLst>
          </p:cNvPr>
          <p:cNvSpPr txBox="1"/>
          <p:nvPr/>
        </p:nvSpPr>
        <p:spPr>
          <a:xfrm>
            <a:off x="457200" y="6140709"/>
            <a:ext cx="865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FF0000"/>
                </a:solidFill>
                <a:latin typeface="+mn-lt"/>
              </a:rPr>
              <a:t>Explains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why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firms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under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weak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political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instit.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don’t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adopt</a:t>
            </a:r>
            <a:r>
              <a:rPr lang="fr-CH" dirty="0">
                <a:solidFill>
                  <a:srgbClr val="FF0000"/>
                </a:solidFill>
                <a:latin typeface="+mn-lt"/>
              </a:rPr>
              <a:t> ‘’best’’ </a:t>
            </a:r>
            <a:r>
              <a:rPr lang="fr-CH" dirty="0" err="1">
                <a:solidFill>
                  <a:srgbClr val="FF0000"/>
                </a:solidFill>
                <a:latin typeface="+mn-lt"/>
              </a:rPr>
              <a:t>governance</a:t>
            </a:r>
            <a:endParaRPr lang="fr-CH" dirty="0">
              <a:solidFill>
                <a:srgbClr val="FF0000"/>
              </a:solidFill>
              <a:latin typeface="+mn-lt"/>
            </a:endParaRPr>
          </a:p>
          <a:p>
            <a:r>
              <a:rPr lang="fr-CH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(not ‘’best’’ </a:t>
            </a:r>
            <a:r>
              <a:rPr lang="fr-CH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after</a:t>
            </a:r>
            <a:r>
              <a:rPr lang="fr-CH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all!)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4D3C70-B11E-66CD-D3A6-824C8BFD4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036" y="4420437"/>
            <a:ext cx="2340164" cy="167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684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7" grpId="0" animBg="1"/>
      <p:bldP spid="20" grpId="0"/>
      <p:bldP spid="20" grpId="1"/>
      <p:bldP spid="5" grpId="0"/>
      <p:bldP spid="5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9325" y="381000"/>
            <a:ext cx="8948475" cy="639762"/>
          </a:xfrm>
        </p:spPr>
        <p:txBody>
          <a:bodyPr/>
          <a:lstStyle/>
          <a:p>
            <a:pPr eaLnBrk="1" hangingPunct="1"/>
            <a:r>
              <a:rPr lang="en-US" altLang="fr-FR" sz="3600" noProof="1"/>
              <a:t>Governance (formal + relational incentives)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C32F1-A93A-2A9A-2AD1-D08AF67AD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292351"/>
            <a:ext cx="6324600" cy="531266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185E0DF-B492-85C1-1CB9-F868436E95F4}"/>
              </a:ext>
            </a:extLst>
          </p:cNvPr>
          <p:cNvCxnSpPr>
            <a:cxnSpLocks/>
          </p:cNvCxnSpPr>
          <p:nvPr/>
        </p:nvCxnSpPr>
        <p:spPr>
          <a:xfrm flipH="1" flipV="1">
            <a:off x="5549622" y="2224373"/>
            <a:ext cx="457200" cy="685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D9BFA7-2754-E7BA-F44B-2556CF552814}"/>
              </a:ext>
            </a:extLst>
          </p:cNvPr>
          <p:cNvCxnSpPr>
            <a:cxnSpLocks/>
          </p:cNvCxnSpPr>
          <p:nvPr/>
        </p:nvCxnSpPr>
        <p:spPr>
          <a:xfrm flipH="1" flipV="1">
            <a:off x="5107912" y="2762379"/>
            <a:ext cx="57045" cy="5558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333180-9480-FD95-DB8A-19E929E177F4}"/>
              </a:ext>
            </a:extLst>
          </p:cNvPr>
          <p:cNvCxnSpPr>
            <a:cxnSpLocks/>
          </p:cNvCxnSpPr>
          <p:nvPr/>
        </p:nvCxnSpPr>
        <p:spPr>
          <a:xfrm flipH="1">
            <a:off x="3352800" y="1981200"/>
            <a:ext cx="304800" cy="152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47012C-6EAB-1F4A-D13D-10CF2F6572E3}"/>
              </a:ext>
            </a:extLst>
          </p:cNvPr>
          <p:cNvCxnSpPr>
            <a:cxnSpLocks/>
          </p:cNvCxnSpPr>
          <p:nvPr/>
        </p:nvCxnSpPr>
        <p:spPr>
          <a:xfrm>
            <a:off x="2743200" y="5105400"/>
            <a:ext cx="533400" cy="0"/>
          </a:xfrm>
          <a:prstGeom prst="line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DF3A8E4-7573-A0B6-6E1C-148426C4C21E}"/>
              </a:ext>
            </a:extLst>
          </p:cNvPr>
          <p:cNvSpPr/>
          <p:nvPr/>
        </p:nvSpPr>
        <p:spPr>
          <a:xfrm>
            <a:off x="3276600" y="2514600"/>
            <a:ext cx="2133600" cy="2514594"/>
          </a:xfrm>
          <a:custGeom>
            <a:avLst/>
            <a:gdLst>
              <a:gd name="connsiteX0" fmla="*/ 0 w 2049864"/>
              <a:gd name="connsiteY0" fmla="*/ 1597688 h 1597688"/>
              <a:gd name="connsiteX1" fmla="*/ 1105319 w 2049864"/>
              <a:gd name="connsiteY1" fmla="*/ 442127 h 1597688"/>
              <a:gd name="connsiteX2" fmla="*/ 2049864 w 2049864"/>
              <a:gd name="connsiteY2" fmla="*/ 0 h 1597688"/>
              <a:gd name="connsiteX3" fmla="*/ 2049864 w 2049864"/>
              <a:gd name="connsiteY3" fmla="*/ 0 h 159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9864" h="1597688">
                <a:moveTo>
                  <a:pt x="0" y="1597688"/>
                </a:moveTo>
                <a:cubicBezTo>
                  <a:pt x="381837" y="1153048"/>
                  <a:pt x="763675" y="708408"/>
                  <a:pt x="1105319" y="442127"/>
                </a:cubicBezTo>
                <a:cubicBezTo>
                  <a:pt x="1446963" y="175846"/>
                  <a:pt x="2049864" y="0"/>
                  <a:pt x="2049864" y="0"/>
                </a:cubicBezTo>
                <a:lnTo>
                  <a:pt x="2049864" y="0"/>
                </a:lnTo>
              </a:path>
            </a:pathLst>
          </a:custGeom>
          <a:noFill/>
          <a:ln w="381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23E0BC-4E8E-F2E1-2E5E-B4D7F4FDFF50}"/>
              </a:ext>
            </a:extLst>
          </p:cNvPr>
          <p:cNvCxnSpPr>
            <a:cxnSpLocks/>
          </p:cNvCxnSpPr>
          <p:nvPr/>
        </p:nvCxnSpPr>
        <p:spPr>
          <a:xfrm>
            <a:off x="5379218" y="2501202"/>
            <a:ext cx="2438400" cy="0"/>
          </a:xfrm>
          <a:prstGeom prst="line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875875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fr-FR" sz="3800" noProof="1"/>
              <a:t>Exporting best practices?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C32F1-A93A-2A9A-2AD1-D08AF67AD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28334"/>
            <a:ext cx="5867400" cy="49286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98821E-9B0D-B4F6-E64A-F228178C0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963" y="1239233"/>
            <a:ext cx="748393" cy="419100"/>
          </a:xfrm>
          <a:prstGeom prst="rect">
            <a:avLst/>
          </a:prstGeom>
        </p:spPr>
      </p:pic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F18E64FA-A13A-742D-D985-AF08C68C328A}"/>
              </a:ext>
            </a:extLst>
          </p:cNvPr>
          <p:cNvSpPr/>
          <p:nvPr/>
        </p:nvSpPr>
        <p:spPr>
          <a:xfrm rot="3160526">
            <a:off x="6021754" y="886277"/>
            <a:ext cx="412224" cy="975571"/>
          </a:xfrm>
          <a:prstGeom prst="curvedRightArrow">
            <a:avLst>
              <a:gd name="adj1" fmla="val 25000"/>
              <a:gd name="adj2" fmla="val 50000"/>
              <a:gd name="adj3" fmla="val 5225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971F5-04D2-6BD2-8456-BDA21F7D0F84}"/>
              </a:ext>
            </a:extLst>
          </p:cNvPr>
          <p:cNvSpPr txBox="1"/>
          <p:nvPr/>
        </p:nvSpPr>
        <p:spPr>
          <a:xfrm>
            <a:off x="5105400" y="1835392"/>
            <a:ext cx="3925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Toyota-like private firms: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High performance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Piece rate + relational incentives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9BA549-8C4B-9BEF-B188-9C80ED43D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781300"/>
            <a:ext cx="748393" cy="4191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DB78AE-1F3B-182C-89BB-D3530EAE9A09}"/>
              </a:ext>
            </a:extLst>
          </p:cNvPr>
          <p:cNvCxnSpPr>
            <a:cxnSpLocks/>
          </p:cNvCxnSpPr>
          <p:nvPr/>
        </p:nvCxnSpPr>
        <p:spPr>
          <a:xfrm flipV="1">
            <a:off x="3810000" y="2743200"/>
            <a:ext cx="748393" cy="4191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BF827B-5BB0-7860-D37C-424433AD5318}"/>
              </a:ext>
            </a:extLst>
          </p:cNvPr>
          <p:cNvCxnSpPr>
            <a:cxnSpLocks/>
          </p:cNvCxnSpPr>
          <p:nvPr/>
        </p:nvCxnSpPr>
        <p:spPr>
          <a:xfrm flipH="1" flipV="1">
            <a:off x="3810000" y="2743200"/>
            <a:ext cx="748393" cy="4191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DB62359-4D51-045C-9641-625E3A5DA616}"/>
              </a:ext>
            </a:extLst>
          </p:cNvPr>
          <p:cNvSpPr txBox="1"/>
          <p:nvPr/>
        </p:nvSpPr>
        <p:spPr>
          <a:xfrm>
            <a:off x="2819401" y="3459834"/>
            <a:ext cx="354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Private firms but not Toyota-like: Low performance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Piece rate only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79230C-2EE1-9A54-4344-7008456C375E}"/>
              </a:ext>
            </a:extLst>
          </p:cNvPr>
          <p:cNvSpPr txBox="1"/>
          <p:nvPr/>
        </p:nvSpPr>
        <p:spPr>
          <a:xfrm>
            <a:off x="2154248" y="2051390"/>
            <a:ext cx="3257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Almost Toyota-like SOEs: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High performance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Relational incentives only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4614B75-1887-202B-92A0-E5AD68E50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905000"/>
            <a:ext cx="935048" cy="614364"/>
          </a:xfrm>
          <a:prstGeom prst="rect">
            <a:avLst/>
          </a:prstGeom>
        </p:spPr>
      </p:pic>
      <p:pic>
        <p:nvPicPr>
          <p:cNvPr id="1026" name="Picture 2" descr="China Unicom Americas - Crunchbase Company Profile &amp; Funding">
            <a:extLst>
              <a:ext uri="{FF2B5EF4-FFF2-40B4-BE49-F238E27FC236}">
                <a16:creationId xmlns:a16="http://schemas.microsoft.com/office/drawing/2014/main" id="{54EDE8B5-E781-4A2E-666E-56B653C8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20" y="2378869"/>
            <a:ext cx="804862" cy="80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0AA80A-E4E5-3F71-7889-2E6881AA2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963" y="2870553"/>
            <a:ext cx="2139568" cy="172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578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  <p:bldP spid="18" grpId="0"/>
      <p:bldP spid="18" grpId="1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fr-FR" sz="3800" noProof="1"/>
              <a:t>Privatization trap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C32F1-A93A-2A9A-2AD1-D08AF67AD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28334"/>
            <a:ext cx="5867400" cy="4928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955B37-3F96-EE7F-C73E-B4B4EF1DF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685" y="2225620"/>
            <a:ext cx="619570" cy="7434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E44049-1C33-2A91-F52E-2CF50BEE1595}"/>
              </a:ext>
            </a:extLst>
          </p:cNvPr>
          <p:cNvSpPr txBox="1"/>
          <p:nvPr/>
        </p:nvSpPr>
        <p:spPr>
          <a:xfrm>
            <a:off x="1764803" y="1400740"/>
            <a:ext cx="2565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SOEs under autocracy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B3FB3-94E8-9DB5-351B-E21042EAA109}"/>
              </a:ext>
            </a:extLst>
          </p:cNvPr>
          <p:cNvSpPr txBox="1"/>
          <p:nvPr/>
        </p:nvSpPr>
        <p:spPr>
          <a:xfrm>
            <a:off x="3588136" y="2575104"/>
            <a:ext cx="5224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Private firms in a transition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A7E563-359A-26C1-9B05-7BF01CA73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202" y="1407786"/>
            <a:ext cx="587536" cy="7703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8DC5CC-8CF7-05C0-AC4F-7D9AE38C9E07}"/>
              </a:ext>
            </a:extLst>
          </p:cNvPr>
          <p:cNvSpPr txBox="1"/>
          <p:nvPr/>
        </p:nvSpPr>
        <p:spPr>
          <a:xfrm>
            <a:off x="5440048" y="2178178"/>
            <a:ext cx="347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Private firms under democracy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954613-CA41-17B1-07B7-649FD3966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230" y="1855493"/>
            <a:ext cx="587503" cy="74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84355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fr-FR" sz="3800" noProof="1"/>
              <a:t>Autocracy trap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C32F1-A93A-2A9A-2AD1-D08AF67AD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28334"/>
            <a:ext cx="5867400" cy="49286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2F37C5-51E2-4EB7-F2D2-FAA3B4DC1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905" y="1828800"/>
            <a:ext cx="556895" cy="8010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DA262A-2FB0-D000-DA4C-7410C6DEF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180767"/>
            <a:ext cx="713004" cy="534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3E0D53-3763-C3F4-AFBA-EE1E8F78C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164152"/>
            <a:ext cx="852489" cy="567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49912D-326E-96C4-A17C-F17D5EC563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7085" y="1123295"/>
            <a:ext cx="512320" cy="639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219D61-37A6-48AB-A516-1E6110CBA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3352800"/>
            <a:ext cx="609600" cy="685800"/>
          </a:xfrm>
          <a:prstGeom prst="rect">
            <a:avLst/>
          </a:prstGeom>
        </p:spPr>
      </p:pic>
      <p:pic>
        <p:nvPicPr>
          <p:cNvPr id="1026" name="Picture 2" descr="Recep Tayyip Erdoğan – Wikipedia">
            <a:extLst>
              <a:ext uri="{FF2B5EF4-FFF2-40B4-BE49-F238E27FC236}">
                <a16:creationId xmlns:a16="http://schemas.microsoft.com/office/drawing/2014/main" id="{622689F9-D0AE-6487-4AB1-5FEFA10C2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27610" y="3363895"/>
            <a:ext cx="525927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bert Fico - Wikipedia">
            <a:extLst>
              <a:ext uri="{FF2B5EF4-FFF2-40B4-BE49-F238E27FC236}">
                <a16:creationId xmlns:a16="http://schemas.microsoft.com/office/drawing/2014/main" id="{90A33710-B17D-4D98-9495-43B08D45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387" y="3442476"/>
            <a:ext cx="457200" cy="62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nald Trump - Wikipedia">
            <a:extLst>
              <a:ext uri="{FF2B5EF4-FFF2-40B4-BE49-F238E27FC236}">
                <a16:creationId xmlns:a16="http://schemas.microsoft.com/office/drawing/2014/main" id="{55685193-8028-3B48-A73E-CC7AC3B84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37" y="3223951"/>
            <a:ext cx="677324" cy="86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0815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12B0920-58B7-96AC-709A-7E539A11C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8A4ADD9-134B-D29E-0046-5CD27A1525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286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fr-FR" sz="4000" noProof="1"/>
              <a:t>Much more to be done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CEDC286-E8C5-AFEC-05AA-7FEF9180A37B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1524000"/>
            <a:ext cx="8991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s-ES" sz="2000" dirty="0"/>
          </a:p>
          <a:p>
            <a:pPr eaLnBrk="1" hangingPunct="1">
              <a:lnSpc>
                <a:spcPct val="90000"/>
              </a:lnSpc>
            </a:pPr>
            <a:r>
              <a:rPr lang="es-ES" sz="2800" dirty="0" err="1"/>
              <a:t>Theory</a:t>
            </a:r>
            <a:endParaRPr lang="es-ES" sz="2800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s-ES" sz="500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ES" sz="2400" dirty="0">
                <a:sym typeface="Wingdings" panose="05000000000000000000" pitchFamily="2" charset="2"/>
              </a:rPr>
              <a:t>Look at more </a:t>
            </a:r>
            <a:r>
              <a:rPr lang="es-ES" sz="2400" dirty="0" err="1">
                <a:sym typeface="Wingdings" panose="05000000000000000000" pitchFamily="2" charset="2"/>
              </a:rPr>
              <a:t>governance</a:t>
            </a:r>
            <a:r>
              <a:rPr lang="es-ES" sz="2400" dirty="0">
                <a:sym typeface="Wingdings" panose="05000000000000000000" pitchFamily="2" charset="2"/>
              </a:rPr>
              <a:t> </a:t>
            </a:r>
            <a:r>
              <a:rPr lang="es-ES" sz="2400" dirty="0" err="1">
                <a:sym typeface="Wingdings" panose="05000000000000000000" pitchFamily="2" charset="2"/>
              </a:rPr>
              <a:t>tools</a:t>
            </a:r>
            <a:r>
              <a:rPr lang="es-ES" sz="2400" dirty="0">
                <a:sym typeface="Wingdings" panose="05000000000000000000" pitchFamily="2" charset="2"/>
              </a:rPr>
              <a:t> “in </a:t>
            </a:r>
            <a:r>
              <a:rPr lang="es-ES" sz="2400" dirty="0" err="1">
                <a:sym typeface="Wingdings" panose="05000000000000000000" pitchFamily="2" charset="2"/>
              </a:rPr>
              <a:t>the</a:t>
            </a:r>
            <a:r>
              <a:rPr lang="es-ES" sz="2400" dirty="0">
                <a:sym typeface="Wingdings" panose="05000000000000000000" pitchFamily="2" charset="2"/>
              </a:rPr>
              <a:t> wild” (</a:t>
            </a:r>
            <a:r>
              <a:rPr lang="es-ES" sz="2400" dirty="0" err="1">
                <a:sym typeface="Wingdings" panose="05000000000000000000" pitchFamily="2" charset="2"/>
              </a:rPr>
              <a:t>integration</a:t>
            </a:r>
            <a:r>
              <a:rPr lang="es-ES" sz="2400" dirty="0">
                <a:sym typeface="Wingdings" panose="05000000000000000000" pitchFamily="2" charset="2"/>
              </a:rPr>
              <a:t>?)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s-ES" sz="500" dirty="0"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ES" sz="2400" dirty="0" err="1">
                <a:sym typeface="Wingdings" panose="05000000000000000000" pitchFamily="2" charset="2"/>
              </a:rPr>
              <a:t>Governance</a:t>
            </a:r>
            <a:r>
              <a:rPr lang="es-ES" sz="2400" dirty="0">
                <a:sym typeface="Wingdings" panose="05000000000000000000" pitchFamily="2" charset="2"/>
              </a:rPr>
              <a:t> </a:t>
            </a:r>
            <a:r>
              <a:rPr lang="es-ES" sz="2400" dirty="0" err="1">
                <a:sym typeface="Wingdings" panose="05000000000000000000" pitchFamily="2" charset="2"/>
              </a:rPr>
              <a:t>under</a:t>
            </a:r>
            <a:r>
              <a:rPr lang="es-ES" sz="2400" dirty="0">
                <a:sym typeface="Wingdings" panose="05000000000000000000" pitchFamily="2" charset="2"/>
              </a:rPr>
              <a:t> non-</a:t>
            </a:r>
            <a:r>
              <a:rPr lang="es-ES" sz="2400" dirty="0" err="1">
                <a:sym typeface="Wingdings" panose="05000000000000000000" pitchFamily="2" charset="2"/>
              </a:rPr>
              <a:t>political</a:t>
            </a:r>
            <a:r>
              <a:rPr lang="es-ES" sz="2400" dirty="0">
                <a:sym typeface="Wingdings" panose="05000000000000000000" pitchFamily="2" charset="2"/>
              </a:rPr>
              <a:t> “</a:t>
            </a:r>
            <a:r>
              <a:rPr lang="es-ES" sz="2400" dirty="0" err="1">
                <a:sym typeface="Wingdings" panose="05000000000000000000" pitchFamily="2" charset="2"/>
              </a:rPr>
              <a:t>rulers</a:t>
            </a:r>
            <a:r>
              <a:rPr lang="es-ES" sz="2400" dirty="0">
                <a:sym typeface="Wingdings" panose="05000000000000000000" pitchFamily="2" charset="2"/>
              </a:rPr>
              <a:t>” (</a:t>
            </a:r>
            <a:r>
              <a:rPr lang="es-ES" sz="2400" dirty="0" err="1">
                <a:sym typeface="Wingdings" panose="05000000000000000000" pitchFamily="2" charset="2"/>
              </a:rPr>
              <a:t>corporate</a:t>
            </a:r>
            <a:r>
              <a:rPr lang="es-ES" sz="2400" dirty="0">
                <a:sym typeface="Wingdings" panose="05000000000000000000" pitchFamily="2" charset="2"/>
              </a:rPr>
              <a:t> CEO?)</a:t>
            </a:r>
            <a:endParaRPr lang="es-ES" sz="24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s-ES" sz="2000" dirty="0"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s-ES" sz="2800" dirty="0" err="1">
                <a:sym typeface="Wingdings" panose="05000000000000000000" pitchFamily="2" charset="2"/>
              </a:rPr>
              <a:t>Empirics</a:t>
            </a:r>
            <a:endParaRPr lang="es-ES" sz="2800" dirty="0">
              <a:sym typeface="Wingdings" panose="05000000000000000000" pitchFamily="2" charset="2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s-ES" sz="500" dirty="0"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ES" sz="2400" dirty="0">
                <a:sym typeface="Wingdings" panose="05000000000000000000" pitchFamily="2" charset="2"/>
              </a:rPr>
              <a:t>Management &amp; </a:t>
            </a:r>
            <a:r>
              <a:rPr lang="es-ES" sz="2400" dirty="0" err="1">
                <a:sym typeface="Wingdings" panose="05000000000000000000" pitchFamily="2" charset="2"/>
              </a:rPr>
              <a:t>ownership</a:t>
            </a:r>
            <a:r>
              <a:rPr lang="es-ES" sz="2400" dirty="0">
                <a:sym typeface="Wingdings" panose="05000000000000000000" pitchFamily="2" charset="2"/>
              </a:rPr>
              <a:t> </a:t>
            </a:r>
            <a:r>
              <a:rPr lang="es-ES" sz="2400" dirty="0" err="1">
                <a:sym typeface="Wingdings" panose="05000000000000000000" pitchFamily="2" charset="2"/>
              </a:rPr>
              <a:t>under</a:t>
            </a:r>
            <a:r>
              <a:rPr lang="es-ES" sz="2400" dirty="0">
                <a:sym typeface="Wingdings" panose="05000000000000000000" pitchFamily="2" charset="2"/>
              </a:rPr>
              <a:t> </a:t>
            </a:r>
            <a:r>
              <a:rPr lang="es-ES" sz="2400" dirty="0" err="1">
                <a:sym typeface="Wingdings" panose="05000000000000000000" pitchFamily="2" charset="2"/>
              </a:rPr>
              <a:t>different</a:t>
            </a:r>
            <a:r>
              <a:rPr lang="es-ES" sz="2400" dirty="0">
                <a:sym typeface="Wingdings" panose="05000000000000000000" pitchFamily="2" charset="2"/>
              </a:rPr>
              <a:t> </a:t>
            </a:r>
            <a:r>
              <a:rPr lang="es-ES" sz="2400" dirty="0" err="1">
                <a:sym typeface="Wingdings" panose="05000000000000000000" pitchFamily="2" charset="2"/>
              </a:rPr>
              <a:t>pol</a:t>
            </a:r>
            <a:r>
              <a:rPr lang="es-ES" sz="2400" dirty="0">
                <a:sym typeface="Wingdings" panose="05000000000000000000" pitchFamily="2" charset="2"/>
              </a:rPr>
              <a:t>. </a:t>
            </a:r>
            <a:r>
              <a:rPr lang="es-ES" sz="2400" dirty="0" err="1">
                <a:sym typeface="Wingdings" panose="05000000000000000000" pitchFamily="2" charset="2"/>
              </a:rPr>
              <a:t>regimes</a:t>
            </a:r>
            <a:endParaRPr lang="es-E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s-ES" sz="1500" dirty="0"/>
          </a:p>
        </p:txBody>
      </p:sp>
    </p:spTree>
    <p:extLst>
      <p:ext uri="{BB962C8B-B14F-4D97-AF65-F5344CB8AC3E}">
        <p14:creationId xmlns:p14="http://schemas.microsoft.com/office/powerpoint/2010/main" val="4156210732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1A28305-1149-7C4E-BE6A-671854C82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8F8F51D-37A0-BCDC-FE72-D0AFE9139D5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noProof="1"/>
              <a:t>Plan for this talk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0C5D305-56E0-605A-A4FE-589691AE35C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8458200" cy="4191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s-ES" altLang="es-ES_tradnl" sz="2800" dirty="0" err="1">
                <a:solidFill>
                  <a:schemeClr val="accent2"/>
                </a:solidFill>
              </a:rPr>
              <a:t>The</a:t>
            </a:r>
            <a:r>
              <a:rPr lang="es-ES" altLang="es-ES_tradnl" sz="2800" dirty="0">
                <a:solidFill>
                  <a:schemeClr val="accent2"/>
                </a:solidFill>
              </a:rPr>
              <a:t> </a:t>
            </a:r>
            <a:r>
              <a:rPr lang="es-ES" altLang="es-ES_tradnl" sz="2800" dirty="0" err="1">
                <a:solidFill>
                  <a:schemeClr val="accent2"/>
                </a:solidFill>
              </a:rPr>
              <a:t>economics</a:t>
            </a:r>
            <a:r>
              <a:rPr lang="es-ES" altLang="es-ES_tradnl" sz="2800" dirty="0">
                <a:solidFill>
                  <a:schemeClr val="accent2"/>
                </a:solidFill>
              </a:rPr>
              <a:t> of </a:t>
            </a:r>
            <a:r>
              <a:rPr lang="es-ES" altLang="es-ES_tradnl" sz="2800" dirty="0" err="1">
                <a:solidFill>
                  <a:schemeClr val="accent2"/>
                </a:solidFill>
              </a:rPr>
              <a:t>governance</a:t>
            </a:r>
            <a:r>
              <a:rPr lang="es-ES" altLang="es-ES_tradnl" sz="2800" dirty="0">
                <a:solidFill>
                  <a:schemeClr val="accent2"/>
                </a:solidFill>
              </a:rPr>
              <a:t>: a </a:t>
            </a:r>
            <a:r>
              <a:rPr lang="es-ES" altLang="es-ES_tradnl" sz="2800" dirty="0" err="1">
                <a:solidFill>
                  <a:schemeClr val="accent2"/>
                </a:solidFill>
              </a:rPr>
              <a:t>brief</a:t>
            </a:r>
            <a:r>
              <a:rPr lang="es-ES" altLang="es-ES_tradnl" sz="2800" dirty="0">
                <a:solidFill>
                  <a:schemeClr val="accent2"/>
                </a:solidFill>
              </a:rPr>
              <a:t> tour</a:t>
            </a:r>
          </a:p>
          <a:p>
            <a:pPr marL="0" indent="0" eaLnBrk="1" hangingPunct="1">
              <a:buNone/>
              <a:defRPr/>
            </a:pPr>
            <a:endParaRPr lang="es-ES" altLang="es-ES_tradnl" sz="1500" dirty="0"/>
          </a:p>
          <a:p>
            <a:pPr marL="514350" indent="-514350" eaLnBrk="1" hangingPunct="1">
              <a:buFont typeface="+mj-lt"/>
              <a:buAutoNum type="arabicPeriod" startAt="2"/>
              <a:defRPr/>
            </a:pPr>
            <a:r>
              <a:rPr lang="es-ES" altLang="es-ES_tradnl" sz="2800" dirty="0"/>
              <a:t>New </a:t>
            </a:r>
            <a:r>
              <a:rPr lang="es-ES" altLang="es-ES_tradnl" sz="2800" dirty="0" err="1"/>
              <a:t>frontiers</a:t>
            </a:r>
            <a:r>
              <a:rPr lang="es-ES" altLang="es-ES_tradnl" sz="2800" dirty="0"/>
              <a:t> in </a:t>
            </a:r>
            <a:r>
              <a:rPr lang="es-ES" altLang="es-ES_tradnl" sz="2800" dirty="0" err="1"/>
              <a:t>governance</a:t>
            </a:r>
            <a:r>
              <a:rPr lang="es-ES" altLang="es-ES_tradnl" sz="2800" dirty="0"/>
              <a:t> </a:t>
            </a:r>
            <a:r>
              <a:rPr lang="es-ES" altLang="es-ES_tradnl" sz="2800" dirty="0" err="1"/>
              <a:t>research</a:t>
            </a:r>
            <a:endParaRPr lang="es-ES" altLang="es-ES_tradnl" sz="2800" dirty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 err="1">
                <a:solidFill>
                  <a:schemeClr val="accent2"/>
                </a:solidFill>
              </a:rPr>
              <a:t>Design</a:t>
            </a:r>
            <a:endParaRPr lang="es-ES" altLang="es-ES_tradnl" sz="2400" dirty="0">
              <a:solidFill>
                <a:schemeClr val="accent2"/>
              </a:solidFill>
            </a:endParaRP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 err="1">
                <a:solidFill>
                  <a:schemeClr val="accent2"/>
                </a:solidFill>
              </a:rPr>
              <a:t>Govern-ance</a:t>
            </a:r>
            <a:r>
              <a:rPr lang="es-ES" altLang="es-ES_tradnl" sz="2400" dirty="0">
                <a:solidFill>
                  <a:schemeClr val="accent2"/>
                </a:solidFill>
              </a:rPr>
              <a:t> </a:t>
            </a:r>
            <a:r>
              <a:rPr lang="es-ES" altLang="es-ES_tradnl" sz="2400" dirty="0" err="1">
                <a:solidFill>
                  <a:schemeClr val="accent2"/>
                </a:solidFill>
              </a:rPr>
              <a:t>meets</a:t>
            </a:r>
            <a:r>
              <a:rPr lang="es-ES" altLang="es-ES_tradnl" sz="2400" dirty="0">
                <a:solidFill>
                  <a:schemeClr val="accent2"/>
                </a:solidFill>
              </a:rPr>
              <a:t> </a:t>
            </a:r>
            <a:r>
              <a:rPr lang="es-ES" altLang="es-ES_tradnl" sz="2400" dirty="0" err="1">
                <a:solidFill>
                  <a:schemeClr val="accent2"/>
                </a:solidFill>
              </a:rPr>
              <a:t>Govern-ment</a:t>
            </a:r>
            <a:endParaRPr lang="es-ES" altLang="es-ES_tradnl" sz="2400" dirty="0">
              <a:solidFill>
                <a:schemeClr val="accent2"/>
              </a:solidFill>
            </a:endParaRP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es-ES" altLang="es-ES_tradnl" sz="2400" dirty="0"/>
              <a:t>Management</a:t>
            </a:r>
          </a:p>
          <a:p>
            <a:pPr marL="514350" indent="-514350" eaLnBrk="1" hangingPunct="1">
              <a:buFont typeface="+mj-lt"/>
              <a:buAutoNum type="arabicPeriod" startAt="4"/>
              <a:defRPr/>
            </a:pPr>
            <a:endParaRPr lang="es-ES" altLang="es-ES_tradnl" sz="1500" dirty="0"/>
          </a:p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s-ES" altLang="es-ES_tradnl" sz="2800" dirty="0" err="1">
                <a:solidFill>
                  <a:schemeClr val="accent2"/>
                </a:solidFill>
              </a:rPr>
              <a:t>Discussion</a:t>
            </a:r>
            <a:endParaRPr lang="es-ES" altLang="es-ES_tradnl" sz="2400" dirty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endParaRPr lang="es-ES" altLang="es-ES_tradnl" sz="1500" dirty="0"/>
          </a:p>
          <a:p>
            <a:pPr eaLnBrk="1" hangingPunct="1">
              <a:spcBef>
                <a:spcPts val="600"/>
              </a:spcBef>
              <a:defRPr/>
            </a:pPr>
            <a:endParaRPr lang="en-US" sz="2400" dirty="0"/>
          </a:p>
          <a:p>
            <a:pPr eaLnBrk="1" hangingPunct="1">
              <a:spcBef>
                <a:spcPts val="600"/>
              </a:spcBef>
              <a:defRPr/>
            </a:pPr>
            <a:endParaRPr lang="en-US" sz="2400" dirty="0"/>
          </a:p>
          <a:p>
            <a:pPr eaLnBrk="1" hangingPunct="1">
              <a:defRPr/>
            </a:pPr>
            <a:endParaRPr lang="es-ES" alt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2278534438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91CFF78-E320-85BA-AA10-45E15F24B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65878E2E-8E31-46C1-1E19-7165024CB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Is it all about design?</a:t>
            </a:r>
            <a:endParaRPr lang="es-ES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691" name="Rectangle 3">
                <a:extLst>
                  <a:ext uri="{FF2B5EF4-FFF2-40B4-BE49-F238E27FC236}">
                    <a16:creationId xmlns:a16="http://schemas.microsoft.com/office/drawing/2014/main" id="{BE6BB341-AF6C-0F67-7786-5E1B2C3A92DC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1752600"/>
                <a:ext cx="8839200" cy="4876800"/>
              </a:xfrm>
            </p:spPr>
            <p:txBody>
              <a:bodyPr/>
              <a:lstStyle/>
              <a:p>
                <a:pPr eaLnBrk="1" hangingPunct="1"/>
                <a:r>
                  <a:rPr lang="en-US" altLang="en-US" sz="2400" dirty="0"/>
                  <a:t>Governance research is mostly about clever design</a:t>
                </a:r>
              </a:p>
              <a:p>
                <a:pPr eaLnBrk="1" hangingPunct="1"/>
                <a:endParaRPr lang="en-US" altLang="en-US" sz="1500" dirty="0"/>
              </a:p>
              <a:p>
                <a:pPr eaLnBrk="1" hangingPunct="1"/>
                <a:r>
                  <a:rPr lang="en-US" altLang="en-US" sz="2400" dirty="0"/>
                  <a:t>Implication: flexibly adapt design to relationship</a:t>
                </a:r>
              </a:p>
              <a:p>
                <a:pPr lvl="1"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sz="2000" dirty="0"/>
                  <a:t>Example: High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altLang="en-US" sz="2000" dirty="0"/>
                  <a:t> </a:t>
                </a:r>
                <a:r>
                  <a:rPr lang="en-US" altLang="en-US" sz="2000" dirty="0">
                    <a:sym typeface="Wingdings" panose="05000000000000000000" pitchFamily="2" charset="2"/>
                  </a:rPr>
                  <a:t> more ambitious relational contract </a:t>
                </a:r>
              </a:p>
              <a:p>
                <a:pPr lvl="1"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sz="2000" dirty="0">
                    <a:sym typeface="Wingdings" panose="05000000000000000000" pitchFamily="2" charset="2"/>
                  </a:rPr>
                  <a:t>Very </a:t>
                </a:r>
                <a:r>
                  <a:rPr lang="en-US" altLang="en-US" sz="2000" dirty="0" err="1">
                    <a:sym typeface="Wingdings" panose="05000000000000000000" pitchFamily="2" charset="2"/>
                  </a:rPr>
                  <a:t>Williamsonian</a:t>
                </a:r>
                <a:r>
                  <a:rPr lang="en-US" altLang="en-US" sz="2000" dirty="0">
                    <a:sym typeface="Wingdings" panose="05000000000000000000" pitchFamily="2" charset="2"/>
                  </a:rPr>
                  <a:t>!</a:t>
                </a:r>
                <a:endParaRPr lang="en-US" altLang="en-US" sz="2000" dirty="0"/>
              </a:p>
              <a:p>
                <a:pPr eaLnBrk="1" hangingPunct="1"/>
                <a:endParaRPr lang="en-US" altLang="en-US" sz="1500" dirty="0"/>
              </a:p>
              <a:p>
                <a:pPr eaLnBrk="1" hangingPunct="1"/>
                <a:r>
                  <a:rPr lang="en-US" altLang="en-US" sz="2400" dirty="0"/>
                  <a:t>Recent evidence: </a:t>
                </a:r>
              </a:p>
              <a:p>
                <a:pPr lvl="1"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sz="2000" i="1" dirty="0"/>
                  <a:t>Firm-level</a:t>
                </a:r>
                <a:r>
                  <a:rPr lang="en-US" altLang="en-US" sz="2000" dirty="0"/>
                  <a:t> (not relationship-level) contracting strategy</a:t>
                </a:r>
              </a:p>
              <a:p>
                <a:pPr lvl="2"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sz="1600" dirty="0"/>
                  <a:t>Cajal-Grossi </a:t>
                </a:r>
                <a:r>
                  <a:rPr lang="en-US" altLang="en-US" sz="1600" i="1" dirty="0"/>
                  <a:t>et al</a:t>
                </a:r>
                <a:r>
                  <a:rPr lang="en-US" altLang="en-US" sz="1600" dirty="0"/>
                  <a:t>. 23; Helper &amp; </a:t>
                </a:r>
                <a:r>
                  <a:rPr lang="en-US" altLang="en-US" sz="1600" dirty="0" err="1"/>
                  <a:t>Menasib</a:t>
                </a:r>
                <a:r>
                  <a:rPr lang="en-US" altLang="en-US" sz="1600" dirty="0"/>
                  <a:t> 22</a:t>
                </a:r>
              </a:p>
              <a:p>
                <a:pPr lvl="1" eaLnBrk="1" hangingPunct="1">
                  <a:buFont typeface="Wingdings" panose="05000000000000000000" pitchFamily="2" charset="2"/>
                  <a:buChar char="§"/>
                </a:pPr>
                <a:endParaRPr lang="en-US" altLang="en-US" sz="500" dirty="0"/>
              </a:p>
              <a:p>
                <a:pPr lvl="1"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sz="2000" dirty="0"/>
                  <a:t>Detailed statement of management practices in outsourcing contracts</a:t>
                </a:r>
              </a:p>
              <a:p>
                <a:pPr lvl="2"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sz="1600" dirty="0"/>
                  <a:t>Bernstein &amp; Peterson 23</a:t>
                </a:r>
              </a:p>
            </p:txBody>
          </p:sp>
        </mc:Choice>
        <mc:Fallback xmlns="">
          <p:sp>
            <p:nvSpPr>
              <p:cNvPr id="114691" name="Rectangle 3">
                <a:extLst>
                  <a:ext uri="{FF2B5EF4-FFF2-40B4-BE49-F238E27FC236}">
                    <a16:creationId xmlns:a16="http://schemas.microsoft.com/office/drawing/2014/main" id="{BE6BB341-AF6C-0F67-7786-5E1B2C3A92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1752600"/>
                <a:ext cx="8839200" cy="4876800"/>
              </a:xfrm>
              <a:blipFill>
                <a:blip r:embed="rId3"/>
                <a:stretch>
                  <a:fillRect l="-897" t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19079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213BF-18E5-7312-1359-C945539A3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256B416-AF7D-1530-3CEA-FFC8044388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77813"/>
            <a:ext cx="8458200" cy="788987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Why firm-level contracting strategy?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81A9E6-1A1D-A6F9-1B97-3871FF357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603" y="1465706"/>
            <a:ext cx="6342597" cy="44016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6B2FB2-009D-C320-71D5-4283F5015201}"/>
              </a:ext>
            </a:extLst>
          </p:cNvPr>
          <p:cNvSpPr txBox="1"/>
          <p:nvPr/>
        </p:nvSpPr>
        <p:spPr>
          <a:xfrm>
            <a:off x="990600" y="60960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+mn-lt"/>
              </a:rPr>
              <a:t>Helper &amp; </a:t>
            </a:r>
            <a:r>
              <a:rPr lang="en-US" sz="1600" dirty="0" err="1">
                <a:solidFill>
                  <a:schemeClr val="tx2"/>
                </a:solidFill>
                <a:latin typeface="+mn-lt"/>
              </a:rPr>
              <a:t>Menasib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, 2022: “Economies of scope in governing global supply chains: Evidence from the automotive industry”</a:t>
            </a:r>
          </a:p>
        </p:txBody>
      </p:sp>
    </p:spTree>
    <p:extLst>
      <p:ext uri="{BB962C8B-B14F-4D97-AF65-F5344CB8AC3E}">
        <p14:creationId xmlns:p14="http://schemas.microsoft.com/office/powerpoint/2010/main" val="3003018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900C2-6BF8-440F-DFAA-669C5361B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3">
            <a:extLst>
              <a:ext uri="{FF2B5EF4-FFF2-40B4-BE49-F238E27FC236}">
                <a16:creationId xmlns:a16="http://schemas.microsoft.com/office/drawing/2014/main" id="{2B44E104-00D7-FBB6-BEC9-A6C115EBF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15425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Dis-order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7D76B4-4D47-1E88-87E9-09A4DF2F9A14}"/>
              </a:ext>
            </a:extLst>
          </p:cNvPr>
          <p:cNvSpPr txBox="1"/>
          <p:nvPr/>
        </p:nvSpPr>
        <p:spPr>
          <a:xfrm>
            <a:off x="2971800" y="57251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Ever been here?</a:t>
            </a:r>
          </a:p>
        </p:txBody>
      </p:sp>
      <p:pic>
        <p:nvPicPr>
          <p:cNvPr id="3074" name="Picture 2" descr="27 Customer Service Rude Stock Vectors, Images &amp; Vector Art | Shutterstock">
            <a:extLst>
              <a:ext uri="{FF2B5EF4-FFF2-40B4-BE49-F238E27FC236}">
                <a16:creationId xmlns:a16="http://schemas.microsoft.com/office/drawing/2014/main" id="{3253F5EA-182F-C06D-3127-AFF83B416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569364"/>
            <a:ext cx="4736452" cy="36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0704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D5C0F-B2B9-2B2E-E677-64306E67C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E8CE836-C824-CAFC-D606-FB800EF631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77813"/>
            <a:ext cx="8458200" cy="788987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Management practices b/w firms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91DCF0-C91D-477F-F2DF-309495B8D2E9}"/>
              </a:ext>
            </a:extLst>
          </p:cNvPr>
          <p:cNvSpPr txBox="1"/>
          <p:nvPr/>
        </p:nvSpPr>
        <p:spPr>
          <a:xfrm>
            <a:off x="798121" y="5540514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+mn-lt"/>
              </a:rPr>
              <a:t>18 WMS management practices also appear in buyer-supplier contracts &amp; handbooks</a:t>
            </a:r>
          </a:p>
        </p:txBody>
      </p:sp>
      <p:pic>
        <p:nvPicPr>
          <p:cNvPr id="3074" name="Picture 2" descr="Lisa BERNSTEIN | Wilson Dickenson ...">
            <a:extLst>
              <a:ext uri="{FF2B5EF4-FFF2-40B4-BE49-F238E27FC236}">
                <a16:creationId xmlns:a16="http://schemas.microsoft.com/office/drawing/2014/main" id="{E82BDD92-FBDF-5430-F74C-7BA3AC9FC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90674"/>
            <a:ext cx="14573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ad L. Peterson | People | Mayer Brown">
            <a:extLst>
              <a:ext uri="{FF2B5EF4-FFF2-40B4-BE49-F238E27FC236}">
                <a16:creationId xmlns:a16="http://schemas.microsoft.com/office/drawing/2014/main" id="{8733387F-1FC3-6DDF-676E-27A7CADBA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66" y="1590674"/>
            <a:ext cx="1375311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57581-37FD-844E-2063-4B1F0E6E4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605" y="3419473"/>
            <a:ext cx="5305477" cy="168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005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45FC4D0-9ED4-A7A3-06A5-C3A5A6E65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38B5D28C-5DCF-112B-3845-4B5AD1C6A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Issues in managing relationships</a:t>
            </a:r>
            <a:endParaRPr lang="es-ES" altLang="en-US" sz="4000" dirty="0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DD5BD119-7D4A-12C7-3594-C07384B4F6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8839200" cy="4876800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/>
              <a:t>Clarity problems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Theory: Gibbons &amp; Henderson 12, 13; Hart &amp; </a:t>
            </a:r>
            <a:r>
              <a:rPr lang="en-US" altLang="en-US" sz="2000" dirty="0" err="1"/>
              <a:t>Frydlinger</a:t>
            </a:r>
            <a:r>
              <a:rPr lang="en-US" altLang="en-US" sz="2000" dirty="0"/>
              <a:t> 24</a:t>
            </a:r>
            <a:endParaRPr lang="en-US" altLang="en-US" sz="2000" dirty="0">
              <a:sym typeface="Wingdings" panose="05000000000000000000" pitchFamily="2" charset="2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>
                <a:sym typeface="Wingdings" panose="05000000000000000000" pitchFamily="2" charset="2"/>
              </a:rPr>
              <a:t>Experimental evidence: Gibbons </a:t>
            </a:r>
            <a:r>
              <a:rPr lang="en-US" altLang="en-US" sz="2000" i="1" dirty="0">
                <a:sym typeface="Wingdings" panose="05000000000000000000" pitchFamily="2" charset="2"/>
              </a:rPr>
              <a:t>et al</a:t>
            </a:r>
            <a:r>
              <a:rPr lang="en-US" altLang="en-US" sz="2000" dirty="0">
                <a:sym typeface="Wingdings" panose="05000000000000000000" pitchFamily="2" charset="2"/>
              </a:rPr>
              <a:t>. 23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>
                <a:sym typeface="Wingdings" panose="05000000000000000000" pitchFamily="2" charset="2"/>
              </a:rPr>
              <a:t>Field evidence: none?</a:t>
            </a:r>
            <a:endParaRPr lang="en-US" altLang="en-US" sz="2000" dirty="0"/>
          </a:p>
          <a:p>
            <a:pPr eaLnBrk="1" hangingPunct="1"/>
            <a:endParaRPr lang="en-US" altLang="en-US" sz="1500" dirty="0"/>
          </a:p>
          <a:p>
            <a:pPr marL="457200" indent="-457200" eaLnBrk="1" hangingPunct="1">
              <a:buFont typeface="+mj-lt"/>
              <a:buAutoNum type="arabicPeriod" startAt="2"/>
            </a:pPr>
            <a:r>
              <a:rPr lang="en-US" altLang="en-US" sz="2400" dirty="0"/>
              <a:t>Contracts between organizations (not individuals)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Negotiators and implementers may work at cross purposes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/>
              <a:t>Ertel 04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Key according to practitioners; yet no theory, no systematic evidence</a:t>
            </a:r>
          </a:p>
        </p:txBody>
      </p:sp>
    </p:spTree>
    <p:extLst>
      <p:ext uri="{BB962C8B-B14F-4D97-AF65-F5344CB8AC3E}">
        <p14:creationId xmlns:p14="http://schemas.microsoft.com/office/powerpoint/2010/main" val="28073256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D11F7-ADDD-95EE-D9DC-ADF999CA0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3">
            <a:extLst>
              <a:ext uri="{FF2B5EF4-FFF2-40B4-BE49-F238E27FC236}">
                <a16:creationId xmlns:a16="http://schemas.microsoft.com/office/drawing/2014/main" id="{CD8514AB-7AC5-0008-B318-157BC9A88D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0080" y="1371600"/>
            <a:ext cx="8229600" cy="5029200"/>
          </a:xfrm>
        </p:spPr>
        <p:txBody>
          <a:bodyPr>
            <a:normAutofit fontScale="92500"/>
          </a:bodyPr>
          <a:lstStyle/>
          <a:p>
            <a:endParaRPr lang="es-ES" altLang="en-US" sz="15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15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24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24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24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24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s-ES" altLang="en-US" sz="24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s-ES" altLang="en-US" sz="2200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For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a “</a:t>
            </a: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relational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contract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” to be </a:t>
            </a: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self-enforcing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, </a:t>
            </a: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we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6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need</a:t>
            </a:r>
            <a:r>
              <a:rPr lang="es-ES" altLang="en-US" sz="26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s-ES" altLang="en-US" sz="1000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s-ES" altLang="en-US" sz="2200" u="sng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Credibility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parties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cares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about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relationship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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perform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for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fear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of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losing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it</a:t>
            </a:r>
            <a:endParaRPr lang="es-ES" altLang="en-US" sz="1700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endParaRPr lang="es-ES" altLang="en-US" sz="500" u="sng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s-ES" altLang="en-US" sz="2200" u="sng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Clarity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parties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must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agree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on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principles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what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“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good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performance”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means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,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who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/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when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should</a:t>
            </a:r>
            <a:r>
              <a:rPr lang="es-ES" altLang="en-US" sz="22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be </a:t>
            </a:r>
            <a:r>
              <a:rPr lang="es-ES" altLang="en-US" sz="2200" dirty="0" err="1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rewarded</a:t>
            </a:r>
            <a:endParaRPr lang="es-ES" altLang="en-US" sz="2200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s-ES" altLang="en-US" sz="2000" dirty="0"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91814-FD44-147A-F3F9-4C678A184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838200"/>
            <a:ext cx="4406926" cy="2514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900285-04A2-4DF5-2F21-40722F429008}"/>
              </a:ext>
            </a:extLst>
          </p:cNvPr>
          <p:cNvSpPr/>
          <p:nvPr/>
        </p:nvSpPr>
        <p:spPr>
          <a:xfrm>
            <a:off x="990600" y="5638800"/>
            <a:ext cx="6858000" cy="6795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8 CuadroTexto">
            <a:extLst>
              <a:ext uri="{FF2B5EF4-FFF2-40B4-BE49-F238E27FC236}">
                <a16:creationId xmlns:a16="http://schemas.microsoft.com/office/drawing/2014/main" id="{7D36508E-5427-F01D-BAC5-F8CB47DAE7D2}"/>
              </a:ext>
            </a:extLst>
          </p:cNvPr>
          <p:cNvSpPr txBox="1"/>
          <p:nvPr/>
        </p:nvSpPr>
        <p:spPr>
          <a:xfrm>
            <a:off x="1371600" y="633420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  <a:latin typeface="+mn-lt"/>
              </a:rPr>
              <a:t>MUCH LESS STUDIED!!!</a:t>
            </a:r>
          </a:p>
        </p:txBody>
      </p:sp>
    </p:spTree>
    <p:extLst>
      <p:ext uri="{BB962C8B-B14F-4D97-AF65-F5344CB8AC3E}">
        <p14:creationId xmlns:p14="http://schemas.microsoft.com/office/powerpoint/2010/main" val="12659348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FC5D239-A4C8-2557-372A-D4BC6F7A1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40AEEB-017B-ABE8-C322-2E956B8A9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19621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9B502B4-D8EE-1730-F67D-FEB5D2CA7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F8E105-5C3F-716F-01A1-0E8E6B6CD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20340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ED9E342-AE3C-9ED0-55D3-C6A88970E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B3720-E46C-345E-3446-368A9578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081" y="2537138"/>
            <a:ext cx="2781837" cy="1783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AAF3BA-DA2B-E065-2C91-4A7B38F4D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713" y="2369712"/>
            <a:ext cx="3116687" cy="2118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C389CE-5BE6-1767-4791-FB72F884A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301" y="3324896"/>
            <a:ext cx="2987899" cy="20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18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DBAE96C-2E4B-2179-57B3-D28FF2C35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06379A-8BDE-D050-DB60-73E89CE5D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35679"/>
      </p:ext>
    </p:extLst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80392F0-6A40-70BD-64A5-817A5BBBD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00544-429C-2520-398A-423D6FE1E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9669A3-66C2-FBBA-B0A8-34D271E07C16}"/>
              </a:ext>
            </a:extLst>
          </p:cNvPr>
          <p:cNvSpPr txBox="1"/>
          <p:nvPr/>
        </p:nvSpPr>
        <p:spPr>
          <a:xfrm>
            <a:off x="3581400" y="381000"/>
            <a:ext cx="510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What did we agree upon?</a:t>
            </a:r>
          </a:p>
        </p:txBody>
      </p:sp>
    </p:spTree>
    <p:extLst>
      <p:ext uri="{BB962C8B-B14F-4D97-AF65-F5344CB8AC3E}">
        <p14:creationId xmlns:p14="http://schemas.microsoft.com/office/powerpoint/2010/main" val="1837884732"/>
      </p:ext>
    </p:extLst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1DCF51A-4917-B063-E554-7ACA0A3DB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D45E86-6B4D-976C-167B-65E8A8263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66D87A-1D2E-B6B7-1237-1AB7C4FEC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267200"/>
            <a:ext cx="250264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495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4E5C3FA-B4C3-F659-4FF5-80AF9E4F4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01C9B7-AF14-8CDF-C44D-B90540033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4FA90E-3051-AEFD-77D2-4A52EABEC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343400"/>
            <a:ext cx="2438400" cy="14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474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FDD69-D1B4-192A-266F-0C8DAE3AC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F04D2E-4977-EAE7-FFBD-2F93795C4895}"/>
              </a:ext>
            </a:extLst>
          </p:cNvPr>
          <p:cNvSpPr txBox="1"/>
          <p:nvPr/>
        </p:nvSpPr>
        <p:spPr>
          <a:xfrm>
            <a:off x="1143000" y="3897868"/>
            <a:ext cx="32573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B6EB79-BCDC-146B-05E0-A361696ADEFA}"/>
              </a:ext>
            </a:extLst>
          </p:cNvPr>
          <p:cNvCxnSpPr/>
          <p:nvPr/>
        </p:nvCxnSpPr>
        <p:spPr>
          <a:xfrm flipV="1">
            <a:off x="1447800" y="3429000"/>
            <a:ext cx="106680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2EAC9D-E739-81B2-B610-B1B9FDE1D4ED}"/>
              </a:ext>
            </a:extLst>
          </p:cNvPr>
          <p:cNvCxnSpPr/>
          <p:nvPr/>
        </p:nvCxnSpPr>
        <p:spPr>
          <a:xfrm>
            <a:off x="1447800" y="4038600"/>
            <a:ext cx="1066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E0ED6C0-3403-9136-C454-C1BB307B9CA4}"/>
              </a:ext>
            </a:extLst>
          </p:cNvPr>
          <p:cNvSpPr txBox="1"/>
          <p:nvPr/>
        </p:nvSpPr>
        <p:spPr>
          <a:xfrm>
            <a:off x="2514600" y="3124200"/>
            <a:ext cx="32573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FBDFED-B0E7-5061-4149-F06E5143C152}"/>
              </a:ext>
            </a:extLst>
          </p:cNvPr>
          <p:cNvCxnSpPr/>
          <p:nvPr/>
        </p:nvCxnSpPr>
        <p:spPr>
          <a:xfrm flipV="1">
            <a:off x="2819400" y="2667000"/>
            <a:ext cx="106680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5657DDA-3951-392F-9D39-40B29ED8352B}"/>
              </a:ext>
            </a:extLst>
          </p:cNvPr>
          <p:cNvSpPr txBox="1"/>
          <p:nvPr/>
        </p:nvSpPr>
        <p:spPr>
          <a:xfrm rot="19810503">
            <a:off x="1676400" y="3352800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hire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CA052D-E382-68D9-FF25-97F74DD29B76}"/>
              </a:ext>
            </a:extLst>
          </p:cNvPr>
          <p:cNvSpPr txBox="1"/>
          <p:nvPr/>
        </p:nvSpPr>
        <p:spPr>
          <a:xfrm rot="2176300">
            <a:off x="1510727" y="4478825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not hire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EF6C07-09DD-9C85-3CAB-6D55E8F900FF}"/>
              </a:ext>
            </a:extLst>
          </p:cNvPr>
          <p:cNvSpPr txBox="1"/>
          <p:nvPr/>
        </p:nvSpPr>
        <p:spPr>
          <a:xfrm rot="19810503">
            <a:off x="2908366" y="2659022"/>
            <a:ext cx="7902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work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A1E70D00-E74B-4450-FAC0-E9DCCC29D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096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9128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The Civil Servant Game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4056E8-C8CB-1070-DC45-81CB75F881B2}"/>
              </a:ext>
            </a:extLst>
          </p:cNvPr>
          <p:cNvSpPr txBox="1"/>
          <p:nvPr/>
        </p:nvSpPr>
        <p:spPr>
          <a:xfrm>
            <a:off x="3886200" y="2450068"/>
            <a:ext cx="32163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(output-salary, salary-effort)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F1B75A1-0E36-CDD4-1D08-A2D10EE9D49E}"/>
              </a:ext>
            </a:extLst>
          </p:cNvPr>
          <p:cNvCxnSpPr/>
          <p:nvPr/>
        </p:nvCxnSpPr>
        <p:spPr>
          <a:xfrm>
            <a:off x="2819400" y="3276600"/>
            <a:ext cx="1066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A947337-BD37-9797-7B70-C26DB3CD36B1}"/>
              </a:ext>
            </a:extLst>
          </p:cNvPr>
          <p:cNvSpPr txBox="1"/>
          <p:nvPr/>
        </p:nvSpPr>
        <p:spPr>
          <a:xfrm rot="2176300">
            <a:off x="2806127" y="3640625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shirk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410D2E-F59F-8061-63B0-DA8E6F980D23}"/>
              </a:ext>
            </a:extLst>
          </p:cNvPr>
          <p:cNvSpPr txBox="1"/>
          <p:nvPr/>
        </p:nvSpPr>
        <p:spPr>
          <a:xfrm>
            <a:off x="3886200" y="3810000"/>
            <a:ext cx="1828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(-salary, salary)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F94B80-3607-648A-6D81-B13129F65F75}"/>
              </a:ext>
            </a:extLst>
          </p:cNvPr>
          <p:cNvSpPr txBox="1"/>
          <p:nvPr/>
        </p:nvSpPr>
        <p:spPr>
          <a:xfrm>
            <a:off x="2438400" y="4659868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(0, 0)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1B5BE1-1FD8-7B11-98E7-DEAC3698CA86}"/>
              </a:ext>
            </a:extLst>
          </p:cNvPr>
          <p:cNvSpPr txBox="1"/>
          <p:nvPr/>
        </p:nvSpPr>
        <p:spPr>
          <a:xfrm>
            <a:off x="914401" y="5895833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(The first entry is Boss’s (B) payoff, the second is Employee’s (E) payoff)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342B32-98D5-E7CC-95D2-5D6F34816E5A}"/>
              </a:ext>
            </a:extLst>
          </p:cNvPr>
          <p:cNvCxnSpPr/>
          <p:nvPr/>
        </p:nvCxnSpPr>
        <p:spPr>
          <a:xfrm>
            <a:off x="2868853" y="3294995"/>
            <a:ext cx="1017347" cy="71806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FFB2B4-080F-4E9A-A98C-0820AAA87861}"/>
              </a:ext>
            </a:extLst>
          </p:cNvPr>
          <p:cNvCxnSpPr/>
          <p:nvPr/>
        </p:nvCxnSpPr>
        <p:spPr>
          <a:xfrm>
            <a:off x="1479246" y="4032248"/>
            <a:ext cx="1061900" cy="76835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2802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457512C-77A7-1B5F-C9D5-07BB23FC6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5724F-5D9B-C4B9-0F0B-80EAEC41126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016083-EC9A-E7D8-F6D2-3F71BF509D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3400" y="4267200"/>
            <a:ext cx="2502646" cy="1905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8DBBD4-082E-82E5-C7C6-8B54E5399F4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19800" y="4343400"/>
            <a:ext cx="2438400" cy="1401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5B01FE-53CA-2DD1-B65A-8C6A68783D0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0800" y="1134364"/>
            <a:ext cx="1828800" cy="1600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EAC875-8077-C8FE-D735-532905A36DC5}"/>
              </a:ext>
            </a:extLst>
          </p:cNvPr>
          <p:cNvSpPr txBox="1"/>
          <p:nvPr/>
        </p:nvSpPr>
        <p:spPr>
          <a:xfrm>
            <a:off x="3129340" y="2005615"/>
            <a:ext cx="327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Clarity Problem!</a:t>
            </a:r>
          </a:p>
        </p:txBody>
      </p:sp>
    </p:spTree>
    <p:extLst>
      <p:ext uri="{BB962C8B-B14F-4D97-AF65-F5344CB8AC3E}">
        <p14:creationId xmlns:p14="http://schemas.microsoft.com/office/powerpoint/2010/main" val="1805973757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F4F7768-EC90-4281-ED0A-EF659002A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165F40-C99E-D6BF-3F0E-1E48A1206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F518AA-AD41-81B0-A5A8-36F4EE61D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199" y="2514600"/>
            <a:ext cx="3528392" cy="190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4C2777-2DCE-0D10-CAFA-84D270F5555D}"/>
              </a:ext>
            </a:extLst>
          </p:cNvPr>
          <p:cNvSpPr txBox="1"/>
          <p:nvPr/>
        </p:nvSpPr>
        <p:spPr>
          <a:xfrm>
            <a:off x="3886200" y="304800"/>
            <a:ext cx="464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Why is clarity a problem?</a:t>
            </a:r>
          </a:p>
        </p:txBody>
      </p:sp>
    </p:spTree>
    <p:extLst>
      <p:ext uri="{BB962C8B-B14F-4D97-AF65-F5344CB8AC3E}">
        <p14:creationId xmlns:p14="http://schemas.microsoft.com/office/powerpoint/2010/main" val="3381004484"/>
      </p:ext>
    </p:extLst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4D93728-ED24-583B-5BB0-672114F41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AE504-2817-A1E9-ECE0-335A17F72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D28D0D-D0A6-6CD8-A646-4FF057F30918}"/>
              </a:ext>
            </a:extLst>
          </p:cNvPr>
          <p:cNvSpPr txBox="1"/>
          <p:nvPr/>
        </p:nvSpPr>
        <p:spPr>
          <a:xfrm>
            <a:off x="1219200" y="5105400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Low clarity in trust-based relationship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Risk of breakdown</a:t>
            </a:r>
          </a:p>
        </p:txBody>
      </p:sp>
    </p:spTree>
    <p:extLst>
      <p:ext uri="{BB962C8B-B14F-4D97-AF65-F5344CB8AC3E}">
        <p14:creationId xmlns:p14="http://schemas.microsoft.com/office/powerpoint/2010/main" val="537001110"/>
      </p:ext>
    </p:extLst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328E3-971F-3CFC-F602-6535BDF33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C507B5-FC48-330D-D9E9-C8BE275B5211}"/>
                  </a:ext>
                </a:extLst>
              </p:cNvPr>
              <p:cNvSpPr txBox="1"/>
              <p:nvPr/>
            </p:nvSpPr>
            <p:spPr>
              <a:xfrm>
                <a:off x="1371600" y="5754469"/>
                <a:ext cx="69295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  <a:latin typeface="+mn-lt"/>
                  </a:rPr>
                  <a:t>Macchiavello &amp; </a:t>
                </a:r>
                <a:r>
                  <a:rPr lang="en-US" dirty="0" err="1">
                    <a:solidFill>
                      <a:schemeClr val="tx2"/>
                    </a:solidFill>
                    <a:latin typeface="+mn-lt"/>
                  </a:rPr>
                  <a:t>Morjaria</a:t>
                </a:r>
                <a:r>
                  <a:rPr lang="en-US" dirty="0">
                    <a:solidFill>
                      <a:schemeClr val="tx2"/>
                    </a:solidFill>
                    <a:latin typeface="+mn-lt"/>
                  </a:rPr>
                  <a:t> 15: </a:t>
                </a:r>
              </a:p>
              <a:p>
                <a:r>
                  <a:rPr lang="en-US" dirty="0">
                    <a:solidFill>
                      <a:schemeClr val="tx2"/>
                    </a:solidFill>
                    <a:latin typeface="+mn-lt"/>
                  </a:rPr>
                  <a:t>When auction price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  <a:latin typeface="+mn-lt"/>
                  </a:rPr>
                  <a:t> 1%, # roses traded by buyers &amp; sellers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  <a:latin typeface="+mn-lt"/>
                  </a:rPr>
                  <a:t> 1%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C507B5-FC48-330D-D9E9-C8BE275B5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754469"/>
                <a:ext cx="6929524" cy="646331"/>
              </a:xfrm>
              <a:prstGeom prst="rect">
                <a:avLst/>
              </a:prstGeom>
              <a:blipFill>
                <a:blip r:embed="rId2"/>
                <a:stretch>
                  <a:fillRect l="-704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0FC14C1-714F-CA5A-391E-9E804BD20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97" y="2159527"/>
            <a:ext cx="7669427" cy="3326873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18E7C46-8971-8D99-1E97-7C48D370C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7813"/>
            <a:ext cx="8686800" cy="668838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Sometimes this problem is solved…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79E9FE-E38B-44A3-4F00-08A183C80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32" y="1066800"/>
            <a:ext cx="8520468" cy="55948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E79606-0843-838A-5030-D1009849E6A3}"/>
              </a:ext>
            </a:extLst>
          </p:cNvPr>
          <p:cNvSpPr/>
          <p:nvPr/>
        </p:nvSpPr>
        <p:spPr>
          <a:xfrm>
            <a:off x="258745" y="1765034"/>
            <a:ext cx="1354179" cy="66883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069188-4CEF-3693-5918-F3EFD59D9106}"/>
              </a:ext>
            </a:extLst>
          </p:cNvPr>
          <p:cNvSpPr txBox="1"/>
          <p:nvPr/>
        </p:nvSpPr>
        <p:spPr>
          <a:xfrm>
            <a:off x="152400" y="2554020"/>
            <a:ext cx="3759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Measures of relationship PDV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B7DA04-8E22-04F4-4AB7-0B9D5CB59F68}"/>
              </a:ext>
            </a:extLst>
          </p:cNvPr>
          <p:cNvSpPr/>
          <p:nvPr/>
        </p:nvSpPr>
        <p:spPr>
          <a:xfrm>
            <a:off x="2078289" y="1765034"/>
            <a:ext cx="6608511" cy="78898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01F49C-AE76-3B69-1FF8-820AD9F544A6}"/>
              </a:ext>
            </a:extLst>
          </p:cNvPr>
          <p:cNvSpPr txBox="1"/>
          <p:nvPr/>
        </p:nvSpPr>
        <p:spPr>
          <a:xfrm>
            <a:off x="2438400" y="2644914"/>
            <a:ext cx="6015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Following the financial crisis shock, lower-value relationships renegotiate their relational contract</a:t>
            </a:r>
          </a:p>
        </p:txBody>
      </p:sp>
    </p:spTree>
    <p:extLst>
      <p:ext uri="{BB962C8B-B14F-4D97-AF65-F5344CB8AC3E}">
        <p14:creationId xmlns:p14="http://schemas.microsoft.com/office/powerpoint/2010/main" val="40909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2" grpId="0" animBg="1"/>
      <p:bldP spid="12" grpId="1" animBg="1"/>
      <p:bldP spid="13" grpId="0"/>
      <p:bldP spid="13" grpId="1"/>
      <p:bldP spid="14" grpId="0" animBg="1"/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E9695-6943-F9DB-C101-AD3A084CD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DE257A23-474C-F4A0-8D04-8ED7BFD221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7813"/>
            <a:ext cx="8686800" cy="668838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…other times it isn’t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7E271-27D2-CB57-42CD-82DB80DD8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540" y="1295400"/>
            <a:ext cx="5150919" cy="1955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F778DD-06E9-9DE6-CDAD-90E8821C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75" y="3607159"/>
            <a:ext cx="6310648" cy="240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12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3C28EC5-D4EA-FA61-E7B5-DAC7A1884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8187A39-BC06-6EEC-0F6E-E2CDFD961F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610600" cy="762000"/>
          </a:xfrm>
        </p:spPr>
        <p:txBody>
          <a:bodyPr/>
          <a:lstStyle/>
          <a:p>
            <a:pPr eaLnBrk="1" hangingPunct="1"/>
            <a:r>
              <a:rPr lang="en-US" altLang="fr-FR" noProof="1"/>
              <a:t>Key open questions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5F55A56-2579-22DE-32C7-6DFD45FC41C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447800"/>
            <a:ext cx="8801100" cy="4800600"/>
          </a:xfrm>
        </p:spPr>
        <p:txBody>
          <a:bodyPr/>
          <a:lstStyle/>
          <a:p>
            <a:pPr marL="457200" lvl="1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sz="2400" dirty="0"/>
              <a:t>When do clarity problems lead to a breakdown of trust?</a:t>
            </a:r>
            <a:endParaRPr lang="en-US" sz="500" dirty="0"/>
          </a:p>
          <a:p>
            <a:pPr marL="3429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457200" lvl="1" indent="-457200" eaLnBrk="1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sz="2400" dirty="0"/>
              <a:t>Does the breakdown risk generate pre-emptive behavior?</a:t>
            </a:r>
            <a:endParaRPr lang="en-US" sz="500" dirty="0"/>
          </a:p>
          <a:p>
            <a:pPr marL="742950" lvl="2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sz="500" dirty="0"/>
          </a:p>
          <a:p>
            <a:pPr marL="742950" lvl="2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E.g., over-cooperation to appease partner?</a:t>
            </a:r>
          </a:p>
          <a:p>
            <a:pPr marL="457200" lvl="1" indent="-457200" eaLnBrk="1" hangingPunct="1">
              <a:lnSpc>
                <a:spcPct val="90000"/>
              </a:lnSpc>
              <a:buFont typeface="+mj-lt"/>
              <a:buAutoNum type="arabicPeriod" startAt="3"/>
            </a:pPr>
            <a:endParaRPr lang="en-US" sz="1500" dirty="0"/>
          </a:p>
          <a:p>
            <a:pPr marL="457200" lvl="1" indent="-457200" eaLnBrk="1" hangingPunct="1">
              <a:lnSpc>
                <a:spcPct val="90000"/>
              </a:lnSpc>
              <a:buFont typeface="+mj-lt"/>
              <a:buAutoNum type="arabicPeriod" startAt="3"/>
            </a:pPr>
            <a:r>
              <a:rPr lang="en-US" sz="2400" dirty="0"/>
              <a:t>How do we prevent clarity problems from destroying trust?</a:t>
            </a:r>
          </a:p>
          <a:p>
            <a:pPr marL="457200" lvl="1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lvl="1" indent="0" eaLnBrk="1" hangingPunct="1">
              <a:lnSpc>
                <a:spcPct val="90000"/>
              </a:lnSpc>
              <a:buNone/>
            </a:pPr>
            <a:r>
              <a:rPr lang="en-US" sz="2400" dirty="0"/>
              <a:t>No theory (but maybe we need evidence first)</a:t>
            </a:r>
          </a:p>
          <a:p>
            <a:pPr marL="0" lvl="1" indent="0" eaLnBrk="1" hangingPunct="1">
              <a:lnSpc>
                <a:spcPct val="90000"/>
              </a:lnSpc>
              <a:buNone/>
            </a:pPr>
            <a:endParaRPr lang="en-US" sz="2400" dirty="0"/>
          </a:p>
          <a:p>
            <a:pPr marL="0" lvl="1" indent="0" eaLnBrk="1" hangingPunct="1">
              <a:lnSpc>
                <a:spcPct val="90000"/>
              </a:lnSpc>
              <a:buNone/>
            </a:pPr>
            <a:r>
              <a:rPr lang="en-US" sz="2400" dirty="0"/>
              <a:t>No evidence (experiments seem the natural starting point)</a:t>
            </a:r>
          </a:p>
        </p:txBody>
      </p:sp>
    </p:spTree>
    <p:extLst>
      <p:ext uri="{BB962C8B-B14F-4D97-AF65-F5344CB8AC3E}">
        <p14:creationId xmlns:p14="http://schemas.microsoft.com/office/powerpoint/2010/main" val="883972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1219200"/>
            <a:ext cx="8915400" cy="1905000"/>
          </a:xfrm>
          <a:noFill/>
        </p:spPr>
        <p:txBody>
          <a:bodyPr/>
          <a:lstStyle/>
          <a:p>
            <a:pPr eaLnBrk="1" hangingPunct="1"/>
            <a:r>
              <a:rPr lang="en-US" altLang="fr-FR" sz="3000" b="1" noProof="1">
                <a:cs typeface="Times New Roman" panose="02020603050405020304" pitchFamily="18" charset="0"/>
              </a:rPr>
              <a:t>Does lack of clarity destroy relationships? </a:t>
            </a:r>
            <a:br>
              <a:rPr lang="en-US" altLang="fr-FR" sz="3000" b="1" noProof="1">
                <a:cs typeface="Times New Roman" panose="02020603050405020304" pitchFamily="18" charset="0"/>
              </a:rPr>
            </a:br>
            <a:r>
              <a:rPr lang="en-US" altLang="fr-FR" sz="3000" b="1" noProof="1">
                <a:cs typeface="Times New Roman" panose="02020603050405020304" pitchFamily="18" charset="0"/>
              </a:rPr>
              <a:t>Experimental Evidence</a:t>
            </a:r>
            <a:endParaRPr lang="en-US" altLang="fr-FR" sz="3000" noProof="1">
              <a:cs typeface="Times New Roman" panose="02020603050405020304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429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fr-FR" sz="1800" noProof="1">
                <a:solidFill>
                  <a:schemeClr val="tx1"/>
                </a:solidFill>
              </a:rPr>
              <a:t>Hagay Volvosky (Tel Aviv University)</a:t>
            </a:r>
          </a:p>
          <a:p>
            <a:pPr eaLnBrk="1" hangingPunct="1"/>
            <a:r>
              <a:rPr lang="en-US" altLang="fr-FR" sz="1800" noProof="1">
                <a:solidFill>
                  <a:schemeClr val="tx1"/>
                </a:solidFill>
              </a:rPr>
              <a:t>Giorgio Zanarone (HEC Lausanne)</a:t>
            </a:r>
          </a:p>
          <a:p>
            <a:pPr eaLnBrk="1" hangingPunct="1"/>
            <a:r>
              <a:rPr lang="en-US" altLang="fr-FR" sz="1800" noProof="1">
                <a:solidFill>
                  <a:schemeClr val="tx1"/>
                </a:solidFill>
              </a:rPr>
              <a:t>Christian Zehnder (HEC Lausanne)</a:t>
            </a:r>
          </a:p>
          <a:p>
            <a:pPr eaLnBrk="1" hangingPunct="1"/>
            <a:endParaRPr lang="en-US" altLang="fr-FR" sz="1800" dirty="0">
              <a:solidFill>
                <a:schemeClr val="tx1"/>
              </a:solidFill>
            </a:endParaRPr>
          </a:p>
          <a:p>
            <a:pPr eaLnBrk="1" hangingPunct="1"/>
            <a:endParaRPr lang="en-US" altLang="fr-FR" sz="1800" dirty="0">
              <a:solidFill>
                <a:schemeClr val="tx1"/>
              </a:solidFill>
            </a:endParaRPr>
          </a:p>
          <a:p>
            <a:pPr eaLnBrk="1" hangingPunct="1"/>
            <a:endParaRPr lang="en-US" altLang="fr-FR" sz="1800" noProof="1">
              <a:solidFill>
                <a:schemeClr val="tx1"/>
              </a:solidFill>
            </a:endParaRPr>
          </a:p>
        </p:txBody>
      </p:sp>
      <p:sp>
        <p:nvSpPr>
          <p:cNvPr id="5124" name="Line 19"/>
          <p:cNvSpPr>
            <a:spLocks noChangeShapeType="1"/>
          </p:cNvSpPr>
          <p:nvPr/>
        </p:nvSpPr>
        <p:spPr bwMode="auto">
          <a:xfrm>
            <a:off x="304800" y="3124200"/>
            <a:ext cx="8458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58674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fr-FR" sz="1800" noProof="1">
                <a:solidFill>
                  <a:schemeClr val="tx1"/>
                </a:solidFill>
              </a:rPr>
              <a:t>Early-Stage Work in Progress</a:t>
            </a:r>
            <a:endParaRPr lang="en-US" altLang="fr-F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7084"/>
      </p:ext>
    </p:extLst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noProof="1"/>
              <a:t>Thank you, Eric!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1827A78-4574-CD69-44CD-EA61FC41FE57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5295901"/>
            <a:ext cx="8534400" cy="533400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2800" noProof="1"/>
              <a:t>My next career goal: come a 4</a:t>
            </a:r>
            <a:r>
              <a:rPr lang="en-US" sz="2800" baseline="30000" noProof="1"/>
              <a:t>th</a:t>
            </a:r>
            <a:r>
              <a:rPr lang="en-US" sz="2800" noProof="1"/>
              <a:t> time, stay at the villa</a:t>
            </a:r>
          </a:p>
        </p:txBody>
      </p:sp>
      <p:pic>
        <p:nvPicPr>
          <p:cNvPr id="4098" name="Picture 2" descr="Biography - Eric Brousseau">
            <a:extLst>
              <a:ext uri="{FF2B5EF4-FFF2-40B4-BE49-F238E27FC236}">
                <a16:creationId xmlns:a16="http://schemas.microsoft.com/office/drawing/2014/main" id="{4FEE49F3-6171-D5C0-862D-DF0CDF895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2205038"/>
            <a:ext cx="18669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785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55EB59D-D722-D856-F867-D7981F471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607FAF7A-A41D-D422-87AD-73FE6CBED9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Trust games between firms</a:t>
            </a:r>
            <a:endParaRPr lang="es-ES" altLang="en-US" dirty="0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6977FD5A-834E-3B40-9757-E87A4F3B4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382000" cy="4530725"/>
          </a:xfrm>
        </p:spPr>
        <p:txBody>
          <a:bodyPr/>
          <a:lstStyle/>
          <a:p>
            <a:pPr lvl="1" eaLnBrk="1" hangingPunct="1"/>
            <a:endParaRPr lang="en-US" altLang="en-US" sz="500" dirty="0"/>
          </a:p>
          <a:p>
            <a:pPr eaLnBrk="1" hangingPunct="1"/>
            <a:r>
              <a:rPr lang="en-US" altLang="en-US" sz="2200" dirty="0"/>
              <a:t>Will my distributor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Clean the store?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Be nice to customers?</a:t>
            </a:r>
            <a:endParaRPr lang="en-US" altLang="en-US" sz="500" dirty="0"/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2200" dirty="0"/>
              <a:t>Will my supplier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Invest in quality?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Customize inputs for me?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Avoid reputation-damaging practices (e.g., child labor)?</a:t>
            </a:r>
          </a:p>
          <a:p>
            <a:pPr lvl="1" eaLnBrk="1" hangingPunct="1"/>
            <a:endParaRPr lang="en-US" altLang="en-US" sz="500" dirty="0"/>
          </a:p>
          <a:p>
            <a:pPr eaLnBrk="1" hangingPunct="1"/>
            <a:endParaRPr lang="en-US" altLang="en-US" sz="1500" dirty="0"/>
          </a:p>
          <a:p>
            <a:pPr eaLnBrk="1" hangingPunct="1"/>
            <a:r>
              <a:rPr lang="en-US" altLang="en-US" sz="2200" dirty="0"/>
              <a:t>Will my alliance partner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Share know-how with me?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Steal mine?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C536B3-E96A-9E18-052E-7A165BF86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81200"/>
            <a:ext cx="1733433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ADB5C2-F0A9-29B7-399C-AFF2408E6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3367088"/>
            <a:ext cx="1655659" cy="1097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A3EA96-DDED-EDD7-8A8A-6C00AEABF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437" y="5333999"/>
            <a:ext cx="1218763" cy="10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30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77813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“Infusing order” in Micro 101</a:t>
            </a:r>
          </a:p>
        </p:txBody>
      </p:sp>
      <p:sp>
        <p:nvSpPr>
          <p:cNvPr id="21506" name="Rectangle 1027"/>
          <p:cNvSpPr>
            <a:spLocks noChangeArrowheads="1"/>
          </p:cNvSpPr>
          <p:nvPr/>
        </p:nvSpPr>
        <p:spPr bwMode="auto">
          <a:xfrm>
            <a:off x="314325" y="3525838"/>
            <a:ext cx="2116138" cy="1539875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en-US" sz="1800"/>
          </a:p>
        </p:txBody>
      </p:sp>
      <p:sp>
        <p:nvSpPr>
          <p:cNvPr id="21507" name="Text Box 1028"/>
          <p:cNvSpPr txBox="1">
            <a:spLocks noChangeArrowheads="1"/>
          </p:cNvSpPr>
          <p:nvPr/>
        </p:nvSpPr>
        <p:spPr bwMode="auto">
          <a:xfrm>
            <a:off x="650875" y="3705225"/>
            <a:ext cx="13049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>
                <a:latin typeface="Tahoma" panose="020B0604030504040204" pitchFamily="34" charset="0"/>
              </a:rPr>
              <a:t>Market </a:t>
            </a:r>
          </a:p>
          <a:p>
            <a:pPr algn="ctr">
              <a:spcBef>
                <a:spcPct val="50000"/>
              </a:spcBef>
            </a:pPr>
            <a:r>
              <a:rPr lang="en-US" altLang="en-US" dirty="0">
                <a:latin typeface="Tahoma" panose="020B0604030504040204" pitchFamily="34" charset="0"/>
              </a:rPr>
              <a:t>Demand</a:t>
            </a:r>
          </a:p>
        </p:txBody>
      </p:sp>
      <p:sp>
        <p:nvSpPr>
          <p:cNvPr id="21508" name="AutoShape 1029"/>
          <p:cNvSpPr>
            <a:spLocks noChangeArrowheads="1"/>
          </p:cNvSpPr>
          <p:nvPr/>
        </p:nvSpPr>
        <p:spPr bwMode="auto">
          <a:xfrm>
            <a:off x="2555875" y="3927475"/>
            <a:ext cx="762000" cy="30480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en-US" sz="1800"/>
          </a:p>
        </p:txBody>
      </p:sp>
      <p:sp>
        <p:nvSpPr>
          <p:cNvPr id="21509" name="Text Box 1030"/>
          <p:cNvSpPr txBox="1">
            <a:spLocks noChangeArrowheads="1"/>
          </p:cNvSpPr>
          <p:nvPr/>
        </p:nvSpPr>
        <p:spPr bwMode="auto">
          <a:xfrm>
            <a:off x="3417888" y="3557588"/>
            <a:ext cx="1993900" cy="19304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Book Antiqua" panose="02040602050305030304" pitchFamily="18" charset="0"/>
              </a:rPr>
              <a:t>    Market Equilibrium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Book Antiqua" panose="02040602050305030304" pitchFamily="18" charset="0"/>
              </a:rPr>
              <a:t>   (P</a:t>
            </a:r>
            <a:r>
              <a:rPr lang="en-US" altLang="en-US">
                <a:latin typeface="Book Antiqua" panose="02040602050305030304" pitchFamily="18" charset="0"/>
              </a:rPr>
              <a:t>*, </a:t>
            </a:r>
            <a:r>
              <a:rPr lang="en-US" altLang="en-US" i="1">
                <a:latin typeface="Book Antiqua" panose="02040602050305030304" pitchFamily="18" charset="0"/>
              </a:rPr>
              <a:t>Q</a:t>
            </a:r>
            <a:r>
              <a:rPr lang="en-US" altLang="en-US">
                <a:latin typeface="Book Antiqua" panose="02040602050305030304" pitchFamily="18" charset="0"/>
              </a:rPr>
              <a:t>*)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Book Antiqua" panose="02040602050305030304" pitchFamily="18" charset="0"/>
              </a:rPr>
              <a:t>   q</a:t>
            </a:r>
            <a:r>
              <a:rPr lang="en-US" altLang="en-US" baseline="-25000">
                <a:latin typeface="Book Antiqua" panose="02040602050305030304" pitchFamily="18" charset="0"/>
              </a:rPr>
              <a:t>1</a:t>
            </a:r>
            <a:r>
              <a:rPr lang="en-US" altLang="en-US">
                <a:latin typeface="Book Antiqua" panose="02040602050305030304" pitchFamily="18" charset="0"/>
              </a:rPr>
              <a:t>*…</a:t>
            </a:r>
            <a:r>
              <a:rPr lang="en-US" altLang="en-US" i="1">
                <a:latin typeface="Book Antiqua" panose="02040602050305030304" pitchFamily="18" charset="0"/>
              </a:rPr>
              <a:t>q</a:t>
            </a:r>
            <a:r>
              <a:rPr lang="en-US" altLang="en-US" baseline="-25000">
                <a:latin typeface="Book Antiqua" panose="02040602050305030304" pitchFamily="18" charset="0"/>
              </a:rPr>
              <a:t>N</a:t>
            </a:r>
            <a:r>
              <a:rPr lang="en-US" altLang="en-US">
                <a:latin typeface="Book Antiqua" panose="02040602050305030304" pitchFamily="18" charset="0"/>
              </a:rPr>
              <a:t>*</a:t>
            </a:r>
          </a:p>
        </p:txBody>
      </p:sp>
      <p:sp>
        <p:nvSpPr>
          <p:cNvPr id="21510" name="Text Box 1032"/>
          <p:cNvSpPr txBox="1">
            <a:spLocks noChangeArrowheads="1"/>
          </p:cNvSpPr>
          <p:nvPr/>
        </p:nvSpPr>
        <p:spPr bwMode="auto">
          <a:xfrm>
            <a:off x="6367463" y="3375025"/>
            <a:ext cx="2438400" cy="1565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>
              <a:latin typeface="Book Antiqua" panose="0204060205030503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dirty="0">
                <a:latin typeface="Tahoma" panose="020B0604030504040204" pitchFamily="34" charset="0"/>
              </a:rPr>
              <a:t>  Market Supply</a:t>
            </a:r>
          </a:p>
          <a:p>
            <a:pPr>
              <a:spcBef>
                <a:spcPct val="50000"/>
              </a:spcBef>
            </a:pPr>
            <a:endParaRPr lang="en-US" altLang="en-US" dirty="0">
              <a:latin typeface="Book Antiqua" panose="02040602050305030304" pitchFamily="18" charset="0"/>
            </a:endParaRPr>
          </a:p>
        </p:txBody>
      </p:sp>
      <p:sp>
        <p:nvSpPr>
          <p:cNvPr id="21511" name="AutoShape 1033"/>
          <p:cNvSpPr>
            <a:spLocks noChangeArrowheads="1"/>
          </p:cNvSpPr>
          <p:nvPr/>
        </p:nvSpPr>
        <p:spPr bwMode="auto">
          <a:xfrm>
            <a:off x="5459413" y="3978275"/>
            <a:ext cx="838200" cy="304800"/>
          </a:xfrm>
          <a:prstGeom prst="leftArrow">
            <a:avLst>
              <a:gd name="adj1" fmla="val 50000"/>
              <a:gd name="adj2" fmla="val 68750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en-US" sz="1800"/>
          </a:p>
        </p:txBody>
      </p:sp>
      <p:sp>
        <p:nvSpPr>
          <p:cNvPr id="21512" name="Text Box 1034"/>
          <p:cNvSpPr txBox="1">
            <a:spLocks noChangeArrowheads="1"/>
          </p:cNvSpPr>
          <p:nvPr/>
        </p:nvSpPr>
        <p:spPr bwMode="auto">
          <a:xfrm>
            <a:off x="4778375" y="1997075"/>
            <a:ext cx="987425" cy="65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latin typeface="Book Antiqua" panose="02040602050305030304" pitchFamily="18" charset="0"/>
              </a:rPr>
              <a:t>Firm 1   Supply</a:t>
            </a:r>
            <a:endParaRPr lang="en-US" altLang="en-US" sz="1800" dirty="0">
              <a:latin typeface="Book Antiqua" panose="02040602050305030304" pitchFamily="18" charset="0"/>
            </a:endParaRPr>
          </a:p>
        </p:txBody>
      </p:sp>
      <p:sp>
        <p:nvSpPr>
          <p:cNvPr id="21513" name="Text Box 1035"/>
          <p:cNvSpPr txBox="1">
            <a:spLocks noChangeArrowheads="1"/>
          </p:cNvSpPr>
          <p:nvPr/>
        </p:nvSpPr>
        <p:spPr bwMode="auto">
          <a:xfrm>
            <a:off x="5876925" y="2009775"/>
            <a:ext cx="1044575" cy="65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latin typeface="Book Antiqua" panose="02040602050305030304" pitchFamily="18" charset="0"/>
              </a:rPr>
              <a:t>Firm 2</a:t>
            </a:r>
          </a:p>
          <a:p>
            <a:r>
              <a:rPr lang="en-US" altLang="en-US" sz="1800" b="1" dirty="0">
                <a:latin typeface="Book Antiqua" panose="02040602050305030304" pitchFamily="18" charset="0"/>
              </a:rPr>
              <a:t> Supply</a:t>
            </a:r>
            <a:endParaRPr lang="en-US" altLang="en-US" sz="1800" dirty="0">
              <a:latin typeface="Book Antiqua" panose="02040602050305030304" pitchFamily="18" charset="0"/>
            </a:endParaRPr>
          </a:p>
        </p:txBody>
      </p:sp>
      <p:sp>
        <p:nvSpPr>
          <p:cNvPr id="21514" name="Text Box 1037"/>
          <p:cNvSpPr txBox="1">
            <a:spLocks noChangeArrowheads="1"/>
          </p:cNvSpPr>
          <p:nvPr/>
        </p:nvSpPr>
        <p:spPr bwMode="auto">
          <a:xfrm>
            <a:off x="7894638" y="2006600"/>
            <a:ext cx="1044575" cy="65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latin typeface="Book Antiqua" panose="02040602050305030304" pitchFamily="18" charset="0"/>
              </a:rPr>
              <a:t>Firm N</a:t>
            </a:r>
          </a:p>
          <a:p>
            <a:r>
              <a:rPr lang="en-US" altLang="en-US" sz="1800" b="1">
                <a:latin typeface="Book Antiqua" panose="02040602050305030304" pitchFamily="18" charset="0"/>
              </a:rPr>
              <a:t> Supply</a:t>
            </a:r>
            <a:endParaRPr lang="en-US" altLang="en-US" sz="1800">
              <a:latin typeface="Book Antiqua" panose="02040602050305030304" pitchFamily="18" charset="0"/>
            </a:endParaRPr>
          </a:p>
        </p:txBody>
      </p:sp>
      <p:sp>
        <p:nvSpPr>
          <p:cNvPr id="21515" name="Line 1039"/>
          <p:cNvSpPr>
            <a:spLocks noChangeShapeType="1"/>
          </p:cNvSpPr>
          <p:nvPr/>
        </p:nvSpPr>
        <p:spPr bwMode="auto">
          <a:xfrm>
            <a:off x="5272088" y="2651125"/>
            <a:ext cx="1344612" cy="71120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16" name="Line 1040"/>
          <p:cNvSpPr>
            <a:spLocks noChangeShapeType="1"/>
          </p:cNvSpPr>
          <p:nvPr/>
        </p:nvSpPr>
        <p:spPr bwMode="auto">
          <a:xfrm>
            <a:off x="6581775" y="2684463"/>
            <a:ext cx="339725" cy="690562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17" name="Line 1041"/>
          <p:cNvSpPr>
            <a:spLocks noChangeShapeType="1"/>
          </p:cNvSpPr>
          <p:nvPr/>
        </p:nvSpPr>
        <p:spPr bwMode="auto">
          <a:xfrm flipH="1">
            <a:off x="7593013" y="2684463"/>
            <a:ext cx="823912" cy="668337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18" name="Line 1042"/>
          <p:cNvSpPr>
            <a:spLocks noChangeShapeType="1"/>
          </p:cNvSpPr>
          <p:nvPr/>
        </p:nvSpPr>
        <p:spPr bwMode="auto">
          <a:xfrm flipV="1">
            <a:off x="4102100" y="2765425"/>
            <a:ext cx="1035050" cy="612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19" name="Text Box 1043"/>
          <p:cNvSpPr txBox="1">
            <a:spLocks noChangeArrowheads="1"/>
          </p:cNvSpPr>
          <p:nvPr/>
        </p:nvSpPr>
        <p:spPr bwMode="auto">
          <a:xfrm>
            <a:off x="4167188" y="2673350"/>
            <a:ext cx="42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  <a:latin typeface="Impact" panose="020B0806030902050204" pitchFamily="34" charset="0"/>
              </a:rPr>
              <a:t>P*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30D30A-842E-5B7F-5FBC-3B127DE3D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58" y="1790559"/>
            <a:ext cx="2302226" cy="129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015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Élémentaire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3664</TotalTime>
  <Words>2801</Words>
  <Application>Microsoft Office PowerPoint</Application>
  <PresentationFormat>On-screen Show (4:3)</PresentationFormat>
  <Paragraphs>655</Paragraphs>
  <Slides>77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8" baseType="lpstr">
      <vt:lpstr>ＭＳ Ｐゴシック</vt:lpstr>
      <vt:lpstr>Arial</vt:lpstr>
      <vt:lpstr>Book Antiqua</vt:lpstr>
      <vt:lpstr>Calibri</vt:lpstr>
      <vt:lpstr>Cambria Math</vt:lpstr>
      <vt:lpstr>Impact</vt:lpstr>
      <vt:lpstr>Palatino Linotype</vt:lpstr>
      <vt:lpstr>Tahoma</vt:lpstr>
      <vt:lpstr>Times New Roman</vt:lpstr>
      <vt:lpstr>Wingdings</vt:lpstr>
      <vt:lpstr>Thème Office</vt:lpstr>
      <vt:lpstr>The Governance of Contractual Relationships: Past, Present and Future</vt:lpstr>
      <vt:lpstr>How nice to be back a 3rd time…</vt:lpstr>
      <vt:lpstr>Plan for this talk</vt:lpstr>
      <vt:lpstr>What is governance?</vt:lpstr>
      <vt:lpstr>Where is governance?</vt:lpstr>
      <vt:lpstr>PowerPoint Presentation</vt:lpstr>
      <vt:lpstr>PowerPoint Presentation</vt:lpstr>
      <vt:lpstr>Trust games between firms</vt:lpstr>
      <vt:lpstr>“Infusing order” in Micro 101</vt:lpstr>
      <vt:lpstr>Real vs. theoretical markets</vt:lpstr>
      <vt:lpstr>Enter governance</vt:lpstr>
      <vt:lpstr>PowerPoint Presentation</vt:lpstr>
      <vt:lpstr>Questions raised by Coase’s question</vt:lpstr>
      <vt:lpstr>How does integration improve on spot mkts?  4 theories…</vt:lpstr>
      <vt:lpstr>…and some evidence</vt:lpstr>
      <vt:lpstr>Is integration necessary to improve on spot mkts?</vt:lpstr>
      <vt:lpstr>Questions raised by Coase’s question</vt:lpstr>
      <vt:lpstr>From commitment mechanisms to governance</vt:lpstr>
      <vt:lpstr>PowerPoint Presentation</vt:lpstr>
      <vt:lpstr>PowerPoint Presentation</vt:lpstr>
      <vt:lpstr>PowerPoint Presentation</vt:lpstr>
      <vt:lpstr>PowerPoint Presentation</vt:lpstr>
      <vt:lpstr>A growing literature</vt:lpstr>
      <vt:lpstr>PowerPoint Presentation</vt:lpstr>
      <vt:lpstr>Governance, revisited</vt:lpstr>
      <vt:lpstr>PowerPoint Presentation</vt:lpstr>
      <vt:lpstr>Plan for this talk</vt:lpstr>
      <vt:lpstr>Plan for this talk</vt:lpstr>
      <vt:lpstr>Using an industry as a lab</vt:lpstr>
      <vt:lpstr>US airlines as a lab to study governance</vt:lpstr>
      <vt:lpstr>United Airlines network</vt:lpstr>
      <vt:lpstr>United in Denver</vt:lpstr>
      <vt:lpstr>United in Chicago</vt:lpstr>
      <vt:lpstr>Adaptation</vt:lpstr>
      <vt:lpstr>PowerPoint Presentation</vt:lpstr>
      <vt:lpstr>Does centralized control help?</vt:lpstr>
      <vt:lpstr>Does it also help in outsourcing?</vt:lpstr>
      <vt:lpstr>Reducing # “bosses” in outsourcing</vt:lpstr>
      <vt:lpstr>Why does it help?</vt:lpstr>
      <vt:lpstr>More questions we can ask… </vt:lpstr>
      <vt:lpstr>What does governance do? Evidence from the Airline Industry</vt:lpstr>
      <vt:lpstr>Shifting control:  which governance does it better?</vt:lpstr>
      <vt:lpstr>Does governance also shift incentives?</vt:lpstr>
      <vt:lpstr>Plan for this talk</vt:lpstr>
      <vt:lpstr>Contracting in the Wild: How Political Institutions Affect the Governance of Firms</vt:lpstr>
      <vt:lpstr>Political institutions &amp; firms</vt:lpstr>
      <vt:lpstr>An (almost) standard agency model…</vt:lpstr>
      <vt:lpstr>…with a ruler</vt:lpstr>
      <vt:lpstr>Contracting under state ownership</vt:lpstr>
      <vt:lpstr>Contracting under private ownership</vt:lpstr>
      <vt:lpstr>Governance (formal incentives only)</vt:lpstr>
      <vt:lpstr>Governance (formal + relational incentives) </vt:lpstr>
      <vt:lpstr>Exporting best practices?</vt:lpstr>
      <vt:lpstr>Privatization trap</vt:lpstr>
      <vt:lpstr>Autocracy trap</vt:lpstr>
      <vt:lpstr>Much more to be done</vt:lpstr>
      <vt:lpstr>Plan for this talk</vt:lpstr>
      <vt:lpstr>Is it all about design?</vt:lpstr>
      <vt:lpstr>Why firm-level contracting strategy?</vt:lpstr>
      <vt:lpstr>Management practices b/w firms</vt:lpstr>
      <vt:lpstr>Issues in managing relationships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Sometimes this problem is solved…</vt:lpstr>
      <vt:lpstr>…other times it isn’t</vt:lpstr>
      <vt:lpstr>Key open questions</vt:lpstr>
      <vt:lpstr>Does lack of clarity destroy relationships?  Experimental Evidence</vt:lpstr>
      <vt:lpstr>Thank you, Eric!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Vertical Restraints in Relational Contracts</dc:title>
  <dc:creator>Giorgio</dc:creator>
  <cp:lastModifiedBy>Giorgio Zanarone</cp:lastModifiedBy>
  <cp:revision>2993</cp:revision>
  <cp:lastPrinted>2019-01-18T17:09:14Z</cp:lastPrinted>
  <dcterms:created xsi:type="dcterms:W3CDTF">2007-11-07T10:36:28Z</dcterms:created>
  <dcterms:modified xsi:type="dcterms:W3CDTF">2025-05-14T22:02:19Z</dcterms:modified>
</cp:coreProperties>
</file>